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714" r:id="rId5"/>
  </p:sldMasterIdLst>
  <p:notesMasterIdLst>
    <p:notesMasterId r:id="rId97"/>
  </p:notesMasterIdLst>
  <p:sldIdLst>
    <p:sldId id="520" r:id="rId6"/>
    <p:sldId id="472" r:id="rId7"/>
    <p:sldId id="596" r:id="rId8"/>
    <p:sldId id="598" r:id="rId9"/>
    <p:sldId id="600" r:id="rId10"/>
    <p:sldId id="599" r:id="rId11"/>
    <p:sldId id="434" r:id="rId12"/>
    <p:sldId id="473" r:id="rId13"/>
    <p:sldId id="513" r:id="rId14"/>
    <p:sldId id="476" r:id="rId15"/>
    <p:sldId id="649" r:id="rId16"/>
    <p:sldId id="477" r:id="rId17"/>
    <p:sldId id="601" r:id="rId18"/>
    <p:sldId id="605" r:id="rId19"/>
    <p:sldId id="645" r:id="rId20"/>
    <p:sldId id="646" r:id="rId21"/>
    <p:sldId id="478" r:id="rId22"/>
    <p:sldId id="602" r:id="rId23"/>
    <p:sldId id="632" r:id="rId24"/>
    <p:sldId id="479" r:id="rId25"/>
    <p:sldId id="603" r:id="rId26"/>
    <p:sldId id="480" r:id="rId27"/>
    <p:sldId id="604" r:id="rId28"/>
    <p:sldId id="621" r:id="rId29"/>
    <p:sldId id="622" r:id="rId30"/>
    <p:sldId id="623" r:id="rId31"/>
    <p:sldId id="629" r:id="rId32"/>
    <p:sldId id="631" r:id="rId33"/>
    <p:sldId id="481" r:id="rId34"/>
    <p:sldId id="606" r:id="rId35"/>
    <p:sldId id="482" r:id="rId36"/>
    <p:sldId id="608" r:id="rId37"/>
    <p:sldId id="650" r:id="rId38"/>
    <p:sldId id="484" r:id="rId39"/>
    <p:sldId id="611" r:id="rId40"/>
    <p:sldId id="609" r:id="rId41"/>
    <p:sldId id="612" r:id="rId42"/>
    <p:sldId id="613" r:id="rId43"/>
    <p:sldId id="614" r:id="rId44"/>
    <p:sldId id="485" r:id="rId45"/>
    <p:sldId id="615" r:id="rId46"/>
    <p:sldId id="616" r:id="rId47"/>
    <p:sldId id="618" r:id="rId48"/>
    <p:sldId id="619" r:id="rId49"/>
    <p:sldId id="620" r:id="rId50"/>
    <p:sldId id="624" r:id="rId51"/>
    <p:sldId id="591" r:id="rId52"/>
    <p:sldId id="592" r:id="rId53"/>
    <p:sldId id="594" r:id="rId54"/>
    <p:sldId id="595" r:id="rId55"/>
    <p:sldId id="486" r:id="rId56"/>
    <p:sldId id="537" r:id="rId57"/>
    <p:sldId id="625" r:id="rId58"/>
    <p:sldId id="538" r:id="rId59"/>
    <p:sldId id="539" r:id="rId60"/>
    <p:sldId id="627" r:id="rId61"/>
    <p:sldId id="626" r:id="rId62"/>
    <p:sldId id="488" r:id="rId63"/>
    <p:sldId id="489" r:id="rId64"/>
    <p:sldId id="519" r:id="rId65"/>
    <p:sldId id="651" r:id="rId66"/>
    <p:sldId id="518" r:id="rId67"/>
    <p:sldId id="490" r:id="rId68"/>
    <p:sldId id="492" r:id="rId69"/>
    <p:sldId id="633" r:id="rId70"/>
    <p:sldId id="493" r:id="rId71"/>
    <p:sldId id="494" r:id="rId72"/>
    <p:sldId id="647" r:id="rId73"/>
    <p:sldId id="495" r:id="rId74"/>
    <p:sldId id="648" r:id="rId75"/>
    <p:sldId id="499" r:id="rId76"/>
    <p:sldId id="637" r:id="rId77"/>
    <p:sldId id="638" r:id="rId78"/>
    <p:sldId id="514" r:id="rId79"/>
    <p:sldId id="516" r:id="rId80"/>
    <p:sldId id="644" r:id="rId81"/>
    <p:sldId id="630" r:id="rId82"/>
    <p:sldId id="443" r:id="rId83"/>
    <p:sldId id="642" r:id="rId84"/>
    <p:sldId id="639" r:id="rId85"/>
    <p:sldId id="643" r:id="rId86"/>
    <p:sldId id="640" r:id="rId87"/>
    <p:sldId id="641" r:id="rId88"/>
    <p:sldId id="512" r:id="rId89"/>
    <p:sldId id="442" r:id="rId90"/>
    <p:sldId id="534" r:id="rId91"/>
    <p:sldId id="535" r:id="rId92"/>
    <p:sldId id="536" r:id="rId93"/>
    <p:sldId id="628" r:id="rId94"/>
    <p:sldId id="521" r:id="rId95"/>
    <p:sldId id="433" r:id="rId9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30DCD"/>
    <a:srgbClr val="0303DF"/>
    <a:srgbClr val="000000"/>
    <a:srgbClr val="080808"/>
    <a:srgbClr val="517F60"/>
    <a:srgbClr val="05A3DD"/>
    <a:srgbClr val="006699"/>
    <a:srgbClr val="000099"/>
    <a:srgbClr val="E3E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494" autoAdjust="0"/>
  </p:normalViewPr>
  <p:slideViewPr>
    <p:cSldViewPr snapToGrid="0" snapToObjects="1">
      <p:cViewPr varScale="1">
        <p:scale>
          <a:sx n="106" d="100"/>
          <a:sy n="106" d="100"/>
        </p:scale>
        <p:origin x="852" y="102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AA068-423C-4043-8EE2-1CC6D935DDF0}" type="slidenum">
              <a:rPr lang="zh-CN" alt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AA068-423C-4043-8EE2-1CC6D935DDF0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AA068-423C-4043-8EE2-1CC6D935DDF0}" type="slidenum">
              <a:rPr lang="zh-CN" alt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AA068-423C-4043-8EE2-1CC6D935DDF0}" type="slidenum">
              <a:rPr lang="zh-CN" alt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9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2022/10/21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91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/>
              <a:t>单击此处</a:t>
            </a:r>
            <a:br>
              <a:rPr lang="zh-CN" noProof="0"/>
            </a:br>
            <a:r>
              <a:rPr lang="zh-CN" noProof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2022/10/21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2022/10/21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eaLnBrk="1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eaLnBrk="1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28044024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1010465"/>
            <a:ext cx="8636000" cy="4972050"/>
          </a:xfrm>
        </p:spPr>
        <p:txBody>
          <a:bodyPr/>
          <a:lstStyle>
            <a:lvl1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lvl1pPr>
            <a:lvl2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lvl2pPr>
            <a:lvl3pPr eaLnBrk="1">
              <a:lnSpc>
                <a:spcPct val="130000"/>
              </a:lnSpc>
              <a:spcBef>
                <a:spcPts val="0"/>
              </a:spcBef>
              <a:defRPr/>
            </a:lvl3pPr>
            <a:lvl4pPr eaLnBrk="1">
              <a:lnSpc>
                <a:spcPct val="130000"/>
              </a:lnSpc>
              <a:spcBef>
                <a:spcPts val="0"/>
              </a:spcBef>
              <a:defRPr/>
            </a:lvl4pPr>
            <a:lvl5pPr eaLnBrk="1"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Text Box 17"/>
          <p:cNvSpPr txBox="1">
            <a:spLocks noChangeArrowheads="1"/>
          </p:cNvSpPr>
          <p:nvPr userDrawn="1"/>
        </p:nvSpPr>
        <p:spPr bwMode="auto">
          <a:xfrm>
            <a:off x="50800" y="6481763"/>
            <a:ext cx="9067800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  <a:defRPr/>
            </a:pPr>
            <a:fld id="{380602F7-2D1E-4BA3-9157-D4E968859D90}" type="slidenum">
              <a:rPr lang="zh-CN" altLang="en-US" sz="1600" b="1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1975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1637987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0FF57203-C35C-4101-BB59-5D58D06E0BA5}" type="slidenum"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885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9FC7E16D-5A04-4A97-B5EF-ADB58EFF5016}" type="slidenum">
              <a:rPr lang="zh-CN" altLang="en-US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2" descr="aaaa00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119063"/>
            <a:ext cx="85471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096963"/>
            <a:ext cx="86360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455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Ø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sz="2400" b="1">
          <a:solidFill>
            <a:srgbClr val="000000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þ"/>
        <a:defRPr sz="2400" b="1">
          <a:solidFill>
            <a:srgbClr val="A854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Blip>
          <a:blip r:embed="rId9"/>
        </a:buBlip>
        <a:defRPr sz="1600" b="1">
          <a:solidFill>
            <a:srgbClr val="800080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00"/>
                </a:solidFill>
              </a:rPr>
              <a:t>计算导论与程序设计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87968" y="4667497"/>
            <a:ext cx="3909580" cy="466725"/>
          </a:xfrm>
        </p:spPr>
        <p:txBody>
          <a:bodyPr/>
          <a:lstStyle/>
          <a:p>
            <a:r>
              <a:rPr lang="en-US" altLang="zh-CN" sz="2400" dirty="0"/>
              <a:t>C</a:t>
            </a:r>
            <a:r>
              <a:rPr lang="zh-CN" altLang="en-US" sz="2400" dirty="0"/>
              <a:t>语言编译预处理</a:t>
            </a: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0"/>
            <a:ext cx="9144000" cy="2547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10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一、宏（</a:t>
            </a:r>
            <a:r>
              <a:rPr lang="en-US" altLang="zh-CN" dirty="0"/>
              <a:t>Macro</a:t>
            </a:r>
            <a:r>
              <a:rPr lang="zh-CN" altLang="en-US" dirty="0"/>
              <a:t>）定义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85775" y="1134762"/>
            <a:ext cx="8540750" cy="522896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zh-CN" altLang="en-US" sz="2800" b="1" dirty="0"/>
              <a:t>宏</a:t>
            </a:r>
            <a:r>
              <a:rPr lang="zh-CN" altLang="en-US" sz="2800" dirty="0"/>
              <a:t>（</a:t>
            </a:r>
            <a:r>
              <a:rPr lang="en-US" altLang="zh-CN" sz="2800" dirty="0"/>
              <a:t>Macro</a:t>
            </a:r>
            <a:r>
              <a:rPr lang="zh-CN" altLang="en-US" sz="2800" dirty="0"/>
              <a:t>）</a:t>
            </a:r>
            <a:r>
              <a:rPr kumimoji="1" lang="zh-CN" altLang="en-US" sz="2800" b="1" dirty="0"/>
              <a:t>定义包括</a:t>
            </a:r>
            <a:endParaRPr kumimoji="1" lang="en-US" altLang="zh-CN" sz="2800" b="1" dirty="0"/>
          </a:p>
          <a:p>
            <a:pPr marL="1085850" lvl="1" indent="-457200"/>
            <a:endParaRPr kumimoji="1" lang="en-US" altLang="zh-CN" sz="2400" b="1" dirty="0"/>
          </a:p>
          <a:p>
            <a:pPr marL="1085850" lvl="1" indent="-457200"/>
            <a:r>
              <a:rPr kumimoji="1" lang="zh-CN" altLang="en-US" sz="2400" b="1" dirty="0">
                <a:solidFill>
                  <a:srgbClr val="0303DF"/>
                </a:solidFill>
              </a:rPr>
              <a:t>不带参数的宏</a:t>
            </a:r>
            <a:endParaRPr kumimoji="1" lang="en-US" altLang="zh-CN" sz="2400" b="1" dirty="0">
              <a:solidFill>
                <a:srgbClr val="0303DF"/>
              </a:solidFill>
            </a:endParaRPr>
          </a:p>
          <a:p>
            <a:pPr marL="1085850" lvl="1" indent="-457200"/>
            <a:endParaRPr lang="en-US" altLang="zh-CN" sz="2400" b="1" dirty="0">
              <a:solidFill>
                <a:srgbClr val="0303DF"/>
              </a:solidFill>
            </a:endParaRPr>
          </a:p>
          <a:p>
            <a:pPr marL="1085850" lvl="1" indent="-457200"/>
            <a:r>
              <a:rPr lang="zh-CN" altLang="en-US" sz="2400" b="1" dirty="0">
                <a:solidFill>
                  <a:srgbClr val="0303DF"/>
                </a:solidFill>
              </a:rPr>
              <a:t>带参数的宏</a:t>
            </a:r>
          </a:p>
        </p:txBody>
      </p:sp>
    </p:spTree>
    <p:extLst>
      <p:ext uri="{BB962C8B-B14F-4D97-AF65-F5344CB8AC3E}">
        <p14:creationId xmlns:p14="http://schemas.microsoft.com/office/powerpoint/2010/main" val="412487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/>
              <a:t>宏（</a:t>
            </a:r>
            <a:r>
              <a:rPr lang="en-US" altLang="zh-CN" dirty="0"/>
              <a:t>Macro</a:t>
            </a:r>
            <a:r>
              <a:rPr lang="zh-CN" altLang="en-US" dirty="0"/>
              <a:t>）定义</a:t>
            </a:r>
            <a:r>
              <a:rPr lang="en-US" altLang="zh-CN" dirty="0"/>
              <a:t>--</a:t>
            </a:r>
            <a:r>
              <a:rPr kumimoji="1" lang="zh-CN" altLang="en-US" dirty="0">
                <a:solidFill>
                  <a:srgbClr val="7030A0"/>
                </a:solidFill>
              </a:rPr>
              <a:t>不带参数的宏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85775" y="1134762"/>
            <a:ext cx="8540750" cy="509304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不带参数的宏一般形式： </a:t>
            </a:r>
            <a:endParaRPr kumimoji="1" lang="en-US" altLang="zh-CN" sz="2000" dirty="0" smtClean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800" b="1" dirty="0" smtClean="0">
                <a:solidFill>
                  <a:srgbClr val="C00000"/>
                </a:solidFill>
              </a:rPr>
              <a:t>#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define </a:t>
            </a:r>
            <a:r>
              <a:rPr kumimoji="1" lang="zh-CN" altLang="en-US" sz="1800" dirty="0">
                <a:solidFill>
                  <a:srgbClr val="0303DF"/>
                </a:solidFill>
              </a:rPr>
              <a:t>标识符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字符串</a:t>
            </a:r>
          </a:p>
          <a:p>
            <a:pPr marL="457200" indent="-45720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如：</a:t>
            </a:r>
            <a:r>
              <a:rPr kumimoji="1" lang="zh-CN" altLang="en-US" sz="2000" dirty="0">
                <a:solidFill>
                  <a:srgbClr val="0303DF"/>
                </a:solidFill>
              </a:rPr>
              <a:t> </a:t>
            </a:r>
            <a:endParaRPr kumimoji="1" lang="en-US" altLang="zh-CN" sz="2000" dirty="0" smtClean="0">
              <a:solidFill>
                <a:srgbClr val="0303DF"/>
              </a:solidFill>
            </a:endParaRPr>
          </a:p>
          <a:p>
            <a:pPr marL="1085850" lvl="1" indent="-457200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800" dirty="0" smtClean="0">
                <a:solidFill>
                  <a:srgbClr val="0303DF"/>
                </a:solidFill>
              </a:rPr>
              <a:t>#</a:t>
            </a:r>
            <a:r>
              <a:rPr kumimoji="1" lang="en-US" altLang="zh-CN" sz="1800" dirty="0">
                <a:solidFill>
                  <a:srgbClr val="0303DF"/>
                </a:solidFill>
              </a:rPr>
              <a:t>define  PI  </a:t>
            </a:r>
            <a:r>
              <a:rPr kumimoji="1" lang="en-US" altLang="zh-CN" sz="1800" dirty="0" smtClean="0">
                <a:solidFill>
                  <a:srgbClr val="0303DF"/>
                </a:solidFill>
              </a:rPr>
              <a:t>3.1415926</a:t>
            </a:r>
          </a:p>
          <a:p>
            <a:pPr marL="1085850" lvl="1" indent="-457200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1800" dirty="0" smtClean="0">
                <a:solidFill>
                  <a:srgbClr val="7030A0"/>
                </a:solidFill>
              </a:rPr>
              <a:t>注：应将这里的 </a:t>
            </a:r>
            <a:r>
              <a:rPr kumimoji="1" lang="en-US" altLang="zh-CN" sz="1800" dirty="0" smtClean="0">
                <a:solidFill>
                  <a:srgbClr val="7030A0"/>
                </a:solidFill>
              </a:rPr>
              <a:t>3.1415926</a:t>
            </a:r>
            <a:r>
              <a:rPr kumimoji="1" lang="zh-CN" altLang="en-US" sz="1800" dirty="0" smtClean="0">
                <a:solidFill>
                  <a:srgbClr val="7030A0"/>
                </a:solidFill>
              </a:rPr>
              <a:t>视为一个</a:t>
            </a:r>
            <a:r>
              <a:rPr kumimoji="1" lang="zh-CN" altLang="en-US" sz="1800" dirty="0" smtClean="0">
                <a:solidFill>
                  <a:srgbClr val="C00000"/>
                </a:solidFill>
              </a:rPr>
              <a:t>字符串</a:t>
            </a:r>
            <a:r>
              <a:rPr kumimoji="1" lang="zh-CN" altLang="en-US" sz="1800" dirty="0" smtClean="0">
                <a:solidFill>
                  <a:srgbClr val="7030A0"/>
                </a:solidFill>
              </a:rPr>
              <a:t>，不能视为</a:t>
            </a:r>
            <a:r>
              <a:rPr kumimoji="1" lang="zh-CN" altLang="en-US" sz="1800" dirty="0" smtClean="0">
                <a:solidFill>
                  <a:srgbClr val="C00000"/>
                </a:solidFill>
              </a:rPr>
              <a:t>数值</a:t>
            </a:r>
            <a:endParaRPr kumimoji="1" lang="en-US" altLang="zh-CN" sz="1800" dirty="0">
              <a:solidFill>
                <a:srgbClr val="C00000"/>
              </a:solidFill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2000" dirty="0">
                <a:solidFill>
                  <a:srgbClr val="0303DF"/>
                </a:solidFill>
              </a:rPr>
              <a:t>作用</a:t>
            </a:r>
            <a:endParaRPr kumimoji="1" lang="en-US" altLang="zh-CN" sz="2000" dirty="0">
              <a:solidFill>
                <a:srgbClr val="0303DF"/>
              </a:solidFill>
            </a:endParaRPr>
          </a:p>
          <a:p>
            <a:pPr marL="1085850" lvl="1" indent="-457200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1800" dirty="0" smtClean="0"/>
              <a:t>编译预处理时，用</a:t>
            </a:r>
            <a:r>
              <a:rPr kumimoji="1" lang="zh-CN" altLang="en-US" sz="1800" dirty="0"/>
              <a:t>标识符（称为“宏名”）</a:t>
            </a:r>
            <a:r>
              <a:rPr kumimoji="1" lang="en-US" altLang="zh-CN" sz="1800" dirty="0">
                <a:solidFill>
                  <a:srgbClr val="FF0000"/>
                </a:solidFill>
              </a:rPr>
              <a:t>PI</a:t>
            </a:r>
            <a:r>
              <a:rPr kumimoji="1" lang="zh-CN" altLang="en-US" sz="1800" dirty="0">
                <a:solidFill>
                  <a:srgbClr val="FF0000"/>
                </a:solidFill>
              </a:rPr>
              <a:t>代替字符串</a:t>
            </a:r>
            <a:r>
              <a:rPr kumimoji="1" lang="zh-CN" altLang="en-US" sz="1800" dirty="0"/>
              <a:t>“</a:t>
            </a:r>
            <a:r>
              <a:rPr kumimoji="1" lang="en-US" altLang="zh-CN" sz="1800" dirty="0"/>
              <a:t>3.1415926”</a:t>
            </a:r>
            <a:r>
              <a:rPr kumimoji="1" lang="zh-CN" altLang="en-US" sz="1800" dirty="0"/>
              <a:t>。</a:t>
            </a:r>
          </a:p>
          <a:p>
            <a:pPr marL="457200" indent="-45720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2000" b="1" dirty="0">
                <a:solidFill>
                  <a:srgbClr val="7030A0"/>
                </a:solidFill>
              </a:rPr>
              <a:t>宏展开</a:t>
            </a:r>
            <a:r>
              <a:rPr kumimoji="1" lang="zh-CN" altLang="en-US" sz="2000" dirty="0" smtClean="0">
                <a:solidFill>
                  <a:srgbClr val="0303DF"/>
                </a:solidFill>
              </a:rPr>
              <a:t>：</a:t>
            </a:r>
            <a:endParaRPr kumimoji="1" lang="en-US" altLang="zh-CN" sz="2000" dirty="0" smtClean="0">
              <a:solidFill>
                <a:srgbClr val="0303DF"/>
              </a:solidFill>
            </a:endParaRPr>
          </a:p>
          <a:p>
            <a:pPr marL="1085850" lvl="1" indent="-457200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1800" dirty="0" smtClean="0">
                <a:solidFill>
                  <a:srgbClr val="0303DF"/>
                </a:solidFill>
              </a:rPr>
              <a:t>在</a:t>
            </a:r>
            <a:r>
              <a:rPr kumimoji="1" lang="zh-CN" altLang="en-US" sz="1800" dirty="0">
                <a:solidFill>
                  <a:srgbClr val="C00000"/>
                </a:solidFill>
              </a:rPr>
              <a:t>预</a:t>
            </a:r>
            <a:r>
              <a:rPr kumimoji="1" lang="zh-CN" altLang="en-US" sz="1800" dirty="0">
                <a:solidFill>
                  <a:srgbClr val="0303DF"/>
                </a:solidFill>
              </a:rPr>
              <a:t>编译时</a:t>
            </a:r>
            <a:r>
              <a:rPr kumimoji="1" lang="zh-CN" altLang="en-US" sz="1800" dirty="0"/>
              <a:t>，将源程序中出现的</a:t>
            </a:r>
            <a:r>
              <a:rPr kumimoji="1" lang="zh-CN" altLang="en-US" sz="1800" dirty="0">
                <a:solidFill>
                  <a:srgbClr val="0303DF"/>
                </a:solidFill>
              </a:rPr>
              <a:t>宏名</a:t>
            </a:r>
            <a:r>
              <a:rPr kumimoji="1" lang="en-US" altLang="zh-CN" sz="1800" dirty="0">
                <a:solidFill>
                  <a:srgbClr val="0303DF"/>
                </a:solidFill>
              </a:rPr>
              <a:t>PI</a:t>
            </a:r>
            <a:r>
              <a:rPr kumimoji="1" lang="zh-CN" altLang="en-US" sz="1800" dirty="0">
                <a:solidFill>
                  <a:srgbClr val="006600"/>
                </a:solidFill>
              </a:rPr>
              <a:t>替换为字符串“</a:t>
            </a:r>
            <a:r>
              <a:rPr kumimoji="1" lang="en-US" altLang="zh-CN" sz="1800" dirty="0">
                <a:solidFill>
                  <a:srgbClr val="006600"/>
                </a:solidFill>
              </a:rPr>
              <a:t>3.1415926</a:t>
            </a:r>
            <a:r>
              <a:rPr kumimoji="1" lang="en-US" altLang="zh-CN" sz="1800" dirty="0" smtClean="0">
                <a:solidFill>
                  <a:srgbClr val="006600"/>
                </a:solidFill>
              </a:rPr>
              <a:t>”</a:t>
            </a:r>
            <a:r>
              <a:rPr kumimoji="1" lang="zh-CN" altLang="en-US" sz="1800" dirty="0" smtClean="0">
                <a:solidFill>
                  <a:srgbClr val="006600"/>
                </a:solidFill>
              </a:rPr>
              <a:t>；</a:t>
            </a:r>
            <a:endParaRPr kumimoji="1" lang="en-US" altLang="zh-CN" sz="1800" dirty="0" smtClean="0">
              <a:solidFill>
                <a:srgbClr val="006600"/>
              </a:solidFill>
            </a:endParaRPr>
          </a:p>
          <a:p>
            <a:pPr marL="1085850" lvl="1" indent="-457200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1800" dirty="0" smtClean="0"/>
              <a:t>这</a:t>
            </a:r>
            <a:r>
              <a:rPr kumimoji="1" lang="zh-CN" altLang="en-US" sz="1800" dirty="0"/>
              <a:t>一替换过程称为“</a:t>
            </a:r>
            <a:r>
              <a:rPr kumimoji="1" lang="zh-CN" altLang="en-US" sz="1800" dirty="0">
                <a:solidFill>
                  <a:srgbClr val="030DCD"/>
                </a:solidFill>
              </a:rPr>
              <a:t>宏展开</a:t>
            </a:r>
            <a:r>
              <a:rPr kumimoji="1" lang="zh-CN" altLang="en-US" sz="1800" dirty="0"/>
              <a:t>”。</a:t>
            </a:r>
            <a:endParaRPr kumimoji="1" lang="en-US" altLang="zh-CN" sz="1800" dirty="0"/>
          </a:p>
          <a:p>
            <a:pPr marL="457200" indent="-45720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2000" b="1" dirty="0">
                <a:solidFill>
                  <a:srgbClr val="C00000"/>
                </a:solidFill>
              </a:rPr>
              <a:t>注：关于宏展开</a:t>
            </a:r>
            <a:endParaRPr kumimoji="1" lang="en-US" altLang="zh-CN" sz="2000" b="1" dirty="0">
              <a:solidFill>
                <a:srgbClr val="C00000"/>
              </a:solidFill>
            </a:endParaRPr>
          </a:p>
          <a:p>
            <a:pPr marL="1085850" lvl="1" indent="-457200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1800" b="1" dirty="0"/>
              <a:t>仅仅是</a:t>
            </a:r>
            <a:r>
              <a:rPr kumimoji="1" lang="zh-CN" altLang="en-US" sz="1800" b="1" u="sng" dirty="0">
                <a:solidFill>
                  <a:srgbClr val="C00000"/>
                </a:solidFill>
              </a:rPr>
              <a:t>字符串替换</a:t>
            </a:r>
            <a:r>
              <a:rPr kumimoji="1" lang="zh-CN" altLang="en-US" sz="1800" b="1" dirty="0"/>
              <a:t>；遇到</a:t>
            </a:r>
            <a:r>
              <a:rPr kumimoji="1" lang="en-US" altLang="zh-CN" sz="1800" b="1" dirty="0"/>
              <a:t>PI</a:t>
            </a:r>
            <a:r>
              <a:rPr kumimoji="1" lang="zh-CN" altLang="en-US" sz="1800" b="1" dirty="0"/>
              <a:t>，就用</a:t>
            </a:r>
            <a:r>
              <a:rPr kumimoji="1" lang="en-US" altLang="zh-CN" sz="1800" b="1" dirty="0"/>
              <a:t>3.1415926 </a:t>
            </a:r>
            <a:r>
              <a:rPr kumimoji="1" lang="zh-CN" altLang="en-US" sz="1800" b="1" dirty="0"/>
              <a:t>替换；</a:t>
            </a:r>
            <a:endParaRPr kumimoji="1" lang="en-US" altLang="zh-CN" sz="1800" b="1" dirty="0"/>
          </a:p>
          <a:p>
            <a:pPr marL="1085850" lvl="1" indent="-457200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1800" b="1" dirty="0" smtClean="0">
                <a:solidFill>
                  <a:srgbClr val="C00000"/>
                </a:solidFill>
              </a:rPr>
              <a:t>不对</a:t>
            </a:r>
            <a:r>
              <a:rPr kumimoji="1" lang="zh-CN" altLang="en-US" sz="1800" b="1" dirty="0" smtClean="0"/>
              <a:t>替换</a:t>
            </a:r>
            <a:r>
              <a:rPr kumimoji="1" lang="zh-CN" altLang="en-US" sz="1800" b="1" dirty="0"/>
              <a:t>后</a:t>
            </a:r>
            <a:r>
              <a:rPr kumimoji="1" lang="zh-CN" altLang="en-US" sz="1800" b="1" dirty="0" smtClean="0"/>
              <a:t>的语句进行</a:t>
            </a:r>
            <a:r>
              <a:rPr kumimoji="1" lang="zh-CN" altLang="en-US" sz="1800" b="1" dirty="0">
                <a:solidFill>
                  <a:srgbClr val="7030A0"/>
                </a:solidFill>
              </a:rPr>
              <a:t>语法检查</a:t>
            </a:r>
            <a:r>
              <a:rPr kumimoji="1" lang="zh-CN" altLang="en-US" sz="1800" b="1" dirty="0" smtClean="0"/>
              <a:t>；（</a:t>
            </a:r>
            <a:r>
              <a:rPr kumimoji="1" lang="zh-CN" altLang="en-US" sz="1800" b="1" u="sng" dirty="0" smtClean="0">
                <a:solidFill>
                  <a:srgbClr val="0070C0"/>
                </a:solidFill>
              </a:rPr>
              <a:t>预编译本身不对代码进行语法检查</a:t>
            </a:r>
            <a:r>
              <a:rPr kumimoji="1" lang="zh-CN" altLang="en-US" sz="1800" b="1" dirty="0" smtClean="0"/>
              <a:t>）</a:t>
            </a:r>
            <a:endParaRPr kumimoji="1" lang="en-US" altLang="zh-CN" sz="1800" b="1" dirty="0"/>
          </a:p>
          <a:p>
            <a:pPr marL="1085850" lvl="1" indent="-457200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1800" b="1" dirty="0" smtClean="0">
                <a:solidFill>
                  <a:srgbClr val="C00000"/>
                </a:solidFill>
              </a:rPr>
              <a:t>不对</a:t>
            </a:r>
            <a:r>
              <a:rPr kumimoji="1" lang="zh-CN" altLang="en-US" sz="1800" b="1" dirty="0">
                <a:solidFill>
                  <a:srgbClr val="7030A0"/>
                </a:solidFill>
              </a:rPr>
              <a:t>替换后的表达式进行求值</a:t>
            </a:r>
            <a:r>
              <a:rPr kumimoji="1" lang="zh-CN" altLang="en-US" sz="1800" b="1" dirty="0"/>
              <a:t>；</a:t>
            </a:r>
            <a:endParaRPr kumimoji="1" lang="en-US" altLang="zh-CN" sz="1800" b="1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5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381000" y="994719"/>
            <a:ext cx="8534400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#include &lt;</a:t>
            </a:r>
            <a:r>
              <a:rPr kumimoji="1" lang="en-US" altLang="zh-CN" sz="1800" dirty="0" err="1">
                <a:solidFill>
                  <a:srgbClr val="080808"/>
                </a:solidFill>
                <a:latin typeface="+mn-lt"/>
              </a:rPr>
              <a:t>stdio.h</a:t>
            </a: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&gt;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30DCD"/>
                </a:solidFill>
                <a:latin typeface="+mn-lt"/>
              </a:rPr>
              <a:t>#define PI 3.1415926  </a:t>
            </a: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//</a:t>
            </a:r>
            <a:r>
              <a:rPr kumimoji="1" lang="zh-CN" altLang="en-US" sz="1800" dirty="0">
                <a:solidFill>
                  <a:srgbClr val="006600"/>
                </a:solidFill>
                <a:latin typeface="+mn-lt"/>
              </a:rPr>
              <a:t>预编译时，扫描源程序，遇到</a:t>
            </a:r>
            <a:r>
              <a:rPr kumimoji="1" lang="en-US" altLang="zh-CN" sz="1800" dirty="0">
                <a:solidFill>
                  <a:srgbClr val="006600"/>
                </a:solidFill>
                <a:latin typeface="+mn-lt"/>
              </a:rPr>
              <a:t>PI</a:t>
            </a:r>
            <a:r>
              <a:rPr kumimoji="1" lang="zh-CN" altLang="en-US" sz="1800" dirty="0">
                <a:solidFill>
                  <a:srgbClr val="006600"/>
                </a:solidFill>
                <a:latin typeface="+mn-lt"/>
              </a:rPr>
              <a:t>用串</a:t>
            </a:r>
            <a:r>
              <a:rPr kumimoji="1" lang="en-US" altLang="zh-CN" sz="1800" dirty="0">
                <a:solidFill>
                  <a:srgbClr val="006600"/>
                </a:solidFill>
                <a:latin typeface="+mn-lt"/>
              </a:rPr>
              <a:t>3.1415926</a:t>
            </a:r>
            <a:r>
              <a:rPr kumimoji="1" lang="zh-CN" altLang="en-US" sz="1800" dirty="0">
                <a:solidFill>
                  <a:srgbClr val="006600"/>
                </a:solidFill>
                <a:latin typeface="+mn-lt"/>
              </a:rPr>
              <a:t>替代</a:t>
            </a:r>
            <a:endParaRPr kumimoji="1" lang="en-US" altLang="zh-CN" sz="1800" dirty="0">
              <a:solidFill>
                <a:srgbClr val="006600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int main()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{</a:t>
            </a:r>
          </a:p>
          <a:p>
            <a:pPr lvl="1">
              <a:spcBef>
                <a:spcPts val="600"/>
              </a:spcBef>
              <a:buClrTx/>
              <a:buSzTx/>
              <a:buNone/>
            </a:pP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   float </a:t>
            </a:r>
            <a:r>
              <a:rPr kumimoji="1" lang="en-US" altLang="zh-CN" sz="1800" dirty="0" err="1">
                <a:solidFill>
                  <a:srgbClr val="080808"/>
                </a:solidFill>
                <a:latin typeface="+mn-lt"/>
              </a:rPr>
              <a:t>l,s,r,v</a:t>
            </a: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; </a:t>
            </a:r>
          </a:p>
          <a:p>
            <a:pPr lvl="1">
              <a:spcBef>
                <a:spcPts val="600"/>
              </a:spcBef>
              <a:buClrTx/>
              <a:buSzTx/>
              <a:buNone/>
            </a:pP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   </a:t>
            </a:r>
            <a:r>
              <a:rPr kumimoji="1" lang="en-US" altLang="zh-CN" sz="1800" dirty="0" err="1">
                <a:solidFill>
                  <a:srgbClr val="080808"/>
                </a:solidFill>
                <a:latin typeface="+mn-lt"/>
              </a:rPr>
              <a:t>printf</a:t>
            </a: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("input radius:");</a:t>
            </a:r>
          </a:p>
          <a:p>
            <a:pPr lvl="1">
              <a:spcBef>
                <a:spcPts val="600"/>
              </a:spcBef>
              <a:buClrTx/>
              <a:buSzTx/>
              <a:buNone/>
            </a:pP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   </a:t>
            </a:r>
            <a:r>
              <a:rPr kumimoji="1" lang="en-US" altLang="zh-CN" sz="1800" dirty="0" err="1">
                <a:solidFill>
                  <a:srgbClr val="080808"/>
                </a:solidFill>
                <a:latin typeface="+mn-lt"/>
              </a:rPr>
              <a:t>scanf</a:t>
            </a: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("%</a:t>
            </a:r>
            <a:r>
              <a:rPr kumimoji="1" lang="en-US" altLang="zh-CN" sz="1800" dirty="0" err="1">
                <a:solidFill>
                  <a:srgbClr val="080808"/>
                </a:solidFill>
                <a:latin typeface="+mn-lt"/>
              </a:rPr>
              <a:t>f",&amp;r</a:t>
            </a: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);       /* </a:t>
            </a:r>
            <a:r>
              <a:rPr kumimoji="1" lang="zh-CN" altLang="en-US" sz="1800" dirty="0">
                <a:solidFill>
                  <a:srgbClr val="080808"/>
                </a:solidFill>
                <a:latin typeface="+mn-lt"/>
              </a:rPr>
              <a:t>输入圆的半径 *</a:t>
            </a: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/</a:t>
            </a:r>
          </a:p>
          <a:p>
            <a:pPr lvl="1">
              <a:spcBef>
                <a:spcPts val="600"/>
              </a:spcBef>
              <a:buClrTx/>
              <a:buSzTx/>
              <a:buNone/>
            </a:pP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   l = 2.0*</a:t>
            </a:r>
            <a:r>
              <a:rPr kumimoji="1" lang="en-US" altLang="zh-CN" sz="1800" dirty="0">
                <a:solidFill>
                  <a:srgbClr val="0303DF"/>
                </a:solidFill>
                <a:latin typeface="+mn-lt"/>
              </a:rPr>
              <a:t>PI</a:t>
            </a: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*r;            /* </a:t>
            </a:r>
            <a:r>
              <a:rPr kumimoji="1" lang="zh-CN" altLang="en-US" sz="1800" dirty="0">
                <a:solidFill>
                  <a:srgbClr val="080808"/>
                </a:solidFill>
                <a:latin typeface="+mn-lt"/>
              </a:rPr>
              <a:t>圆周长 *</a:t>
            </a: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/ </a:t>
            </a:r>
          </a:p>
          <a:p>
            <a:pPr lvl="1">
              <a:spcBef>
                <a:spcPts val="600"/>
              </a:spcBef>
              <a:buClrTx/>
              <a:buSzTx/>
              <a:buNone/>
            </a:pP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   s = </a:t>
            </a:r>
            <a:r>
              <a:rPr kumimoji="1" lang="en-US" altLang="zh-CN" sz="1800" dirty="0">
                <a:solidFill>
                  <a:srgbClr val="0303DF"/>
                </a:solidFill>
                <a:latin typeface="+mn-lt"/>
              </a:rPr>
              <a:t>PI</a:t>
            </a: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*r*r;               /* </a:t>
            </a:r>
            <a:r>
              <a:rPr kumimoji="1" lang="zh-CN" altLang="en-US" sz="1800" dirty="0">
                <a:solidFill>
                  <a:srgbClr val="080808"/>
                </a:solidFill>
                <a:latin typeface="+mn-lt"/>
              </a:rPr>
              <a:t>圆面积 *</a:t>
            </a: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/</a:t>
            </a:r>
          </a:p>
          <a:p>
            <a:pPr lvl="1">
              <a:spcBef>
                <a:spcPts val="600"/>
              </a:spcBef>
              <a:buClrTx/>
              <a:buSzTx/>
              <a:buNone/>
            </a:pP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   v = 4.0/3.0*</a:t>
            </a:r>
            <a:r>
              <a:rPr kumimoji="1" lang="en-US" altLang="zh-CN" sz="1800" dirty="0">
                <a:solidFill>
                  <a:srgbClr val="0303DF"/>
                </a:solidFill>
                <a:latin typeface="+mn-lt"/>
              </a:rPr>
              <a:t>PI</a:t>
            </a: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*r*r*r; /* </a:t>
            </a:r>
            <a:r>
              <a:rPr kumimoji="1" lang="zh-CN" altLang="en-US" sz="1800" dirty="0">
                <a:solidFill>
                  <a:srgbClr val="080808"/>
                </a:solidFill>
                <a:latin typeface="+mn-lt"/>
              </a:rPr>
              <a:t>球体积 *</a:t>
            </a: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/</a:t>
            </a:r>
          </a:p>
          <a:p>
            <a:pPr lvl="1">
              <a:spcBef>
                <a:spcPts val="600"/>
              </a:spcBef>
              <a:buClrTx/>
              <a:buSzTx/>
              <a:buNone/>
            </a:pP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   </a:t>
            </a:r>
            <a:r>
              <a:rPr kumimoji="1" lang="en-US" altLang="zh-CN" sz="1800" dirty="0" err="1">
                <a:solidFill>
                  <a:srgbClr val="080808"/>
                </a:solidFill>
                <a:latin typeface="+mn-lt"/>
              </a:rPr>
              <a:t>printf</a:t>
            </a: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("l=%10.4f\n s=%10.4f\n v=%10.4f\n",</a:t>
            </a:r>
            <a:r>
              <a:rPr kumimoji="1" lang="en-US" altLang="zh-CN" sz="1800" dirty="0" err="1">
                <a:solidFill>
                  <a:srgbClr val="080808"/>
                </a:solidFill>
                <a:latin typeface="+mn-lt"/>
              </a:rPr>
              <a:t>l,s,v</a:t>
            </a: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);</a:t>
            </a:r>
          </a:p>
          <a:p>
            <a:pPr lvl="1">
              <a:spcBef>
                <a:spcPts val="600"/>
              </a:spcBef>
              <a:buClrTx/>
              <a:buSzTx/>
              <a:buNone/>
            </a:pP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   //</a:t>
            </a:r>
            <a:r>
              <a:rPr kumimoji="1" lang="en-US" altLang="zh-CN" sz="1800" b="1" dirty="0">
                <a:solidFill>
                  <a:srgbClr val="C00000"/>
                </a:solidFill>
                <a:latin typeface="+mn-lt"/>
              </a:rPr>
              <a:t>PI=3.15;  </a:t>
            </a:r>
            <a:r>
              <a:rPr kumimoji="1" lang="en-US" altLang="zh-CN" sz="1800" b="1" dirty="0" smtClean="0">
                <a:solidFill>
                  <a:srgbClr val="C00000"/>
                </a:solidFill>
                <a:latin typeface="+mn-lt"/>
              </a:rPr>
              <a:t>//</a:t>
            </a:r>
            <a:r>
              <a:rPr kumimoji="1" lang="zh-CN" altLang="en-US" sz="1800" b="1" dirty="0" smtClean="0">
                <a:solidFill>
                  <a:srgbClr val="C00000"/>
                </a:solidFill>
                <a:latin typeface="+mn-lt"/>
              </a:rPr>
              <a:t>可以进行预编译，但无法通过编译器正常的编译过程；</a:t>
            </a:r>
            <a:endParaRPr kumimoji="1" lang="en-US" altLang="zh-CN" sz="1800" b="1" dirty="0">
              <a:solidFill>
                <a:srgbClr val="C00000"/>
              </a:solidFill>
              <a:latin typeface="+mn-lt"/>
            </a:endParaRPr>
          </a:p>
          <a:p>
            <a:pPr lvl="1">
              <a:spcBef>
                <a:spcPts val="600"/>
              </a:spcBef>
              <a:buClrTx/>
              <a:buSzTx/>
              <a:buNone/>
            </a:pPr>
            <a:r>
              <a:rPr kumimoji="1" lang="en-US" altLang="zh-CN" sz="1800" b="1" dirty="0">
                <a:solidFill>
                  <a:srgbClr val="C00000"/>
                </a:solidFill>
                <a:latin typeface="+mn-lt"/>
              </a:rPr>
              <a:t> </a:t>
            </a: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return 0;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  <a:latin typeface="+mn-lt"/>
              </a:rPr>
              <a:t>}</a:t>
            </a:r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/>
              <a:t>不带参数的宏 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31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比较：</a:t>
            </a:r>
            <a:r>
              <a:rPr lang="zh-CN" altLang="en-US" dirty="0">
                <a:solidFill>
                  <a:srgbClr val="7030A0"/>
                </a:solidFill>
              </a:rPr>
              <a:t>源程序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预处理后</a:t>
            </a:r>
            <a:r>
              <a:rPr lang="zh-CN" altLang="en-US" dirty="0"/>
              <a:t>的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2" y="2233244"/>
            <a:ext cx="4165359" cy="4220308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源程序</a:t>
            </a:r>
            <a:endParaRPr kumimoji="1" lang="fr-FR" altLang="zh-CN" sz="1600" dirty="0">
              <a:solidFill>
                <a:srgbClr val="7030A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//#include &lt;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stdio.h</a:t>
            </a:r>
            <a:r>
              <a:rPr kumimoji="1" lang="en-US" altLang="zh-CN" sz="1600" dirty="0">
                <a:solidFill>
                  <a:srgbClr val="080808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30DCD"/>
                </a:solidFill>
              </a:rPr>
              <a:t>#define PI 3.1415926  </a:t>
            </a:r>
            <a:r>
              <a:rPr kumimoji="1" lang="en-US" altLang="zh-CN" sz="1600" dirty="0">
                <a:solidFill>
                  <a:srgbClr val="080808"/>
                </a:solidFill>
              </a:rPr>
              <a:t>//</a:t>
            </a:r>
            <a:r>
              <a:rPr kumimoji="1" lang="zh-CN" altLang="en-US" sz="1600" dirty="0">
                <a:solidFill>
                  <a:srgbClr val="006600"/>
                </a:solidFill>
              </a:rPr>
              <a:t>预编译时，扫描源程序，遇到</a:t>
            </a:r>
            <a:r>
              <a:rPr kumimoji="1" lang="en-US" altLang="zh-CN" sz="1600" dirty="0">
                <a:solidFill>
                  <a:srgbClr val="006600"/>
                </a:solidFill>
              </a:rPr>
              <a:t>PI</a:t>
            </a:r>
            <a:r>
              <a:rPr kumimoji="1" lang="zh-CN" altLang="en-US" sz="1600" dirty="0">
                <a:solidFill>
                  <a:srgbClr val="006600"/>
                </a:solidFill>
              </a:rPr>
              <a:t>用串</a:t>
            </a:r>
            <a:r>
              <a:rPr kumimoji="1" lang="en-US" altLang="zh-CN" sz="1600" dirty="0">
                <a:solidFill>
                  <a:srgbClr val="006600"/>
                </a:solidFill>
              </a:rPr>
              <a:t>3.1415926</a:t>
            </a:r>
            <a:r>
              <a:rPr kumimoji="1" lang="zh-CN" altLang="en-US" sz="1600" dirty="0">
                <a:solidFill>
                  <a:srgbClr val="006600"/>
                </a:solidFill>
              </a:rPr>
              <a:t>替代</a:t>
            </a:r>
            <a:endParaRPr kumimoji="1"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int main()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float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l,s,r,v</a:t>
            </a:r>
            <a:r>
              <a:rPr kumimoji="1" lang="en-US" altLang="zh-CN" sz="1600" dirty="0">
                <a:solidFill>
                  <a:srgbClr val="080808"/>
                </a:solidFill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("input radius:");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scanf</a:t>
            </a:r>
            <a:r>
              <a:rPr kumimoji="1" lang="en-US" altLang="zh-CN" sz="1600" dirty="0">
                <a:solidFill>
                  <a:srgbClr val="080808"/>
                </a:solidFill>
              </a:rPr>
              <a:t>("%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f",&amp;r</a:t>
            </a:r>
            <a:r>
              <a:rPr kumimoji="1" lang="en-US" altLang="zh-CN" sz="1600" dirty="0">
                <a:solidFill>
                  <a:srgbClr val="080808"/>
                </a:solidFill>
              </a:rPr>
              <a:t>);       /* </a:t>
            </a:r>
            <a:r>
              <a:rPr kumimoji="1" lang="zh-CN" altLang="en-US" sz="1600" dirty="0">
                <a:solidFill>
                  <a:srgbClr val="080808"/>
                </a:solidFill>
              </a:rPr>
              <a:t>输入圆的半径 *</a:t>
            </a:r>
            <a:r>
              <a:rPr kumimoji="1" lang="en-US" altLang="zh-CN" sz="1600" dirty="0">
                <a:solidFill>
                  <a:srgbClr val="080808"/>
                </a:solidFill>
              </a:rPr>
              <a:t>/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l = 2.0*</a:t>
            </a:r>
            <a:r>
              <a:rPr kumimoji="1" lang="en-US" altLang="zh-CN" sz="1600" dirty="0">
                <a:solidFill>
                  <a:srgbClr val="0303DF"/>
                </a:solidFill>
              </a:rPr>
              <a:t>PI</a:t>
            </a:r>
            <a:r>
              <a:rPr kumimoji="1" lang="en-US" altLang="zh-CN" sz="1600" dirty="0">
                <a:solidFill>
                  <a:srgbClr val="080808"/>
                </a:solidFill>
              </a:rPr>
              <a:t>*r;            /* </a:t>
            </a:r>
            <a:r>
              <a:rPr kumimoji="1" lang="zh-CN" altLang="en-US" sz="1600" dirty="0">
                <a:solidFill>
                  <a:srgbClr val="080808"/>
                </a:solidFill>
              </a:rPr>
              <a:t>圆周长 *</a:t>
            </a:r>
            <a:r>
              <a:rPr kumimoji="1" lang="en-US" altLang="zh-CN" sz="1600" dirty="0">
                <a:solidFill>
                  <a:srgbClr val="080808"/>
                </a:solidFill>
              </a:rPr>
              <a:t>/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s = </a:t>
            </a:r>
            <a:r>
              <a:rPr kumimoji="1" lang="en-US" altLang="zh-CN" sz="1600" dirty="0">
                <a:solidFill>
                  <a:srgbClr val="0303DF"/>
                </a:solidFill>
              </a:rPr>
              <a:t>PI</a:t>
            </a:r>
            <a:r>
              <a:rPr kumimoji="1" lang="en-US" altLang="zh-CN" sz="1600" dirty="0">
                <a:solidFill>
                  <a:srgbClr val="080808"/>
                </a:solidFill>
              </a:rPr>
              <a:t>*r*r;               /* </a:t>
            </a:r>
            <a:r>
              <a:rPr kumimoji="1" lang="zh-CN" altLang="en-US" sz="1600" dirty="0">
                <a:solidFill>
                  <a:srgbClr val="080808"/>
                </a:solidFill>
              </a:rPr>
              <a:t>圆面积 *</a:t>
            </a:r>
            <a:r>
              <a:rPr kumimoji="1" lang="en-US" altLang="zh-CN" sz="1600" dirty="0">
                <a:solidFill>
                  <a:srgbClr val="080808"/>
                </a:solidFill>
              </a:rPr>
              <a:t>/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v = 4.0/3.0*</a:t>
            </a:r>
            <a:r>
              <a:rPr kumimoji="1" lang="en-US" altLang="zh-CN" sz="1600" dirty="0">
                <a:solidFill>
                  <a:srgbClr val="0303DF"/>
                </a:solidFill>
              </a:rPr>
              <a:t>PI</a:t>
            </a:r>
            <a:r>
              <a:rPr kumimoji="1" lang="en-US" altLang="zh-CN" sz="1600" dirty="0">
                <a:solidFill>
                  <a:srgbClr val="080808"/>
                </a:solidFill>
              </a:rPr>
              <a:t>*r*r*r; /* </a:t>
            </a:r>
            <a:r>
              <a:rPr kumimoji="1" lang="zh-CN" altLang="en-US" sz="1600" dirty="0">
                <a:solidFill>
                  <a:srgbClr val="080808"/>
                </a:solidFill>
              </a:rPr>
              <a:t>球体积 *</a:t>
            </a:r>
            <a:r>
              <a:rPr kumimoji="1" lang="en-US" altLang="zh-CN" sz="1600" dirty="0">
                <a:solidFill>
                  <a:srgbClr val="080808"/>
                </a:solidFill>
              </a:rPr>
              <a:t>/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("l=%10.4f\n s=%10.4f\n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            v=%10.4f\n",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l,s,v</a:t>
            </a:r>
            <a:r>
              <a:rPr kumimoji="1" lang="en-US" altLang="zh-CN" sz="1600" dirty="0">
                <a:solidFill>
                  <a:srgbClr val="080808"/>
                </a:solidFill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PI=3.15;  //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错误；</a:t>
            </a:r>
            <a:endParaRPr kumimoji="1" lang="en-US" altLang="zh-CN" sz="16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1600" dirty="0">
                <a:solidFill>
                  <a:srgbClr val="080808"/>
                </a:solidFill>
              </a:rPr>
              <a:t>return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}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DF7E8-415C-4868-AEC8-7C596450BC41}"/>
              </a:ext>
            </a:extLst>
          </p:cNvPr>
          <p:cNvSpPr txBox="1">
            <a:spLocks/>
          </p:cNvSpPr>
          <p:nvPr/>
        </p:nvSpPr>
        <p:spPr bwMode="auto">
          <a:xfrm>
            <a:off x="274757" y="1110546"/>
            <a:ext cx="8649435" cy="964439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为清晰起见，屏蔽了预编译语句</a:t>
            </a:r>
            <a:r>
              <a:rPr kumimoji="1" lang="en-US" altLang="zh-CN" sz="1800" dirty="0"/>
              <a:t>#include &lt;</a:t>
            </a:r>
            <a:r>
              <a:rPr kumimoji="1" lang="en-US" altLang="zh-CN" sz="1800" dirty="0" err="1"/>
              <a:t>stdio.h</a:t>
            </a:r>
            <a:r>
              <a:rPr kumimoji="1" lang="en-US" altLang="zh-CN" sz="1800" dirty="0"/>
              <a:t>&gt;</a:t>
            </a:r>
            <a:r>
              <a:rPr kumimoji="1" lang="zh-CN" altLang="en-US" sz="1800" dirty="0" smtClean="0"/>
              <a:t>；</a:t>
            </a:r>
            <a:endParaRPr kumimoji="1" lang="en-US" altLang="zh-CN" sz="18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800" b="1" dirty="0" smtClean="0"/>
              <a:t>理解预编译后的</a:t>
            </a:r>
            <a:r>
              <a:rPr kumimoji="1" lang="zh-CN" altLang="en-US" sz="1800" b="1" dirty="0"/>
              <a:t>效果</a:t>
            </a:r>
            <a:r>
              <a:rPr kumimoji="1" lang="zh-CN" altLang="en-US" sz="1800" dirty="0"/>
              <a:t>：</a:t>
            </a:r>
            <a:r>
              <a:rPr kumimoji="1" lang="zh-CN" altLang="en-US" sz="1800" b="1" dirty="0">
                <a:solidFill>
                  <a:srgbClr val="7030A0"/>
                </a:solidFill>
              </a:rPr>
              <a:t>去掉了</a:t>
            </a:r>
            <a:r>
              <a:rPr kumimoji="1" lang="zh-CN" altLang="en-US" sz="1800" b="1" dirty="0" smtClean="0">
                <a:solidFill>
                  <a:srgbClr val="7030A0"/>
                </a:solidFill>
              </a:rPr>
              <a:t>宏定义语句</a:t>
            </a:r>
            <a:r>
              <a:rPr kumimoji="1" lang="zh-CN" altLang="en-US" sz="1800" dirty="0" smtClean="0"/>
              <a:t>；</a:t>
            </a:r>
            <a:r>
              <a:rPr kumimoji="1" lang="zh-CN" altLang="en-US" sz="1800" dirty="0">
                <a:solidFill>
                  <a:srgbClr val="0303DF"/>
                </a:solidFill>
              </a:rPr>
              <a:t>去掉了注释语句</a:t>
            </a:r>
            <a:r>
              <a:rPr kumimoji="1" lang="en-US" altLang="zh-CN" sz="1800" dirty="0" smtClean="0"/>
              <a:t>;</a:t>
            </a:r>
            <a:r>
              <a:rPr kumimoji="1" lang="zh-CN" altLang="en-US" sz="1800" dirty="0">
                <a:solidFill>
                  <a:srgbClr val="000000"/>
                </a:solidFill>
              </a:rPr>
              <a:t>程序中的宏名</a:t>
            </a:r>
            <a:r>
              <a:rPr kumimoji="1" lang="zh-CN" altLang="en-US" sz="1800" dirty="0" smtClean="0">
                <a:solidFill>
                  <a:srgbClr val="000000"/>
                </a:solidFill>
              </a:rPr>
              <a:t>用相应的字符串</a:t>
            </a:r>
            <a:r>
              <a:rPr kumimoji="1" lang="zh-CN" altLang="en-US" sz="1800" dirty="0">
                <a:solidFill>
                  <a:srgbClr val="000000"/>
                </a:solidFill>
              </a:rPr>
              <a:t>替换</a:t>
            </a:r>
            <a:r>
              <a:rPr kumimoji="1" lang="zh-CN" altLang="en-US" sz="1800" dirty="0"/>
              <a:t>；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不对表达式求值</a:t>
            </a:r>
            <a:r>
              <a:rPr kumimoji="1" lang="zh-CN" altLang="en-US" sz="1800" dirty="0" smtClean="0"/>
              <a:t>；不进行语法检查； </a:t>
            </a:r>
            <a:r>
              <a:rPr kumimoji="1" lang="zh-CN" altLang="en-US" sz="1800" b="1" dirty="0">
                <a:solidFill>
                  <a:srgbClr val="C00000"/>
                </a:solidFill>
              </a:rPr>
              <a:t>理解语句</a:t>
            </a:r>
            <a:r>
              <a:rPr kumimoji="1" lang="en-US" altLang="zh-CN" sz="1800" b="1" dirty="0">
                <a:solidFill>
                  <a:srgbClr val="0303DF"/>
                </a:solidFill>
              </a:rPr>
              <a:t>PI=3.15</a:t>
            </a:r>
            <a:r>
              <a:rPr kumimoji="1" lang="zh-CN" altLang="en-US" sz="1800" b="1" dirty="0">
                <a:solidFill>
                  <a:srgbClr val="C00000"/>
                </a:solidFill>
              </a:rPr>
              <a:t>错误的原因；</a:t>
            </a:r>
            <a:endParaRPr kumimoji="1" lang="zh-CN" altLang="en-US" sz="18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4285E29-FE20-4D10-A86A-2465008D3361}"/>
              </a:ext>
            </a:extLst>
          </p:cNvPr>
          <p:cNvSpPr txBox="1">
            <a:spLocks/>
          </p:cNvSpPr>
          <p:nvPr/>
        </p:nvSpPr>
        <p:spPr bwMode="auto">
          <a:xfrm>
            <a:off x="4712677" y="2233245"/>
            <a:ext cx="4211515" cy="4220307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宏展开</a:t>
            </a:r>
            <a:endParaRPr kumimoji="1" lang="fr-FR" altLang="zh-CN" sz="1600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float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l,s,r,v</a:t>
            </a:r>
            <a:r>
              <a:rPr kumimoji="1" lang="en-US" altLang="zh-CN" sz="16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("input radius:");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scanf</a:t>
            </a:r>
            <a:r>
              <a:rPr kumimoji="1" lang="en-US" altLang="zh-CN" sz="1600" dirty="0">
                <a:solidFill>
                  <a:srgbClr val="080808"/>
                </a:solidFill>
              </a:rPr>
              <a:t>("%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f",&amp;r</a:t>
            </a:r>
            <a:r>
              <a:rPr kumimoji="1"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l = 2.0*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3.1415926</a:t>
            </a:r>
            <a:r>
              <a:rPr kumimoji="1" lang="en-US" altLang="zh-CN" sz="1600" dirty="0">
                <a:solidFill>
                  <a:srgbClr val="080808"/>
                </a:solidFill>
              </a:rPr>
              <a:t>*r;   //</a:t>
            </a:r>
            <a:r>
              <a:rPr kumimoji="1" lang="zh-CN" altLang="en-US" sz="1600" dirty="0">
                <a:solidFill>
                  <a:srgbClr val="0303DF"/>
                </a:solidFill>
              </a:rPr>
              <a:t>不对</a:t>
            </a:r>
            <a:r>
              <a:rPr kumimoji="1" lang="en-US" altLang="zh-CN" sz="1600" dirty="0">
                <a:solidFill>
                  <a:srgbClr val="0303DF"/>
                </a:solidFill>
              </a:rPr>
              <a:t>2.0*PI</a:t>
            </a:r>
            <a:r>
              <a:rPr kumimoji="1" lang="zh-CN" altLang="en-US" sz="1600" dirty="0">
                <a:solidFill>
                  <a:srgbClr val="0303DF"/>
                </a:solidFill>
              </a:rPr>
              <a:t>求值</a:t>
            </a:r>
            <a:endParaRPr kumimoji="1" lang="en-US" altLang="zh-CN" sz="1600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s = 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3.1415926*</a:t>
            </a:r>
            <a:r>
              <a:rPr kumimoji="1" lang="en-US" altLang="zh-CN" sz="1600" dirty="0">
                <a:solidFill>
                  <a:srgbClr val="080808"/>
                </a:solidFill>
              </a:rPr>
              <a:t>r*r;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v = 4.0/3.0*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3.1415926</a:t>
            </a:r>
            <a:r>
              <a:rPr kumimoji="1" lang="en-US" altLang="zh-CN" sz="1600" dirty="0">
                <a:solidFill>
                  <a:srgbClr val="080808"/>
                </a:solidFill>
              </a:rPr>
              <a:t>*r*r*r</a:t>
            </a:r>
            <a:r>
              <a:rPr kumimoji="1" lang="en-US" altLang="zh-CN" sz="1600" dirty="0" smtClean="0">
                <a:solidFill>
                  <a:srgbClr val="080808"/>
                </a:solidFill>
              </a:rPr>
              <a:t>;  </a:t>
            </a:r>
            <a:r>
              <a:rPr kumimoji="1" lang="en-US" altLang="zh-CN" sz="1600" dirty="0">
                <a:solidFill>
                  <a:srgbClr val="0303DF"/>
                </a:solidFill>
              </a:rPr>
              <a:t>//</a:t>
            </a:r>
            <a:r>
              <a:rPr kumimoji="1" lang="zh-CN" altLang="en-US" sz="1600" dirty="0">
                <a:solidFill>
                  <a:srgbClr val="0303DF"/>
                </a:solidFill>
              </a:rPr>
              <a:t>不求值</a:t>
            </a:r>
            <a:endParaRPr kumimoji="1" lang="en-US" altLang="zh-CN" sz="1600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("l=%10.4f\n s=%10.4f\n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            v=%10.4f\n",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l,s,v</a:t>
            </a:r>
            <a:r>
              <a:rPr kumimoji="1"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3.1415926</a:t>
            </a:r>
            <a:r>
              <a:rPr kumimoji="1" lang="en-US" altLang="zh-CN" sz="1600" b="1" dirty="0">
                <a:solidFill>
                  <a:srgbClr val="080808"/>
                </a:solidFill>
              </a:rPr>
              <a:t>=3.15;    </a:t>
            </a:r>
            <a:r>
              <a:rPr kumimoji="1" lang="en-US" altLang="zh-CN" sz="1600" b="1" dirty="0">
                <a:solidFill>
                  <a:srgbClr val="006600"/>
                </a:solidFill>
              </a:rPr>
              <a:t>//</a:t>
            </a:r>
            <a:r>
              <a:rPr kumimoji="1" lang="zh-CN" altLang="en-US" sz="1600" b="1" dirty="0">
                <a:solidFill>
                  <a:srgbClr val="006600"/>
                </a:solidFill>
              </a:rPr>
              <a:t>不进行语法检查</a:t>
            </a:r>
            <a:endParaRPr kumimoji="1" lang="en-US" altLang="zh-CN" sz="1600" b="1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}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5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比较：源程序与预处理后的结果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57" y="2021040"/>
            <a:ext cx="3986823" cy="4263419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源程序</a:t>
            </a:r>
            <a:endParaRPr kumimoji="1" lang="fr-FR" altLang="zh-CN" sz="16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//#include &lt;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stdio.h</a:t>
            </a:r>
            <a:r>
              <a:rPr kumimoji="1" lang="en-US" altLang="zh-CN" sz="1600" dirty="0">
                <a:solidFill>
                  <a:srgbClr val="080808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30DCD"/>
                </a:solidFill>
              </a:rPr>
              <a:t>#define PI 3.1415926  </a:t>
            </a:r>
            <a:r>
              <a:rPr kumimoji="1" lang="en-US" altLang="zh-CN" sz="1600" dirty="0">
                <a:solidFill>
                  <a:srgbClr val="080808"/>
                </a:solidFill>
              </a:rPr>
              <a:t>//</a:t>
            </a:r>
            <a:r>
              <a:rPr kumimoji="1" lang="zh-CN" altLang="en-US" sz="1600" dirty="0">
                <a:solidFill>
                  <a:srgbClr val="006600"/>
                </a:solidFill>
              </a:rPr>
              <a:t>预编译时，扫描源程序，遇到</a:t>
            </a:r>
            <a:r>
              <a:rPr kumimoji="1" lang="en-US" altLang="zh-CN" sz="1600" dirty="0">
                <a:solidFill>
                  <a:srgbClr val="006600"/>
                </a:solidFill>
              </a:rPr>
              <a:t>PI</a:t>
            </a:r>
            <a:r>
              <a:rPr kumimoji="1" lang="zh-CN" altLang="en-US" sz="1600" dirty="0">
                <a:solidFill>
                  <a:srgbClr val="006600"/>
                </a:solidFill>
              </a:rPr>
              <a:t>用串</a:t>
            </a:r>
            <a:r>
              <a:rPr kumimoji="1" lang="en-US" altLang="zh-CN" sz="1600" dirty="0">
                <a:solidFill>
                  <a:srgbClr val="006600"/>
                </a:solidFill>
              </a:rPr>
              <a:t>3.1415926</a:t>
            </a:r>
            <a:r>
              <a:rPr kumimoji="1" lang="zh-CN" altLang="en-US" sz="1600" dirty="0">
                <a:solidFill>
                  <a:srgbClr val="006600"/>
                </a:solidFill>
              </a:rPr>
              <a:t>替代</a:t>
            </a:r>
            <a:endParaRPr kumimoji="1"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int main()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float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l,s,r,v</a:t>
            </a:r>
            <a:r>
              <a:rPr kumimoji="1" lang="en-US" altLang="zh-CN" sz="1600" dirty="0">
                <a:solidFill>
                  <a:srgbClr val="080808"/>
                </a:solidFill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("input radius:");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scanf</a:t>
            </a:r>
            <a:r>
              <a:rPr kumimoji="1" lang="en-US" altLang="zh-CN" sz="1600" dirty="0">
                <a:solidFill>
                  <a:srgbClr val="080808"/>
                </a:solidFill>
              </a:rPr>
              <a:t>("%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f",&amp;r</a:t>
            </a:r>
            <a:r>
              <a:rPr kumimoji="1" lang="en-US" altLang="zh-CN" sz="1600" dirty="0">
                <a:solidFill>
                  <a:srgbClr val="080808"/>
                </a:solidFill>
              </a:rPr>
              <a:t>);       /* </a:t>
            </a:r>
            <a:r>
              <a:rPr kumimoji="1" lang="zh-CN" altLang="en-US" sz="1600" dirty="0">
                <a:solidFill>
                  <a:srgbClr val="080808"/>
                </a:solidFill>
              </a:rPr>
              <a:t>输入圆的半径 *</a:t>
            </a:r>
            <a:r>
              <a:rPr kumimoji="1" lang="en-US" altLang="zh-CN" sz="1600" dirty="0">
                <a:solidFill>
                  <a:srgbClr val="080808"/>
                </a:solidFill>
              </a:rPr>
              <a:t>/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l = 2.0*PI*r;            /* </a:t>
            </a:r>
            <a:r>
              <a:rPr kumimoji="1" lang="zh-CN" altLang="en-US" sz="1600" dirty="0">
                <a:solidFill>
                  <a:srgbClr val="080808"/>
                </a:solidFill>
              </a:rPr>
              <a:t>圆周长 *</a:t>
            </a:r>
            <a:r>
              <a:rPr kumimoji="1" lang="en-US" altLang="zh-CN" sz="1600" dirty="0">
                <a:solidFill>
                  <a:srgbClr val="080808"/>
                </a:solidFill>
              </a:rPr>
              <a:t>/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s = PI*r*r;               /* </a:t>
            </a:r>
            <a:r>
              <a:rPr kumimoji="1" lang="zh-CN" altLang="en-US" sz="1600" dirty="0">
                <a:solidFill>
                  <a:srgbClr val="080808"/>
                </a:solidFill>
              </a:rPr>
              <a:t>圆面积 *</a:t>
            </a:r>
            <a:r>
              <a:rPr kumimoji="1" lang="en-US" altLang="zh-CN" sz="1600" dirty="0">
                <a:solidFill>
                  <a:srgbClr val="080808"/>
                </a:solidFill>
              </a:rPr>
              <a:t>/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v = 4.0/3.0*PI*r*r*r; /* </a:t>
            </a:r>
            <a:r>
              <a:rPr kumimoji="1" lang="zh-CN" altLang="en-US" sz="1600" dirty="0">
                <a:solidFill>
                  <a:srgbClr val="080808"/>
                </a:solidFill>
              </a:rPr>
              <a:t>球体积 *</a:t>
            </a:r>
            <a:r>
              <a:rPr kumimoji="1" lang="en-US" altLang="zh-CN" sz="1600" dirty="0">
                <a:solidFill>
                  <a:srgbClr val="080808"/>
                </a:solidFill>
              </a:rPr>
              <a:t>/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("l=%10.4f\n s=%10.4f\n v=%10.4f\n",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l,s,v</a:t>
            </a:r>
            <a:r>
              <a:rPr kumimoji="1" lang="en-US" altLang="zh-CN" sz="1600" dirty="0">
                <a:solidFill>
                  <a:srgbClr val="080808"/>
                </a:solidFill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PI=3.15;  //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错误；</a:t>
            </a:r>
            <a:endParaRPr kumimoji="1" lang="en-US" altLang="zh-CN" sz="16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1600" dirty="0">
                <a:solidFill>
                  <a:srgbClr val="080808"/>
                </a:solidFill>
              </a:rPr>
              <a:t>return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}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DF7E8-415C-4868-AEC8-7C596450BC41}"/>
              </a:ext>
            </a:extLst>
          </p:cNvPr>
          <p:cNvSpPr txBox="1">
            <a:spLocks/>
          </p:cNvSpPr>
          <p:nvPr/>
        </p:nvSpPr>
        <p:spPr bwMode="auto">
          <a:xfrm>
            <a:off x="274757" y="1110547"/>
            <a:ext cx="8412043" cy="665500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程序文件名  得到的结果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800" dirty="0" smtClean="0"/>
              <a:t>为</a:t>
            </a:r>
            <a:r>
              <a:rPr kumimoji="1" lang="zh-CN" altLang="en-US" sz="1800" dirty="0"/>
              <a:t>清晰起见，屏蔽了预编译语句</a:t>
            </a:r>
            <a:r>
              <a:rPr kumimoji="1" lang="en-US" altLang="zh-CN" sz="1800" dirty="0"/>
              <a:t>#include &lt;</a:t>
            </a:r>
            <a:r>
              <a:rPr kumimoji="1" lang="en-US" altLang="zh-CN" sz="1800" dirty="0" err="1"/>
              <a:t>stdio.h</a:t>
            </a:r>
            <a:r>
              <a:rPr kumimoji="1" lang="en-US" altLang="zh-CN" sz="1800" dirty="0"/>
              <a:t>&gt;</a:t>
            </a:r>
            <a:r>
              <a:rPr kumimoji="1" lang="zh-CN" altLang="en-US" sz="1800" dirty="0"/>
              <a:t>；</a:t>
            </a:r>
            <a:endParaRPr kumimoji="1"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kumimoji="1"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912CC9-1685-42EC-B336-75B6AAF5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2277446"/>
            <a:ext cx="4286250" cy="332325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DF05818-7D14-4FDA-96BB-DDE75EB34692}"/>
              </a:ext>
            </a:extLst>
          </p:cNvPr>
          <p:cNvSpPr/>
          <p:nvPr/>
        </p:nvSpPr>
        <p:spPr>
          <a:xfrm>
            <a:off x="4400550" y="1938892"/>
            <a:ext cx="4286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宏展开</a:t>
            </a:r>
            <a:endParaRPr lang="fr-FR" altLang="zh-CN" sz="1600" dirty="0">
              <a:solidFill>
                <a:srgbClr val="1A93C8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0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 smtClean="0"/>
              <a:t>标准头文件中使用了很多</a:t>
            </a:r>
            <a:r>
              <a:rPr kumimoji="1" lang="zh-CN" altLang="en-US" dirty="0" smtClean="0">
                <a:solidFill>
                  <a:srgbClr val="0303DF"/>
                </a:solidFill>
              </a:rPr>
              <a:t>不</a:t>
            </a:r>
            <a:r>
              <a:rPr kumimoji="1" lang="zh-CN" altLang="en-US" dirty="0">
                <a:solidFill>
                  <a:srgbClr val="0303DF"/>
                </a:solidFill>
              </a:rPr>
              <a:t>带参数的宏</a:t>
            </a:r>
            <a:endParaRPr lang="zh-CN" altLang="en-US" dirty="0">
              <a:solidFill>
                <a:srgbClr val="0303DF"/>
              </a:solidFill>
            </a:endParaRP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85775" y="1134762"/>
            <a:ext cx="8540750" cy="509304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C</a:t>
            </a:r>
            <a:r>
              <a:rPr lang="zh-CN" altLang="en-US" sz="2000" dirty="0"/>
              <a:t>语言的</a:t>
            </a:r>
            <a:r>
              <a:rPr lang="zh-CN" altLang="en-US" sz="2000" dirty="0">
                <a:solidFill>
                  <a:srgbClr val="7030A0"/>
                </a:solidFill>
              </a:rPr>
              <a:t>标准头文件</a:t>
            </a:r>
            <a:r>
              <a:rPr lang="zh-CN" altLang="en-US" sz="2000" dirty="0"/>
              <a:t>中，有很多类似这样的</a:t>
            </a:r>
            <a:r>
              <a:rPr lang="zh-CN" altLang="en-US" sz="2000" dirty="0" smtClean="0"/>
              <a:t>语句 </a:t>
            </a:r>
            <a:endParaRPr lang="en-US" altLang="zh-CN" sz="2000" dirty="0"/>
          </a:p>
          <a:p>
            <a:pPr marL="457200" indent="-457200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stdlib.h</a:t>
            </a:r>
            <a:endParaRPr lang="en-US" altLang="zh-CN" sz="2000" dirty="0"/>
          </a:p>
          <a:p>
            <a:pPr marL="1085850" lvl="1" indent="-457200">
              <a:spcBef>
                <a:spcPts val="0"/>
              </a:spcBef>
            </a:pPr>
            <a:r>
              <a:rPr lang="en-US" altLang="zh-CN" sz="1800" dirty="0"/>
              <a:t>#define </a:t>
            </a:r>
            <a:r>
              <a:rPr lang="en-US" altLang="zh-CN" sz="1800" dirty="0">
                <a:solidFill>
                  <a:srgbClr val="0303DF"/>
                </a:solidFill>
              </a:rPr>
              <a:t>RAND_MAX</a:t>
            </a:r>
            <a:r>
              <a:rPr lang="en-US" altLang="zh-CN" sz="1800" dirty="0"/>
              <a:t> 0x7fff</a:t>
            </a:r>
          </a:p>
          <a:p>
            <a:pPr marL="1085850" lvl="1" indent="-457200">
              <a:spcBef>
                <a:spcPts val="0"/>
              </a:spcBef>
            </a:pPr>
            <a:r>
              <a:rPr lang="nn-NO" altLang="zh-CN" sz="1800" dirty="0"/>
              <a:t>#define </a:t>
            </a:r>
            <a:r>
              <a:rPr lang="nn-NO" altLang="zh-CN" sz="1800" dirty="0">
                <a:solidFill>
                  <a:srgbClr val="0303DF"/>
                </a:solidFill>
              </a:rPr>
              <a:t>FILENAME_MAX</a:t>
            </a:r>
            <a:r>
              <a:rPr lang="nn-NO" altLang="zh-CN" sz="1800" dirty="0"/>
              <a:t> 260  </a:t>
            </a:r>
          </a:p>
          <a:p>
            <a:pPr marL="1085850" lvl="1" indent="-457200">
              <a:spcBef>
                <a:spcPts val="0"/>
              </a:spcBef>
            </a:pPr>
            <a:r>
              <a:rPr lang="nn-NO" altLang="zh-CN" sz="1800" dirty="0"/>
              <a:t>#define </a:t>
            </a:r>
            <a:r>
              <a:rPr lang="nn-NO" altLang="zh-CN" sz="1800" dirty="0">
                <a:solidFill>
                  <a:srgbClr val="0303DF"/>
                </a:solidFill>
              </a:rPr>
              <a:t>FOPEN_MAX</a:t>
            </a:r>
            <a:r>
              <a:rPr lang="nn-NO" altLang="zh-CN" sz="1800" dirty="0"/>
              <a:t> 20</a:t>
            </a:r>
          </a:p>
          <a:p>
            <a:pPr marL="1085850" lvl="1" indent="-457200">
              <a:spcBef>
                <a:spcPts val="0"/>
              </a:spcBef>
            </a:pPr>
            <a:r>
              <a:rPr lang="nn-NO" altLang="zh-CN" sz="1800" dirty="0"/>
              <a:t>#define </a:t>
            </a:r>
            <a:r>
              <a:rPr lang="nn-NO" altLang="zh-CN" sz="1800" dirty="0" smtClean="0">
                <a:solidFill>
                  <a:srgbClr val="7030A0"/>
                </a:solidFill>
              </a:rPr>
              <a:t>_ _max(a,b</a:t>
            </a:r>
            <a:r>
              <a:rPr lang="nn-NO" altLang="zh-CN" sz="1800" dirty="0">
                <a:solidFill>
                  <a:srgbClr val="7030A0"/>
                </a:solidFill>
              </a:rPr>
              <a:t>) (((a) &gt; (b)) ? (a) : (b))     </a:t>
            </a:r>
            <a:r>
              <a:rPr lang="nn-NO" altLang="zh-CN" sz="1800" dirty="0" smtClean="0"/>
              <a:t>//int a=_ _max(4,8</a:t>
            </a:r>
            <a:r>
              <a:rPr lang="nn-NO" altLang="zh-CN" sz="1800" dirty="0"/>
              <a:t>)   </a:t>
            </a:r>
            <a:r>
              <a:rPr lang="nn-NO" altLang="zh-CN" sz="1800" dirty="0" smtClean="0"/>
              <a:t>//</a:t>
            </a:r>
            <a:r>
              <a:rPr lang="nn-NO" altLang="zh-CN" sz="1800" dirty="0"/>
              <a:t>a=8</a:t>
            </a:r>
          </a:p>
          <a:p>
            <a:pPr marL="1085850" lvl="1" indent="-457200">
              <a:spcBef>
                <a:spcPts val="0"/>
              </a:spcBef>
            </a:pPr>
            <a:r>
              <a:rPr lang="nn-NO" altLang="zh-CN" sz="1800" dirty="0"/>
              <a:t>#define </a:t>
            </a:r>
            <a:r>
              <a:rPr lang="nn-NO" altLang="zh-CN" sz="1800" dirty="0" smtClean="0">
                <a:solidFill>
                  <a:srgbClr val="7030A0"/>
                </a:solidFill>
              </a:rPr>
              <a:t>_ _</a:t>
            </a:r>
            <a:r>
              <a:rPr lang="nn-NO" altLang="zh-CN" sz="1800" dirty="0">
                <a:solidFill>
                  <a:srgbClr val="7030A0"/>
                </a:solidFill>
              </a:rPr>
              <a:t>min(a,b) (((a) &lt; (b)) ? (a) : (b))      </a:t>
            </a:r>
            <a:r>
              <a:rPr lang="nn-NO" altLang="zh-CN" sz="1800" dirty="0" smtClean="0"/>
              <a:t>//int b=_ _min(4,8</a:t>
            </a:r>
            <a:r>
              <a:rPr lang="nn-NO" altLang="zh-CN" sz="1800" dirty="0"/>
              <a:t>)   //a=4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stdlio.h</a:t>
            </a:r>
            <a:endParaRPr lang="en-US" altLang="zh-CN" sz="2000" dirty="0"/>
          </a:p>
          <a:p>
            <a:pPr marL="1085850" lvl="1" indent="-457200">
              <a:spcBef>
                <a:spcPts val="0"/>
              </a:spcBef>
            </a:pPr>
            <a:r>
              <a:rPr lang="it-IT" altLang="zh-CN" sz="1800" dirty="0"/>
              <a:t>#define	</a:t>
            </a:r>
            <a:r>
              <a:rPr lang="it-IT" altLang="zh-CN" sz="1800" dirty="0">
                <a:solidFill>
                  <a:srgbClr val="0303DF"/>
                </a:solidFill>
              </a:rPr>
              <a:t>STD</a:t>
            </a:r>
            <a:r>
              <a:rPr lang="it-IT" altLang="zh-CN" sz="1800" dirty="0">
                <a:solidFill>
                  <a:srgbClr val="C00000"/>
                </a:solidFill>
              </a:rPr>
              <a:t>IN</a:t>
            </a:r>
            <a:r>
              <a:rPr lang="it-IT" altLang="zh-CN" sz="1800" dirty="0">
                <a:solidFill>
                  <a:srgbClr val="0303DF"/>
                </a:solidFill>
              </a:rPr>
              <a:t>_FILENO	0    </a:t>
            </a:r>
            <a:r>
              <a:rPr lang="it-IT" altLang="zh-CN" sz="1800" dirty="0"/>
              <a:t>//stdin</a:t>
            </a:r>
          </a:p>
          <a:p>
            <a:pPr marL="1085850" lvl="1" indent="-457200">
              <a:spcBef>
                <a:spcPts val="0"/>
              </a:spcBef>
            </a:pPr>
            <a:r>
              <a:rPr lang="it-IT" altLang="zh-CN" sz="1800" dirty="0"/>
              <a:t>#define	</a:t>
            </a:r>
            <a:r>
              <a:rPr lang="it-IT" altLang="zh-CN" sz="1800" dirty="0">
                <a:solidFill>
                  <a:srgbClr val="0303DF"/>
                </a:solidFill>
              </a:rPr>
              <a:t>STD</a:t>
            </a:r>
            <a:r>
              <a:rPr lang="it-IT" altLang="zh-CN" sz="1800" dirty="0">
                <a:solidFill>
                  <a:srgbClr val="C00000"/>
                </a:solidFill>
              </a:rPr>
              <a:t>OUT</a:t>
            </a:r>
            <a:r>
              <a:rPr lang="it-IT" altLang="zh-CN" sz="1800" dirty="0">
                <a:solidFill>
                  <a:srgbClr val="0303DF"/>
                </a:solidFill>
              </a:rPr>
              <a:t>_FILENO	1</a:t>
            </a:r>
            <a:r>
              <a:rPr lang="it-IT" altLang="zh-CN" sz="1800" dirty="0"/>
              <a:t>    //stdout</a:t>
            </a:r>
          </a:p>
          <a:p>
            <a:pPr marL="1085850" lvl="1" indent="-457200">
              <a:spcBef>
                <a:spcPts val="0"/>
              </a:spcBef>
            </a:pPr>
            <a:r>
              <a:rPr lang="it-IT" altLang="zh-CN" sz="1800" dirty="0"/>
              <a:t>#define	</a:t>
            </a:r>
            <a:r>
              <a:rPr lang="it-IT" altLang="zh-CN" sz="1800" dirty="0">
                <a:solidFill>
                  <a:srgbClr val="0303DF"/>
                </a:solidFill>
              </a:rPr>
              <a:t>STD</a:t>
            </a:r>
            <a:r>
              <a:rPr lang="it-IT" altLang="zh-CN" sz="1800" dirty="0">
                <a:solidFill>
                  <a:srgbClr val="C00000"/>
                </a:solidFill>
              </a:rPr>
              <a:t>ERR</a:t>
            </a:r>
            <a:r>
              <a:rPr lang="it-IT" altLang="zh-CN" sz="1800" dirty="0">
                <a:solidFill>
                  <a:srgbClr val="0303DF"/>
                </a:solidFill>
              </a:rPr>
              <a:t>_FILENO	2    </a:t>
            </a:r>
            <a:r>
              <a:rPr lang="it-IT" altLang="zh-CN" sz="1800" dirty="0"/>
              <a:t>//stderr</a:t>
            </a:r>
            <a:endParaRPr lang="en-US" altLang="zh-CN" sz="1800" dirty="0"/>
          </a:p>
          <a:p>
            <a:pPr marL="1085850" lvl="1" indent="-457200">
              <a:spcBef>
                <a:spcPts val="600"/>
              </a:spcBef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36496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3E8A2-EC56-4623-9B5F-D7AED893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标准头文件中使用了很多</a:t>
            </a:r>
            <a:r>
              <a:rPr kumimoji="1" lang="zh-CN" altLang="en-US" dirty="0">
                <a:solidFill>
                  <a:srgbClr val="0303DF"/>
                </a:solidFill>
              </a:rPr>
              <a:t>不带参数的宏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9AF75-502A-41C4-952C-0BB0BC501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0303DF"/>
                </a:solidFill>
              </a:rPr>
              <a:t>stdint.h</a:t>
            </a:r>
            <a:r>
              <a:rPr lang="zh-CN" altLang="en-US" dirty="0" smtClean="0"/>
              <a:t>中使用的宏</a:t>
            </a:r>
            <a:endParaRPr lang="en-US" altLang="zh-CN" dirty="0"/>
          </a:p>
          <a:p>
            <a:pPr marL="285750" lvl="1" indent="0"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</a:rPr>
              <a:t> 定义了有符号整型数据的最小值与最大值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285750" lvl="1" indent="0">
              <a:buNone/>
            </a:pPr>
            <a:r>
              <a:rPr lang="en-US" altLang="zh-CN" sz="1600" dirty="0"/>
              <a:t>#define INT8_MIN (-128)</a:t>
            </a:r>
          </a:p>
          <a:p>
            <a:pPr marL="285750" lvl="1" indent="0">
              <a:buNone/>
            </a:pPr>
            <a:r>
              <a:rPr lang="en-US" altLang="zh-CN" sz="1600" dirty="0"/>
              <a:t>#define INT16_MIN (-32768)</a:t>
            </a:r>
          </a:p>
          <a:p>
            <a:pPr marL="285750" lvl="1" indent="0">
              <a:buNone/>
            </a:pPr>
            <a:r>
              <a:rPr lang="en-US" altLang="zh-CN" sz="1600" dirty="0"/>
              <a:t>#define INT32_MIN (-2147483647 - 1)</a:t>
            </a:r>
          </a:p>
          <a:p>
            <a:pPr marL="285750" lvl="1" indent="0">
              <a:buNone/>
            </a:pPr>
            <a:r>
              <a:rPr lang="en-US" altLang="zh-CN" sz="1600" dirty="0"/>
              <a:t>#define INT64_MIN  (-9223372036854775807LL - 1)</a:t>
            </a:r>
          </a:p>
          <a:p>
            <a:pPr marL="285750" lvl="1" indent="0">
              <a:buNone/>
            </a:pPr>
            <a:endParaRPr lang="en-US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#define INT8_MAX 127</a:t>
            </a:r>
          </a:p>
          <a:p>
            <a:pPr marL="285750" lvl="1" indent="0">
              <a:buNone/>
            </a:pPr>
            <a:r>
              <a:rPr lang="en-US" altLang="zh-CN" sz="1600" dirty="0"/>
              <a:t>#define INT16_MAX 32767</a:t>
            </a:r>
          </a:p>
          <a:p>
            <a:pPr marL="285750" lvl="1" indent="0">
              <a:buNone/>
            </a:pPr>
            <a:r>
              <a:rPr lang="en-US" altLang="zh-CN" sz="1600" dirty="0"/>
              <a:t>#define INT32_MAX 2147483647</a:t>
            </a:r>
          </a:p>
          <a:p>
            <a:pPr marL="285750" lvl="1" indent="0">
              <a:buNone/>
            </a:pPr>
            <a:r>
              <a:rPr lang="en-US" altLang="zh-CN" sz="1600" dirty="0"/>
              <a:t>#define INT64_MAX 9223372036854775807LL</a:t>
            </a:r>
          </a:p>
          <a:p>
            <a:pPr marL="285750" lvl="1" indent="0">
              <a:buNone/>
            </a:pPr>
            <a:r>
              <a:rPr lang="en-US" altLang="zh-CN" sz="1600" dirty="0" smtClean="0"/>
              <a:t>……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2345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19433"/>
            <a:ext cx="8376383" cy="5249482"/>
          </a:xfrm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b="1" dirty="0"/>
              <a:t>一般约定</a:t>
            </a:r>
            <a:r>
              <a:rPr kumimoji="1" lang="zh-CN" altLang="en-US" b="1" dirty="0">
                <a:solidFill>
                  <a:srgbClr val="0303DF"/>
                </a:solidFill>
              </a:rPr>
              <a:t>宏名</a:t>
            </a:r>
            <a:r>
              <a:rPr kumimoji="1" lang="zh-CN" altLang="en-US" b="1" dirty="0"/>
              <a:t>用</a:t>
            </a:r>
            <a:r>
              <a:rPr kumimoji="1" lang="zh-CN" altLang="en-US" b="1" dirty="0">
                <a:solidFill>
                  <a:srgbClr val="FF0000"/>
                </a:solidFill>
              </a:rPr>
              <a:t>大写字母</a:t>
            </a:r>
            <a:r>
              <a:rPr kumimoji="1" lang="zh-CN" altLang="en-US" b="1" dirty="0"/>
              <a:t>表示。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b="1" dirty="0"/>
              <a:t>宏定义：</a:t>
            </a:r>
            <a:r>
              <a:rPr kumimoji="1" lang="zh-CN" altLang="en-US" b="1" dirty="0">
                <a:solidFill>
                  <a:srgbClr val="7030A0"/>
                </a:solidFill>
              </a:rPr>
              <a:t>宏名</a:t>
            </a:r>
            <a:r>
              <a:rPr kumimoji="1" lang="zh-CN" altLang="en-US" b="1" dirty="0"/>
              <a:t>定义了一个</a:t>
            </a:r>
            <a:r>
              <a:rPr kumimoji="1" lang="zh-CN" altLang="en-US" b="1" dirty="0">
                <a:solidFill>
                  <a:srgbClr val="7030A0"/>
                </a:solidFill>
              </a:rPr>
              <a:t>字符串</a:t>
            </a:r>
            <a:r>
              <a:rPr kumimoji="1" lang="zh-CN" altLang="en-US" b="1" dirty="0"/>
              <a:t>，宏扩展时</a:t>
            </a:r>
            <a:endParaRPr kumimoji="1" lang="en-US" altLang="zh-CN" b="1" dirty="0"/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kumimoji="1" lang="zh-CN" altLang="en-US" b="1" dirty="0"/>
              <a:t>仅作</a:t>
            </a:r>
            <a:r>
              <a:rPr kumimoji="1" lang="zh-CN" altLang="en-US" b="1" dirty="0">
                <a:solidFill>
                  <a:srgbClr val="FF0000"/>
                </a:solidFill>
              </a:rPr>
              <a:t>简单替换；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kumimoji="1" lang="zh-CN" altLang="en-US" b="1" dirty="0">
                <a:solidFill>
                  <a:srgbClr val="006600"/>
                </a:solidFill>
              </a:rPr>
              <a:t>不对表达式求值；</a:t>
            </a:r>
            <a:endParaRPr kumimoji="1" lang="en-US" altLang="zh-CN" b="1" dirty="0">
              <a:solidFill>
                <a:srgbClr val="0066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kumimoji="1" lang="zh-CN" altLang="en-US" b="1" dirty="0"/>
              <a:t>不进行语法检查，</a:t>
            </a:r>
            <a:r>
              <a:rPr kumimoji="1" lang="zh-CN" altLang="en-US" b="1" dirty="0">
                <a:solidFill>
                  <a:srgbClr val="0303DF"/>
                </a:solidFill>
              </a:rPr>
              <a:t>语法检查在编译时进行；</a:t>
            </a:r>
            <a:endParaRPr kumimoji="1" lang="en-US" altLang="zh-CN" b="1" dirty="0">
              <a:solidFill>
                <a:srgbClr val="0303DF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dirty="0"/>
              <a:t>使用宏可以提高程序</a:t>
            </a:r>
            <a:r>
              <a:rPr kumimoji="1" lang="zh-CN" altLang="en-US" dirty="0" smtClean="0"/>
              <a:t>的</a:t>
            </a:r>
            <a:r>
              <a:rPr kumimoji="1" lang="zh-CN" altLang="en-US" b="1" dirty="0" smtClean="0">
                <a:solidFill>
                  <a:srgbClr val="7030A0"/>
                </a:solidFill>
              </a:rPr>
              <a:t>执行效率</a:t>
            </a:r>
            <a:r>
              <a:rPr kumimoji="1" lang="zh-CN" altLang="en-US" dirty="0" smtClean="0"/>
              <a:t>、</a:t>
            </a:r>
            <a:r>
              <a:rPr kumimoji="1" lang="zh-CN" altLang="en-US" b="1" dirty="0" smtClean="0">
                <a:solidFill>
                  <a:srgbClr val="7030A0"/>
                </a:solidFill>
              </a:rPr>
              <a:t>可读性</a:t>
            </a:r>
            <a:r>
              <a:rPr kumimoji="1" lang="zh-CN" altLang="en-US" dirty="0"/>
              <a:t>和</a:t>
            </a:r>
            <a:r>
              <a:rPr kumimoji="1" lang="zh-CN" altLang="en-US" b="1" dirty="0">
                <a:solidFill>
                  <a:srgbClr val="7030A0"/>
                </a:solidFill>
              </a:rPr>
              <a:t>可移植性</a:t>
            </a:r>
            <a:r>
              <a:rPr kumimoji="1" lang="zh-CN" altLang="en-US" dirty="0"/>
              <a:t>。如上述程序中，多处需要使用</a:t>
            </a:r>
            <a:r>
              <a:rPr kumimoji="1" lang="en-US" altLang="zh-CN" dirty="0"/>
              <a:t>PI</a:t>
            </a:r>
            <a:r>
              <a:rPr kumimoji="1" lang="zh-CN" altLang="en-US" dirty="0"/>
              <a:t>值，用宏名</a:t>
            </a:r>
            <a:r>
              <a:rPr kumimoji="1" lang="zh-CN" altLang="en-US" dirty="0">
                <a:solidFill>
                  <a:srgbClr val="C00000"/>
                </a:solidFill>
              </a:rPr>
              <a:t>既便于修改又意义明确</a:t>
            </a:r>
            <a:r>
              <a:rPr kumimoji="1" lang="zh-CN" altLang="en-US" dirty="0"/>
              <a:t>。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endParaRPr kumimoji="1" lang="en-US" altLang="zh-CN" b="1" dirty="0" smtClean="0">
              <a:solidFill>
                <a:srgbClr val="C00000"/>
              </a:solidFill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b="1" u="sng" dirty="0" smtClean="0">
                <a:solidFill>
                  <a:srgbClr val="7030A0"/>
                </a:solidFill>
              </a:rPr>
              <a:t>宏定义</a:t>
            </a:r>
            <a:r>
              <a:rPr kumimoji="1" lang="zh-CN" altLang="en-US" b="1" u="sng" dirty="0">
                <a:solidFill>
                  <a:srgbClr val="7030A0"/>
                </a:solidFill>
              </a:rPr>
              <a:t>不是标准的</a:t>
            </a:r>
            <a:r>
              <a:rPr kumimoji="1" lang="en-US" altLang="zh-CN" b="1" u="sng" dirty="0">
                <a:solidFill>
                  <a:srgbClr val="7030A0"/>
                </a:solidFill>
              </a:rPr>
              <a:t>C</a:t>
            </a:r>
            <a:r>
              <a:rPr kumimoji="1" lang="zh-CN" altLang="en-US" b="1" u="sng" dirty="0">
                <a:solidFill>
                  <a:srgbClr val="7030A0"/>
                </a:solidFill>
              </a:rPr>
              <a:t>语句</a:t>
            </a:r>
            <a:r>
              <a:rPr kumimoji="1" lang="zh-CN" altLang="en-US" u="sng" dirty="0" smtClean="0">
                <a:solidFill>
                  <a:srgbClr val="7030A0"/>
                </a:solidFill>
              </a:rPr>
              <a:t>，</a:t>
            </a:r>
            <a:r>
              <a:rPr kumimoji="1" lang="zh-CN" altLang="en-US" u="sng" dirty="0" smtClean="0">
                <a:solidFill>
                  <a:srgbClr val="006600"/>
                </a:solidFill>
              </a:rPr>
              <a:t>不需要用分号</a:t>
            </a:r>
            <a:r>
              <a:rPr kumimoji="1" lang="zh-CN" altLang="en-US" u="sng" dirty="0">
                <a:solidFill>
                  <a:srgbClr val="006600"/>
                </a:solidFill>
              </a:rPr>
              <a:t>结束</a:t>
            </a:r>
            <a:r>
              <a:rPr kumimoji="1" lang="zh-CN" altLang="en-US" u="sng" dirty="0" smtClean="0">
                <a:solidFill>
                  <a:srgbClr val="006600"/>
                </a:solidFill>
              </a:rPr>
              <a:t>。</a:t>
            </a:r>
            <a:endParaRPr kumimoji="1" lang="en-US" altLang="zh-CN" u="sng" dirty="0" smtClean="0">
              <a:solidFill>
                <a:srgbClr val="006600"/>
              </a:solidFill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b="1" u="sng" dirty="0" smtClean="0">
                <a:solidFill>
                  <a:srgbClr val="C00000"/>
                </a:solidFill>
              </a:rPr>
              <a:t>如果宏定义时带有</a:t>
            </a:r>
            <a:r>
              <a:rPr kumimoji="1" lang="zh-CN" altLang="en-US" b="1" u="sng" dirty="0">
                <a:solidFill>
                  <a:srgbClr val="C00000"/>
                </a:solidFill>
              </a:rPr>
              <a:t>分号，则连同分号一起替换。</a:t>
            </a:r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/>
              <a:t>关于宏定义的几点说明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5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宏定义时如果用分号结束，连同分号</a:t>
            </a:r>
            <a:r>
              <a:rPr lang="zh-CN" altLang="en-US" dirty="0" smtClean="0"/>
              <a:t>一起替换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57" y="2422707"/>
            <a:ext cx="3857628" cy="3960507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源程序</a:t>
            </a:r>
            <a:endParaRPr kumimoji="1" lang="fr-FR" altLang="zh-CN" sz="16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//#include &lt;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stdio.h</a:t>
            </a:r>
            <a:r>
              <a:rPr kumimoji="1" lang="en-US" altLang="zh-CN" sz="1600" dirty="0">
                <a:solidFill>
                  <a:srgbClr val="080808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30DCD"/>
                </a:solidFill>
              </a:rPr>
              <a:t>#define PI 3.1415926</a:t>
            </a:r>
            <a:r>
              <a:rPr kumimoji="1" lang="en-US" altLang="zh-CN" sz="1600" dirty="0">
                <a:solidFill>
                  <a:srgbClr val="C00000"/>
                </a:solidFill>
              </a:rPr>
              <a:t>; </a:t>
            </a:r>
            <a:r>
              <a:rPr kumimoji="1" lang="en-US" altLang="zh-CN" sz="1600" dirty="0">
                <a:solidFill>
                  <a:srgbClr val="030DCD"/>
                </a:solidFill>
              </a:rPr>
              <a:t>  </a:t>
            </a:r>
            <a:r>
              <a:rPr kumimoji="1" lang="en-US" altLang="zh-CN" sz="1600" b="1" dirty="0">
                <a:solidFill>
                  <a:srgbClr val="C00000"/>
                </a:solidFill>
                <a:sym typeface="宋体" panose="02010600030101010101" pitchFamily="2" charset="-122"/>
              </a:rPr>
              <a:t>//</a:t>
            </a:r>
            <a:r>
              <a:rPr kumimoji="1" lang="zh-CN" altLang="en-US" sz="1600" b="1" dirty="0" smtClean="0">
                <a:solidFill>
                  <a:srgbClr val="C00000"/>
                </a:solidFill>
                <a:sym typeface="宋体" panose="02010600030101010101" pitchFamily="2" charset="-122"/>
              </a:rPr>
              <a:t>注意分号</a:t>
            </a:r>
            <a:endParaRPr kumimoji="1" lang="en-US" altLang="zh-CN" sz="1600" b="1" dirty="0">
              <a:solidFill>
                <a:srgbClr val="C00000"/>
              </a:solidFill>
              <a:sym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int main()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float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l,s,r,v</a:t>
            </a:r>
            <a:r>
              <a:rPr kumimoji="1" lang="en-US" altLang="zh-CN" sz="1600" dirty="0">
                <a:solidFill>
                  <a:srgbClr val="080808"/>
                </a:solidFill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("input radius:");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scanf</a:t>
            </a:r>
            <a:r>
              <a:rPr kumimoji="1" lang="en-US" altLang="zh-CN" sz="1600" dirty="0">
                <a:solidFill>
                  <a:srgbClr val="080808"/>
                </a:solidFill>
              </a:rPr>
              <a:t>("%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f",&amp;r</a:t>
            </a:r>
            <a:r>
              <a:rPr kumimoji="1" lang="en-US" altLang="zh-CN" sz="1600" dirty="0">
                <a:solidFill>
                  <a:srgbClr val="080808"/>
                </a:solidFill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l = 2.0*</a:t>
            </a:r>
            <a:r>
              <a:rPr kumimoji="1" lang="en-US" altLang="zh-CN" sz="1600" b="1" dirty="0">
                <a:solidFill>
                  <a:srgbClr val="0303DF"/>
                </a:solidFill>
              </a:rPr>
              <a:t>PI</a:t>
            </a:r>
            <a:r>
              <a:rPr kumimoji="1" lang="en-US" altLang="zh-CN" sz="1600" dirty="0">
                <a:solidFill>
                  <a:srgbClr val="080808"/>
                </a:solidFill>
              </a:rPr>
              <a:t>*r;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s = </a:t>
            </a:r>
            <a:r>
              <a:rPr kumimoji="1" lang="en-US" altLang="zh-CN" sz="1600" b="1" dirty="0">
                <a:solidFill>
                  <a:srgbClr val="0303DF"/>
                </a:solidFill>
              </a:rPr>
              <a:t>PI</a:t>
            </a:r>
            <a:r>
              <a:rPr kumimoji="1" lang="en-US" altLang="zh-CN" sz="1600" dirty="0">
                <a:solidFill>
                  <a:srgbClr val="080808"/>
                </a:solidFill>
              </a:rPr>
              <a:t>*r*r;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v = 4.0/3.0*</a:t>
            </a:r>
            <a:r>
              <a:rPr kumimoji="1" lang="en-US" altLang="zh-CN" sz="1600" b="1" dirty="0">
                <a:solidFill>
                  <a:srgbClr val="0303DF"/>
                </a:solidFill>
              </a:rPr>
              <a:t>PI</a:t>
            </a:r>
            <a:r>
              <a:rPr kumimoji="1" lang="en-US" altLang="zh-CN" sz="1600" dirty="0">
                <a:solidFill>
                  <a:srgbClr val="080808"/>
                </a:solidFill>
              </a:rPr>
              <a:t>*r*r*r;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("l=%10.4f\n s=%10.4f\n v=%10.4f\n",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l,s,v</a:t>
            </a:r>
            <a:r>
              <a:rPr kumimoji="1" lang="en-US" altLang="zh-CN" sz="1600" dirty="0">
                <a:solidFill>
                  <a:srgbClr val="080808"/>
                </a:solidFill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b="1" dirty="0">
                <a:solidFill>
                  <a:srgbClr val="0303DF"/>
                </a:solidFill>
              </a:rPr>
              <a:t>   PI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=3.15;  //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错误；</a:t>
            </a:r>
            <a:endParaRPr kumimoji="1" lang="en-US" altLang="zh-CN" sz="16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1600" dirty="0">
                <a:solidFill>
                  <a:srgbClr val="080808"/>
                </a:solidFill>
              </a:rPr>
              <a:t>return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}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DF7E8-415C-4868-AEC8-7C596450BC41}"/>
              </a:ext>
            </a:extLst>
          </p:cNvPr>
          <p:cNvSpPr txBox="1">
            <a:spLocks/>
          </p:cNvSpPr>
          <p:nvPr/>
        </p:nvSpPr>
        <p:spPr bwMode="auto">
          <a:xfrm>
            <a:off x="274757" y="1110546"/>
            <a:ext cx="8412043" cy="1043569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/>
              <a:t>宏定义不是标准的</a:t>
            </a:r>
            <a:r>
              <a:rPr lang="en-US" altLang="zh-CN" sz="1800" dirty="0"/>
              <a:t>C</a:t>
            </a:r>
            <a:r>
              <a:rPr lang="zh-CN" altLang="en-US" sz="1800" dirty="0"/>
              <a:t>语句，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不要</a:t>
            </a:r>
            <a:r>
              <a:rPr lang="zh-CN" altLang="en-US" sz="1800" b="1" dirty="0">
                <a:solidFill>
                  <a:srgbClr val="006600"/>
                </a:solidFill>
              </a:rPr>
              <a:t>用分号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结束（千万）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solidFill>
                  <a:srgbClr val="0303DF"/>
                </a:solidFill>
              </a:rPr>
              <a:t>注意遇到</a:t>
            </a:r>
            <a:r>
              <a:rPr kumimoji="1" lang="en-US" altLang="zh-CN" sz="1800" dirty="0">
                <a:solidFill>
                  <a:srgbClr val="0303DF"/>
                </a:solidFill>
              </a:rPr>
              <a:t>PI</a:t>
            </a:r>
            <a:r>
              <a:rPr kumimoji="1" lang="zh-CN" altLang="en-US" sz="1800" dirty="0">
                <a:solidFill>
                  <a:srgbClr val="0303DF"/>
                </a:solidFill>
              </a:rPr>
              <a:t>时，</a:t>
            </a:r>
            <a:r>
              <a:rPr kumimoji="1" lang="zh-CN" altLang="en-US" sz="1800" dirty="0">
                <a:solidFill>
                  <a:srgbClr val="C00000"/>
                </a:solidFill>
              </a:rPr>
              <a:t>连同分号一起替换</a:t>
            </a:r>
            <a:r>
              <a:rPr kumimoji="1" lang="zh-CN" altLang="en-US" sz="1800" dirty="0">
                <a:solidFill>
                  <a:srgbClr val="0303DF"/>
                </a:solidFill>
              </a:rPr>
              <a:t>；宏展开时不进行语法检查；</a:t>
            </a:r>
            <a:endParaRPr kumimoji="1" lang="en-US" altLang="zh-CN" sz="1800" dirty="0">
              <a:solidFill>
                <a:srgbClr val="0303DF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C00000"/>
                </a:solidFill>
              </a:rPr>
              <a:t>如果宏在语句中间，导致错误；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FB906A1-569E-4FF6-9F74-EDC446F1A26A}"/>
              </a:ext>
            </a:extLst>
          </p:cNvPr>
          <p:cNvSpPr txBox="1">
            <a:spLocks/>
          </p:cNvSpPr>
          <p:nvPr/>
        </p:nvSpPr>
        <p:spPr bwMode="auto">
          <a:xfrm>
            <a:off x="4486643" y="2424412"/>
            <a:ext cx="4089032" cy="3958802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宏展开</a:t>
            </a:r>
            <a:endParaRPr kumimoji="1" lang="fr-FR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float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l,s,r,v</a:t>
            </a:r>
            <a:r>
              <a:rPr kumimoji="1" lang="en-US" altLang="zh-CN" sz="16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("input radius:");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scanf</a:t>
            </a:r>
            <a:r>
              <a:rPr kumimoji="1" lang="en-US" altLang="zh-CN" sz="1600" dirty="0">
                <a:solidFill>
                  <a:srgbClr val="080808"/>
                </a:solidFill>
              </a:rPr>
              <a:t>("%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f",&amp;r</a:t>
            </a:r>
            <a:r>
              <a:rPr kumimoji="1"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l = 2.0*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3.1415926;</a:t>
            </a:r>
            <a:r>
              <a:rPr kumimoji="1" lang="en-US" altLang="zh-CN" sz="1600" dirty="0">
                <a:solidFill>
                  <a:srgbClr val="080808"/>
                </a:solidFill>
              </a:rPr>
              <a:t>*r;   </a:t>
            </a:r>
            <a:r>
              <a:rPr kumimoji="1" lang="en-US" altLang="zh-CN" sz="1600" dirty="0" smtClean="0">
                <a:solidFill>
                  <a:srgbClr val="080808"/>
                </a:solidFill>
              </a:rPr>
              <a:t>//</a:t>
            </a:r>
            <a:r>
              <a:rPr kumimoji="1" lang="zh-CN" altLang="en-US" sz="1600" dirty="0" smtClean="0">
                <a:solidFill>
                  <a:srgbClr val="7030A0"/>
                </a:solidFill>
              </a:rPr>
              <a:t>成为两</a:t>
            </a:r>
            <a:r>
              <a:rPr kumimoji="1" lang="zh-CN" altLang="en-US" sz="1600" dirty="0">
                <a:solidFill>
                  <a:srgbClr val="7030A0"/>
                </a:solidFill>
              </a:rPr>
              <a:t>条</a:t>
            </a:r>
            <a:r>
              <a:rPr kumimoji="1" lang="en-US" altLang="zh-CN" sz="1600" dirty="0">
                <a:solidFill>
                  <a:srgbClr val="7030A0"/>
                </a:solidFill>
              </a:rPr>
              <a:t>C</a:t>
            </a:r>
            <a:r>
              <a:rPr kumimoji="1" lang="zh-CN" altLang="en-US" sz="1600" dirty="0">
                <a:solidFill>
                  <a:srgbClr val="7030A0"/>
                </a:solidFill>
              </a:rPr>
              <a:t>语句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s = 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3.1415926;*</a:t>
            </a:r>
            <a:r>
              <a:rPr kumimoji="1" lang="en-US" altLang="zh-CN" sz="1600" dirty="0">
                <a:solidFill>
                  <a:srgbClr val="080808"/>
                </a:solidFill>
              </a:rPr>
              <a:t>r*r;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v = 4.0/3.0*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3.1415926;</a:t>
            </a:r>
            <a:r>
              <a:rPr kumimoji="1" lang="en-US" altLang="zh-CN" sz="1600" dirty="0">
                <a:solidFill>
                  <a:srgbClr val="080808"/>
                </a:solidFill>
              </a:rPr>
              <a:t>*r*r*r;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("l=%10.4f\n s=%10.4f\n v=%10.4f\n",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l,s,v</a:t>
            </a:r>
            <a:r>
              <a:rPr kumimoji="1"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3.1415926;</a:t>
            </a:r>
            <a:r>
              <a:rPr kumimoji="1" lang="en-US" altLang="zh-CN" sz="1600" dirty="0">
                <a:solidFill>
                  <a:srgbClr val="080808"/>
                </a:solidFill>
              </a:rPr>
              <a:t>=3.15;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303DF"/>
                </a:solidFill>
              </a:rPr>
              <a:t>//l = 2.0*</a:t>
            </a:r>
            <a:r>
              <a:rPr kumimoji="1" lang="en-US" altLang="zh-CN" sz="1600" b="1" dirty="0">
                <a:solidFill>
                  <a:srgbClr val="0303DF"/>
                </a:solidFill>
              </a:rPr>
              <a:t>3.1415926;</a:t>
            </a:r>
            <a:r>
              <a:rPr kumimoji="1" lang="en-US" altLang="zh-CN" sz="1600" dirty="0">
                <a:solidFill>
                  <a:srgbClr val="0303DF"/>
                </a:solidFill>
              </a:rPr>
              <a:t>*r;  //</a:t>
            </a:r>
            <a:r>
              <a:rPr kumimoji="1" lang="en-US" altLang="zh-CN" sz="1600" dirty="0">
                <a:solidFill>
                  <a:srgbClr val="C00000"/>
                </a:solidFill>
              </a:rPr>
              <a:t>r</a:t>
            </a:r>
            <a:r>
              <a:rPr kumimoji="1" lang="zh-CN" altLang="en-US" sz="1600" dirty="0">
                <a:solidFill>
                  <a:srgbClr val="C00000"/>
                </a:solidFill>
              </a:rPr>
              <a:t>不是指针，</a:t>
            </a:r>
            <a:r>
              <a:rPr kumimoji="1" lang="en-US" altLang="zh-CN" sz="1600" dirty="0">
                <a:solidFill>
                  <a:srgbClr val="C00000"/>
                </a:solidFill>
              </a:rPr>
              <a:t>*r</a:t>
            </a:r>
            <a:r>
              <a:rPr kumimoji="1" lang="zh-CN" altLang="en-US" sz="1600" dirty="0">
                <a:solidFill>
                  <a:srgbClr val="C00000"/>
                </a:solidFill>
              </a:rPr>
              <a:t>错误</a:t>
            </a:r>
            <a:r>
              <a:rPr kumimoji="1" lang="zh-CN" altLang="en-US" sz="1600" dirty="0">
                <a:solidFill>
                  <a:srgbClr val="0303DF"/>
                </a:solidFill>
              </a:rPr>
              <a:t>；</a:t>
            </a:r>
            <a:endParaRPr lang="zh-CN" altLang="en-US" sz="1600" dirty="0">
              <a:solidFill>
                <a:srgbClr val="0303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7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宏定义时如果用分号结束，连同分号一用替换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57" y="2053431"/>
            <a:ext cx="3857628" cy="3811040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源程序</a:t>
            </a:r>
            <a:endParaRPr kumimoji="1" lang="fr-FR" altLang="zh-CN" sz="16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//#include &lt;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stdio.h</a:t>
            </a:r>
            <a:r>
              <a:rPr kumimoji="1" lang="en-US" altLang="zh-CN" sz="1600" dirty="0">
                <a:solidFill>
                  <a:srgbClr val="080808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30DCD"/>
                </a:solidFill>
              </a:rPr>
              <a:t>#define PI 3.1415926</a:t>
            </a:r>
            <a:r>
              <a:rPr kumimoji="1" lang="en-US" altLang="zh-CN" sz="1600" dirty="0">
                <a:solidFill>
                  <a:srgbClr val="C00000"/>
                </a:solidFill>
              </a:rPr>
              <a:t>; </a:t>
            </a:r>
            <a:r>
              <a:rPr kumimoji="1" lang="en-US" altLang="zh-CN" sz="1600" dirty="0">
                <a:solidFill>
                  <a:srgbClr val="030DCD"/>
                </a:solidFill>
              </a:rPr>
              <a:t>  </a:t>
            </a:r>
            <a:r>
              <a:rPr kumimoji="1" lang="en-US" altLang="zh-CN" sz="1600" b="1" dirty="0">
                <a:solidFill>
                  <a:srgbClr val="C00000"/>
                </a:solidFill>
                <a:sym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C00000"/>
                </a:solidFill>
                <a:sym typeface="宋体" panose="02010600030101010101" pitchFamily="2" charset="-122"/>
              </a:rPr>
              <a:t>注意分号</a:t>
            </a:r>
            <a:endParaRPr kumimoji="1" lang="en-US" altLang="zh-CN" sz="1600" b="1" dirty="0">
              <a:solidFill>
                <a:srgbClr val="C00000"/>
              </a:solidFill>
              <a:sym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int main()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float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l,s,r,v</a:t>
            </a:r>
            <a:r>
              <a:rPr kumimoji="1" lang="en-US" altLang="zh-CN" sz="1600" dirty="0">
                <a:solidFill>
                  <a:srgbClr val="080808"/>
                </a:solidFill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("input radius:");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scanf</a:t>
            </a:r>
            <a:r>
              <a:rPr kumimoji="1" lang="en-US" altLang="zh-CN" sz="1600" dirty="0">
                <a:solidFill>
                  <a:srgbClr val="080808"/>
                </a:solidFill>
              </a:rPr>
              <a:t>("%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f",&amp;r</a:t>
            </a:r>
            <a:r>
              <a:rPr kumimoji="1" lang="en-US" altLang="zh-CN" sz="1600" dirty="0">
                <a:solidFill>
                  <a:srgbClr val="080808"/>
                </a:solidFill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l = 2.0*r*</a:t>
            </a:r>
            <a:r>
              <a:rPr kumimoji="1" lang="en-US" altLang="zh-CN" sz="1600" b="1" dirty="0">
                <a:solidFill>
                  <a:srgbClr val="0303DF"/>
                </a:solidFill>
              </a:rPr>
              <a:t>PI</a:t>
            </a:r>
            <a:r>
              <a:rPr kumimoji="1" lang="en-US" altLang="zh-CN" sz="1600" dirty="0">
                <a:solidFill>
                  <a:srgbClr val="080808"/>
                </a:solidFill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s = r*r*</a:t>
            </a:r>
            <a:r>
              <a:rPr kumimoji="1" lang="en-US" altLang="zh-CN" sz="1600" b="1" dirty="0">
                <a:solidFill>
                  <a:srgbClr val="0303DF"/>
                </a:solidFill>
              </a:rPr>
              <a:t> PI</a:t>
            </a:r>
            <a:r>
              <a:rPr kumimoji="1" lang="en-US" altLang="zh-CN" sz="1600" dirty="0">
                <a:solidFill>
                  <a:srgbClr val="080808"/>
                </a:solidFill>
              </a:rPr>
              <a:t>;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v = 4.0/3.0*r*r*r*</a:t>
            </a:r>
            <a:r>
              <a:rPr kumimoji="1" lang="en-US" altLang="zh-CN" sz="1600" b="1" dirty="0">
                <a:solidFill>
                  <a:srgbClr val="0303DF"/>
                </a:solidFill>
              </a:rPr>
              <a:t>PI</a:t>
            </a:r>
            <a:r>
              <a:rPr kumimoji="1" lang="en-US" altLang="zh-CN" sz="1600" dirty="0">
                <a:solidFill>
                  <a:srgbClr val="080808"/>
                </a:solidFill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("l=%10.4f\n s=%10.4f\n v=%10.4f\n",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l,s,v</a:t>
            </a:r>
            <a:r>
              <a:rPr kumimoji="1" lang="en-US" altLang="zh-CN" sz="1600" dirty="0">
                <a:solidFill>
                  <a:srgbClr val="080808"/>
                </a:solidFill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b="1" dirty="0">
                <a:solidFill>
                  <a:srgbClr val="0303DF"/>
                </a:solidFill>
              </a:rPr>
              <a:t>   PI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=3.15;  //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错误；</a:t>
            </a:r>
            <a:endParaRPr kumimoji="1" lang="en-US" altLang="zh-CN" sz="16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1600" dirty="0">
                <a:solidFill>
                  <a:srgbClr val="080808"/>
                </a:solidFill>
              </a:rPr>
              <a:t>return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}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DF7E8-415C-4868-AEC8-7C596450BC41}"/>
              </a:ext>
            </a:extLst>
          </p:cNvPr>
          <p:cNvSpPr txBox="1">
            <a:spLocks/>
          </p:cNvSpPr>
          <p:nvPr/>
        </p:nvSpPr>
        <p:spPr bwMode="auto">
          <a:xfrm>
            <a:off x="274757" y="1110546"/>
            <a:ext cx="8412043" cy="814969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/>
              <a:t>如果</a:t>
            </a:r>
            <a:r>
              <a:rPr lang="zh-CN" altLang="en-US" sz="2000" b="1" dirty="0">
                <a:solidFill>
                  <a:srgbClr val="030DCD"/>
                </a:solidFill>
              </a:rPr>
              <a:t>宏</a:t>
            </a:r>
            <a:r>
              <a:rPr lang="zh-CN" altLang="en-US" sz="2000" b="1" dirty="0">
                <a:solidFill>
                  <a:srgbClr val="C00000"/>
                </a:solidFill>
              </a:rPr>
              <a:t>在语句末尾</a:t>
            </a:r>
            <a:r>
              <a:rPr lang="zh-CN" altLang="en-US" sz="2000" dirty="0"/>
              <a:t>，语句最后多了一个分号</a:t>
            </a:r>
            <a:r>
              <a:rPr lang="zh-CN" altLang="en-US" sz="2000" dirty="0" smtClean="0"/>
              <a:t>（相当于一条空语句</a:t>
            </a:r>
            <a:r>
              <a:rPr lang="zh-CN" altLang="en-US" sz="2000" dirty="0"/>
              <a:t>）</a:t>
            </a:r>
            <a:r>
              <a:rPr lang="en-US" altLang="zh-CN" sz="2000" dirty="0"/>
              <a:t>;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/>
              <a:t>对程序的编译与执行无影响</a:t>
            </a:r>
            <a:r>
              <a:rPr lang="zh-CN" altLang="en-US" sz="2000" dirty="0" smtClean="0"/>
              <a:t>；</a:t>
            </a:r>
            <a:r>
              <a:rPr lang="zh-CN" altLang="en-US" sz="2000" dirty="0" smtClean="0">
                <a:solidFill>
                  <a:srgbClr val="C00000"/>
                </a:solidFill>
              </a:rPr>
              <a:t>（如果宏在语句中间，可能导致编译错误）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FB906A1-569E-4FF6-9F74-EDC446F1A26A}"/>
              </a:ext>
            </a:extLst>
          </p:cNvPr>
          <p:cNvSpPr txBox="1">
            <a:spLocks/>
          </p:cNvSpPr>
          <p:nvPr/>
        </p:nvSpPr>
        <p:spPr bwMode="auto">
          <a:xfrm>
            <a:off x="4480778" y="2053431"/>
            <a:ext cx="4089032" cy="3815012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宏展开</a:t>
            </a:r>
            <a:endParaRPr kumimoji="1" lang="fr-FR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float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l,s,r,v</a:t>
            </a:r>
            <a:r>
              <a:rPr kumimoji="1" lang="en-US" altLang="zh-CN" sz="16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("input radius:");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scanf</a:t>
            </a:r>
            <a:r>
              <a:rPr kumimoji="1" lang="en-US" altLang="zh-CN" sz="1600" dirty="0">
                <a:solidFill>
                  <a:srgbClr val="080808"/>
                </a:solidFill>
              </a:rPr>
              <a:t>("%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f",&amp;r</a:t>
            </a:r>
            <a:r>
              <a:rPr kumimoji="1"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l = 2.0*r*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3.1415926;</a:t>
            </a:r>
            <a:r>
              <a:rPr kumimoji="1" lang="en-US" altLang="zh-CN" sz="1600" dirty="0">
                <a:solidFill>
                  <a:srgbClr val="0303DF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s = r*r*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 3.1415926;</a:t>
            </a:r>
            <a:r>
              <a:rPr kumimoji="1" lang="en-US" altLang="zh-CN" sz="1600" dirty="0">
                <a:solidFill>
                  <a:srgbClr val="0303DF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v = 4.0/3.0*r*r*r*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3.1415926;</a:t>
            </a:r>
            <a:r>
              <a:rPr kumimoji="1" lang="en-US" altLang="zh-CN" sz="1600" dirty="0">
                <a:solidFill>
                  <a:srgbClr val="0303DF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("l=%10.4f\n s=%10.4f\n v=%10.4f\n",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l,s,v</a:t>
            </a:r>
            <a:r>
              <a:rPr kumimoji="1"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3.1415926;</a:t>
            </a:r>
            <a:r>
              <a:rPr kumimoji="1" lang="en-US" altLang="zh-CN" sz="1600" dirty="0">
                <a:solidFill>
                  <a:srgbClr val="080808"/>
                </a:solidFill>
              </a:rPr>
              <a:t>=3.15;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}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zh-CN" altLang="en-US" dirty="0" smtClean="0"/>
              <a:t>预处理（预编译）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273912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回顾以前用过的几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0303DF"/>
                </a:solidFill>
              </a:rPr>
              <a:t>编译预处理</a:t>
            </a:r>
            <a:r>
              <a:rPr lang="zh-CN" altLang="en-US" dirty="0" smtClean="0"/>
              <a:t>命令</a:t>
            </a:r>
            <a:endParaRPr lang="en-US" altLang="zh-CN" dirty="0"/>
          </a:p>
          <a:p>
            <a:pPr marL="971550" lvl="1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971550" lvl="1"/>
            <a:endParaRPr lang="en-US" altLang="zh-CN" dirty="0"/>
          </a:p>
          <a:p>
            <a:pPr marL="971550" lvl="1"/>
            <a:r>
              <a:rPr lang="en-US" altLang="zh-CN" dirty="0"/>
              <a:t>#include &lt;</a:t>
            </a:r>
            <a:r>
              <a:rPr lang="en-US" altLang="zh-CN" dirty="0" err="1"/>
              <a:t>conio.h</a:t>
            </a:r>
            <a:r>
              <a:rPr lang="en-US" altLang="zh-CN" dirty="0"/>
              <a:t>&gt;</a:t>
            </a:r>
          </a:p>
          <a:p>
            <a:pPr marL="971550" lvl="1"/>
            <a:endParaRPr lang="en-US" altLang="zh-CN" dirty="0"/>
          </a:p>
          <a:p>
            <a:pPr marL="971550" lvl="1"/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pPr marL="971550" lvl="1"/>
            <a:endParaRPr lang="en-US" altLang="zh-CN" dirty="0"/>
          </a:p>
          <a:p>
            <a:pPr marL="971550" lvl="1"/>
            <a:r>
              <a:rPr lang="en-US" altLang="zh-CN" dirty="0"/>
              <a:t>#include &lt;</a:t>
            </a:r>
            <a:r>
              <a:rPr lang="en-US" altLang="zh-CN" dirty="0" err="1"/>
              <a:t>ctypes.h</a:t>
            </a:r>
            <a:r>
              <a:rPr lang="en-US" altLang="zh-CN" dirty="0"/>
              <a:t>&gt;</a:t>
            </a:r>
          </a:p>
          <a:p>
            <a:pPr marL="971550" lvl="1"/>
            <a:endParaRPr lang="en-US" altLang="zh-CN" dirty="0"/>
          </a:p>
          <a:p>
            <a:pPr marL="971550" lvl="1"/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696EDA89-F492-4B4F-9BBC-7135D178351F}"/>
              </a:ext>
            </a:extLst>
          </p:cNvPr>
          <p:cNvSpPr/>
          <p:nvPr/>
        </p:nvSpPr>
        <p:spPr bwMode="auto">
          <a:xfrm>
            <a:off x="3985463" y="1566046"/>
            <a:ext cx="4261721" cy="659689"/>
          </a:xfrm>
          <a:prstGeom prst="wedgeRoundRectCallout">
            <a:avLst>
              <a:gd name="adj1" fmla="val -61626"/>
              <a:gd name="adj2" fmla="val -1893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一组输入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输出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函数的原型声明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，如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scanf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getchar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gets(), puts()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1949BB8F-4825-4FE9-BB14-1BABDF8F5D70}"/>
              </a:ext>
            </a:extLst>
          </p:cNvPr>
          <p:cNvSpPr/>
          <p:nvPr/>
        </p:nvSpPr>
        <p:spPr bwMode="auto">
          <a:xfrm>
            <a:off x="3985463" y="2391332"/>
            <a:ext cx="4490322" cy="363216"/>
          </a:xfrm>
          <a:prstGeom prst="wedgeRoundRectCallout">
            <a:avLst>
              <a:gd name="adj1" fmla="val -63297"/>
              <a:gd name="adj2" fmla="val -1820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getche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(void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getch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(void)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等函数的原型声明</a:t>
            </a:r>
          </a:p>
          <a:p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66F8DEE3-A7DB-48A2-9C9B-B18B95322916}"/>
              </a:ext>
            </a:extLst>
          </p:cNvPr>
          <p:cNvSpPr/>
          <p:nvPr/>
        </p:nvSpPr>
        <p:spPr bwMode="auto">
          <a:xfrm>
            <a:off x="4039897" y="2955161"/>
            <a:ext cx="4207288" cy="653070"/>
          </a:xfrm>
          <a:prstGeom prst="wedgeRoundRectCallout">
            <a:avLst>
              <a:gd name="adj1" fmla="val -65243"/>
              <a:gd name="adj2" fmla="val -877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一组字符串处理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函数的原型声明，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strlen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(),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strcpy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(),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strcmp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(),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strchar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1A18EE1-CFFA-4C3C-918F-8297177676D9}"/>
              </a:ext>
            </a:extLst>
          </p:cNvPr>
          <p:cNvSpPr/>
          <p:nvPr/>
        </p:nvSpPr>
        <p:spPr bwMode="auto">
          <a:xfrm>
            <a:off x="3981907" y="3802748"/>
            <a:ext cx="4265278" cy="648749"/>
          </a:xfrm>
          <a:prstGeom prst="wedgeRoundRectCallout">
            <a:avLst>
              <a:gd name="adj1" fmla="val -61614"/>
              <a:gd name="adj2" fmla="val -1007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一组字符处理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函数的原型声明，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toupper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(),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tolower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E64FA59-193E-4126-967D-BC908F383092}"/>
              </a:ext>
            </a:extLst>
          </p:cNvPr>
          <p:cNvSpPr/>
          <p:nvPr/>
        </p:nvSpPr>
        <p:spPr bwMode="auto">
          <a:xfrm>
            <a:off x="4039897" y="4617094"/>
            <a:ext cx="4128157" cy="648749"/>
          </a:xfrm>
          <a:prstGeom prst="wedgeRoundRectCallout">
            <a:avLst>
              <a:gd name="adj1" fmla="val -61614"/>
              <a:gd name="adj2" fmla="val -1007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一组字符串与数据转换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函数的原型声明，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itoa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(),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atoi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等；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8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5775" y="1136820"/>
            <a:ext cx="7772400" cy="5461687"/>
          </a:xfrm>
          <a:noFill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20278"/>
                </a:solidFill>
              </a:rPr>
              <a:t>#define</a:t>
            </a:r>
            <a:r>
              <a:rPr lang="zh-CN" altLang="en-US" sz="2000" dirty="0">
                <a:solidFill>
                  <a:srgbClr val="020278"/>
                </a:solidFill>
              </a:rPr>
              <a:t>定义的</a:t>
            </a:r>
            <a:r>
              <a:rPr lang="zh-CN" altLang="en-US" sz="2000" dirty="0" smtClean="0">
                <a:solidFill>
                  <a:srgbClr val="020278"/>
                </a:solidFill>
              </a:rPr>
              <a:t>宏仅</a:t>
            </a:r>
            <a:r>
              <a:rPr lang="zh-CN" altLang="en-US" sz="2000" dirty="0">
                <a:solidFill>
                  <a:srgbClr val="020278"/>
                </a:solidFill>
              </a:rPr>
              <a:t>在</a:t>
            </a:r>
            <a:r>
              <a:rPr lang="zh-CN" altLang="en-US" sz="2000" b="1" dirty="0">
                <a:solidFill>
                  <a:srgbClr val="020278"/>
                </a:solidFill>
              </a:rPr>
              <a:t>本文件</a:t>
            </a:r>
            <a:r>
              <a:rPr lang="zh-CN" altLang="en-US" sz="2000" b="1" dirty="0">
                <a:solidFill>
                  <a:srgbClr val="C00000"/>
                </a:solidFill>
              </a:rPr>
              <a:t>从定义位置开始有效</a:t>
            </a:r>
            <a:r>
              <a:rPr lang="zh-CN" altLang="en-US" sz="2000" dirty="0">
                <a:solidFill>
                  <a:srgbClr val="020278"/>
                </a:solidFill>
              </a:rPr>
              <a:t>，</a:t>
            </a:r>
            <a:r>
              <a:rPr lang="zh-CN" altLang="en-US" sz="2000" dirty="0">
                <a:solidFill>
                  <a:srgbClr val="0303DF"/>
                </a:solidFill>
              </a:rPr>
              <a:t>在其它文件中无效。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6600"/>
                </a:solidFill>
                <a:sym typeface="宋体" panose="02010600030101010101" pitchFamily="2" charset="-122"/>
              </a:rPr>
              <a:t>宏定义终止命令 </a:t>
            </a:r>
            <a:r>
              <a:rPr lang="en-US" altLang="zh-CN" sz="2000" b="1" dirty="0">
                <a:solidFill>
                  <a:srgbClr val="C00000"/>
                </a:solidFill>
                <a:sym typeface="宋体" panose="02010600030101010101" pitchFamily="2" charset="-122"/>
              </a:rPr>
              <a:t>#</a:t>
            </a:r>
            <a:r>
              <a:rPr lang="en-US" altLang="zh-CN" sz="2000" b="1" dirty="0" err="1">
                <a:solidFill>
                  <a:srgbClr val="C00000"/>
                </a:solidFill>
                <a:sym typeface="宋体" panose="02010600030101010101" pitchFamily="2" charset="-122"/>
              </a:rPr>
              <a:t>undef</a:t>
            </a:r>
            <a:r>
              <a:rPr lang="en-US" altLang="zh-CN" sz="2000" b="1" dirty="0">
                <a:solidFill>
                  <a:srgbClr val="C00000"/>
                </a:solidFill>
                <a:sym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303DF"/>
                </a:solidFill>
                <a:sym typeface="宋体" panose="02010600030101010101" pitchFamily="2" charset="-122"/>
              </a:rPr>
              <a:t>结束或取消</a:t>
            </a:r>
            <a:r>
              <a:rPr lang="zh-CN" altLang="en-US" sz="2000" dirty="0">
                <a:solidFill>
                  <a:srgbClr val="006600"/>
                </a:solidFill>
                <a:sym typeface="宋体" panose="02010600030101010101" pitchFamily="2" charset="-122"/>
              </a:rPr>
              <a:t>先前定义的宏名</a:t>
            </a:r>
            <a:r>
              <a:rPr lang="zh-CN" altLang="en-US" sz="2000" dirty="0" smtClean="0">
                <a:solidFill>
                  <a:srgbClr val="006600"/>
                </a:solidFill>
                <a:sym typeface="宋体" panose="02010600030101010101" pitchFamily="2" charset="-122"/>
              </a:rPr>
              <a:t>；</a:t>
            </a:r>
            <a:endParaRPr lang="en-US" altLang="zh-CN" sz="2000" dirty="0" smtClean="0">
              <a:solidFill>
                <a:srgbClr val="006600"/>
              </a:solidFill>
              <a:sym typeface="宋体" panose="02010600030101010101" pitchFamily="2" charset="-122"/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rgbClr val="080808"/>
                </a:solidFill>
              </a:rPr>
              <a:t>利用命令 </a:t>
            </a:r>
            <a:r>
              <a:rPr lang="en-US" altLang="zh-CN" sz="1800" b="1" dirty="0" smtClean="0">
                <a:solidFill>
                  <a:srgbClr val="080808"/>
                </a:solidFill>
              </a:rPr>
              <a:t>#</a:t>
            </a:r>
            <a:r>
              <a:rPr lang="en-US" altLang="zh-CN" sz="1800" b="1" dirty="0" err="1" smtClean="0">
                <a:solidFill>
                  <a:srgbClr val="080808"/>
                </a:solidFill>
              </a:rPr>
              <a:t>undef</a:t>
            </a:r>
            <a:r>
              <a:rPr lang="en-US" altLang="zh-CN" sz="1800" b="1" dirty="0" smtClean="0">
                <a:solidFill>
                  <a:srgbClr val="080808"/>
                </a:solidFill>
              </a:rPr>
              <a:t>  </a:t>
            </a:r>
            <a:r>
              <a:rPr lang="zh-CN" altLang="en-US" sz="1800" b="1" dirty="0" smtClean="0">
                <a:solidFill>
                  <a:srgbClr val="080808"/>
                </a:solidFill>
              </a:rPr>
              <a:t>取消一个宏的定义后，该宏不可再使用</a:t>
            </a:r>
            <a:endParaRPr lang="en-US" altLang="zh-CN" sz="1800" dirty="0" smtClean="0">
              <a:solidFill>
                <a:srgbClr val="080808"/>
              </a:solidFill>
              <a:sym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ym typeface="宋体" panose="02010600030101010101" pitchFamily="2" charset="-122"/>
              </a:rPr>
              <a:t>如：</a:t>
            </a:r>
            <a:endParaRPr lang="en-US" altLang="zh-CN" sz="2000" dirty="0" smtClean="0">
              <a:sym typeface="宋体" panose="02010600030101010101" pitchFamily="2" charset="-122"/>
            </a:endParaRP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#</a:t>
            </a:r>
            <a:r>
              <a:rPr lang="en-US" altLang="zh-CN" sz="1800" dirty="0">
                <a:solidFill>
                  <a:srgbClr val="FF0000"/>
                </a:solidFill>
              </a:rPr>
              <a:t>define PI 3.1415926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main</a:t>
            </a:r>
            <a:r>
              <a:rPr lang="en-US" altLang="zh-CN" sz="1800" dirty="0"/>
              <a:t>()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 {   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dirty="0"/>
              <a:t>    </a:t>
            </a:r>
            <a:r>
              <a:rPr lang="en-US" altLang="zh-CN" sz="1800" b="1" u="sng" dirty="0">
                <a:solidFill>
                  <a:srgbClr val="006600"/>
                </a:solidFill>
              </a:rPr>
              <a:t>/* </a:t>
            </a:r>
            <a:r>
              <a:rPr lang="zh-CN" altLang="en-US" sz="1800" b="1" u="sng" dirty="0">
                <a:solidFill>
                  <a:srgbClr val="006600"/>
                </a:solidFill>
              </a:rPr>
              <a:t>可以使用宏</a:t>
            </a:r>
            <a:r>
              <a:rPr lang="en-US" altLang="zh-CN" sz="1800" b="1" u="sng" dirty="0">
                <a:solidFill>
                  <a:srgbClr val="006600"/>
                </a:solidFill>
              </a:rPr>
              <a:t>PI */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 }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#</a:t>
            </a:r>
            <a:r>
              <a:rPr lang="en-US" altLang="zh-CN" sz="1800" dirty="0" err="1">
                <a:solidFill>
                  <a:srgbClr val="FF0000"/>
                </a:solidFill>
              </a:rPr>
              <a:t>undef</a:t>
            </a:r>
            <a:r>
              <a:rPr lang="en-US" altLang="zh-CN" sz="1800" dirty="0">
                <a:solidFill>
                  <a:srgbClr val="FF0000"/>
                </a:solidFill>
              </a:rPr>
              <a:t> PI</a:t>
            </a:r>
            <a:r>
              <a:rPr lang="en-US" altLang="zh-CN" sz="1800" dirty="0"/>
              <a:t>   /* </a:t>
            </a:r>
            <a:r>
              <a:rPr lang="zh-CN" altLang="en-US" sz="1800" dirty="0"/>
              <a:t>取消</a:t>
            </a:r>
            <a:r>
              <a:rPr lang="en-US" altLang="zh-CN" sz="1800" dirty="0"/>
              <a:t>PI</a:t>
            </a:r>
            <a:r>
              <a:rPr lang="zh-CN" altLang="en-US" sz="1800" dirty="0"/>
              <a:t>的意义 *</a:t>
            </a:r>
            <a:r>
              <a:rPr lang="en-US" altLang="zh-CN" sz="1800" dirty="0"/>
              <a:t>/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6600"/>
                </a:solidFill>
              </a:rPr>
              <a:t> </a:t>
            </a:r>
            <a:r>
              <a:rPr lang="en-US" altLang="zh-CN" sz="1800" b="1" u="sng" dirty="0" smtClean="0">
                <a:solidFill>
                  <a:srgbClr val="7030A0"/>
                </a:solidFill>
              </a:rPr>
              <a:t>/*</a:t>
            </a:r>
            <a:r>
              <a:rPr lang="zh-CN" altLang="en-US" sz="1800" b="1" u="sng" dirty="0" smtClean="0">
                <a:solidFill>
                  <a:srgbClr val="7030A0"/>
                </a:solidFill>
              </a:rPr>
              <a:t>后续的代码中不能</a:t>
            </a:r>
            <a:r>
              <a:rPr lang="zh-CN" altLang="en-US" sz="1800" b="1" u="sng" dirty="0">
                <a:solidFill>
                  <a:srgbClr val="7030A0"/>
                </a:solidFill>
              </a:rPr>
              <a:t>再</a:t>
            </a:r>
            <a:r>
              <a:rPr lang="zh-CN" altLang="en-US" sz="1800" b="1" u="sng" dirty="0" smtClean="0">
                <a:solidFill>
                  <a:srgbClr val="7030A0"/>
                </a:solidFill>
              </a:rPr>
              <a:t>使用</a:t>
            </a:r>
            <a:r>
              <a:rPr lang="zh-CN" altLang="en-US" sz="1800" b="1" u="sng" dirty="0">
                <a:solidFill>
                  <a:srgbClr val="7030A0"/>
                </a:solidFill>
              </a:rPr>
              <a:t>宏</a:t>
            </a:r>
            <a:r>
              <a:rPr lang="en-US" altLang="zh-CN" sz="1800" b="1" u="sng" dirty="0">
                <a:solidFill>
                  <a:srgbClr val="7030A0"/>
                </a:solidFill>
              </a:rPr>
              <a:t>PI</a:t>
            </a:r>
            <a:r>
              <a:rPr lang="zh-CN" altLang="en-US" sz="1800" b="1" u="sng" dirty="0" smtClean="0">
                <a:solidFill>
                  <a:srgbClr val="7030A0"/>
                </a:solidFill>
              </a:rPr>
              <a:t>  </a:t>
            </a:r>
            <a:r>
              <a:rPr lang="en-US" altLang="zh-CN" sz="1800" b="1" u="sng" dirty="0">
                <a:solidFill>
                  <a:srgbClr val="7030A0"/>
                </a:solidFill>
              </a:rPr>
              <a:t>*/</a:t>
            </a:r>
          </a:p>
          <a:p>
            <a:pPr marL="285750" lvl="1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6600"/>
                </a:solidFill>
              </a:rPr>
              <a:t>   </a:t>
            </a:r>
            <a:endParaRPr lang="en-US" altLang="zh-CN" dirty="0" smtClean="0">
              <a:solidFill>
                <a:srgbClr val="006600"/>
              </a:solidFill>
              <a:sym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C00000"/>
                </a:solidFill>
              </a:rPr>
              <a:t>通常把</a:t>
            </a:r>
            <a:r>
              <a:rPr lang="en-US" altLang="zh-CN" b="1" u="sng" dirty="0">
                <a:solidFill>
                  <a:srgbClr val="C00000"/>
                </a:solidFill>
              </a:rPr>
              <a:t>#define</a:t>
            </a:r>
            <a:r>
              <a:rPr lang="zh-CN" altLang="en-US" b="1" u="sng" dirty="0">
                <a:solidFill>
                  <a:srgbClr val="C00000"/>
                </a:solidFill>
              </a:rPr>
              <a:t>命令放在一个</a:t>
            </a:r>
            <a:r>
              <a:rPr lang="zh-CN" altLang="en-US" b="1" u="sng" dirty="0">
                <a:solidFill>
                  <a:srgbClr val="7030A0"/>
                </a:solidFill>
              </a:rPr>
              <a:t>文件的开头</a:t>
            </a:r>
            <a:r>
              <a:rPr lang="zh-CN" altLang="en-US" b="1" u="sng" dirty="0">
                <a:solidFill>
                  <a:srgbClr val="C00000"/>
                </a:solidFill>
              </a:rPr>
              <a:t>，使其在本文件全部有效。</a:t>
            </a:r>
            <a:endParaRPr lang="en-US" altLang="zh-CN" b="1" u="sng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006600"/>
              </a:solidFill>
              <a:sym typeface="宋体" panose="02010600030101010101" pitchFamily="2" charset="-122"/>
            </a:endParaRP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006600"/>
              </a:solidFill>
            </a:endParaRPr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/>
              <a:t>宏的</a:t>
            </a:r>
            <a:r>
              <a:rPr kumimoji="1" lang="zh-CN" altLang="en-US" dirty="0">
                <a:solidFill>
                  <a:srgbClr val="7030A0"/>
                </a:solidFill>
              </a:rPr>
              <a:t>定义域</a:t>
            </a:r>
            <a:r>
              <a:rPr kumimoji="1" lang="zh-CN" altLang="en-US" dirty="0"/>
              <a:t>：</a:t>
            </a:r>
            <a:r>
              <a:rPr kumimoji="1" lang="en-US" altLang="zh-CN" dirty="0">
                <a:solidFill>
                  <a:srgbClr val="0303DF"/>
                </a:solidFill>
              </a:rPr>
              <a:t>#define …</a:t>
            </a:r>
            <a:r>
              <a:rPr kumimoji="1" lang="zh-CN" altLang="en-US" dirty="0">
                <a:solidFill>
                  <a:srgbClr val="0303DF"/>
                </a:solidFill>
              </a:rPr>
              <a:t> </a:t>
            </a:r>
            <a:r>
              <a:rPr kumimoji="1" lang="en-US" altLang="zh-CN" dirty="0">
                <a:solidFill>
                  <a:srgbClr val="0303DF"/>
                </a:solidFill>
              </a:rPr>
              <a:t>#</a:t>
            </a:r>
            <a:r>
              <a:rPr kumimoji="1" lang="en-US" altLang="zh-CN" dirty="0" err="1">
                <a:solidFill>
                  <a:srgbClr val="0303DF"/>
                </a:solidFill>
              </a:rPr>
              <a:t>undef</a:t>
            </a:r>
            <a:endParaRPr lang="zh-CN" altLang="en-US" dirty="0">
              <a:solidFill>
                <a:srgbClr val="0303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宏的</a:t>
            </a:r>
            <a:r>
              <a:rPr lang="zh-CN" altLang="en-US" dirty="0" smtClean="0">
                <a:solidFill>
                  <a:srgbClr val="7030A0"/>
                </a:solidFill>
              </a:rPr>
              <a:t>定义域或</a:t>
            </a:r>
            <a:r>
              <a:rPr lang="zh-CN" altLang="en-US" dirty="0" smtClean="0">
                <a:solidFill>
                  <a:srgbClr val="C00000"/>
                </a:solidFill>
              </a:rPr>
              <a:t>作用域</a:t>
            </a:r>
            <a:r>
              <a:rPr lang="zh-CN" altLang="en-US" dirty="0" smtClean="0"/>
              <a:t>：</a:t>
            </a:r>
            <a:r>
              <a:rPr kumimoji="1" lang="en-US" altLang="zh-CN" dirty="0" smtClean="0"/>
              <a:t> </a:t>
            </a:r>
            <a:r>
              <a:rPr kumimoji="1" lang="en-US" altLang="zh-CN" dirty="0">
                <a:solidFill>
                  <a:srgbClr val="0303DF"/>
                </a:solidFill>
              </a:rPr>
              <a:t>#define …</a:t>
            </a:r>
            <a:r>
              <a:rPr kumimoji="1" lang="zh-CN" altLang="en-US" dirty="0">
                <a:solidFill>
                  <a:srgbClr val="0303DF"/>
                </a:solidFill>
              </a:rPr>
              <a:t> </a:t>
            </a:r>
            <a:r>
              <a:rPr kumimoji="1" lang="en-US" altLang="zh-CN" dirty="0">
                <a:solidFill>
                  <a:srgbClr val="0303DF"/>
                </a:solidFill>
              </a:rPr>
              <a:t>#</a:t>
            </a:r>
            <a:r>
              <a:rPr kumimoji="1" lang="en-US" altLang="zh-CN" dirty="0" err="1">
                <a:solidFill>
                  <a:srgbClr val="0303DF"/>
                </a:solidFill>
              </a:rPr>
              <a:t>undef</a:t>
            </a:r>
            <a:endParaRPr lang="zh-CN" altLang="en-US" dirty="0">
              <a:solidFill>
                <a:srgbClr val="0303D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67" y="1917574"/>
            <a:ext cx="3857628" cy="4474434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源程序</a:t>
            </a:r>
            <a:endParaRPr kumimoji="1" lang="fr-FR" altLang="zh-CN" sz="16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//#include &lt;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stdio.h</a:t>
            </a:r>
            <a:r>
              <a:rPr kumimoji="1" lang="en-US" altLang="zh-CN" sz="1600" dirty="0">
                <a:solidFill>
                  <a:srgbClr val="080808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 err="1" smtClean="0">
                <a:solidFill>
                  <a:srgbClr val="080808"/>
                </a:solidFill>
              </a:rPr>
              <a:t>int</a:t>
            </a:r>
            <a:r>
              <a:rPr kumimoji="1" lang="en-US" altLang="zh-CN" sz="1600" dirty="0" smtClean="0">
                <a:solidFill>
                  <a:srgbClr val="080808"/>
                </a:solidFill>
              </a:rPr>
              <a:t> </a:t>
            </a:r>
            <a:r>
              <a:rPr kumimoji="1" lang="en-US" altLang="zh-CN" sz="1600" dirty="0">
                <a:solidFill>
                  <a:srgbClr val="080808"/>
                </a:solidFill>
              </a:rPr>
              <a:t>main()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float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l,s,r,v</a:t>
            </a:r>
            <a:r>
              <a:rPr kumimoji="1" lang="en-US" altLang="zh-CN" sz="1600" dirty="0">
                <a:solidFill>
                  <a:srgbClr val="080808"/>
                </a:solidFill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("input radius:");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scanf</a:t>
            </a:r>
            <a:r>
              <a:rPr kumimoji="1" lang="en-US" altLang="zh-CN" sz="1600" dirty="0">
                <a:solidFill>
                  <a:srgbClr val="080808"/>
                </a:solidFill>
              </a:rPr>
              <a:t>("%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f",&amp;r</a:t>
            </a:r>
            <a:r>
              <a:rPr kumimoji="1" lang="en-US" altLang="zh-CN" sz="1600" dirty="0">
                <a:solidFill>
                  <a:srgbClr val="080808"/>
                </a:solidFill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l = 2.0*</a:t>
            </a:r>
            <a:r>
              <a:rPr kumimoji="1" lang="en-US" altLang="zh-CN" sz="1600" b="1" dirty="0">
                <a:solidFill>
                  <a:srgbClr val="0303DF"/>
                </a:solidFill>
              </a:rPr>
              <a:t>PI</a:t>
            </a:r>
            <a:r>
              <a:rPr kumimoji="1" lang="en-US" altLang="zh-CN" sz="1600" dirty="0">
                <a:solidFill>
                  <a:srgbClr val="080808"/>
                </a:solidFill>
              </a:rPr>
              <a:t>*r;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kumimoji="1" lang="en-US" altLang="zh-CN" sz="1600" dirty="0">
                <a:solidFill>
                  <a:srgbClr val="030DCD"/>
                </a:solidFill>
              </a:rPr>
              <a:t>  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#define PI 3.1415926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s = </a:t>
            </a:r>
            <a:r>
              <a:rPr kumimoji="1" lang="en-US" altLang="zh-CN" sz="1600" b="1" dirty="0">
                <a:solidFill>
                  <a:srgbClr val="0303DF"/>
                </a:solidFill>
              </a:rPr>
              <a:t>PI</a:t>
            </a:r>
            <a:r>
              <a:rPr kumimoji="1" lang="en-US" altLang="zh-CN" sz="1600" dirty="0">
                <a:solidFill>
                  <a:srgbClr val="080808"/>
                </a:solidFill>
              </a:rPr>
              <a:t>*r*r;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b="1" dirty="0">
                <a:solidFill>
                  <a:srgbClr val="C00000"/>
                </a:solidFill>
              </a:rPr>
              <a:t>  #</a:t>
            </a:r>
            <a:r>
              <a:rPr kumimoji="1" lang="en-US" altLang="zh-CN" sz="1600" b="1" dirty="0" err="1">
                <a:solidFill>
                  <a:srgbClr val="C00000"/>
                </a:solidFill>
              </a:rPr>
              <a:t>undef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1600" b="1" dirty="0" smtClean="0">
                <a:solidFill>
                  <a:srgbClr val="C00000"/>
                </a:solidFill>
              </a:rPr>
              <a:t>PI    </a:t>
            </a:r>
            <a:r>
              <a:rPr kumimoji="1" lang="en-US" altLang="zh-CN" sz="1600" b="1" dirty="0" smtClean="0">
                <a:solidFill>
                  <a:srgbClr val="7030A0"/>
                </a:solidFill>
              </a:rPr>
              <a:t>//</a:t>
            </a:r>
            <a:r>
              <a:rPr kumimoji="1" lang="zh-CN" altLang="en-US" sz="1600" b="1" dirty="0" smtClean="0">
                <a:solidFill>
                  <a:srgbClr val="7030A0"/>
                </a:solidFill>
              </a:rPr>
              <a:t>取消宏</a:t>
            </a:r>
            <a:r>
              <a:rPr kumimoji="1" lang="en-US" altLang="zh-CN" sz="1600" b="1" dirty="0" smtClean="0">
                <a:solidFill>
                  <a:srgbClr val="7030A0"/>
                </a:solidFill>
              </a:rPr>
              <a:t>PI</a:t>
            </a:r>
            <a:r>
              <a:rPr kumimoji="1" lang="zh-CN" altLang="en-US" sz="1600" b="1" dirty="0" smtClean="0">
                <a:solidFill>
                  <a:srgbClr val="7030A0"/>
                </a:solidFill>
              </a:rPr>
              <a:t>的定义</a:t>
            </a:r>
            <a:endParaRPr kumimoji="1" lang="en-US" altLang="zh-CN" sz="1600" b="1" dirty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v = 4.0/3.0*</a:t>
            </a:r>
            <a:r>
              <a:rPr kumimoji="1" lang="en-US" altLang="zh-CN" sz="1600" b="1" dirty="0">
                <a:solidFill>
                  <a:srgbClr val="0303DF"/>
                </a:solidFill>
              </a:rPr>
              <a:t>PI</a:t>
            </a:r>
            <a:r>
              <a:rPr kumimoji="1" lang="en-US" altLang="zh-CN" sz="1600" dirty="0">
                <a:solidFill>
                  <a:srgbClr val="080808"/>
                </a:solidFill>
              </a:rPr>
              <a:t>*r*r*r;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("l=%10.4f\n s=%10.4f\n v=%10.4f\n",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l,s,v</a:t>
            </a:r>
            <a:r>
              <a:rPr kumimoji="1" lang="en-US" altLang="zh-CN" sz="1600" dirty="0">
                <a:solidFill>
                  <a:srgbClr val="080808"/>
                </a:solidFill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b="1" dirty="0">
                <a:solidFill>
                  <a:srgbClr val="0303DF"/>
                </a:solidFill>
              </a:rPr>
              <a:t>   PI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=3.15;  //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错误；</a:t>
            </a:r>
            <a:endParaRPr kumimoji="1" lang="en-US" altLang="zh-CN" sz="16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6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1600" dirty="0">
                <a:solidFill>
                  <a:srgbClr val="080808"/>
                </a:solidFill>
              </a:rPr>
              <a:t>return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}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DF7E8-415C-4868-AEC8-7C596450BC41}"/>
              </a:ext>
            </a:extLst>
          </p:cNvPr>
          <p:cNvSpPr txBox="1">
            <a:spLocks/>
          </p:cNvSpPr>
          <p:nvPr/>
        </p:nvSpPr>
        <p:spPr bwMode="auto">
          <a:xfrm>
            <a:off x="380267" y="1110546"/>
            <a:ext cx="8189543" cy="700669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为清晰起见，屏蔽了宏语句</a:t>
            </a:r>
            <a:r>
              <a:rPr kumimoji="1" lang="en-US" altLang="zh-CN" sz="2000" dirty="0"/>
              <a:t>#include &lt;</a:t>
            </a:r>
            <a:r>
              <a:rPr kumimoji="1" lang="en-US" altLang="zh-CN" sz="2000" dirty="0" err="1"/>
              <a:t>stdio.h</a:t>
            </a:r>
            <a:r>
              <a:rPr kumimoji="1" lang="en-US" altLang="zh-CN" sz="2000" dirty="0"/>
              <a:t>&gt;</a:t>
            </a:r>
            <a:r>
              <a:rPr kumimoji="1" lang="zh-CN" altLang="en-US" sz="2000" dirty="0"/>
              <a:t>；</a:t>
            </a:r>
            <a:endParaRPr kumimoji="1" lang="en-US" altLang="zh-CN" sz="20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理解宏展开的效果；</a:t>
            </a:r>
            <a:r>
              <a:rPr kumimoji="1" lang="zh-CN" altLang="en-US" sz="2000" b="1" dirty="0" smtClean="0">
                <a:solidFill>
                  <a:srgbClr val="0303DF"/>
                </a:solidFill>
              </a:rPr>
              <a:t>注意宏</a:t>
            </a:r>
            <a:r>
              <a:rPr kumimoji="1" lang="en-US" altLang="zh-CN" sz="2000" b="1" dirty="0" smtClean="0">
                <a:solidFill>
                  <a:srgbClr val="0303DF"/>
                </a:solidFill>
              </a:rPr>
              <a:t>PI</a:t>
            </a:r>
            <a:r>
              <a:rPr kumimoji="1" lang="zh-CN" altLang="en-US" sz="2000" b="1" dirty="0" smtClean="0">
                <a:solidFill>
                  <a:srgbClr val="0303DF"/>
                </a:solidFill>
              </a:rPr>
              <a:t>的作用域</a:t>
            </a:r>
            <a:r>
              <a:rPr kumimoji="1" lang="zh-CN" altLang="en-US" sz="2000" dirty="0">
                <a:solidFill>
                  <a:srgbClr val="0303DF"/>
                </a:solidFill>
              </a:rPr>
              <a:t>；</a:t>
            </a:r>
            <a:r>
              <a:rPr kumimoji="1" lang="zh-CN" altLang="en-US" sz="2000" b="1" dirty="0">
                <a:solidFill>
                  <a:srgbClr val="006600"/>
                </a:solidFill>
              </a:rPr>
              <a:t>宏展开时不进行语法检查；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FB906A1-569E-4FF6-9F74-EDC446F1A26A}"/>
              </a:ext>
            </a:extLst>
          </p:cNvPr>
          <p:cNvSpPr txBox="1">
            <a:spLocks/>
          </p:cNvSpPr>
          <p:nvPr/>
        </p:nvSpPr>
        <p:spPr bwMode="auto">
          <a:xfrm>
            <a:off x="4480778" y="1927217"/>
            <a:ext cx="4089032" cy="4464791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宏展开</a:t>
            </a:r>
            <a:endParaRPr kumimoji="1" lang="fr-FR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1600" dirty="0">
                <a:solidFill>
                  <a:srgbClr val="080808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1600" dirty="0">
                <a:solidFill>
                  <a:srgbClr val="080808"/>
                </a:solidFill>
              </a:rPr>
              <a:t>   float l,s,r,v;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1600" dirty="0">
                <a:solidFill>
                  <a:srgbClr val="080808"/>
                </a:solidFill>
              </a:rPr>
              <a:t>   printf("input radius:");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1600" dirty="0">
                <a:solidFill>
                  <a:srgbClr val="080808"/>
                </a:solidFill>
              </a:rPr>
              <a:t>   scanf("%f",&amp;r);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1600" dirty="0">
                <a:solidFill>
                  <a:srgbClr val="080808"/>
                </a:solidFill>
              </a:rPr>
              <a:t>   l = 2.0*PI*r;        </a:t>
            </a:r>
            <a:r>
              <a:rPr kumimoji="1" lang="pt-BR" altLang="zh-CN" sz="1600" b="1" dirty="0">
                <a:solidFill>
                  <a:srgbClr val="C00000"/>
                </a:solidFill>
              </a:rPr>
              <a:t>//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PI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没有替换</a:t>
            </a:r>
            <a:endParaRPr kumimoji="1" lang="pt-BR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kumimoji="1" lang="pt-BR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1600" b="1" dirty="0">
                <a:solidFill>
                  <a:srgbClr val="7030A0"/>
                </a:solidFill>
              </a:rPr>
              <a:t>   s = 3.1415926;*r*r;    </a:t>
            </a:r>
            <a:r>
              <a:rPr kumimoji="1" lang="pt-BR" altLang="zh-CN" sz="1600" dirty="0">
                <a:solidFill>
                  <a:srgbClr val="0303DF"/>
                </a:solidFill>
              </a:rPr>
              <a:t>//</a:t>
            </a:r>
            <a:r>
              <a:rPr kumimoji="1" lang="en-US" altLang="zh-CN" sz="1600" dirty="0">
                <a:solidFill>
                  <a:srgbClr val="0303DF"/>
                </a:solidFill>
              </a:rPr>
              <a:t>PI</a:t>
            </a:r>
            <a:r>
              <a:rPr kumimoji="1" lang="zh-CN" altLang="en-US" sz="1600" dirty="0">
                <a:solidFill>
                  <a:srgbClr val="0303DF"/>
                </a:solidFill>
              </a:rPr>
              <a:t>被替换</a:t>
            </a:r>
            <a:endParaRPr kumimoji="1" lang="pt-BR" altLang="zh-CN" sz="1600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kumimoji="1" lang="pt-BR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1600" dirty="0">
                <a:solidFill>
                  <a:srgbClr val="006600"/>
                </a:solidFill>
              </a:rPr>
              <a:t>   v = 4.0/3.0*</a:t>
            </a:r>
            <a:r>
              <a:rPr kumimoji="1" lang="pt-BR" altLang="zh-CN" sz="1600" dirty="0">
                <a:solidFill>
                  <a:srgbClr val="C00000"/>
                </a:solidFill>
              </a:rPr>
              <a:t>PI</a:t>
            </a:r>
            <a:r>
              <a:rPr kumimoji="1" lang="pt-BR" altLang="zh-CN" sz="1600" dirty="0">
                <a:solidFill>
                  <a:srgbClr val="006600"/>
                </a:solidFill>
              </a:rPr>
              <a:t>*r*r*r;    </a:t>
            </a:r>
            <a:r>
              <a:rPr kumimoji="1" lang="pt-BR" altLang="zh-CN" sz="1600" b="1" dirty="0">
                <a:solidFill>
                  <a:srgbClr val="C00000"/>
                </a:solidFill>
              </a:rPr>
              <a:t>//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PI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没有替换</a:t>
            </a:r>
            <a:endParaRPr kumimoji="1" lang="pt-BR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1600" dirty="0">
                <a:solidFill>
                  <a:srgbClr val="080808"/>
                </a:solidFill>
              </a:rPr>
              <a:t>   printf("l=%10.4f\n s=%10.4f\n v=%10.4f\n",l,s,v);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1600" dirty="0">
                <a:solidFill>
                  <a:srgbClr val="080808"/>
                </a:solidFill>
              </a:rPr>
              <a:t>   </a:t>
            </a:r>
            <a:r>
              <a:rPr kumimoji="1" lang="pt-BR" altLang="zh-CN" sz="1600" dirty="0">
                <a:solidFill>
                  <a:srgbClr val="006600"/>
                </a:solidFill>
              </a:rPr>
              <a:t>PI=3.15;      </a:t>
            </a:r>
            <a:r>
              <a:rPr kumimoji="1" lang="pt-BR" altLang="zh-CN" sz="1600" b="1" dirty="0">
                <a:solidFill>
                  <a:srgbClr val="C00000"/>
                </a:solidFill>
              </a:rPr>
              <a:t>//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PI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没有替换</a:t>
            </a:r>
            <a:endParaRPr kumimoji="1" lang="pt-BR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1600" dirty="0">
                <a:solidFill>
                  <a:srgbClr val="080808"/>
                </a:solidFill>
              </a:rPr>
              <a:t>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1600" dirty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zh-CN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4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14167"/>
            <a:ext cx="7772400" cy="5257800"/>
          </a:xfr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宏定义中</a:t>
            </a:r>
            <a:r>
              <a:rPr lang="zh-CN" altLang="en-US" sz="2000" dirty="0">
                <a:solidFill>
                  <a:srgbClr val="FF0000"/>
                </a:solidFill>
              </a:rPr>
              <a:t>可以引用已定义的宏名，如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#define </a:t>
            </a:r>
            <a:r>
              <a:rPr lang="en-US" altLang="zh-CN" sz="1800" dirty="0">
                <a:solidFill>
                  <a:srgbClr val="030DCD"/>
                </a:solidFill>
              </a:rPr>
              <a:t>R</a:t>
            </a:r>
            <a:r>
              <a:rPr lang="en-US" altLang="zh-CN" sz="1800" dirty="0">
                <a:solidFill>
                  <a:srgbClr val="080808"/>
                </a:solidFill>
              </a:rPr>
              <a:t> 3.0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#define </a:t>
            </a:r>
            <a:r>
              <a:rPr lang="en-US" altLang="zh-CN" sz="1800" dirty="0">
                <a:solidFill>
                  <a:srgbClr val="030DCD"/>
                </a:solidFill>
              </a:rPr>
              <a:t>PI</a:t>
            </a:r>
            <a:r>
              <a:rPr lang="en-US" altLang="zh-CN" sz="1800" dirty="0">
                <a:solidFill>
                  <a:srgbClr val="080808"/>
                </a:solidFill>
              </a:rPr>
              <a:t> 3.1415926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#define </a:t>
            </a:r>
            <a:r>
              <a:rPr lang="en-US" altLang="zh-CN" sz="1800" dirty="0">
                <a:solidFill>
                  <a:srgbClr val="7030A0"/>
                </a:solidFill>
              </a:rPr>
              <a:t>L</a:t>
            </a:r>
            <a:r>
              <a:rPr lang="en-US" altLang="zh-CN" sz="1800" dirty="0">
                <a:solidFill>
                  <a:srgbClr val="080808"/>
                </a:solidFill>
              </a:rPr>
              <a:t> 2*</a:t>
            </a:r>
            <a:r>
              <a:rPr lang="en-US" altLang="zh-CN" sz="1800" b="1" dirty="0">
                <a:solidFill>
                  <a:srgbClr val="0303DF"/>
                </a:solidFill>
              </a:rPr>
              <a:t>PI</a:t>
            </a:r>
            <a:r>
              <a:rPr lang="en-US" altLang="zh-CN" sz="1800" b="1" dirty="0">
                <a:solidFill>
                  <a:srgbClr val="517F60"/>
                </a:solidFill>
              </a:rPr>
              <a:t>*</a:t>
            </a:r>
            <a:r>
              <a:rPr lang="en-US" altLang="zh-CN" sz="1800" b="1" dirty="0">
                <a:solidFill>
                  <a:srgbClr val="0303DF"/>
                </a:solidFill>
              </a:rPr>
              <a:t>R</a:t>
            </a:r>
            <a:r>
              <a:rPr lang="en-US" altLang="zh-CN" sz="1800" dirty="0">
                <a:solidFill>
                  <a:srgbClr val="080808"/>
                </a:solidFill>
              </a:rPr>
              <a:t>    </a:t>
            </a:r>
            <a:r>
              <a:rPr lang="en-US" altLang="zh-CN" sz="1800" dirty="0" smtClean="0">
                <a:solidFill>
                  <a:srgbClr val="080808"/>
                </a:solidFill>
              </a:rPr>
              <a:t>//</a:t>
            </a:r>
            <a:r>
              <a:rPr lang="zh-CN" altLang="en-US" sz="1800" dirty="0" smtClean="0">
                <a:solidFill>
                  <a:srgbClr val="080808"/>
                </a:solidFill>
              </a:rPr>
              <a:t>利用前面已</a:t>
            </a:r>
            <a:r>
              <a:rPr lang="zh-CN" altLang="en-US" sz="1800" dirty="0">
                <a:solidFill>
                  <a:srgbClr val="080808"/>
                </a:solidFill>
              </a:rPr>
              <a:t>定义的宏替代相应的符号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                                 //</a:t>
            </a:r>
            <a:r>
              <a:rPr lang="zh-CN" altLang="en-US" sz="1800" dirty="0" smtClean="0">
                <a:solidFill>
                  <a:srgbClr val="080808"/>
                </a:solidFill>
              </a:rPr>
              <a:t>相当于</a:t>
            </a:r>
            <a:r>
              <a:rPr lang="en-US" altLang="zh-CN" sz="1800" dirty="0">
                <a:solidFill>
                  <a:srgbClr val="006600"/>
                </a:solidFill>
              </a:rPr>
              <a:t>#define </a:t>
            </a:r>
            <a:r>
              <a:rPr lang="en-US" altLang="zh-CN" sz="1800" dirty="0" smtClean="0">
                <a:solidFill>
                  <a:srgbClr val="006600"/>
                </a:solidFill>
              </a:rPr>
              <a:t>L  2*</a:t>
            </a:r>
            <a:r>
              <a:rPr lang="en-US" altLang="zh-CN" sz="1800" dirty="0">
                <a:solidFill>
                  <a:srgbClr val="006600"/>
                </a:solidFill>
              </a:rPr>
              <a:t> 3.1415926 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*3.0</a:t>
            </a:r>
            <a:r>
              <a:rPr lang="en-US" altLang="zh-CN" sz="1800" dirty="0" smtClean="0">
                <a:solidFill>
                  <a:srgbClr val="006600"/>
                </a:solidFill>
              </a:rPr>
              <a:t> 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#define </a:t>
            </a:r>
            <a:r>
              <a:rPr lang="en-US" altLang="zh-CN" sz="1800" dirty="0">
                <a:solidFill>
                  <a:srgbClr val="7030A0"/>
                </a:solidFill>
              </a:rPr>
              <a:t>S</a:t>
            </a: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>
                <a:solidFill>
                  <a:srgbClr val="0303DF"/>
                </a:solidFill>
              </a:rPr>
              <a:t>PI</a:t>
            </a:r>
            <a:r>
              <a:rPr lang="en-US" altLang="zh-CN" sz="1800" dirty="0">
                <a:solidFill>
                  <a:srgbClr val="080808"/>
                </a:solidFill>
              </a:rPr>
              <a:t>*</a:t>
            </a:r>
            <a:r>
              <a:rPr lang="en-US" altLang="zh-CN" sz="1800" dirty="0">
                <a:solidFill>
                  <a:srgbClr val="0303DF"/>
                </a:solidFill>
              </a:rPr>
              <a:t>R</a:t>
            </a:r>
            <a:r>
              <a:rPr lang="en-US" altLang="zh-CN" sz="1800" dirty="0">
                <a:solidFill>
                  <a:srgbClr val="080808"/>
                </a:solidFill>
              </a:rPr>
              <a:t>*</a:t>
            </a:r>
            <a:r>
              <a:rPr lang="en-US" altLang="zh-CN" sz="1800" dirty="0">
                <a:solidFill>
                  <a:srgbClr val="0303DF"/>
                </a:solidFill>
              </a:rPr>
              <a:t>R</a:t>
            </a: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 smtClean="0">
                <a:solidFill>
                  <a:srgbClr val="080808"/>
                </a:solidFill>
              </a:rPr>
              <a:t>   //</a:t>
            </a:r>
            <a:r>
              <a:rPr lang="zh-CN" altLang="en-US" sz="1800" dirty="0" smtClean="0">
                <a:solidFill>
                  <a:srgbClr val="080808"/>
                </a:solidFill>
              </a:rPr>
              <a:t>利用前面已</a:t>
            </a:r>
            <a:r>
              <a:rPr lang="zh-CN" altLang="en-US" sz="1800" dirty="0">
                <a:solidFill>
                  <a:srgbClr val="080808"/>
                </a:solidFill>
              </a:rPr>
              <a:t>定义的宏替代相应的</a:t>
            </a:r>
            <a:r>
              <a:rPr lang="zh-CN" altLang="en-US" sz="1800" dirty="0" smtClean="0">
                <a:solidFill>
                  <a:srgbClr val="080808"/>
                </a:solidFill>
              </a:rPr>
              <a:t>符号</a:t>
            </a:r>
            <a:endParaRPr lang="en-US" altLang="zh-CN" sz="1800" dirty="0" smtClean="0">
              <a:solidFill>
                <a:srgbClr val="080808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                                  //</a:t>
            </a:r>
            <a:r>
              <a:rPr lang="zh-CN" altLang="en-US" sz="1800" dirty="0">
                <a:solidFill>
                  <a:srgbClr val="080808"/>
                </a:solidFill>
              </a:rPr>
              <a:t>相当于</a:t>
            </a:r>
            <a:r>
              <a:rPr lang="en-US" altLang="zh-CN" sz="1800" dirty="0">
                <a:solidFill>
                  <a:srgbClr val="006600"/>
                </a:solidFill>
              </a:rPr>
              <a:t>#define </a:t>
            </a:r>
            <a:r>
              <a:rPr lang="en-US" altLang="zh-CN" sz="1800" dirty="0" smtClean="0">
                <a:solidFill>
                  <a:srgbClr val="006600"/>
                </a:solidFill>
              </a:rPr>
              <a:t>S  3.1415926 </a:t>
            </a:r>
            <a:r>
              <a:rPr lang="en-US" altLang="zh-CN" sz="1800" b="1" dirty="0">
                <a:solidFill>
                  <a:srgbClr val="006600"/>
                </a:solidFill>
              </a:rPr>
              <a:t>*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3.0+3.0</a:t>
            </a:r>
            <a:r>
              <a:rPr lang="en-US" altLang="zh-CN" sz="1800" dirty="0" smtClean="0">
                <a:solidFill>
                  <a:srgbClr val="006600"/>
                </a:solidFill>
              </a:rPr>
              <a:t> 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main()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(“</a:t>
            </a:r>
            <a:r>
              <a:rPr lang="en-US" altLang="zh-CN" sz="1800" dirty="0">
                <a:solidFill>
                  <a:srgbClr val="0303DF"/>
                </a:solidFill>
              </a:rPr>
              <a:t>L</a:t>
            </a:r>
            <a:r>
              <a:rPr lang="en-US" altLang="zh-CN" sz="1800" dirty="0">
                <a:solidFill>
                  <a:srgbClr val="080808"/>
                </a:solidFill>
              </a:rPr>
              <a:t>=%f\n  </a:t>
            </a:r>
            <a:r>
              <a:rPr lang="en-US" altLang="zh-CN" sz="1800" dirty="0">
                <a:solidFill>
                  <a:srgbClr val="0303DF"/>
                </a:solidFill>
              </a:rPr>
              <a:t>S</a:t>
            </a:r>
            <a:r>
              <a:rPr lang="en-US" altLang="zh-CN" sz="1800" dirty="0">
                <a:solidFill>
                  <a:srgbClr val="080808"/>
                </a:solidFill>
              </a:rPr>
              <a:t>=%f\n”, L,S);    </a:t>
            </a:r>
            <a:r>
              <a:rPr lang="en-US" altLang="zh-CN" sz="1800" b="1" dirty="0">
                <a:solidFill>
                  <a:srgbClr val="0303DF"/>
                </a:solidFill>
              </a:rPr>
              <a:t>//</a:t>
            </a:r>
            <a:r>
              <a:rPr lang="zh-CN" altLang="en-US" sz="1800" b="1" dirty="0">
                <a:solidFill>
                  <a:srgbClr val="0303DF"/>
                </a:solidFill>
              </a:rPr>
              <a:t>括号内的内容不被替换</a:t>
            </a:r>
            <a:endParaRPr lang="en-US" altLang="zh-CN" sz="1800" b="1" dirty="0">
              <a:solidFill>
                <a:srgbClr val="0303D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}</a:t>
            </a:r>
          </a:p>
          <a:p>
            <a:pPr marL="342900" indent="-342900" eaLnBrk="1" hangingPunct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u="sng" dirty="0"/>
              <a:t>编译预处理</a:t>
            </a:r>
            <a:r>
              <a:rPr lang="zh-CN" altLang="en-US" sz="2000" b="1" u="sng" dirty="0">
                <a:solidFill>
                  <a:srgbClr val="C00000"/>
                </a:solidFill>
              </a:rPr>
              <a:t>不替换</a:t>
            </a:r>
            <a:r>
              <a:rPr lang="zh-CN" altLang="en-US" sz="2000" b="1" u="sng" dirty="0" smtClean="0">
                <a:solidFill>
                  <a:srgbClr val="0303DF"/>
                </a:solidFill>
              </a:rPr>
              <a:t>用</a:t>
            </a:r>
            <a:r>
              <a:rPr lang="zh-CN" altLang="en-US" sz="2000" b="1" u="sng" dirty="0">
                <a:solidFill>
                  <a:srgbClr val="7030A0"/>
                </a:solidFill>
              </a:rPr>
              <a:t>双引号</a:t>
            </a:r>
            <a:r>
              <a:rPr lang="zh-CN" altLang="en-US" sz="2000" b="1" u="sng" dirty="0">
                <a:solidFill>
                  <a:srgbClr val="006600"/>
                </a:solidFill>
              </a:rPr>
              <a:t>括起来的</a:t>
            </a:r>
            <a:r>
              <a:rPr lang="zh-CN" altLang="en-US" sz="2000" b="1" u="sng" dirty="0" smtClean="0">
                <a:solidFill>
                  <a:srgbClr val="0303DF"/>
                </a:solidFill>
              </a:rPr>
              <a:t>字符串</a:t>
            </a:r>
            <a:r>
              <a:rPr lang="zh-CN" altLang="en-US" sz="2000" b="1" u="sng" dirty="0" smtClean="0">
                <a:solidFill>
                  <a:srgbClr val="006600"/>
                </a:solidFill>
              </a:rPr>
              <a:t>中出现的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宏名</a:t>
            </a:r>
            <a:r>
              <a:rPr lang="zh-CN" altLang="en-US" sz="2000" b="1" u="sng" dirty="0" smtClean="0">
                <a:solidFill>
                  <a:srgbClr val="006600"/>
                </a:solidFill>
              </a:rPr>
              <a:t>。</a:t>
            </a:r>
            <a:endParaRPr lang="en-US" altLang="zh-CN" sz="2000" b="1" u="sng" dirty="0" smtClean="0">
              <a:solidFill>
                <a:srgbClr val="006600"/>
              </a:solidFill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u="sng" dirty="0" smtClean="0"/>
              <a:t>例如</a:t>
            </a:r>
            <a:r>
              <a:rPr lang="zh-CN" altLang="en-US" sz="2000" b="1" u="sng" dirty="0"/>
              <a:t>上例的</a:t>
            </a:r>
            <a:r>
              <a:rPr lang="en-US" altLang="zh-CN" sz="2000" b="1" u="sng" dirty="0" err="1"/>
              <a:t>printf</a:t>
            </a:r>
            <a:r>
              <a:rPr lang="zh-CN" altLang="en-US" sz="2000" b="1" u="sng" dirty="0"/>
              <a:t>语句中</a:t>
            </a:r>
            <a:r>
              <a:rPr lang="zh-CN" altLang="en-US" sz="2000" b="1" u="sng" dirty="0" smtClean="0"/>
              <a:t>，</a:t>
            </a:r>
            <a:r>
              <a:rPr lang="zh-CN" altLang="en-US" sz="2000" b="1" u="sng" dirty="0" smtClean="0">
                <a:solidFill>
                  <a:srgbClr val="0303DF"/>
                </a:solidFill>
              </a:rPr>
              <a:t>字符串</a:t>
            </a:r>
            <a:r>
              <a:rPr lang="zh-CN" altLang="en-US" sz="2000" b="1" u="sng" dirty="0" smtClean="0">
                <a:solidFill>
                  <a:srgbClr val="080808"/>
                </a:solidFill>
              </a:rPr>
              <a:t>中的</a:t>
            </a:r>
            <a:r>
              <a:rPr lang="en-US" altLang="zh-CN" sz="2000" b="1" u="sng" dirty="0" smtClean="0">
                <a:solidFill>
                  <a:srgbClr val="C00000"/>
                </a:solidFill>
              </a:rPr>
              <a:t>L</a:t>
            </a:r>
            <a:r>
              <a:rPr lang="zh-CN" altLang="en-US" sz="2000" b="1" u="sng" dirty="0">
                <a:solidFill>
                  <a:srgbClr val="C00000"/>
                </a:solidFill>
              </a:rPr>
              <a:t>和</a:t>
            </a:r>
            <a:r>
              <a:rPr lang="en-US" altLang="zh-CN" sz="2000" b="1" u="sng" dirty="0">
                <a:solidFill>
                  <a:srgbClr val="C00000"/>
                </a:solidFill>
              </a:rPr>
              <a:t>S</a:t>
            </a:r>
            <a:r>
              <a:rPr lang="zh-CN" altLang="en-US" sz="2000" b="1" u="sng" dirty="0">
                <a:solidFill>
                  <a:srgbClr val="C00000"/>
                </a:solidFill>
              </a:rPr>
              <a:t>不被替换</a:t>
            </a:r>
            <a:r>
              <a:rPr lang="zh-CN" altLang="en-US" sz="2000" b="1" u="sng" dirty="0"/>
              <a:t>。</a:t>
            </a:r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后面的宏引用前面已定义的宏</a:t>
            </a:r>
          </a:p>
        </p:txBody>
      </p:sp>
    </p:spTree>
    <p:extLst>
      <p:ext uri="{BB962C8B-B14F-4D97-AF65-F5344CB8AC3E}">
        <p14:creationId xmlns:p14="http://schemas.microsoft.com/office/powerpoint/2010/main" val="880119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引用已定义的宏（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57" y="2150145"/>
            <a:ext cx="3857628" cy="4122737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//</a:t>
            </a:r>
            <a:r>
              <a:rPr kumimoji="1" lang="zh-CN" altLang="en-US" sz="2000" dirty="0">
                <a:solidFill>
                  <a:srgbClr val="000000"/>
                </a:solidFill>
              </a:rPr>
              <a:t>源程序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303DF"/>
                </a:solidFill>
              </a:rPr>
              <a:t>#define R 3.0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303DF"/>
                </a:solidFill>
              </a:rPr>
              <a:t>#define PI 3.1415926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303DF"/>
                </a:solidFill>
              </a:rPr>
              <a:t>#define </a:t>
            </a:r>
            <a:r>
              <a:rPr kumimoji="1" lang="en-US" altLang="zh-CN" sz="2000" dirty="0">
                <a:solidFill>
                  <a:srgbClr val="C00000"/>
                </a:solidFill>
              </a:rPr>
              <a:t>L</a:t>
            </a:r>
            <a:r>
              <a:rPr kumimoji="1" lang="en-US" altLang="zh-CN" sz="2000" dirty="0">
                <a:solidFill>
                  <a:srgbClr val="0303DF"/>
                </a:solidFill>
              </a:rPr>
              <a:t> 2*PI*R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303DF"/>
                </a:solidFill>
              </a:rPr>
              <a:t>#define </a:t>
            </a:r>
            <a:r>
              <a:rPr kumimoji="1" lang="en-US" altLang="zh-CN" sz="2000" dirty="0">
                <a:solidFill>
                  <a:srgbClr val="C00000"/>
                </a:solidFill>
              </a:rPr>
              <a:t>S </a:t>
            </a:r>
            <a:r>
              <a:rPr kumimoji="1" lang="en-US" altLang="zh-CN" sz="2000" dirty="0">
                <a:solidFill>
                  <a:srgbClr val="0303DF"/>
                </a:solidFill>
              </a:rPr>
              <a:t>PI*R*R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kumimoji="1" lang="en-US" altLang="zh-CN" sz="20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int main()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pt-BR" altLang="zh-CN" dirty="0">
                <a:solidFill>
                  <a:srgbClr val="080808"/>
                </a:solidFill>
              </a:rPr>
              <a:t>printf("</a:t>
            </a:r>
            <a:r>
              <a:rPr kumimoji="1" lang="pt-BR" altLang="zh-CN" dirty="0">
                <a:solidFill>
                  <a:srgbClr val="0303DF"/>
                </a:solidFill>
              </a:rPr>
              <a:t>L</a:t>
            </a:r>
            <a:r>
              <a:rPr kumimoji="1" lang="pt-BR" altLang="zh-CN" dirty="0">
                <a:solidFill>
                  <a:srgbClr val="080808"/>
                </a:solidFill>
              </a:rPr>
              <a:t>=%f\n  </a:t>
            </a:r>
            <a:r>
              <a:rPr kumimoji="1" lang="pt-BR" altLang="zh-CN" dirty="0">
                <a:solidFill>
                  <a:srgbClr val="0303DF"/>
                </a:solidFill>
              </a:rPr>
              <a:t>S</a:t>
            </a:r>
            <a:r>
              <a:rPr kumimoji="1" lang="pt-BR" altLang="zh-CN" dirty="0">
                <a:solidFill>
                  <a:srgbClr val="080808"/>
                </a:solidFill>
              </a:rPr>
              <a:t>=%f\n", </a:t>
            </a:r>
            <a:r>
              <a:rPr kumimoji="1" lang="pt-BR" altLang="zh-CN" dirty="0">
                <a:solidFill>
                  <a:srgbClr val="C00000"/>
                </a:solidFill>
              </a:rPr>
              <a:t>L</a:t>
            </a:r>
            <a:r>
              <a:rPr kumimoji="1" lang="pt-BR" altLang="zh-CN" dirty="0">
                <a:solidFill>
                  <a:srgbClr val="080808"/>
                </a:solidFill>
              </a:rPr>
              <a:t>,</a:t>
            </a:r>
            <a:r>
              <a:rPr kumimoji="1" lang="pt-BR" altLang="zh-CN" dirty="0">
                <a:solidFill>
                  <a:srgbClr val="C00000"/>
                </a:solidFill>
              </a:rPr>
              <a:t>S</a:t>
            </a:r>
            <a:r>
              <a:rPr kumimoji="1" lang="pt-BR" altLang="zh-CN" dirty="0">
                <a:solidFill>
                  <a:srgbClr val="080808"/>
                </a:solidFill>
              </a:rPr>
              <a:t>);</a:t>
            </a:r>
            <a:endParaRPr kumimoji="1" lang="en-US" altLang="zh-CN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dirty="0">
                <a:solidFill>
                  <a:srgbClr val="080808"/>
                </a:solidFill>
              </a:rPr>
              <a:t>return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}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DF7E8-415C-4868-AEC8-7C596450BC41}"/>
              </a:ext>
            </a:extLst>
          </p:cNvPr>
          <p:cNvSpPr txBox="1">
            <a:spLocks/>
          </p:cNvSpPr>
          <p:nvPr/>
        </p:nvSpPr>
        <p:spPr bwMode="auto">
          <a:xfrm>
            <a:off x="274757" y="1110546"/>
            <a:ext cx="8412043" cy="894099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80808"/>
                </a:solidFill>
              </a:rPr>
              <a:t>后面的宏可以引用前面已定义的宏；</a:t>
            </a:r>
            <a:endParaRPr kumimoji="1" lang="en-US" altLang="zh-CN" sz="2000" dirty="0">
              <a:solidFill>
                <a:srgbClr val="080808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80808"/>
                </a:solidFill>
              </a:rPr>
              <a:t>双引号内出现的宏不被替换；</a:t>
            </a:r>
            <a:endParaRPr kumimoji="1" lang="en-US" altLang="zh-CN" sz="2000" dirty="0">
              <a:solidFill>
                <a:srgbClr val="080808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FB906A1-569E-4FF6-9F74-EDC446F1A26A}"/>
              </a:ext>
            </a:extLst>
          </p:cNvPr>
          <p:cNvSpPr txBox="1">
            <a:spLocks/>
          </p:cNvSpPr>
          <p:nvPr/>
        </p:nvSpPr>
        <p:spPr bwMode="auto">
          <a:xfrm>
            <a:off x="4480778" y="2146174"/>
            <a:ext cx="4089032" cy="4122737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//</a:t>
            </a:r>
            <a:r>
              <a:rPr kumimoji="1" lang="zh-CN" altLang="en-US" sz="2000" dirty="0">
                <a:solidFill>
                  <a:srgbClr val="000000"/>
                </a:solidFill>
              </a:rPr>
              <a:t>宏展开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2000" dirty="0">
                <a:solidFill>
                  <a:srgbClr val="080808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20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2000" dirty="0">
                <a:solidFill>
                  <a:srgbClr val="080808"/>
                </a:solidFill>
              </a:rPr>
              <a:t>   printf(("</a:t>
            </a:r>
            <a:r>
              <a:rPr kumimoji="1" lang="pt-BR" altLang="zh-CN" sz="2000" dirty="0">
                <a:solidFill>
                  <a:srgbClr val="0303DF"/>
                </a:solidFill>
              </a:rPr>
              <a:t>L</a:t>
            </a:r>
            <a:r>
              <a:rPr kumimoji="1" lang="pt-BR" altLang="zh-CN" sz="2000" dirty="0">
                <a:solidFill>
                  <a:srgbClr val="080808"/>
                </a:solidFill>
              </a:rPr>
              <a:t>=%f\n  </a:t>
            </a:r>
            <a:r>
              <a:rPr kumimoji="1" lang="pt-BR" altLang="zh-CN" sz="2000" dirty="0">
                <a:solidFill>
                  <a:srgbClr val="0303DF"/>
                </a:solidFill>
              </a:rPr>
              <a:t>S</a:t>
            </a:r>
            <a:r>
              <a:rPr kumimoji="1" lang="pt-BR" altLang="zh-CN" sz="2000" dirty="0">
                <a:solidFill>
                  <a:srgbClr val="080808"/>
                </a:solidFill>
              </a:rPr>
              <a:t>=%f\n", ,  </a:t>
            </a:r>
            <a:r>
              <a:rPr kumimoji="1" lang="en-US" altLang="zh-CN" sz="2000" dirty="0">
                <a:solidFill>
                  <a:srgbClr val="C00000"/>
                </a:solidFill>
              </a:rPr>
              <a:t>\</a:t>
            </a:r>
            <a:r>
              <a:rPr kumimoji="1" lang="pt-BR" altLang="zh-CN" sz="2000" dirty="0" smtClean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2000" dirty="0">
                <a:solidFill>
                  <a:srgbClr val="080808"/>
                </a:solidFill>
              </a:rPr>
              <a:t> </a:t>
            </a:r>
            <a:r>
              <a:rPr kumimoji="1" lang="pt-BR" altLang="zh-CN" sz="2000" dirty="0" smtClean="0">
                <a:solidFill>
                  <a:srgbClr val="080808"/>
                </a:solidFill>
              </a:rPr>
              <a:t>       </a:t>
            </a:r>
            <a:r>
              <a:rPr kumimoji="1" lang="pt-BR" altLang="zh-CN" sz="2000" dirty="0" smtClean="0">
                <a:solidFill>
                  <a:srgbClr val="7030A0"/>
                </a:solidFill>
              </a:rPr>
              <a:t>2*3.1415926*3.0</a:t>
            </a:r>
            <a:r>
              <a:rPr kumimoji="1" lang="pt-BR" altLang="zh-CN" sz="2000" dirty="0">
                <a:solidFill>
                  <a:srgbClr val="7030A0"/>
                </a:solidFill>
              </a:rPr>
              <a:t>, </a:t>
            </a:r>
            <a:r>
              <a:rPr kumimoji="1" lang="pt-BR" altLang="zh-CN" sz="2000" dirty="0" smtClean="0">
                <a:solidFill>
                  <a:srgbClr val="7030A0"/>
                </a:solidFill>
              </a:rPr>
              <a:t>    </a:t>
            </a:r>
            <a:r>
              <a:rPr kumimoji="1" lang="pt-BR" altLang="zh-CN" sz="2000" dirty="0" smtClean="0">
                <a:solidFill>
                  <a:srgbClr val="C00000"/>
                </a:solidFill>
              </a:rPr>
              <a:t>\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2000" dirty="0">
                <a:solidFill>
                  <a:srgbClr val="080808"/>
                </a:solidFill>
              </a:rPr>
              <a:t> </a:t>
            </a:r>
            <a:r>
              <a:rPr kumimoji="1" lang="pt-BR" altLang="zh-CN" sz="2000" dirty="0" smtClean="0">
                <a:solidFill>
                  <a:srgbClr val="080808"/>
                </a:solidFill>
              </a:rPr>
              <a:t>       </a:t>
            </a:r>
            <a:r>
              <a:rPr kumimoji="1" lang="pt-BR" altLang="zh-CN" sz="2000" dirty="0" smtClean="0">
                <a:solidFill>
                  <a:srgbClr val="006600"/>
                </a:solidFill>
              </a:rPr>
              <a:t>3.1415926*3.0*3.0</a:t>
            </a:r>
            <a:r>
              <a:rPr kumimoji="1" lang="pt-BR" altLang="zh-CN" sz="20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kumimoji="1" lang="pt-BR" altLang="zh-CN" sz="20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2000" dirty="0">
                <a:solidFill>
                  <a:srgbClr val="080808"/>
                </a:solidFill>
              </a:rPr>
              <a:t>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2000" dirty="0" smtClean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pt-BR" altLang="zh-CN" sz="2000" dirty="0" smtClean="0">
                <a:solidFill>
                  <a:srgbClr val="080808"/>
                </a:solidFill>
              </a:rPr>
              <a:t>//</a:t>
            </a:r>
            <a:r>
              <a:rPr kumimoji="1" lang="zh-CN" altLang="en-US" sz="2000" dirty="0" smtClean="0">
                <a:solidFill>
                  <a:srgbClr val="080808"/>
                </a:solidFill>
              </a:rPr>
              <a:t>符号 </a:t>
            </a:r>
            <a:r>
              <a:rPr kumimoji="1" lang="en-US" altLang="zh-CN" sz="2000" dirty="0" smtClean="0">
                <a:solidFill>
                  <a:srgbClr val="080808"/>
                </a:solidFill>
              </a:rPr>
              <a:t>\ </a:t>
            </a:r>
            <a:r>
              <a:rPr kumimoji="1" lang="zh-CN" altLang="en-US" sz="2000" dirty="0" smtClean="0">
                <a:solidFill>
                  <a:srgbClr val="080808"/>
                </a:solidFill>
              </a:rPr>
              <a:t>用于连接多行</a:t>
            </a:r>
            <a:r>
              <a:rPr kumimoji="1" lang="en-US" altLang="zh-CN" sz="2000" dirty="0" smtClean="0">
                <a:solidFill>
                  <a:srgbClr val="080808"/>
                </a:solidFill>
              </a:rPr>
              <a:t>C</a:t>
            </a:r>
            <a:r>
              <a:rPr kumimoji="1" lang="zh-CN" altLang="en-US" sz="2000" dirty="0" smtClean="0">
                <a:solidFill>
                  <a:srgbClr val="080808"/>
                </a:solidFill>
              </a:rPr>
              <a:t>语句</a:t>
            </a:r>
            <a:endParaRPr kumimoji="1" lang="pt-BR" altLang="zh-CN" sz="20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kumimoji="1" lang="pt-BR" altLang="zh-CN" sz="20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kumimoji="1" lang="pt-BR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zh-CN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E5860-1DD4-4457-AB52-0D017365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引用已定义的宏：</a:t>
            </a:r>
            <a:r>
              <a:rPr lang="zh-CN" altLang="en-US" dirty="0">
                <a:solidFill>
                  <a:srgbClr val="7030A0"/>
                </a:solidFill>
              </a:rPr>
              <a:t>已定义的宏若是</a:t>
            </a:r>
            <a:r>
              <a:rPr lang="zh-CN" altLang="en-US" dirty="0">
                <a:solidFill>
                  <a:srgbClr val="C00000"/>
                </a:solidFill>
              </a:rPr>
              <a:t>一个表达式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49840-25B4-4C38-A3F6-E88C0AFB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dirty="0"/>
              <a:t>问：下述程序的输出结果是什么？</a:t>
            </a:r>
            <a:endParaRPr kumimoji="1" lang="en-US" altLang="zh-CN" dirty="0"/>
          </a:p>
          <a:p>
            <a:pPr lvl="1" indent="0">
              <a:buNone/>
            </a:pPr>
            <a:r>
              <a:rPr kumimoji="1" lang="en-US" altLang="zh-CN" dirty="0"/>
              <a:t>#</a:t>
            </a:r>
            <a:r>
              <a:rPr kumimoji="1" lang="en-US" altLang="zh-CN" dirty="0">
                <a:solidFill>
                  <a:srgbClr val="080808"/>
                </a:solidFill>
              </a:rPr>
              <a:t>define  N  2</a:t>
            </a:r>
          </a:p>
          <a:p>
            <a:pPr lvl="1" indent="0">
              <a:buNone/>
            </a:pPr>
            <a:r>
              <a:rPr kumimoji="1" lang="en-US" altLang="zh-CN" dirty="0">
                <a:solidFill>
                  <a:srgbClr val="080808"/>
                </a:solidFill>
              </a:rPr>
              <a:t>#define  M  N+3             </a:t>
            </a:r>
            <a:endParaRPr kumimoji="1" lang="en-US" altLang="zh-CN" dirty="0">
              <a:solidFill>
                <a:srgbClr val="006600"/>
              </a:solidFill>
            </a:endParaRPr>
          </a:p>
          <a:p>
            <a:pPr lvl="1" indent="0">
              <a:buNone/>
            </a:pPr>
            <a:r>
              <a:rPr kumimoji="1" lang="en-US" altLang="zh-CN" dirty="0">
                <a:solidFill>
                  <a:srgbClr val="080808"/>
                </a:solidFill>
              </a:rPr>
              <a:t>#define  NUM  2</a:t>
            </a:r>
            <a:r>
              <a:rPr kumimoji="1" lang="en-US" altLang="zh-CN" dirty="0">
                <a:solidFill>
                  <a:srgbClr val="080808"/>
                </a:solidFill>
                <a:sym typeface="Symbol" panose="05050102010706020507" pitchFamily="18" charset="2"/>
              </a:rPr>
              <a:t></a:t>
            </a:r>
            <a:r>
              <a:rPr kumimoji="1" lang="en-US" altLang="zh-CN" dirty="0">
                <a:solidFill>
                  <a:srgbClr val="080808"/>
                </a:solidFill>
              </a:rPr>
              <a:t>M+1   </a:t>
            </a:r>
            <a:r>
              <a:rPr kumimoji="1" lang="en-US" altLang="zh-CN" dirty="0">
                <a:solidFill>
                  <a:srgbClr val="006600"/>
                </a:solidFill>
              </a:rPr>
              <a:t>   </a:t>
            </a:r>
          </a:p>
          <a:p>
            <a:pPr lvl="1" indent="0">
              <a:buNone/>
            </a:pPr>
            <a:r>
              <a:rPr kumimoji="1" lang="en-US" altLang="zh-CN" dirty="0">
                <a:solidFill>
                  <a:srgbClr val="080808"/>
                </a:solidFill>
              </a:rPr>
              <a:t>main( )</a:t>
            </a:r>
          </a:p>
          <a:p>
            <a:pPr lvl="1" indent="0">
              <a:buNone/>
            </a:pPr>
            <a:r>
              <a:rPr kumimoji="1" lang="en-US" altLang="zh-CN" dirty="0">
                <a:solidFill>
                  <a:srgbClr val="080808"/>
                </a:solidFill>
              </a:rPr>
              <a:t>{</a:t>
            </a:r>
          </a:p>
          <a:p>
            <a:pPr lvl="1" indent="0">
              <a:buNone/>
            </a:pPr>
            <a:r>
              <a:rPr kumimoji="1" lang="en-US" altLang="zh-CN" dirty="0">
                <a:solidFill>
                  <a:srgbClr val="080808"/>
                </a:solidFill>
              </a:rPr>
              <a:t>    int  </a:t>
            </a:r>
            <a:r>
              <a:rPr kumimoji="1" lang="en-US" altLang="zh-CN" dirty="0" err="1">
                <a:solidFill>
                  <a:srgbClr val="080808"/>
                </a:solidFill>
              </a:rPr>
              <a:t>i</a:t>
            </a:r>
            <a:r>
              <a:rPr kumimoji="1" lang="en-US" altLang="zh-CN" dirty="0">
                <a:solidFill>
                  <a:srgbClr val="080808"/>
                </a:solidFill>
              </a:rPr>
              <a:t>;</a:t>
            </a:r>
          </a:p>
          <a:p>
            <a:pPr lvl="1" indent="0">
              <a:buNone/>
            </a:pPr>
            <a:r>
              <a:rPr kumimoji="1" lang="en-US" altLang="zh-CN" dirty="0">
                <a:solidFill>
                  <a:srgbClr val="080808"/>
                </a:solidFill>
              </a:rPr>
              <a:t>    for (</a:t>
            </a:r>
            <a:r>
              <a:rPr kumimoji="1" lang="en-US" altLang="zh-CN" dirty="0" err="1">
                <a:solidFill>
                  <a:srgbClr val="080808"/>
                </a:solidFill>
              </a:rPr>
              <a:t>i</a:t>
            </a:r>
            <a:r>
              <a:rPr kumimoji="1" lang="en-US" altLang="zh-CN" dirty="0">
                <a:solidFill>
                  <a:srgbClr val="080808"/>
                </a:solidFill>
              </a:rPr>
              <a:t>=1; </a:t>
            </a:r>
            <a:r>
              <a:rPr kumimoji="1" lang="en-US" altLang="zh-CN" dirty="0" err="1">
                <a:solidFill>
                  <a:srgbClr val="080808"/>
                </a:solidFill>
              </a:rPr>
              <a:t>i</a:t>
            </a:r>
            <a:r>
              <a:rPr kumimoji="1" lang="en-US" altLang="zh-CN" dirty="0">
                <a:solidFill>
                  <a:srgbClr val="080808"/>
                </a:solidFill>
              </a:rPr>
              <a:t>&lt;=NUM; </a:t>
            </a:r>
            <a:r>
              <a:rPr kumimoji="1" lang="en-US" altLang="zh-CN" dirty="0" err="1">
                <a:solidFill>
                  <a:srgbClr val="080808"/>
                </a:solidFill>
              </a:rPr>
              <a:t>i</a:t>
            </a:r>
            <a:r>
              <a:rPr kumimoji="1" lang="en-US" altLang="zh-CN" dirty="0">
                <a:solidFill>
                  <a:srgbClr val="080808"/>
                </a:solidFill>
              </a:rPr>
              <a:t>++)  </a:t>
            </a:r>
          </a:p>
          <a:p>
            <a:pPr lvl="1" indent="0">
              <a:buNone/>
            </a:pPr>
            <a:r>
              <a:rPr kumimoji="1" lang="en-US" altLang="zh-CN" dirty="0">
                <a:solidFill>
                  <a:srgbClr val="080808"/>
                </a:solidFill>
              </a:rPr>
              <a:t>         </a:t>
            </a:r>
            <a:r>
              <a:rPr kumimoji="1" lang="en-US" altLang="zh-CN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dirty="0">
                <a:solidFill>
                  <a:srgbClr val="080808"/>
                </a:solidFill>
              </a:rPr>
              <a:t>(“%d\n”, </a:t>
            </a:r>
            <a:r>
              <a:rPr kumimoji="1" lang="en-US" altLang="zh-CN" dirty="0" err="1">
                <a:solidFill>
                  <a:srgbClr val="080808"/>
                </a:solidFill>
              </a:rPr>
              <a:t>i</a:t>
            </a:r>
            <a:r>
              <a:rPr kumimoji="1" lang="en-US" altLang="zh-CN" dirty="0">
                <a:solidFill>
                  <a:srgbClr val="080808"/>
                </a:solidFill>
              </a:rPr>
              <a:t> );    </a:t>
            </a:r>
          </a:p>
          <a:p>
            <a:pPr lvl="1" indent="0">
              <a:buNone/>
            </a:pPr>
            <a:r>
              <a:rPr kumimoji="1" lang="en-US" altLang="zh-CN" dirty="0">
                <a:solidFill>
                  <a:srgbClr val="080808"/>
                </a:solidFill>
              </a:rPr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kumimoji="1" lang="en-US" altLang="zh-CN" dirty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3200400" y="1863969"/>
            <a:ext cx="2215662" cy="369277"/>
          </a:xfrm>
          <a:prstGeom prst="wedgeRoundRectCallout">
            <a:avLst>
              <a:gd name="adj1" fmla="val -20833"/>
              <a:gd name="adj2" fmla="val 4821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dirty="0">
                <a:solidFill>
                  <a:srgbClr val="080808"/>
                </a:solidFill>
              </a:rPr>
              <a:t>#define  </a:t>
            </a:r>
            <a:r>
              <a:rPr kumimoji="1" lang="en-US" altLang="zh-CN">
                <a:solidFill>
                  <a:srgbClr val="080808"/>
                </a:solidFill>
              </a:rPr>
              <a:t>M </a:t>
            </a:r>
            <a:r>
              <a:rPr kumimoji="1" lang="en-US" altLang="zh-CN" smtClean="0">
                <a:solidFill>
                  <a:srgbClr val="080808"/>
                </a:solidFill>
              </a:rPr>
              <a:t> 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2+3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3754314" y="2291131"/>
            <a:ext cx="2839917" cy="390524"/>
          </a:xfrm>
          <a:prstGeom prst="wedgeRoundRectCallout">
            <a:avLst>
              <a:gd name="adj1" fmla="val -20833"/>
              <a:gd name="adj2" fmla="val 4821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dirty="0">
                <a:solidFill>
                  <a:srgbClr val="080808"/>
                </a:solidFill>
              </a:rPr>
              <a:t>#define  NUM </a:t>
            </a:r>
            <a:r>
              <a:rPr kumimoji="1" lang="en-US" altLang="zh-CN" dirty="0" smtClean="0">
                <a:solidFill>
                  <a:srgbClr val="080808"/>
                </a:solidFill>
              </a:rPr>
              <a:t>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2*2+3+1</a:t>
            </a:r>
          </a:p>
        </p:txBody>
      </p:sp>
    </p:spTree>
    <p:extLst>
      <p:ext uri="{BB962C8B-B14F-4D97-AF65-F5344CB8AC3E}">
        <p14:creationId xmlns:p14="http://schemas.microsoft.com/office/powerpoint/2010/main" val="2644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引用已定义的宏：已定义的宏是</a:t>
            </a:r>
            <a:r>
              <a:rPr lang="zh-CN" altLang="en-US" dirty="0">
                <a:solidFill>
                  <a:srgbClr val="C00000"/>
                </a:solidFill>
              </a:rPr>
              <a:t>一个表达式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57" y="2356338"/>
            <a:ext cx="3356466" cy="3674758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1800" dirty="0">
                <a:solidFill>
                  <a:srgbClr val="000000"/>
                </a:solidFill>
              </a:rPr>
              <a:t>//</a:t>
            </a:r>
            <a:r>
              <a:rPr kumimoji="1" lang="zh-CN" altLang="en-US" sz="1800" dirty="0">
                <a:solidFill>
                  <a:srgbClr val="000000"/>
                </a:solidFill>
              </a:rPr>
              <a:t>源程序</a:t>
            </a:r>
            <a:endParaRPr kumimoji="1" lang="en-US" altLang="zh-CN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</a:rPr>
              <a:t>#define N 2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</a:rPr>
              <a:t>#define M N+3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</a:rPr>
              <a:t>#define </a:t>
            </a:r>
            <a:r>
              <a:rPr kumimoji="1" lang="en-US" altLang="zh-CN" sz="1800" dirty="0">
                <a:solidFill>
                  <a:srgbClr val="0303DF"/>
                </a:solidFill>
              </a:rPr>
              <a:t>NUM</a:t>
            </a:r>
            <a:r>
              <a:rPr kumimoji="1" lang="en-US" altLang="zh-CN" sz="1800" dirty="0">
                <a:solidFill>
                  <a:srgbClr val="080808"/>
                </a:solidFill>
              </a:rPr>
              <a:t> 2*M+1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</a:rPr>
              <a:t>main( 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</a:rPr>
              <a:t>    int  </a:t>
            </a:r>
            <a:r>
              <a:rPr kumimoji="1" lang="en-US" altLang="zh-CN" sz="1800" dirty="0" err="1">
                <a:solidFill>
                  <a:srgbClr val="080808"/>
                </a:solidFill>
              </a:rPr>
              <a:t>i</a:t>
            </a:r>
            <a:r>
              <a:rPr kumimoji="1" lang="en-US" altLang="zh-CN" sz="1800" dirty="0">
                <a:solidFill>
                  <a:srgbClr val="080808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</a:rPr>
              <a:t>    for (</a:t>
            </a:r>
            <a:r>
              <a:rPr kumimoji="1" lang="en-US" altLang="zh-CN" sz="1800" dirty="0" err="1">
                <a:solidFill>
                  <a:srgbClr val="080808"/>
                </a:solidFill>
              </a:rPr>
              <a:t>i</a:t>
            </a:r>
            <a:r>
              <a:rPr kumimoji="1" lang="en-US" altLang="zh-CN" sz="1800" dirty="0">
                <a:solidFill>
                  <a:srgbClr val="080808"/>
                </a:solidFill>
              </a:rPr>
              <a:t>=1; </a:t>
            </a:r>
            <a:r>
              <a:rPr kumimoji="1" lang="en-US" altLang="zh-CN" sz="1800" dirty="0" err="1">
                <a:solidFill>
                  <a:srgbClr val="080808"/>
                </a:solidFill>
              </a:rPr>
              <a:t>i</a:t>
            </a:r>
            <a:r>
              <a:rPr kumimoji="1" lang="en-US" altLang="zh-CN" sz="1800" dirty="0">
                <a:solidFill>
                  <a:srgbClr val="080808"/>
                </a:solidFill>
              </a:rPr>
              <a:t>&lt;=</a:t>
            </a:r>
            <a:r>
              <a:rPr kumimoji="1" lang="en-US" altLang="zh-CN" sz="1800" dirty="0">
                <a:solidFill>
                  <a:srgbClr val="0303DF"/>
                </a:solidFill>
              </a:rPr>
              <a:t>NUM</a:t>
            </a:r>
            <a:r>
              <a:rPr kumimoji="1" lang="en-US" altLang="zh-CN" sz="1800" dirty="0">
                <a:solidFill>
                  <a:srgbClr val="080808"/>
                </a:solidFill>
              </a:rPr>
              <a:t>; </a:t>
            </a:r>
            <a:r>
              <a:rPr kumimoji="1" lang="en-US" altLang="zh-CN" sz="1800" dirty="0" err="1">
                <a:solidFill>
                  <a:srgbClr val="080808"/>
                </a:solidFill>
              </a:rPr>
              <a:t>i</a:t>
            </a:r>
            <a:r>
              <a:rPr kumimoji="1" lang="en-US" altLang="zh-CN" sz="1800" dirty="0">
                <a:solidFill>
                  <a:srgbClr val="080808"/>
                </a:solidFill>
              </a:rPr>
              <a:t>++)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</a:rPr>
              <a:t>	  </a:t>
            </a:r>
            <a:r>
              <a:rPr kumimoji="1" lang="en-US" altLang="zh-CN" sz="18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800" dirty="0">
                <a:solidFill>
                  <a:srgbClr val="080808"/>
                </a:solidFill>
              </a:rPr>
              <a:t>("%d\n",</a:t>
            </a:r>
            <a:r>
              <a:rPr kumimoji="1" lang="en-US" altLang="zh-CN" sz="1800" dirty="0" err="1">
                <a:solidFill>
                  <a:srgbClr val="080808"/>
                </a:solidFill>
              </a:rPr>
              <a:t>i</a:t>
            </a:r>
            <a:r>
              <a:rPr kumimoji="1" lang="en-US" altLang="zh-CN" sz="1800" dirty="0">
                <a:solidFill>
                  <a:srgbClr val="080808"/>
                </a:solidFill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kumimoji="1" lang="en-US" altLang="zh-CN" sz="2000" dirty="0">
              <a:solidFill>
                <a:srgbClr val="080808"/>
              </a:solidFill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7182F37-8C4B-45E9-9CC0-9D253D7FEF86}"/>
              </a:ext>
            </a:extLst>
          </p:cNvPr>
          <p:cNvSpPr txBox="1">
            <a:spLocks/>
          </p:cNvSpPr>
          <p:nvPr/>
        </p:nvSpPr>
        <p:spPr bwMode="auto">
          <a:xfrm>
            <a:off x="4035670" y="2365557"/>
            <a:ext cx="3810366" cy="36747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</a:rPr>
              <a:t>//</a:t>
            </a:r>
            <a:r>
              <a:rPr kumimoji="1" lang="zh-CN" altLang="en-US" sz="1800" dirty="0">
                <a:solidFill>
                  <a:srgbClr val="000000"/>
                </a:solidFill>
              </a:rPr>
              <a:t>宏展开</a:t>
            </a:r>
            <a:endParaRPr kumimoji="1"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nn-NO" altLang="zh-CN" sz="1800" dirty="0">
                <a:solidFill>
                  <a:srgbClr val="080808"/>
                </a:solidFill>
              </a:rPr>
              <a:t>main( 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nn-NO" altLang="zh-CN" sz="18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nn-NO" altLang="zh-CN" sz="1800" dirty="0">
                <a:solidFill>
                  <a:srgbClr val="080808"/>
                </a:solidFill>
              </a:rPr>
              <a:t>    int i;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nn-NO" altLang="zh-CN" sz="1800" dirty="0">
                <a:solidFill>
                  <a:srgbClr val="080808"/>
                </a:solidFill>
              </a:rPr>
              <a:t>    for (i=1; i&lt;=</a:t>
            </a:r>
            <a:r>
              <a:rPr kumimoji="1" lang="nn-NO" altLang="zh-CN" sz="1800" dirty="0">
                <a:solidFill>
                  <a:srgbClr val="0303DF"/>
                </a:solidFill>
              </a:rPr>
              <a:t>2*2 +3 +1</a:t>
            </a:r>
            <a:r>
              <a:rPr kumimoji="1" lang="nn-NO" altLang="zh-CN" sz="1800" dirty="0">
                <a:solidFill>
                  <a:srgbClr val="080808"/>
                </a:solidFill>
              </a:rPr>
              <a:t>; i++)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nn-NO" altLang="zh-CN" sz="1800" dirty="0">
                <a:solidFill>
                  <a:srgbClr val="080808"/>
                </a:solidFill>
              </a:rPr>
              <a:t>   printf("%d\n",i);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nn-NO" altLang="zh-CN" sz="1800" dirty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kumimoji="1" lang="nn-NO" altLang="zh-CN" sz="1800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solidFill>
                  <a:srgbClr val="006600"/>
                </a:solidFill>
              </a:rPr>
              <a:t>本意是要循环</a:t>
            </a:r>
            <a:r>
              <a:rPr kumimoji="1" lang="en-US" altLang="zh-CN" sz="1800" dirty="0">
                <a:solidFill>
                  <a:srgbClr val="006600"/>
                </a:solidFill>
              </a:rPr>
              <a:t>11</a:t>
            </a:r>
            <a:r>
              <a:rPr kumimoji="1" lang="zh-CN" altLang="en-US" sz="1800" dirty="0">
                <a:solidFill>
                  <a:srgbClr val="006600"/>
                </a:solidFill>
              </a:rPr>
              <a:t>次；</a:t>
            </a:r>
            <a:endParaRPr kumimoji="1" lang="en-US" altLang="zh-CN" sz="1800" dirty="0">
              <a:solidFill>
                <a:srgbClr val="0066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solidFill>
                  <a:srgbClr val="080808"/>
                </a:solidFill>
              </a:rPr>
              <a:t>宏展开的结果是循环</a:t>
            </a:r>
            <a:r>
              <a:rPr kumimoji="1" lang="en-US" altLang="zh-CN" sz="1800" dirty="0">
                <a:solidFill>
                  <a:srgbClr val="080808"/>
                </a:solidFill>
              </a:rPr>
              <a:t>8</a:t>
            </a:r>
            <a:r>
              <a:rPr kumimoji="1" lang="zh-CN" altLang="en-US" sz="1800" dirty="0">
                <a:solidFill>
                  <a:srgbClr val="080808"/>
                </a:solidFill>
              </a:rPr>
              <a:t>次；</a:t>
            </a:r>
            <a:endParaRPr kumimoji="1" lang="nn-NO" altLang="zh-CN" sz="18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思考：如何解决？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67C2A71-0AF1-47D2-9A8D-16A560BF5FF6}"/>
              </a:ext>
            </a:extLst>
          </p:cNvPr>
          <p:cNvSpPr txBox="1">
            <a:spLocks/>
          </p:cNvSpPr>
          <p:nvPr/>
        </p:nvSpPr>
        <p:spPr bwMode="auto">
          <a:xfrm>
            <a:off x="274757" y="1110546"/>
            <a:ext cx="8412043" cy="894099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80808"/>
                </a:solidFill>
              </a:rPr>
              <a:t>宏展开只是进行</a:t>
            </a:r>
            <a:r>
              <a:rPr kumimoji="1" lang="zh-CN" altLang="en-US" sz="2000" b="1" dirty="0">
                <a:solidFill>
                  <a:srgbClr val="0303DF"/>
                </a:solidFill>
              </a:rPr>
              <a:t>字符串</a:t>
            </a:r>
            <a:r>
              <a:rPr kumimoji="1" lang="zh-CN" altLang="en-US" sz="2000" dirty="0">
                <a:solidFill>
                  <a:srgbClr val="080808"/>
                </a:solidFill>
              </a:rPr>
              <a:t>的替换，不对表达式求值；</a:t>
            </a:r>
            <a:endParaRPr kumimoji="1" lang="en-US" altLang="zh-CN" sz="2000" dirty="0">
              <a:solidFill>
                <a:srgbClr val="080808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6600"/>
                </a:solidFill>
              </a:rPr>
              <a:t>N: </a:t>
            </a:r>
            <a:r>
              <a:rPr kumimoji="1" lang="zh-CN" altLang="en-US" sz="2000" dirty="0">
                <a:solidFill>
                  <a:srgbClr val="006600"/>
                </a:solidFill>
              </a:rPr>
              <a:t>字符串“</a:t>
            </a:r>
            <a:r>
              <a:rPr kumimoji="1" lang="en-US" altLang="zh-CN" sz="2000" dirty="0">
                <a:solidFill>
                  <a:srgbClr val="006600"/>
                </a:solidFill>
              </a:rPr>
              <a:t>2</a:t>
            </a:r>
            <a:r>
              <a:rPr kumimoji="1" lang="zh-CN" altLang="en-US" sz="2000" dirty="0">
                <a:solidFill>
                  <a:srgbClr val="006600"/>
                </a:solidFill>
              </a:rPr>
              <a:t>”</a:t>
            </a:r>
            <a:r>
              <a:rPr kumimoji="1" lang="en-US" altLang="zh-CN" sz="2000" dirty="0">
                <a:solidFill>
                  <a:srgbClr val="7030A0"/>
                </a:solidFill>
              </a:rPr>
              <a:t>;  M: </a:t>
            </a:r>
            <a:r>
              <a:rPr kumimoji="1" lang="zh-CN" altLang="en-US" sz="2000" dirty="0">
                <a:solidFill>
                  <a:srgbClr val="7030A0"/>
                </a:solidFill>
              </a:rPr>
              <a:t>字符串“</a:t>
            </a:r>
            <a:r>
              <a:rPr kumimoji="1" lang="en-US" altLang="zh-CN" sz="2000" dirty="0">
                <a:solidFill>
                  <a:srgbClr val="7030A0"/>
                </a:solidFill>
              </a:rPr>
              <a:t>2+3</a:t>
            </a:r>
            <a:r>
              <a:rPr kumimoji="1" lang="zh-CN" altLang="en-US" sz="2000" dirty="0">
                <a:solidFill>
                  <a:srgbClr val="7030A0"/>
                </a:solidFill>
              </a:rPr>
              <a:t>”</a:t>
            </a:r>
            <a:r>
              <a:rPr kumimoji="1" lang="en-US" altLang="zh-CN" sz="2000" dirty="0">
                <a:solidFill>
                  <a:srgbClr val="006600"/>
                </a:solidFill>
              </a:rPr>
              <a:t>;   </a:t>
            </a:r>
            <a:r>
              <a:rPr kumimoji="1" lang="en-US" altLang="zh-CN" sz="2000" dirty="0">
                <a:solidFill>
                  <a:srgbClr val="0070C0"/>
                </a:solidFill>
              </a:rPr>
              <a:t>NUM: </a:t>
            </a:r>
            <a:r>
              <a:rPr kumimoji="1" lang="zh-CN" altLang="en-US" sz="2000" dirty="0">
                <a:solidFill>
                  <a:srgbClr val="0070C0"/>
                </a:solidFill>
              </a:rPr>
              <a:t>字符串“</a:t>
            </a:r>
            <a:r>
              <a:rPr kumimoji="1" lang="en-US" altLang="zh-CN" sz="2000" dirty="0">
                <a:solidFill>
                  <a:srgbClr val="0070C0"/>
                </a:solidFill>
              </a:rPr>
              <a:t>2*2+3+1</a:t>
            </a:r>
            <a:r>
              <a:rPr kumimoji="1" lang="zh-CN" altLang="en-US" sz="2000" dirty="0">
                <a:solidFill>
                  <a:srgbClr val="0070C0"/>
                </a:solidFill>
              </a:rPr>
              <a:t>”</a:t>
            </a:r>
            <a:endParaRPr kumimoji="1" lang="en-US" alt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引用已定义的宏：注意</a:t>
            </a:r>
            <a:r>
              <a:rPr lang="zh-CN" altLang="en-US" dirty="0">
                <a:solidFill>
                  <a:srgbClr val="7030A0"/>
                </a:solidFill>
              </a:rPr>
              <a:t>小括号（）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57" y="2356338"/>
            <a:ext cx="3356466" cy="3674758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//</a:t>
            </a:r>
            <a:r>
              <a:rPr kumimoji="1" lang="zh-CN" altLang="en-US" sz="2000" dirty="0">
                <a:solidFill>
                  <a:srgbClr val="000000"/>
                </a:solidFill>
              </a:rPr>
              <a:t>源程序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#define N 2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#define M </a:t>
            </a:r>
            <a:r>
              <a:rPr kumimoji="1" lang="en-US" altLang="zh-CN" sz="2000" dirty="0">
                <a:solidFill>
                  <a:srgbClr val="0303DF"/>
                </a:solidFill>
              </a:rPr>
              <a:t>N+3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#define NUM 2*</a:t>
            </a:r>
            <a:r>
              <a:rPr kumimoji="1" lang="en-US" altLang="zh-CN" sz="2000" dirty="0">
                <a:solidFill>
                  <a:srgbClr val="C00000"/>
                </a:solidFill>
              </a:rPr>
              <a:t>(M)</a:t>
            </a:r>
            <a:r>
              <a:rPr kumimoji="1" lang="en-US" altLang="zh-CN" sz="2000" dirty="0">
                <a:solidFill>
                  <a:srgbClr val="080808"/>
                </a:solidFill>
              </a:rPr>
              <a:t>+1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main( 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int  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for (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</a:rPr>
              <a:t>=1; 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</a:rPr>
              <a:t>&lt;=</a:t>
            </a:r>
            <a:r>
              <a:rPr kumimoji="1" lang="en-US" altLang="zh-CN" sz="2000" dirty="0">
                <a:solidFill>
                  <a:srgbClr val="0303DF"/>
                </a:solidFill>
              </a:rPr>
              <a:t>NUM</a:t>
            </a:r>
            <a:r>
              <a:rPr kumimoji="1" lang="en-US" altLang="zh-CN" sz="2000" dirty="0">
                <a:solidFill>
                  <a:srgbClr val="080808"/>
                </a:solidFill>
              </a:rPr>
              <a:t>; 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</a:rPr>
              <a:t>++)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	  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2000" dirty="0">
                <a:solidFill>
                  <a:srgbClr val="080808"/>
                </a:solidFill>
              </a:rPr>
              <a:t>("%d\n",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kumimoji="1" lang="en-US" altLang="zh-CN" sz="2000" dirty="0">
              <a:solidFill>
                <a:srgbClr val="080808"/>
              </a:solidFill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7182F37-8C4B-45E9-9CC0-9D253D7FEF86}"/>
              </a:ext>
            </a:extLst>
          </p:cNvPr>
          <p:cNvSpPr txBox="1">
            <a:spLocks/>
          </p:cNvSpPr>
          <p:nvPr/>
        </p:nvSpPr>
        <p:spPr bwMode="auto">
          <a:xfrm>
            <a:off x="4035670" y="2365557"/>
            <a:ext cx="3810366" cy="36747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//</a:t>
            </a:r>
            <a:r>
              <a:rPr kumimoji="1" lang="zh-CN" altLang="en-US" sz="2000" dirty="0">
                <a:solidFill>
                  <a:srgbClr val="000000"/>
                </a:solidFill>
              </a:rPr>
              <a:t>宏展开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nn-NO" altLang="zh-CN" sz="2000" dirty="0">
                <a:solidFill>
                  <a:srgbClr val="080808"/>
                </a:solidFill>
              </a:rPr>
              <a:t>main( 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nn-NO" altLang="zh-CN" sz="20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nn-NO" altLang="zh-CN" sz="2000" dirty="0">
                <a:solidFill>
                  <a:srgbClr val="080808"/>
                </a:solidFill>
              </a:rPr>
              <a:t>    int i;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nn-NO" altLang="zh-CN" sz="2000" dirty="0">
                <a:solidFill>
                  <a:srgbClr val="080808"/>
                </a:solidFill>
              </a:rPr>
              <a:t>    for (i=1; i&lt;=</a:t>
            </a:r>
            <a:r>
              <a:rPr kumimoji="1" lang="nn-NO" altLang="zh-CN" sz="2000" dirty="0">
                <a:solidFill>
                  <a:srgbClr val="0303DF"/>
                </a:solidFill>
              </a:rPr>
              <a:t>2*</a:t>
            </a:r>
            <a:r>
              <a:rPr kumimoji="1" lang="nn-NO" altLang="zh-CN" sz="2000" dirty="0">
                <a:solidFill>
                  <a:srgbClr val="C00000"/>
                </a:solidFill>
              </a:rPr>
              <a:t>(2 +3)</a:t>
            </a:r>
            <a:r>
              <a:rPr kumimoji="1" lang="nn-NO" altLang="zh-CN" sz="2000" dirty="0">
                <a:solidFill>
                  <a:srgbClr val="0303DF"/>
                </a:solidFill>
              </a:rPr>
              <a:t> +1</a:t>
            </a:r>
            <a:r>
              <a:rPr kumimoji="1" lang="nn-NO" altLang="zh-CN" sz="2000" dirty="0">
                <a:solidFill>
                  <a:srgbClr val="080808"/>
                </a:solidFill>
              </a:rPr>
              <a:t>; i++)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nn-NO" altLang="zh-CN" sz="2000" dirty="0">
                <a:solidFill>
                  <a:srgbClr val="080808"/>
                </a:solidFill>
              </a:rPr>
              <a:t>   printf("%d\n",i);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nn-NO" altLang="zh-CN" sz="2000" dirty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kumimoji="1" lang="nn-NO" altLang="zh-CN" sz="2000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/>
              <a:t>结果正确；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67C2A71-0AF1-47D2-9A8D-16A560BF5FF6}"/>
              </a:ext>
            </a:extLst>
          </p:cNvPr>
          <p:cNvSpPr txBox="1">
            <a:spLocks/>
          </p:cNvSpPr>
          <p:nvPr/>
        </p:nvSpPr>
        <p:spPr bwMode="auto">
          <a:xfrm>
            <a:off x="274757" y="1110546"/>
            <a:ext cx="8412043" cy="894099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80808"/>
                </a:solidFill>
              </a:rPr>
              <a:t>宏展开只是进行</a:t>
            </a:r>
            <a:r>
              <a:rPr kumimoji="1" lang="zh-CN" altLang="en-US" sz="2000" b="1" dirty="0">
                <a:solidFill>
                  <a:srgbClr val="0303DF"/>
                </a:solidFill>
              </a:rPr>
              <a:t>字符串</a:t>
            </a:r>
            <a:r>
              <a:rPr kumimoji="1" lang="zh-CN" altLang="en-US" sz="2000" dirty="0">
                <a:solidFill>
                  <a:srgbClr val="080808"/>
                </a:solidFill>
              </a:rPr>
              <a:t>的替换，不对表达式求值；</a:t>
            </a:r>
            <a:endParaRPr kumimoji="1" lang="en-US" altLang="zh-CN" sz="2000" dirty="0">
              <a:solidFill>
                <a:srgbClr val="080808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80808"/>
                </a:solidFill>
              </a:rPr>
              <a:t>N: </a:t>
            </a:r>
            <a:r>
              <a:rPr kumimoji="1" lang="zh-CN" altLang="en-US" sz="2000" dirty="0">
                <a:solidFill>
                  <a:srgbClr val="080808"/>
                </a:solidFill>
              </a:rPr>
              <a:t>字符串“</a:t>
            </a:r>
            <a:r>
              <a:rPr kumimoji="1" lang="en-US" altLang="zh-CN" sz="2000" dirty="0">
                <a:solidFill>
                  <a:srgbClr val="080808"/>
                </a:solidFill>
              </a:rPr>
              <a:t>2</a:t>
            </a:r>
            <a:r>
              <a:rPr kumimoji="1" lang="zh-CN" altLang="en-US" sz="2000" dirty="0">
                <a:solidFill>
                  <a:srgbClr val="080808"/>
                </a:solidFill>
              </a:rPr>
              <a:t>”</a:t>
            </a:r>
            <a:r>
              <a:rPr kumimoji="1" lang="en-US" altLang="zh-CN" sz="2000" dirty="0">
                <a:solidFill>
                  <a:srgbClr val="080808"/>
                </a:solidFill>
              </a:rPr>
              <a:t>;  M: </a:t>
            </a:r>
            <a:r>
              <a:rPr kumimoji="1" lang="zh-CN" altLang="en-US" sz="2000" dirty="0">
                <a:solidFill>
                  <a:srgbClr val="080808"/>
                </a:solidFill>
              </a:rPr>
              <a:t>字符串“</a:t>
            </a:r>
            <a:r>
              <a:rPr kumimoji="1" lang="en-US" altLang="zh-CN" sz="2000" dirty="0">
                <a:solidFill>
                  <a:srgbClr val="080808"/>
                </a:solidFill>
              </a:rPr>
              <a:t>2+3</a:t>
            </a:r>
            <a:r>
              <a:rPr kumimoji="1" lang="zh-CN" altLang="en-US" sz="2000" dirty="0">
                <a:solidFill>
                  <a:srgbClr val="080808"/>
                </a:solidFill>
              </a:rPr>
              <a:t>”</a:t>
            </a:r>
            <a:r>
              <a:rPr kumimoji="1" lang="en-US" altLang="zh-CN" sz="2000" dirty="0">
                <a:solidFill>
                  <a:srgbClr val="080808"/>
                </a:solidFill>
              </a:rPr>
              <a:t>;   NUM: </a:t>
            </a:r>
            <a:r>
              <a:rPr kumimoji="1" lang="zh-CN" altLang="en-US" sz="2000" dirty="0">
                <a:solidFill>
                  <a:srgbClr val="080808"/>
                </a:solidFill>
              </a:rPr>
              <a:t>字符串“</a:t>
            </a:r>
            <a:r>
              <a:rPr kumimoji="1" lang="en-US" altLang="zh-CN" sz="2000" dirty="0">
                <a:solidFill>
                  <a:srgbClr val="080808"/>
                </a:solidFill>
              </a:rPr>
              <a:t>2*(2+3)+1</a:t>
            </a:r>
            <a:r>
              <a:rPr kumimoji="1" lang="zh-CN" altLang="en-US" sz="2000" dirty="0">
                <a:solidFill>
                  <a:srgbClr val="080808"/>
                </a:solidFill>
              </a:rPr>
              <a:t>”</a:t>
            </a:r>
            <a:endParaRPr kumimoji="1" lang="en-US" altLang="zh-CN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61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3E8A2-EC56-4623-9B5F-D7AED893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回顾：不同数据类型的最大</a:t>
            </a:r>
            <a:r>
              <a:rPr lang="en-US" altLang="zh-CN" dirty="0"/>
              <a:t>/</a:t>
            </a:r>
            <a:r>
              <a:rPr lang="zh-CN" altLang="en-US" dirty="0"/>
              <a:t>最小值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9AF75-502A-41C4-952C-0BB0BC501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考察头文件</a:t>
            </a:r>
            <a:r>
              <a:rPr lang="en-US" altLang="zh-CN" dirty="0" err="1">
                <a:solidFill>
                  <a:srgbClr val="0303DF"/>
                </a:solidFill>
              </a:rPr>
              <a:t>stdint.h</a:t>
            </a:r>
            <a:r>
              <a:rPr lang="zh-CN" altLang="en-US" dirty="0"/>
              <a:t>中的几条编译预处理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7030A0"/>
                </a:solidFill>
              </a:rPr>
              <a:t>对宏展开后可能导致问题的宏都加了相应的</a:t>
            </a:r>
            <a:r>
              <a:rPr lang="zh-CN" altLang="en-US" dirty="0" smtClean="0">
                <a:solidFill>
                  <a:srgbClr val="C00000"/>
                </a:solidFill>
              </a:rPr>
              <a:t>括号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lvl="1" indent="0"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</a:rPr>
              <a:t> 定义了有符号整型数据的最小值与最大值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285750" lvl="1" indent="0">
              <a:buNone/>
            </a:pPr>
            <a:r>
              <a:rPr lang="en-US" altLang="zh-CN" sz="1600" dirty="0"/>
              <a:t>#define INT8_MIN (-128)</a:t>
            </a:r>
          </a:p>
          <a:p>
            <a:pPr marL="285750" lvl="1" indent="0">
              <a:buNone/>
            </a:pPr>
            <a:r>
              <a:rPr lang="en-US" altLang="zh-CN" sz="1600" dirty="0"/>
              <a:t>#define INT16_MIN (-32768)</a:t>
            </a:r>
          </a:p>
          <a:p>
            <a:pPr marL="285750" lvl="1" indent="0">
              <a:buNone/>
            </a:pPr>
            <a:r>
              <a:rPr lang="en-US" altLang="zh-CN" sz="1600" dirty="0"/>
              <a:t>#define INT32_MIN (-2147483647 - 1)</a:t>
            </a:r>
          </a:p>
          <a:p>
            <a:pPr marL="285750" lvl="1" indent="0">
              <a:buNone/>
            </a:pPr>
            <a:r>
              <a:rPr lang="en-US" altLang="zh-CN" sz="1600" dirty="0"/>
              <a:t>#define INT64_MIN  (-9223372036854775807LL - 1)</a:t>
            </a:r>
          </a:p>
          <a:p>
            <a:pPr marL="285750" lvl="1" indent="0">
              <a:buNone/>
            </a:pPr>
            <a:endParaRPr lang="en-US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#define INT8_MAX 127</a:t>
            </a:r>
          </a:p>
          <a:p>
            <a:pPr marL="285750" lvl="1" indent="0">
              <a:buNone/>
            </a:pPr>
            <a:r>
              <a:rPr lang="en-US" altLang="zh-CN" sz="1600" dirty="0"/>
              <a:t>#define INT16_MAX 32767</a:t>
            </a:r>
          </a:p>
          <a:p>
            <a:pPr marL="285750" lvl="1" indent="0">
              <a:buNone/>
            </a:pPr>
            <a:r>
              <a:rPr lang="en-US" altLang="zh-CN" sz="1600" dirty="0"/>
              <a:t>#define INT32_MAX 2147483647</a:t>
            </a:r>
          </a:p>
          <a:p>
            <a:pPr marL="285750" lvl="1" indent="0">
              <a:buNone/>
            </a:pPr>
            <a:r>
              <a:rPr lang="en-US" altLang="zh-CN" sz="1600" dirty="0"/>
              <a:t>#define INT64_MAX 9223372036854775807LL</a:t>
            </a:r>
          </a:p>
          <a:p>
            <a:pPr marL="285750" lvl="1" indent="0">
              <a:buNone/>
            </a:pPr>
            <a:r>
              <a:rPr lang="en-US" altLang="zh-CN" sz="1600" dirty="0" smtClean="0"/>
              <a:t>……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552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054D4-9DB4-4B59-ACE1-CC7A0F6C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r>
              <a:rPr lang="zh-CN" altLang="en-US" dirty="0"/>
              <a:t>下述</a:t>
            </a:r>
            <a:r>
              <a:rPr lang="en-US" altLang="zh-CN" dirty="0">
                <a:solidFill>
                  <a:srgbClr val="0303DF"/>
                </a:solidFill>
              </a:rPr>
              <a:t>PI</a:t>
            </a:r>
            <a:r>
              <a:rPr lang="zh-CN" altLang="en-US" dirty="0"/>
              <a:t>定义与使用有何区别？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EC575-5166-491C-AB75-44BB3F572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 err="1">
                <a:solidFill>
                  <a:srgbClr val="7030A0"/>
                </a:solidFill>
              </a:rPr>
              <a:t>const</a:t>
            </a:r>
            <a:endParaRPr lang="en-US" altLang="zh-CN" dirty="0">
              <a:solidFill>
                <a:srgbClr val="7030A0"/>
              </a:solidFill>
            </a:endParaRPr>
          </a:p>
          <a:p>
            <a:pPr marL="971550" lvl="1"/>
            <a:r>
              <a:rPr lang="en-US" altLang="zh-CN" dirty="0" err="1">
                <a:solidFill>
                  <a:srgbClr val="0303DF"/>
                </a:solidFill>
              </a:rPr>
              <a:t>const</a:t>
            </a:r>
            <a:r>
              <a:rPr lang="en-US" altLang="zh-CN" dirty="0">
                <a:solidFill>
                  <a:srgbClr val="0303DF"/>
                </a:solidFill>
              </a:rPr>
              <a:t> float PI=3.14</a:t>
            </a:r>
          </a:p>
          <a:p>
            <a:pPr marL="971550" lvl="1"/>
            <a:r>
              <a:rPr lang="en-US" altLang="zh-CN" dirty="0"/>
              <a:t>float l, r=4;</a:t>
            </a:r>
          </a:p>
          <a:p>
            <a:pPr marL="971550" lvl="1"/>
            <a:r>
              <a:rPr lang="en-US" altLang="zh-CN" dirty="0"/>
              <a:t>L=2</a:t>
            </a:r>
            <a:r>
              <a:rPr lang="zh-CN" altLang="en-US" dirty="0"/>
              <a:t>*</a:t>
            </a:r>
            <a:r>
              <a:rPr lang="en-US" altLang="zh-CN" dirty="0"/>
              <a:t>PI*r;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使用宏</a:t>
            </a:r>
            <a:r>
              <a:rPr lang="en-US" altLang="zh-CN" dirty="0" smtClean="0">
                <a:solidFill>
                  <a:srgbClr val="7030A0"/>
                </a:solidFill>
              </a:rPr>
              <a:t>#define</a:t>
            </a:r>
            <a:endParaRPr lang="en-US" altLang="zh-CN" dirty="0">
              <a:solidFill>
                <a:srgbClr val="7030A0"/>
              </a:solidFill>
            </a:endParaRPr>
          </a:p>
          <a:p>
            <a:pPr marL="971550" lvl="1"/>
            <a:r>
              <a:rPr lang="en-US" altLang="zh-CN" dirty="0">
                <a:solidFill>
                  <a:srgbClr val="0303DF"/>
                </a:solidFill>
              </a:rPr>
              <a:t>#define PI 3.14</a:t>
            </a:r>
          </a:p>
          <a:p>
            <a:pPr marL="971550" lvl="1"/>
            <a:r>
              <a:rPr lang="en-US" altLang="zh-CN" dirty="0"/>
              <a:t>float </a:t>
            </a:r>
            <a:r>
              <a:rPr lang="en-US" altLang="zh-CN" dirty="0" smtClean="0"/>
              <a:t>L, </a:t>
            </a:r>
            <a:r>
              <a:rPr lang="en-US" altLang="zh-CN" dirty="0"/>
              <a:t>r=4;</a:t>
            </a:r>
          </a:p>
          <a:p>
            <a:pPr marL="971550" lvl="1"/>
            <a:r>
              <a:rPr lang="en-US" altLang="zh-CN" dirty="0" smtClean="0"/>
              <a:t>L=2</a:t>
            </a:r>
            <a:r>
              <a:rPr lang="zh-CN" altLang="en-US" dirty="0" smtClean="0"/>
              <a:t>*</a:t>
            </a:r>
            <a:r>
              <a:rPr lang="en-US" altLang="zh-CN" dirty="0" smtClean="0"/>
              <a:t>PI*r;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3739416" y="1828800"/>
            <a:ext cx="3472962" cy="1204545"/>
          </a:xfrm>
          <a:prstGeom prst="wedgeRoundRectCallout">
            <a:avLst>
              <a:gd name="adj1" fmla="val -27867"/>
              <a:gd name="adj2" fmla="val 3560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程序运行时计算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L=2*3.14*r;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PI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放在内存中</a:t>
            </a:r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首先需要从内存中取出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PI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的值，然后再计算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L=2*3.14*r;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3633908" y="3411901"/>
            <a:ext cx="3472962" cy="2012953"/>
          </a:xfrm>
          <a:prstGeom prst="wedgeRoundRectCallout">
            <a:avLst>
              <a:gd name="adj1" fmla="val -27867"/>
              <a:gd name="adj2" fmla="val 3560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预编译时宏展开：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L=2*3.14*r;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编译时，编译器可将其优化成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L=6.28*r; </a:t>
            </a:r>
            <a:endParaRPr lang="en-US" altLang="zh-CN" sz="16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也不需要为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分配内存空间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执行效率更高</a:t>
            </a:r>
          </a:p>
        </p:txBody>
      </p:sp>
    </p:spTree>
    <p:extLst>
      <p:ext uri="{BB962C8B-B14F-4D97-AF65-F5344CB8AC3E}">
        <p14:creationId xmlns:p14="http://schemas.microsoft.com/office/powerpoint/2010/main" val="388236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5774" y="1043199"/>
            <a:ext cx="8201025" cy="527847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二、带参数的宏</a:t>
            </a:r>
          </a:p>
          <a:p>
            <a:pPr marL="1085850" lvl="1" indent="-457200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一般形式：</a:t>
            </a:r>
            <a:r>
              <a:rPr lang="en-US" altLang="zh-CN" dirty="0">
                <a:solidFill>
                  <a:srgbClr val="FF0000"/>
                </a:solidFill>
              </a:rPr>
              <a:t>#define </a:t>
            </a:r>
            <a:r>
              <a:rPr lang="zh-CN" altLang="en-US" dirty="0">
                <a:solidFill>
                  <a:srgbClr val="FF0000"/>
                </a:solidFill>
              </a:rPr>
              <a:t>宏名（参数表） 字符串</a:t>
            </a:r>
          </a:p>
          <a:p>
            <a:pPr marL="1085850" lvl="1" indent="-457200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dirty="0"/>
              <a:t>对带参数的宏定义</a:t>
            </a:r>
            <a:r>
              <a:rPr kumimoji="1" lang="zh-CN" altLang="en-US" dirty="0" smtClean="0"/>
              <a:t>的展开：</a:t>
            </a:r>
            <a:endParaRPr kumimoji="1" lang="en-US" altLang="zh-CN" dirty="0" smtClean="0"/>
          </a:p>
          <a:p>
            <a:pPr marL="1314450" lvl="2" indent="-457200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1800" dirty="0" smtClean="0"/>
              <a:t>用</a:t>
            </a:r>
            <a:r>
              <a:rPr kumimoji="1" lang="zh-CN" altLang="en-US" sz="1800" dirty="0"/>
              <a:t>“表达式”对等</a:t>
            </a:r>
            <a:r>
              <a:rPr kumimoji="1" lang="zh-CN" altLang="en-US" sz="1800" dirty="0" smtClean="0"/>
              <a:t>的参数</a:t>
            </a:r>
            <a:r>
              <a:rPr kumimoji="1" lang="zh-CN" altLang="en-US" sz="1800" b="1" dirty="0" smtClean="0">
                <a:solidFill>
                  <a:srgbClr val="7030A0"/>
                </a:solidFill>
              </a:rPr>
              <a:t>置换</a:t>
            </a:r>
            <a:r>
              <a:rPr kumimoji="1" lang="zh-CN" altLang="en-US" sz="1800" dirty="0"/>
              <a:t>“</a:t>
            </a:r>
            <a:r>
              <a:rPr kumimoji="1" lang="zh-CN" altLang="en-US" sz="1800" dirty="0">
                <a:solidFill>
                  <a:srgbClr val="C00000"/>
                </a:solidFill>
              </a:rPr>
              <a:t>形参表</a:t>
            </a:r>
            <a:r>
              <a:rPr kumimoji="1" lang="zh-CN" altLang="en-US" sz="1800" dirty="0"/>
              <a:t>”中的</a:t>
            </a:r>
            <a:r>
              <a:rPr kumimoji="1" lang="zh-CN" altLang="en-US" sz="1800" dirty="0" smtClean="0"/>
              <a:t>参数</a:t>
            </a:r>
            <a:r>
              <a:rPr kumimoji="1" lang="zh-CN" altLang="en-US" sz="1800" dirty="0"/>
              <a:t>；</a:t>
            </a:r>
            <a:endParaRPr kumimoji="1" lang="en-US" altLang="zh-CN" sz="1800" dirty="0" smtClean="0"/>
          </a:p>
          <a:p>
            <a:pPr marL="1314450" lvl="2" indent="-457200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1800" b="1" dirty="0">
                <a:solidFill>
                  <a:srgbClr val="006600"/>
                </a:solidFill>
              </a:rPr>
              <a:t>即用实参替换形参</a:t>
            </a:r>
            <a:r>
              <a:rPr kumimoji="1" lang="zh-CN" altLang="en-US" sz="1800" b="1" dirty="0" smtClean="0">
                <a:solidFill>
                  <a:srgbClr val="006600"/>
                </a:solidFill>
              </a:rPr>
              <a:t>；</a:t>
            </a:r>
            <a:endParaRPr kumimoji="1" lang="en-US" altLang="zh-CN" sz="1800" b="1" dirty="0" smtClean="0">
              <a:solidFill>
                <a:srgbClr val="006600"/>
              </a:solidFill>
            </a:endParaRPr>
          </a:p>
          <a:p>
            <a:pPr marL="1314450" lvl="2" indent="-457200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1800" b="1" u="sng" dirty="0" smtClean="0">
                <a:solidFill>
                  <a:srgbClr val="C00000"/>
                </a:solidFill>
              </a:rPr>
              <a:t>将实参视为一个字符串，</a:t>
            </a:r>
            <a:r>
              <a:rPr kumimoji="1" lang="zh-CN" altLang="en-US" sz="1800" b="1" u="sng" dirty="0" smtClean="0">
                <a:solidFill>
                  <a:srgbClr val="7030A0"/>
                </a:solidFill>
              </a:rPr>
              <a:t>用实参对应的字符串替换形参；</a:t>
            </a:r>
            <a:endParaRPr kumimoji="1" lang="en-US" altLang="zh-CN" sz="1800" b="1" u="sng" dirty="0">
              <a:solidFill>
                <a:srgbClr val="7030A0"/>
              </a:solidFill>
            </a:endParaRPr>
          </a:p>
          <a:p>
            <a:pPr marL="1085850" lvl="1" indent="-457200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030DCD"/>
                </a:solidFill>
              </a:rPr>
              <a:t>不对</a:t>
            </a:r>
            <a:r>
              <a:rPr lang="zh-CN" altLang="en-US" dirty="0">
                <a:solidFill>
                  <a:srgbClr val="030DCD"/>
                </a:solidFill>
              </a:rPr>
              <a:t>参数的类型进行检查，也不对表达式进行求值；</a:t>
            </a:r>
            <a:endParaRPr lang="en-US" altLang="zh-CN" dirty="0">
              <a:solidFill>
                <a:srgbClr val="030DCD"/>
              </a:solidFill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087200" lvl="1" indent="-457200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#define </a:t>
            </a:r>
            <a:r>
              <a:rPr lang="en-US" altLang="zh-CN" dirty="0" smtClean="0">
                <a:solidFill>
                  <a:srgbClr val="030DCD"/>
                </a:solidFill>
              </a:rPr>
              <a:t>S(</a:t>
            </a:r>
            <a:r>
              <a:rPr lang="en-US" altLang="zh-CN" dirty="0" err="1" smtClean="0">
                <a:solidFill>
                  <a:srgbClr val="030DCD"/>
                </a:solidFill>
              </a:rPr>
              <a:t>a,b</a:t>
            </a:r>
            <a:r>
              <a:rPr lang="en-US" altLang="zh-CN" dirty="0" smtClean="0">
                <a:solidFill>
                  <a:srgbClr val="030DCD"/>
                </a:solidFill>
              </a:rPr>
              <a:t>)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7030A0"/>
                </a:solidFill>
              </a:rPr>
              <a:t>a*b</a:t>
            </a:r>
          </a:p>
          <a:p>
            <a:pPr marL="1087200" lvl="1" indent="-457200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C</a:t>
            </a:r>
            <a:r>
              <a:rPr lang="zh-CN" altLang="en-US" dirty="0" smtClean="0"/>
              <a:t>语句：</a:t>
            </a:r>
            <a:r>
              <a:rPr lang="en-US" altLang="zh-CN" dirty="0" smtClean="0"/>
              <a:t>area=</a:t>
            </a:r>
            <a:r>
              <a:rPr lang="en-US" altLang="zh-CN" dirty="0" smtClean="0">
                <a:solidFill>
                  <a:srgbClr val="030DCD"/>
                </a:solidFill>
              </a:rPr>
              <a:t>S(2,3)</a:t>
            </a:r>
            <a:r>
              <a:rPr lang="en-US" altLang="zh-CN" dirty="0" smtClean="0"/>
              <a:t>;  //</a:t>
            </a:r>
            <a:r>
              <a:rPr lang="zh-CN" altLang="en-US" dirty="0" smtClean="0"/>
              <a:t>宏展开：</a:t>
            </a:r>
            <a:r>
              <a:rPr lang="en-US" altLang="zh-CN" dirty="0" smtClean="0"/>
              <a:t>area=</a:t>
            </a:r>
            <a:r>
              <a:rPr lang="en-US" altLang="zh-CN" dirty="0" smtClean="0">
                <a:solidFill>
                  <a:srgbClr val="7030A0"/>
                </a:solidFill>
              </a:rPr>
              <a:t>2*3 </a:t>
            </a:r>
            <a:r>
              <a:rPr lang="en-US" altLang="zh-CN" dirty="0" smtClean="0"/>
              <a:t>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其中</a:t>
            </a:r>
            <a:endParaRPr lang="en-US" altLang="zh-CN" dirty="0" smtClean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#define S(</a:t>
            </a:r>
            <a:r>
              <a:rPr lang="en-US" altLang="zh-CN" dirty="0" err="1"/>
              <a:t>a,b</a:t>
            </a:r>
            <a:r>
              <a:rPr lang="en-US" altLang="zh-CN" dirty="0"/>
              <a:t>)  </a:t>
            </a:r>
            <a:r>
              <a:rPr lang="en-US" altLang="zh-CN" dirty="0" smtClean="0"/>
              <a:t>a*b   //</a:t>
            </a:r>
            <a:r>
              <a:rPr lang="zh-CN" altLang="en-US" dirty="0" smtClean="0"/>
              <a:t>参数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称为形式参数，简称</a:t>
            </a:r>
            <a:r>
              <a:rPr lang="zh-CN" altLang="en-US" dirty="0" smtClean="0">
                <a:solidFill>
                  <a:srgbClr val="0303DF"/>
                </a:solidFill>
              </a:rPr>
              <a:t>形参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C</a:t>
            </a:r>
            <a:r>
              <a:rPr lang="zh-CN" altLang="en-US" dirty="0" smtClean="0"/>
              <a:t>语句 </a:t>
            </a:r>
            <a:r>
              <a:rPr lang="en-US" altLang="zh-CN" dirty="0" smtClean="0"/>
              <a:t>area=S(2,3);             //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2,3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rgbClr val="0303DF"/>
                </a:solidFill>
              </a:rPr>
              <a:t>实参</a:t>
            </a:r>
            <a:endParaRPr lang="en-US" altLang="zh-CN" dirty="0">
              <a:solidFill>
                <a:srgbClr val="0303DF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endParaRPr lang="en-US" altLang="zh-CN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/>
              <a:t>宏（</a:t>
            </a:r>
            <a:r>
              <a:rPr lang="en-US" altLang="zh-CN" dirty="0"/>
              <a:t>Macro</a:t>
            </a:r>
            <a:r>
              <a:rPr lang="zh-CN" altLang="en-US" dirty="0"/>
              <a:t>）定义</a:t>
            </a:r>
            <a:r>
              <a:rPr lang="en-US" altLang="zh-CN" dirty="0"/>
              <a:t>--</a:t>
            </a:r>
            <a:r>
              <a:rPr kumimoji="1" lang="zh-CN" altLang="en-US" dirty="0"/>
              <a:t>带参数的宏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5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3E8A2-EC56-4623-9B5F-D7AED893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头文件中定义了不同</a:t>
            </a:r>
            <a:r>
              <a:rPr lang="zh-CN" altLang="en-US" dirty="0"/>
              <a:t>数据类型的</a:t>
            </a:r>
            <a:r>
              <a:rPr lang="zh-CN" altLang="en-US" dirty="0">
                <a:solidFill>
                  <a:srgbClr val="7030A0"/>
                </a:solidFill>
              </a:rPr>
              <a:t>最大</a:t>
            </a:r>
            <a:r>
              <a:rPr lang="en-US" altLang="zh-CN" dirty="0">
                <a:solidFill>
                  <a:srgbClr val="7030A0"/>
                </a:solidFill>
              </a:rPr>
              <a:t>/</a:t>
            </a:r>
            <a:r>
              <a:rPr lang="zh-CN" altLang="en-US" dirty="0">
                <a:solidFill>
                  <a:srgbClr val="7030A0"/>
                </a:solidFill>
              </a:rPr>
              <a:t>最小值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9AF75-502A-41C4-952C-0BB0BC501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考察头文件</a:t>
            </a:r>
            <a:r>
              <a:rPr lang="en-US" altLang="zh-CN" dirty="0" err="1">
                <a:solidFill>
                  <a:srgbClr val="0303DF"/>
                </a:solidFill>
              </a:rPr>
              <a:t>stdint.h</a:t>
            </a:r>
            <a:r>
              <a:rPr lang="zh-CN" altLang="en-US" dirty="0"/>
              <a:t>中的几条</a:t>
            </a:r>
            <a:r>
              <a:rPr lang="zh-CN" altLang="en-US" dirty="0">
                <a:solidFill>
                  <a:srgbClr val="0303DF"/>
                </a:solidFill>
              </a:rPr>
              <a:t>编译预处理</a:t>
            </a:r>
            <a:r>
              <a:rPr lang="zh-CN" altLang="en-US" dirty="0"/>
              <a:t>命令</a:t>
            </a:r>
            <a:endParaRPr lang="en-US" altLang="zh-CN" dirty="0"/>
          </a:p>
          <a:p>
            <a:pPr marL="285750" lvl="1" indent="0">
              <a:buNone/>
            </a:pP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</a:rPr>
              <a:t>定义了有</a:t>
            </a:r>
            <a:r>
              <a:rPr lang="zh-CN" altLang="en-US" b="1" dirty="0">
                <a:solidFill>
                  <a:srgbClr val="006600"/>
                </a:solidFill>
              </a:rPr>
              <a:t>符号整型数据的</a:t>
            </a:r>
            <a:r>
              <a:rPr lang="zh-CN" altLang="en-US" b="1" dirty="0" smtClean="0">
                <a:solidFill>
                  <a:srgbClr val="FF0000"/>
                </a:solidFill>
              </a:rPr>
              <a:t>最小值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lvl="1" indent="0">
              <a:buNone/>
            </a:pPr>
            <a:r>
              <a:rPr lang="en-US" altLang="zh-CN" sz="1600" dirty="0"/>
              <a:t>#define INT8_MIN (-128)</a:t>
            </a:r>
          </a:p>
          <a:p>
            <a:pPr marL="285750" lvl="1" indent="0">
              <a:buNone/>
            </a:pPr>
            <a:r>
              <a:rPr lang="en-US" altLang="zh-CN" sz="1600" dirty="0"/>
              <a:t>#define INT16_MIN (-32768)</a:t>
            </a:r>
          </a:p>
          <a:p>
            <a:pPr marL="285750" lvl="1" indent="0">
              <a:buNone/>
            </a:pPr>
            <a:r>
              <a:rPr lang="en-US" altLang="zh-CN" sz="1600" dirty="0"/>
              <a:t>#define INT32_MIN (-2147483647 - 1)</a:t>
            </a:r>
          </a:p>
          <a:p>
            <a:pPr marL="285750" lvl="1" indent="0">
              <a:buNone/>
            </a:pPr>
            <a:r>
              <a:rPr lang="en-US" altLang="zh-CN" sz="1600" dirty="0"/>
              <a:t>#define INT64_MIN  (-9223372036854775807LL - 1)</a:t>
            </a:r>
          </a:p>
          <a:p>
            <a:pPr marL="285750" lvl="1" indent="0">
              <a:buNone/>
            </a:pP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</a:rPr>
              <a:t>定义了有</a:t>
            </a:r>
            <a:r>
              <a:rPr lang="zh-CN" altLang="en-US" b="1" dirty="0">
                <a:solidFill>
                  <a:srgbClr val="006600"/>
                </a:solidFill>
              </a:rPr>
              <a:t>符号整型数据</a:t>
            </a:r>
            <a:r>
              <a:rPr lang="zh-CN" altLang="en-US" b="1" dirty="0" smtClean="0">
                <a:solidFill>
                  <a:srgbClr val="0066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最大</a:t>
            </a:r>
            <a:r>
              <a:rPr lang="zh-CN" altLang="en-US" b="1" dirty="0">
                <a:solidFill>
                  <a:srgbClr val="FF0000"/>
                </a:solidFill>
              </a:rPr>
              <a:t>值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lvl="1" indent="0">
              <a:buNone/>
            </a:pPr>
            <a:r>
              <a:rPr lang="en-US" altLang="zh-CN" sz="1600" dirty="0" smtClean="0"/>
              <a:t>#</a:t>
            </a:r>
            <a:r>
              <a:rPr lang="en-US" altLang="zh-CN" sz="1600" dirty="0"/>
              <a:t>define INT8_MAX 127</a:t>
            </a:r>
          </a:p>
          <a:p>
            <a:pPr marL="285750" lvl="1" indent="0">
              <a:buNone/>
            </a:pPr>
            <a:r>
              <a:rPr lang="en-US" altLang="zh-CN" sz="1600" dirty="0"/>
              <a:t>#define INT16_MAX 32767</a:t>
            </a:r>
          </a:p>
          <a:p>
            <a:pPr marL="285750" lvl="1" indent="0">
              <a:buNone/>
            </a:pPr>
            <a:r>
              <a:rPr lang="en-US" altLang="zh-CN" sz="1600" dirty="0"/>
              <a:t>#define INT32_MAX 2147483647</a:t>
            </a:r>
          </a:p>
          <a:p>
            <a:pPr marL="285750" lvl="1" indent="0">
              <a:buNone/>
            </a:pPr>
            <a:r>
              <a:rPr lang="en-US" altLang="zh-CN" sz="1600" dirty="0"/>
              <a:t>#define INT64_MAX 9223372036854775807LL</a:t>
            </a:r>
          </a:p>
          <a:p>
            <a:pPr marL="285750" lvl="1" indent="0">
              <a:buNone/>
            </a:pPr>
            <a:r>
              <a:rPr lang="en-US" altLang="zh-CN" sz="1600" dirty="0" smtClean="0"/>
              <a:t>……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986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宏（</a:t>
            </a:r>
            <a:r>
              <a:rPr lang="en-US" altLang="zh-CN" dirty="0"/>
              <a:t>Macro</a:t>
            </a:r>
            <a:r>
              <a:rPr lang="zh-CN" altLang="en-US" dirty="0"/>
              <a:t>）定义</a:t>
            </a:r>
            <a:r>
              <a:rPr lang="en-US" altLang="zh-CN" dirty="0"/>
              <a:t>--</a:t>
            </a:r>
            <a:r>
              <a:rPr kumimoji="1" lang="zh-CN" altLang="en-US" dirty="0"/>
              <a:t>带参数的宏 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57" y="2150145"/>
            <a:ext cx="3857628" cy="4122737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7030A0"/>
                </a:solidFill>
              </a:rPr>
              <a:t>//</a:t>
            </a:r>
            <a:r>
              <a:rPr kumimoji="1" lang="zh-CN" altLang="en-US" sz="2000" dirty="0">
                <a:solidFill>
                  <a:srgbClr val="7030A0"/>
                </a:solidFill>
              </a:rPr>
              <a:t>源程序</a:t>
            </a:r>
            <a:endParaRPr kumimoji="1" lang="en-US" altLang="zh-CN" sz="2000" dirty="0">
              <a:solidFill>
                <a:srgbClr val="7030A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C00000"/>
                </a:solidFill>
              </a:rPr>
              <a:t>#define S(</a:t>
            </a:r>
            <a:r>
              <a:rPr kumimoji="1" lang="en-US" altLang="zh-CN" sz="2000" b="1" dirty="0" err="1">
                <a:solidFill>
                  <a:srgbClr val="C00000"/>
                </a:solidFill>
              </a:rPr>
              <a:t>a,b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)  a*b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kumimoji="1" lang="en-US" altLang="zh-CN" sz="20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int main()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  int c=</a:t>
            </a:r>
            <a:r>
              <a:rPr kumimoji="1" lang="en-US" altLang="zh-CN" sz="2000" dirty="0">
                <a:solidFill>
                  <a:srgbClr val="0303DF"/>
                </a:solidFill>
              </a:rPr>
              <a:t>S(2,3)</a:t>
            </a:r>
            <a:r>
              <a:rPr kumimoji="1" lang="en-US" altLang="zh-CN" sz="2000" dirty="0">
                <a:solidFill>
                  <a:srgbClr val="080808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  int x=4,y=6;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  c=</a:t>
            </a:r>
            <a:r>
              <a:rPr kumimoji="1" lang="en-US" altLang="zh-CN" sz="2000" dirty="0">
                <a:solidFill>
                  <a:srgbClr val="C00000"/>
                </a:solidFill>
              </a:rPr>
              <a:t>S(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x,y</a:t>
            </a:r>
            <a:r>
              <a:rPr kumimoji="1" lang="en-US" altLang="zh-CN" sz="2000" dirty="0">
                <a:solidFill>
                  <a:srgbClr val="C00000"/>
                </a:solidFill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  float 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fx</a:t>
            </a:r>
            <a:r>
              <a:rPr kumimoji="1" lang="en-US" altLang="zh-CN" sz="2000" dirty="0">
                <a:solidFill>
                  <a:srgbClr val="080808"/>
                </a:solidFill>
              </a:rPr>
              <a:t>=1.0,fy=2.0, f;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  f=</a:t>
            </a:r>
            <a:r>
              <a:rPr kumimoji="1" lang="en-US" altLang="zh-CN" sz="2000" dirty="0">
                <a:solidFill>
                  <a:srgbClr val="C00000"/>
                </a:solidFill>
              </a:rPr>
              <a:t>S(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fx,fy</a:t>
            </a:r>
            <a:r>
              <a:rPr kumimoji="1" lang="en-US" altLang="zh-CN" sz="2000" dirty="0">
                <a:solidFill>
                  <a:srgbClr val="C00000"/>
                </a:solidFill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kumimoji="1" lang="en-US" altLang="zh-CN" sz="20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  return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}</a:t>
            </a:r>
            <a:endParaRPr kumimoji="1"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DF7E8-415C-4868-AEC8-7C596450BC41}"/>
              </a:ext>
            </a:extLst>
          </p:cNvPr>
          <p:cNvSpPr txBox="1">
            <a:spLocks/>
          </p:cNvSpPr>
          <p:nvPr/>
        </p:nvSpPr>
        <p:spPr bwMode="auto">
          <a:xfrm>
            <a:off x="274757" y="1110546"/>
            <a:ext cx="8412043" cy="902891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30DCD"/>
                </a:solidFill>
              </a:rPr>
              <a:t>带参数的宏在展开时</a:t>
            </a:r>
            <a:r>
              <a:rPr lang="zh-CN" altLang="en-US" sz="1800" dirty="0" smtClean="0">
                <a:solidFill>
                  <a:srgbClr val="030DCD"/>
                </a:solidFill>
              </a:rPr>
              <a:t>，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进行</a:t>
            </a:r>
            <a:r>
              <a:rPr lang="zh-CN" altLang="en-US" sz="1800" b="1" dirty="0">
                <a:solidFill>
                  <a:srgbClr val="C00000"/>
                </a:solidFill>
              </a:rPr>
              <a:t>参数替换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；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rgbClr val="7030A0"/>
                </a:solidFill>
              </a:rPr>
              <a:t>参数替换是字符串替换；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30DCD"/>
                </a:solidFill>
              </a:rPr>
              <a:t>仅仅是参数替换，</a:t>
            </a:r>
            <a:r>
              <a:rPr kumimoji="1" lang="zh-CN" altLang="en-US" sz="1800" b="1" dirty="0">
                <a:solidFill>
                  <a:srgbClr val="C00000"/>
                </a:solidFill>
              </a:rPr>
              <a:t>不求值；</a:t>
            </a:r>
            <a:endParaRPr kumimoji="1" lang="en-US" altLang="zh-CN" sz="1800" b="1" dirty="0">
              <a:solidFill>
                <a:srgbClr val="C00000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FB906A1-569E-4FF6-9F74-EDC446F1A26A}"/>
              </a:ext>
            </a:extLst>
          </p:cNvPr>
          <p:cNvSpPr txBox="1">
            <a:spLocks/>
          </p:cNvSpPr>
          <p:nvPr/>
        </p:nvSpPr>
        <p:spPr bwMode="auto">
          <a:xfrm>
            <a:off x="4480778" y="2146174"/>
            <a:ext cx="4089032" cy="4122737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7030A0"/>
                </a:solidFill>
              </a:rPr>
              <a:t>//</a:t>
            </a:r>
            <a:r>
              <a:rPr kumimoji="1" lang="zh-CN" altLang="en-US" sz="2000" dirty="0">
                <a:solidFill>
                  <a:srgbClr val="7030A0"/>
                </a:solidFill>
              </a:rPr>
              <a:t>宏展开</a:t>
            </a:r>
            <a:endParaRPr kumimoji="1" lang="en-US" altLang="zh-CN" sz="2000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int c=</a:t>
            </a:r>
            <a:r>
              <a:rPr kumimoji="1" lang="en-US" altLang="zh-CN" sz="2000" dirty="0">
                <a:solidFill>
                  <a:srgbClr val="0303DF"/>
                </a:solidFill>
              </a:rPr>
              <a:t>2*3</a:t>
            </a:r>
            <a:r>
              <a:rPr kumimoji="1" lang="en-US" altLang="zh-CN" sz="2000" dirty="0">
                <a:solidFill>
                  <a:srgbClr val="080808"/>
                </a:solidFill>
              </a:rPr>
              <a:t>;   </a:t>
            </a:r>
            <a:r>
              <a:rPr kumimoji="1" lang="en-US" altLang="zh-CN" sz="1800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1800" dirty="0" smtClean="0">
                <a:solidFill>
                  <a:srgbClr val="006600"/>
                </a:solidFill>
              </a:rPr>
              <a:t>仅参数</a:t>
            </a:r>
            <a:r>
              <a:rPr kumimoji="1" lang="zh-CN" altLang="en-US" sz="1800" dirty="0">
                <a:solidFill>
                  <a:srgbClr val="006600"/>
                </a:solidFill>
              </a:rPr>
              <a:t>替换，不求值</a:t>
            </a:r>
            <a:endParaRPr kumimoji="1" lang="en-US" altLang="zh-CN" sz="1800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int x=4,y=6;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c=</a:t>
            </a:r>
            <a:r>
              <a:rPr kumimoji="1" lang="en-US" altLang="zh-CN" sz="2000" dirty="0">
                <a:solidFill>
                  <a:srgbClr val="C00000"/>
                </a:solidFill>
              </a:rPr>
              <a:t>x*y</a:t>
            </a:r>
            <a:r>
              <a:rPr kumimoji="1" lang="en-US" altLang="zh-CN" sz="2000" dirty="0">
                <a:solidFill>
                  <a:srgbClr val="080808"/>
                </a:solidFill>
              </a:rPr>
              <a:t>; </a:t>
            </a:r>
            <a:r>
              <a:rPr kumimoji="1" lang="en-US" altLang="zh-CN" sz="2000" dirty="0" smtClean="0">
                <a:solidFill>
                  <a:srgbClr val="080808"/>
                </a:solidFill>
              </a:rPr>
              <a:t>      </a:t>
            </a:r>
            <a:r>
              <a:rPr kumimoji="1" lang="en-US" altLang="zh-CN" sz="1800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1800" dirty="0">
                <a:solidFill>
                  <a:srgbClr val="006600"/>
                </a:solidFill>
              </a:rPr>
              <a:t>仅参数替换，不求</a:t>
            </a:r>
            <a:r>
              <a:rPr kumimoji="1" lang="zh-CN" altLang="en-US" sz="1800" dirty="0" smtClean="0">
                <a:solidFill>
                  <a:srgbClr val="006600"/>
                </a:solidFill>
              </a:rPr>
              <a:t>值</a:t>
            </a:r>
            <a:endParaRPr kumimoji="1"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float 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fx</a:t>
            </a:r>
            <a:r>
              <a:rPr kumimoji="1" lang="en-US" altLang="zh-CN" sz="2000" dirty="0">
                <a:solidFill>
                  <a:srgbClr val="080808"/>
                </a:solidFill>
              </a:rPr>
              <a:t>=1.0,fy=2.0, f;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f=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fx</a:t>
            </a:r>
            <a:r>
              <a:rPr kumimoji="1" lang="en-US" altLang="zh-CN" sz="2000" dirty="0">
                <a:solidFill>
                  <a:srgbClr val="C00000"/>
                </a:solidFill>
              </a:rPr>
              <a:t>*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fy</a:t>
            </a:r>
            <a:r>
              <a:rPr kumimoji="1" lang="en-US" altLang="zh-CN" sz="2000" dirty="0">
                <a:solidFill>
                  <a:srgbClr val="080808"/>
                </a:solidFill>
              </a:rPr>
              <a:t>; </a:t>
            </a:r>
            <a:r>
              <a:rPr kumimoji="1" lang="en-US" altLang="zh-CN" sz="2000" dirty="0" smtClean="0">
                <a:solidFill>
                  <a:srgbClr val="080808"/>
                </a:solidFill>
              </a:rPr>
              <a:t>     </a:t>
            </a:r>
            <a:r>
              <a:rPr kumimoji="1" lang="en-US" altLang="zh-CN" sz="1800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1800" dirty="0">
                <a:solidFill>
                  <a:srgbClr val="006600"/>
                </a:solidFill>
              </a:rPr>
              <a:t>仅参数替换，不求</a:t>
            </a:r>
            <a:r>
              <a:rPr kumimoji="1" lang="zh-CN" altLang="en-US" sz="1800" dirty="0" smtClean="0">
                <a:solidFill>
                  <a:srgbClr val="006600"/>
                </a:solidFill>
              </a:rPr>
              <a:t>值</a:t>
            </a:r>
            <a:endParaRPr kumimoji="1" lang="en-US" altLang="zh-CN" sz="2000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}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1594" y="1132702"/>
            <a:ext cx="8161637" cy="530516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#define </a:t>
            </a:r>
            <a:r>
              <a:rPr lang="en-US" altLang="zh-CN" sz="2000" dirty="0">
                <a:solidFill>
                  <a:srgbClr val="7030A0"/>
                </a:solidFill>
              </a:rPr>
              <a:t>PI</a:t>
            </a:r>
            <a:r>
              <a:rPr lang="en-US" altLang="zh-CN" sz="2000" dirty="0">
                <a:solidFill>
                  <a:srgbClr val="080808"/>
                </a:solidFill>
              </a:rPr>
              <a:t> 3.1415926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#define S(r) </a:t>
            </a:r>
            <a:r>
              <a:rPr lang="en-US" altLang="zh-CN" sz="2000" dirty="0">
                <a:solidFill>
                  <a:srgbClr val="7030A0"/>
                </a:solidFill>
              </a:rPr>
              <a:t>PI</a:t>
            </a:r>
            <a:r>
              <a:rPr lang="en-US" altLang="zh-CN" sz="2000" dirty="0">
                <a:solidFill>
                  <a:srgbClr val="080808"/>
                </a:solidFill>
              </a:rPr>
              <a:t>*r*r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      float a, area;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      a = 3.6;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      </a:t>
            </a:r>
            <a:r>
              <a:rPr lang="en-US" altLang="zh-CN" sz="2000" b="1" dirty="0">
                <a:solidFill>
                  <a:srgbClr val="C00000"/>
                </a:solidFill>
              </a:rPr>
              <a:t>area = S(a); </a:t>
            </a:r>
            <a:endParaRPr lang="en-US" altLang="zh-CN" sz="2000" dirty="0">
              <a:solidFill>
                <a:srgbClr val="030DCD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517F60"/>
                </a:solidFill>
              </a:rPr>
              <a:t>      area = S(3.6);</a:t>
            </a:r>
            <a:endParaRPr lang="en-US" altLang="zh-CN" sz="2000" dirty="0">
              <a:solidFill>
                <a:srgbClr val="030DCD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      </a:t>
            </a:r>
            <a:r>
              <a:rPr lang="en-US" altLang="zh-CN" sz="2000" dirty="0" err="1">
                <a:solidFill>
                  <a:srgbClr val="080808"/>
                </a:solidFill>
              </a:rPr>
              <a:t>printf</a:t>
            </a:r>
            <a:r>
              <a:rPr lang="en-US" altLang="zh-CN" sz="2000" dirty="0">
                <a:solidFill>
                  <a:srgbClr val="080808"/>
                </a:solidFill>
              </a:rPr>
              <a:t>(“r=%f, area=%f\n", a, area);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/>
              <a:t>下述宏展开的结果是什么？</a:t>
            </a:r>
          </a:p>
        </p:txBody>
      </p:sp>
      <p:sp>
        <p:nvSpPr>
          <p:cNvPr id="7" name="对话气泡: 圆角矩形 8">
            <a:extLst>
              <a:ext uri="{FF2B5EF4-FFF2-40B4-BE49-F238E27FC236}">
                <a16:creationId xmlns:a16="http://schemas.microsoft.com/office/drawing/2014/main" id="{E55A6DBF-0815-409A-87A1-99E124A79203}"/>
              </a:ext>
            </a:extLst>
          </p:cNvPr>
          <p:cNvSpPr/>
          <p:nvPr/>
        </p:nvSpPr>
        <p:spPr bwMode="auto">
          <a:xfrm>
            <a:off x="3307005" y="1132703"/>
            <a:ext cx="5361734" cy="1566536"/>
          </a:xfrm>
          <a:prstGeom prst="wedgeRoundRectCallout">
            <a:avLst>
              <a:gd name="adj1" fmla="val -50542"/>
              <a:gd name="adj2" fmla="val -1248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 ea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宏 </a:t>
            </a:r>
            <a:r>
              <a:rPr lang="en-US" altLang="zh-CN" dirty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area = </a:t>
            </a:r>
            <a:r>
              <a:rPr lang="en-US" altLang="zh-CN" dirty="0" smtClean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S(a)</a:t>
            </a:r>
            <a:r>
              <a:rPr lang="zh-CN" altLang="en-US" dirty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的展开过程</a:t>
            </a:r>
            <a:r>
              <a:rPr lang="zh-CN" altLang="en-US" dirty="0" smtClean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rgbClr val="020278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kumimoji="1" lang="zh-CN" altLang="en-US" sz="1600" dirty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首先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利用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3.1415926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替换宏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S(r) 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中的</a:t>
            </a:r>
            <a:r>
              <a:rPr lang="en-US" altLang="zh-CN" sz="1600" dirty="0" smtClean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PI</a:t>
            </a:r>
            <a:r>
              <a:rPr lang="zh-CN" altLang="en-US" sz="1600" dirty="0" smtClean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；</a:t>
            </a:r>
            <a:endParaRPr lang="en-US" altLang="zh-CN" sz="1600" dirty="0" smtClean="0">
              <a:solidFill>
                <a:srgbClr val="080808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kumimoji="1" lang="zh-CN" altLang="en-US" sz="1600" dirty="0" smtClean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利用实参</a:t>
            </a:r>
            <a:r>
              <a:rPr kumimoji="1" lang="en-US" altLang="zh-CN" sz="1600" dirty="0" smtClean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zh-CN" altLang="en-US" sz="1600" dirty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替换</a:t>
            </a:r>
            <a:r>
              <a:rPr kumimoji="1" lang="en-US" altLang="zh-CN" sz="1600" dirty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S(r) </a:t>
            </a:r>
            <a:r>
              <a:rPr kumimoji="1" lang="zh-CN" altLang="en-US" sz="1600" dirty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中</a:t>
            </a:r>
            <a:r>
              <a:rPr kumimoji="1" lang="zh-CN" altLang="en-US" sz="1600" dirty="0" smtClean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的形参</a:t>
            </a:r>
            <a:r>
              <a:rPr kumimoji="1" lang="en-US" altLang="zh-CN" sz="1600" dirty="0" smtClean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1600" dirty="0" smtClean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；</a:t>
            </a:r>
            <a:endParaRPr kumimoji="1" lang="en-US" altLang="zh-CN" sz="1600" dirty="0">
              <a:solidFill>
                <a:srgbClr val="020278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因此编译预处理</a:t>
            </a:r>
            <a:r>
              <a:rPr lang="zh-CN" altLang="en-US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后，语句</a:t>
            </a:r>
            <a:r>
              <a:rPr lang="en-US" altLang="zh-CN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area = S(a);</a:t>
            </a:r>
            <a:r>
              <a:rPr lang="zh-CN" altLang="en-US" dirty="0" smtClean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变为</a:t>
            </a:r>
            <a:endParaRPr lang="en-US" altLang="zh-CN" dirty="0" smtClean="0">
              <a:solidFill>
                <a:srgbClr val="080808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    area=3.1415926</a:t>
            </a:r>
            <a:r>
              <a:rPr lang="en-US" altLang="zh-CN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</a:pPr>
            <a:endParaRPr kumimoji="1" lang="en-US" altLang="zh-CN" dirty="0">
              <a:solidFill>
                <a:srgbClr val="7030A0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E55A6DBF-0815-409A-87A1-99E124A79203}"/>
              </a:ext>
            </a:extLst>
          </p:cNvPr>
          <p:cNvSpPr/>
          <p:nvPr/>
        </p:nvSpPr>
        <p:spPr bwMode="auto">
          <a:xfrm>
            <a:off x="3213941" y="2831534"/>
            <a:ext cx="5361734" cy="1907501"/>
          </a:xfrm>
          <a:prstGeom prst="wedgeRoundRectCallout">
            <a:avLst>
              <a:gd name="adj1" fmla="val -50542"/>
              <a:gd name="adj2" fmla="val -1248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 ea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宏 </a:t>
            </a:r>
            <a:r>
              <a:rPr lang="en-US" altLang="zh-CN" dirty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area = </a:t>
            </a:r>
            <a:r>
              <a:rPr lang="en-US" altLang="zh-CN" dirty="0" smtClean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S(3.6)</a:t>
            </a:r>
            <a:r>
              <a:rPr lang="zh-CN" altLang="en-US" dirty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的展开过程</a:t>
            </a:r>
            <a:r>
              <a:rPr lang="zh-CN" altLang="en-US" dirty="0" smtClean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rgbClr val="020278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kumimoji="1" lang="zh-CN" altLang="en-US" sz="1600" dirty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首先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利用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3.1415926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替换宏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S(r) 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中的</a:t>
            </a:r>
            <a:r>
              <a:rPr lang="en-US" altLang="zh-CN" sz="1600" dirty="0" smtClean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PI</a:t>
            </a:r>
            <a:r>
              <a:rPr lang="zh-CN" altLang="en-US" sz="1600" dirty="0" smtClean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；</a:t>
            </a:r>
            <a:endParaRPr lang="en-US" altLang="zh-CN" sz="1600" dirty="0" smtClean="0">
              <a:solidFill>
                <a:srgbClr val="080808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kumimoji="1" lang="zh-CN" altLang="en-US" sz="1600" dirty="0" smtClean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利用实参</a:t>
            </a:r>
            <a:r>
              <a:rPr kumimoji="1" lang="en-US" altLang="zh-CN" sz="1600" dirty="0" smtClean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3.6</a:t>
            </a:r>
            <a:r>
              <a:rPr kumimoji="1" lang="zh-CN" altLang="en-US" sz="1600" dirty="0" smtClean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替换</a:t>
            </a:r>
            <a:r>
              <a:rPr kumimoji="1" lang="en-US" altLang="zh-CN" sz="1600" dirty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S(r) </a:t>
            </a:r>
            <a:r>
              <a:rPr kumimoji="1" lang="zh-CN" altLang="en-US" sz="1600" dirty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中</a:t>
            </a:r>
            <a:r>
              <a:rPr kumimoji="1" lang="zh-CN" altLang="en-US" sz="1600" dirty="0" smtClean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的形参</a:t>
            </a:r>
            <a:r>
              <a:rPr kumimoji="1" lang="en-US" altLang="zh-CN" sz="1600" dirty="0" smtClean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1600" dirty="0" smtClean="0">
                <a:solidFill>
                  <a:srgbClr val="020278"/>
                </a:solidFill>
                <a:latin typeface="+mn-lt"/>
                <a:ea typeface="+mn-ea"/>
                <a:cs typeface="Times New Roman" panose="02020603050405020304" pitchFamily="18" charset="0"/>
              </a:rPr>
              <a:t>；</a:t>
            </a:r>
            <a:endParaRPr kumimoji="1" lang="en-US" altLang="zh-CN" sz="1600" dirty="0">
              <a:solidFill>
                <a:srgbClr val="020278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因此编译预处理</a:t>
            </a:r>
            <a:r>
              <a:rPr lang="zh-CN" altLang="en-US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后，语句</a:t>
            </a:r>
            <a:r>
              <a:rPr lang="en-US" altLang="zh-CN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area = </a:t>
            </a:r>
            <a:r>
              <a:rPr lang="en-US" altLang="zh-CN" dirty="0" smtClean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S(3.6);</a:t>
            </a:r>
            <a:r>
              <a:rPr lang="zh-CN" altLang="en-US" dirty="0" smtClean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变为</a:t>
            </a:r>
            <a:endParaRPr lang="en-US" altLang="zh-CN" dirty="0" smtClean="0">
              <a:solidFill>
                <a:srgbClr val="080808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     area=3.1415926</a:t>
            </a:r>
            <a:r>
              <a:rPr lang="en-US" altLang="zh-CN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 3.6 </a:t>
            </a:r>
            <a:r>
              <a:rPr lang="en-US" altLang="zh-CN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rgbClr val="080808"/>
                </a:solidFill>
                <a:latin typeface="+mn-lt"/>
                <a:ea typeface="+mn-ea"/>
                <a:cs typeface="Times New Roman" panose="02020603050405020304" pitchFamily="18" charset="0"/>
              </a:rPr>
              <a:t> 3.6;</a:t>
            </a:r>
            <a:endParaRPr lang="zh-CN" altLang="en-US" dirty="0">
              <a:solidFill>
                <a:srgbClr val="080808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endParaRPr kumimoji="1" lang="en-US" altLang="zh-CN" dirty="0">
              <a:solidFill>
                <a:srgbClr val="7030A0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5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宏</a:t>
            </a:r>
            <a:r>
              <a:rPr lang="zh-CN" altLang="en-US" dirty="0"/>
              <a:t>（</a:t>
            </a:r>
            <a:r>
              <a:rPr lang="en-US" altLang="zh-CN" dirty="0"/>
              <a:t>Macro</a:t>
            </a:r>
            <a:r>
              <a:rPr lang="zh-CN" altLang="en-US" dirty="0"/>
              <a:t>）定义</a:t>
            </a:r>
            <a:r>
              <a:rPr lang="en-US" altLang="zh-CN" dirty="0"/>
              <a:t>--</a:t>
            </a:r>
            <a:r>
              <a:rPr kumimoji="1" lang="zh-CN" altLang="en-US" dirty="0"/>
              <a:t>带参数的宏 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292469"/>
            <a:ext cx="3857628" cy="3648807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源程序</a:t>
            </a:r>
            <a:endParaRPr kumimoji="1" lang="fr-FR" altLang="zh-CN" sz="20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303DF"/>
                </a:solidFill>
              </a:rPr>
              <a:t>#define PI 3.1415926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303DF"/>
                </a:solidFill>
              </a:rPr>
              <a:t>#define S(r) PI*r*r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main()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{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float a, area;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a = 3.6;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area = </a:t>
            </a:r>
            <a:r>
              <a:rPr kumimoji="1" lang="en-US" altLang="zh-CN" sz="2000" dirty="0">
                <a:solidFill>
                  <a:srgbClr val="0303DF"/>
                </a:solidFill>
              </a:rPr>
              <a:t>S(a)</a:t>
            </a:r>
            <a:r>
              <a:rPr kumimoji="1" lang="en-US" altLang="zh-CN" sz="2000" dirty="0">
                <a:solidFill>
                  <a:srgbClr val="080808"/>
                </a:solidFill>
              </a:rPr>
              <a:t>;      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area = </a:t>
            </a:r>
            <a:r>
              <a:rPr kumimoji="1" lang="en-US" altLang="zh-CN" sz="2000" dirty="0">
                <a:solidFill>
                  <a:srgbClr val="C00000"/>
                </a:solidFill>
              </a:rPr>
              <a:t>S(3.6);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2000" dirty="0">
                <a:solidFill>
                  <a:srgbClr val="080808"/>
                </a:solidFill>
              </a:rPr>
              <a:t>("r=%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f,area</a:t>
            </a:r>
            <a:r>
              <a:rPr kumimoji="1" lang="en-US" altLang="zh-CN" sz="2000" dirty="0">
                <a:solidFill>
                  <a:srgbClr val="080808"/>
                </a:solidFill>
              </a:rPr>
              <a:t>=%f\n", a, area);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}</a:t>
            </a:r>
            <a:endParaRPr kumimoji="1"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FB906A1-569E-4FF6-9F74-EDC446F1A26A}"/>
              </a:ext>
            </a:extLst>
          </p:cNvPr>
          <p:cNvSpPr txBox="1">
            <a:spLocks/>
          </p:cNvSpPr>
          <p:nvPr/>
        </p:nvSpPr>
        <p:spPr bwMode="auto">
          <a:xfrm>
            <a:off x="4530725" y="1345223"/>
            <a:ext cx="4089032" cy="3648807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宏展开</a:t>
            </a:r>
            <a:endParaRPr kumimoji="1" lang="fr-FR" altLang="zh-CN" sz="20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float a, area;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a = 3.6;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area = </a:t>
            </a:r>
            <a:r>
              <a:rPr kumimoji="1" lang="en-US" altLang="zh-CN" sz="2000" dirty="0">
                <a:solidFill>
                  <a:srgbClr val="0303DF"/>
                </a:solidFill>
              </a:rPr>
              <a:t>3.1415926*a*a</a:t>
            </a:r>
            <a:r>
              <a:rPr kumimoji="1" lang="en-US" altLang="zh-CN" sz="20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area = </a:t>
            </a:r>
            <a:r>
              <a:rPr kumimoji="1" lang="en-US" altLang="zh-CN" sz="2000" dirty="0">
                <a:solidFill>
                  <a:srgbClr val="C00000"/>
                </a:solidFill>
              </a:rPr>
              <a:t>3.1415926*3.6*3.6</a:t>
            </a:r>
            <a:r>
              <a:rPr kumimoji="1" lang="en-US" altLang="zh-CN" sz="20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2000" dirty="0">
                <a:solidFill>
                  <a:srgbClr val="080808"/>
                </a:solidFill>
              </a:rPr>
              <a:t>("r=%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f,area</a:t>
            </a:r>
            <a:r>
              <a:rPr kumimoji="1" lang="en-US" altLang="zh-CN" sz="2000" dirty="0">
                <a:solidFill>
                  <a:srgbClr val="080808"/>
                </a:solidFill>
              </a:rPr>
              <a:t>=%f\n", a, area);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}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宏</a:t>
            </a:r>
            <a:r>
              <a:rPr lang="zh-CN" altLang="en-US" dirty="0"/>
              <a:t>（</a:t>
            </a:r>
            <a:r>
              <a:rPr lang="en-US" altLang="zh-CN" dirty="0"/>
              <a:t>Macro</a:t>
            </a:r>
            <a:r>
              <a:rPr lang="zh-CN" altLang="en-US" dirty="0"/>
              <a:t>）定义</a:t>
            </a:r>
            <a:r>
              <a:rPr lang="en-US" altLang="zh-CN" dirty="0"/>
              <a:t>--</a:t>
            </a:r>
            <a:r>
              <a:rPr kumimoji="1" lang="zh-CN" altLang="en-US" dirty="0"/>
              <a:t>带参数的宏 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292469"/>
            <a:ext cx="3857628" cy="3648807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源程序</a:t>
            </a:r>
            <a:endParaRPr kumimoji="1" lang="fr-FR" altLang="zh-CN" sz="20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303DF"/>
                </a:solidFill>
              </a:rPr>
              <a:t>#define </a:t>
            </a:r>
            <a:r>
              <a:rPr kumimoji="1" lang="en-US" altLang="zh-CN" sz="2000" dirty="0" smtClean="0">
                <a:solidFill>
                  <a:srgbClr val="7030A0"/>
                </a:solidFill>
              </a:rPr>
              <a:t>ln(x)</a:t>
            </a:r>
            <a:r>
              <a:rPr kumimoji="1" lang="en-US" altLang="zh-CN" sz="2000" dirty="0" smtClean="0">
                <a:solidFill>
                  <a:srgbClr val="0303DF"/>
                </a:solidFill>
              </a:rPr>
              <a:t> log(x)</a:t>
            </a:r>
            <a:endParaRPr kumimoji="1" lang="en-US" altLang="zh-CN" sz="2000" dirty="0">
              <a:solidFill>
                <a:srgbClr val="0303DF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303DF"/>
                </a:solidFill>
              </a:rPr>
              <a:t>#define </a:t>
            </a:r>
            <a:r>
              <a:rPr kumimoji="1" lang="en-US" altLang="zh-CN" sz="2000" dirty="0" err="1" smtClean="0">
                <a:solidFill>
                  <a:srgbClr val="7030A0"/>
                </a:solidFill>
              </a:rPr>
              <a:t>lg</a:t>
            </a:r>
            <a:r>
              <a:rPr kumimoji="1" lang="en-US" altLang="zh-CN" sz="2000" dirty="0" smtClean="0">
                <a:solidFill>
                  <a:srgbClr val="7030A0"/>
                </a:solidFill>
              </a:rPr>
              <a:t>(x) </a:t>
            </a:r>
            <a:r>
              <a:rPr kumimoji="1" lang="en-US" altLang="zh-CN" sz="2000" dirty="0" smtClean="0">
                <a:solidFill>
                  <a:srgbClr val="0303DF"/>
                </a:solidFill>
              </a:rPr>
              <a:t>log10(x)</a:t>
            </a:r>
            <a:endParaRPr kumimoji="1" lang="en-US" altLang="zh-CN" sz="2000" dirty="0">
              <a:solidFill>
                <a:srgbClr val="0303DF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main()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{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float a, </a:t>
            </a:r>
            <a:r>
              <a:rPr kumimoji="1" lang="en-US" altLang="zh-CN" sz="2000" dirty="0" err="1" smtClean="0">
                <a:solidFill>
                  <a:srgbClr val="080808"/>
                </a:solidFill>
              </a:rPr>
              <a:t>x,y</a:t>
            </a:r>
            <a:r>
              <a:rPr kumimoji="1" lang="en-US" altLang="zh-CN" sz="2000" dirty="0" smtClean="0">
                <a:solidFill>
                  <a:srgbClr val="080808"/>
                </a:solidFill>
              </a:rPr>
              <a:t>;</a:t>
            </a:r>
            <a:endParaRPr kumimoji="1" lang="en-US" altLang="zh-CN" sz="20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a = 3.6;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</a:t>
            </a:r>
            <a:r>
              <a:rPr kumimoji="1" lang="en-US" altLang="zh-CN" sz="2000" dirty="0" smtClean="0">
                <a:solidFill>
                  <a:srgbClr val="080808"/>
                </a:solidFill>
              </a:rPr>
              <a:t>x = </a:t>
            </a:r>
            <a:r>
              <a:rPr kumimoji="1" lang="en-US" altLang="zh-CN" sz="2000" dirty="0" smtClean="0">
                <a:solidFill>
                  <a:srgbClr val="7030A0"/>
                </a:solidFill>
              </a:rPr>
              <a:t>ln(a);        </a:t>
            </a:r>
            <a:endParaRPr kumimoji="1" lang="en-US" altLang="zh-CN" sz="2000" dirty="0">
              <a:solidFill>
                <a:srgbClr val="7030A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</a:t>
            </a:r>
            <a:r>
              <a:rPr kumimoji="1" lang="en-US" altLang="zh-CN" sz="2000" dirty="0" smtClean="0">
                <a:solidFill>
                  <a:srgbClr val="080808"/>
                </a:solidFill>
              </a:rPr>
              <a:t>y </a:t>
            </a:r>
            <a:r>
              <a:rPr kumimoji="1" lang="en-US" altLang="zh-CN" sz="2000" dirty="0">
                <a:solidFill>
                  <a:srgbClr val="080808"/>
                </a:solidFill>
              </a:rPr>
              <a:t>= </a:t>
            </a:r>
            <a:r>
              <a:rPr kumimoji="1" lang="en-US" altLang="zh-CN" sz="2000" dirty="0" err="1" smtClean="0">
                <a:solidFill>
                  <a:srgbClr val="C00000"/>
                </a:solidFill>
              </a:rPr>
              <a:t>lg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(3.6</a:t>
            </a:r>
            <a:r>
              <a:rPr kumimoji="1" lang="en-US" altLang="zh-CN" sz="2000" dirty="0">
                <a:solidFill>
                  <a:srgbClr val="C00000"/>
                </a:solidFill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2000" dirty="0" smtClean="0">
                <a:solidFill>
                  <a:srgbClr val="080808"/>
                </a:solidFill>
              </a:rPr>
              <a:t>(“ln(%f)=%f,\</a:t>
            </a:r>
            <a:r>
              <a:rPr kumimoji="1" lang="en-US" altLang="zh-CN" sz="2000" dirty="0" err="1" smtClean="0">
                <a:solidFill>
                  <a:srgbClr val="080808"/>
                </a:solidFill>
              </a:rPr>
              <a:t>n”,y</a:t>
            </a:r>
            <a:r>
              <a:rPr kumimoji="1" lang="en-US" altLang="zh-CN" sz="2000" dirty="0" smtClean="0">
                <a:solidFill>
                  <a:srgbClr val="080808"/>
                </a:solidFill>
              </a:rPr>
              <a:t>);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80808"/>
                </a:solidFill>
              </a:rPr>
              <a:t>   </a:t>
            </a:r>
            <a:r>
              <a:rPr kumimoji="1" lang="en-US" altLang="zh-CN" sz="2000" dirty="0" err="1" smtClean="0">
                <a:solidFill>
                  <a:srgbClr val="080808"/>
                </a:solidFill>
              </a:rPr>
              <a:t>printf</a:t>
            </a:r>
            <a:r>
              <a:rPr kumimoji="1" lang="en-US" altLang="zh-CN" sz="2000" dirty="0" smtClean="0">
                <a:solidFill>
                  <a:srgbClr val="080808"/>
                </a:solidFill>
              </a:rPr>
              <a:t>(“</a:t>
            </a:r>
            <a:r>
              <a:rPr kumimoji="1" lang="en-US" altLang="zh-CN" sz="2000" dirty="0" err="1" smtClean="0">
                <a:solidFill>
                  <a:srgbClr val="080808"/>
                </a:solidFill>
              </a:rPr>
              <a:t>lg</a:t>
            </a:r>
            <a:r>
              <a:rPr kumimoji="1" lang="en-US" altLang="zh-CN" sz="2000" dirty="0" smtClean="0">
                <a:solidFill>
                  <a:srgbClr val="080808"/>
                </a:solidFill>
              </a:rPr>
              <a:t>(%f)=%</a:t>
            </a:r>
            <a:r>
              <a:rPr kumimoji="1" lang="en-US" altLang="zh-CN" sz="2000" dirty="0">
                <a:solidFill>
                  <a:srgbClr val="080808"/>
                </a:solidFill>
              </a:rPr>
              <a:t>f\n", </a:t>
            </a:r>
            <a:r>
              <a:rPr kumimoji="1" lang="en-US" altLang="zh-CN" sz="2000" dirty="0" smtClean="0">
                <a:solidFill>
                  <a:srgbClr val="080808"/>
                </a:solidFill>
              </a:rPr>
              <a:t>x);</a:t>
            </a:r>
            <a:endParaRPr kumimoji="1" lang="en-US" altLang="zh-CN" sz="20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}</a:t>
            </a:r>
            <a:endParaRPr kumimoji="1"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FB906A1-569E-4FF6-9F74-EDC446F1A26A}"/>
              </a:ext>
            </a:extLst>
          </p:cNvPr>
          <p:cNvSpPr txBox="1">
            <a:spLocks/>
          </p:cNvSpPr>
          <p:nvPr/>
        </p:nvSpPr>
        <p:spPr bwMode="auto">
          <a:xfrm>
            <a:off x="4856040" y="1301261"/>
            <a:ext cx="4089032" cy="3648807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宏展开</a:t>
            </a:r>
            <a:endParaRPr kumimoji="1" lang="fr-FR" altLang="zh-CN" sz="20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float a, </a:t>
            </a:r>
            <a:r>
              <a:rPr kumimoji="1" lang="en-US" altLang="zh-CN" sz="2000" dirty="0" err="1" smtClean="0">
                <a:solidFill>
                  <a:srgbClr val="080808"/>
                </a:solidFill>
              </a:rPr>
              <a:t>x,y</a:t>
            </a:r>
            <a:r>
              <a:rPr kumimoji="1" lang="en-US" altLang="zh-CN" sz="2000" dirty="0" smtClean="0">
                <a:solidFill>
                  <a:srgbClr val="080808"/>
                </a:solidFill>
              </a:rPr>
              <a:t>;</a:t>
            </a:r>
            <a:endParaRPr kumimoji="1" lang="en-US" altLang="zh-CN" sz="20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a = 3.6;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x</a:t>
            </a:r>
            <a:r>
              <a:rPr kumimoji="1" lang="en-US" altLang="zh-CN" sz="2000" dirty="0" smtClean="0">
                <a:solidFill>
                  <a:srgbClr val="080808"/>
                </a:solidFill>
              </a:rPr>
              <a:t> </a:t>
            </a:r>
            <a:r>
              <a:rPr kumimoji="1" lang="en-US" altLang="zh-CN" sz="2000" dirty="0">
                <a:solidFill>
                  <a:srgbClr val="080808"/>
                </a:solidFill>
              </a:rPr>
              <a:t>= </a:t>
            </a:r>
            <a:r>
              <a:rPr kumimoji="1" lang="en-US" altLang="zh-CN" sz="2000" dirty="0" smtClean="0">
                <a:solidFill>
                  <a:srgbClr val="7030A0"/>
                </a:solidFill>
              </a:rPr>
              <a:t>log(a);</a:t>
            </a:r>
            <a:endParaRPr kumimoji="1" lang="en-US" altLang="zh-CN" sz="2000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area = 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log10(3.6)</a:t>
            </a:r>
            <a:r>
              <a:rPr kumimoji="1" lang="en-US" altLang="zh-CN" sz="2000" dirty="0" smtClean="0">
                <a:solidFill>
                  <a:srgbClr val="080808"/>
                </a:solidFill>
              </a:rPr>
              <a:t>;</a:t>
            </a:r>
            <a:endParaRPr kumimoji="1" lang="en-US" altLang="zh-CN" sz="20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 smtClean="0">
                <a:solidFill>
                  <a:srgbClr val="080808"/>
                </a:solidFill>
              </a:rPr>
              <a:t>    </a:t>
            </a:r>
            <a:r>
              <a:rPr kumimoji="1" lang="en-US" altLang="zh-CN" sz="2000" dirty="0" err="1" smtClean="0">
                <a:solidFill>
                  <a:srgbClr val="080808"/>
                </a:solidFill>
              </a:rPr>
              <a:t>printf</a:t>
            </a:r>
            <a:r>
              <a:rPr kumimoji="1" lang="en-US" altLang="zh-CN" sz="2000" dirty="0">
                <a:solidFill>
                  <a:srgbClr val="080808"/>
                </a:solidFill>
              </a:rPr>
              <a:t>(“ln(%f)=%f,\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n”,y</a:t>
            </a:r>
            <a:r>
              <a:rPr kumimoji="1" lang="en-US" altLang="zh-CN" sz="2000" dirty="0">
                <a:solidFill>
                  <a:srgbClr val="080808"/>
                </a:solidFill>
              </a:rPr>
              <a:t>);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2000" dirty="0">
                <a:solidFill>
                  <a:srgbClr val="080808"/>
                </a:solidFill>
              </a:rPr>
              <a:t>(“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lg</a:t>
            </a:r>
            <a:r>
              <a:rPr kumimoji="1" lang="en-US" altLang="zh-CN" sz="2000" dirty="0">
                <a:solidFill>
                  <a:srgbClr val="080808"/>
                </a:solidFill>
              </a:rPr>
              <a:t>(%f)=%f\n", x);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 smtClean="0">
                <a:solidFill>
                  <a:srgbClr val="080808"/>
                </a:solidFill>
              </a:rPr>
              <a:t>}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96374"/>
            <a:ext cx="8974260" cy="5641975"/>
          </a:xfrm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dirty="0"/>
              <a:t>对带参数的宏定义的置换展开是用“表达式”对等的置换“形参表”中的参数；</a:t>
            </a:r>
            <a:endParaRPr kumimoji="1" lang="en-US" altLang="zh-CN" dirty="0"/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kumimoji="1" lang="zh-CN" altLang="en-US" dirty="0"/>
              <a:t>参数替换也仅仅是用实参的字符串替换形参的字符串；</a:t>
            </a:r>
            <a:endParaRPr kumimoji="1" lang="en-US" altLang="zh-CN" dirty="0"/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kumimoji="1" lang="zh-CN" altLang="en-US" dirty="0"/>
              <a:t>不对表达式进行求值；</a:t>
            </a:r>
            <a:endParaRPr kumimoji="1" lang="en-US" altLang="zh-CN" dirty="0"/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dirty="0"/>
              <a:t>宏</a:t>
            </a:r>
            <a:r>
              <a:rPr kumimoji="1" lang="zh-CN" altLang="en-US" dirty="0">
                <a:solidFill>
                  <a:srgbClr val="FF0000"/>
                </a:solidFill>
              </a:rPr>
              <a:t>不存在类型问题</a:t>
            </a:r>
            <a:r>
              <a:rPr kumimoji="1" lang="zh-CN" altLang="en-US" dirty="0"/>
              <a:t>，宏名无类型，参数也无类型，</a:t>
            </a:r>
            <a:r>
              <a:rPr kumimoji="1" lang="zh-CN" altLang="en-US" dirty="0">
                <a:solidFill>
                  <a:srgbClr val="030DCD"/>
                </a:solidFill>
              </a:rPr>
              <a:t>表达式可以是任何类型；</a:t>
            </a:r>
            <a:endParaRPr kumimoji="1" lang="en-US" altLang="zh-CN" dirty="0">
              <a:solidFill>
                <a:srgbClr val="030DCD"/>
              </a:solidFill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dirty="0"/>
              <a:t>宏名与括号之间</a:t>
            </a:r>
            <a:r>
              <a:rPr kumimoji="1" lang="zh-CN" altLang="en-US" dirty="0">
                <a:solidFill>
                  <a:srgbClr val="FF0000"/>
                </a:solidFill>
              </a:rPr>
              <a:t>不得有空格</a:t>
            </a:r>
            <a:r>
              <a:rPr kumimoji="1" lang="zh-CN" altLang="en-US" dirty="0"/>
              <a:t>，因为</a:t>
            </a:r>
            <a:r>
              <a:rPr kumimoji="1" lang="zh-CN" altLang="en-US" dirty="0">
                <a:solidFill>
                  <a:srgbClr val="0303DF"/>
                </a:solidFill>
              </a:rPr>
              <a:t>宏名与表达式之间用</a:t>
            </a:r>
            <a:r>
              <a:rPr kumimoji="1" lang="zh-CN" altLang="en-US" dirty="0">
                <a:solidFill>
                  <a:srgbClr val="C00000"/>
                </a:solidFill>
              </a:rPr>
              <a:t>空格</a:t>
            </a:r>
            <a:r>
              <a:rPr kumimoji="1" lang="zh-CN" altLang="en-US" dirty="0">
                <a:solidFill>
                  <a:srgbClr val="0303DF"/>
                </a:solidFill>
              </a:rPr>
              <a:t>作为</a:t>
            </a:r>
            <a:r>
              <a:rPr kumimoji="1" lang="zh-CN" altLang="en-US" dirty="0">
                <a:solidFill>
                  <a:srgbClr val="C00000"/>
                </a:solidFill>
              </a:rPr>
              <a:t>分隔符；</a:t>
            </a:r>
            <a:endParaRPr kumimoji="1" lang="zh-CN" altLang="en-US" dirty="0"/>
          </a:p>
          <a:p>
            <a:pPr marL="342900" indent="-342900" eaLnBrk="1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endParaRPr kumimoji="1" lang="zh-CN" altLang="en-US" dirty="0"/>
          </a:p>
          <a:p>
            <a:pPr eaLnBrk="1" hangingPunct="1">
              <a:lnSpc>
                <a:spcPct val="90000"/>
              </a:lnSpc>
            </a:pPr>
            <a:endParaRPr kumimoji="1" lang="en-US" altLang="zh-CN" sz="2800" b="1" dirty="0"/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/>
              <a:t>带参数宏的几点说明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32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1594" y="1132702"/>
            <a:ext cx="8161637" cy="5305167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C00000"/>
                </a:solidFill>
              </a:rPr>
              <a:t>#define S  (</a:t>
            </a:r>
            <a:r>
              <a:rPr kumimoji="1" lang="en-US" altLang="zh-CN" b="1" dirty="0" err="1">
                <a:solidFill>
                  <a:srgbClr val="C00000"/>
                </a:solidFill>
              </a:rPr>
              <a:t>a,b</a:t>
            </a:r>
            <a:r>
              <a:rPr kumimoji="1" lang="en-US" altLang="zh-CN" b="1" dirty="0">
                <a:solidFill>
                  <a:srgbClr val="C00000"/>
                </a:solidFill>
              </a:rPr>
              <a:t>)  a*b  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0303DF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303DF"/>
                </a:solidFill>
              </a:rPr>
              <a:t>注：如果</a:t>
            </a:r>
            <a:r>
              <a:rPr kumimoji="1" lang="en-US" altLang="zh-CN" b="1" dirty="0" smtClean="0">
                <a:solidFill>
                  <a:srgbClr val="0303DF"/>
                </a:solidFill>
              </a:rPr>
              <a:t>S</a:t>
            </a:r>
            <a:r>
              <a:rPr kumimoji="1" lang="zh-CN" altLang="en-US" b="1" dirty="0">
                <a:solidFill>
                  <a:srgbClr val="0303DF"/>
                </a:solidFill>
              </a:rPr>
              <a:t>与</a:t>
            </a:r>
            <a:r>
              <a:rPr kumimoji="1" lang="en-US" altLang="zh-CN" b="1" dirty="0">
                <a:solidFill>
                  <a:srgbClr val="0303DF"/>
                </a:solidFill>
              </a:rPr>
              <a:t>(</a:t>
            </a:r>
            <a:r>
              <a:rPr kumimoji="1" lang="en-US" altLang="zh-CN" b="1" dirty="0" err="1">
                <a:solidFill>
                  <a:srgbClr val="0303DF"/>
                </a:solidFill>
              </a:rPr>
              <a:t>a,b</a:t>
            </a:r>
            <a:r>
              <a:rPr kumimoji="1" lang="en-US" altLang="zh-CN" b="1" dirty="0">
                <a:solidFill>
                  <a:srgbClr val="0303DF"/>
                </a:solidFill>
              </a:rPr>
              <a:t>)</a:t>
            </a:r>
            <a:r>
              <a:rPr kumimoji="1" lang="zh-CN" altLang="en-US" b="1" dirty="0">
                <a:solidFill>
                  <a:srgbClr val="0303DF"/>
                </a:solidFill>
              </a:rPr>
              <a:t>之间有空格</a:t>
            </a:r>
            <a:endParaRPr kumimoji="1" lang="en-US" altLang="zh-CN" b="1" dirty="0">
              <a:solidFill>
                <a:srgbClr val="0303DF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kumimoji="1" lang="en-US" altLang="zh-CN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80808"/>
                </a:solidFill>
              </a:rPr>
              <a:t>int main()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80808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80808"/>
                </a:solidFill>
              </a:rPr>
              <a:t>      int c=</a:t>
            </a:r>
            <a:r>
              <a:rPr kumimoji="1" lang="en-US" altLang="zh-CN" dirty="0">
                <a:solidFill>
                  <a:srgbClr val="0303DF"/>
                </a:solidFill>
              </a:rPr>
              <a:t>S(2,3)</a:t>
            </a:r>
            <a:r>
              <a:rPr kumimoji="1" lang="en-US" altLang="zh-CN" dirty="0">
                <a:solidFill>
                  <a:srgbClr val="080808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80808"/>
                </a:solidFill>
              </a:rPr>
              <a:t>      int x=4,y=6;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80808"/>
                </a:solidFill>
              </a:rPr>
              <a:t>      c=</a:t>
            </a:r>
            <a:r>
              <a:rPr kumimoji="1" lang="en-US" altLang="zh-CN" dirty="0">
                <a:solidFill>
                  <a:srgbClr val="C00000"/>
                </a:solidFill>
              </a:rPr>
              <a:t>S(</a:t>
            </a:r>
            <a:r>
              <a:rPr kumimoji="1" lang="en-US" altLang="zh-CN" dirty="0" err="1">
                <a:solidFill>
                  <a:srgbClr val="C00000"/>
                </a:solidFill>
              </a:rPr>
              <a:t>x,y</a:t>
            </a:r>
            <a:r>
              <a:rPr kumimoji="1" lang="en-US" altLang="zh-CN" dirty="0">
                <a:solidFill>
                  <a:srgbClr val="C00000"/>
                </a:solidFill>
              </a:rPr>
              <a:t>)</a:t>
            </a:r>
            <a:r>
              <a:rPr kumimoji="1" lang="en-US" altLang="zh-CN" dirty="0">
                <a:solidFill>
                  <a:srgbClr val="080808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80808"/>
                </a:solidFill>
              </a:rPr>
              <a:t>      return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80808"/>
                </a:solidFill>
              </a:rPr>
              <a:t>}</a:t>
            </a:r>
            <a:endParaRPr lang="en-US" altLang="zh-CN" dirty="0">
              <a:solidFill>
                <a:srgbClr val="080808"/>
              </a:solidFill>
            </a:endParaRP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讨论：下述宏展开的结果是什么？</a:t>
            </a:r>
          </a:p>
        </p:txBody>
      </p:sp>
    </p:spTree>
    <p:extLst>
      <p:ext uri="{BB962C8B-B14F-4D97-AF65-F5344CB8AC3E}">
        <p14:creationId xmlns:p14="http://schemas.microsoft.com/office/powerpoint/2010/main" val="68567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讨论：下述宏展开的结果是什么</a:t>
            </a:r>
            <a:r>
              <a:rPr lang="zh-CN" altLang="en-US" dirty="0" smtClean="0"/>
              <a:t>？（续）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57" y="2253848"/>
            <a:ext cx="3857628" cy="4122737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//</a:t>
            </a:r>
            <a:r>
              <a:rPr kumimoji="1" lang="zh-CN" altLang="en-US" sz="2000" dirty="0">
                <a:solidFill>
                  <a:srgbClr val="000000"/>
                </a:solidFill>
              </a:rPr>
              <a:t>源程序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C00000"/>
                </a:solidFill>
              </a:rPr>
              <a:t>#define S  (</a:t>
            </a:r>
            <a:r>
              <a:rPr kumimoji="1" lang="en-US" altLang="zh-CN" sz="2000" b="1" dirty="0" err="1">
                <a:solidFill>
                  <a:srgbClr val="C00000"/>
                </a:solidFill>
              </a:rPr>
              <a:t>a,b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)  a*b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kumimoji="1" lang="en-US" altLang="zh-CN" sz="20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int main()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  int c=</a:t>
            </a:r>
            <a:r>
              <a:rPr kumimoji="1" lang="en-US" altLang="zh-CN" sz="2000" dirty="0">
                <a:solidFill>
                  <a:srgbClr val="0303DF"/>
                </a:solidFill>
              </a:rPr>
              <a:t>S</a:t>
            </a:r>
            <a:r>
              <a:rPr kumimoji="1" lang="en-US" altLang="zh-CN" sz="2000" dirty="0">
                <a:solidFill>
                  <a:srgbClr val="006600"/>
                </a:solidFill>
              </a:rPr>
              <a:t>(2,3);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  int x=4,y=6;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  c=</a:t>
            </a:r>
            <a:r>
              <a:rPr kumimoji="1" lang="en-US" altLang="zh-CN" sz="2000" dirty="0">
                <a:solidFill>
                  <a:srgbClr val="C00000"/>
                </a:solidFill>
              </a:rPr>
              <a:t>S</a:t>
            </a:r>
            <a:r>
              <a:rPr kumimoji="1" lang="en-US" altLang="zh-CN" sz="2000" dirty="0">
                <a:solidFill>
                  <a:srgbClr val="0303DF"/>
                </a:solidFill>
              </a:rPr>
              <a:t>(</a:t>
            </a:r>
            <a:r>
              <a:rPr kumimoji="1" lang="en-US" altLang="zh-CN" sz="2000" dirty="0" err="1">
                <a:solidFill>
                  <a:srgbClr val="0303DF"/>
                </a:solidFill>
              </a:rPr>
              <a:t>x,y</a:t>
            </a:r>
            <a:r>
              <a:rPr kumimoji="1" lang="en-US" altLang="zh-CN" sz="2000" dirty="0">
                <a:solidFill>
                  <a:srgbClr val="0303DF"/>
                </a:solidFill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  return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}</a:t>
            </a:r>
            <a:endParaRPr kumimoji="1"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DF7E8-415C-4868-AEC8-7C596450BC41}"/>
              </a:ext>
            </a:extLst>
          </p:cNvPr>
          <p:cNvSpPr txBox="1">
            <a:spLocks/>
          </p:cNvSpPr>
          <p:nvPr/>
        </p:nvSpPr>
        <p:spPr bwMode="auto">
          <a:xfrm>
            <a:off x="274757" y="1110546"/>
            <a:ext cx="8412043" cy="1043569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303DF"/>
                </a:solidFill>
              </a:rPr>
              <a:t>宏</a:t>
            </a:r>
            <a:r>
              <a:rPr kumimoji="1" lang="en-US" altLang="zh-CN" sz="2000" dirty="0">
                <a:solidFill>
                  <a:srgbClr val="0303DF"/>
                </a:solidFill>
              </a:rPr>
              <a:t>S</a:t>
            </a:r>
            <a:r>
              <a:rPr kumimoji="1" lang="zh-CN" altLang="en-US" sz="2000" dirty="0">
                <a:solidFill>
                  <a:srgbClr val="0303DF"/>
                </a:solidFill>
              </a:rPr>
              <a:t>定义了字符串 </a:t>
            </a:r>
            <a:r>
              <a:rPr kumimoji="1" lang="en-US" altLang="zh-CN" sz="2000" dirty="0">
                <a:solidFill>
                  <a:srgbClr val="0303DF"/>
                </a:solidFill>
              </a:rPr>
              <a:t>(</a:t>
            </a:r>
            <a:r>
              <a:rPr kumimoji="1" lang="en-US" altLang="zh-CN" sz="2000" dirty="0" err="1">
                <a:solidFill>
                  <a:srgbClr val="0303DF"/>
                </a:solidFill>
              </a:rPr>
              <a:t>a,b</a:t>
            </a:r>
            <a:r>
              <a:rPr kumimoji="1" lang="en-US" altLang="zh-CN" sz="2000" dirty="0">
                <a:solidFill>
                  <a:srgbClr val="0303DF"/>
                </a:solidFill>
              </a:rPr>
              <a:t>)  a*b;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80808"/>
                </a:solidFill>
              </a:rPr>
              <a:t>展开时，先将</a:t>
            </a:r>
            <a:r>
              <a:rPr kumimoji="1" lang="en-US" altLang="zh-CN" sz="2000" b="1" dirty="0">
                <a:solidFill>
                  <a:srgbClr val="080808"/>
                </a:solidFill>
              </a:rPr>
              <a:t>S</a:t>
            </a:r>
            <a:r>
              <a:rPr kumimoji="1" lang="zh-CN" altLang="en-US" sz="2000" b="1" dirty="0">
                <a:solidFill>
                  <a:srgbClr val="080808"/>
                </a:solidFill>
              </a:rPr>
              <a:t>用</a:t>
            </a:r>
            <a:r>
              <a:rPr kumimoji="1" lang="en-US" altLang="zh-CN" sz="2000" dirty="0">
                <a:solidFill>
                  <a:srgbClr val="0303DF"/>
                </a:solidFill>
              </a:rPr>
              <a:t>(</a:t>
            </a:r>
            <a:r>
              <a:rPr kumimoji="1" lang="en-US" altLang="zh-CN" sz="2000" dirty="0" err="1">
                <a:solidFill>
                  <a:srgbClr val="0303DF"/>
                </a:solidFill>
              </a:rPr>
              <a:t>a,b</a:t>
            </a:r>
            <a:r>
              <a:rPr kumimoji="1" lang="en-US" altLang="zh-CN" sz="2000" dirty="0">
                <a:solidFill>
                  <a:srgbClr val="0303DF"/>
                </a:solidFill>
              </a:rPr>
              <a:t>)  a*b</a:t>
            </a:r>
            <a:r>
              <a:rPr kumimoji="1" lang="zh-CN" altLang="en-US" sz="2000" b="1" dirty="0">
                <a:solidFill>
                  <a:srgbClr val="080808"/>
                </a:solidFill>
              </a:rPr>
              <a:t>替换</a:t>
            </a:r>
            <a:r>
              <a:rPr kumimoji="1" lang="zh-CN" altLang="en-US" sz="2000" b="1" dirty="0" smtClean="0">
                <a:solidFill>
                  <a:srgbClr val="080808"/>
                </a:solidFill>
              </a:rPr>
              <a:t>，再附加</a:t>
            </a:r>
            <a:r>
              <a:rPr kumimoji="1" lang="zh-CN" altLang="en-US" sz="2000" b="1" dirty="0">
                <a:solidFill>
                  <a:srgbClr val="080808"/>
                </a:solidFill>
              </a:rPr>
              <a:t>上</a:t>
            </a:r>
            <a:r>
              <a:rPr kumimoji="1" lang="en-US" altLang="zh-CN" sz="2000" b="1" dirty="0">
                <a:solidFill>
                  <a:srgbClr val="080808"/>
                </a:solidFill>
              </a:rPr>
              <a:t>S</a:t>
            </a:r>
            <a:r>
              <a:rPr kumimoji="1" lang="zh-CN" altLang="en-US" sz="2000" b="1" dirty="0">
                <a:solidFill>
                  <a:srgbClr val="080808"/>
                </a:solidFill>
              </a:rPr>
              <a:t>后的内容；</a:t>
            </a:r>
            <a:endParaRPr kumimoji="1" lang="en-US" altLang="zh-CN" sz="2000" b="1" dirty="0">
              <a:solidFill>
                <a:srgbClr val="080808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b="1" dirty="0" smtClean="0">
                <a:solidFill>
                  <a:srgbClr val="080808"/>
                </a:solidFill>
              </a:rPr>
              <a:t>相当于</a:t>
            </a:r>
            <a:r>
              <a:rPr kumimoji="1" lang="en-US" altLang="zh-CN" sz="2000" b="1" dirty="0" smtClean="0">
                <a:solidFill>
                  <a:srgbClr val="080808"/>
                </a:solidFill>
              </a:rPr>
              <a:t>S</a:t>
            </a:r>
            <a:r>
              <a:rPr kumimoji="1" lang="zh-CN" altLang="en-US" sz="2000" b="1" dirty="0">
                <a:solidFill>
                  <a:srgbClr val="080808"/>
                </a:solidFill>
              </a:rPr>
              <a:t>是一个无参数的宏；</a:t>
            </a:r>
            <a:endParaRPr kumimoji="1" lang="en-US" altLang="zh-CN" sz="2000" b="1" dirty="0">
              <a:solidFill>
                <a:srgbClr val="080808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FB906A1-569E-4FF6-9F74-EDC446F1A26A}"/>
              </a:ext>
            </a:extLst>
          </p:cNvPr>
          <p:cNvSpPr txBox="1">
            <a:spLocks/>
          </p:cNvSpPr>
          <p:nvPr/>
        </p:nvSpPr>
        <p:spPr bwMode="auto">
          <a:xfrm>
            <a:off x="4489570" y="2284195"/>
            <a:ext cx="4089032" cy="4122737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//</a:t>
            </a:r>
            <a:r>
              <a:rPr kumimoji="1" lang="zh-CN" altLang="en-US" sz="2000" dirty="0">
                <a:solidFill>
                  <a:srgbClr val="000000"/>
                </a:solidFill>
              </a:rPr>
              <a:t>宏展开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int c=</a:t>
            </a:r>
            <a:r>
              <a:rPr kumimoji="1" lang="en-US" altLang="zh-CN" sz="2000" dirty="0">
                <a:solidFill>
                  <a:srgbClr val="0303DF"/>
                </a:solidFill>
              </a:rPr>
              <a:t>(</a:t>
            </a:r>
            <a:r>
              <a:rPr kumimoji="1" lang="en-US" altLang="zh-CN" sz="2000" dirty="0" err="1">
                <a:solidFill>
                  <a:srgbClr val="0303DF"/>
                </a:solidFill>
              </a:rPr>
              <a:t>a,b</a:t>
            </a:r>
            <a:r>
              <a:rPr kumimoji="1" lang="en-US" altLang="zh-CN" sz="2000" dirty="0">
                <a:solidFill>
                  <a:srgbClr val="0303DF"/>
                </a:solidFill>
              </a:rPr>
              <a:t>) a*b</a:t>
            </a:r>
            <a:r>
              <a:rPr kumimoji="1" lang="en-US" altLang="zh-CN" sz="2000" dirty="0">
                <a:solidFill>
                  <a:srgbClr val="006600"/>
                </a:solidFill>
              </a:rPr>
              <a:t>(2,3);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int x=4,y=6;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c=</a:t>
            </a:r>
            <a:r>
              <a:rPr kumimoji="1" lang="en-US" altLang="zh-CN" sz="2000" dirty="0">
                <a:solidFill>
                  <a:srgbClr val="C00000"/>
                </a:solidFill>
              </a:rPr>
              <a:t>(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a,b</a:t>
            </a:r>
            <a:r>
              <a:rPr kumimoji="1" lang="en-US" altLang="zh-CN" sz="2000" dirty="0">
                <a:solidFill>
                  <a:srgbClr val="C00000"/>
                </a:solidFill>
              </a:rPr>
              <a:t>) a*b</a:t>
            </a:r>
            <a:r>
              <a:rPr kumimoji="1" lang="en-US" altLang="zh-CN" sz="2000" dirty="0">
                <a:solidFill>
                  <a:srgbClr val="0303DF"/>
                </a:solidFill>
              </a:rPr>
              <a:t>(</a:t>
            </a:r>
            <a:r>
              <a:rPr kumimoji="1" lang="en-US" altLang="zh-CN" sz="2000" dirty="0" err="1">
                <a:solidFill>
                  <a:srgbClr val="0303DF"/>
                </a:solidFill>
              </a:rPr>
              <a:t>x,y</a:t>
            </a:r>
            <a:r>
              <a:rPr kumimoji="1" lang="en-US" altLang="zh-CN" sz="2000" dirty="0">
                <a:solidFill>
                  <a:srgbClr val="0303DF"/>
                </a:solidFill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}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4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F9983-D831-4B84-A0D8-E7778367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55588"/>
            <a:ext cx="8394456" cy="584200"/>
          </a:xfrm>
        </p:spPr>
        <p:txBody>
          <a:bodyPr/>
          <a:lstStyle/>
          <a:p>
            <a:r>
              <a:rPr lang="zh-CN" altLang="en-US" dirty="0"/>
              <a:t>带参数的宏，若实参是一</a:t>
            </a:r>
            <a:r>
              <a:rPr lang="zh-CN" altLang="en-US" dirty="0" smtClean="0"/>
              <a:t>个较复杂的表达式</a:t>
            </a:r>
            <a:r>
              <a:rPr lang="zh-CN" altLang="en-US" dirty="0"/>
              <a:t>，宏展开？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1EE79-DA1E-44BA-98E7-99769F2C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思考：下述宏展开的结果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#define PI 3.1415926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#define </a:t>
            </a:r>
            <a:r>
              <a:rPr lang="en-US" altLang="zh-CN" dirty="0">
                <a:solidFill>
                  <a:srgbClr val="7030A0"/>
                </a:solidFill>
              </a:rPr>
              <a:t>S(r) PI*r*r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main()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{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float a, b, area;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a = 3.6, b=2.8;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303DF"/>
                </a:solidFill>
              </a:rPr>
              <a:t>area = S(</a:t>
            </a:r>
            <a:r>
              <a:rPr lang="en-US" altLang="zh-CN" dirty="0" err="1">
                <a:solidFill>
                  <a:srgbClr val="0303DF"/>
                </a:solidFill>
              </a:rPr>
              <a:t>a+b</a:t>
            </a:r>
            <a:r>
              <a:rPr lang="en-US" altLang="zh-CN" dirty="0">
                <a:solidFill>
                  <a:srgbClr val="0303DF"/>
                </a:solidFill>
              </a:rPr>
              <a:t>);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7030A0"/>
                </a:solidFill>
              </a:rPr>
              <a:t>    area = S(3.6+2.8);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("r=%f, area=%f\n", a, area);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3094890" y="4090255"/>
            <a:ext cx="2532185" cy="386862"/>
          </a:xfrm>
          <a:prstGeom prst="wedgeRoundRectCallout">
            <a:avLst>
              <a:gd name="adj1" fmla="val -67014"/>
              <a:gd name="adj2" fmla="val 46863"/>
              <a:gd name="adj3" fmla="val 16667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>
                <a:solidFill>
                  <a:srgbClr val="0303DF"/>
                </a:solidFill>
              </a:rPr>
              <a:t>3.1415926*a+b*a+b</a:t>
            </a:r>
            <a:r>
              <a:rPr kumimoji="1" lang="en-US" altLang="zh-CN">
                <a:solidFill>
                  <a:srgbClr val="080808"/>
                </a:solidFill>
              </a:rPr>
              <a:t>;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3094891" y="4624754"/>
            <a:ext cx="3323494" cy="386862"/>
          </a:xfrm>
          <a:prstGeom prst="wedgeRoundRectCallout">
            <a:avLst>
              <a:gd name="adj1" fmla="val -54514"/>
              <a:gd name="adj2" fmla="val -7683"/>
              <a:gd name="adj3" fmla="val 16667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3.1415926*3.6+2.8*3.6+2.8</a:t>
            </a:r>
            <a:r>
              <a:rPr kumimoji="1" lang="en-US" altLang="zh-CN" dirty="0">
                <a:solidFill>
                  <a:srgbClr val="080808"/>
                </a:solidFill>
              </a:rPr>
              <a:t>;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19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带参数的宏，实参是一个表达式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57" y="2253848"/>
            <a:ext cx="3857628" cy="4122737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//</a:t>
            </a:r>
            <a:r>
              <a:rPr kumimoji="1" lang="zh-CN" altLang="en-US" sz="2000" dirty="0">
                <a:solidFill>
                  <a:srgbClr val="000000"/>
                </a:solidFill>
              </a:rPr>
              <a:t>源程序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303DF"/>
                </a:solidFill>
              </a:rPr>
              <a:t>#define PI 3.1415926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303DF"/>
                </a:solidFill>
              </a:rPr>
              <a:t>#define S(r) PI*r*r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main()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{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    float a, b, area;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    a = 3.6, b=2.8;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    area = </a:t>
            </a:r>
            <a:r>
              <a:rPr kumimoji="1" lang="en-US" altLang="zh-CN" sz="2000" dirty="0">
                <a:solidFill>
                  <a:srgbClr val="0303DF"/>
                </a:solidFill>
              </a:rPr>
              <a:t>S(</a:t>
            </a:r>
            <a:r>
              <a:rPr kumimoji="1" lang="en-US" altLang="zh-CN" sz="2000" dirty="0" err="1">
                <a:solidFill>
                  <a:srgbClr val="0303DF"/>
                </a:solidFill>
              </a:rPr>
              <a:t>a+b</a:t>
            </a:r>
            <a:r>
              <a:rPr kumimoji="1" lang="en-US" altLang="zh-CN" sz="2000" dirty="0">
                <a:solidFill>
                  <a:srgbClr val="0303DF"/>
                </a:solidFill>
              </a:rPr>
              <a:t>)</a:t>
            </a:r>
            <a:r>
              <a:rPr kumimoji="1" lang="en-US" altLang="zh-CN" sz="20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    area = </a:t>
            </a:r>
            <a:r>
              <a:rPr kumimoji="1" lang="en-US" altLang="zh-CN" sz="2000" dirty="0">
                <a:solidFill>
                  <a:srgbClr val="C00000"/>
                </a:solidFill>
              </a:rPr>
              <a:t>S(3.6+2.8);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    </a:t>
            </a:r>
            <a:r>
              <a:rPr kumimoji="1" lang="en-US" altLang="zh-CN" sz="2000" dirty="0" err="1">
                <a:solidFill>
                  <a:srgbClr val="000000"/>
                </a:solidFill>
              </a:rPr>
              <a:t>printf</a:t>
            </a:r>
            <a:r>
              <a:rPr kumimoji="1" lang="en-US" altLang="zh-CN" sz="2000" dirty="0">
                <a:solidFill>
                  <a:srgbClr val="000000"/>
                </a:solidFill>
              </a:rPr>
              <a:t>("r=%f, area=%f\n", a, area);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}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DF7E8-415C-4868-AEC8-7C596450BC41}"/>
              </a:ext>
            </a:extLst>
          </p:cNvPr>
          <p:cNvSpPr txBox="1">
            <a:spLocks/>
          </p:cNvSpPr>
          <p:nvPr/>
        </p:nvSpPr>
        <p:spPr bwMode="auto">
          <a:xfrm>
            <a:off x="274757" y="1110546"/>
            <a:ext cx="8412043" cy="1043569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0000"/>
                </a:solidFill>
              </a:rPr>
              <a:t> </a:t>
            </a:r>
            <a:r>
              <a:rPr kumimoji="1" lang="zh-CN" altLang="en-US" sz="2000" dirty="0">
                <a:solidFill>
                  <a:srgbClr val="000000"/>
                </a:solidFill>
              </a:rPr>
              <a:t>语句</a:t>
            </a:r>
            <a:r>
              <a:rPr kumimoji="1" lang="en-US" altLang="zh-CN" sz="2000" dirty="0">
                <a:solidFill>
                  <a:srgbClr val="000000"/>
                </a:solidFill>
              </a:rPr>
              <a:t>area = </a:t>
            </a:r>
            <a:r>
              <a:rPr kumimoji="1" lang="en-US" altLang="zh-CN" sz="2000" dirty="0">
                <a:solidFill>
                  <a:srgbClr val="0303DF"/>
                </a:solidFill>
              </a:rPr>
              <a:t>S(</a:t>
            </a:r>
            <a:r>
              <a:rPr kumimoji="1" lang="en-US" altLang="zh-CN" sz="2000" dirty="0" err="1">
                <a:solidFill>
                  <a:srgbClr val="0303DF"/>
                </a:solidFill>
              </a:rPr>
              <a:t>a+b</a:t>
            </a:r>
            <a:r>
              <a:rPr kumimoji="1" lang="en-US" altLang="zh-CN" sz="2000" dirty="0">
                <a:solidFill>
                  <a:srgbClr val="0303DF"/>
                </a:solidFill>
              </a:rPr>
              <a:t>)</a:t>
            </a:r>
            <a:r>
              <a:rPr kumimoji="1" lang="zh-CN" altLang="en-US" sz="2000" dirty="0">
                <a:solidFill>
                  <a:srgbClr val="000000"/>
                </a:solidFill>
              </a:rPr>
              <a:t>的本意是以</a:t>
            </a:r>
            <a:r>
              <a:rPr kumimoji="1" lang="en-US" altLang="zh-CN" sz="2000" dirty="0" err="1">
                <a:solidFill>
                  <a:srgbClr val="000000"/>
                </a:solidFill>
              </a:rPr>
              <a:t>a+b</a:t>
            </a:r>
            <a:r>
              <a:rPr kumimoji="1" lang="zh-CN" altLang="en-US" sz="2000" dirty="0">
                <a:solidFill>
                  <a:srgbClr val="000000"/>
                </a:solidFill>
              </a:rPr>
              <a:t>作为圆的半径，计算圆面积；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</a:rPr>
              <a:t>宏展开后的效果与原意不符？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</a:rPr>
              <a:t>如何解决？</a:t>
            </a:r>
            <a:r>
              <a:rPr kumimoji="1" lang="en-US" altLang="zh-CN" sz="20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FB906A1-569E-4FF6-9F74-EDC446F1A26A}"/>
              </a:ext>
            </a:extLst>
          </p:cNvPr>
          <p:cNvSpPr txBox="1">
            <a:spLocks/>
          </p:cNvSpPr>
          <p:nvPr/>
        </p:nvSpPr>
        <p:spPr bwMode="auto">
          <a:xfrm>
            <a:off x="4489570" y="2284195"/>
            <a:ext cx="4089032" cy="4122737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//</a:t>
            </a:r>
            <a:r>
              <a:rPr kumimoji="1" lang="zh-CN" altLang="en-US" sz="2000" dirty="0">
                <a:solidFill>
                  <a:srgbClr val="000000"/>
                </a:solidFill>
              </a:rPr>
              <a:t>宏展开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float a, b, area;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a = 3.6, b=2.8;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area = </a:t>
            </a:r>
            <a:r>
              <a:rPr kumimoji="1" lang="en-US" altLang="zh-CN" sz="2000" dirty="0">
                <a:solidFill>
                  <a:srgbClr val="0303DF"/>
                </a:solidFill>
              </a:rPr>
              <a:t>3.1415926*</a:t>
            </a:r>
            <a:r>
              <a:rPr kumimoji="1" lang="en-US" altLang="zh-CN" sz="2000" dirty="0" err="1">
                <a:solidFill>
                  <a:srgbClr val="0303DF"/>
                </a:solidFill>
              </a:rPr>
              <a:t>a+b</a:t>
            </a:r>
            <a:r>
              <a:rPr kumimoji="1" lang="en-US" altLang="zh-CN" sz="2000" dirty="0">
                <a:solidFill>
                  <a:srgbClr val="0303DF"/>
                </a:solidFill>
              </a:rPr>
              <a:t>*</a:t>
            </a:r>
            <a:r>
              <a:rPr kumimoji="1" lang="en-US" altLang="zh-CN" sz="2000" dirty="0" err="1">
                <a:solidFill>
                  <a:srgbClr val="0303DF"/>
                </a:solidFill>
              </a:rPr>
              <a:t>a+b</a:t>
            </a:r>
            <a:r>
              <a:rPr kumimoji="1" lang="en-US" altLang="zh-CN" sz="20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area = </a:t>
            </a:r>
            <a:r>
              <a:rPr kumimoji="1" lang="en-US" altLang="zh-CN" sz="2000" dirty="0">
                <a:solidFill>
                  <a:srgbClr val="C00000"/>
                </a:solidFill>
              </a:rPr>
              <a:t>3.1415926*3.6+2.8*3.6+2.8</a:t>
            </a:r>
            <a:r>
              <a:rPr kumimoji="1" lang="en-US" altLang="zh-CN" sz="20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2000" dirty="0">
                <a:solidFill>
                  <a:srgbClr val="080808"/>
                </a:solidFill>
              </a:rPr>
              <a:t>("r=%f, area=%f\n", a, area);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}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0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宏定义时注意小括号</a:t>
            </a:r>
            <a:r>
              <a:rPr lang="en-US" altLang="zh-CN" dirty="0"/>
              <a:t>()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57" y="1807244"/>
            <a:ext cx="3857628" cy="4122737"/>
          </a:xfrm>
          <a:ln>
            <a:solidFill>
              <a:srgbClr val="080808"/>
            </a:solidFill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//</a:t>
            </a:r>
            <a:r>
              <a:rPr kumimoji="1" lang="zh-CN" altLang="en-US" sz="2000" dirty="0">
                <a:solidFill>
                  <a:srgbClr val="000000"/>
                </a:solidFill>
              </a:rPr>
              <a:t>源程序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303DF"/>
                </a:solidFill>
              </a:rPr>
              <a:t>#define PI 3.1415926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303DF"/>
                </a:solidFill>
              </a:rPr>
              <a:t>#define </a:t>
            </a:r>
            <a:r>
              <a:rPr kumimoji="1" lang="en-US" altLang="zh-CN" sz="2000" b="1" dirty="0">
                <a:solidFill>
                  <a:srgbClr val="7030A0"/>
                </a:solidFill>
              </a:rPr>
              <a:t>S(r) PI*(r)*(r)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main()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{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    float a, b, area;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    a = 3.6, b=2.8;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    area = </a:t>
            </a:r>
            <a:r>
              <a:rPr kumimoji="1" lang="en-US" altLang="zh-CN" sz="2000" dirty="0">
                <a:solidFill>
                  <a:srgbClr val="0303DF"/>
                </a:solidFill>
              </a:rPr>
              <a:t>S(</a:t>
            </a:r>
            <a:r>
              <a:rPr kumimoji="1" lang="en-US" altLang="zh-CN" sz="2000" dirty="0" err="1">
                <a:solidFill>
                  <a:srgbClr val="0303DF"/>
                </a:solidFill>
              </a:rPr>
              <a:t>a+b</a:t>
            </a:r>
            <a:r>
              <a:rPr kumimoji="1" lang="en-US" altLang="zh-CN" sz="2000" dirty="0">
                <a:solidFill>
                  <a:srgbClr val="0303DF"/>
                </a:solidFill>
              </a:rPr>
              <a:t>)</a:t>
            </a:r>
            <a:r>
              <a:rPr kumimoji="1" lang="en-US" altLang="zh-CN" sz="20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    area = </a:t>
            </a:r>
            <a:r>
              <a:rPr kumimoji="1" lang="en-US" altLang="zh-CN" sz="2000" dirty="0">
                <a:solidFill>
                  <a:srgbClr val="C00000"/>
                </a:solidFill>
              </a:rPr>
              <a:t>S(3.6+2.8);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    </a:t>
            </a:r>
            <a:r>
              <a:rPr kumimoji="1" lang="en-US" altLang="zh-CN" sz="2000" dirty="0" err="1">
                <a:solidFill>
                  <a:srgbClr val="000000"/>
                </a:solidFill>
              </a:rPr>
              <a:t>printf</a:t>
            </a:r>
            <a:r>
              <a:rPr kumimoji="1" lang="en-US" altLang="zh-CN" sz="2000" dirty="0">
                <a:solidFill>
                  <a:srgbClr val="000000"/>
                </a:solidFill>
              </a:rPr>
              <a:t>("r=%f, area=%f\n", a, area);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}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DF7E8-415C-4868-AEC8-7C596450BC41}"/>
              </a:ext>
            </a:extLst>
          </p:cNvPr>
          <p:cNvSpPr txBox="1">
            <a:spLocks/>
          </p:cNvSpPr>
          <p:nvPr/>
        </p:nvSpPr>
        <p:spPr bwMode="auto">
          <a:xfrm>
            <a:off x="374402" y="1110547"/>
            <a:ext cx="8089900" cy="584200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</a:rPr>
              <a:t>注意宏定义时小括号</a:t>
            </a:r>
            <a:r>
              <a:rPr kumimoji="1" lang="en-US" altLang="zh-CN" sz="2000" dirty="0">
                <a:solidFill>
                  <a:srgbClr val="C00000"/>
                </a:solidFill>
              </a:rPr>
              <a:t>()</a:t>
            </a:r>
            <a:r>
              <a:rPr kumimoji="1" lang="zh-CN" altLang="en-US" sz="2000" dirty="0">
                <a:solidFill>
                  <a:srgbClr val="C00000"/>
                </a:solidFill>
              </a:rPr>
              <a:t>的作用。</a:t>
            </a:r>
            <a:r>
              <a:rPr kumimoji="1" lang="en-US" altLang="zh-CN" sz="20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FB906A1-569E-4FF6-9F74-EDC446F1A26A}"/>
              </a:ext>
            </a:extLst>
          </p:cNvPr>
          <p:cNvSpPr txBox="1">
            <a:spLocks/>
          </p:cNvSpPr>
          <p:nvPr/>
        </p:nvSpPr>
        <p:spPr bwMode="auto">
          <a:xfrm>
            <a:off x="4375270" y="1820858"/>
            <a:ext cx="4089032" cy="4122737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//</a:t>
            </a:r>
            <a:r>
              <a:rPr kumimoji="1" lang="zh-CN" altLang="en-US" sz="2000" dirty="0">
                <a:solidFill>
                  <a:srgbClr val="080808"/>
                </a:solidFill>
              </a:rPr>
              <a:t>宏展开</a:t>
            </a:r>
            <a:endParaRPr kumimoji="1" lang="en-US" altLang="zh-CN" sz="20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float a, b, area;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a = 3.6, b=2.8;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area = 3.1415926*</a:t>
            </a:r>
            <a:r>
              <a:rPr kumimoji="1" lang="en-US" altLang="zh-CN" sz="2000" dirty="0">
                <a:solidFill>
                  <a:srgbClr val="0303DF"/>
                </a:solidFill>
              </a:rPr>
              <a:t>(</a:t>
            </a:r>
            <a:r>
              <a:rPr kumimoji="1" lang="en-US" altLang="zh-CN" sz="2000" dirty="0" err="1">
                <a:solidFill>
                  <a:srgbClr val="0303DF"/>
                </a:solidFill>
              </a:rPr>
              <a:t>a+b</a:t>
            </a:r>
            <a:r>
              <a:rPr kumimoji="1" lang="en-US" altLang="zh-CN" sz="2000" dirty="0">
                <a:solidFill>
                  <a:srgbClr val="0303DF"/>
                </a:solidFill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</a:rPr>
              <a:t>*</a:t>
            </a:r>
            <a:r>
              <a:rPr kumimoji="1" lang="en-US" altLang="zh-CN" sz="2000" dirty="0">
                <a:solidFill>
                  <a:srgbClr val="0303DF"/>
                </a:solidFill>
              </a:rPr>
              <a:t>(</a:t>
            </a:r>
            <a:r>
              <a:rPr kumimoji="1" lang="en-US" altLang="zh-CN" sz="2000" dirty="0" err="1">
                <a:solidFill>
                  <a:srgbClr val="0303DF"/>
                </a:solidFill>
              </a:rPr>
              <a:t>a+b</a:t>
            </a:r>
            <a:r>
              <a:rPr kumimoji="1" lang="en-US" altLang="zh-CN" sz="2000" dirty="0">
                <a:solidFill>
                  <a:srgbClr val="0303DF"/>
                </a:solidFill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area = 3.1415926*</a:t>
            </a:r>
            <a:r>
              <a:rPr kumimoji="1" lang="en-US" altLang="zh-CN" sz="2000" dirty="0">
                <a:solidFill>
                  <a:srgbClr val="C00000"/>
                </a:solidFill>
              </a:rPr>
              <a:t>(3.6+2.8)*(3.6+2.8)</a:t>
            </a:r>
            <a:r>
              <a:rPr kumimoji="1" lang="en-US" altLang="zh-CN" sz="20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</a:t>
            </a:r>
            <a:r>
              <a:rPr kumimoji="1" lang="en-US" altLang="zh-CN" sz="20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2000" dirty="0">
                <a:solidFill>
                  <a:srgbClr val="080808"/>
                </a:solidFill>
              </a:rPr>
              <a:t>("r=%f, area=%f\n", a, area);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}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3E8A2-EC56-4623-9B5F-D7AED893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在不同的情况下</a:t>
            </a:r>
            <a:r>
              <a:rPr lang="zh-CN" altLang="en-US" dirty="0" smtClean="0"/>
              <a:t>，使</a:t>
            </a:r>
            <a:r>
              <a:rPr lang="en-US" altLang="zh-CN" dirty="0" smtClean="0">
                <a:solidFill>
                  <a:srgbClr val="0303DF"/>
                </a:solidFill>
              </a:rPr>
              <a:t>NULL</a:t>
            </a:r>
            <a:r>
              <a:rPr lang="zh-CN" altLang="en-US" dirty="0"/>
              <a:t>有不同的值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9AF75-502A-41C4-952C-0BB0BC501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3"/>
            <a:ext cx="3919171" cy="5345112"/>
          </a:xfr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考察头文件</a:t>
            </a:r>
            <a:r>
              <a:rPr lang="en-US" altLang="zh-CN" dirty="0" err="1">
                <a:solidFill>
                  <a:srgbClr val="7030A0"/>
                </a:solidFill>
              </a:rPr>
              <a:t>stdio.h</a:t>
            </a:r>
            <a:r>
              <a:rPr lang="zh-CN" altLang="en-US" dirty="0"/>
              <a:t>中的几条编译预处理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285750" lvl="1" indent="0"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#</a:t>
            </a:r>
            <a:r>
              <a:rPr lang="en-US" altLang="zh-CN" sz="1600" dirty="0" err="1">
                <a:solidFill>
                  <a:srgbClr val="006600"/>
                </a:solidFill>
              </a:rPr>
              <a:t>ifndef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NULL</a:t>
            </a:r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#ifdef 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cplusplus</a:t>
            </a:r>
            <a:endParaRPr lang="en-US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/>
              <a:t>ifndef</a:t>
            </a:r>
            <a:r>
              <a:rPr lang="en-US" altLang="zh-CN" sz="1600" dirty="0"/>
              <a:t> _WIN64</a:t>
            </a:r>
          </a:p>
          <a:p>
            <a:pPr marL="285750" lvl="1" indent="0">
              <a:buNone/>
            </a:pPr>
            <a:r>
              <a:rPr lang="en-US" altLang="zh-CN" sz="1600" b="1" dirty="0">
                <a:solidFill>
                  <a:srgbClr val="0303DF"/>
                </a:solidFill>
              </a:rPr>
              <a:t>#define NULL 0   </a:t>
            </a:r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#else</a:t>
            </a:r>
          </a:p>
          <a:p>
            <a:pPr marL="285750" lvl="1" indent="0">
              <a:buNone/>
            </a:pPr>
            <a:r>
              <a:rPr lang="en-US" altLang="zh-CN" sz="1600" b="1" dirty="0">
                <a:solidFill>
                  <a:srgbClr val="0303DF"/>
                </a:solidFill>
              </a:rPr>
              <a:t>#define NULL </a:t>
            </a:r>
            <a:r>
              <a:rPr lang="en-US" altLang="zh-CN" sz="1600" b="1" dirty="0">
                <a:solidFill>
                  <a:srgbClr val="7030A0"/>
                </a:solidFill>
              </a:rPr>
              <a:t>0LL</a:t>
            </a:r>
          </a:p>
          <a:p>
            <a:pPr marL="285750" lvl="1" indent="0">
              <a:buNone/>
            </a:pPr>
            <a:r>
              <a:rPr lang="en-US" altLang="zh-CN" sz="1600" dirty="0"/>
              <a:t>#endif  /* W64 */</a:t>
            </a:r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#else</a:t>
            </a:r>
          </a:p>
          <a:p>
            <a:pPr marL="285750" lvl="1" indent="0">
              <a:buNone/>
            </a:pPr>
            <a:r>
              <a:rPr lang="en-US" altLang="zh-CN" sz="1600" b="1" dirty="0">
                <a:solidFill>
                  <a:srgbClr val="0303DF"/>
                </a:solidFill>
              </a:rPr>
              <a:t>#define NULL </a:t>
            </a:r>
            <a:r>
              <a:rPr lang="en-US" altLang="zh-CN" sz="1600" b="1" dirty="0">
                <a:solidFill>
                  <a:srgbClr val="FF0000"/>
                </a:solidFill>
              </a:rPr>
              <a:t>((void *)0)</a:t>
            </a:r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#endif</a:t>
            </a:r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#endif</a:t>
            </a:r>
          </a:p>
          <a:p>
            <a:pPr marL="285750" lvl="1" indent="0">
              <a:buNone/>
            </a:pPr>
            <a:r>
              <a:rPr lang="en-US" altLang="zh-CN" sz="1600" dirty="0"/>
              <a:t>…….</a:t>
            </a:r>
            <a:endParaRPr lang="zh-CN" altLang="en-US" sz="16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BD9AF75-502A-41C4-952C-0BB0BC50115F}"/>
              </a:ext>
            </a:extLst>
          </p:cNvPr>
          <p:cNvSpPr txBox="1">
            <a:spLocks/>
          </p:cNvSpPr>
          <p:nvPr/>
        </p:nvSpPr>
        <p:spPr bwMode="auto">
          <a:xfrm>
            <a:off x="4530725" y="1135063"/>
            <a:ext cx="3947746" cy="5345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相当于</a:t>
            </a:r>
            <a:endParaRPr lang="en-US" altLang="zh-CN" dirty="0" smtClean="0"/>
          </a:p>
          <a:p>
            <a:pPr marL="285750" lvl="1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#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ifndef</a:t>
            </a:r>
            <a:r>
              <a:rPr lang="en-US" altLang="zh-CN" sz="1600" dirty="0" smtClean="0">
                <a:solidFill>
                  <a:srgbClr val="006600"/>
                </a:solidFill>
              </a:rPr>
              <a:t>  NULL</a:t>
            </a:r>
          </a:p>
          <a:p>
            <a:pPr marL="285750" lvl="1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   #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ifdef</a:t>
            </a:r>
            <a:r>
              <a:rPr lang="en-US" altLang="zh-CN" sz="1600" dirty="0" smtClean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/>
              <a:t>__</a:t>
            </a:r>
            <a:r>
              <a:rPr lang="en-US" altLang="zh-CN" sz="1600" dirty="0" err="1" smtClean="0"/>
              <a:t>cplusplus</a:t>
            </a:r>
            <a:endParaRPr lang="en-US" altLang="zh-CN" sz="1600" dirty="0" smtClean="0"/>
          </a:p>
          <a:p>
            <a:pPr marL="285750" lvl="1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</a:t>
            </a:r>
            <a:r>
              <a:rPr lang="en-US" altLang="zh-CN" sz="1600" dirty="0">
                <a:solidFill>
                  <a:srgbClr val="C00000"/>
                </a:solidFill>
              </a:rPr>
              <a:t>#</a:t>
            </a:r>
            <a:r>
              <a:rPr lang="en-US" altLang="zh-CN" sz="1600" dirty="0" err="1">
                <a:solidFill>
                  <a:srgbClr val="C00000"/>
                </a:solidFill>
              </a:rPr>
              <a:t>ifndef</a:t>
            </a:r>
            <a:r>
              <a:rPr lang="en-US" altLang="zh-CN" sz="1600" dirty="0">
                <a:solidFill>
                  <a:srgbClr val="C00000"/>
                </a:solidFill>
              </a:rPr>
              <a:t> _WIN64</a:t>
            </a:r>
          </a:p>
          <a:p>
            <a:pPr marL="285750" lvl="1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      #define NULL </a:t>
            </a:r>
            <a:r>
              <a:rPr lang="en-US" altLang="zh-CN" sz="1600" dirty="0" smtClean="0">
                <a:solidFill>
                  <a:srgbClr val="C00000"/>
                </a:solidFill>
              </a:rPr>
              <a:t>0 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</a:p>
          <a:p>
            <a:pPr marL="285750" lvl="1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       #else</a:t>
            </a:r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      #define NULL </a:t>
            </a:r>
            <a:r>
              <a:rPr lang="en-US" altLang="zh-CN" sz="1600" dirty="0">
                <a:solidFill>
                  <a:srgbClr val="C00000"/>
                </a:solidFill>
              </a:rPr>
              <a:t>0LL</a:t>
            </a:r>
          </a:p>
          <a:p>
            <a:pPr marL="285750" lvl="1" indent="0">
              <a:buNone/>
            </a:pPr>
            <a:r>
              <a:rPr lang="en-US" altLang="zh-CN" sz="1600" dirty="0" smtClean="0"/>
              <a:t>       </a:t>
            </a:r>
            <a:r>
              <a:rPr lang="en-US" altLang="zh-CN" sz="1600" dirty="0">
                <a:solidFill>
                  <a:srgbClr val="C00000"/>
                </a:solidFill>
              </a:rPr>
              <a:t>#</a:t>
            </a:r>
            <a:r>
              <a:rPr lang="en-US" altLang="zh-CN" sz="1600" dirty="0" err="1">
                <a:solidFill>
                  <a:srgbClr val="C00000"/>
                </a:solidFill>
              </a:rPr>
              <a:t>endif</a:t>
            </a:r>
            <a:r>
              <a:rPr lang="en-US" altLang="zh-CN" sz="1600" dirty="0">
                <a:solidFill>
                  <a:srgbClr val="C00000"/>
                </a:solidFill>
              </a:rPr>
              <a:t>  /* W64 */</a:t>
            </a:r>
          </a:p>
          <a:p>
            <a:pPr marL="285750" lvl="1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   #else</a:t>
            </a:r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   #define NULL </a:t>
            </a:r>
            <a:r>
              <a:rPr lang="en-US" altLang="zh-CN" sz="1600" dirty="0">
                <a:solidFill>
                  <a:srgbClr val="C00000"/>
                </a:solidFill>
              </a:rPr>
              <a:t>((void *)0)</a:t>
            </a:r>
          </a:p>
          <a:p>
            <a:pPr marL="285750" lvl="1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    #</a:t>
            </a:r>
            <a:r>
              <a:rPr lang="en-US" altLang="zh-CN" sz="1600" dirty="0" err="1">
                <a:solidFill>
                  <a:srgbClr val="7030A0"/>
                </a:solidFill>
              </a:rPr>
              <a:t>endif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</a:t>
            </a:r>
            <a:r>
              <a:rPr lang="en-US" altLang="zh-CN" sz="1600" dirty="0" err="1">
                <a:solidFill>
                  <a:srgbClr val="006600"/>
                </a:solidFill>
              </a:rPr>
              <a:t>endif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285750" lvl="1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…….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14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88541"/>
            <a:ext cx="8113032" cy="511063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dirty="0"/>
              <a:t>如：定义宏，求两数的较大值</a:t>
            </a:r>
            <a:endParaRPr kumimoji="1" lang="en-US" altLang="zh-CN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0303DF"/>
                </a:solidFill>
              </a:rPr>
              <a:t>           </a:t>
            </a:r>
            <a:r>
              <a:rPr kumimoji="1" lang="fr-FR" altLang="zh-CN" sz="2000" dirty="0">
                <a:solidFill>
                  <a:srgbClr val="0303DF"/>
                </a:solidFill>
              </a:rPr>
              <a:t>#define  MAX(x,y)  </a:t>
            </a:r>
            <a:r>
              <a:rPr kumimoji="1" lang="fr-FR" altLang="zh-CN" sz="2000" dirty="0">
                <a:solidFill>
                  <a:srgbClr val="C00000"/>
                </a:solidFill>
              </a:rPr>
              <a:t>x&gt;y?x:y    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	int main( 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	{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	     int  x=2,y=3,z,t;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             z = MAX(x+1, y+2)*10;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             t = 10* MAX(x+1, y+2);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             return 0;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        }</a:t>
            </a:r>
            <a:endParaRPr kumimoji="1" lang="en-US" altLang="zh-CN" sz="2000" dirty="0"/>
          </a:p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dirty="0"/>
              <a:t>问：</a:t>
            </a:r>
            <a:r>
              <a:rPr kumimoji="1" lang="en-US" altLang="zh-CN" dirty="0" err="1"/>
              <a:t>z,t</a:t>
            </a:r>
            <a:r>
              <a:rPr kumimoji="1" lang="zh-CN" altLang="en-US" dirty="0"/>
              <a:t>的值是我们所期望的结果吗？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l"/>
            </a:pPr>
            <a:endParaRPr kumimoji="1" lang="zh-CN" altLang="en-US" sz="2000" b="1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/>
              <a:t>利用带参数的宏，可实现一些简单的函数功能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5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dirty="0"/>
              <a:t>定义宏，求两数的较大值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53" y="1795353"/>
            <a:ext cx="3894993" cy="2826300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源程序</a:t>
            </a:r>
            <a:endParaRPr kumimoji="1" lang="fr-FR" altLang="zh-CN" sz="20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303DF"/>
                </a:solidFill>
              </a:rPr>
              <a:t>#define  MAX(x,y)  x&gt;y?x:y </a:t>
            </a:r>
            <a:r>
              <a:rPr kumimoji="1" lang="fr-FR" altLang="zh-CN" sz="2000" dirty="0">
                <a:solidFill>
                  <a:srgbClr val="080808"/>
                </a:solidFill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int main( 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int  x=2,y=3,z,t;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z = </a:t>
            </a:r>
            <a:r>
              <a:rPr kumimoji="1" lang="fr-FR" altLang="zh-CN" sz="2000" dirty="0">
                <a:solidFill>
                  <a:srgbClr val="0303DF"/>
                </a:solidFill>
              </a:rPr>
              <a:t>MAX(x+1, y+2)</a:t>
            </a:r>
            <a:r>
              <a:rPr kumimoji="1" lang="fr-FR" altLang="zh-CN" sz="2000" dirty="0">
                <a:solidFill>
                  <a:srgbClr val="080808"/>
                </a:solidFill>
              </a:rPr>
              <a:t>*10;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t = </a:t>
            </a:r>
            <a:r>
              <a:rPr kumimoji="1" lang="fr-FR" altLang="zh-CN" sz="2000" dirty="0">
                <a:solidFill>
                  <a:srgbClr val="C00000"/>
                </a:solidFill>
              </a:rPr>
              <a:t>10* MAX(x+1,y+2)</a:t>
            </a:r>
            <a:r>
              <a:rPr kumimoji="1" lang="fr-FR" altLang="zh-CN" sz="2000" dirty="0">
                <a:solidFill>
                  <a:srgbClr val="080808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return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}</a:t>
            </a:r>
            <a:endParaRPr kumimoji="1"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DF7E8-415C-4868-AEC8-7C596450BC41}"/>
              </a:ext>
            </a:extLst>
          </p:cNvPr>
          <p:cNvSpPr txBox="1">
            <a:spLocks/>
          </p:cNvSpPr>
          <p:nvPr/>
        </p:nvSpPr>
        <p:spPr bwMode="auto">
          <a:xfrm>
            <a:off x="274757" y="964604"/>
            <a:ext cx="8412043" cy="705933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000000"/>
                </a:solidFill>
              </a:rPr>
              <a:t>运算符的优先级：</a:t>
            </a:r>
            <a:r>
              <a:rPr kumimoji="1" lang="zh-CN" altLang="en-US" sz="1800" b="1" dirty="0">
                <a:solidFill>
                  <a:srgbClr val="0303DF"/>
                </a:solidFill>
              </a:rPr>
              <a:t>算术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运算符</a:t>
            </a:r>
            <a:r>
              <a:rPr kumimoji="1" lang="en-US" altLang="zh-CN" sz="1800" b="1" dirty="0">
                <a:solidFill>
                  <a:srgbClr val="7030A0"/>
                </a:solidFill>
              </a:rPr>
              <a:t>&gt;</a:t>
            </a:r>
            <a:r>
              <a:rPr kumimoji="1" lang="zh-CN" altLang="en-US" sz="1800" b="1" dirty="0">
                <a:solidFill>
                  <a:srgbClr val="0303DF"/>
                </a:solidFill>
              </a:rPr>
              <a:t>关系</a:t>
            </a:r>
            <a:r>
              <a:rPr kumimoji="1" lang="zh-CN" altLang="en-US" sz="1800" b="1" dirty="0" smtClean="0">
                <a:solidFill>
                  <a:srgbClr val="006600"/>
                </a:solidFill>
              </a:rPr>
              <a:t>运算符</a:t>
            </a:r>
            <a:r>
              <a:rPr kumimoji="1" lang="en-US" altLang="zh-CN" sz="1800" b="1" dirty="0" smtClean="0">
                <a:solidFill>
                  <a:srgbClr val="C00000"/>
                </a:solidFill>
              </a:rPr>
              <a:t>&gt;</a:t>
            </a:r>
            <a:r>
              <a:rPr kumimoji="1" lang="zh-CN" altLang="en-US" sz="1800" b="1" dirty="0">
                <a:solidFill>
                  <a:srgbClr val="0303DF"/>
                </a:solidFill>
              </a:rPr>
              <a:t>条件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运算符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&gt;</a:t>
            </a:r>
            <a:r>
              <a:rPr kumimoji="1" lang="zh-CN" altLang="en-US" sz="1800" b="1" dirty="0">
                <a:solidFill>
                  <a:srgbClr val="0303DF"/>
                </a:solidFill>
              </a:rPr>
              <a:t>赋值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运算符；</a:t>
            </a:r>
            <a:endParaRPr kumimoji="1" lang="en-US" altLang="zh-CN" sz="1800" b="1" dirty="0">
              <a:solidFill>
                <a:srgbClr val="0066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1800" b="1" dirty="0">
                <a:solidFill>
                  <a:srgbClr val="006600"/>
                </a:solidFill>
              </a:rPr>
              <a:t>z=?  t=? </a:t>
            </a:r>
            <a:endParaRPr kumimoji="1" lang="en-US" altLang="zh-CN" sz="1800" dirty="0">
              <a:solidFill>
                <a:srgbClr val="C00000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FB906A1-569E-4FF6-9F74-EDC446F1A26A}"/>
              </a:ext>
            </a:extLst>
          </p:cNvPr>
          <p:cNvSpPr txBox="1">
            <a:spLocks/>
          </p:cNvSpPr>
          <p:nvPr/>
        </p:nvSpPr>
        <p:spPr bwMode="auto">
          <a:xfrm>
            <a:off x="4486643" y="1795353"/>
            <a:ext cx="4089032" cy="2826300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宏展开</a:t>
            </a:r>
            <a:endParaRPr kumimoji="1" lang="fr-FR" altLang="zh-CN" sz="20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int main( 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int x=2,y=3,z,t;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z = </a:t>
            </a:r>
            <a:r>
              <a:rPr kumimoji="1" lang="fr-FR" altLang="zh-CN" sz="2000" dirty="0">
                <a:solidFill>
                  <a:srgbClr val="0303DF"/>
                </a:solidFill>
              </a:rPr>
              <a:t>x+1&gt;y+2?x+1:y+2*10</a:t>
            </a:r>
            <a:r>
              <a:rPr kumimoji="1" lang="fr-FR" altLang="zh-CN" sz="20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t = </a:t>
            </a:r>
            <a:r>
              <a:rPr kumimoji="1" lang="fr-FR" altLang="zh-CN" sz="2000" dirty="0">
                <a:solidFill>
                  <a:srgbClr val="C00000"/>
                </a:solidFill>
              </a:rPr>
              <a:t>10* x+1&gt;y+2?x+1:y+2</a:t>
            </a:r>
            <a:r>
              <a:rPr kumimoji="1" lang="fr-FR" altLang="zh-CN" sz="20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}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5D8B138-3FC5-43ED-A00B-E490F1EE990A}"/>
              </a:ext>
            </a:extLst>
          </p:cNvPr>
          <p:cNvSpPr txBox="1">
            <a:spLocks/>
          </p:cNvSpPr>
          <p:nvPr/>
        </p:nvSpPr>
        <p:spPr bwMode="auto">
          <a:xfrm>
            <a:off x="280621" y="4746469"/>
            <a:ext cx="8412043" cy="643094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fr-FR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kumimoji="1" lang="fr-FR" altLang="zh-CN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x+1&gt;y+2?x+1:y+2*10</a:t>
            </a:r>
            <a:r>
              <a:rPr kumimoji="1"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1" lang="fr-FR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= (</a:t>
            </a:r>
            <a:r>
              <a:rPr kumimoji="1" lang="fr-FR" altLang="zh-CN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x+1</a:t>
            </a:r>
            <a:r>
              <a:rPr kumimoji="1" lang="fr-FR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fr-FR" altLang="zh-CN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1" lang="fr-FR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fr-FR" altLang="zh-CN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y+2</a:t>
            </a:r>
            <a:r>
              <a:rPr kumimoji="1" lang="fr-FR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fr-FR" altLang="zh-CN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kumimoji="1" lang="fr-FR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fr-FR" altLang="zh-CN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x+1</a:t>
            </a:r>
            <a:r>
              <a:rPr kumimoji="1" lang="fr-FR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fr-FR" altLang="zh-CN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fr-FR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fr-FR" altLang="zh-CN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y+2*10</a:t>
            </a:r>
            <a:r>
              <a:rPr kumimoji="1" lang="fr-FR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fr-FR" altLang="zh-CN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1"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z=3&gt;5?3:25z=25   //</a:t>
            </a:r>
            <a:r>
              <a:rPr kumimoji="1"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本意是</a:t>
            </a:r>
            <a:r>
              <a:rPr kumimoji="1"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z=5*10=50;   //</a:t>
            </a:r>
            <a:r>
              <a:rPr kumimoji="1"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如何解决该问题</a:t>
            </a:r>
            <a:r>
              <a: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fr-FR" altLang="zh-CN" sz="18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942CB17-2632-4ABE-B4EA-5A6A17969BCB}"/>
              </a:ext>
            </a:extLst>
          </p:cNvPr>
          <p:cNvSpPr txBox="1">
            <a:spLocks/>
          </p:cNvSpPr>
          <p:nvPr/>
        </p:nvSpPr>
        <p:spPr bwMode="auto">
          <a:xfrm>
            <a:off x="274756" y="5514379"/>
            <a:ext cx="8412043" cy="643094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fr-FR" altLang="zh-CN" sz="1800" dirty="0">
                <a:solidFill>
                  <a:srgbClr val="080808"/>
                </a:solidFill>
              </a:rPr>
              <a:t>t = </a:t>
            </a:r>
            <a:r>
              <a:rPr kumimoji="1" lang="fr-FR" altLang="zh-CN" sz="1800" dirty="0">
                <a:solidFill>
                  <a:srgbClr val="C00000"/>
                </a:solidFill>
              </a:rPr>
              <a:t>10* x+1&gt;y+2?x+1:y+2</a:t>
            </a:r>
            <a:r>
              <a:rPr kumimoji="1" lang="fr-FR" altLang="zh-CN" sz="1800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kumimoji="1" lang="fr-FR" altLang="zh-CN" sz="1800" dirty="0">
                <a:solidFill>
                  <a:srgbClr val="080808"/>
                </a:solidFill>
              </a:rPr>
              <a:t> </a:t>
            </a:r>
            <a:r>
              <a:rPr kumimoji="1" lang="fr-FR" altLang="zh-CN" sz="1800" dirty="0">
                <a:solidFill>
                  <a:srgbClr val="000000"/>
                </a:solidFill>
              </a:rPr>
              <a:t>t = (</a:t>
            </a:r>
            <a:r>
              <a:rPr kumimoji="1" lang="fr-FR" altLang="zh-CN" sz="1800" dirty="0">
                <a:solidFill>
                  <a:srgbClr val="C00000"/>
                </a:solidFill>
              </a:rPr>
              <a:t>10* x+1</a:t>
            </a:r>
            <a:r>
              <a:rPr kumimoji="1" lang="fr-FR" altLang="zh-CN" sz="1800" dirty="0">
                <a:solidFill>
                  <a:srgbClr val="000000"/>
                </a:solidFill>
              </a:rPr>
              <a:t>)</a:t>
            </a:r>
            <a:r>
              <a:rPr kumimoji="1" lang="fr-FR" altLang="zh-CN" sz="1800" dirty="0">
                <a:solidFill>
                  <a:srgbClr val="C00000"/>
                </a:solidFill>
              </a:rPr>
              <a:t>&gt;</a:t>
            </a:r>
            <a:r>
              <a:rPr kumimoji="1" lang="fr-FR" altLang="zh-CN" sz="1800" dirty="0">
                <a:solidFill>
                  <a:srgbClr val="000000"/>
                </a:solidFill>
              </a:rPr>
              <a:t>(</a:t>
            </a:r>
            <a:r>
              <a:rPr kumimoji="1" lang="fr-FR" altLang="zh-CN" sz="1800" dirty="0">
                <a:solidFill>
                  <a:srgbClr val="C00000"/>
                </a:solidFill>
              </a:rPr>
              <a:t>y+2</a:t>
            </a:r>
            <a:r>
              <a:rPr kumimoji="1" lang="fr-FR" altLang="zh-CN" sz="1800" dirty="0">
                <a:solidFill>
                  <a:srgbClr val="000000"/>
                </a:solidFill>
              </a:rPr>
              <a:t>)</a:t>
            </a:r>
            <a:r>
              <a:rPr kumimoji="1" lang="fr-FR" altLang="zh-CN" sz="1800" dirty="0">
                <a:solidFill>
                  <a:srgbClr val="C00000"/>
                </a:solidFill>
              </a:rPr>
              <a:t>?</a:t>
            </a:r>
            <a:r>
              <a:rPr kumimoji="1" lang="fr-FR" altLang="zh-CN" sz="1800" dirty="0">
                <a:solidFill>
                  <a:srgbClr val="000000"/>
                </a:solidFill>
              </a:rPr>
              <a:t>(</a:t>
            </a:r>
            <a:r>
              <a:rPr kumimoji="1" lang="fr-FR" altLang="zh-CN" sz="1800" dirty="0">
                <a:solidFill>
                  <a:srgbClr val="C00000"/>
                </a:solidFill>
              </a:rPr>
              <a:t>x+1</a:t>
            </a:r>
            <a:r>
              <a:rPr kumimoji="1" lang="fr-FR" altLang="zh-CN" sz="1800" dirty="0">
                <a:solidFill>
                  <a:srgbClr val="000000"/>
                </a:solidFill>
              </a:rPr>
              <a:t>)</a:t>
            </a:r>
            <a:r>
              <a:rPr kumimoji="1" lang="fr-FR" altLang="zh-CN" sz="1800" dirty="0">
                <a:solidFill>
                  <a:srgbClr val="C00000"/>
                </a:solidFill>
              </a:rPr>
              <a:t>:</a:t>
            </a:r>
            <a:r>
              <a:rPr kumimoji="1" lang="fr-FR" altLang="zh-CN" sz="1800" dirty="0">
                <a:solidFill>
                  <a:srgbClr val="000000"/>
                </a:solidFill>
              </a:rPr>
              <a:t>(</a:t>
            </a:r>
            <a:r>
              <a:rPr kumimoji="1" lang="fr-FR" altLang="zh-CN" sz="1800" dirty="0">
                <a:solidFill>
                  <a:srgbClr val="C00000"/>
                </a:solidFill>
              </a:rPr>
              <a:t>y+2</a:t>
            </a:r>
            <a:r>
              <a:rPr kumimoji="1" lang="fr-FR" altLang="zh-CN" sz="1800" dirty="0">
                <a:solidFill>
                  <a:srgbClr val="000000"/>
                </a:solidFill>
              </a:rPr>
              <a:t>) </a:t>
            </a:r>
            <a:r>
              <a:rPr kumimoji="1" lang="fr-FR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t=21&gt;5?3:5t=3, </a:t>
            </a:r>
            <a:r>
              <a:rPr kumimoji="1"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本意是</a:t>
            </a:r>
            <a:r>
              <a:rPr kumimoji="1"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t=10*5=50;    //</a:t>
            </a:r>
            <a:r>
              <a:rPr kumimoji="1" lang="zh-CN" altLang="en-US" sz="1800" b="1" dirty="0">
                <a:solidFill>
                  <a:srgbClr val="C00000"/>
                </a:solidFill>
              </a:rPr>
              <a:t>如何解决该问题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?</a:t>
            </a:r>
            <a:endParaRPr kumimoji="1" lang="fr-FR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7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88541"/>
            <a:ext cx="8113032" cy="511063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dirty="0"/>
              <a:t>执行下述代码，问</a:t>
            </a:r>
            <a:r>
              <a:rPr kumimoji="1" lang="en-US" altLang="zh-CN" dirty="0"/>
              <a:t>z, t</a:t>
            </a:r>
            <a:r>
              <a:rPr kumimoji="1" lang="zh-CN" altLang="en-US" dirty="0"/>
              <a:t>的值分别是多少？</a:t>
            </a:r>
            <a:endParaRPr kumimoji="1" lang="en-US" altLang="zh-CN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       </a:t>
            </a:r>
            <a:r>
              <a:rPr kumimoji="1" lang="fr-FR" altLang="zh-CN" sz="2000" dirty="0">
                <a:solidFill>
                  <a:srgbClr val="0303DF"/>
                </a:solidFill>
              </a:rPr>
              <a:t>#define  MAX(x,y)  </a:t>
            </a:r>
            <a:r>
              <a:rPr kumimoji="1" lang="fr-FR" altLang="zh-CN" sz="2000" dirty="0">
                <a:solidFill>
                  <a:srgbClr val="C00000"/>
                </a:solidFill>
              </a:rPr>
              <a:t>(x)&gt;(y)?(x):(y)    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	int main( 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	{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	     int  x=2,y=3,z,t;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             z = MAX(x+1, y+2)*10;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             t = 10* MAX(x+1, y+2);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             return 0;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        }</a:t>
            </a:r>
            <a:endParaRPr kumimoji="1" lang="en-US" altLang="zh-CN" sz="2000" dirty="0"/>
          </a:p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dirty="0"/>
              <a:t>问：</a:t>
            </a:r>
            <a:r>
              <a:rPr kumimoji="1" lang="en-US" altLang="zh-CN" dirty="0" err="1"/>
              <a:t>z,t</a:t>
            </a:r>
            <a:r>
              <a:rPr kumimoji="1" lang="zh-CN" altLang="en-US" dirty="0"/>
              <a:t>的值是我们所期望的结果吗？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l"/>
            </a:pPr>
            <a:endParaRPr kumimoji="1" lang="zh-CN" altLang="en-US" sz="2000" b="1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</a:rPr>
              <a:t>不要吝啬使用小括号 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7030A0"/>
                </a:solidFill>
              </a:rPr>
              <a:t>不要吝啬使用小括号 </a:t>
            </a:r>
            <a:r>
              <a:rPr lang="en-US" altLang="zh-CN" dirty="0">
                <a:solidFill>
                  <a:srgbClr val="7030A0"/>
                </a:solidFill>
              </a:rPr>
              <a:t>()</a:t>
            </a:r>
            <a:endParaRPr kumimoji="1" lang="en-US" altLang="zh-CN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57" y="1795353"/>
            <a:ext cx="3857628" cy="2879486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源程序</a:t>
            </a:r>
            <a:endParaRPr kumimoji="1" lang="fr-FR" altLang="zh-CN" sz="20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303DF"/>
                </a:solidFill>
              </a:rPr>
              <a:t>#define  MAX(x,y)  </a:t>
            </a:r>
            <a:r>
              <a:rPr kumimoji="1" lang="fr-FR" altLang="zh-CN" sz="2000" dirty="0">
                <a:solidFill>
                  <a:srgbClr val="C00000"/>
                </a:solidFill>
              </a:rPr>
              <a:t>(</a:t>
            </a:r>
            <a:r>
              <a:rPr kumimoji="1" lang="fr-FR" altLang="zh-CN" sz="2000" dirty="0">
                <a:solidFill>
                  <a:srgbClr val="0303DF"/>
                </a:solidFill>
              </a:rPr>
              <a:t>x</a:t>
            </a:r>
            <a:r>
              <a:rPr kumimoji="1" lang="fr-FR" altLang="zh-CN" sz="2000" dirty="0">
                <a:solidFill>
                  <a:srgbClr val="C00000"/>
                </a:solidFill>
              </a:rPr>
              <a:t>)</a:t>
            </a:r>
            <a:r>
              <a:rPr kumimoji="1" lang="fr-FR" altLang="zh-CN" sz="2000" dirty="0">
                <a:solidFill>
                  <a:srgbClr val="0303DF"/>
                </a:solidFill>
              </a:rPr>
              <a:t>&gt;</a:t>
            </a:r>
            <a:r>
              <a:rPr kumimoji="1" lang="fr-FR" altLang="zh-CN" sz="2000" dirty="0">
                <a:solidFill>
                  <a:srgbClr val="C00000"/>
                </a:solidFill>
              </a:rPr>
              <a:t>(</a:t>
            </a:r>
            <a:r>
              <a:rPr kumimoji="1" lang="fr-FR" altLang="zh-CN" sz="2000" dirty="0">
                <a:solidFill>
                  <a:srgbClr val="0303DF"/>
                </a:solidFill>
              </a:rPr>
              <a:t>y</a:t>
            </a:r>
            <a:r>
              <a:rPr kumimoji="1" lang="fr-FR" altLang="zh-CN" sz="2000" dirty="0">
                <a:solidFill>
                  <a:srgbClr val="C00000"/>
                </a:solidFill>
              </a:rPr>
              <a:t>)</a:t>
            </a:r>
            <a:r>
              <a:rPr kumimoji="1" lang="fr-FR" altLang="zh-CN" sz="2000" dirty="0">
                <a:solidFill>
                  <a:srgbClr val="0303DF"/>
                </a:solidFill>
              </a:rPr>
              <a:t>?</a:t>
            </a:r>
            <a:r>
              <a:rPr kumimoji="1" lang="fr-FR" altLang="zh-CN" sz="2000" dirty="0">
                <a:solidFill>
                  <a:srgbClr val="C00000"/>
                </a:solidFill>
              </a:rPr>
              <a:t>(</a:t>
            </a:r>
            <a:r>
              <a:rPr kumimoji="1" lang="fr-FR" altLang="zh-CN" sz="2000" dirty="0">
                <a:solidFill>
                  <a:srgbClr val="0303DF"/>
                </a:solidFill>
              </a:rPr>
              <a:t>x</a:t>
            </a:r>
            <a:r>
              <a:rPr kumimoji="1" lang="fr-FR" altLang="zh-CN" sz="2000" dirty="0">
                <a:solidFill>
                  <a:srgbClr val="C00000"/>
                </a:solidFill>
              </a:rPr>
              <a:t>)</a:t>
            </a:r>
            <a:r>
              <a:rPr kumimoji="1" lang="fr-FR" altLang="zh-CN" sz="2000" dirty="0">
                <a:solidFill>
                  <a:srgbClr val="0303DF"/>
                </a:solidFill>
              </a:rPr>
              <a:t>:</a:t>
            </a:r>
            <a:r>
              <a:rPr kumimoji="1" lang="fr-FR" altLang="zh-CN" sz="2000" dirty="0">
                <a:solidFill>
                  <a:srgbClr val="C00000"/>
                </a:solidFill>
              </a:rPr>
              <a:t>(</a:t>
            </a:r>
            <a:r>
              <a:rPr kumimoji="1" lang="fr-FR" altLang="zh-CN" sz="2000" dirty="0">
                <a:solidFill>
                  <a:srgbClr val="0303DF"/>
                </a:solidFill>
              </a:rPr>
              <a:t>y</a:t>
            </a:r>
            <a:r>
              <a:rPr kumimoji="1" lang="fr-FR" altLang="zh-CN" sz="2000" dirty="0">
                <a:solidFill>
                  <a:srgbClr val="C00000"/>
                </a:solidFill>
              </a:rPr>
              <a:t>)</a:t>
            </a:r>
            <a:r>
              <a:rPr kumimoji="1" lang="fr-FR" altLang="zh-CN" sz="2000" dirty="0">
                <a:solidFill>
                  <a:srgbClr val="0303DF"/>
                </a:solidFill>
              </a:rPr>
              <a:t> </a:t>
            </a:r>
            <a:r>
              <a:rPr kumimoji="1" lang="fr-FR" altLang="zh-CN" sz="2000" dirty="0">
                <a:solidFill>
                  <a:srgbClr val="080808"/>
                </a:solidFill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int main( 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int  x=2,y=3,z,t;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z = </a:t>
            </a:r>
            <a:r>
              <a:rPr kumimoji="1" lang="fr-FR" altLang="zh-CN" sz="2000" dirty="0">
                <a:solidFill>
                  <a:srgbClr val="0303DF"/>
                </a:solidFill>
              </a:rPr>
              <a:t>MAX(x+1, y+2)</a:t>
            </a:r>
            <a:r>
              <a:rPr kumimoji="1" lang="fr-FR" altLang="zh-CN" sz="2000" dirty="0">
                <a:solidFill>
                  <a:srgbClr val="080808"/>
                </a:solidFill>
              </a:rPr>
              <a:t>*10;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t = </a:t>
            </a:r>
            <a:r>
              <a:rPr kumimoji="1" lang="fr-FR" altLang="zh-CN" sz="2000" dirty="0">
                <a:solidFill>
                  <a:srgbClr val="C00000"/>
                </a:solidFill>
              </a:rPr>
              <a:t>10* MAX(x+1,y+2)</a:t>
            </a:r>
            <a:r>
              <a:rPr kumimoji="1" lang="fr-FR" altLang="zh-CN" sz="2000" dirty="0">
                <a:solidFill>
                  <a:srgbClr val="080808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return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}</a:t>
            </a:r>
            <a:endParaRPr kumimoji="1"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DF7E8-415C-4868-AEC8-7C596450BC41}"/>
              </a:ext>
            </a:extLst>
          </p:cNvPr>
          <p:cNvSpPr txBox="1">
            <a:spLocks/>
          </p:cNvSpPr>
          <p:nvPr/>
        </p:nvSpPr>
        <p:spPr bwMode="auto">
          <a:xfrm>
            <a:off x="274757" y="964604"/>
            <a:ext cx="8412043" cy="705933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000000"/>
                </a:solidFill>
              </a:rPr>
              <a:t>运算符的优先级：</a:t>
            </a:r>
            <a:r>
              <a:rPr kumimoji="1" lang="zh-CN" altLang="en-US" sz="1800" b="1" dirty="0">
                <a:solidFill>
                  <a:srgbClr val="0303DF"/>
                </a:solidFill>
              </a:rPr>
              <a:t>算术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运算符</a:t>
            </a:r>
            <a:r>
              <a:rPr kumimoji="1" lang="en-US" altLang="zh-CN" sz="1800" b="1" dirty="0">
                <a:solidFill>
                  <a:srgbClr val="7030A0"/>
                </a:solidFill>
              </a:rPr>
              <a:t>&gt;</a:t>
            </a:r>
            <a:r>
              <a:rPr kumimoji="1" lang="zh-CN" altLang="en-US" sz="1800" b="1" dirty="0">
                <a:solidFill>
                  <a:srgbClr val="0303DF"/>
                </a:solidFill>
              </a:rPr>
              <a:t>关系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运算符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&gt;</a:t>
            </a:r>
            <a:r>
              <a:rPr kumimoji="1" lang="zh-CN" altLang="en-US" sz="1800" b="1" dirty="0">
                <a:solidFill>
                  <a:srgbClr val="0303DF"/>
                </a:solidFill>
              </a:rPr>
              <a:t>条件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运算符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&gt;</a:t>
            </a:r>
            <a:r>
              <a:rPr kumimoji="1" lang="zh-CN" altLang="en-US" sz="1800" b="1" dirty="0">
                <a:solidFill>
                  <a:srgbClr val="0303DF"/>
                </a:solidFill>
              </a:rPr>
              <a:t>赋值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运算符；</a:t>
            </a:r>
            <a:endParaRPr kumimoji="1" lang="en-US" altLang="zh-CN" sz="1800" b="1" dirty="0">
              <a:solidFill>
                <a:srgbClr val="0066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1800" b="1" dirty="0" smtClean="0">
                <a:solidFill>
                  <a:srgbClr val="006600"/>
                </a:solidFill>
              </a:rPr>
              <a:t>z</a:t>
            </a:r>
            <a:r>
              <a:rPr kumimoji="1" lang="en-US" altLang="zh-CN" sz="1800" b="1" dirty="0">
                <a:solidFill>
                  <a:srgbClr val="006600"/>
                </a:solidFill>
              </a:rPr>
              <a:t>=?  t=? </a:t>
            </a:r>
            <a:endParaRPr kumimoji="1"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FB906A1-569E-4FF6-9F74-EDC446F1A26A}"/>
              </a:ext>
            </a:extLst>
          </p:cNvPr>
          <p:cNvSpPr txBox="1">
            <a:spLocks/>
          </p:cNvSpPr>
          <p:nvPr/>
        </p:nvSpPr>
        <p:spPr bwMode="auto">
          <a:xfrm>
            <a:off x="4486643" y="1795353"/>
            <a:ext cx="4089032" cy="2879486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宏展开</a:t>
            </a:r>
            <a:endParaRPr kumimoji="1" lang="fr-FR" altLang="zh-CN" sz="20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int main( 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int x=2,y=3,z,t;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z =(</a:t>
            </a:r>
            <a:r>
              <a:rPr kumimoji="1" lang="fr-FR" altLang="zh-CN" sz="2000" dirty="0">
                <a:solidFill>
                  <a:srgbClr val="0303DF"/>
                </a:solidFill>
              </a:rPr>
              <a:t>x+1)&gt;(y+2)?(x+1):(y+2)*10</a:t>
            </a:r>
            <a:r>
              <a:rPr kumimoji="1" lang="fr-FR" altLang="zh-CN" sz="20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t = </a:t>
            </a:r>
            <a:r>
              <a:rPr kumimoji="1" lang="fr-FR" altLang="zh-CN" sz="2000" dirty="0">
                <a:solidFill>
                  <a:srgbClr val="C00000"/>
                </a:solidFill>
              </a:rPr>
              <a:t>10* (x+1)&gt;(y+2)?(x+1):(y+2)</a:t>
            </a:r>
            <a:r>
              <a:rPr kumimoji="1" lang="fr-FR" altLang="zh-CN" sz="20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}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5D8B138-3FC5-43ED-A00B-E490F1EE990A}"/>
              </a:ext>
            </a:extLst>
          </p:cNvPr>
          <p:cNvSpPr txBox="1">
            <a:spLocks/>
          </p:cNvSpPr>
          <p:nvPr/>
        </p:nvSpPr>
        <p:spPr bwMode="auto">
          <a:xfrm>
            <a:off x="274755" y="4825949"/>
            <a:ext cx="8412043" cy="414266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fr-FR" altLang="zh-CN" sz="1800" dirty="0" smtClean="0">
                <a:solidFill>
                  <a:srgbClr val="080808"/>
                </a:solidFill>
              </a:rPr>
              <a:t>z </a:t>
            </a:r>
            <a:r>
              <a:rPr kumimoji="1" lang="fr-FR" altLang="zh-CN" sz="1800" dirty="0">
                <a:solidFill>
                  <a:srgbClr val="080808"/>
                </a:solidFill>
              </a:rPr>
              <a:t>= (</a:t>
            </a:r>
            <a:r>
              <a:rPr kumimoji="1" lang="fr-FR" altLang="zh-CN" sz="1800" dirty="0">
                <a:solidFill>
                  <a:srgbClr val="0303DF"/>
                </a:solidFill>
              </a:rPr>
              <a:t>x+1</a:t>
            </a:r>
            <a:r>
              <a:rPr kumimoji="1" lang="fr-FR" altLang="zh-CN" sz="1800" dirty="0">
                <a:solidFill>
                  <a:srgbClr val="000000"/>
                </a:solidFill>
              </a:rPr>
              <a:t>)</a:t>
            </a:r>
            <a:r>
              <a:rPr kumimoji="1" lang="fr-FR" altLang="zh-CN" sz="1800" dirty="0">
                <a:solidFill>
                  <a:srgbClr val="0303DF"/>
                </a:solidFill>
              </a:rPr>
              <a:t>&gt;</a:t>
            </a:r>
            <a:r>
              <a:rPr kumimoji="1" lang="fr-FR" altLang="zh-CN" sz="1800" dirty="0">
                <a:solidFill>
                  <a:srgbClr val="000000"/>
                </a:solidFill>
              </a:rPr>
              <a:t>(</a:t>
            </a:r>
            <a:r>
              <a:rPr kumimoji="1" lang="fr-FR" altLang="zh-CN" sz="1800" dirty="0">
                <a:solidFill>
                  <a:srgbClr val="0303DF"/>
                </a:solidFill>
              </a:rPr>
              <a:t>y+2</a:t>
            </a:r>
            <a:r>
              <a:rPr kumimoji="1" lang="fr-FR" altLang="zh-CN" sz="1800" dirty="0">
                <a:solidFill>
                  <a:srgbClr val="000000"/>
                </a:solidFill>
              </a:rPr>
              <a:t>)</a:t>
            </a:r>
            <a:r>
              <a:rPr kumimoji="1" lang="fr-FR" altLang="zh-CN" sz="1800" dirty="0">
                <a:solidFill>
                  <a:srgbClr val="0303DF"/>
                </a:solidFill>
              </a:rPr>
              <a:t>?</a:t>
            </a:r>
            <a:r>
              <a:rPr kumimoji="1" lang="fr-FR" altLang="zh-CN" sz="1800" dirty="0">
                <a:solidFill>
                  <a:srgbClr val="000000"/>
                </a:solidFill>
              </a:rPr>
              <a:t>(</a:t>
            </a:r>
            <a:r>
              <a:rPr kumimoji="1" lang="fr-FR" altLang="zh-CN" sz="1800" dirty="0">
                <a:solidFill>
                  <a:srgbClr val="0303DF"/>
                </a:solidFill>
              </a:rPr>
              <a:t>x+1</a:t>
            </a:r>
            <a:r>
              <a:rPr kumimoji="1" lang="fr-FR" altLang="zh-CN" sz="1800" dirty="0">
                <a:solidFill>
                  <a:srgbClr val="000000"/>
                </a:solidFill>
              </a:rPr>
              <a:t>)</a:t>
            </a:r>
            <a:r>
              <a:rPr kumimoji="1" lang="fr-FR" altLang="zh-CN" sz="1800" dirty="0">
                <a:solidFill>
                  <a:srgbClr val="0303DF"/>
                </a:solidFill>
              </a:rPr>
              <a:t>:</a:t>
            </a:r>
            <a:r>
              <a:rPr kumimoji="1" lang="fr-FR" altLang="zh-CN" sz="1800" dirty="0">
                <a:solidFill>
                  <a:srgbClr val="000000"/>
                </a:solidFill>
              </a:rPr>
              <a:t>(</a:t>
            </a:r>
            <a:r>
              <a:rPr kumimoji="1" lang="fr-FR" altLang="zh-CN" sz="1800" dirty="0">
                <a:solidFill>
                  <a:srgbClr val="0303DF"/>
                </a:solidFill>
              </a:rPr>
              <a:t>y+2)*10 </a:t>
            </a:r>
            <a:r>
              <a:rPr kumimoji="1" lang="en-US" altLang="zh-CN" sz="1800" dirty="0">
                <a:solidFill>
                  <a:srgbClr val="0303DF"/>
                </a:solidFill>
                <a:sym typeface="Wingdings" panose="05000000000000000000" pitchFamily="2" charset="2"/>
              </a:rPr>
              <a:t></a:t>
            </a:r>
            <a:r>
              <a:rPr kumimoji="1" lang="en-US" altLang="zh-CN" sz="1800" dirty="0">
                <a:solidFill>
                  <a:srgbClr val="080808"/>
                </a:solidFill>
                <a:sym typeface="Wingdings" panose="05000000000000000000" pitchFamily="2" charset="2"/>
              </a:rPr>
              <a:t>z=3&gt;5?3:50z=50   //</a:t>
            </a:r>
            <a:r>
              <a:rPr kumimoji="1" lang="zh-CN" altLang="en-US" sz="1800" dirty="0">
                <a:solidFill>
                  <a:srgbClr val="080808"/>
                </a:solidFill>
                <a:sym typeface="Wingdings" panose="05000000000000000000" pitchFamily="2" charset="2"/>
              </a:rPr>
              <a:t>本意也是</a:t>
            </a:r>
            <a:r>
              <a:rPr kumimoji="1" lang="en-US" altLang="zh-CN" sz="1800" dirty="0">
                <a:solidFill>
                  <a:srgbClr val="080808"/>
                </a:solidFill>
                <a:sym typeface="Wingdings" panose="05000000000000000000" pitchFamily="2" charset="2"/>
              </a:rPr>
              <a:t>z=5*10=50;</a:t>
            </a:r>
            <a:endParaRPr kumimoji="1" lang="fr-FR" altLang="zh-CN" sz="1800" dirty="0">
              <a:solidFill>
                <a:srgbClr val="080808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942CB17-2632-4ABE-B4EA-5A6A17969BCB}"/>
              </a:ext>
            </a:extLst>
          </p:cNvPr>
          <p:cNvSpPr txBox="1">
            <a:spLocks/>
          </p:cNvSpPr>
          <p:nvPr/>
        </p:nvSpPr>
        <p:spPr bwMode="auto">
          <a:xfrm>
            <a:off x="274756" y="5393192"/>
            <a:ext cx="8412043" cy="691085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fr-FR" altLang="zh-CN" sz="1800" dirty="0" smtClean="0">
                <a:solidFill>
                  <a:srgbClr val="000000"/>
                </a:solidFill>
              </a:rPr>
              <a:t>t </a:t>
            </a:r>
            <a:r>
              <a:rPr kumimoji="1" lang="fr-FR" altLang="zh-CN" sz="1800" dirty="0">
                <a:solidFill>
                  <a:srgbClr val="000000"/>
                </a:solidFill>
              </a:rPr>
              <a:t>= </a:t>
            </a:r>
            <a:r>
              <a:rPr kumimoji="1" lang="fr-FR" altLang="zh-CN" sz="1800" dirty="0">
                <a:solidFill>
                  <a:srgbClr val="C00000"/>
                </a:solidFill>
              </a:rPr>
              <a:t>10* </a:t>
            </a:r>
            <a:r>
              <a:rPr kumimoji="1" lang="en-US" altLang="zh-CN" sz="1800" dirty="0">
                <a:solidFill>
                  <a:srgbClr val="000000"/>
                </a:solidFill>
              </a:rPr>
              <a:t>(</a:t>
            </a:r>
            <a:r>
              <a:rPr kumimoji="1" lang="fr-FR" altLang="zh-CN" sz="1800" dirty="0">
                <a:solidFill>
                  <a:srgbClr val="C00000"/>
                </a:solidFill>
              </a:rPr>
              <a:t>x+1</a:t>
            </a:r>
            <a:r>
              <a:rPr kumimoji="1" lang="fr-FR" altLang="zh-CN" sz="1800" dirty="0">
                <a:solidFill>
                  <a:srgbClr val="000000"/>
                </a:solidFill>
              </a:rPr>
              <a:t>)</a:t>
            </a:r>
            <a:r>
              <a:rPr kumimoji="1" lang="fr-FR" altLang="zh-CN" sz="1800" dirty="0">
                <a:solidFill>
                  <a:srgbClr val="C00000"/>
                </a:solidFill>
              </a:rPr>
              <a:t>&gt;</a:t>
            </a:r>
            <a:r>
              <a:rPr kumimoji="1" lang="fr-FR" altLang="zh-CN" sz="1800" dirty="0">
                <a:solidFill>
                  <a:srgbClr val="000000"/>
                </a:solidFill>
              </a:rPr>
              <a:t>(</a:t>
            </a:r>
            <a:r>
              <a:rPr kumimoji="1" lang="fr-FR" altLang="zh-CN" sz="1800" dirty="0">
                <a:solidFill>
                  <a:srgbClr val="C00000"/>
                </a:solidFill>
              </a:rPr>
              <a:t>y+2</a:t>
            </a:r>
            <a:r>
              <a:rPr kumimoji="1" lang="fr-FR" altLang="zh-CN" sz="1800" dirty="0">
                <a:solidFill>
                  <a:srgbClr val="000000"/>
                </a:solidFill>
              </a:rPr>
              <a:t>)</a:t>
            </a:r>
            <a:r>
              <a:rPr kumimoji="1" lang="fr-FR" altLang="zh-CN" sz="1800" dirty="0">
                <a:solidFill>
                  <a:srgbClr val="C00000"/>
                </a:solidFill>
              </a:rPr>
              <a:t>?</a:t>
            </a:r>
            <a:r>
              <a:rPr kumimoji="1" lang="fr-FR" altLang="zh-CN" sz="1800" dirty="0">
                <a:solidFill>
                  <a:srgbClr val="000000"/>
                </a:solidFill>
              </a:rPr>
              <a:t>(</a:t>
            </a:r>
            <a:r>
              <a:rPr kumimoji="1" lang="fr-FR" altLang="zh-CN" sz="1800" dirty="0">
                <a:solidFill>
                  <a:srgbClr val="C00000"/>
                </a:solidFill>
              </a:rPr>
              <a:t>x+1</a:t>
            </a:r>
            <a:r>
              <a:rPr kumimoji="1" lang="fr-FR" altLang="zh-CN" sz="1800" dirty="0">
                <a:solidFill>
                  <a:srgbClr val="000000"/>
                </a:solidFill>
              </a:rPr>
              <a:t>)</a:t>
            </a:r>
            <a:r>
              <a:rPr kumimoji="1" lang="fr-FR" altLang="zh-CN" sz="1800" dirty="0">
                <a:solidFill>
                  <a:srgbClr val="C00000"/>
                </a:solidFill>
              </a:rPr>
              <a:t>:</a:t>
            </a:r>
            <a:r>
              <a:rPr kumimoji="1" lang="fr-FR" altLang="zh-CN" sz="1800" dirty="0">
                <a:solidFill>
                  <a:srgbClr val="000000"/>
                </a:solidFill>
              </a:rPr>
              <a:t>(</a:t>
            </a:r>
            <a:r>
              <a:rPr kumimoji="1" lang="fr-FR" altLang="zh-CN" sz="1800" dirty="0">
                <a:solidFill>
                  <a:srgbClr val="C00000"/>
                </a:solidFill>
              </a:rPr>
              <a:t>y+2</a:t>
            </a:r>
            <a:r>
              <a:rPr kumimoji="1" lang="fr-FR" altLang="zh-CN" sz="1800" dirty="0">
                <a:solidFill>
                  <a:srgbClr val="000000"/>
                </a:solidFill>
              </a:rPr>
              <a:t>) </a:t>
            </a:r>
            <a:r>
              <a:rPr kumimoji="1" lang="fr-FR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t=30&gt;5?3:5</a:t>
            </a:r>
            <a:r>
              <a:rPr kumimoji="1" lang="fr-FR" altLang="zh-CN" sz="1800" b="1" dirty="0">
                <a:solidFill>
                  <a:srgbClr val="006600"/>
                </a:solidFill>
                <a:sym typeface="Wingdings" panose="05000000000000000000" pitchFamily="2" charset="2"/>
              </a:rPr>
              <a:t>t=3,</a:t>
            </a:r>
            <a:r>
              <a:rPr kumimoji="1" lang="fr-FR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kumimoji="1" lang="zh-CN" altLang="en-US" sz="1800" b="1" dirty="0">
                <a:solidFill>
                  <a:srgbClr val="006600"/>
                </a:solidFill>
                <a:sym typeface="Wingdings" panose="05000000000000000000" pitchFamily="2" charset="2"/>
              </a:rPr>
              <a:t>本意是</a:t>
            </a:r>
            <a:r>
              <a:rPr kumimoji="1" lang="en-US" altLang="zh-CN" sz="1800" b="1" dirty="0">
                <a:solidFill>
                  <a:srgbClr val="006600"/>
                </a:solidFill>
                <a:sym typeface="Wingdings" panose="05000000000000000000" pitchFamily="2" charset="2"/>
              </a:rPr>
              <a:t>t=10*5=50;     </a:t>
            </a:r>
            <a:r>
              <a:rPr kumimoji="1" lang="en-US" altLang="zh-CN" sz="1800" b="1" dirty="0">
                <a:solidFill>
                  <a:srgbClr val="0303DF"/>
                </a:solidFill>
                <a:sym typeface="Wingdings" panose="05000000000000000000" pitchFamily="2" charset="2"/>
              </a:rPr>
              <a:t>//</a:t>
            </a:r>
            <a:r>
              <a:rPr kumimoji="1" lang="zh-CN" altLang="en-US" sz="1800" b="1" dirty="0">
                <a:solidFill>
                  <a:srgbClr val="0303DF"/>
                </a:solidFill>
                <a:sym typeface="Wingdings" panose="05000000000000000000" pitchFamily="2" charset="2"/>
              </a:rPr>
              <a:t>如何解决</a:t>
            </a:r>
            <a:r>
              <a:rPr kumimoji="1"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？</a:t>
            </a:r>
            <a:endParaRPr kumimoji="1" lang="fr-FR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88541"/>
            <a:ext cx="8113032" cy="511063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dirty="0"/>
              <a:t>执行下述代码，问</a:t>
            </a:r>
            <a:r>
              <a:rPr kumimoji="1" lang="en-US" altLang="zh-CN" dirty="0"/>
              <a:t>z, t</a:t>
            </a:r>
            <a:r>
              <a:rPr kumimoji="1" lang="zh-CN" altLang="en-US" dirty="0"/>
              <a:t>的值分别是多少？</a:t>
            </a:r>
            <a:endParaRPr kumimoji="1" lang="en-US" altLang="zh-CN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       </a:t>
            </a:r>
            <a:r>
              <a:rPr kumimoji="1" lang="fr-FR" altLang="zh-CN" sz="2000" dirty="0">
                <a:solidFill>
                  <a:srgbClr val="080808"/>
                </a:solidFill>
              </a:rPr>
              <a:t>#define  MAX(x,y)  </a:t>
            </a:r>
            <a:r>
              <a:rPr kumimoji="1" lang="en-US" altLang="zh-CN" sz="2000" dirty="0">
                <a:solidFill>
                  <a:srgbClr val="0303DF"/>
                </a:solidFill>
              </a:rPr>
              <a:t>(</a:t>
            </a:r>
            <a:r>
              <a:rPr kumimoji="1" lang="fr-FR" altLang="zh-CN" sz="2000" dirty="0">
                <a:solidFill>
                  <a:srgbClr val="C00000"/>
                </a:solidFill>
              </a:rPr>
              <a:t>(x)&gt;(y)?(x):(y)</a:t>
            </a:r>
            <a:r>
              <a:rPr kumimoji="1" lang="fr-FR" altLang="zh-CN" sz="2000" dirty="0">
                <a:solidFill>
                  <a:srgbClr val="0303DF"/>
                </a:solidFill>
              </a:rPr>
              <a:t>) </a:t>
            </a:r>
            <a:r>
              <a:rPr kumimoji="1" lang="fr-FR" altLang="zh-CN" sz="2000" dirty="0">
                <a:solidFill>
                  <a:srgbClr val="C00000"/>
                </a:solidFill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	int main( 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	{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	     int  x=2,y=3,z,t;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             z = MAX(x+1, y+2)*10;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             t = 10* MAX(x+1, y+2);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             return 0;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        }</a:t>
            </a:r>
            <a:endParaRPr kumimoji="1" lang="en-US" altLang="zh-CN" sz="2000" dirty="0"/>
          </a:p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dirty="0"/>
              <a:t>问：</a:t>
            </a:r>
            <a:r>
              <a:rPr kumimoji="1" lang="en-US" altLang="zh-CN" dirty="0" err="1"/>
              <a:t>z,t</a:t>
            </a:r>
            <a:r>
              <a:rPr kumimoji="1" lang="zh-CN" altLang="en-US" dirty="0"/>
              <a:t>的值是我们所期望的结果吗？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l"/>
            </a:pPr>
            <a:endParaRPr kumimoji="1" lang="zh-CN" altLang="en-US" sz="2000" b="1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问题：</a:t>
            </a:r>
            <a:r>
              <a:rPr lang="zh-CN" altLang="en-US" dirty="0">
                <a:solidFill>
                  <a:srgbClr val="C00000"/>
                </a:solidFill>
              </a:rPr>
              <a:t>还是太吝啬使用小括号 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7030A0"/>
                </a:solidFill>
              </a:rPr>
              <a:t>不要太</a:t>
            </a:r>
            <a:r>
              <a:rPr lang="zh-CN" altLang="en-US" dirty="0">
                <a:solidFill>
                  <a:srgbClr val="7030A0"/>
                </a:solidFill>
              </a:rPr>
              <a:t>吝啬使用小括号 </a:t>
            </a:r>
            <a:r>
              <a:rPr lang="en-US" altLang="zh-CN" dirty="0">
                <a:solidFill>
                  <a:srgbClr val="7030A0"/>
                </a:solidFill>
              </a:rPr>
              <a:t>()</a:t>
            </a:r>
            <a:endParaRPr kumimoji="1" lang="en-US" altLang="zh-CN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94" y="2528215"/>
            <a:ext cx="4015889" cy="3505859"/>
          </a:xfrm>
          <a:ln>
            <a:solidFill>
              <a:srgbClr val="080808"/>
            </a:solidFill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源程序</a:t>
            </a:r>
            <a:endParaRPr kumimoji="1" lang="fr-FR" altLang="zh-CN" sz="2000" dirty="0">
              <a:solidFill>
                <a:srgbClr val="0303DF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303DF"/>
                </a:solidFill>
              </a:rPr>
              <a:t>#define  MAX(x,y)  </a:t>
            </a:r>
            <a:r>
              <a:rPr kumimoji="1" lang="fr-FR" altLang="zh-CN" sz="2000" dirty="0">
                <a:solidFill>
                  <a:srgbClr val="006600"/>
                </a:solidFill>
              </a:rPr>
              <a:t>(</a:t>
            </a:r>
            <a:r>
              <a:rPr kumimoji="1" lang="fr-FR" altLang="zh-CN" sz="2000" dirty="0">
                <a:solidFill>
                  <a:srgbClr val="C00000"/>
                </a:solidFill>
              </a:rPr>
              <a:t>(</a:t>
            </a:r>
            <a:r>
              <a:rPr kumimoji="1" lang="fr-FR" altLang="zh-CN" sz="2000" dirty="0">
                <a:solidFill>
                  <a:srgbClr val="0303DF"/>
                </a:solidFill>
              </a:rPr>
              <a:t>x</a:t>
            </a:r>
            <a:r>
              <a:rPr kumimoji="1" lang="fr-FR" altLang="zh-CN" sz="2000" dirty="0">
                <a:solidFill>
                  <a:srgbClr val="C00000"/>
                </a:solidFill>
              </a:rPr>
              <a:t>)</a:t>
            </a:r>
            <a:r>
              <a:rPr kumimoji="1" lang="fr-FR" altLang="zh-CN" sz="2000" dirty="0">
                <a:solidFill>
                  <a:srgbClr val="0303DF"/>
                </a:solidFill>
              </a:rPr>
              <a:t>&gt;</a:t>
            </a:r>
            <a:r>
              <a:rPr kumimoji="1" lang="fr-FR" altLang="zh-CN" sz="2000" dirty="0">
                <a:solidFill>
                  <a:srgbClr val="C00000"/>
                </a:solidFill>
              </a:rPr>
              <a:t>(</a:t>
            </a:r>
            <a:r>
              <a:rPr kumimoji="1" lang="fr-FR" altLang="zh-CN" sz="2000" dirty="0">
                <a:solidFill>
                  <a:srgbClr val="0303DF"/>
                </a:solidFill>
              </a:rPr>
              <a:t>y</a:t>
            </a:r>
            <a:r>
              <a:rPr kumimoji="1" lang="fr-FR" altLang="zh-CN" sz="2000" dirty="0">
                <a:solidFill>
                  <a:srgbClr val="C00000"/>
                </a:solidFill>
              </a:rPr>
              <a:t>)</a:t>
            </a:r>
            <a:r>
              <a:rPr kumimoji="1" lang="fr-FR" altLang="zh-CN" sz="2000" dirty="0">
                <a:solidFill>
                  <a:srgbClr val="0303DF"/>
                </a:solidFill>
              </a:rPr>
              <a:t>?</a:t>
            </a:r>
            <a:r>
              <a:rPr kumimoji="1" lang="fr-FR" altLang="zh-CN" sz="2000" dirty="0">
                <a:solidFill>
                  <a:srgbClr val="C00000"/>
                </a:solidFill>
              </a:rPr>
              <a:t>(</a:t>
            </a:r>
            <a:r>
              <a:rPr kumimoji="1" lang="fr-FR" altLang="zh-CN" sz="2000" dirty="0">
                <a:solidFill>
                  <a:srgbClr val="0303DF"/>
                </a:solidFill>
              </a:rPr>
              <a:t>x</a:t>
            </a:r>
            <a:r>
              <a:rPr kumimoji="1" lang="fr-FR" altLang="zh-CN" sz="2000" dirty="0">
                <a:solidFill>
                  <a:srgbClr val="C00000"/>
                </a:solidFill>
              </a:rPr>
              <a:t>)</a:t>
            </a:r>
            <a:r>
              <a:rPr kumimoji="1" lang="fr-FR" altLang="zh-CN" sz="2000" dirty="0">
                <a:solidFill>
                  <a:srgbClr val="0303DF"/>
                </a:solidFill>
              </a:rPr>
              <a:t>:</a:t>
            </a:r>
            <a:r>
              <a:rPr kumimoji="1" lang="fr-FR" altLang="zh-CN" sz="2000" dirty="0">
                <a:solidFill>
                  <a:srgbClr val="C00000"/>
                </a:solidFill>
              </a:rPr>
              <a:t>(</a:t>
            </a:r>
            <a:r>
              <a:rPr kumimoji="1" lang="fr-FR" altLang="zh-CN" sz="2000" dirty="0">
                <a:solidFill>
                  <a:srgbClr val="0303DF"/>
                </a:solidFill>
              </a:rPr>
              <a:t>y</a:t>
            </a:r>
            <a:r>
              <a:rPr kumimoji="1" lang="fr-FR" altLang="zh-CN" sz="2000" dirty="0">
                <a:solidFill>
                  <a:srgbClr val="C00000"/>
                </a:solidFill>
              </a:rPr>
              <a:t>)</a:t>
            </a:r>
            <a:r>
              <a:rPr kumimoji="1" lang="fr-FR" altLang="zh-CN" sz="2000" dirty="0">
                <a:solidFill>
                  <a:srgbClr val="006600"/>
                </a:solidFill>
              </a:rPr>
              <a:t>)</a:t>
            </a:r>
            <a:r>
              <a:rPr kumimoji="1" lang="fr-FR" altLang="zh-CN" sz="2000" dirty="0">
                <a:solidFill>
                  <a:srgbClr val="0303DF"/>
                </a:solidFill>
              </a:rPr>
              <a:t> </a:t>
            </a:r>
            <a:r>
              <a:rPr kumimoji="1" lang="fr-FR" altLang="zh-CN" sz="2000" dirty="0">
                <a:solidFill>
                  <a:srgbClr val="080808"/>
                </a:solidFill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int main( 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int  x=2,y=3,z,t;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z = </a:t>
            </a:r>
            <a:r>
              <a:rPr kumimoji="1" lang="fr-FR" altLang="zh-CN" sz="2000" dirty="0">
                <a:solidFill>
                  <a:srgbClr val="0303DF"/>
                </a:solidFill>
              </a:rPr>
              <a:t>MAX(x+1, y+2)</a:t>
            </a:r>
            <a:r>
              <a:rPr kumimoji="1" lang="fr-FR" altLang="zh-CN" sz="2000" dirty="0">
                <a:solidFill>
                  <a:srgbClr val="080808"/>
                </a:solidFill>
              </a:rPr>
              <a:t>*10;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t = </a:t>
            </a:r>
            <a:r>
              <a:rPr kumimoji="1" lang="fr-FR" altLang="zh-CN" sz="2000" dirty="0">
                <a:solidFill>
                  <a:srgbClr val="C00000"/>
                </a:solidFill>
              </a:rPr>
              <a:t>10* MAX(x+1,y+2)</a:t>
            </a:r>
            <a:r>
              <a:rPr kumimoji="1" lang="fr-FR" altLang="zh-CN" sz="2000" dirty="0">
                <a:solidFill>
                  <a:srgbClr val="080808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return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}</a:t>
            </a:r>
            <a:endParaRPr kumimoji="1"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DF7E8-415C-4868-AEC8-7C596450BC41}"/>
              </a:ext>
            </a:extLst>
          </p:cNvPr>
          <p:cNvSpPr txBox="1">
            <a:spLocks/>
          </p:cNvSpPr>
          <p:nvPr/>
        </p:nvSpPr>
        <p:spPr bwMode="auto">
          <a:xfrm>
            <a:off x="345094" y="964603"/>
            <a:ext cx="8412043" cy="1382943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000000"/>
                </a:solidFill>
              </a:rPr>
              <a:t>运算符的优先级：</a:t>
            </a:r>
            <a:r>
              <a:rPr kumimoji="1" lang="zh-CN" altLang="en-US" sz="1800" b="1" dirty="0">
                <a:solidFill>
                  <a:srgbClr val="0303DF"/>
                </a:solidFill>
              </a:rPr>
              <a:t>算术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运算符</a:t>
            </a:r>
            <a:r>
              <a:rPr kumimoji="1" lang="en-US" altLang="zh-CN" sz="1800" b="1" dirty="0">
                <a:solidFill>
                  <a:srgbClr val="7030A0"/>
                </a:solidFill>
              </a:rPr>
              <a:t>&gt;</a:t>
            </a:r>
            <a:r>
              <a:rPr kumimoji="1" lang="zh-CN" altLang="en-US" sz="1800" b="1" dirty="0">
                <a:solidFill>
                  <a:srgbClr val="0303DF"/>
                </a:solidFill>
              </a:rPr>
              <a:t>关系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运算符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&gt;</a:t>
            </a:r>
            <a:r>
              <a:rPr kumimoji="1" lang="zh-CN" altLang="en-US" sz="1800" b="1" dirty="0">
                <a:solidFill>
                  <a:srgbClr val="0303DF"/>
                </a:solidFill>
              </a:rPr>
              <a:t>条件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运算符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&gt;</a:t>
            </a:r>
            <a:r>
              <a:rPr kumimoji="1" lang="zh-CN" altLang="en-US" sz="1800" b="1" dirty="0">
                <a:solidFill>
                  <a:srgbClr val="0303DF"/>
                </a:solidFill>
              </a:rPr>
              <a:t>赋值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运算符；</a:t>
            </a:r>
            <a:endParaRPr kumimoji="1" lang="en-US" altLang="zh-CN" sz="1800" b="1" dirty="0">
              <a:solidFill>
                <a:srgbClr val="0066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800" b="1" dirty="0" smtClean="0">
                <a:solidFill>
                  <a:srgbClr val="006600"/>
                </a:solidFill>
              </a:rPr>
              <a:t>利用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小括号改变运算表达式中运算符的优先级；</a:t>
            </a:r>
            <a:endParaRPr kumimoji="1" lang="en-US" altLang="zh-CN" sz="1800" b="1" dirty="0">
              <a:solidFill>
                <a:srgbClr val="0066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1800" dirty="0">
                <a:solidFill>
                  <a:srgbClr val="000000"/>
                </a:solidFill>
              </a:rPr>
              <a:t>z, t</a:t>
            </a:r>
            <a:r>
              <a:rPr kumimoji="1" lang="zh-CN" altLang="en-US" sz="1800" dirty="0">
                <a:solidFill>
                  <a:srgbClr val="000000"/>
                </a:solidFill>
              </a:rPr>
              <a:t>得到的是我们所期望结果</a:t>
            </a:r>
            <a:r>
              <a:rPr kumimoji="1" lang="zh-CN" altLang="en-US" sz="1800" dirty="0" smtClean="0">
                <a:solidFill>
                  <a:srgbClr val="000000"/>
                </a:solidFill>
              </a:rPr>
              <a:t>；</a:t>
            </a:r>
            <a:endParaRPr kumimoji="1" lang="en-US" altLang="zh-CN" sz="1800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800" dirty="0" smtClean="0">
                <a:solidFill>
                  <a:srgbClr val="C00000"/>
                </a:solidFill>
              </a:rPr>
              <a:t>如果定义的宏得不到期望的效果，利用</a:t>
            </a:r>
            <a:r>
              <a:rPr kumimoji="1" lang="en-US" altLang="zh-CN" sz="1800" dirty="0" err="1" smtClean="0">
                <a:solidFill>
                  <a:srgbClr val="C00000"/>
                </a:solidFill>
              </a:rPr>
              <a:t>gcc</a:t>
            </a:r>
            <a:r>
              <a:rPr kumimoji="1" lang="en-US" altLang="zh-CN" sz="1800" dirty="0" smtClean="0">
                <a:solidFill>
                  <a:srgbClr val="C00000"/>
                </a:solidFill>
              </a:rPr>
              <a:t> –E </a:t>
            </a:r>
            <a:r>
              <a:rPr kumimoji="1" lang="zh-CN" altLang="en-US" sz="1800" dirty="0" smtClean="0">
                <a:solidFill>
                  <a:srgbClr val="C00000"/>
                </a:solidFill>
              </a:rPr>
              <a:t>查看展开后的效果。</a:t>
            </a:r>
            <a:endParaRPr kumimoji="1" lang="en-US" altLang="zh-CN" sz="1800" dirty="0">
              <a:solidFill>
                <a:srgbClr val="C00000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FB906A1-569E-4FF6-9F74-EDC446F1A26A}"/>
              </a:ext>
            </a:extLst>
          </p:cNvPr>
          <p:cNvSpPr txBox="1">
            <a:spLocks/>
          </p:cNvSpPr>
          <p:nvPr/>
        </p:nvSpPr>
        <p:spPr bwMode="auto">
          <a:xfrm>
            <a:off x="4597768" y="2528215"/>
            <a:ext cx="4089032" cy="3505859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宏展开</a:t>
            </a:r>
            <a:endParaRPr kumimoji="1" lang="fr-FR" altLang="zh-CN" sz="20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int main( 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int x=2,y=3,z,t;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z =</a:t>
            </a:r>
            <a:r>
              <a:rPr kumimoji="1" lang="fr-FR" altLang="zh-CN" sz="2000" dirty="0">
                <a:solidFill>
                  <a:srgbClr val="C00000"/>
                </a:solidFill>
              </a:rPr>
              <a:t>(</a:t>
            </a:r>
            <a:r>
              <a:rPr kumimoji="1" lang="fr-FR" altLang="zh-CN" sz="2000" dirty="0">
                <a:solidFill>
                  <a:srgbClr val="080808"/>
                </a:solidFill>
              </a:rPr>
              <a:t>(</a:t>
            </a:r>
            <a:r>
              <a:rPr kumimoji="1" lang="fr-FR" altLang="zh-CN" sz="2000" dirty="0">
                <a:solidFill>
                  <a:srgbClr val="0303DF"/>
                </a:solidFill>
              </a:rPr>
              <a:t>x+1)&gt;(y+2)?(x+1):(y+2)</a:t>
            </a:r>
            <a:r>
              <a:rPr kumimoji="1" lang="fr-FR" altLang="zh-CN" sz="2000" dirty="0">
                <a:solidFill>
                  <a:srgbClr val="C00000"/>
                </a:solidFill>
              </a:rPr>
              <a:t>)</a:t>
            </a:r>
            <a:r>
              <a:rPr kumimoji="1" lang="fr-FR" altLang="zh-CN" sz="2000" dirty="0">
                <a:solidFill>
                  <a:srgbClr val="0303DF"/>
                </a:solidFill>
              </a:rPr>
              <a:t>*10</a:t>
            </a:r>
            <a:r>
              <a:rPr kumimoji="1" lang="fr-FR" altLang="zh-CN" sz="20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t = </a:t>
            </a:r>
            <a:r>
              <a:rPr kumimoji="1" lang="fr-FR" altLang="zh-CN" sz="2000" dirty="0">
                <a:solidFill>
                  <a:srgbClr val="C00000"/>
                </a:solidFill>
              </a:rPr>
              <a:t>10* </a:t>
            </a:r>
            <a:r>
              <a:rPr kumimoji="1" lang="fr-FR" altLang="zh-CN" sz="2000" dirty="0">
                <a:solidFill>
                  <a:srgbClr val="0303DF"/>
                </a:solidFill>
              </a:rPr>
              <a:t>(</a:t>
            </a:r>
            <a:r>
              <a:rPr kumimoji="1" lang="fr-FR" altLang="zh-CN" sz="2000" dirty="0">
                <a:solidFill>
                  <a:srgbClr val="C00000"/>
                </a:solidFill>
              </a:rPr>
              <a:t>(x+1)&gt;(y+2)?(x+1):(y+2)</a:t>
            </a:r>
            <a:r>
              <a:rPr kumimoji="1" lang="fr-FR" altLang="zh-CN" sz="2000" dirty="0">
                <a:solidFill>
                  <a:srgbClr val="0303DF"/>
                </a:solidFill>
              </a:rPr>
              <a:t>)</a:t>
            </a:r>
            <a:r>
              <a:rPr kumimoji="1" lang="fr-FR" altLang="zh-CN" sz="20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}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7F7A2-4C4A-4F83-8677-953C9448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sz="2400" dirty="0" smtClean="0"/>
              <a:t>若</a:t>
            </a:r>
            <a:r>
              <a:rPr lang="zh-CN" altLang="en-US" sz="2400" dirty="0"/>
              <a:t>一个宏定义为多行，</a:t>
            </a:r>
            <a:r>
              <a:rPr lang="zh-CN" altLang="en-US" sz="2400" dirty="0" smtClean="0"/>
              <a:t>利用</a:t>
            </a:r>
            <a:r>
              <a:rPr lang="zh-CN" altLang="en-US" sz="2400" dirty="0" smtClean="0">
                <a:solidFill>
                  <a:srgbClr val="0303DF"/>
                </a:solidFill>
              </a:rPr>
              <a:t>转义符</a:t>
            </a:r>
            <a:r>
              <a:rPr lang="en-US" altLang="zh-CN" sz="2400" dirty="0" smtClean="0">
                <a:solidFill>
                  <a:srgbClr val="C00000"/>
                </a:solidFill>
              </a:rPr>
              <a:t>\</a:t>
            </a:r>
            <a:r>
              <a:rPr lang="zh-CN" altLang="en-US" sz="2400" dirty="0"/>
              <a:t>连接多行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7200C-542D-4703-BFC0-8A71F3B2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3"/>
            <a:ext cx="7761410" cy="948714"/>
          </a:xfr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i="1" u="sng" dirty="0" smtClean="0">
                <a:solidFill>
                  <a:srgbClr val="C00000"/>
                </a:solidFill>
              </a:rPr>
              <a:t>一</a:t>
            </a:r>
            <a:r>
              <a:rPr lang="zh-CN" altLang="en-US" sz="2000" b="1" i="1" u="sng" dirty="0">
                <a:solidFill>
                  <a:srgbClr val="C00000"/>
                </a:solidFill>
              </a:rPr>
              <a:t>个宏应定义在一行中；</a:t>
            </a:r>
            <a:endParaRPr lang="en-US" altLang="zh-CN" sz="2000" b="1" i="1" u="sng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如果一个宏包含多行，需要用换行符</a:t>
            </a:r>
            <a:r>
              <a:rPr lang="en-US" altLang="zh-CN" sz="2000" dirty="0">
                <a:solidFill>
                  <a:srgbClr val="C00000"/>
                </a:solidFill>
              </a:rPr>
              <a:t>\</a:t>
            </a:r>
            <a:r>
              <a:rPr lang="zh-CN" altLang="en-US" sz="2000" dirty="0"/>
              <a:t>将多行连接成一行；</a:t>
            </a:r>
            <a:endParaRPr lang="en-US" altLang="zh-CN" sz="2000" dirty="0"/>
          </a:p>
          <a:p>
            <a:pPr lvl="1">
              <a:lnSpc>
                <a:spcPct val="100000"/>
              </a:lnSpc>
              <a:buNone/>
            </a:pPr>
            <a:r>
              <a:rPr lang="zh-CN" altLang="en-US" sz="1800" dirty="0"/>
              <a:t> 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9122A92-AEA2-49D1-9C5B-63704CDF25B0}"/>
              </a:ext>
            </a:extLst>
          </p:cNvPr>
          <p:cNvSpPr txBox="1">
            <a:spLocks/>
          </p:cNvSpPr>
          <p:nvPr/>
        </p:nvSpPr>
        <p:spPr bwMode="auto">
          <a:xfrm>
            <a:off x="485775" y="2268415"/>
            <a:ext cx="3620233" cy="37191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sz="2200" dirty="0"/>
              <a:t> </a:t>
            </a:r>
            <a:r>
              <a:rPr lang="en-US" altLang="zh-CN" sz="2200" dirty="0"/>
              <a:t>//</a:t>
            </a:r>
            <a:r>
              <a:rPr lang="zh-CN" altLang="en-US" sz="2200" dirty="0"/>
              <a:t>源程序</a:t>
            </a:r>
            <a:endParaRPr lang="en-US" altLang="zh-CN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#define  SWAP(</a:t>
            </a:r>
            <a:r>
              <a:rPr lang="en-US" altLang="zh-CN" sz="1800" dirty="0" err="1"/>
              <a:t>a,b</a:t>
            </a:r>
            <a:r>
              <a:rPr lang="en-US" altLang="zh-CN" sz="1800" dirty="0"/>
              <a:t>) </a:t>
            </a:r>
            <a:r>
              <a:rPr lang="zh-CN" altLang="en-US" sz="1800" dirty="0"/>
              <a:t> </a:t>
            </a:r>
            <a:r>
              <a:rPr lang="en-US" altLang="zh-CN" sz="1800" dirty="0"/>
              <a:t>\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a=</a:t>
            </a:r>
            <a:r>
              <a:rPr lang="en-US" altLang="zh-CN" sz="1800" dirty="0" err="1"/>
              <a:t>a+b</a:t>
            </a:r>
            <a:r>
              <a:rPr lang="en-US" altLang="zh-CN" sz="1800" dirty="0"/>
              <a:t>;\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b=a-b; \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a=a-b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int main() {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{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int a=3,b=5;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    SWAP(</a:t>
            </a:r>
            <a:r>
              <a:rPr lang="en-US" altLang="zh-CN" sz="1800" dirty="0" err="1">
                <a:solidFill>
                  <a:srgbClr val="0303DF"/>
                </a:solidFill>
              </a:rPr>
              <a:t>a,b</a:t>
            </a:r>
            <a:r>
              <a:rPr lang="en-US" altLang="zh-CN" sz="1800" dirty="0">
                <a:solidFill>
                  <a:srgbClr val="0303DF"/>
                </a:solidFill>
              </a:rPr>
              <a:t>); 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(“a=%</a:t>
            </a:r>
            <a:r>
              <a:rPr lang="en-US" altLang="zh-CN" sz="1800" dirty="0" err="1"/>
              <a:t>d,b</a:t>
            </a:r>
            <a:r>
              <a:rPr lang="en-US" altLang="zh-CN" sz="1800" dirty="0"/>
              <a:t>=%d”,</a:t>
            </a:r>
            <a:r>
              <a:rPr lang="en-US" altLang="zh-CN" sz="1800" dirty="0" err="1"/>
              <a:t>a,b</a:t>
            </a:r>
            <a:r>
              <a:rPr lang="en-US" altLang="zh-CN" sz="1800" dirty="0"/>
              <a:t>);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return 0;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A017FBA-FE4C-48B4-ACCD-A228B81AB903}"/>
              </a:ext>
            </a:extLst>
          </p:cNvPr>
          <p:cNvSpPr txBox="1">
            <a:spLocks/>
          </p:cNvSpPr>
          <p:nvPr/>
        </p:nvSpPr>
        <p:spPr bwMode="auto">
          <a:xfrm>
            <a:off x="4270133" y="2268414"/>
            <a:ext cx="3620232" cy="37191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sz="2200" dirty="0"/>
              <a:t> </a:t>
            </a:r>
            <a:r>
              <a:rPr lang="en-US" altLang="zh-CN" sz="2200" dirty="0"/>
              <a:t>//</a:t>
            </a:r>
            <a:r>
              <a:rPr lang="zh-CN" altLang="en-US" sz="2200" dirty="0"/>
              <a:t>宏展开</a:t>
            </a:r>
            <a:endParaRPr lang="en-US" altLang="zh-CN" sz="22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int main() 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    int a=3,b=5;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    a=</a:t>
            </a:r>
            <a:r>
              <a:rPr lang="en-US" altLang="zh-CN" sz="1800" dirty="0" err="1">
                <a:solidFill>
                  <a:srgbClr val="0303DF"/>
                </a:solidFill>
              </a:rPr>
              <a:t>a+b</a:t>
            </a:r>
            <a:r>
              <a:rPr lang="en-US" altLang="zh-CN" sz="1800" dirty="0">
                <a:solidFill>
                  <a:srgbClr val="0303DF"/>
                </a:solidFill>
              </a:rPr>
              <a:t>; b=a-b; a=a-b; 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("a=%</a:t>
            </a:r>
            <a:r>
              <a:rPr lang="en-US" altLang="zh-CN" sz="1800" dirty="0" err="1"/>
              <a:t>d,b</a:t>
            </a:r>
            <a:r>
              <a:rPr lang="en-US" altLang="zh-CN" sz="1800" dirty="0"/>
              <a:t>=%d",</a:t>
            </a:r>
            <a:r>
              <a:rPr lang="en-US" altLang="zh-CN" sz="1800" dirty="0" err="1"/>
              <a:t>a,b</a:t>
            </a:r>
            <a:r>
              <a:rPr lang="en-US" altLang="zh-CN" sz="1800" dirty="0"/>
              <a:t>);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    return 0;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8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宏定义</a:t>
            </a:r>
            <a:r>
              <a:rPr lang="zh-CN" altLang="en-US" dirty="0"/>
              <a:t>中 </a:t>
            </a:r>
            <a:r>
              <a:rPr lang="en-US" altLang="zh-CN" dirty="0"/>
              <a:t>do {…} while (0)</a:t>
            </a:r>
            <a:r>
              <a:rPr lang="zh-CN" altLang="en-US" dirty="0"/>
              <a:t>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CC"/>
                </a:solidFill>
              </a:rPr>
              <a:t>宏定义</a:t>
            </a:r>
            <a:r>
              <a:rPr lang="zh-CN" altLang="en-US" dirty="0"/>
              <a:t>中经常用到如下结构</a:t>
            </a:r>
            <a:endParaRPr lang="en-US" altLang="zh-CN" dirty="0"/>
          </a:p>
          <a:p>
            <a:pPr lvl="1" indent="0">
              <a:buNone/>
            </a:pPr>
            <a:r>
              <a:rPr lang="en-US" altLang="zh-CN" dirty="0"/>
              <a:t>do  {</a:t>
            </a:r>
          </a:p>
          <a:p>
            <a:pPr lvl="1" indent="0">
              <a:buNone/>
            </a:pPr>
            <a:r>
              <a:rPr lang="en-US" altLang="zh-CN" dirty="0"/>
              <a:t>  …..;</a:t>
            </a:r>
          </a:p>
          <a:p>
            <a:pPr lvl="1" indent="0">
              <a:buNone/>
            </a:pPr>
            <a:r>
              <a:rPr lang="en-US" altLang="zh-CN" dirty="0"/>
              <a:t>} while (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en-US" altLang="zh-CN" dirty="0"/>
              <a:t>);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lvl="1" indent="0">
              <a:buNone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2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</a:t>
            </a:r>
            <a:r>
              <a:rPr lang="zh-CN" altLang="en-US" dirty="0" smtClean="0">
                <a:solidFill>
                  <a:srgbClr val="7030A0"/>
                </a:solidFill>
              </a:rPr>
              <a:t>练习：</a:t>
            </a:r>
            <a:r>
              <a:rPr lang="zh-CN" altLang="en-US" dirty="0"/>
              <a:t>考察下述宏定义与宏展开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3180617" cy="5345112"/>
          </a:xfr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假设有如下程序段：</a:t>
            </a:r>
            <a:endParaRPr lang="en-US" altLang="zh-CN" sz="2000" dirty="0"/>
          </a:p>
          <a:p>
            <a:pPr lvl="1">
              <a:lnSpc>
                <a:spcPct val="100000"/>
              </a:lnSpc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#define  SWAP(</a:t>
            </a:r>
            <a:r>
              <a:rPr lang="en-US" altLang="zh-CN" sz="1800" dirty="0" err="1"/>
              <a:t>a,b</a:t>
            </a:r>
            <a:r>
              <a:rPr lang="en-US" altLang="zh-CN" sz="1800" dirty="0"/>
              <a:t>) </a:t>
            </a:r>
            <a:r>
              <a:rPr lang="zh-CN" altLang="en-US" sz="1800" dirty="0"/>
              <a:t> </a:t>
            </a:r>
            <a:r>
              <a:rPr lang="en-US" altLang="zh-CN" sz="1800" dirty="0"/>
              <a:t>\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     a=</a:t>
            </a:r>
            <a:r>
              <a:rPr lang="en-US" altLang="zh-CN" sz="1800" dirty="0" err="1"/>
              <a:t>a+b</a:t>
            </a:r>
            <a:r>
              <a:rPr lang="en-US" altLang="zh-CN" sz="1800" dirty="0"/>
              <a:t>;\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     b=a-b; \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     a=a-b</a:t>
            </a:r>
          </a:p>
          <a:p>
            <a:pPr lvl="1">
              <a:lnSpc>
                <a:spcPct val="100000"/>
              </a:lnSpc>
              <a:buNone/>
            </a:pPr>
            <a:endParaRPr lang="en-US" altLang="zh-CN" sz="18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int main() 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    int a=3,b=5;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if (a&gt;3</a:t>
            </a:r>
            <a:r>
              <a:rPr lang="en-US" altLang="zh-CN" sz="1800" dirty="0" smtClean="0">
                <a:solidFill>
                  <a:srgbClr val="FF0000"/>
                </a:solidFill>
              </a:rPr>
              <a:t>) </a:t>
            </a: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若</a:t>
            </a:r>
            <a:r>
              <a:rPr lang="en-US" altLang="zh-CN" sz="1800" dirty="0">
                <a:solidFill>
                  <a:srgbClr val="006600"/>
                </a:solidFill>
              </a:rPr>
              <a:t>a&gt;3</a:t>
            </a:r>
            <a:r>
              <a:rPr lang="zh-CN" altLang="en-US" sz="1800" dirty="0">
                <a:solidFill>
                  <a:srgbClr val="006600"/>
                </a:solidFill>
              </a:rPr>
              <a:t>则对换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        SWAP(</a:t>
            </a:r>
            <a:r>
              <a:rPr lang="en-US" altLang="zh-CN" sz="1800" dirty="0" err="1">
                <a:solidFill>
                  <a:srgbClr val="0303DF"/>
                </a:solidFill>
              </a:rPr>
              <a:t>a,b</a:t>
            </a:r>
            <a:r>
              <a:rPr lang="en-US" altLang="zh-CN" sz="1800" dirty="0">
                <a:solidFill>
                  <a:srgbClr val="0303DF"/>
                </a:solidFill>
              </a:rPr>
              <a:t>);  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(“a=%</a:t>
            </a:r>
            <a:r>
              <a:rPr lang="en-US" altLang="zh-CN" sz="1800" dirty="0" err="1"/>
              <a:t>d,b</a:t>
            </a:r>
            <a:r>
              <a:rPr lang="en-US" altLang="zh-CN" sz="1800" dirty="0"/>
              <a:t>=%d”,</a:t>
            </a:r>
            <a:r>
              <a:rPr lang="en-US" altLang="zh-CN" sz="1800" dirty="0" err="1"/>
              <a:t>a,b</a:t>
            </a:r>
            <a:r>
              <a:rPr lang="en-US" altLang="zh-CN" sz="1800" dirty="0"/>
              <a:t>);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    return 0;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}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期望值：</a:t>
            </a:r>
            <a:r>
              <a:rPr lang="en-US" altLang="zh-CN" sz="2200" dirty="0"/>
              <a:t>a=3, b=5</a:t>
            </a:r>
          </a:p>
          <a:p>
            <a:pPr lvl="1" indent="0">
              <a:buNone/>
            </a:pP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DD25E9E-50B2-4339-A097-B913A6E51402}"/>
              </a:ext>
            </a:extLst>
          </p:cNvPr>
          <p:cNvSpPr txBox="1">
            <a:spLocks/>
          </p:cNvSpPr>
          <p:nvPr/>
        </p:nvSpPr>
        <p:spPr bwMode="auto">
          <a:xfrm>
            <a:off x="4046659" y="1118334"/>
            <a:ext cx="4218109" cy="5345112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宏展开</a:t>
            </a:r>
            <a:endParaRPr lang="en-US" altLang="zh-CN" sz="20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int main() {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{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int a=3,b=5;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if (a&gt;3)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        a=</a:t>
            </a:r>
            <a:r>
              <a:rPr lang="en-US" altLang="zh-CN" sz="1800" dirty="0" err="1">
                <a:solidFill>
                  <a:srgbClr val="0303DF"/>
                </a:solidFill>
              </a:rPr>
              <a:t>a+b</a:t>
            </a:r>
            <a:r>
              <a:rPr lang="en-US" altLang="zh-CN" sz="1800" dirty="0">
                <a:solidFill>
                  <a:srgbClr val="0303DF"/>
                </a:solidFill>
              </a:rPr>
              <a:t>; b=a-b; a=a-b;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(“a=%</a:t>
            </a:r>
            <a:r>
              <a:rPr lang="en-US" altLang="zh-CN" sz="1800" dirty="0" err="1"/>
              <a:t>d,b</a:t>
            </a:r>
            <a:r>
              <a:rPr lang="en-US" altLang="zh-CN" sz="1800" dirty="0"/>
              <a:t>=%d”,</a:t>
            </a:r>
            <a:r>
              <a:rPr lang="en-US" altLang="zh-CN" sz="1800" dirty="0" err="1"/>
              <a:t>a,b</a:t>
            </a:r>
            <a:r>
              <a:rPr lang="en-US" altLang="zh-CN" sz="1800" dirty="0"/>
              <a:t>);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return 0;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执行结果</a:t>
            </a:r>
            <a:endParaRPr lang="en-US" altLang="zh-CN" sz="20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a=3; //a&gt;3</a:t>
            </a:r>
            <a:r>
              <a:rPr lang="zh-CN" altLang="en-US" sz="1800" dirty="0"/>
              <a:t>不满足，不执行</a:t>
            </a:r>
            <a:r>
              <a:rPr lang="en-US" altLang="zh-CN" sz="1800" dirty="0"/>
              <a:t>a=</a:t>
            </a:r>
            <a:r>
              <a:rPr lang="en-US" altLang="zh-CN" sz="1800" dirty="0" err="1"/>
              <a:t>a+b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b=a-b=3-5= </a:t>
            </a:r>
            <a:r>
              <a:rPr lang="en-US" altLang="zh-CN" sz="1800" dirty="0">
                <a:solidFill>
                  <a:srgbClr val="C00000"/>
                </a:solidFill>
              </a:rPr>
              <a:t>-2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a=3-(-2)=</a:t>
            </a:r>
            <a:r>
              <a:rPr lang="en-US" altLang="zh-CN" sz="1800" dirty="0">
                <a:solidFill>
                  <a:srgbClr val="C00000"/>
                </a:solidFill>
              </a:rPr>
              <a:t>5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C00000"/>
                </a:solidFill>
              </a:rPr>
              <a:t>思考：问题所在？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6FCFC735-A3A0-40EB-B84B-1A10426536BA}"/>
              </a:ext>
            </a:extLst>
          </p:cNvPr>
          <p:cNvSpPr/>
          <p:nvPr/>
        </p:nvSpPr>
        <p:spPr bwMode="auto">
          <a:xfrm>
            <a:off x="4211635" y="5405753"/>
            <a:ext cx="3888156" cy="612648"/>
          </a:xfrm>
          <a:prstGeom prst="wedgeRoundRectCallout">
            <a:avLst>
              <a:gd name="adj1" fmla="val -20833"/>
              <a:gd name="adj2" fmla="val 510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宏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SWAP(</a:t>
            </a:r>
            <a:r>
              <a:rPr lang="en-US" altLang="zh-CN" sz="1600" dirty="0" err="1">
                <a:solidFill>
                  <a:srgbClr val="000000"/>
                </a:solidFill>
                <a:ea typeface="宋体" panose="02010600030101010101" pitchFamily="2" charset="-122"/>
              </a:rPr>
              <a:t>a,b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中的三条语句应该作为一个整体出现在条件语句块中；</a:t>
            </a:r>
          </a:p>
        </p:txBody>
      </p:sp>
      <p:sp>
        <p:nvSpPr>
          <p:cNvPr id="6" name="对话气泡: 圆角矩形 4">
            <a:extLst>
              <a:ext uri="{FF2B5EF4-FFF2-40B4-BE49-F238E27FC236}">
                <a16:creationId xmlns:a16="http://schemas.microsoft.com/office/drawing/2014/main" id="{6FCFC735-A3A0-40EB-B84B-1A10426536BA}"/>
              </a:ext>
            </a:extLst>
          </p:cNvPr>
          <p:cNvSpPr/>
          <p:nvPr/>
        </p:nvSpPr>
        <p:spPr bwMode="auto">
          <a:xfrm>
            <a:off x="6366729" y="1863968"/>
            <a:ext cx="1572726" cy="606669"/>
          </a:xfrm>
          <a:prstGeom prst="wedgeRoundRectCallout">
            <a:avLst>
              <a:gd name="adj1" fmla="val -88516"/>
              <a:gd name="adj2" fmla="val 6264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条件语句体仅仅是</a:t>
            </a:r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a=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panose="02010600030101010101" pitchFamily="2" charset="-122"/>
              </a:rPr>
              <a:t>a+b</a:t>
            </a:r>
            <a:r>
              <a:rPr lang="zh-CN" altLang="en-US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  <a:endParaRPr lang="zh-CN" altLang="en-US" sz="1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20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/>
              <a:t>定义宏时加上合适的</a:t>
            </a:r>
            <a:r>
              <a:rPr lang="en-US" altLang="zh-CN" dirty="0">
                <a:solidFill>
                  <a:srgbClr val="C00000"/>
                </a:solidFill>
              </a:rPr>
              <a:t>{}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3479557" cy="5345112"/>
          </a:xfr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假设有如下程序段：</a:t>
            </a:r>
            <a:endParaRPr lang="en-US" altLang="zh-CN" sz="2000" dirty="0"/>
          </a:p>
          <a:p>
            <a:pPr lvl="1" indent="0">
              <a:lnSpc>
                <a:spcPct val="100000"/>
              </a:lnSpc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#define  SWAP(</a:t>
            </a:r>
            <a:r>
              <a:rPr lang="en-US" altLang="zh-CN" sz="1800" dirty="0" err="1"/>
              <a:t>a,b</a:t>
            </a:r>
            <a:r>
              <a:rPr lang="en-US" altLang="zh-CN" sz="1800" dirty="0"/>
              <a:t>) </a:t>
            </a:r>
            <a:r>
              <a:rPr lang="zh-CN" altLang="en-US" sz="1800" dirty="0"/>
              <a:t> </a:t>
            </a:r>
            <a:r>
              <a:rPr lang="en-US" altLang="zh-CN" sz="1800" dirty="0"/>
              <a:t>\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</a:t>
            </a:r>
            <a:r>
              <a:rPr lang="en-US" altLang="zh-CN" sz="1800" dirty="0">
                <a:solidFill>
                  <a:srgbClr val="0303DF"/>
                </a:solidFill>
              </a:rPr>
              <a:t>{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    a=</a:t>
            </a:r>
            <a:r>
              <a:rPr lang="en-US" altLang="zh-CN" sz="1800" dirty="0" err="1"/>
              <a:t>a+b</a:t>
            </a:r>
            <a:r>
              <a:rPr lang="en-US" altLang="zh-CN" sz="1800" dirty="0"/>
              <a:t>;\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    b=a-b; \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    a=a-b</a:t>
            </a:r>
            <a:r>
              <a:rPr lang="en-US" altLang="zh-CN" sz="1800" dirty="0">
                <a:solidFill>
                  <a:srgbClr val="0303DF"/>
                </a:solidFill>
              </a:rPr>
              <a:t>;</a:t>
            </a:r>
            <a:r>
              <a:rPr lang="zh-CN" altLang="en-US" sz="1800" dirty="0"/>
              <a:t> </a:t>
            </a:r>
            <a:r>
              <a:rPr lang="en-US" altLang="zh-CN" sz="1800" dirty="0"/>
              <a:t>\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    }</a:t>
            </a:r>
          </a:p>
          <a:p>
            <a:pPr lvl="1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int main() {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{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int a=3,b=5;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if (a&gt;3)  //</a:t>
            </a:r>
            <a:r>
              <a:rPr lang="zh-CN" altLang="en-US" sz="1800" dirty="0">
                <a:solidFill>
                  <a:srgbClr val="0303DF"/>
                </a:solidFill>
              </a:rPr>
              <a:t>若</a:t>
            </a:r>
            <a:r>
              <a:rPr lang="en-US" altLang="zh-CN" sz="1800" dirty="0">
                <a:solidFill>
                  <a:srgbClr val="0303DF"/>
                </a:solidFill>
              </a:rPr>
              <a:t>a&gt;3</a:t>
            </a:r>
            <a:r>
              <a:rPr lang="zh-CN" altLang="en-US" sz="1800" dirty="0">
                <a:solidFill>
                  <a:srgbClr val="0303DF"/>
                </a:solidFill>
              </a:rPr>
              <a:t>则对换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    SWAP(</a:t>
            </a:r>
            <a:r>
              <a:rPr lang="en-US" altLang="zh-CN" sz="1800" dirty="0" err="1"/>
              <a:t>a,b</a:t>
            </a:r>
            <a:r>
              <a:rPr lang="en-US" altLang="zh-CN" sz="1800" dirty="0"/>
              <a:t>);  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(“a=%</a:t>
            </a:r>
            <a:r>
              <a:rPr lang="en-US" altLang="zh-CN" sz="1800" dirty="0" err="1"/>
              <a:t>d,b</a:t>
            </a:r>
            <a:r>
              <a:rPr lang="en-US" altLang="zh-CN" sz="1800" dirty="0"/>
              <a:t>=%d”,</a:t>
            </a:r>
            <a:r>
              <a:rPr lang="en-US" altLang="zh-CN" sz="1800" dirty="0" err="1"/>
              <a:t>a,b</a:t>
            </a:r>
            <a:r>
              <a:rPr lang="en-US" altLang="zh-CN" sz="1800" dirty="0"/>
              <a:t>);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return 0;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}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期望值：</a:t>
            </a:r>
            <a:r>
              <a:rPr lang="en-US" altLang="zh-CN" sz="2200" dirty="0"/>
              <a:t>a=3, b=5</a:t>
            </a:r>
          </a:p>
          <a:p>
            <a:pPr lvl="1" indent="0">
              <a:buNone/>
            </a:pP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DD25E9E-50B2-4339-A097-B913A6E51402}"/>
              </a:ext>
            </a:extLst>
          </p:cNvPr>
          <p:cNvSpPr txBox="1">
            <a:spLocks/>
          </p:cNvSpPr>
          <p:nvPr/>
        </p:nvSpPr>
        <p:spPr bwMode="auto">
          <a:xfrm>
            <a:off x="4149969" y="1135063"/>
            <a:ext cx="4202723" cy="5345112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宏展开</a:t>
            </a:r>
            <a:endParaRPr lang="en-US" altLang="zh-CN" sz="2000" dirty="0"/>
          </a:p>
          <a:p>
            <a:pPr lvl="1" indent="0">
              <a:buNone/>
            </a:pPr>
            <a:r>
              <a:rPr lang="en-US" altLang="zh-CN" dirty="0"/>
              <a:t>int main() {</a:t>
            </a:r>
          </a:p>
          <a:p>
            <a:pPr lvl="1" indent="0">
              <a:buNone/>
            </a:pPr>
            <a:r>
              <a:rPr lang="en-US" altLang="zh-CN" dirty="0"/>
              <a:t>{</a:t>
            </a:r>
          </a:p>
          <a:p>
            <a:pPr lvl="1" indent="0">
              <a:buNone/>
            </a:pPr>
            <a:r>
              <a:rPr lang="en-US" altLang="zh-CN" dirty="0"/>
              <a:t>    int a=3,b=5;</a:t>
            </a:r>
          </a:p>
          <a:p>
            <a:pPr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if (a&gt;3)</a:t>
            </a:r>
          </a:p>
          <a:p>
            <a:pPr lvl="1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303DF"/>
                </a:solidFill>
              </a:rPr>
              <a:t>{ </a:t>
            </a:r>
            <a:r>
              <a:rPr lang="en-US" altLang="zh-CN" dirty="0"/>
              <a:t>a=</a:t>
            </a:r>
            <a:r>
              <a:rPr lang="en-US" altLang="zh-CN" dirty="0" err="1"/>
              <a:t>a+b</a:t>
            </a:r>
            <a:r>
              <a:rPr lang="en-US" altLang="zh-CN" dirty="0"/>
              <a:t>; b=a-b; a=a-b; </a:t>
            </a:r>
            <a:r>
              <a:rPr lang="en-US" altLang="zh-CN" dirty="0">
                <a:solidFill>
                  <a:srgbClr val="0303DF"/>
                </a:solidFill>
              </a:rPr>
              <a:t>}</a:t>
            </a:r>
            <a:r>
              <a:rPr lang="en-US" altLang="zh-CN" dirty="0"/>
              <a:t>;</a:t>
            </a:r>
          </a:p>
          <a:p>
            <a:pPr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(“a=%</a:t>
            </a:r>
            <a:r>
              <a:rPr lang="en-US" altLang="zh-CN" dirty="0" err="1"/>
              <a:t>d,b</a:t>
            </a:r>
            <a:r>
              <a:rPr lang="en-US" altLang="zh-CN" dirty="0"/>
              <a:t>=%d”,</a:t>
            </a:r>
            <a:r>
              <a:rPr lang="en-US" altLang="zh-CN" dirty="0" err="1"/>
              <a:t>a,b</a:t>
            </a:r>
            <a:r>
              <a:rPr lang="en-US" altLang="zh-CN" dirty="0"/>
              <a:t>);</a:t>
            </a:r>
          </a:p>
          <a:p>
            <a:pPr lvl="1" indent="0">
              <a:buNone/>
            </a:pPr>
            <a:r>
              <a:rPr lang="en-US" altLang="zh-CN" dirty="0"/>
              <a:t>    return 0;</a:t>
            </a:r>
          </a:p>
          <a:p>
            <a:pPr lvl="1" indent="0">
              <a:buNone/>
            </a:pPr>
            <a:r>
              <a:rPr lang="en-US" altLang="zh-CN" dirty="0"/>
              <a:t>};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执行结果</a:t>
            </a:r>
            <a:r>
              <a:rPr lang="zh-CN" altLang="en-US" sz="2000" dirty="0">
                <a:solidFill>
                  <a:srgbClr val="0303DF"/>
                </a:solidFill>
              </a:rPr>
              <a:t>满足要求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1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273912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回顾：如何查看编译预处理后的结果？</a:t>
            </a:r>
            <a:endParaRPr lang="en-US" altLang="zh-CN" dirty="0"/>
          </a:p>
          <a:p>
            <a:pPr marL="342900"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E6385FB0-4F03-4387-8F76-3749B21261AB}"/>
              </a:ext>
            </a:extLst>
          </p:cNvPr>
          <p:cNvSpPr/>
          <p:nvPr/>
        </p:nvSpPr>
        <p:spPr bwMode="auto">
          <a:xfrm>
            <a:off x="743674" y="1811950"/>
            <a:ext cx="7574101" cy="3630488"/>
          </a:xfrm>
          <a:prstGeom prst="wedgeRoundRectCallout">
            <a:avLst>
              <a:gd name="adj1" fmla="val -49062"/>
              <a:gd name="adj2" fmla="val -1094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gcc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-E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c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源文件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（不保留注释）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-E  -C </a:t>
            </a:r>
            <a:r>
              <a:rPr lang="en-US" altLang="zh-CN" b="1" dirty="0" smtClean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源文件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名（保留注释）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gcc.exe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DevCpp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的安装目录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..\Dev-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Cpp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\MinGW64\bin\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中；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如：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D:\Program Files (x86)\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Dev-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Cpp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\MinGW64\bin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在命令终端（窗口）中，如果希望在任何目录中都能访问这个目录下的文件（包括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gcc.exe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），需要通过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path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命令，将该目录包含到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path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路径中。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如：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path=</a:t>
            </a:r>
            <a:r>
              <a:rPr lang="en-US" altLang="zh-CN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%path</a:t>
            </a:r>
            <a:r>
              <a:rPr lang="en-US" altLang="zh-CN" b="1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:\Program Files (x86)\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Dev-</a:t>
            </a:r>
            <a:r>
              <a:rPr lang="en-US" altLang="zh-CN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\MinGW64\bin; </a:t>
            </a:r>
            <a:endParaRPr lang="zh-CN" altLang="en-US" b="1" dirty="0">
              <a:solidFill>
                <a:srgbClr val="0066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0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7030A0"/>
                </a:solidFill>
              </a:rPr>
              <a:t>课后练习： </a:t>
            </a:r>
            <a:r>
              <a:rPr lang="en-US" altLang="zh-CN" sz="2400" dirty="0" smtClean="0"/>
              <a:t>Linux</a:t>
            </a:r>
            <a:r>
              <a:rPr lang="zh-CN" altLang="en-US" sz="2400" dirty="0"/>
              <a:t>：宏定义中 </a:t>
            </a:r>
            <a:r>
              <a:rPr lang="en-US" altLang="zh-CN" sz="2400" dirty="0"/>
              <a:t>do {…} while (0)</a:t>
            </a:r>
            <a:r>
              <a:rPr lang="zh-CN" altLang="en-US" sz="2400" dirty="0"/>
              <a:t>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059" y="1993902"/>
            <a:ext cx="3602648" cy="4417037"/>
          </a:xfr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假设有如下程序段：</a:t>
            </a:r>
            <a:endParaRPr lang="en-US" altLang="zh-CN" sz="2000" dirty="0"/>
          </a:p>
          <a:p>
            <a:pPr lvl="1" indent="0">
              <a:lnSpc>
                <a:spcPct val="100000"/>
              </a:lnSpc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#define  SWAP(</a:t>
            </a:r>
            <a:r>
              <a:rPr lang="en-US" altLang="zh-CN" sz="1800" dirty="0" err="1"/>
              <a:t>a,b</a:t>
            </a:r>
            <a:r>
              <a:rPr lang="en-US" altLang="zh-CN" sz="1800" dirty="0"/>
              <a:t>) </a:t>
            </a:r>
            <a:r>
              <a:rPr lang="zh-CN" altLang="en-US" sz="1800" dirty="0"/>
              <a:t> </a:t>
            </a:r>
            <a:r>
              <a:rPr lang="en-US" altLang="zh-CN" sz="1800" dirty="0"/>
              <a:t>\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303DF"/>
                </a:solidFill>
              </a:rPr>
              <a:t>do {</a:t>
            </a:r>
            <a:r>
              <a:rPr lang="en-US" altLang="zh-CN" sz="1800" dirty="0"/>
              <a:t>  \   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 a=</a:t>
            </a:r>
            <a:r>
              <a:rPr lang="en-US" altLang="zh-CN" sz="1800" dirty="0" err="1"/>
              <a:t>a+b</a:t>
            </a:r>
            <a:r>
              <a:rPr lang="en-US" altLang="zh-CN" sz="1800" dirty="0"/>
              <a:t>;\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 b=a-b; \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 a=a-b;  \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} while (0)</a:t>
            </a:r>
            <a:r>
              <a:rPr lang="en-US" altLang="zh-CN" sz="1800" dirty="0"/>
              <a:t> </a:t>
            </a:r>
          </a:p>
          <a:p>
            <a:pPr lvl="1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int main() {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{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int a=3,b=5;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if (a&gt;3)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        SWAP(</a:t>
            </a:r>
            <a:r>
              <a:rPr lang="en-US" altLang="zh-CN" sz="1800" dirty="0" err="1">
                <a:solidFill>
                  <a:srgbClr val="0303DF"/>
                </a:solidFill>
              </a:rPr>
              <a:t>a,b</a:t>
            </a:r>
            <a:r>
              <a:rPr lang="en-US" altLang="zh-CN" sz="1800" dirty="0">
                <a:solidFill>
                  <a:srgbClr val="0303DF"/>
                </a:solidFill>
              </a:rPr>
              <a:t>);  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(“a=%</a:t>
            </a:r>
            <a:r>
              <a:rPr lang="en-US" altLang="zh-CN" sz="1800" dirty="0" err="1"/>
              <a:t>d,b</a:t>
            </a:r>
            <a:r>
              <a:rPr lang="en-US" altLang="zh-CN" sz="1800" dirty="0"/>
              <a:t>=%d”,</a:t>
            </a:r>
            <a:r>
              <a:rPr lang="en-US" altLang="zh-CN" sz="1800" dirty="0" err="1"/>
              <a:t>a,b</a:t>
            </a:r>
            <a:r>
              <a:rPr lang="en-US" altLang="zh-CN" sz="1800" dirty="0"/>
              <a:t>);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return 0;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}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DD25E9E-50B2-4339-A097-B913A6E51402}"/>
              </a:ext>
            </a:extLst>
          </p:cNvPr>
          <p:cNvSpPr txBox="1">
            <a:spLocks/>
          </p:cNvSpPr>
          <p:nvPr/>
        </p:nvSpPr>
        <p:spPr bwMode="auto">
          <a:xfrm>
            <a:off x="4273062" y="1993902"/>
            <a:ext cx="4106006" cy="4417038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宏展开</a:t>
            </a:r>
            <a:endParaRPr lang="en-US" altLang="zh-CN" sz="2000" dirty="0"/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800" dirty="0"/>
              <a:t>int a=3,b=4;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800" dirty="0"/>
              <a:t>if (a&gt;3)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>
                <a:solidFill>
                  <a:srgbClr val="C00000"/>
                </a:solidFill>
              </a:rPr>
              <a:t>do {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a=</a:t>
            </a:r>
            <a:r>
              <a:rPr lang="en-US" altLang="zh-CN" sz="1800" dirty="0" err="1"/>
              <a:t>a+b</a:t>
            </a:r>
            <a:r>
              <a:rPr lang="en-US" altLang="zh-CN" sz="1800" dirty="0"/>
              <a:t>;  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b=a-b;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a=a-b;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} while (0);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执行结果</a:t>
            </a:r>
            <a:r>
              <a:rPr lang="zh-CN" altLang="en-US" sz="2000" dirty="0">
                <a:solidFill>
                  <a:srgbClr val="0303DF"/>
                </a:solidFill>
              </a:rPr>
              <a:t>满足要求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A62AB23-C1B0-48CF-88DE-B8643EDECC54}"/>
              </a:ext>
            </a:extLst>
          </p:cNvPr>
          <p:cNvSpPr txBox="1">
            <a:spLocks/>
          </p:cNvSpPr>
          <p:nvPr/>
        </p:nvSpPr>
        <p:spPr bwMode="auto">
          <a:xfrm>
            <a:off x="365978" y="987304"/>
            <a:ext cx="8412043" cy="859082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目的：</a:t>
            </a:r>
            <a:r>
              <a:rPr lang="zh-CN" altLang="en-US" sz="2000" dirty="0">
                <a:solidFill>
                  <a:srgbClr val="C00000"/>
                </a:solidFill>
              </a:rPr>
              <a:t>将定义的宏作为一个完整的执行体；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            以防止像在</a:t>
            </a:r>
            <a:r>
              <a:rPr lang="zh-CN" altLang="en-US" sz="2000" dirty="0">
                <a:solidFill>
                  <a:srgbClr val="0303DF"/>
                </a:solidFill>
              </a:rPr>
              <a:t>条件语句</a:t>
            </a:r>
            <a:r>
              <a:rPr lang="zh-CN" altLang="en-US" sz="2000" dirty="0"/>
              <a:t>中使用宏时出现问题；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872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1362" y="1048265"/>
            <a:ext cx="8161638" cy="5257800"/>
          </a:xfrm>
          <a:noFill/>
        </p:spPr>
        <p:txBody>
          <a:bodyPr/>
          <a:lstStyle/>
          <a:p>
            <a:pPr eaLnBrk="1" hangingPunct="1">
              <a:buNone/>
            </a:pP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303DF"/>
                </a:solidFill>
              </a:rPr>
              <a:t>#define PI 3.1415926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#define CIRCLE(R,L,S,V)  </a:t>
            </a:r>
            <a:r>
              <a:rPr lang="en-US" altLang="zh-CN" sz="2000" b="1" dirty="0">
                <a:solidFill>
                  <a:srgbClr val="006600"/>
                </a:solidFill>
              </a:rPr>
              <a:t>L=2*PI*R</a:t>
            </a:r>
            <a:r>
              <a:rPr lang="zh-CN" altLang="en-US" sz="2000" b="1" dirty="0">
                <a:solidFill>
                  <a:srgbClr val="006600"/>
                </a:solidFill>
              </a:rPr>
              <a:t>；</a:t>
            </a:r>
            <a:r>
              <a:rPr lang="en-US" altLang="zh-CN" sz="2000" b="1" dirty="0">
                <a:solidFill>
                  <a:srgbClr val="0303DF"/>
                </a:solidFill>
              </a:rPr>
              <a:t>S=PI*R*R</a:t>
            </a:r>
            <a:r>
              <a:rPr lang="zh-CN" altLang="en-US" sz="2000" b="1" dirty="0">
                <a:solidFill>
                  <a:srgbClr val="0303DF"/>
                </a:solidFill>
              </a:rPr>
              <a:t>；</a:t>
            </a:r>
            <a:r>
              <a:rPr lang="en-US" altLang="zh-CN" sz="2000" b="1" dirty="0">
                <a:solidFill>
                  <a:srgbClr val="006600"/>
                </a:solidFill>
              </a:rPr>
              <a:t>V=4.0/3*PI*R*R*R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main()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{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     float </a:t>
            </a:r>
            <a:r>
              <a:rPr lang="en-US" altLang="zh-CN" sz="2000" dirty="0" err="1">
                <a:solidFill>
                  <a:srgbClr val="080808"/>
                </a:solidFill>
              </a:rPr>
              <a:t>r,l,s,v</a:t>
            </a:r>
            <a:r>
              <a:rPr lang="en-US" altLang="zh-CN" sz="2000" dirty="0">
                <a:solidFill>
                  <a:srgbClr val="080808"/>
                </a:solidFill>
              </a:rPr>
              <a:t>; /*</a:t>
            </a:r>
            <a:r>
              <a:rPr lang="zh-CN" altLang="en-US" sz="2000" dirty="0">
                <a:solidFill>
                  <a:srgbClr val="080808"/>
                </a:solidFill>
              </a:rPr>
              <a:t>半径、圆周长、圆面积、球体积 *</a:t>
            </a:r>
            <a:r>
              <a:rPr lang="en-US" altLang="zh-CN" sz="2000" dirty="0">
                <a:solidFill>
                  <a:srgbClr val="080808"/>
                </a:solidFill>
              </a:rPr>
              <a:t>/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     </a:t>
            </a:r>
            <a:r>
              <a:rPr lang="en-US" altLang="zh-CN" sz="2000" dirty="0" err="1">
                <a:solidFill>
                  <a:srgbClr val="080808"/>
                </a:solidFill>
              </a:rPr>
              <a:t>scanf</a:t>
            </a:r>
            <a:r>
              <a:rPr lang="en-US" altLang="zh-CN" sz="2000" dirty="0">
                <a:solidFill>
                  <a:srgbClr val="080808"/>
                </a:solidFill>
              </a:rPr>
              <a:t>("%</a:t>
            </a:r>
            <a:r>
              <a:rPr lang="en-US" altLang="zh-CN" sz="2000" dirty="0" err="1">
                <a:solidFill>
                  <a:srgbClr val="080808"/>
                </a:solidFill>
              </a:rPr>
              <a:t>f",&amp;r</a:t>
            </a:r>
            <a:r>
              <a:rPr lang="en-US" altLang="zh-CN" sz="2000" dirty="0">
                <a:solidFill>
                  <a:srgbClr val="080808"/>
                </a:solidFill>
              </a:rPr>
              <a:t>);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30DCD"/>
                </a:solidFill>
              </a:rPr>
              <a:t>    CIRCLE(</a:t>
            </a:r>
            <a:r>
              <a:rPr lang="en-US" altLang="zh-CN" sz="2000" dirty="0" err="1">
                <a:solidFill>
                  <a:srgbClr val="030DCD"/>
                </a:solidFill>
              </a:rPr>
              <a:t>r,l,s,v</a:t>
            </a:r>
            <a:r>
              <a:rPr lang="en-US" altLang="zh-CN" sz="2000" dirty="0">
                <a:solidFill>
                  <a:srgbClr val="030DCD"/>
                </a:solidFill>
              </a:rPr>
              <a:t>);   </a:t>
            </a:r>
            <a:r>
              <a:rPr lang="en-US" altLang="zh-CN" sz="2000" b="1" dirty="0">
                <a:solidFill>
                  <a:srgbClr val="7030A0"/>
                </a:solidFill>
              </a:rPr>
              <a:t>//</a:t>
            </a:r>
            <a:r>
              <a:rPr lang="zh-CN" altLang="en-US" sz="2000" b="1" dirty="0">
                <a:solidFill>
                  <a:srgbClr val="7030A0"/>
                </a:solidFill>
              </a:rPr>
              <a:t>宏展开，相当于下述三条语句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eaLnBrk="1" hangingPunct="1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// L=2*PI*R</a:t>
            </a:r>
            <a:r>
              <a:rPr lang="zh-CN" altLang="en-US" sz="2000" b="1" dirty="0">
                <a:solidFill>
                  <a:srgbClr val="FF0000"/>
                </a:solidFill>
              </a:rPr>
              <a:t>；</a:t>
            </a:r>
            <a:r>
              <a:rPr lang="en-US" altLang="zh-CN" sz="2000" b="1" dirty="0">
                <a:solidFill>
                  <a:srgbClr val="FF0000"/>
                </a:solidFill>
              </a:rPr>
              <a:t>S=PI*R*R</a:t>
            </a:r>
            <a:r>
              <a:rPr lang="zh-CN" altLang="en-US" sz="2000" b="1" dirty="0">
                <a:solidFill>
                  <a:srgbClr val="FF0000"/>
                </a:solidFill>
              </a:rPr>
              <a:t>；</a:t>
            </a:r>
            <a:r>
              <a:rPr lang="en-US" altLang="zh-CN" sz="2000" b="1" dirty="0">
                <a:solidFill>
                  <a:srgbClr val="FF0000"/>
                </a:solidFill>
              </a:rPr>
              <a:t>V=4.0/3*PI*R*R*R;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     </a:t>
            </a:r>
            <a:r>
              <a:rPr lang="en-US" altLang="zh-CN" sz="2000" dirty="0" err="1">
                <a:solidFill>
                  <a:srgbClr val="080808"/>
                </a:solidFill>
              </a:rPr>
              <a:t>printf</a:t>
            </a:r>
            <a:r>
              <a:rPr lang="en-US" altLang="zh-CN" sz="2000" dirty="0">
                <a:solidFill>
                  <a:srgbClr val="080808"/>
                </a:solidFill>
              </a:rPr>
              <a:t>("r=%6.2f,l=%6.2f,s=%6.2f,v=%6.2f\n",</a:t>
            </a:r>
            <a:r>
              <a:rPr lang="en-US" altLang="zh-CN" sz="2000" dirty="0" err="1">
                <a:solidFill>
                  <a:srgbClr val="080808"/>
                </a:solidFill>
              </a:rPr>
              <a:t>r,l,s,v</a:t>
            </a:r>
            <a:r>
              <a:rPr lang="en-US" altLang="zh-CN" sz="2000" dirty="0">
                <a:solidFill>
                  <a:srgbClr val="080808"/>
                </a:solidFill>
              </a:rPr>
              <a:t>);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b="1" dirty="0"/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>
                <a:solidFill>
                  <a:srgbClr val="0303DF"/>
                </a:solidFill>
              </a:rPr>
              <a:t>返回</a:t>
            </a:r>
            <a:r>
              <a:rPr lang="zh-CN" altLang="en-US" dirty="0">
                <a:solidFill>
                  <a:srgbClr val="0303DF"/>
                </a:solidFill>
              </a:rPr>
              <a:t>多个值的宏定义</a:t>
            </a:r>
          </a:p>
        </p:txBody>
      </p:sp>
    </p:spTree>
    <p:extLst>
      <p:ext uri="{BB962C8B-B14F-4D97-AF65-F5344CB8AC3E}">
        <p14:creationId xmlns:p14="http://schemas.microsoft.com/office/powerpoint/2010/main" val="40627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1362" y="1048265"/>
            <a:ext cx="8481092" cy="5257800"/>
          </a:xfrm>
          <a:noFill/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/>
              <a:t>如果定义的宏中涉及到数据类型，</a:t>
            </a:r>
            <a:r>
              <a:rPr lang="zh-CN" altLang="en-US" sz="2000" dirty="0">
                <a:solidFill>
                  <a:srgbClr val="030DCD"/>
                </a:solidFill>
              </a:rPr>
              <a:t>实参</a:t>
            </a:r>
            <a:r>
              <a:rPr lang="zh-CN" altLang="en-US" sz="2000" dirty="0"/>
              <a:t>应该与</a:t>
            </a:r>
            <a:r>
              <a:rPr lang="zh-CN" altLang="en-US" sz="2000" dirty="0">
                <a:solidFill>
                  <a:srgbClr val="030DCD"/>
                </a:solidFill>
              </a:rPr>
              <a:t>形参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7030A0"/>
                </a:solidFill>
              </a:rPr>
              <a:t>类型匹配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/>
              <a:t>例如，考察如下的程序</a:t>
            </a:r>
            <a:r>
              <a:rPr lang="zh-CN" altLang="en-US" sz="2000" dirty="0" smtClean="0"/>
              <a:t>片段（</a:t>
            </a:r>
            <a:r>
              <a:rPr lang="zh-CN" altLang="en-US" sz="2000" dirty="0" smtClean="0">
                <a:solidFill>
                  <a:srgbClr val="C00000"/>
                </a:solidFill>
              </a:rPr>
              <a:t>无意义，只用于展示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1">
              <a:lnSpc>
                <a:spcPct val="100000"/>
              </a:lnSpc>
              <a:spcBef>
                <a:spcPts val="300"/>
              </a:spcBef>
              <a:buSzTx/>
              <a:buFontTx/>
              <a:buNone/>
            </a:pPr>
            <a:r>
              <a:rPr kumimoji="1" lang="fr-FR" altLang="zh-CN" sz="1800" dirty="0">
                <a:solidFill>
                  <a:srgbClr val="080808"/>
                </a:solidFill>
              </a:rPr>
              <a:t>#define </a:t>
            </a:r>
            <a:r>
              <a:rPr kumimoji="1" lang="en-US" altLang="zh-CN" sz="1800" dirty="0">
                <a:solidFill>
                  <a:srgbClr val="080808"/>
                </a:solidFill>
              </a:rPr>
              <a:t>o</a:t>
            </a:r>
            <a:r>
              <a:rPr kumimoji="1" lang="fr-FR" altLang="zh-CN" sz="1800" dirty="0">
                <a:solidFill>
                  <a:srgbClr val="080808"/>
                </a:solidFill>
              </a:rPr>
              <a:t>dd(x)   \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Tx/>
              <a:buFontTx/>
              <a:buNone/>
            </a:pPr>
            <a:r>
              <a:rPr kumimoji="1" lang="fr-FR" altLang="zh-CN" sz="1800" dirty="0">
                <a:solidFill>
                  <a:srgbClr val="080808"/>
                </a:solidFill>
              </a:rPr>
              <a:t>    scanf("</a:t>
            </a:r>
            <a:r>
              <a:rPr kumimoji="1" lang="fr-FR" altLang="zh-CN" sz="1800" dirty="0">
                <a:solidFill>
                  <a:srgbClr val="0303DF"/>
                </a:solidFill>
              </a:rPr>
              <a:t>%d</a:t>
            </a:r>
            <a:r>
              <a:rPr kumimoji="1" lang="fr-FR" altLang="zh-CN" sz="1800" dirty="0">
                <a:solidFill>
                  <a:srgbClr val="080808"/>
                </a:solidFill>
              </a:rPr>
              <a:t>",&amp;x);  \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Tx/>
              <a:buFontTx/>
              <a:buNone/>
            </a:pPr>
            <a:r>
              <a:rPr kumimoji="1" lang="fr-FR" altLang="zh-CN" sz="1800" dirty="0">
                <a:solidFill>
                  <a:srgbClr val="080808"/>
                </a:solidFill>
              </a:rPr>
              <a:t>    if (</a:t>
            </a:r>
            <a:r>
              <a:rPr kumimoji="1" lang="fr-FR" altLang="zh-CN" sz="1800" dirty="0">
                <a:solidFill>
                  <a:srgbClr val="0303DF"/>
                </a:solidFill>
              </a:rPr>
              <a:t>x%2</a:t>
            </a:r>
            <a:r>
              <a:rPr kumimoji="1" lang="fr-FR" altLang="zh-CN" sz="1800" dirty="0">
                <a:solidFill>
                  <a:srgbClr val="080808"/>
                </a:solidFill>
              </a:rPr>
              <a:t>==0)  \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Tx/>
              <a:buFontTx/>
              <a:buNone/>
            </a:pPr>
            <a:r>
              <a:rPr kumimoji="1" lang="fr-FR" altLang="zh-CN" sz="1800" dirty="0">
                <a:solidFill>
                  <a:srgbClr val="080808"/>
                </a:solidFill>
              </a:rPr>
              <a:t>       printf("%d is even.\n",x); \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Tx/>
              <a:buFontTx/>
              <a:buNone/>
            </a:pPr>
            <a:r>
              <a:rPr kumimoji="1" lang="fr-FR" altLang="zh-CN" sz="1800" dirty="0">
                <a:solidFill>
                  <a:srgbClr val="080808"/>
                </a:solidFill>
              </a:rPr>
              <a:t>    else \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Tx/>
              <a:buFontTx/>
              <a:buNone/>
            </a:pPr>
            <a:r>
              <a:rPr kumimoji="1" lang="fr-FR" altLang="zh-CN" sz="1800" dirty="0">
                <a:solidFill>
                  <a:srgbClr val="080808"/>
                </a:solidFill>
              </a:rPr>
              <a:t>       printf("%d is odd.\n",x) \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Tx/>
              <a:buFontTx/>
              <a:buNone/>
            </a:pPr>
            <a:endParaRPr kumimoji="1" lang="fr-FR" altLang="zh-CN" sz="18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</a:rPr>
              <a:t>int main()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</a:rPr>
              <a:t>{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</a:rPr>
              <a:t>      </a:t>
            </a:r>
            <a:r>
              <a:rPr kumimoji="1" lang="en-US" altLang="zh-CN" sz="1800" dirty="0">
                <a:solidFill>
                  <a:srgbClr val="0303DF"/>
                </a:solidFill>
              </a:rPr>
              <a:t>int a</a:t>
            </a:r>
            <a:r>
              <a:rPr kumimoji="1" lang="en-US" altLang="zh-CN" sz="1800" dirty="0">
                <a:solidFill>
                  <a:srgbClr val="080808"/>
                </a:solidFill>
              </a:rPr>
              <a:t>;    </a:t>
            </a:r>
            <a:r>
              <a:rPr kumimoji="1" lang="en-US" altLang="zh-CN" sz="1800" dirty="0">
                <a:solidFill>
                  <a:srgbClr val="C00000"/>
                </a:solidFill>
              </a:rPr>
              <a:t>odd(a)</a:t>
            </a:r>
            <a:r>
              <a:rPr kumimoji="1" lang="en-US" altLang="zh-CN" sz="1800" dirty="0">
                <a:solidFill>
                  <a:srgbClr val="080808"/>
                </a:solidFill>
              </a:rPr>
              <a:t>;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</a:rPr>
              <a:t>      </a:t>
            </a:r>
            <a:r>
              <a:rPr kumimoji="1" lang="en-US" altLang="zh-CN" sz="1800" dirty="0">
                <a:solidFill>
                  <a:srgbClr val="0303DF"/>
                </a:solidFill>
              </a:rPr>
              <a:t>float f</a:t>
            </a:r>
            <a:r>
              <a:rPr kumimoji="1" lang="en-US" altLang="zh-CN" sz="1800" dirty="0">
                <a:solidFill>
                  <a:srgbClr val="080808"/>
                </a:solidFill>
              </a:rPr>
              <a:t>; </a:t>
            </a:r>
            <a:r>
              <a:rPr kumimoji="1" lang="en-US" altLang="zh-CN" sz="1800" dirty="0">
                <a:solidFill>
                  <a:srgbClr val="C00000"/>
                </a:solidFill>
              </a:rPr>
              <a:t>odd(f)</a:t>
            </a:r>
            <a:r>
              <a:rPr kumimoji="1" lang="en-US" altLang="zh-CN" sz="1800" dirty="0">
                <a:solidFill>
                  <a:srgbClr val="080808"/>
                </a:solidFill>
              </a:rPr>
              <a:t>;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</a:rPr>
              <a:t>     return 0;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Tx/>
              <a:buFontTx/>
              <a:buNone/>
            </a:pPr>
            <a:r>
              <a:rPr kumimoji="1" lang="en-US" altLang="zh-CN" sz="1800" dirty="0">
                <a:solidFill>
                  <a:srgbClr val="080808"/>
                </a:solidFill>
              </a:rPr>
              <a:t>}</a:t>
            </a:r>
            <a:endParaRPr lang="en-US" altLang="zh-CN" sz="1800" b="1" dirty="0"/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注意</a:t>
            </a:r>
            <a:r>
              <a:rPr lang="zh-CN" altLang="en-US" dirty="0">
                <a:solidFill>
                  <a:srgbClr val="0303DF"/>
                </a:solidFill>
              </a:rPr>
              <a:t>实参应该匹配形参</a:t>
            </a:r>
            <a:r>
              <a:rPr lang="zh-CN" altLang="en-US" dirty="0"/>
              <a:t>的数据类型</a:t>
            </a:r>
            <a:endParaRPr lang="zh-CN" altLang="en-US" dirty="0">
              <a:solidFill>
                <a:srgbClr val="0303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1FD0-A765-441B-85A7-F9CFEFD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注意</a:t>
            </a:r>
            <a:r>
              <a:rPr lang="zh-CN" altLang="en-US" dirty="0">
                <a:solidFill>
                  <a:srgbClr val="0303DF"/>
                </a:solidFill>
              </a:rPr>
              <a:t>实参应该匹配形参</a:t>
            </a:r>
            <a:r>
              <a:rPr lang="zh-CN" altLang="en-US" dirty="0"/>
              <a:t>的数据类型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8186-C849-425C-AD76-1BFA1C92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57" y="1103861"/>
            <a:ext cx="3567482" cy="5085924"/>
          </a:xfrm>
          <a:ln>
            <a:solidFill>
              <a:srgbClr val="080808"/>
            </a:solidFill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#define odd(x)   \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scanf("%d",&amp;x);  \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if (x%2==0)  \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   printf("%d is even.\n",x); \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else \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   printf("%d is odd.\n",x) \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endParaRPr kumimoji="1" lang="fr-FR" altLang="zh-CN" sz="20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int main()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  int a;    odd(a);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  float f; odd(f);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     return 0;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</a:rPr>
              <a:t>}</a:t>
            </a:r>
            <a:endParaRPr kumimoji="1"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FB906A1-569E-4FF6-9F74-EDC446F1A26A}"/>
              </a:ext>
            </a:extLst>
          </p:cNvPr>
          <p:cNvSpPr txBox="1">
            <a:spLocks/>
          </p:cNvSpPr>
          <p:nvPr/>
        </p:nvSpPr>
        <p:spPr bwMode="auto">
          <a:xfrm>
            <a:off x="4106008" y="1103861"/>
            <a:ext cx="4408120" cy="5085924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int main()    //</a:t>
            </a:r>
            <a:r>
              <a:rPr kumimoji="1" lang="zh-CN" altLang="en-US" sz="2000" dirty="0">
                <a:solidFill>
                  <a:srgbClr val="080808"/>
                </a:solidFill>
              </a:rPr>
              <a:t>宏展开</a:t>
            </a:r>
            <a:endParaRPr kumimoji="1" lang="fr-FR" altLang="zh-CN" sz="20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</a:t>
            </a:r>
            <a:r>
              <a:rPr kumimoji="1" lang="fr-FR" altLang="zh-CN" sz="2000" dirty="0">
                <a:solidFill>
                  <a:srgbClr val="0303DF"/>
                </a:solidFill>
              </a:rPr>
              <a:t>int a;</a:t>
            </a:r>
            <a:r>
              <a:rPr kumimoji="1" lang="fr-FR" altLang="zh-CN" sz="2000" dirty="0">
                <a:solidFill>
                  <a:srgbClr val="080808"/>
                </a:solidFill>
              </a:rPr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scanf(“</a:t>
            </a:r>
            <a:r>
              <a:rPr kumimoji="1" lang="fr-FR" altLang="zh-CN" sz="2000" dirty="0">
                <a:solidFill>
                  <a:srgbClr val="0303DF"/>
                </a:solidFill>
              </a:rPr>
              <a:t>%d</a:t>
            </a:r>
            <a:r>
              <a:rPr kumimoji="1" lang="fr-FR" altLang="zh-CN" sz="2000" dirty="0">
                <a:solidFill>
                  <a:srgbClr val="080808"/>
                </a:solidFill>
              </a:rPr>
              <a:t>”,&amp;a);   </a:t>
            </a:r>
            <a:r>
              <a:rPr kumimoji="1" lang="fr-FR" altLang="zh-CN" sz="2000" dirty="0">
                <a:solidFill>
                  <a:srgbClr val="006600"/>
                </a:solidFill>
              </a:rPr>
              <a:t>//</a:t>
            </a:r>
            <a:r>
              <a:rPr kumimoji="1" lang="zh-CN" altLang="en-US" sz="2000" dirty="0">
                <a:solidFill>
                  <a:srgbClr val="006600"/>
                </a:solidFill>
              </a:rPr>
              <a:t>类型匹配</a:t>
            </a:r>
            <a:endParaRPr kumimoji="1" lang="fr-FR" altLang="zh-CN" sz="2000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if (</a:t>
            </a:r>
            <a:r>
              <a:rPr kumimoji="1" lang="fr-FR" altLang="zh-CN" sz="2000" dirty="0">
                <a:solidFill>
                  <a:srgbClr val="0303DF"/>
                </a:solidFill>
              </a:rPr>
              <a:t>a%2</a:t>
            </a:r>
            <a:r>
              <a:rPr kumimoji="1" lang="fr-FR" altLang="zh-CN" sz="2000" dirty="0">
                <a:solidFill>
                  <a:srgbClr val="080808"/>
                </a:solidFill>
              </a:rPr>
              <a:t>==0)    </a:t>
            </a:r>
            <a:r>
              <a:rPr kumimoji="1" lang="fr-FR" altLang="zh-CN" sz="2000" dirty="0">
                <a:solidFill>
                  <a:srgbClr val="006600"/>
                </a:solidFill>
              </a:rPr>
              <a:t>//</a:t>
            </a:r>
            <a:r>
              <a:rPr kumimoji="1" lang="zh-CN" altLang="en-US" sz="2000" dirty="0">
                <a:solidFill>
                  <a:srgbClr val="006600"/>
                </a:solidFill>
              </a:rPr>
              <a:t>类型匹配</a:t>
            </a:r>
            <a:endParaRPr kumimoji="1" lang="fr-FR" altLang="zh-CN" sz="2000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     printf("%d is even.\n",a);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else 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     printf("%d is odd.\n",a);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   </a:t>
            </a:r>
            <a:r>
              <a:rPr kumimoji="1" lang="fr-FR" altLang="zh-CN" sz="2000" dirty="0">
                <a:solidFill>
                  <a:srgbClr val="C00000"/>
                </a:solidFill>
              </a:rPr>
              <a:t>float f;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b="1" dirty="0">
                <a:solidFill>
                  <a:srgbClr val="080808"/>
                </a:solidFill>
              </a:rPr>
              <a:t>    scanf(“</a:t>
            </a:r>
            <a:r>
              <a:rPr kumimoji="1" lang="fr-FR" altLang="zh-CN" sz="2000" b="1" dirty="0">
                <a:solidFill>
                  <a:srgbClr val="C00000"/>
                </a:solidFill>
              </a:rPr>
              <a:t>%d</a:t>
            </a:r>
            <a:r>
              <a:rPr kumimoji="1" lang="fr-FR" altLang="zh-CN" sz="2000" b="1" dirty="0">
                <a:solidFill>
                  <a:srgbClr val="080808"/>
                </a:solidFill>
              </a:rPr>
              <a:t>”,</a:t>
            </a:r>
            <a:r>
              <a:rPr kumimoji="1" lang="fr-FR" altLang="zh-CN" sz="2000" b="1" dirty="0">
                <a:solidFill>
                  <a:srgbClr val="C00000"/>
                </a:solidFill>
              </a:rPr>
              <a:t>&amp;f</a:t>
            </a:r>
            <a:r>
              <a:rPr kumimoji="1" lang="fr-FR" altLang="zh-CN" sz="2000" b="1" dirty="0">
                <a:solidFill>
                  <a:srgbClr val="080808"/>
                </a:solidFill>
              </a:rPr>
              <a:t>);   </a:t>
            </a:r>
            <a:r>
              <a:rPr kumimoji="1" lang="fr-FR" altLang="zh-CN" sz="2000" b="1" dirty="0">
                <a:solidFill>
                  <a:srgbClr val="7030A0"/>
                </a:solidFill>
              </a:rPr>
              <a:t>//%d</a:t>
            </a:r>
            <a:r>
              <a:rPr kumimoji="1" lang="zh-CN" altLang="en-US" sz="2000" b="1" dirty="0">
                <a:solidFill>
                  <a:srgbClr val="7030A0"/>
                </a:solidFill>
              </a:rPr>
              <a:t>不匹配</a:t>
            </a:r>
            <a:r>
              <a:rPr kumimoji="1" lang="en-US" altLang="zh-CN" sz="2000" b="1" dirty="0">
                <a:solidFill>
                  <a:srgbClr val="7030A0"/>
                </a:solidFill>
              </a:rPr>
              <a:t>&amp;f</a:t>
            </a:r>
            <a:endParaRPr kumimoji="1" lang="fr-FR" altLang="zh-CN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b="1" dirty="0">
                <a:solidFill>
                  <a:srgbClr val="080808"/>
                </a:solidFill>
              </a:rPr>
              <a:t>    if (</a:t>
            </a:r>
            <a:r>
              <a:rPr kumimoji="1" lang="fr-FR" altLang="zh-CN" sz="2000" b="1" dirty="0">
                <a:solidFill>
                  <a:srgbClr val="C00000"/>
                </a:solidFill>
              </a:rPr>
              <a:t>f%2</a:t>
            </a:r>
            <a:r>
              <a:rPr kumimoji="1" lang="fr-FR" altLang="zh-CN" sz="2000" b="1" dirty="0">
                <a:solidFill>
                  <a:srgbClr val="080808"/>
                </a:solidFill>
              </a:rPr>
              <a:t>==0)    </a:t>
            </a:r>
            <a:r>
              <a:rPr kumimoji="1" lang="fr-FR" altLang="zh-CN" sz="2000" b="1" dirty="0">
                <a:solidFill>
                  <a:srgbClr val="7030A0"/>
                </a:solidFill>
              </a:rPr>
              <a:t>//</a:t>
            </a:r>
            <a:r>
              <a:rPr kumimoji="1" lang="zh-CN" altLang="en-US" sz="2000" b="1" dirty="0">
                <a:solidFill>
                  <a:srgbClr val="7030A0"/>
                </a:solidFill>
              </a:rPr>
              <a:t>浮点数</a:t>
            </a:r>
            <a:r>
              <a:rPr kumimoji="1" lang="en-US" altLang="zh-CN" sz="2000" b="1" dirty="0">
                <a:solidFill>
                  <a:srgbClr val="7030A0"/>
                </a:solidFill>
              </a:rPr>
              <a:t>f%2</a:t>
            </a:r>
            <a:r>
              <a:rPr kumimoji="1" lang="zh-CN" altLang="en-US" sz="2000" b="1" dirty="0">
                <a:solidFill>
                  <a:srgbClr val="7030A0"/>
                </a:solidFill>
              </a:rPr>
              <a:t>不允许</a:t>
            </a:r>
            <a:endParaRPr kumimoji="1" lang="fr-FR" altLang="zh-CN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b="1" dirty="0">
                <a:solidFill>
                  <a:srgbClr val="080808"/>
                </a:solidFill>
              </a:rPr>
              <a:t>        printf("%d is even.\n",f);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b="1" dirty="0">
                <a:solidFill>
                  <a:srgbClr val="080808"/>
                </a:solidFill>
              </a:rPr>
              <a:t>    else 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b="1" dirty="0">
                <a:solidFill>
                  <a:srgbClr val="080808"/>
                </a:solidFill>
              </a:rPr>
              <a:t>        printf("%d is odd.\n",f);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fr-FR" altLang="zh-CN" sz="2000" dirty="0">
                <a:solidFill>
                  <a:srgbClr val="080808"/>
                </a:solidFill>
              </a:rPr>
              <a:t>}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22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1362" y="1048265"/>
            <a:ext cx="8481092" cy="5257800"/>
          </a:xfrm>
          <a:noFill/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/>
              <a:t>可以利用宏代替一个函数的功能，且有返回值</a:t>
            </a:r>
            <a:endParaRPr lang="en-US" altLang="zh-CN" sz="20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/>
              <a:t>如：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1800" b="1" dirty="0"/>
              <a:t>#define </a:t>
            </a:r>
            <a:r>
              <a:rPr lang="en-US" altLang="zh-CN" sz="1800" b="1" dirty="0" err="1"/>
              <a:t>oper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a,op,b</a:t>
            </a:r>
            <a:r>
              <a:rPr lang="en-US" altLang="zh-CN" sz="1800" b="1" dirty="0"/>
              <a:t>) \</a:t>
            </a:r>
          </a:p>
          <a:p>
            <a:pPr lvl="1"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({</a:t>
            </a:r>
            <a:r>
              <a:rPr lang="en-US" altLang="zh-CN" sz="1800" b="1" dirty="0"/>
              <a:t>  \</a:t>
            </a:r>
          </a:p>
          <a:p>
            <a:pPr lvl="1">
              <a:buNone/>
            </a:pPr>
            <a:r>
              <a:rPr lang="en-US" altLang="zh-CN" sz="1800" b="1" dirty="0"/>
              <a:t>  </a:t>
            </a:r>
            <a:r>
              <a:rPr lang="en-US" altLang="zh-CN" sz="1800" b="1" dirty="0">
                <a:solidFill>
                  <a:srgbClr val="0303DF"/>
                </a:solidFill>
              </a:rPr>
              <a:t>int result; </a:t>
            </a:r>
            <a:r>
              <a:rPr lang="en-US" altLang="zh-CN" sz="1800" b="1" dirty="0"/>
              <a:t>\</a:t>
            </a:r>
          </a:p>
          <a:p>
            <a:pPr lvl="1">
              <a:buNone/>
            </a:pPr>
            <a:r>
              <a:rPr lang="en-US" altLang="zh-CN" sz="1800" b="1" dirty="0"/>
              <a:t>  if (op==0) result=</a:t>
            </a:r>
            <a:r>
              <a:rPr lang="en-US" altLang="zh-CN" sz="1800" b="1" dirty="0" err="1"/>
              <a:t>a+b</a:t>
            </a:r>
            <a:r>
              <a:rPr lang="en-US" altLang="zh-CN" sz="1800" b="1" dirty="0"/>
              <a:t>; \</a:t>
            </a:r>
          </a:p>
          <a:p>
            <a:pPr lvl="1">
              <a:buNone/>
            </a:pPr>
            <a:r>
              <a:rPr lang="en-US" altLang="zh-CN" sz="1800" b="1" dirty="0"/>
              <a:t>  else if (op==1) result=a-b; \</a:t>
            </a:r>
          </a:p>
          <a:p>
            <a:pPr lvl="1">
              <a:buNone/>
            </a:pPr>
            <a:r>
              <a:rPr lang="en-US" altLang="zh-CN" sz="1800" b="1" dirty="0"/>
              <a:t>  else if (op==2) result=a*b; \</a:t>
            </a:r>
          </a:p>
          <a:p>
            <a:pPr lvl="1">
              <a:buNone/>
            </a:pPr>
            <a:r>
              <a:rPr lang="en-US" altLang="zh-CN" sz="1800" b="1" dirty="0"/>
              <a:t>  else if (op==3) result=a/b; \</a:t>
            </a:r>
          </a:p>
          <a:p>
            <a:pPr lvl="1"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  </a:t>
            </a:r>
            <a:r>
              <a:rPr lang="en-US" altLang="zh-CN" sz="1800" b="1" dirty="0">
                <a:solidFill>
                  <a:srgbClr val="0303DF"/>
                </a:solidFill>
              </a:rPr>
              <a:t>(result); </a:t>
            </a:r>
            <a:r>
              <a:rPr lang="en-US" altLang="zh-CN" sz="1800" b="1" dirty="0" smtClean="0"/>
              <a:t>\    </a:t>
            </a:r>
            <a:r>
              <a:rPr lang="en-US" altLang="zh-CN" sz="1800" b="1" i="1" dirty="0" smtClean="0">
                <a:solidFill>
                  <a:srgbClr val="7030A0"/>
                </a:solidFill>
              </a:rPr>
              <a:t>//</a:t>
            </a:r>
            <a:r>
              <a:rPr lang="zh-CN" altLang="en-US" sz="1800" b="1" i="1" dirty="0" smtClean="0">
                <a:solidFill>
                  <a:srgbClr val="7030A0"/>
                </a:solidFill>
              </a:rPr>
              <a:t>宏返回值</a:t>
            </a:r>
            <a:endParaRPr lang="en-US" altLang="zh-CN" sz="1800" b="1" i="1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})</a:t>
            </a:r>
            <a:r>
              <a:rPr lang="en-US" altLang="zh-CN" sz="1800" b="1" dirty="0"/>
              <a:t>     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/>
              <a:t>宏的使用（自己练习看看宏展开后的</a:t>
            </a:r>
            <a:r>
              <a:rPr lang="zh-CN" altLang="en-US" sz="2000" dirty="0" smtClean="0"/>
              <a:t>结果，</a:t>
            </a:r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–E </a:t>
            </a:r>
            <a:r>
              <a:rPr lang="zh-CN" altLang="en-US" sz="2000" dirty="0" smtClean="0"/>
              <a:t>文件名）</a:t>
            </a:r>
            <a:endParaRPr lang="en-US" altLang="zh-CN" sz="2000" dirty="0"/>
          </a:p>
          <a:p>
            <a:pPr marL="971550" lvl="1"/>
            <a:r>
              <a:rPr lang="en-US" altLang="zh-CN" sz="1800" dirty="0"/>
              <a:t>int  result=</a:t>
            </a:r>
            <a:r>
              <a:rPr lang="en-US" altLang="zh-CN" sz="1800" dirty="0" err="1"/>
              <a:t>oper</a:t>
            </a:r>
            <a:r>
              <a:rPr lang="en-US" altLang="zh-CN" sz="1800" dirty="0"/>
              <a:t>(2,0,7);  //result=9; (=2+7)</a:t>
            </a:r>
          </a:p>
          <a:p>
            <a:pPr marL="971550" lvl="1"/>
            <a:r>
              <a:rPr lang="en-US" altLang="zh-CN" sz="1800" dirty="0"/>
              <a:t>int a=4,b=2,c=5, result=</a:t>
            </a:r>
            <a:r>
              <a:rPr lang="en-US" altLang="zh-CN" sz="1800" dirty="0" err="1"/>
              <a:t>oper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a,b,c</a:t>
            </a:r>
            <a:r>
              <a:rPr lang="en-US" altLang="zh-CN" sz="1800" dirty="0"/>
              <a:t>);   //result=20  (=4*5)</a:t>
            </a:r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>
                <a:solidFill>
                  <a:srgbClr val="0303DF"/>
                </a:solidFill>
              </a:rPr>
              <a:t>进</a:t>
            </a:r>
            <a:r>
              <a:rPr lang="zh-CN" altLang="en-US" dirty="0">
                <a:solidFill>
                  <a:srgbClr val="0303DF"/>
                </a:solidFill>
              </a:rPr>
              <a:t>阶：类似于函数调用的宏定义</a:t>
            </a:r>
          </a:p>
        </p:txBody>
      </p:sp>
    </p:spTree>
    <p:extLst>
      <p:ext uri="{BB962C8B-B14F-4D97-AF65-F5344CB8AC3E}">
        <p14:creationId xmlns:p14="http://schemas.microsoft.com/office/powerpoint/2010/main" val="38233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1362" y="1048265"/>
            <a:ext cx="8481092" cy="5257800"/>
          </a:xfrm>
          <a:noFill/>
        </p:spPr>
        <p:txBody>
          <a:bodyPr/>
          <a:lstStyle/>
          <a:p>
            <a:pPr lvl="1">
              <a:buNone/>
            </a:pPr>
            <a:endParaRPr lang="en-US" altLang="zh-CN" sz="1200" dirty="0"/>
          </a:p>
          <a:p>
            <a:pPr lvl="1">
              <a:buNone/>
            </a:pPr>
            <a:endParaRPr lang="en-US" altLang="zh-CN" sz="1200" b="1" dirty="0"/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7030A0"/>
                </a:solidFill>
              </a:rPr>
              <a:t>课后练习： </a:t>
            </a:r>
            <a:r>
              <a:rPr lang="en-US" altLang="zh-CN" dirty="0" smtClean="0">
                <a:solidFill>
                  <a:srgbClr val="0303DF"/>
                </a:solidFill>
              </a:rPr>
              <a:t>#</a:t>
            </a:r>
            <a:r>
              <a:rPr lang="zh-CN" altLang="en-US" dirty="0">
                <a:solidFill>
                  <a:srgbClr val="0303DF"/>
                </a:solidFill>
              </a:rPr>
              <a:t>和</a:t>
            </a:r>
            <a:r>
              <a:rPr lang="en-US" altLang="zh-CN" dirty="0">
                <a:solidFill>
                  <a:srgbClr val="0303DF"/>
                </a:solidFill>
              </a:rPr>
              <a:t>##</a:t>
            </a:r>
            <a:r>
              <a:rPr lang="zh-CN" altLang="en-US" dirty="0">
                <a:solidFill>
                  <a:srgbClr val="0303DF"/>
                </a:solidFill>
              </a:rPr>
              <a:t>运算符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C0ED96-35CC-46F8-B8FC-FF4A25038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01" y="1048265"/>
            <a:ext cx="8337761" cy="232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C00000"/>
                </a:solidFill>
              </a:rPr>
              <a:t># </a:t>
            </a:r>
            <a:r>
              <a:rPr lang="zh-CN" altLang="en-US" sz="2000" b="1" dirty="0">
                <a:solidFill>
                  <a:srgbClr val="C00000"/>
                </a:solidFill>
              </a:rPr>
              <a:t>：用于替换文本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971550" lvl="1"/>
            <a:r>
              <a:rPr lang="zh-CN" altLang="en-US" sz="1800" dirty="0"/>
              <a:t>例</a:t>
            </a:r>
            <a:r>
              <a:rPr lang="en-US" altLang="zh-CN" sz="1800" dirty="0"/>
              <a:t>1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宏定义：</a:t>
            </a:r>
            <a:r>
              <a:rPr lang="en-US" altLang="zh-CN" sz="1600" dirty="0"/>
              <a:t>#define MSG(</a:t>
            </a:r>
            <a:r>
              <a:rPr lang="en-US" altLang="zh-CN" sz="1600" dirty="0">
                <a:solidFill>
                  <a:srgbClr val="C00000"/>
                </a:solidFill>
              </a:rPr>
              <a:t>m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(“Hi,”  </a:t>
            </a:r>
            <a:r>
              <a:rPr lang="en-US" altLang="zh-CN" sz="1600" dirty="0">
                <a:solidFill>
                  <a:srgbClr val="C00000"/>
                </a:solidFill>
              </a:rPr>
              <a:t>#m</a:t>
            </a:r>
            <a:r>
              <a:rPr lang="en-US" altLang="zh-CN" sz="1600" dirty="0"/>
              <a:t>  “!\n”)</a:t>
            </a:r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宏使用：</a:t>
            </a:r>
            <a:r>
              <a:rPr lang="en-US" altLang="zh-CN" sz="1600" dirty="0"/>
              <a:t>MSG(</a:t>
            </a:r>
            <a:r>
              <a:rPr lang="en-US" altLang="zh-CN" sz="1600" dirty="0">
                <a:solidFill>
                  <a:srgbClr val="C00000"/>
                </a:solidFill>
              </a:rPr>
              <a:t>there</a:t>
            </a:r>
            <a:r>
              <a:rPr lang="en-US" altLang="zh-CN" sz="1600" dirty="0"/>
              <a:t>);   //</a:t>
            </a:r>
            <a:r>
              <a:rPr lang="zh-CN" altLang="en-US" sz="1600" dirty="0"/>
              <a:t>将</a:t>
            </a:r>
            <a:r>
              <a:rPr lang="en-US" altLang="zh-CN" sz="1600" dirty="0">
                <a:solidFill>
                  <a:srgbClr val="C00000"/>
                </a:solidFill>
              </a:rPr>
              <a:t>#m</a:t>
            </a:r>
            <a:r>
              <a:rPr lang="zh-CN" altLang="en-US" sz="1600" dirty="0"/>
              <a:t>替换成 </a:t>
            </a:r>
            <a:r>
              <a:rPr lang="en-US" altLang="zh-CN" sz="1600" dirty="0">
                <a:solidFill>
                  <a:srgbClr val="C00000"/>
                </a:solidFill>
              </a:rPr>
              <a:t>“there”</a:t>
            </a:r>
            <a:r>
              <a:rPr lang="zh-CN" altLang="en-US" sz="1600" dirty="0"/>
              <a:t>，输出“</a:t>
            </a:r>
            <a:r>
              <a:rPr lang="en-US" altLang="zh-CN" sz="1600" dirty="0"/>
              <a:t>Hi, </a:t>
            </a:r>
            <a:r>
              <a:rPr lang="en-US" altLang="zh-CN" sz="1600" dirty="0">
                <a:solidFill>
                  <a:srgbClr val="C00000"/>
                </a:solidFill>
              </a:rPr>
              <a:t>there</a:t>
            </a:r>
            <a:r>
              <a:rPr lang="en-US" altLang="zh-CN" sz="1600" dirty="0"/>
              <a:t>!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pPr marL="971550" lvl="1"/>
            <a:r>
              <a:rPr lang="zh-CN" altLang="en-US" sz="1600" b="1" dirty="0">
                <a:solidFill>
                  <a:srgbClr val="0303DF"/>
                </a:solidFill>
              </a:rPr>
              <a:t>注意下述两种定义方法的区别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 marL="1200150" lvl="2"/>
            <a:r>
              <a:rPr lang="en-US" altLang="zh-CN" sz="1600" dirty="0"/>
              <a:t>#define MSG(</a:t>
            </a:r>
            <a:r>
              <a:rPr lang="en-US" altLang="zh-CN" sz="1600" dirty="0">
                <a:solidFill>
                  <a:srgbClr val="C00000"/>
                </a:solidFill>
              </a:rPr>
              <a:t>m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(“Hi,”  </a:t>
            </a:r>
            <a:r>
              <a:rPr lang="en-US" altLang="zh-CN" sz="1600" dirty="0">
                <a:solidFill>
                  <a:srgbClr val="C00000"/>
                </a:solidFill>
              </a:rPr>
              <a:t>#m</a:t>
            </a:r>
            <a:r>
              <a:rPr lang="en-US" altLang="zh-CN" sz="1600" dirty="0"/>
              <a:t>  “!\n”)     //  #m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en-US" altLang="zh-CN" sz="1600" dirty="0"/>
              <a:t> “there”</a:t>
            </a:r>
            <a:r>
              <a:rPr lang="zh-CN" altLang="en-US" sz="1600" dirty="0"/>
              <a:t>，</a:t>
            </a:r>
            <a:r>
              <a:rPr lang="zh-CN" altLang="en-US" sz="1600" dirty="0">
                <a:solidFill>
                  <a:srgbClr val="C00000"/>
                </a:solidFill>
              </a:rPr>
              <a:t>将实参加双引号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1200150" lvl="2"/>
            <a:r>
              <a:rPr lang="en-US" altLang="zh-CN" sz="1600" dirty="0"/>
              <a:t>#define MSG1(</a:t>
            </a:r>
            <a:r>
              <a:rPr lang="en-US" altLang="zh-CN" sz="1600" dirty="0">
                <a:solidFill>
                  <a:srgbClr val="0303DF"/>
                </a:solidFill>
              </a:rPr>
              <a:t>m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(“Hi,”  </a:t>
            </a:r>
            <a:r>
              <a:rPr lang="en-US" altLang="zh-CN" sz="1600" dirty="0">
                <a:solidFill>
                  <a:srgbClr val="0303DF"/>
                </a:solidFill>
              </a:rPr>
              <a:t>m</a:t>
            </a:r>
            <a:r>
              <a:rPr lang="en-US" altLang="zh-CN" sz="1600" dirty="0"/>
              <a:t>  “!\n”)     //  </a:t>
            </a:r>
            <a:r>
              <a:rPr lang="en-US" altLang="zh-CN" sz="1600" dirty="0" err="1">
                <a:solidFill>
                  <a:srgbClr val="7030A0"/>
                </a:solidFill>
              </a:rPr>
              <a:t>m</a:t>
            </a:r>
            <a:r>
              <a:rPr lang="en-US" altLang="zh-CN" sz="1600" dirty="0" err="1">
                <a:solidFill>
                  <a:srgbClr val="7030A0"/>
                </a:solidFill>
                <a:sym typeface="Wingdings" panose="05000000000000000000" pitchFamily="2" charset="2"/>
              </a:rPr>
              <a:t>there</a:t>
            </a:r>
            <a:r>
              <a:rPr lang="en-US" altLang="zh-CN" sz="1600" dirty="0">
                <a:sym typeface="Wingdings" panose="05000000000000000000" pitchFamily="2" charset="2"/>
              </a:rPr>
              <a:t>, </a:t>
            </a:r>
            <a:r>
              <a:rPr lang="zh-CN" altLang="en-US" sz="1600" dirty="0">
                <a:solidFill>
                  <a:srgbClr val="0303DF"/>
                </a:solidFill>
                <a:sym typeface="Wingdings" panose="05000000000000000000" pitchFamily="2" charset="2"/>
              </a:rPr>
              <a:t>简单的参数替换</a:t>
            </a:r>
            <a:endParaRPr lang="en-US" altLang="zh-CN" sz="1600" dirty="0">
              <a:solidFill>
                <a:srgbClr val="0303DF"/>
              </a:solidFill>
              <a:sym typeface="Wingdings" panose="05000000000000000000" pitchFamily="2" charset="2"/>
            </a:endParaRPr>
          </a:p>
          <a:p>
            <a:pPr marL="1200150" lvl="2"/>
            <a:r>
              <a:rPr lang="en-US" altLang="zh-CN" sz="1600" dirty="0">
                <a:solidFill>
                  <a:srgbClr val="0303DF"/>
                </a:solidFill>
              </a:rPr>
              <a:t>#define MSG2(m)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(“Hi,”  </a:t>
            </a:r>
            <a:r>
              <a:rPr lang="en-US" altLang="zh-CN" sz="1600" b="1" dirty="0">
                <a:solidFill>
                  <a:srgbClr val="006600"/>
                </a:solidFill>
              </a:rPr>
              <a:t>“m”</a:t>
            </a:r>
            <a:r>
              <a:rPr lang="en-US" altLang="zh-CN" sz="1600" dirty="0"/>
              <a:t>  “!\n”)  // </a:t>
            </a:r>
            <a:r>
              <a:rPr lang="zh-CN" altLang="en-US" sz="1600" b="1" dirty="0">
                <a:solidFill>
                  <a:srgbClr val="006600"/>
                </a:solidFill>
              </a:rPr>
              <a:t>双引号中的符号不被替换</a:t>
            </a:r>
            <a:endParaRPr lang="en-US" altLang="zh-CN" sz="1600" b="1" dirty="0">
              <a:solidFill>
                <a:srgbClr val="0066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C0F45B-8599-40A5-902E-11CA15AFF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01" y="3581792"/>
            <a:ext cx="3847546" cy="28213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源程序</a:t>
            </a:r>
            <a:endParaRPr kumimoji="1" lang="fr-FR" altLang="zh-CN" sz="18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#define </a:t>
            </a:r>
            <a:r>
              <a:rPr lang="en-US" altLang="zh-CN" sz="1800" b="1" dirty="0">
                <a:solidFill>
                  <a:srgbClr val="006600"/>
                </a:solidFill>
              </a:rPr>
              <a:t>MSG(m)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</a:rPr>
              <a:t>("Hi," </a:t>
            </a:r>
            <a:r>
              <a:rPr lang="en-US" altLang="zh-CN" sz="1800" b="1" dirty="0">
                <a:solidFill>
                  <a:srgbClr val="006600"/>
                </a:solidFill>
              </a:rPr>
              <a:t>#m</a:t>
            </a:r>
            <a:r>
              <a:rPr lang="en-US" altLang="zh-CN" sz="1800" dirty="0">
                <a:solidFill>
                  <a:srgbClr val="000000"/>
                </a:solidFill>
              </a:rPr>
              <a:t> "!\n")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#define </a:t>
            </a:r>
            <a:r>
              <a:rPr lang="en-US" altLang="zh-CN" sz="1800" b="1" dirty="0">
                <a:solidFill>
                  <a:srgbClr val="7030A0"/>
                </a:solidFill>
              </a:rPr>
              <a:t>MSG1(m)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</a:rPr>
              <a:t>("Hi," </a:t>
            </a:r>
            <a:r>
              <a:rPr lang="en-US" altLang="zh-CN" sz="1800" b="1" dirty="0">
                <a:solidFill>
                  <a:srgbClr val="7030A0"/>
                </a:solidFill>
              </a:rPr>
              <a:t>m</a:t>
            </a:r>
            <a:r>
              <a:rPr lang="en-US" altLang="zh-CN" sz="1800" dirty="0">
                <a:solidFill>
                  <a:srgbClr val="000000"/>
                </a:solidFill>
              </a:rPr>
              <a:t> "!\n")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</a:t>
            </a:r>
            <a:r>
              <a:rPr lang="en-US" altLang="zh-CN" sz="1800" dirty="0">
                <a:solidFill>
                  <a:srgbClr val="006600"/>
                </a:solidFill>
              </a:rPr>
              <a:t>MSG</a:t>
            </a:r>
            <a:r>
              <a:rPr lang="en-US" altLang="zh-CN" sz="1800" dirty="0">
                <a:solidFill>
                  <a:srgbClr val="000000"/>
                </a:solidFill>
              </a:rPr>
              <a:t>(there);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</a:t>
            </a:r>
            <a:r>
              <a:rPr lang="en-US" altLang="zh-CN" sz="1800" dirty="0">
                <a:solidFill>
                  <a:srgbClr val="7030A0"/>
                </a:solidFill>
              </a:rPr>
              <a:t>MSG1</a:t>
            </a:r>
            <a:r>
              <a:rPr lang="en-US" altLang="zh-CN" sz="1800" dirty="0">
                <a:solidFill>
                  <a:srgbClr val="000000"/>
                </a:solidFill>
              </a:rPr>
              <a:t>(there);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   MSG2(there);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992F57D-B48C-47B9-BC8B-DD1C7D39E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908" y="3588924"/>
            <a:ext cx="3847546" cy="28213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303DF"/>
                </a:solidFill>
              </a:rPr>
              <a:t>//</a:t>
            </a:r>
            <a:r>
              <a:rPr lang="zh-CN" altLang="en-US" sz="1800" b="1" dirty="0">
                <a:solidFill>
                  <a:srgbClr val="0303DF"/>
                </a:solidFill>
              </a:rPr>
              <a:t>宏展开</a:t>
            </a:r>
            <a:endParaRPr lang="en-US" altLang="zh-CN" sz="1800" b="1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</a:rPr>
              <a:t>("Hi," </a:t>
            </a:r>
            <a:r>
              <a:rPr lang="en-US" altLang="zh-CN" sz="1800" b="1" dirty="0">
                <a:solidFill>
                  <a:srgbClr val="006600"/>
                </a:solidFill>
              </a:rPr>
              <a:t>"there" </a:t>
            </a:r>
            <a:r>
              <a:rPr lang="en-US" altLang="zh-CN" sz="1800" dirty="0">
                <a:solidFill>
                  <a:srgbClr val="000000"/>
                </a:solidFill>
              </a:rPr>
              <a:t>"!\n");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</a:rPr>
              <a:t>(“Hi,” </a:t>
            </a:r>
            <a:r>
              <a:rPr lang="en-US" altLang="zh-CN" sz="1800" b="1" dirty="0">
                <a:solidFill>
                  <a:srgbClr val="7030A0"/>
                </a:solidFill>
              </a:rPr>
              <a:t>there</a:t>
            </a:r>
            <a:r>
              <a:rPr lang="en-US" altLang="zh-CN" sz="1800" dirty="0">
                <a:solidFill>
                  <a:srgbClr val="000000"/>
                </a:solidFill>
              </a:rPr>
              <a:t> “!\n”);  </a:t>
            </a:r>
            <a:r>
              <a:rPr lang="en-US" altLang="zh-CN" sz="1800" dirty="0">
                <a:solidFill>
                  <a:srgbClr val="C00000"/>
                </a:solidFill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</a:rPr>
              <a:t>错误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</a:rPr>
              <a:t>(“Hi,” </a:t>
            </a:r>
            <a:r>
              <a:rPr lang="en-US" altLang="zh-CN" sz="1800" b="1" dirty="0">
                <a:solidFill>
                  <a:srgbClr val="7030A0"/>
                </a:solidFill>
              </a:rPr>
              <a:t>“m”</a:t>
            </a:r>
            <a:r>
              <a:rPr lang="en-US" altLang="zh-CN" sz="1800" dirty="0">
                <a:solidFill>
                  <a:srgbClr val="000000"/>
                </a:solidFill>
              </a:rPr>
              <a:t> “!\n”);  </a:t>
            </a:r>
            <a:r>
              <a:rPr lang="en-US" altLang="zh-CN" sz="1800" dirty="0" smtClean="0">
                <a:solidFill>
                  <a:srgbClr val="FF0000"/>
                </a:solidFill>
              </a:rPr>
              <a:t>//</a:t>
            </a:r>
            <a:r>
              <a:rPr lang="zh-CN" altLang="en-US" sz="1800" dirty="0" smtClean="0">
                <a:solidFill>
                  <a:srgbClr val="FF0000"/>
                </a:solidFill>
              </a:rPr>
              <a:t>不替换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5E68CFCF-2F13-4302-BF07-E1E1212B229E}"/>
              </a:ext>
            </a:extLst>
          </p:cNvPr>
          <p:cNvSpPr/>
          <p:nvPr/>
        </p:nvSpPr>
        <p:spPr bwMode="auto">
          <a:xfrm>
            <a:off x="4765430" y="957409"/>
            <a:ext cx="3531024" cy="660375"/>
          </a:xfrm>
          <a:prstGeom prst="wedgeRoundRectCallout">
            <a:avLst>
              <a:gd name="adj1" fmla="val -31780"/>
              <a:gd name="adj2" fmla="val 7180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宏</a:t>
            </a:r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#m</a:t>
            </a:r>
            <a:r>
              <a:rPr lang="zh-CN" altLang="en-US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，将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MSG(m)</a:t>
            </a: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中的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加上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双引号</a:t>
            </a: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endParaRPr lang="en-US" altLang="zh-CN" sz="16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不是简单的进行参数替换。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8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1362" y="1048265"/>
            <a:ext cx="8481092" cy="5257800"/>
          </a:xfrm>
          <a:noFill/>
        </p:spPr>
        <p:txBody>
          <a:bodyPr/>
          <a:lstStyle/>
          <a:p>
            <a:pPr lvl="1">
              <a:buNone/>
            </a:pPr>
            <a:endParaRPr lang="en-US" altLang="zh-CN" sz="1200" dirty="0"/>
          </a:p>
          <a:p>
            <a:pPr lvl="1">
              <a:buNone/>
            </a:pPr>
            <a:endParaRPr lang="en-US" altLang="zh-CN" sz="1200" b="1" dirty="0"/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7030A0"/>
                </a:solidFill>
              </a:rPr>
              <a:t>课后练习： </a:t>
            </a:r>
            <a:r>
              <a:rPr lang="en-US" altLang="zh-CN" dirty="0" smtClean="0">
                <a:solidFill>
                  <a:srgbClr val="0303DF"/>
                </a:solidFill>
              </a:rPr>
              <a:t>#</a:t>
            </a:r>
            <a:r>
              <a:rPr lang="zh-CN" altLang="en-US" dirty="0">
                <a:solidFill>
                  <a:srgbClr val="0303DF"/>
                </a:solidFill>
              </a:rPr>
              <a:t>和</a:t>
            </a:r>
            <a:r>
              <a:rPr lang="en-US" altLang="zh-CN" dirty="0">
                <a:solidFill>
                  <a:srgbClr val="0303DF"/>
                </a:solidFill>
              </a:rPr>
              <a:t>##</a:t>
            </a:r>
            <a:r>
              <a:rPr lang="zh-CN" altLang="en-US" dirty="0">
                <a:solidFill>
                  <a:srgbClr val="0303DF"/>
                </a:solidFill>
              </a:rPr>
              <a:t>运算符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C0ED96-35CC-46F8-B8FC-FF4A25038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044384"/>
            <a:ext cx="848109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C00000"/>
                </a:solidFill>
              </a:rPr>
              <a:t># </a:t>
            </a:r>
            <a:r>
              <a:rPr lang="zh-CN" altLang="en-US" sz="2000" dirty="0">
                <a:solidFill>
                  <a:srgbClr val="C00000"/>
                </a:solidFill>
              </a:rPr>
              <a:t>：用于替换文本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971550" lvl="1"/>
            <a:r>
              <a:rPr lang="zh-CN" altLang="en-US" sz="1800" dirty="0"/>
              <a:t>例</a:t>
            </a:r>
            <a:r>
              <a:rPr lang="en-US" altLang="zh-CN" sz="1800" dirty="0"/>
              <a:t>2</a:t>
            </a:r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lang="en-US" altLang="zh-CN" sz="1800" b="1" dirty="0"/>
              <a:t>#define EVEN(x) \</a:t>
            </a:r>
          </a:p>
          <a:p>
            <a:pPr marL="1028700" lvl="2" indent="0">
              <a:buNone/>
            </a:pPr>
            <a:r>
              <a:rPr lang="en-US" altLang="zh-CN" sz="1800" b="1" dirty="0"/>
              <a:t>      { \</a:t>
            </a:r>
          </a:p>
          <a:p>
            <a:pPr marL="1028700" lvl="2" indent="0">
              <a:buNone/>
            </a:pPr>
            <a:r>
              <a:rPr lang="en-US" altLang="zh-CN" sz="1800" b="1" dirty="0"/>
              <a:t>            if (x/2==0)  \</a:t>
            </a:r>
          </a:p>
          <a:p>
            <a:pPr marL="1028700" lvl="2" indent="0">
              <a:buNone/>
            </a:pPr>
            <a:r>
              <a:rPr lang="en-US" altLang="zh-CN" sz="1800" b="1" dirty="0"/>
              <a:t> 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rgbClr val="C00000"/>
                </a:solidFill>
              </a:rPr>
              <a:t>#x</a:t>
            </a:r>
            <a:r>
              <a:rPr lang="en-US" altLang="zh-CN" sz="1800" b="1" dirty="0"/>
              <a:t> “is an even number.\n”);   \</a:t>
            </a:r>
          </a:p>
          <a:p>
            <a:pPr marL="1028700" lvl="2" indent="0">
              <a:buNone/>
            </a:pPr>
            <a:r>
              <a:rPr lang="en-US" altLang="zh-CN" sz="1800" b="1" dirty="0"/>
              <a:t>            else   \  </a:t>
            </a:r>
          </a:p>
          <a:p>
            <a:pPr marL="1028700" lvl="2" indent="0">
              <a:buNone/>
            </a:pPr>
            <a:r>
              <a:rPr lang="en-US" altLang="zh-CN" sz="1800" b="1" dirty="0"/>
              <a:t> 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rgbClr val="C00000"/>
                </a:solidFill>
              </a:rPr>
              <a:t>#x </a:t>
            </a:r>
            <a:r>
              <a:rPr lang="en-US" altLang="zh-CN" sz="1800" b="1" dirty="0"/>
              <a:t>“is an odd number.\n”);   \</a:t>
            </a:r>
          </a:p>
          <a:p>
            <a:pPr marL="1028700" lvl="2" indent="0">
              <a:buNone/>
            </a:pPr>
            <a:r>
              <a:rPr lang="en-US" altLang="zh-CN" sz="1800" b="1" dirty="0"/>
              <a:t>       }</a:t>
            </a:r>
          </a:p>
          <a:p>
            <a:pPr marL="1028700" lvl="2" indent="0">
              <a:buNone/>
            </a:pPr>
            <a:endParaRPr lang="en-US" altLang="zh-CN" sz="1600" dirty="0"/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宏使用：</a:t>
            </a:r>
            <a:r>
              <a:rPr lang="en-US" altLang="zh-CN" sz="1600" dirty="0"/>
              <a:t>EVEN(5);  //</a:t>
            </a:r>
            <a:r>
              <a:rPr lang="zh-CN" altLang="en-US" sz="1600" dirty="0"/>
              <a:t>输出</a:t>
            </a:r>
            <a:r>
              <a:rPr lang="en-US" altLang="zh-CN" sz="1600" dirty="0"/>
              <a:t>: 5 is an odd number.</a:t>
            </a:r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将</a:t>
            </a:r>
            <a:r>
              <a:rPr lang="en-US" altLang="zh-CN" sz="1600" b="1" dirty="0"/>
              <a:t>EVEN(5)</a:t>
            </a:r>
            <a:r>
              <a:rPr lang="zh-CN" altLang="en-US" sz="1600" b="1" dirty="0"/>
              <a:t>中的实参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，替换为</a:t>
            </a:r>
            <a:r>
              <a:rPr lang="en-US" altLang="zh-CN" sz="1600" b="1" dirty="0">
                <a:solidFill>
                  <a:srgbClr val="C00000"/>
                </a:solidFill>
              </a:rPr>
              <a:t>“5”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303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1362" y="1048265"/>
            <a:ext cx="8481092" cy="5257800"/>
          </a:xfrm>
          <a:noFill/>
        </p:spPr>
        <p:txBody>
          <a:bodyPr/>
          <a:lstStyle/>
          <a:p>
            <a:pPr lvl="1">
              <a:buNone/>
            </a:pPr>
            <a:endParaRPr lang="en-US" altLang="zh-CN" sz="1200" dirty="0"/>
          </a:p>
          <a:p>
            <a:pPr lvl="1">
              <a:buNone/>
            </a:pPr>
            <a:endParaRPr lang="en-US" altLang="zh-CN" sz="1200" b="1" dirty="0"/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7030A0"/>
                </a:solidFill>
              </a:rPr>
              <a:t>课后练习： </a:t>
            </a:r>
            <a:r>
              <a:rPr lang="en-US" altLang="zh-CN" dirty="0" smtClean="0">
                <a:solidFill>
                  <a:srgbClr val="0303DF"/>
                </a:solidFill>
              </a:rPr>
              <a:t>#</a:t>
            </a:r>
            <a:r>
              <a:rPr lang="zh-CN" altLang="en-US" dirty="0">
                <a:solidFill>
                  <a:srgbClr val="0303DF"/>
                </a:solidFill>
              </a:rPr>
              <a:t>和</a:t>
            </a:r>
            <a:r>
              <a:rPr lang="en-US" altLang="zh-CN" dirty="0">
                <a:solidFill>
                  <a:srgbClr val="0303DF"/>
                </a:solidFill>
              </a:rPr>
              <a:t>##</a:t>
            </a:r>
            <a:r>
              <a:rPr lang="zh-CN" altLang="en-US" dirty="0">
                <a:solidFill>
                  <a:srgbClr val="0303DF"/>
                </a:solidFill>
              </a:rPr>
              <a:t>运算符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C0ED96-35CC-46F8-B8FC-FF4A25038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62" y="972064"/>
            <a:ext cx="8481092" cy="232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C00000"/>
                </a:solidFill>
              </a:rPr>
              <a:t>##</a:t>
            </a:r>
            <a:r>
              <a:rPr lang="zh-CN" altLang="en-US" sz="2000" dirty="0">
                <a:solidFill>
                  <a:srgbClr val="C00000"/>
                </a:solidFill>
              </a:rPr>
              <a:t>：用于连接两个标识符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971550" lvl="1"/>
            <a:r>
              <a:rPr lang="zh-CN" altLang="en-US" sz="1800" dirty="0"/>
              <a:t>宏定义：</a:t>
            </a:r>
            <a:r>
              <a:rPr lang="en-US" altLang="zh-CN" sz="1800" dirty="0">
                <a:solidFill>
                  <a:srgbClr val="7030A0"/>
                </a:solidFill>
              </a:rPr>
              <a:t>#define CONNECT(</a:t>
            </a:r>
            <a:r>
              <a:rPr lang="en-US" altLang="zh-CN" sz="1800" dirty="0" err="1">
                <a:solidFill>
                  <a:srgbClr val="7030A0"/>
                </a:solidFill>
              </a:rPr>
              <a:t>a,b</a:t>
            </a:r>
            <a:r>
              <a:rPr lang="en-US" altLang="zh-CN" sz="1800" dirty="0">
                <a:solidFill>
                  <a:srgbClr val="7030A0"/>
                </a:solidFill>
              </a:rPr>
              <a:t>)  </a:t>
            </a:r>
            <a:r>
              <a:rPr lang="en-US" altLang="zh-CN" sz="1800" dirty="0">
                <a:solidFill>
                  <a:srgbClr val="C00000"/>
                </a:solidFill>
              </a:rPr>
              <a:t>a##b</a:t>
            </a:r>
          </a:p>
          <a:p>
            <a:pPr marL="971550" lvl="1"/>
            <a:r>
              <a:rPr lang="zh-CN" altLang="en-US" sz="1800" dirty="0"/>
              <a:t>宏使用：</a:t>
            </a:r>
            <a:r>
              <a:rPr lang="en-US" altLang="zh-CN" sz="1800" dirty="0"/>
              <a:t> int x1; CONNECT(x,1)=78</a:t>
            </a:r>
            <a:r>
              <a:rPr lang="zh-CN" altLang="en-US" sz="1800" dirty="0"/>
              <a:t>； </a:t>
            </a:r>
            <a:r>
              <a:rPr lang="en-US" altLang="zh-CN" sz="1800" dirty="0"/>
              <a:t>//</a:t>
            </a:r>
            <a:r>
              <a:rPr lang="zh-CN" altLang="en-US" sz="1800" dirty="0"/>
              <a:t>相当于</a:t>
            </a:r>
            <a:r>
              <a:rPr lang="en-US" altLang="zh-CN" sz="1800" dirty="0"/>
              <a:t>x1=78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思考</a:t>
            </a:r>
            <a:r>
              <a:rPr lang="en-US" altLang="zh-CN" sz="2000" dirty="0">
                <a:solidFill>
                  <a:srgbClr val="0303DF"/>
                </a:solidFill>
              </a:rPr>
              <a:t>:  </a:t>
            </a:r>
          </a:p>
          <a:p>
            <a:pPr marL="971550" lvl="1"/>
            <a:r>
              <a:rPr lang="en-US" altLang="zh-CN" sz="1600" b="1" dirty="0"/>
              <a:t>#define CONNECT(</a:t>
            </a:r>
            <a:r>
              <a:rPr lang="en-US" altLang="zh-CN" sz="1600" b="1" dirty="0" err="1"/>
              <a:t>a,b</a:t>
            </a:r>
            <a:r>
              <a:rPr lang="en-US" altLang="zh-CN" sz="1600" b="1" dirty="0"/>
              <a:t>)  </a:t>
            </a:r>
            <a:r>
              <a:rPr lang="en-US" altLang="zh-CN" sz="1600" b="1" dirty="0">
                <a:solidFill>
                  <a:srgbClr val="C00000"/>
                </a:solidFill>
              </a:rPr>
              <a:t>ab</a:t>
            </a:r>
          </a:p>
          <a:p>
            <a:pPr marL="971550" lvl="1"/>
            <a:r>
              <a:rPr lang="en-US" altLang="zh-CN" sz="1600" b="1" dirty="0">
                <a:solidFill>
                  <a:srgbClr val="7030A0"/>
                </a:solidFill>
              </a:rPr>
              <a:t>CONNECT(x,1)=78;  //</a:t>
            </a:r>
            <a:r>
              <a:rPr lang="zh-CN" altLang="en-US" sz="1600" b="1" dirty="0">
                <a:solidFill>
                  <a:srgbClr val="7030A0"/>
                </a:solidFill>
              </a:rPr>
              <a:t>宏展开的结果是什么？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303D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A57A9-0FAD-4D2A-9388-C7AC49F28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429000"/>
            <a:ext cx="3693776" cy="28213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源程序</a:t>
            </a:r>
            <a:endParaRPr kumimoji="1" lang="fr-FR" altLang="zh-CN" sz="18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#define CONNECT(</a:t>
            </a:r>
            <a:r>
              <a:rPr lang="en-US" altLang="zh-CN" sz="1800" dirty="0" err="1">
                <a:solidFill>
                  <a:srgbClr val="000000"/>
                </a:solidFill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</a:rPr>
              <a:t>)  a##b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#define </a:t>
            </a:r>
            <a:r>
              <a:rPr lang="en-US" altLang="zh-CN" sz="1800" dirty="0">
                <a:solidFill>
                  <a:srgbClr val="0303DF"/>
                </a:solidFill>
              </a:rPr>
              <a:t>CONNECT1(</a:t>
            </a:r>
            <a:r>
              <a:rPr lang="en-US" altLang="zh-CN" sz="1800" dirty="0" err="1">
                <a:solidFill>
                  <a:srgbClr val="0303DF"/>
                </a:solidFill>
              </a:rPr>
              <a:t>a,b</a:t>
            </a:r>
            <a:r>
              <a:rPr lang="en-US" altLang="zh-CN" sz="1800" dirty="0">
                <a:solidFill>
                  <a:srgbClr val="0303DF"/>
                </a:solidFill>
              </a:rPr>
              <a:t>)  ab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int x1;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CONNECT(x,1)=78;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</a:t>
            </a:r>
            <a:r>
              <a:rPr lang="en-US" altLang="zh-CN" sz="1800" dirty="0">
                <a:solidFill>
                  <a:srgbClr val="C00000"/>
                </a:solidFill>
              </a:rPr>
              <a:t>CONNECT1(x,1)=78;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3BBD714-20E7-42AF-B266-11DFF7B3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868" y="3429001"/>
            <a:ext cx="4252269" cy="28213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303DF"/>
                </a:solidFill>
              </a:rPr>
              <a:t>//</a:t>
            </a:r>
            <a:r>
              <a:rPr lang="zh-CN" altLang="en-US" sz="1800" b="1" dirty="0">
                <a:solidFill>
                  <a:srgbClr val="0303DF"/>
                </a:solidFill>
              </a:rPr>
              <a:t>宏展开</a:t>
            </a:r>
            <a:endParaRPr lang="en-US" altLang="zh-CN" sz="1800" b="1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int x1;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x1=78;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</a:rPr>
              <a:t>ab=78;    </a:t>
            </a:r>
            <a:r>
              <a:rPr lang="en-US" altLang="zh-CN" sz="1800" b="1" dirty="0">
                <a:solidFill>
                  <a:srgbClr val="006600"/>
                </a:solidFill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</a:rPr>
              <a:t>将宏中的</a:t>
            </a:r>
            <a:r>
              <a:rPr lang="en-US" altLang="zh-CN" sz="1800" b="1" dirty="0">
                <a:solidFill>
                  <a:srgbClr val="006600"/>
                </a:solidFill>
              </a:rPr>
              <a:t>ab</a:t>
            </a:r>
            <a:r>
              <a:rPr lang="zh-CN" altLang="en-US" sz="1800" b="1" dirty="0">
                <a:solidFill>
                  <a:srgbClr val="006600"/>
                </a:solidFill>
              </a:rPr>
              <a:t>视为一个整体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43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dirty="0">
                <a:latin typeface="+mn-lt"/>
              </a:rPr>
              <a:t>二、文件包含（</a:t>
            </a:r>
            <a:r>
              <a:rPr kumimoji="1" lang="en-US" altLang="zh-CN" dirty="0">
                <a:latin typeface="+mn-lt"/>
              </a:rPr>
              <a:t>#include</a:t>
            </a:r>
            <a:r>
              <a:rPr kumimoji="1" lang="zh-CN" altLang="en-US" dirty="0">
                <a:latin typeface="+mn-lt"/>
              </a:rPr>
              <a:t>）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239559"/>
            <a:ext cx="8088086" cy="1905000"/>
          </a:xfrm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  <a:latin typeface=""/>
              </a:rPr>
              <a:t>文件包含命令的一般格式是：</a:t>
            </a:r>
            <a:r>
              <a:rPr lang="en-US" altLang="zh-CN" sz="2000" dirty="0">
                <a:solidFill>
                  <a:srgbClr val="FF0000"/>
                </a:solidFill>
                <a:latin typeface=""/>
              </a:rPr>
              <a:t>#include  </a:t>
            </a:r>
            <a:r>
              <a:rPr lang="en-US" altLang="zh-CN" sz="2000" dirty="0">
                <a:solidFill>
                  <a:srgbClr val="FF0000"/>
                </a:solidFill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latin typeface=""/>
              </a:rPr>
              <a:t>文件名</a:t>
            </a:r>
            <a:r>
              <a:rPr lang="zh-CN" altLang="en-US" sz="2000" dirty="0">
                <a:solidFill>
                  <a:srgbClr val="FF0000"/>
                </a:solidFill>
              </a:rPr>
              <a:t>”</a:t>
            </a:r>
            <a:endParaRPr lang="zh-CN" altLang="en-US" sz="2000" dirty="0">
              <a:solidFill>
                <a:srgbClr val="FF0000"/>
              </a:solidFill>
              <a:latin typeface="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"/>
              </a:rPr>
              <a:t>作用：预处理时，</a:t>
            </a:r>
            <a:r>
              <a:rPr lang="zh-CN" altLang="en-US" sz="2000" dirty="0">
                <a:solidFill>
                  <a:srgbClr val="0303DF"/>
                </a:solidFill>
                <a:latin typeface=""/>
              </a:rPr>
              <a:t>把</a:t>
            </a:r>
            <a:r>
              <a:rPr lang="zh-CN" altLang="en-US" sz="2000" dirty="0">
                <a:solidFill>
                  <a:srgbClr val="0303DF"/>
                </a:solidFill>
              </a:rPr>
              <a:t>“</a:t>
            </a:r>
            <a:r>
              <a:rPr lang="zh-CN" altLang="en-US" sz="2000" dirty="0">
                <a:solidFill>
                  <a:srgbClr val="0303DF"/>
                </a:solidFill>
                <a:latin typeface=""/>
              </a:rPr>
              <a:t>文件名</a:t>
            </a:r>
            <a:r>
              <a:rPr lang="zh-CN" altLang="en-US" sz="2000" dirty="0">
                <a:solidFill>
                  <a:srgbClr val="0303DF"/>
                </a:solidFill>
              </a:rPr>
              <a:t>”</a:t>
            </a:r>
            <a:r>
              <a:rPr lang="zh-CN" altLang="en-US" sz="2000" dirty="0">
                <a:solidFill>
                  <a:srgbClr val="0303DF"/>
                </a:solidFill>
                <a:latin typeface=""/>
              </a:rPr>
              <a:t>指定的文件内容复制到本文件，再对合并后的文件进行编译</a:t>
            </a:r>
            <a:r>
              <a:rPr lang="zh-CN" altLang="en-US" sz="2000" dirty="0">
                <a:latin typeface=""/>
              </a:rPr>
              <a:t>。</a:t>
            </a:r>
            <a:endParaRPr lang="en-US" altLang="zh-CN" sz="2000" dirty="0">
              <a:latin typeface="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例如：</a:t>
            </a:r>
            <a:r>
              <a:rPr lang="en-US" altLang="zh-CN" sz="2000" dirty="0"/>
              <a:t>file1.c</a:t>
            </a:r>
            <a:r>
              <a:rPr lang="zh-CN" altLang="en-US" sz="2000" dirty="0"/>
              <a:t>中利用</a:t>
            </a:r>
            <a:r>
              <a:rPr lang="en-US" altLang="zh-CN" sz="2000" dirty="0"/>
              <a:t>#include “file2.c”</a:t>
            </a:r>
            <a:r>
              <a:rPr lang="zh-CN" altLang="en-US" sz="2000" dirty="0"/>
              <a:t>将文件</a:t>
            </a:r>
            <a:r>
              <a:rPr lang="en-US" altLang="zh-CN" sz="2000" dirty="0"/>
              <a:t>file2.c</a:t>
            </a:r>
            <a:r>
              <a:rPr lang="zh-CN" altLang="en-US" sz="2000" dirty="0"/>
              <a:t>的内容包括进文件</a:t>
            </a:r>
            <a:r>
              <a:rPr lang="en-US" altLang="zh-CN" sz="2000" dirty="0"/>
              <a:t>file1.c</a:t>
            </a:r>
            <a:r>
              <a:rPr lang="zh-CN" altLang="en-US" sz="2000" dirty="0" smtClean="0"/>
              <a:t>中。</a:t>
            </a:r>
            <a:r>
              <a:rPr lang="zh-CN" altLang="en-US" sz="2000" dirty="0" smtClean="0">
                <a:solidFill>
                  <a:srgbClr val="7030A0"/>
                </a:solidFill>
              </a:rPr>
              <a:t>效果</a:t>
            </a:r>
            <a:r>
              <a:rPr lang="zh-CN" altLang="en-US" sz="2000" dirty="0">
                <a:solidFill>
                  <a:srgbClr val="7030A0"/>
                </a:solidFill>
              </a:rPr>
              <a:t>见右边的</a:t>
            </a:r>
            <a:r>
              <a:rPr lang="en-US" altLang="zh-CN" sz="2000" dirty="0">
                <a:solidFill>
                  <a:srgbClr val="7030A0"/>
                </a:solidFill>
              </a:rPr>
              <a:t>file1.c</a:t>
            </a:r>
            <a:r>
              <a:rPr lang="zh-CN" altLang="en-US" sz="2000" dirty="0">
                <a:solidFill>
                  <a:srgbClr val="7030A0"/>
                </a:solidFill>
              </a:rPr>
              <a:t>文件；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2" name="下弧形箭头 1"/>
          <p:cNvSpPr/>
          <p:nvPr/>
        </p:nvSpPr>
        <p:spPr bwMode="auto">
          <a:xfrm>
            <a:off x="1661746" y="5467463"/>
            <a:ext cx="5495192" cy="695945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3182061"/>
            <a:ext cx="2514600" cy="2247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20" y="3144559"/>
            <a:ext cx="4953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8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21492"/>
            <a:ext cx="8540750" cy="5337175"/>
          </a:xfrm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通常，用</a:t>
            </a:r>
            <a:r>
              <a:rPr lang="en-US" altLang="zh-CN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zh-CN" altLang="en-US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命令包含</a:t>
            </a:r>
            <a:r>
              <a:rPr lang="zh-CN" altLang="en-US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扩展名为</a:t>
            </a:r>
            <a:r>
              <a:rPr lang="en-US" altLang="zh-CN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lang="zh-CN" altLang="en-US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头文件</a:t>
            </a:r>
            <a:r>
              <a:rPr lang="zh-CN" altLang="en-US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dirty="0" smtClean="0">
              <a:solidFill>
                <a:srgbClr val="0303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dirty="0" err="1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zh-CN" altLang="en-US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zh-CN" altLang="en-US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zh-CN" altLang="en-US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303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在这些文件中，一般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定义符号常量、宏，或声明函数原型。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理论上，</a:t>
            </a:r>
            <a:r>
              <a:rPr lang="en-US" altLang="zh-CN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zh-CN" altLang="en-US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可以包含</a:t>
            </a:r>
            <a:r>
              <a:rPr lang="zh-CN" altLang="en-US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任何类型的</a:t>
            </a:r>
            <a:r>
              <a:rPr lang="zh-CN" altLang="en-US" b="1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303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006600"/>
              </a:solidFill>
              <a:latin typeface=""/>
            </a:endParaRP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>
                <a:latin typeface="+mn-lt"/>
              </a:rPr>
              <a:t>文件包含（</a:t>
            </a:r>
            <a:r>
              <a:rPr kumimoji="1" lang="en-US" altLang="zh-CN" dirty="0">
                <a:latin typeface="+mn-lt"/>
              </a:rPr>
              <a:t>#include</a:t>
            </a:r>
            <a:r>
              <a:rPr kumimoji="1" lang="zh-CN" altLang="en-US" dirty="0">
                <a:latin typeface="+mn-lt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099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273912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1" u="sng" dirty="0"/>
              <a:t>我们在编写</a:t>
            </a:r>
            <a:r>
              <a:rPr lang="en-US" altLang="zh-CN" b="1" u="sng" dirty="0"/>
              <a:t>C</a:t>
            </a:r>
            <a:r>
              <a:rPr lang="zh-CN" altLang="en-US" b="1" u="sng" dirty="0"/>
              <a:t>程序时，也经常使用一些</a:t>
            </a:r>
            <a:r>
              <a:rPr lang="zh-CN" altLang="en-US" b="1" u="sng" dirty="0" smtClean="0"/>
              <a:t>类似</a:t>
            </a:r>
            <a:r>
              <a:rPr lang="en-US" altLang="zh-CN" b="1" u="sng" dirty="0" smtClean="0"/>
              <a:t>C</a:t>
            </a:r>
            <a:r>
              <a:rPr lang="zh-CN" altLang="en-US" b="1" u="sng" dirty="0" smtClean="0"/>
              <a:t>语言标准头文件中的“</a:t>
            </a:r>
            <a:r>
              <a:rPr lang="zh-CN" altLang="en-US" b="1" u="sng" dirty="0" smtClean="0">
                <a:solidFill>
                  <a:srgbClr val="0303DF"/>
                </a:solidFill>
              </a:rPr>
              <a:t>编译预处理命令</a:t>
            </a:r>
            <a:r>
              <a:rPr lang="zh-CN" altLang="en-US" b="1" u="sng" dirty="0" smtClean="0"/>
              <a:t>”</a:t>
            </a:r>
            <a:r>
              <a:rPr lang="zh-CN" altLang="en-US" b="1" u="sng" dirty="0"/>
              <a:t>，或</a:t>
            </a:r>
            <a:r>
              <a:rPr lang="zh-CN" altLang="en-US" b="1" u="sng" dirty="0" smtClean="0"/>
              <a:t>“</a:t>
            </a:r>
            <a:r>
              <a:rPr lang="zh-CN" altLang="en-US" b="1" u="sng" dirty="0">
                <a:solidFill>
                  <a:srgbClr val="0303DF"/>
                </a:solidFill>
              </a:rPr>
              <a:t>预编</a:t>
            </a:r>
            <a:r>
              <a:rPr lang="zh-CN" altLang="en-US" b="1" u="sng" dirty="0" smtClean="0">
                <a:solidFill>
                  <a:srgbClr val="0303DF"/>
                </a:solidFill>
              </a:rPr>
              <a:t>译命令</a:t>
            </a:r>
            <a:r>
              <a:rPr lang="zh-CN" altLang="en-US" b="1" u="sng" dirty="0" smtClean="0"/>
              <a:t>” </a:t>
            </a:r>
            <a:r>
              <a:rPr lang="zh-CN" altLang="en-US" b="1" u="sng" dirty="0"/>
              <a:t>；</a:t>
            </a:r>
            <a:endParaRPr lang="en-US" altLang="zh-CN" b="1" u="sng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编译程序对编译预处理命令的</a:t>
            </a:r>
            <a:r>
              <a:rPr lang="zh-CN" altLang="en-US" b="1" dirty="0"/>
              <a:t>处理过程</a:t>
            </a:r>
            <a:endParaRPr lang="en-US" altLang="zh-CN" b="1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在对源程序进行</a:t>
            </a:r>
            <a:r>
              <a:rPr lang="zh-CN" altLang="en-US" b="1" u="sng" dirty="0">
                <a:solidFill>
                  <a:srgbClr val="7030A0"/>
                </a:solidFill>
              </a:rPr>
              <a:t>通常的编译</a:t>
            </a:r>
            <a:r>
              <a:rPr lang="zh-CN" altLang="en-US" dirty="0"/>
              <a:t>（包括</a:t>
            </a:r>
            <a:r>
              <a:rPr lang="zh-CN" altLang="en-US" dirty="0">
                <a:solidFill>
                  <a:srgbClr val="0303DF"/>
                </a:solidFill>
              </a:rPr>
              <a:t>词法分析、语法分析、代码生成、代码优化</a:t>
            </a:r>
            <a:r>
              <a:rPr lang="zh-CN" altLang="en-US" dirty="0"/>
              <a:t>）</a:t>
            </a:r>
            <a:r>
              <a:rPr lang="zh-CN" altLang="en-US" b="1" u="sng" dirty="0">
                <a:solidFill>
                  <a:srgbClr val="C00000"/>
                </a:solidFill>
              </a:rPr>
              <a:t>之前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7030A0"/>
                </a:solidFill>
              </a:rPr>
              <a:t>先对这些命令进行预处理</a:t>
            </a:r>
            <a:r>
              <a:rPr lang="zh-CN" altLang="en-US" dirty="0">
                <a:solidFill>
                  <a:srgbClr val="7030A0"/>
                </a:solidFill>
              </a:rPr>
              <a:t>；</a:t>
            </a:r>
            <a:endParaRPr lang="en-US" altLang="zh-CN" dirty="0">
              <a:solidFill>
                <a:srgbClr val="7030A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然后将</a:t>
            </a:r>
            <a:r>
              <a:rPr lang="zh-CN" altLang="en-US" b="1" dirty="0">
                <a:solidFill>
                  <a:srgbClr val="006600"/>
                </a:solidFill>
              </a:rPr>
              <a:t>预处理的结果</a:t>
            </a:r>
            <a:r>
              <a:rPr lang="zh-CN" altLang="en-US" b="1" dirty="0"/>
              <a:t>再进行通常的</a:t>
            </a:r>
            <a:r>
              <a:rPr lang="zh-CN" altLang="en-US" b="1" dirty="0">
                <a:solidFill>
                  <a:srgbClr val="006600"/>
                </a:solidFill>
              </a:rPr>
              <a:t>编译处理</a:t>
            </a:r>
            <a:r>
              <a:rPr lang="zh-CN" altLang="en-US" dirty="0"/>
              <a:t>，以得到目标代码（</a:t>
            </a:r>
            <a:r>
              <a:rPr lang="en-US" altLang="zh-CN" dirty="0"/>
              <a:t>obj</a:t>
            </a:r>
            <a:r>
              <a:rPr lang="zh-CN" altLang="en-US" dirty="0"/>
              <a:t>文件）；</a:t>
            </a:r>
            <a:endParaRPr lang="en-US" altLang="zh-CN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目标文件链接后生产可执行文件，</a:t>
            </a:r>
            <a:r>
              <a:rPr lang="en-US" altLang="zh-CN" dirty="0"/>
              <a:t>Windows</a:t>
            </a:r>
            <a:r>
              <a:rPr lang="zh-CN" altLang="en-US" dirty="0"/>
              <a:t>中扩展名</a:t>
            </a:r>
            <a:r>
              <a:rPr lang="en-US" altLang="zh-CN" dirty="0"/>
              <a:t>.exe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b="1" dirty="0" smtClean="0">
              <a:solidFill>
                <a:srgbClr val="0066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6600"/>
                </a:solidFill>
              </a:rPr>
              <a:t>学习</a:t>
            </a:r>
            <a:r>
              <a:rPr lang="zh-CN" altLang="en-US" b="1" dirty="0">
                <a:solidFill>
                  <a:srgbClr val="006600"/>
                </a:solidFill>
              </a:rPr>
              <a:t>该部分内容的过程中思考：使用</a:t>
            </a:r>
            <a:r>
              <a:rPr lang="zh-CN" altLang="en-US" b="1" dirty="0">
                <a:solidFill>
                  <a:srgbClr val="0303DF"/>
                </a:solidFill>
              </a:rPr>
              <a:t>编译预处理</a:t>
            </a:r>
            <a:r>
              <a:rPr lang="zh-CN" altLang="en-US" b="1" dirty="0">
                <a:solidFill>
                  <a:srgbClr val="006600"/>
                </a:solidFill>
              </a:rPr>
              <a:t>有何</a:t>
            </a:r>
            <a:r>
              <a:rPr lang="zh-CN" altLang="en-US" b="1" dirty="0">
                <a:solidFill>
                  <a:srgbClr val="C00000"/>
                </a:solidFill>
              </a:rPr>
              <a:t>优点</a:t>
            </a:r>
            <a:r>
              <a:rPr lang="zh-CN" altLang="en-US" b="1" dirty="0">
                <a:solidFill>
                  <a:srgbClr val="006600"/>
                </a:solidFill>
              </a:rPr>
              <a:t>？</a:t>
            </a:r>
            <a:endParaRPr lang="en-US" altLang="zh-CN" b="1" dirty="0">
              <a:solidFill>
                <a:srgbClr val="006600"/>
              </a:solidFill>
            </a:endParaRPr>
          </a:p>
          <a:p>
            <a:pPr marL="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23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</a:rPr>
              <a:t>文件包含（</a:t>
            </a:r>
            <a:r>
              <a:rPr kumimoji="1" lang="en-US" altLang="zh-CN" dirty="0">
                <a:latin typeface="+mn-lt"/>
              </a:rPr>
              <a:t>#include</a:t>
            </a:r>
            <a:r>
              <a:rPr kumimoji="1" lang="zh-CN" altLang="en-US" dirty="0">
                <a:latin typeface="+mn-lt"/>
              </a:rPr>
              <a:t>）</a:t>
            </a:r>
            <a:r>
              <a:rPr kumimoji="1" lang="en-US" altLang="zh-CN" dirty="0">
                <a:latin typeface="+mn-lt"/>
              </a:rPr>
              <a:t>--</a:t>
            </a:r>
            <a:r>
              <a:rPr lang="zh-CN" altLang="en-US" dirty="0">
                <a:solidFill>
                  <a:srgbClr val="7030A0"/>
                </a:solidFill>
                <a:latin typeface="+mn-lt"/>
              </a:rPr>
              <a:t>标准头文件（</a:t>
            </a:r>
            <a:r>
              <a:rPr lang="en-US" altLang="zh-CN" dirty="0">
                <a:solidFill>
                  <a:srgbClr val="7030A0"/>
                </a:solidFill>
                <a:latin typeface="+mn-lt"/>
              </a:rPr>
              <a:t>.h</a:t>
            </a:r>
            <a:r>
              <a:rPr lang="zh-CN" altLang="en-US" dirty="0">
                <a:solidFill>
                  <a:srgbClr val="7030A0"/>
                </a:solidFill>
                <a:latin typeface="+mn-lt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298996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</a:t>
            </a:r>
            <a:r>
              <a:rPr lang="zh-CN" altLang="en-US" sz="2000" dirty="0"/>
              <a:t>的头文件中，提供了一些标准的</a:t>
            </a:r>
            <a:r>
              <a:rPr lang="zh-CN" altLang="en-US" sz="2000" dirty="0">
                <a:solidFill>
                  <a:srgbClr val="FF0000"/>
                </a:solidFill>
              </a:rPr>
              <a:t>常量声明、变量声明、结构声明、函数声明和宏定义等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只需在程序中使用＃</a:t>
            </a:r>
            <a:r>
              <a:rPr lang="en-US" altLang="zh-CN" sz="2000" dirty="0"/>
              <a:t>include</a:t>
            </a:r>
            <a:r>
              <a:rPr lang="zh-CN" altLang="en-US" sz="2000" dirty="0"/>
              <a:t>指令包含相应的头文件，就可以直接使用它们，而不必再重新定义及声明；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如常</a:t>
            </a:r>
            <a:r>
              <a:rPr lang="zh-CN" altLang="en-US" sz="2000" dirty="0"/>
              <a:t>用</a:t>
            </a:r>
            <a:r>
              <a:rPr lang="zh-CN" altLang="en-US" sz="2000" dirty="0" smtClean="0"/>
              <a:t>的标准头文件</a:t>
            </a:r>
            <a:endParaRPr lang="en-US" altLang="zh-CN" sz="2000" dirty="0" smtClean="0"/>
          </a:p>
          <a:p>
            <a:pPr marL="971550" lvl="1"/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971550" lvl="1"/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    //</a:t>
            </a:r>
            <a:r>
              <a:rPr lang="zh-CN" altLang="en-US" sz="1600" dirty="0"/>
              <a:t>系统函数，如</a:t>
            </a:r>
            <a:r>
              <a:rPr lang="en-US" altLang="zh-CN" sz="1600" dirty="0"/>
              <a:t>exit(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),abort(), 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(“12345”)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971550" lvl="1"/>
            <a:r>
              <a:rPr lang="en-US" altLang="zh-CN" sz="1600" dirty="0"/>
              <a:t>#include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marL="971550" lvl="1"/>
            <a:r>
              <a:rPr lang="en-US" altLang="zh-CN" sz="1600" dirty="0"/>
              <a:t>#include &lt;</a:t>
            </a:r>
            <a:r>
              <a:rPr lang="en-US" altLang="zh-CN" sz="1600" dirty="0" err="1"/>
              <a:t>string.h</a:t>
            </a:r>
            <a:r>
              <a:rPr lang="en-US" altLang="zh-CN" sz="1600" dirty="0" smtClean="0"/>
              <a:t>&gt;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971550" lvl="1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748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lt"/>
              </a:rPr>
              <a:t>#include</a:t>
            </a:r>
            <a:r>
              <a:rPr kumimoji="1" lang="zh-CN" altLang="en-US" dirty="0" smtClean="0">
                <a:latin typeface="+mn-lt"/>
              </a:rPr>
              <a:t>命令的</a:t>
            </a:r>
            <a:r>
              <a:rPr kumimoji="1" lang="zh-CN" altLang="en-US" dirty="0" smtClean="0">
                <a:solidFill>
                  <a:srgbClr val="7030A0"/>
                </a:solidFill>
                <a:latin typeface="+mn-lt"/>
              </a:rPr>
              <a:t>查找过程</a:t>
            </a:r>
            <a:endParaRPr lang="zh-CN" altLang="en-US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298996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编译预处理（预编译）时，处理</a:t>
            </a:r>
            <a:r>
              <a:rPr kumimoji="1" lang="en-US" altLang="zh-CN" sz="2000" dirty="0"/>
              <a:t>#include</a:t>
            </a:r>
            <a:r>
              <a:rPr kumimoji="1" lang="zh-CN" altLang="en-US" sz="2000" dirty="0"/>
              <a:t>命令</a:t>
            </a:r>
            <a:endParaRPr lang="en-US" altLang="zh-CN" sz="2000" dirty="0" smtClean="0"/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利用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尖括号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&lt;&gt;</a:t>
            </a:r>
            <a:r>
              <a:rPr lang="zh-CN" altLang="en-US" sz="2000" b="1" dirty="0" smtClean="0"/>
              <a:t>包含的</a:t>
            </a:r>
            <a:r>
              <a:rPr lang="zh-CN" altLang="en-US" sz="2000" b="1" dirty="0" smtClean="0"/>
              <a:t>头文件</a:t>
            </a:r>
            <a:endParaRPr lang="en-US" altLang="zh-CN" sz="2000" b="1" dirty="0"/>
          </a:p>
          <a:p>
            <a:pPr marL="971550" lvl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030DCD"/>
                </a:solidFill>
              </a:rPr>
              <a:t>仅在</a:t>
            </a:r>
            <a:r>
              <a:rPr lang="zh-CN" altLang="en-US" sz="1800" b="1" dirty="0">
                <a:solidFill>
                  <a:srgbClr val="C00000"/>
                </a:solidFill>
              </a:rPr>
              <a:t>默认</a:t>
            </a:r>
            <a:r>
              <a:rPr lang="zh-CN" altLang="en-US" sz="1800" b="1" dirty="0">
                <a:solidFill>
                  <a:srgbClr val="030DCD"/>
                </a:solidFill>
              </a:rPr>
              <a:t>的</a:t>
            </a:r>
            <a:r>
              <a:rPr lang="zh-CN" altLang="en-US" sz="1800" b="1" dirty="0">
                <a:solidFill>
                  <a:srgbClr val="C00000"/>
                </a:solidFill>
              </a:rPr>
              <a:t>系统头文件目录</a:t>
            </a:r>
            <a:r>
              <a:rPr lang="zh-CN" altLang="en-US" sz="1800" b="1" dirty="0">
                <a:solidFill>
                  <a:srgbClr val="030DCD"/>
                </a:solidFill>
              </a:rPr>
              <a:t>中查找</a:t>
            </a:r>
            <a:endParaRPr lang="en-US" altLang="zh-CN" sz="1800" dirty="0" smtClean="0">
              <a:solidFill>
                <a:srgbClr val="030DCD"/>
              </a:solidFill>
            </a:endParaRPr>
          </a:p>
          <a:p>
            <a:pPr marL="971550" lvl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6600"/>
                </a:solidFill>
              </a:rPr>
              <a:t>例如</a:t>
            </a:r>
            <a:r>
              <a:rPr lang="zh-CN" altLang="en-US" sz="1800" dirty="0" smtClean="0">
                <a:solidFill>
                  <a:srgbClr val="006600"/>
                </a:solidFill>
              </a:rPr>
              <a:t>：</a:t>
            </a:r>
            <a:r>
              <a:rPr lang="en-US" altLang="zh-CN" sz="1800" dirty="0" smtClean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 smtClean="0">
                <a:solidFill>
                  <a:srgbClr val="006600"/>
                </a:solidFill>
              </a:rPr>
              <a:t>stdio.h</a:t>
            </a:r>
            <a:r>
              <a:rPr lang="en-US" altLang="zh-CN" sz="1800" dirty="0" smtClean="0">
                <a:solidFill>
                  <a:srgbClr val="006600"/>
                </a:solidFill>
              </a:rPr>
              <a:t>&gt;</a:t>
            </a:r>
            <a:r>
              <a:rPr lang="zh-CN" altLang="en-US" sz="1800" dirty="0" smtClean="0">
                <a:solidFill>
                  <a:srgbClr val="006600"/>
                </a:solidFill>
              </a:rPr>
              <a:t>，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zh-CN" altLang="en-US" sz="1800" dirty="0" smtClean="0">
                <a:solidFill>
                  <a:srgbClr val="7030A0"/>
                </a:solidFill>
              </a:rPr>
              <a:t>仅在</a:t>
            </a:r>
            <a:r>
              <a:rPr lang="en-US" altLang="zh-CN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smtClean="0">
                <a:solidFill>
                  <a:srgbClr val="030DCD"/>
                </a:solidFill>
              </a:rPr>
              <a:t>“\Dev-</a:t>
            </a:r>
            <a:r>
              <a:rPr lang="en-US" altLang="zh-CN" sz="1800" dirty="0" err="1" smtClean="0">
                <a:solidFill>
                  <a:srgbClr val="030DCD"/>
                </a:solidFill>
              </a:rPr>
              <a:t>Cpp</a:t>
            </a:r>
            <a:r>
              <a:rPr lang="en-US" altLang="zh-CN" sz="1800" dirty="0" smtClean="0">
                <a:solidFill>
                  <a:srgbClr val="030DCD"/>
                </a:solidFill>
              </a:rPr>
              <a:t>\MinGW64\x86_64-w64-mingw32\include”</a:t>
            </a:r>
            <a:r>
              <a:rPr lang="zh-CN" altLang="en-US" sz="1800" dirty="0">
                <a:solidFill>
                  <a:srgbClr val="7030A0"/>
                </a:solidFill>
              </a:rPr>
              <a:t>系统目</a:t>
            </a:r>
            <a:r>
              <a:rPr lang="zh-CN" altLang="en-US" sz="1800" dirty="0" smtClean="0">
                <a:solidFill>
                  <a:srgbClr val="7030A0"/>
                </a:solidFill>
              </a:rPr>
              <a:t>录中查找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利用</a:t>
            </a:r>
            <a:r>
              <a:rPr lang="zh-CN" altLang="en-US" sz="2000" b="1" dirty="0">
                <a:solidFill>
                  <a:srgbClr val="C00000"/>
                </a:solidFill>
              </a:rPr>
              <a:t>双引号</a:t>
            </a:r>
            <a:r>
              <a:rPr lang="en-US" altLang="zh-CN" sz="2000" b="1" dirty="0">
                <a:solidFill>
                  <a:srgbClr val="C00000"/>
                </a:solidFill>
              </a:rPr>
              <a:t>“”</a:t>
            </a:r>
            <a:r>
              <a:rPr lang="zh-CN" altLang="en-US" sz="2000" b="1" dirty="0" smtClean="0"/>
              <a:t>包含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头文件</a:t>
            </a:r>
            <a:endParaRPr lang="en-US" altLang="zh-CN" sz="2000" b="1" dirty="0"/>
          </a:p>
          <a:p>
            <a:pPr marL="971550" lvl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/>
              <a:t>先</a:t>
            </a:r>
            <a:r>
              <a:rPr lang="zh-CN" altLang="en-US" sz="1800" dirty="0" smtClean="0"/>
              <a:t>在</a:t>
            </a:r>
            <a:r>
              <a:rPr lang="en-US" altLang="zh-CN" sz="1800" b="1" dirty="0">
                <a:solidFill>
                  <a:srgbClr val="030DCD"/>
                </a:solidFill>
              </a:rPr>
              <a:t>c</a:t>
            </a:r>
            <a:r>
              <a:rPr lang="zh-CN" altLang="en-US" sz="1800" b="1" dirty="0">
                <a:solidFill>
                  <a:srgbClr val="030DCD"/>
                </a:solidFill>
              </a:rPr>
              <a:t>源程序所在的</a:t>
            </a:r>
            <a:r>
              <a:rPr lang="zh-CN" altLang="en-US" sz="1800" b="1" dirty="0" smtClean="0">
                <a:solidFill>
                  <a:srgbClr val="030DCD"/>
                </a:solidFill>
              </a:rPr>
              <a:t>目录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查找，</a:t>
            </a:r>
            <a:r>
              <a:rPr lang="zh-CN" altLang="en-US" sz="1800" b="1" dirty="0"/>
              <a:t>如果找不到</a:t>
            </a:r>
            <a:r>
              <a:rPr lang="zh-CN" altLang="en-US" sz="1800" dirty="0"/>
              <a:t>，再到</a:t>
            </a:r>
            <a:r>
              <a:rPr lang="zh-CN" altLang="en-US" sz="1800" dirty="0">
                <a:solidFill>
                  <a:srgbClr val="7030A0"/>
                </a:solidFill>
              </a:rPr>
              <a:t>默认的系统目录</a:t>
            </a:r>
            <a:r>
              <a:rPr lang="zh-CN" altLang="en-US" sz="1800" dirty="0"/>
              <a:t>下寻找；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6600"/>
                </a:solidFill>
              </a:rPr>
              <a:t>例如：</a:t>
            </a:r>
            <a:r>
              <a:rPr lang="en-US" altLang="zh-CN" sz="1800" dirty="0">
                <a:solidFill>
                  <a:srgbClr val="006600"/>
                </a:solidFill>
              </a:rPr>
              <a:t>#include </a:t>
            </a:r>
            <a:r>
              <a:rPr lang="en-US" altLang="zh-CN" sz="1800" dirty="0" smtClean="0">
                <a:solidFill>
                  <a:srgbClr val="006600"/>
                </a:solidFill>
              </a:rPr>
              <a:t>“</a:t>
            </a:r>
            <a:r>
              <a:rPr lang="en-US" altLang="zh-CN" sz="1800" dirty="0" err="1" smtClean="0">
                <a:solidFill>
                  <a:srgbClr val="006600"/>
                </a:solidFill>
              </a:rPr>
              <a:t>stdio.h</a:t>
            </a:r>
            <a:r>
              <a:rPr lang="en-US" altLang="zh-CN" sz="1800" dirty="0" smtClean="0">
                <a:solidFill>
                  <a:srgbClr val="006600"/>
                </a:solidFill>
              </a:rPr>
              <a:t>”</a:t>
            </a:r>
            <a:r>
              <a:rPr lang="zh-CN" altLang="en-US" sz="1800" dirty="0" smtClean="0">
                <a:solidFill>
                  <a:srgbClr val="006600"/>
                </a:solidFill>
              </a:rPr>
              <a:t>，</a:t>
            </a:r>
            <a:r>
              <a:rPr lang="en-US" altLang="zh-CN" sz="1800" dirty="0" smtClean="0">
                <a:solidFill>
                  <a:srgbClr val="006600"/>
                </a:solidFill>
              </a:rPr>
              <a:t> </a:t>
            </a:r>
            <a:r>
              <a:rPr lang="zh-CN" altLang="en-US" sz="1800" dirty="0"/>
              <a:t>先</a:t>
            </a:r>
            <a:r>
              <a:rPr lang="zh-CN" altLang="en-US" sz="1800" dirty="0" smtClean="0"/>
              <a:t>在</a:t>
            </a:r>
            <a:r>
              <a:rPr lang="en-US" altLang="zh-CN" sz="1800" b="1" dirty="0">
                <a:solidFill>
                  <a:srgbClr val="030DCD"/>
                </a:solidFill>
              </a:rPr>
              <a:t>c</a:t>
            </a:r>
            <a:r>
              <a:rPr lang="zh-CN" altLang="en-US" sz="1800" b="1" dirty="0">
                <a:solidFill>
                  <a:srgbClr val="030DCD"/>
                </a:solidFill>
              </a:rPr>
              <a:t>源程序所在的</a:t>
            </a:r>
            <a:r>
              <a:rPr lang="zh-CN" altLang="en-US" sz="1800" b="1" dirty="0" smtClean="0">
                <a:solidFill>
                  <a:srgbClr val="030DCD"/>
                </a:solidFill>
              </a:rPr>
              <a:t>目录</a:t>
            </a:r>
            <a:r>
              <a:rPr lang="zh-CN" altLang="en-US" sz="1800" dirty="0"/>
              <a:t>中查找</a:t>
            </a:r>
            <a:r>
              <a:rPr lang="zh-CN" altLang="en-US" sz="1800" dirty="0" smtClean="0"/>
              <a:t>，然后在</a:t>
            </a:r>
            <a:r>
              <a:rPr lang="en-US" altLang="zh-CN" sz="1800" dirty="0" smtClean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030DCD"/>
                </a:solidFill>
              </a:rPr>
              <a:t>“\Dev-</a:t>
            </a:r>
            <a:r>
              <a:rPr lang="en-US" altLang="zh-CN" sz="1800" dirty="0" err="1">
                <a:solidFill>
                  <a:srgbClr val="030DCD"/>
                </a:solidFill>
              </a:rPr>
              <a:t>Cpp</a:t>
            </a:r>
            <a:r>
              <a:rPr lang="en-US" altLang="zh-CN" sz="1800" dirty="0">
                <a:solidFill>
                  <a:srgbClr val="030DCD"/>
                </a:solidFill>
              </a:rPr>
              <a:t>\MinGW64\x86_64-w64-mingw32\include</a:t>
            </a:r>
            <a:r>
              <a:rPr lang="en-US" altLang="zh-CN" sz="1800" dirty="0" smtClean="0">
                <a:solidFill>
                  <a:srgbClr val="030DCD"/>
                </a:solidFill>
              </a:rPr>
              <a:t>”</a:t>
            </a:r>
            <a:r>
              <a:rPr lang="zh-CN" altLang="en-US" sz="1800" dirty="0">
                <a:solidFill>
                  <a:srgbClr val="7030A0"/>
                </a:solidFill>
              </a:rPr>
              <a:t>系</a:t>
            </a:r>
            <a:r>
              <a:rPr lang="zh-CN" altLang="en-US" sz="1800" dirty="0">
                <a:solidFill>
                  <a:srgbClr val="7030A0"/>
                </a:solidFill>
              </a:rPr>
              <a:t>统</a:t>
            </a:r>
            <a:r>
              <a:rPr lang="zh-CN" altLang="en-US" sz="1800" dirty="0" smtClean="0">
                <a:solidFill>
                  <a:srgbClr val="7030A0"/>
                </a:solidFill>
              </a:rPr>
              <a:t>目录</a:t>
            </a:r>
            <a:r>
              <a:rPr lang="zh-CN" altLang="en-US" sz="1800" dirty="0">
                <a:solidFill>
                  <a:srgbClr val="7030A0"/>
                </a:solidFill>
              </a:rPr>
              <a:t>中查找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marL="971550" lvl="1">
              <a:lnSpc>
                <a:spcPct val="100000"/>
              </a:lnSpc>
              <a:spcBef>
                <a:spcPct val="50000"/>
              </a:spcBef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971550" lvl="1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897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21492"/>
            <a:ext cx="8540750" cy="533717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6600"/>
                </a:solidFill>
              </a:rPr>
              <a:t>一般</a:t>
            </a:r>
            <a:r>
              <a:rPr lang="zh-CN" altLang="en-US" sz="2000" b="1" dirty="0">
                <a:solidFill>
                  <a:srgbClr val="006600"/>
                </a:solidFill>
              </a:rPr>
              <a:t>将自定义头文件放到与源文件相同的目录中（当前目录）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利用＃</a:t>
            </a:r>
            <a:r>
              <a:rPr lang="en-US" altLang="zh-CN" sz="2000" dirty="0"/>
              <a:t>include</a:t>
            </a:r>
            <a:r>
              <a:rPr lang="zh-CN" altLang="en-US" sz="2000" dirty="0"/>
              <a:t>预处理命令将头文件包含到需要这些内容的源文件中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一般地，自定义</a:t>
            </a:r>
            <a:r>
              <a:rPr lang="zh-CN" altLang="en-US" sz="2000" dirty="0"/>
              <a:t>头文件的包含</a:t>
            </a:r>
            <a:r>
              <a:rPr lang="zh-CN" altLang="en-US" sz="2000" dirty="0" smtClean="0"/>
              <a:t>格式</a:t>
            </a:r>
            <a:r>
              <a:rPr lang="zh-CN" altLang="en-US" sz="2000" dirty="0"/>
              <a:t>：</a:t>
            </a:r>
            <a:r>
              <a:rPr lang="en-US" altLang="zh-CN" sz="2000" dirty="0" smtClean="0">
                <a:solidFill>
                  <a:srgbClr val="0303DF"/>
                </a:solidFill>
              </a:rPr>
              <a:t>#</a:t>
            </a:r>
            <a:r>
              <a:rPr lang="en-US" altLang="zh-CN" sz="2000" dirty="0">
                <a:solidFill>
                  <a:srgbClr val="0303DF"/>
                </a:solidFill>
              </a:rPr>
              <a:t>include “</a:t>
            </a:r>
            <a:r>
              <a:rPr lang="zh-CN" altLang="en-US" sz="2000" dirty="0">
                <a:solidFill>
                  <a:srgbClr val="0303DF"/>
                </a:solidFill>
              </a:rPr>
              <a:t>自定义头文件</a:t>
            </a:r>
            <a:r>
              <a:rPr lang="en-US" altLang="zh-CN" sz="2000" dirty="0" smtClean="0">
                <a:solidFill>
                  <a:srgbClr val="0303DF"/>
                </a:solidFill>
              </a:rPr>
              <a:t>”</a:t>
            </a:r>
            <a:r>
              <a:rPr lang="zh-CN" altLang="en-US" sz="2000" dirty="0" smtClean="0">
                <a:solidFill>
                  <a:srgbClr val="0303DF"/>
                </a:solidFill>
              </a:rPr>
              <a:t>，如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971550" lvl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C00000"/>
                </a:solidFill>
              </a:rPr>
              <a:t>#</a:t>
            </a:r>
            <a:r>
              <a:rPr lang="en-US" altLang="zh-CN" sz="1800" dirty="0">
                <a:solidFill>
                  <a:srgbClr val="C00000"/>
                </a:solidFill>
              </a:rPr>
              <a:t>include “lab1.h”</a:t>
            </a:r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标准头文件</a:t>
            </a:r>
            <a:r>
              <a:rPr lang="zh-CN" altLang="en-US" sz="2000" dirty="0" smtClean="0">
                <a:solidFill>
                  <a:srgbClr val="7030A0"/>
                </a:solidFill>
              </a:rPr>
              <a:t>可以采用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0303DF"/>
                </a:solidFill>
              </a:rPr>
              <a:t>#</a:t>
            </a:r>
            <a:r>
              <a:rPr lang="en-US" altLang="zh-CN" sz="2000" dirty="0">
                <a:solidFill>
                  <a:srgbClr val="0303DF"/>
                </a:solidFill>
              </a:rPr>
              <a:t>include </a:t>
            </a:r>
            <a:r>
              <a:rPr lang="en-US" altLang="zh-CN" sz="2000" dirty="0" smtClean="0">
                <a:solidFill>
                  <a:srgbClr val="7030A0"/>
                </a:solidFill>
              </a:rPr>
              <a:t>“</a:t>
            </a:r>
            <a:r>
              <a:rPr lang="zh-CN" altLang="en-US" sz="2000" dirty="0" smtClean="0">
                <a:solidFill>
                  <a:srgbClr val="7030A0"/>
                </a:solidFill>
              </a:rPr>
              <a:t>标准头文件</a:t>
            </a:r>
            <a:r>
              <a:rPr lang="en-US" altLang="zh-CN" sz="2000" dirty="0" smtClean="0">
                <a:solidFill>
                  <a:srgbClr val="7030A0"/>
                </a:solidFill>
              </a:rPr>
              <a:t>”</a:t>
            </a:r>
            <a:r>
              <a:rPr lang="zh-CN" altLang="en-US" sz="2000" dirty="0" smtClean="0">
                <a:solidFill>
                  <a:srgbClr val="0303DF"/>
                </a:solidFill>
              </a:rPr>
              <a:t>，如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971550" lvl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C00000"/>
                </a:solidFill>
              </a:rPr>
              <a:t>#include </a:t>
            </a:r>
            <a:r>
              <a:rPr lang="en-US" altLang="zh-CN" sz="1800" dirty="0">
                <a:solidFill>
                  <a:srgbClr val="0303DF"/>
                </a:solidFill>
              </a:rPr>
              <a:t>“</a:t>
            </a:r>
            <a:r>
              <a:rPr lang="en-US" altLang="zh-CN" sz="1800" dirty="0" err="1">
                <a:solidFill>
                  <a:srgbClr val="0303DF"/>
                </a:solidFill>
              </a:rPr>
              <a:t>stdio.h</a:t>
            </a:r>
            <a:r>
              <a:rPr lang="en-US" altLang="zh-CN" sz="1800" dirty="0">
                <a:solidFill>
                  <a:srgbClr val="0303DF"/>
                </a:solidFill>
              </a:rPr>
              <a:t>” </a:t>
            </a:r>
            <a:endParaRPr lang="en-US" altLang="zh-CN" sz="1800" dirty="0"/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>
                <a:latin typeface="+mn-lt"/>
              </a:rPr>
              <a:t>文件包含（</a:t>
            </a:r>
            <a:r>
              <a:rPr kumimoji="1" lang="en-US" altLang="zh-CN" dirty="0">
                <a:latin typeface="+mn-lt"/>
              </a:rPr>
              <a:t>#include</a:t>
            </a:r>
            <a:r>
              <a:rPr kumimoji="1" lang="zh-CN" altLang="en-US" dirty="0">
                <a:latin typeface="+mn-lt"/>
              </a:rPr>
              <a:t>）</a:t>
            </a:r>
            <a:r>
              <a:rPr kumimoji="1" lang="en-US" altLang="zh-CN" dirty="0">
                <a:latin typeface="+mn-lt"/>
              </a:rPr>
              <a:t>--</a:t>
            </a:r>
            <a:r>
              <a:rPr kumimoji="1" lang="zh-CN" altLang="en-US" dirty="0">
                <a:solidFill>
                  <a:srgbClr val="7030A0"/>
                </a:solidFill>
                <a:latin typeface="+mn-lt"/>
              </a:rPr>
              <a:t>自定义头文件</a:t>
            </a:r>
          </a:p>
        </p:txBody>
      </p:sp>
    </p:spTree>
    <p:extLst>
      <p:ext uri="{BB962C8B-B14F-4D97-AF65-F5344CB8AC3E}">
        <p14:creationId xmlns:p14="http://schemas.microsoft.com/office/powerpoint/2010/main" val="18570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10906" y="1018344"/>
            <a:ext cx="8472609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程序员也可以把自己定义的符号常量、宏，或函数原型放在头文件中，然后用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#include</a:t>
            </a:r>
            <a:r>
              <a:rPr kumimoji="1"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命令包含这些头文件；</a:t>
            </a:r>
            <a:endParaRPr kumimoji="1"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若下述两个文件在同一个目录中；（</a:t>
            </a:r>
            <a:r>
              <a:rPr kumimoji="1"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自己展开</a:t>
            </a:r>
            <a:r>
              <a:rPr kumimoji="1"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login.c</a:t>
            </a:r>
            <a:r>
              <a:rPr kumimoji="1"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，考察</a:t>
            </a:r>
            <a:r>
              <a:rPr kumimoji="1"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#include</a:t>
            </a:r>
            <a:r>
              <a:rPr kumimoji="1"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的效果</a:t>
            </a:r>
            <a:r>
              <a:rPr kumimoji="1" lang="zh-CN" altLang="en-US" sz="1600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1" lang="en-US" altLang="zh-CN" sz="1600" dirty="0">
              <a:solidFill>
                <a:srgbClr val="0303D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395654" y="1922663"/>
            <a:ext cx="4114799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</a:t>
            </a:r>
            <a:r>
              <a:rPr kumimoji="1" lang="en-US" altLang="zh-CN" sz="1600" dirty="0" err="1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login.c</a:t>
            </a:r>
            <a:endParaRPr kumimoji="1" lang="en-US" altLang="zh-CN" sz="1600" dirty="0">
              <a:solidFill>
                <a:srgbClr val="0303D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#include “</a:t>
            </a:r>
            <a:r>
              <a:rPr kumimoji="1" lang="en-US" altLang="zh-C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globalVar</a:t>
            </a:r>
            <a:r>
              <a:rPr kumimoji="1" lang="en-US" altLang="zh-CN" sz="1600" b="1" dirty="0" err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.h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  <a:r>
              <a:rPr kumimoji="1"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kumimoji="1"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注意双引号</a:t>
            </a:r>
            <a:endParaRPr kumimoji="1"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main()   {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char </a:t>
            </a:r>
            <a:r>
              <a:rPr kumimoji="1"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password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1"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MAX_SIZE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for (int 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=1;i&lt;=3;i++)  //</a:t>
            </a:r>
            <a:r>
              <a:rPr kumimoji="1"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允许尝试</a:t>
            </a:r>
            <a:r>
              <a:rPr kumimoji="1"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endParaRPr kumimoji="1" lang="en-US" altLang="zh-CN" sz="1600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scanf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("%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s",</a:t>
            </a:r>
            <a:r>
              <a:rPr kumimoji="1"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password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if  (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strcmp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password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en-US" altLang="zh-CN" sz="1600" dirty="0" err="1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passwd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)==0)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{   //</a:t>
            </a:r>
            <a:r>
              <a:rPr kumimoji="1"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输入密码正确</a:t>
            </a:r>
            <a:endParaRPr kumimoji="1" lang="en-US" altLang="zh-CN" sz="1600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	  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("%s\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n",</a:t>
            </a:r>
            <a:r>
              <a:rPr kumimoji="1"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MSG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	  </a:t>
            </a:r>
            <a:r>
              <a:rPr kumimoji="1" lang="en-US" altLang="zh-CN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PasswdRight</a:t>
            </a:r>
            <a:r>
              <a:rPr kumimoji="1" lang="en-US" altLang="zh-CN" sz="16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 </a:t>
            </a:r>
            <a:endParaRPr kumimoji="1"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break;	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} //if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("%s\n",</a:t>
            </a:r>
            <a:r>
              <a:rPr kumimoji="1" lang="en-US" altLang="zh-CN" sz="1600" dirty="0" err="1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ErrMSG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} //for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(!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PasswdRight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exit(</a:t>
            </a:r>
            <a:r>
              <a:rPr kumimoji="1"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EXIT_FAILURE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kumimoji="1" lang="en-US" altLang="zh-CN" sz="14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kumimoji="1" lang="zh-CN" altLang="en-US" sz="14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其它处理语句</a:t>
            </a:r>
            <a:endParaRPr kumimoji="1" lang="en-US" altLang="zh-CN" sz="14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>
                <a:latin typeface="+mn-lt"/>
              </a:rPr>
              <a:t>文件包含（</a:t>
            </a:r>
            <a:r>
              <a:rPr kumimoji="1" lang="en-US" altLang="zh-CN" dirty="0">
                <a:latin typeface="+mn-lt"/>
              </a:rPr>
              <a:t>#include</a:t>
            </a:r>
            <a:r>
              <a:rPr kumimoji="1" lang="zh-CN" altLang="en-US" dirty="0">
                <a:latin typeface="+mn-lt"/>
              </a:rPr>
              <a:t>）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63B62CF-FDA0-4CED-A066-C32356369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939" y="1899252"/>
            <a:ext cx="3672009" cy="2545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</a:t>
            </a:r>
            <a:r>
              <a:rPr kumimoji="1" lang="en-US" altLang="zh-CN" sz="1600" dirty="0" err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globalVar</a:t>
            </a:r>
            <a:r>
              <a:rPr kumimoji="1" lang="en-US" altLang="zh-CN" sz="1600" b="1" dirty="0" err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.h</a:t>
            </a:r>
            <a:endParaRPr kumimoji="1" lang="en-US" altLang="zh-CN" sz="1600" b="1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</a:t>
            </a: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include &lt; </a:t>
            </a:r>
            <a:r>
              <a:rPr kumimoji="1" lang="en-US" altLang="zh-CN" sz="1600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stdlib.h</a:t>
            </a: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 //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可以嵌套</a:t>
            </a:r>
            <a:endParaRPr kumimoji="1" lang="en-US" altLang="zh-CN" sz="1600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define PI 3.14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#define E 2.71828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#define </a:t>
            </a:r>
            <a:r>
              <a:rPr kumimoji="1"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MAX_SIZE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256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 char *</a:t>
            </a: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passwd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="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OnlyYou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 char *</a:t>
            </a:r>
            <a:r>
              <a:rPr kumimoji="1" lang="en-US" altLang="zh-CN" sz="1600" dirty="0" err="1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ErrMSG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="Error, Try again!";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 char *</a:t>
            </a:r>
            <a:r>
              <a:rPr kumimoji="1"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MSG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="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Pefect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!";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char  </a:t>
            </a:r>
            <a:r>
              <a:rPr kumimoji="1" lang="en-US" altLang="zh-CN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PasswdRight</a:t>
            </a:r>
            <a:r>
              <a:rPr kumimoji="1" lang="en-US" altLang="zh-CN" sz="1600" dirty="0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</a:t>
            </a:r>
            <a:r>
              <a:rPr kumimoji="1" lang="en-US" altLang="zh-CN" sz="1600" dirty="0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其它声明或定义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kumimoji="1"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CB80120-6F21-4999-81B0-3A0768AB9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939" y="4584803"/>
            <a:ext cx="3716948" cy="1526286"/>
          </a:xfr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kumimoji="1" lang="en-US" altLang="zh-CN" sz="1600" dirty="0" err="1">
                <a:solidFill>
                  <a:srgbClr val="080808"/>
                </a:solidFill>
                <a:cs typeface="Times New Roman" panose="02020603050405020304" pitchFamily="18" charset="0"/>
              </a:rPr>
              <a:t>stdlib.h</a:t>
            </a:r>
            <a:r>
              <a:rPr kumimoji="1" lang="zh-CN" altLang="en-US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中定义了如下两个宏</a:t>
            </a:r>
            <a:endParaRPr kumimoji="1" lang="en-US" altLang="zh-CN" sz="1600" dirty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rgbClr val="0303DF"/>
                </a:solidFill>
                <a:cs typeface="Times New Roman" panose="02020603050405020304" pitchFamily="18" charset="0"/>
              </a:rPr>
              <a:t>#define EXIT_SUCCESS 0  </a:t>
            </a:r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rgbClr val="0303DF"/>
                </a:solidFill>
                <a:cs typeface="Times New Roman" panose="02020603050405020304" pitchFamily="18" charset="0"/>
              </a:rPr>
              <a:t>#define EXIT_FAILURE 1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以及两个函数</a:t>
            </a:r>
            <a:endParaRPr kumimoji="1" lang="en-US" altLang="zh-CN" sz="1600" dirty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rgbClr val="0303DF"/>
                </a:solidFill>
                <a:cs typeface="Times New Roman" panose="02020603050405020304" pitchFamily="18" charset="0"/>
              </a:rPr>
              <a:t>void exit(int status);</a:t>
            </a:r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rgbClr val="0303DF"/>
                </a:solidFill>
                <a:cs typeface="Times New Roman" panose="02020603050405020304" pitchFamily="18" charset="0"/>
              </a:rPr>
              <a:t>void abort(void);</a:t>
            </a:r>
            <a:endParaRPr lang="zh-CN" altLang="en-US" sz="1600" dirty="0">
              <a:solidFill>
                <a:srgbClr val="0303DF"/>
              </a:solidFill>
            </a:endParaRPr>
          </a:p>
          <a:p>
            <a:pPr marL="971550" lvl="1"/>
            <a:endParaRPr kumimoji="1" lang="en-US" altLang="zh-CN" sz="1400" dirty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kumimoji="1" lang="en-US" altLang="zh-CN" sz="18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82362"/>
            <a:ext cx="8540750" cy="5413375"/>
          </a:xfrm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b="1" dirty="0">
                <a:solidFill>
                  <a:srgbClr val="0303DF"/>
                </a:solidFill>
              </a:rPr>
              <a:t>文件包含可以嵌套。即一个被包含文件中又可以包含另一个文件。</a:t>
            </a:r>
            <a:endParaRPr kumimoji="1" lang="en-US" altLang="zh-CN" sz="2000" b="1" dirty="0">
              <a:solidFill>
                <a:srgbClr val="0303DF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kumimoji="1" lang="en-US" altLang="zh-CN" b="1" dirty="0">
              <a:solidFill>
                <a:srgbClr val="0303DF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kumimoji="1" lang="en-US" altLang="zh-CN" b="1" dirty="0">
              <a:solidFill>
                <a:srgbClr val="0303DF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kumimoji="1" lang="en-US" altLang="zh-CN" b="1" dirty="0">
              <a:solidFill>
                <a:srgbClr val="0066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kumimoji="1" lang="zh-CN" altLang="en-US" sz="2000" b="1" dirty="0">
                <a:solidFill>
                  <a:srgbClr val="006600"/>
                </a:solidFill>
              </a:rPr>
              <a:t>注意防止互相包含，</a:t>
            </a:r>
            <a:r>
              <a:rPr kumimoji="1" lang="zh-CN" altLang="en-US" sz="2000" b="1" u="sng" dirty="0">
                <a:solidFill>
                  <a:srgbClr val="C00000"/>
                </a:solidFill>
              </a:rPr>
              <a:t>造成</a:t>
            </a:r>
            <a:r>
              <a:rPr kumimoji="1" lang="zh-CN" altLang="en-US" sz="2000" b="1" u="sng" dirty="0" smtClean="0">
                <a:solidFill>
                  <a:srgbClr val="C00000"/>
                </a:solidFill>
              </a:rPr>
              <a:t>有些宏定义、函数等</a:t>
            </a:r>
            <a:r>
              <a:rPr kumimoji="1" lang="zh-CN" altLang="en-US" sz="2000" b="1" u="sng" dirty="0">
                <a:solidFill>
                  <a:srgbClr val="C00000"/>
                </a:solidFill>
              </a:rPr>
              <a:t>重复定义</a:t>
            </a:r>
            <a:r>
              <a:rPr kumimoji="1" lang="zh-CN" altLang="en-US" sz="2000" b="1" dirty="0">
                <a:solidFill>
                  <a:srgbClr val="7030A0"/>
                </a:solidFill>
              </a:rPr>
              <a:t>；</a:t>
            </a:r>
            <a:endParaRPr kumimoji="1" lang="en-US" altLang="zh-CN" sz="2000" b="1" dirty="0">
              <a:solidFill>
                <a:srgbClr val="7030A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kumimoji="1" lang="zh-CN" altLang="en-US" b="1" dirty="0">
              <a:solidFill>
                <a:srgbClr val="080808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b="1" dirty="0"/>
          </a:p>
          <a:p>
            <a:pPr eaLnBrk="1" hangingPunct="1"/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935628" y="1812643"/>
            <a:ext cx="193647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7200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7030A0"/>
                </a:solidFill>
                <a:latin typeface="+mn-lt"/>
                <a:ea typeface="+mn-ea"/>
              </a:rPr>
              <a:t>文件</a:t>
            </a:r>
            <a:r>
              <a:rPr kumimoji="1" lang="en-US" altLang="zh-CN" sz="2000" b="1" dirty="0">
                <a:solidFill>
                  <a:srgbClr val="7030A0"/>
                </a:solidFill>
                <a:latin typeface="+mn-lt"/>
                <a:ea typeface="+mn-ea"/>
              </a:rPr>
              <a:t>file1.c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ea typeface="+mn-ea"/>
              </a:rPr>
              <a:t>#</a:t>
            </a:r>
            <a:r>
              <a:rPr kumimoji="1" lang="en-US" altLang="zh-CN" sz="2000" b="1" dirty="0" smtClean="0">
                <a:solidFill>
                  <a:schemeClr val="accent2"/>
                </a:solidFill>
                <a:latin typeface="+mn-lt"/>
                <a:ea typeface="+mn-ea"/>
              </a:rPr>
              <a:t>include“</a:t>
            </a:r>
            <a:r>
              <a:rPr kumimoji="1" lang="en-US" altLang="zh-CN" sz="2000" b="1" dirty="0" smtClean="0">
                <a:solidFill>
                  <a:srgbClr val="006600"/>
                </a:solidFill>
                <a:latin typeface="+mn-lt"/>
                <a:ea typeface="+mn-ea"/>
              </a:rPr>
              <a:t>file2.c</a:t>
            </a:r>
            <a:r>
              <a:rPr kumimoji="1" lang="en-US" altLang="zh-CN" sz="2000" b="1" dirty="0" smtClean="0">
                <a:solidFill>
                  <a:schemeClr val="accent2"/>
                </a:solidFill>
                <a:latin typeface="+mn-lt"/>
                <a:ea typeface="+mn-ea"/>
              </a:rPr>
              <a:t>”</a:t>
            </a:r>
            <a:endParaRPr kumimoji="1" lang="en-US" altLang="zh-CN" sz="2000" b="1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ea typeface="+mn-ea"/>
                <a:sym typeface="MT Extra" panose="05050102010205020202" pitchFamily="18" charset="2"/>
              </a:rPr>
              <a:t>	</a:t>
            </a:r>
            <a:endParaRPr kumimoji="1" lang="en-US" altLang="zh-CN" sz="2000" b="1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603761" y="1854050"/>
            <a:ext cx="196533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7200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7030A0"/>
                </a:solidFill>
                <a:latin typeface="+mn-lt"/>
                <a:ea typeface="+mn-ea"/>
              </a:rPr>
              <a:t>文件</a:t>
            </a:r>
            <a:r>
              <a:rPr kumimoji="1" lang="en-US" altLang="zh-CN" sz="2000" b="1" dirty="0">
                <a:solidFill>
                  <a:srgbClr val="7030A0"/>
                </a:solidFill>
                <a:latin typeface="+mn-lt"/>
                <a:ea typeface="+mn-ea"/>
              </a:rPr>
              <a:t>file2.c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ea typeface="+mn-ea"/>
              </a:rPr>
              <a:t>#</a:t>
            </a:r>
            <a:r>
              <a:rPr kumimoji="1" lang="en-US" altLang="zh-CN" sz="2000" b="1" dirty="0" smtClean="0">
                <a:solidFill>
                  <a:schemeClr val="accent2"/>
                </a:solidFill>
                <a:latin typeface="+mn-lt"/>
                <a:ea typeface="+mn-ea"/>
              </a:rPr>
              <a:t>include“</a:t>
            </a:r>
            <a:r>
              <a:rPr kumimoji="1" lang="en-US" altLang="zh-CN" sz="2000" b="1" dirty="0" smtClean="0">
                <a:solidFill>
                  <a:srgbClr val="006600"/>
                </a:solidFill>
                <a:latin typeface="+mn-lt"/>
                <a:ea typeface="+mn-ea"/>
              </a:rPr>
              <a:t>file3.h</a:t>
            </a: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ea typeface="+mn-ea"/>
              </a:rPr>
              <a:t>”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ea typeface="+mn-ea"/>
                <a:sym typeface="MT Extra" panose="05050102010205020202" pitchFamily="18" charset="2"/>
              </a:rPr>
              <a:t>	</a:t>
            </a:r>
          </a:p>
        </p:txBody>
      </p:sp>
      <p:sp>
        <p:nvSpPr>
          <p:cNvPr id="2" name="矩形 1"/>
          <p:cNvSpPr/>
          <p:nvPr/>
        </p:nvSpPr>
        <p:spPr>
          <a:xfrm>
            <a:off x="545459" y="355084"/>
            <a:ext cx="7923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"/>
                <a:ea typeface="+mj-ea"/>
                <a:cs typeface="+mj-cs"/>
              </a:rPr>
              <a:t>自学：</a:t>
            </a:r>
            <a:r>
              <a:rPr lang="zh-CN" altLang="en-US" sz="2800" b="1" dirty="0" smtClean="0">
                <a:solidFill>
                  <a:srgbClr val="1A93C8"/>
                </a:solidFill>
                <a:latin typeface=""/>
                <a:ea typeface="+mj-ea"/>
                <a:cs typeface="+mj-cs"/>
              </a:rPr>
              <a:t>文件</a:t>
            </a:r>
            <a:r>
              <a:rPr lang="zh-CN" altLang="en-US" sz="2800" b="1" dirty="0">
                <a:solidFill>
                  <a:srgbClr val="1A93C8"/>
                </a:solidFill>
                <a:latin typeface=""/>
                <a:ea typeface="+mj-ea"/>
                <a:cs typeface="+mj-cs"/>
              </a:rPr>
              <a:t>可以嵌套，但要注意互相包含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35628" y="3951515"/>
            <a:ext cx="193647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7200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7030A0"/>
                </a:solidFill>
                <a:latin typeface="+mn-lt"/>
                <a:ea typeface="+mn-ea"/>
              </a:rPr>
              <a:t>文件</a:t>
            </a:r>
            <a:r>
              <a:rPr kumimoji="1" lang="en-US" altLang="zh-CN" sz="2000" b="1" dirty="0">
                <a:solidFill>
                  <a:srgbClr val="7030A0"/>
                </a:solidFill>
                <a:latin typeface="+mn-lt"/>
                <a:ea typeface="+mn-ea"/>
              </a:rPr>
              <a:t>file1.c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ea typeface="+mn-ea"/>
              </a:rPr>
              <a:t>#</a:t>
            </a:r>
            <a:r>
              <a:rPr kumimoji="1" lang="en-US" altLang="zh-CN" sz="2000" b="1" dirty="0" smtClean="0">
                <a:solidFill>
                  <a:schemeClr val="accent2"/>
                </a:solidFill>
                <a:latin typeface="+mn-lt"/>
                <a:ea typeface="+mn-ea"/>
              </a:rPr>
              <a:t>include“</a:t>
            </a:r>
            <a:r>
              <a:rPr kumimoji="1" lang="en-US" altLang="zh-CN" sz="2000" b="1" dirty="0" smtClean="0">
                <a:solidFill>
                  <a:srgbClr val="006600"/>
                </a:solidFill>
                <a:latin typeface="+mn-lt"/>
                <a:ea typeface="+mn-ea"/>
              </a:rPr>
              <a:t>file2.c</a:t>
            </a:r>
            <a:r>
              <a:rPr kumimoji="1" lang="en-US" altLang="zh-CN" sz="2000" b="1" dirty="0" smtClean="0">
                <a:solidFill>
                  <a:schemeClr val="accent2"/>
                </a:solidFill>
                <a:latin typeface="+mn-lt"/>
                <a:ea typeface="+mn-ea"/>
              </a:rPr>
              <a:t>”</a:t>
            </a:r>
            <a:endParaRPr kumimoji="1" lang="en-US" altLang="zh-CN" sz="2000" b="1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ea typeface="+mn-ea"/>
                <a:sym typeface="MT Extra" panose="05050102010205020202" pitchFamily="18" charset="2"/>
              </a:rPr>
              <a:t>	</a:t>
            </a:r>
            <a:endParaRPr kumimoji="1" lang="en-US" altLang="zh-CN" sz="2000" b="1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03761" y="4034348"/>
            <a:ext cx="193647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7200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7030A0"/>
                </a:solidFill>
                <a:latin typeface="+mn-lt"/>
                <a:ea typeface="+mn-ea"/>
              </a:rPr>
              <a:t>文件</a:t>
            </a:r>
            <a:r>
              <a:rPr kumimoji="1" lang="en-US" altLang="zh-CN" sz="2000" b="1" dirty="0">
                <a:solidFill>
                  <a:srgbClr val="7030A0"/>
                </a:solidFill>
                <a:latin typeface="+mn-lt"/>
                <a:ea typeface="+mn-ea"/>
              </a:rPr>
              <a:t>file2.c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ea typeface="+mn-ea"/>
              </a:rPr>
              <a:t>#</a:t>
            </a:r>
            <a:r>
              <a:rPr kumimoji="1" lang="en-US" altLang="zh-CN" sz="2000" b="1" dirty="0" smtClean="0">
                <a:solidFill>
                  <a:schemeClr val="accent2"/>
                </a:solidFill>
                <a:latin typeface="+mn-lt"/>
                <a:ea typeface="+mn-ea"/>
              </a:rPr>
              <a:t>include“</a:t>
            </a:r>
            <a:r>
              <a:rPr kumimoji="1" lang="en-US" altLang="zh-CN" sz="2000" b="1" dirty="0" smtClean="0">
                <a:solidFill>
                  <a:srgbClr val="006600"/>
                </a:solidFill>
                <a:latin typeface="+mn-lt"/>
                <a:ea typeface="+mn-ea"/>
              </a:rPr>
              <a:t>file3.c</a:t>
            </a:r>
            <a:r>
              <a:rPr kumimoji="1" lang="en-US" altLang="zh-CN" sz="2000" b="1" dirty="0" smtClean="0">
                <a:solidFill>
                  <a:schemeClr val="accent2"/>
                </a:solidFill>
                <a:latin typeface="+mn-lt"/>
                <a:ea typeface="+mn-ea"/>
              </a:rPr>
              <a:t>”</a:t>
            </a:r>
            <a:endParaRPr kumimoji="1" lang="en-US" altLang="zh-CN" sz="2000" b="1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ea typeface="+mn-ea"/>
                <a:sym typeface="MT Extra" panose="05050102010205020202" pitchFamily="18" charset="2"/>
              </a:rPr>
              <a:t>	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86234" y="4069517"/>
            <a:ext cx="193647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7200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7030A0"/>
                </a:solidFill>
                <a:latin typeface="+mn-lt"/>
                <a:ea typeface="+mn-ea"/>
              </a:rPr>
              <a:t>文件</a:t>
            </a:r>
            <a:r>
              <a:rPr kumimoji="1" lang="en-US" altLang="zh-CN" sz="2000" b="1" dirty="0">
                <a:solidFill>
                  <a:srgbClr val="7030A0"/>
                </a:solidFill>
                <a:latin typeface="+mn-lt"/>
                <a:ea typeface="+mn-ea"/>
              </a:rPr>
              <a:t>file3.c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ea typeface="+mn-ea"/>
              </a:rPr>
              <a:t>#</a:t>
            </a:r>
            <a:r>
              <a:rPr kumimoji="1" lang="en-US" altLang="zh-CN" sz="2000" b="1" dirty="0" smtClean="0">
                <a:solidFill>
                  <a:schemeClr val="accent2"/>
                </a:solidFill>
                <a:latin typeface="+mn-lt"/>
                <a:ea typeface="+mn-ea"/>
              </a:rPr>
              <a:t>include“</a:t>
            </a:r>
            <a:r>
              <a:rPr kumimoji="1" lang="en-US" altLang="zh-CN" sz="2000" b="1" dirty="0" smtClean="0">
                <a:solidFill>
                  <a:srgbClr val="006600"/>
                </a:solidFill>
                <a:latin typeface="+mn-lt"/>
                <a:ea typeface="+mn-ea"/>
              </a:rPr>
              <a:t>file1.c</a:t>
            </a:r>
            <a:r>
              <a:rPr kumimoji="1" lang="en-US" altLang="zh-CN" sz="2000" b="1" dirty="0" smtClean="0">
                <a:solidFill>
                  <a:schemeClr val="accent2"/>
                </a:solidFill>
                <a:latin typeface="+mn-lt"/>
                <a:ea typeface="+mn-ea"/>
              </a:rPr>
              <a:t>”</a:t>
            </a:r>
            <a:endParaRPr kumimoji="1" lang="en-US" altLang="zh-CN" sz="2000" b="1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ea typeface="+mn-ea"/>
                <a:sym typeface="MT Extra" panose="05050102010205020202" pitchFamily="18" charset="2"/>
              </a:rPr>
              <a:t>	</a:t>
            </a:r>
          </a:p>
        </p:txBody>
      </p:sp>
      <p:sp>
        <p:nvSpPr>
          <p:cNvPr id="4" name="圆角右箭头 3"/>
          <p:cNvSpPr/>
          <p:nvPr/>
        </p:nvSpPr>
        <p:spPr bwMode="auto">
          <a:xfrm>
            <a:off x="2804746" y="4034348"/>
            <a:ext cx="677008" cy="335429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圆角右箭头 10"/>
          <p:cNvSpPr/>
          <p:nvPr/>
        </p:nvSpPr>
        <p:spPr bwMode="auto">
          <a:xfrm>
            <a:off x="5507106" y="4157057"/>
            <a:ext cx="559511" cy="335429"/>
          </a:xfrm>
          <a:prstGeom prst="bentArrow">
            <a:avLst>
              <a:gd name="adj1" fmla="val 25000"/>
              <a:gd name="adj2" fmla="val 23689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下弧形箭头 5"/>
          <p:cNvSpPr/>
          <p:nvPr/>
        </p:nvSpPr>
        <p:spPr bwMode="auto">
          <a:xfrm flipH="1">
            <a:off x="1608991" y="4818185"/>
            <a:ext cx="5052703" cy="58029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圆角右箭头 14"/>
          <p:cNvSpPr/>
          <p:nvPr/>
        </p:nvSpPr>
        <p:spPr bwMode="auto">
          <a:xfrm>
            <a:off x="2878941" y="1881213"/>
            <a:ext cx="627168" cy="354398"/>
          </a:xfrm>
          <a:prstGeom prst="bentArrow">
            <a:avLst>
              <a:gd name="adj1" fmla="val 25000"/>
              <a:gd name="adj2" fmla="val 28932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圆角右箭头 15"/>
          <p:cNvSpPr/>
          <p:nvPr/>
        </p:nvSpPr>
        <p:spPr bwMode="auto">
          <a:xfrm>
            <a:off x="5569093" y="1881213"/>
            <a:ext cx="738629" cy="422969"/>
          </a:xfrm>
          <a:prstGeom prst="bentArrow">
            <a:avLst>
              <a:gd name="adj1" fmla="val 25000"/>
              <a:gd name="adj2" fmla="val 2685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329191" y="1951141"/>
            <a:ext cx="1271232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7200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7030A0"/>
                </a:solidFill>
                <a:latin typeface="+mn-lt"/>
                <a:ea typeface="+mn-ea"/>
              </a:rPr>
              <a:t>文件</a:t>
            </a:r>
            <a:r>
              <a:rPr kumimoji="1" lang="en-US" altLang="zh-CN" sz="2000" b="1" dirty="0" smtClean="0">
                <a:solidFill>
                  <a:srgbClr val="7030A0"/>
                </a:solidFill>
                <a:latin typeface="+mn-lt"/>
                <a:ea typeface="+mn-ea"/>
              </a:rPr>
              <a:t>file3.c</a:t>
            </a:r>
            <a:endParaRPr kumimoji="1" lang="en-US" altLang="zh-CN" sz="2000" b="1" dirty="0">
              <a:solidFill>
                <a:srgbClr val="7030A0"/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ea typeface="+mn-ea"/>
                <a:sym typeface="MT Extra" panose="05050102010205020202" pitchFamily="18" charset="2"/>
              </a:rPr>
              <a:t>	</a:t>
            </a:r>
          </a:p>
        </p:txBody>
      </p:sp>
      <p:sp>
        <p:nvSpPr>
          <p:cNvPr id="7" name="乘号 6"/>
          <p:cNvSpPr/>
          <p:nvPr/>
        </p:nvSpPr>
        <p:spPr bwMode="auto">
          <a:xfrm>
            <a:off x="4000500" y="5152292"/>
            <a:ext cx="246185" cy="474785"/>
          </a:xfrm>
          <a:prstGeom prst="mathMultiply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三、条件编译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85775" y="1135063"/>
            <a:ext cx="4226902" cy="553916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dirty="0"/>
              <a:t>条件编译的三种语句形式：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E9F7C2-A7CB-47FB-A1EE-ED6FBF99CB02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85775" y="1646497"/>
            <a:ext cx="2547571" cy="19839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1800" dirty="0"/>
              <a:t>1</a:t>
            </a:r>
            <a:r>
              <a:rPr kumimoji="1" lang="zh-CN" altLang="en-US" sz="1800" dirty="0"/>
              <a:t>．</a:t>
            </a:r>
            <a:r>
              <a:rPr kumimoji="1" lang="en-US" altLang="zh-CN" sz="1800" dirty="0"/>
              <a:t>#ifdef </a:t>
            </a:r>
            <a:endParaRPr kumimoji="1" lang="zh-CN" altLang="en-US" sz="18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/>
              <a:t>     </a:t>
            </a:r>
            <a:r>
              <a:rPr kumimoji="1" lang="en-US" altLang="zh-CN" sz="1600" dirty="0">
                <a:solidFill>
                  <a:srgbClr val="FF0000"/>
                </a:solidFill>
              </a:rPr>
              <a:t>#ifdef  </a:t>
            </a:r>
            <a:r>
              <a:rPr kumimoji="1" lang="zh-CN" altLang="en-US" sz="1600" b="1" dirty="0">
                <a:solidFill>
                  <a:srgbClr val="7030A0"/>
                </a:solidFill>
              </a:rPr>
              <a:t>标识符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zh-CN" altLang="en-US" sz="1600" dirty="0">
                <a:solidFill>
                  <a:srgbClr val="FF0000"/>
                </a:solidFill>
              </a:rPr>
              <a:t>	     </a:t>
            </a:r>
            <a:r>
              <a:rPr kumimoji="1" lang="zh-CN" altLang="en-US" sz="1600" dirty="0">
                <a:solidFill>
                  <a:srgbClr val="006600"/>
                </a:solidFill>
              </a:rPr>
              <a:t>程序段</a:t>
            </a:r>
            <a:r>
              <a:rPr kumimoji="1" lang="en-US" altLang="zh-CN" sz="1600" dirty="0">
                <a:solidFill>
                  <a:srgbClr val="006600"/>
                </a:solidFill>
              </a:rPr>
              <a:t>1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FF0000"/>
                </a:solidFill>
              </a:rPr>
              <a:t>      #else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FF0000"/>
                </a:solidFill>
              </a:rPr>
              <a:t>	</a:t>
            </a:r>
            <a:r>
              <a:rPr kumimoji="1" lang="en-US" altLang="zh-CN" sz="1600" dirty="0">
                <a:solidFill>
                  <a:srgbClr val="006600"/>
                </a:solidFill>
              </a:rPr>
              <a:t>    </a:t>
            </a:r>
            <a:r>
              <a:rPr kumimoji="1" lang="zh-CN" altLang="en-US" sz="1600" dirty="0">
                <a:solidFill>
                  <a:srgbClr val="006600"/>
                </a:solidFill>
              </a:rPr>
              <a:t>程序段</a:t>
            </a:r>
            <a:r>
              <a:rPr kumimoji="1" lang="en-US" altLang="zh-CN" sz="1600" dirty="0">
                <a:solidFill>
                  <a:srgbClr val="006600"/>
                </a:solidFill>
              </a:rPr>
              <a:t>2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FF0000"/>
                </a:solidFill>
              </a:rPr>
              <a:t>      #endif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dirty="0"/>
          </a:p>
          <a:p>
            <a:endParaRPr lang="en-US" altLang="zh-C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72A6DC-C010-461A-B4C3-93E37E786EC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3163236" y="1635760"/>
            <a:ext cx="2547571" cy="19946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/>
              <a:t>2</a:t>
            </a:r>
            <a:r>
              <a:rPr kumimoji="1" lang="zh-CN" altLang="en-US" sz="1800" dirty="0"/>
              <a:t>．</a:t>
            </a:r>
            <a:r>
              <a:rPr kumimoji="1" lang="en-US" altLang="zh-CN" sz="1800" dirty="0"/>
              <a:t>#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ifndef</a:t>
            </a:r>
            <a:r>
              <a:rPr lang="en-US" altLang="zh-CN" sz="1800" dirty="0"/>
              <a:t> </a:t>
            </a:r>
            <a:endParaRPr kumimoji="1" lang="zh-CN" altLang="en-US" sz="18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2000" dirty="0"/>
              <a:t>     </a:t>
            </a:r>
            <a:r>
              <a:rPr kumimoji="1" lang="en-US" altLang="zh-CN" sz="1600" dirty="0">
                <a:solidFill>
                  <a:srgbClr val="FF0000"/>
                </a:solidFill>
              </a:rPr>
              <a:t>#</a:t>
            </a:r>
            <a:r>
              <a:rPr kumimoji="1" lang="en-US" altLang="zh-CN" sz="1600" dirty="0" err="1">
                <a:solidFill>
                  <a:srgbClr val="FF0000"/>
                </a:solidFill>
              </a:rPr>
              <a:t>ifndef</a:t>
            </a:r>
            <a:r>
              <a:rPr kumimoji="1" lang="en-US" altLang="zh-CN" sz="1600" dirty="0">
                <a:solidFill>
                  <a:srgbClr val="FF0000"/>
                </a:solidFill>
              </a:rPr>
              <a:t>  </a:t>
            </a:r>
            <a:r>
              <a:rPr kumimoji="1" lang="zh-CN" altLang="en-US" sz="1600" b="1" dirty="0">
                <a:solidFill>
                  <a:srgbClr val="7030A0"/>
                </a:solidFill>
              </a:rPr>
              <a:t>标识符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zh-CN" altLang="en-US" sz="1600" dirty="0">
                <a:solidFill>
                  <a:srgbClr val="FF0000"/>
                </a:solidFill>
              </a:rPr>
              <a:t>	     </a:t>
            </a:r>
            <a:r>
              <a:rPr kumimoji="1" lang="zh-CN" altLang="en-US" sz="1600" dirty="0">
                <a:solidFill>
                  <a:srgbClr val="006600"/>
                </a:solidFill>
              </a:rPr>
              <a:t>程序段</a:t>
            </a:r>
            <a:r>
              <a:rPr kumimoji="1" lang="en-US" altLang="zh-CN" sz="1600" dirty="0">
                <a:solidFill>
                  <a:srgbClr val="006600"/>
                </a:solidFill>
              </a:rPr>
              <a:t>1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FF0000"/>
                </a:solidFill>
              </a:rPr>
              <a:t>      #else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FF0000"/>
                </a:solidFill>
              </a:rPr>
              <a:t>	</a:t>
            </a:r>
            <a:r>
              <a:rPr kumimoji="1" lang="en-US" altLang="zh-CN" sz="1600" dirty="0">
                <a:solidFill>
                  <a:srgbClr val="006600"/>
                </a:solidFill>
              </a:rPr>
              <a:t>    </a:t>
            </a:r>
            <a:r>
              <a:rPr kumimoji="1" lang="zh-CN" altLang="en-US" sz="1600" dirty="0">
                <a:solidFill>
                  <a:srgbClr val="006600"/>
                </a:solidFill>
              </a:rPr>
              <a:t>程序段</a:t>
            </a:r>
            <a:r>
              <a:rPr kumimoji="1" lang="en-US" altLang="zh-CN" sz="1600" dirty="0">
                <a:solidFill>
                  <a:srgbClr val="006600"/>
                </a:solidFill>
              </a:rPr>
              <a:t>2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FF0000"/>
                </a:solidFill>
              </a:rPr>
              <a:t>      #endif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dirty="0"/>
          </a:p>
          <a:p>
            <a:endParaRPr lang="en-US" altLang="zh-C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B641CD-8F88-4B78-AA41-5642B0B653EB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5840697" y="1646497"/>
            <a:ext cx="2977987" cy="19839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/>
              <a:t>3</a:t>
            </a:r>
            <a:r>
              <a:rPr kumimoji="1" lang="zh-CN" altLang="en-US" sz="1800" dirty="0"/>
              <a:t>．</a:t>
            </a:r>
            <a:r>
              <a:rPr kumimoji="1" lang="en-US" altLang="zh-CN" sz="1800" dirty="0"/>
              <a:t>#</a:t>
            </a:r>
            <a:r>
              <a:rPr lang="en-US" altLang="zh-CN" sz="1800" dirty="0"/>
              <a:t> if  </a:t>
            </a:r>
            <a:endParaRPr kumimoji="1" lang="zh-CN" altLang="en-US" sz="1800" dirty="0"/>
          </a:p>
          <a:p>
            <a:pPr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/>
              <a:t>     </a:t>
            </a:r>
            <a:r>
              <a:rPr kumimoji="1" lang="en-US" altLang="zh-CN" sz="1600" dirty="0">
                <a:solidFill>
                  <a:srgbClr val="FF0000"/>
                </a:solidFill>
              </a:rPr>
              <a:t>#if  </a:t>
            </a:r>
            <a:r>
              <a:rPr kumimoji="1" lang="zh-CN" altLang="en-US" sz="1600" b="1" dirty="0" smtClean="0">
                <a:solidFill>
                  <a:srgbClr val="0303DF"/>
                </a:solidFill>
              </a:rPr>
              <a:t>表达式  </a:t>
            </a:r>
            <a:r>
              <a:rPr kumimoji="1" lang="en-US" altLang="zh-CN" sz="1400" b="1" dirty="0" smtClean="0">
                <a:solidFill>
                  <a:srgbClr val="0070C0"/>
                </a:solidFill>
              </a:rPr>
              <a:t>//</a:t>
            </a:r>
            <a:r>
              <a:rPr kumimoji="1" lang="zh-CN" altLang="en-US" sz="1400" b="1" dirty="0" smtClean="0">
                <a:solidFill>
                  <a:srgbClr val="0070C0"/>
                </a:solidFill>
              </a:rPr>
              <a:t>值为真或假</a:t>
            </a:r>
            <a:endParaRPr kumimoji="1" lang="zh-CN" altLang="en-US" sz="1600" b="1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zh-CN" altLang="en-US" sz="1600" dirty="0">
                <a:solidFill>
                  <a:srgbClr val="FF0000"/>
                </a:solidFill>
              </a:rPr>
              <a:t>	 </a:t>
            </a:r>
            <a:r>
              <a:rPr kumimoji="1" lang="zh-CN" altLang="en-US" sz="1600" dirty="0">
                <a:solidFill>
                  <a:srgbClr val="006600"/>
                </a:solidFill>
              </a:rPr>
              <a:t>程序段</a:t>
            </a:r>
            <a:r>
              <a:rPr kumimoji="1" lang="en-US" altLang="zh-CN" sz="1600" dirty="0">
                <a:solidFill>
                  <a:srgbClr val="006600"/>
                </a:solidFill>
              </a:rPr>
              <a:t>1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FF0000"/>
                </a:solidFill>
              </a:rPr>
              <a:t>      #else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FF0000"/>
                </a:solidFill>
              </a:rPr>
              <a:t>	</a:t>
            </a:r>
            <a:r>
              <a:rPr kumimoji="1" lang="en-US" altLang="zh-CN" sz="1600" dirty="0">
                <a:solidFill>
                  <a:srgbClr val="006600"/>
                </a:solidFill>
              </a:rPr>
              <a:t> </a:t>
            </a:r>
            <a:r>
              <a:rPr kumimoji="1" lang="zh-CN" altLang="en-US" sz="1600" dirty="0">
                <a:solidFill>
                  <a:srgbClr val="006600"/>
                </a:solidFill>
              </a:rPr>
              <a:t>程序段</a:t>
            </a:r>
            <a:r>
              <a:rPr kumimoji="1" lang="en-US" altLang="zh-CN" sz="1600" dirty="0">
                <a:solidFill>
                  <a:srgbClr val="006600"/>
                </a:solidFill>
              </a:rPr>
              <a:t>2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FF0000"/>
                </a:solidFill>
              </a:rPr>
              <a:t>      #endif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dirty="0"/>
          </a:p>
          <a:p>
            <a:endParaRPr lang="en-US" altLang="zh-C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0EC948E-DC7C-45F6-ADC3-89250090E62E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2223" y="3735345"/>
            <a:ext cx="2611805" cy="147710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0303DF"/>
                </a:solidFill>
              </a:rPr>
              <a:t>相当于 </a:t>
            </a:r>
            <a:r>
              <a:rPr kumimoji="1" lang="en-US" altLang="zh-CN" sz="1600" dirty="0">
                <a:solidFill>
                  <a:srgbClr val="C00000"/>
                </a:solidFill>
              </a:rPr>
              <a:t>#if  defined </a:t>
            </a:r>
            <a:r>
              <a:rPr kumimoji="1" lang="en-US" altLang="zh-CN" sz="1600" dirty="0">
                <a:solidFill>
                  <a:srgbClr val="0303DF"/>
                </a:solidFill>
              </a:rPr>
              <a:t>(</a:t>
            </a:r>
            <a:r>
              <a:rPr kumimoji="1" lang="zh-CN" altLang="en-US" sz="1600" dirty="0">
                <a:solidFill>
                  <a:srgbClr val="0303DF"/>
                </a:solidFill>
              </a:rPr>
              <a:t>标识符</a:t>
            </a:r>
            <a:r>
              <a:rPr kumimoji="1" lang="en-US" altLang="zh-CN" sz="1600" dirty="0">
                <a:solidFill>
                  <a:srgbClr val="0303DF"/>
                </a:solidFill>
              </a:rPr>
              <a:t>)</a:t>
            </a:r>
            <a:endParaRPr kumimoji="1" lang="zh-CN" altLang="en-US" sz="1600" dirty="0">
              <a:solidFill>
                <a:srgbClr val="FF0000"/>
              </a:solidFill>
            </a:endParaRPr>
          </a:p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solidFill>
                  <a:srgbClr val="006600"/>
                </a:solidFill>
              </a:rPr>
              <a:t>“标识符”可以没用定义，</a:t>
            </a:r>
            <a:r>
              <a:rPr kumimoji="1" lang="zh-CN" altLang="en-US" sz="1600" dirty="0" smtClean="0">
                <a:solidFill>
                  <a:srgbClr val="7030A0"/>
                </a:solidFill>
              </a:rPr>
              <a:t>或只要</a:t>
            </a:r>
            <a:r>
              <a:rPr kumimoji="1" lang="zh-CN" altLang="en-US" sz="1600" dirty="0">
                <a:solidFill>
                  <a:srgbClr val="7030A0"/>
                </a:solidFill>
              </a:rPr>
              <a:t>利用</a:t>
            </a:r>
            <a:r>
              <a:rPr kumimoji="1" lang="en-US" altLang="zh-CN" sz="1600" dirty="0">
                <a:solidFill>
                  <a:srgbClr val="7030A0"/>
                </a:solidFill>
              </a:rPr>
              <a:t>#define</a:t>
            </a:r>
            <a:r>
              <a:rPr kumimoji="1" lang="zh-CN" altLang="en-US" sz="1600" dirty="0">
                <a:solidFill>
                  <a:srgbClr val="7030A0"/>
                </a:solidFill>
              </a:rPr>
              <a:t>定义过即</a:t>
            </a:r>
            <a:r>
              <a:rPr kumimoji="1" lang="zh-CN" altLang="en-US" sz="1600" dirty="0" smtClean="0">
                <a:solidFill>
                  <a:srgbClr val="7030A0"/>
                </a:solidFill>
              </a:rPr>
              <a:t>可（不需要有值）；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pPr>
              <a:spcBef>
                <a:spcPct val="50000"/>
              </a:spcBef>
              <a:buClrTx/>
              <a:buSzTx/>
              <a:buNone/>
            </a:pPr>
            <a:endParaRPr lang="en-US" altLang="zh-CN" sz="1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DD4349E-8D4D-44A5-8275-858AFB2B0BB1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5969399" y="3735345"/>
            <a:ext cx="2770799" cy="147710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 smtClean="0"/>
              <a:t>“表达式”</a:t>
            </a:r>
            <a:r>
              <a:rPr kumimoji="1" lang="zh-CN" altLang="en-US" sz="1600" dirty="0">
                <a:solidFill>
                  <a:srgbClr val="C00000"/>
                </a:solidFill>
              </a:rPr>
              <a:t>必须</a:t>
            </a:r>
            <a:r>
              <a:rPr kumimoji="1" lang="zh-CN" altLang="en-US" sz="1600" dirty="0"/>
              <a:t>利用</a:t>
            </a:r>
            <a:r>
              <a:rPr kumimoji="1" lang="en-US" altLang="zh-CN" sz="1600" dirty="0"/>
              <a:t>#define</a:t>
            </a:r>
            <a:r>
              <a:rPr kumimoji="1" lang="zh-CN" altLang="en-US" sz="1600" dirty="0"/>
              <a:t> 定义为</a:t>
            </a:r>
            <a:r>
              <a:rPr kumimoji="1" lang="en-US" altLang="zh-CN" sz="1600" dirty="0">
                <a:solidFill>
                  <a:srgbClr val="C00000"/>
                </a:solidFill>
              </a:rPr>
              <a:t>0</a:t>
            </a:r>
            <a:r>
              <a:rPr kumimoji="1" lang="zh-CN" altLang="en-US" sz="1600" dirty="0">
                <a:solidFill>
                  <a:srgbClr val="C00000"/>
                </a:solidFill>
              </a:rPr>
              <a:t>或非</a:t>
            </a:r>
            <a:r>
              <a:rPr kumimoji="1" lang="en-US" altLang="zh-CN" sz="1600" dirty="0">
                <a:solidFill>
                  <a:srgbClr val="C00000"/>
                </a:solidFill>
              </a:rPr>
              <a:t>0</a:t>
            </a:r>
            <a:r>
              <a:rPr kumimoji="1" lang="zh-CN" altLang="en-US" sz="1600" dirty="0"/>
              <a:t>的某个值；</a:t>
            </a:r>
            <a:endParaRPr kumimoji="1" lang="en-US" altLang="zh-CN" sz="1600" dirty="0"/>
          </a:p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效果相当于</a:t>
            </a:r>
            <a:r>
              <a:rPr kumimoji="1" lang="en-US" altLang="zh-CN" sz="1600" dirty="0">
                <a:solidFill>
                  <a:srgbClr val="C00000"/>
                </a:solidFill>
              </a:rPr>
              <a:t>#if 0, #if !0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B97EC5A-DFF8-4D3E-AB91-C051A27CDC9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3210811" y="3735345"/>
            <a:ext cx="2611805" cy="147710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0303DF"/>
                </a:solidFill>
              </a:rPr>
              <a:t>相当于 </a:t>
            </a:r>
            <a:r>
              <a:rPr kumimoji="1" lang="en-US" altLang="zh-CN" sz="1600" dirty="0">
                <a:solidFill>
                  <a:srgbClr val="C00000"/>
                </a:solidFill>
              </a:rPr>
              <a:t>#if  !defined </a:t>
            </a:r>
            <a:r>
              <a:rPr kumimoji="1" lang="en-US" altLang="zh-CN" sz="1600" dirty="0">
                <a:solidFill>
                  <a:srgbClr val="0303DF"/>
                </a:solidFill>
              </a:rPr>
              <a:t>(</a:t>
            </a:r>
            <a:r>
              <a:rPr kumimoji="1" lang="zh-CN" altLang="en-US" sz="1600" dirty="0">
                <a:solidFill>
                  <a:srgbClr val="0303DF"/>
                </a:solidFill>
              </a:rPr>
              <a:t>标识符</a:t>
            </a:r>
            <a:r>
              <a:rPr kumimoji="1" lang="en-US" altLang="zh-CN" sz="1600" dirty="0">
                <a:solidFill>
                  <a:srgbClr val="0303DF"/>
                </a:solidFill>
              </a:rPr>
              <a:t>)</a:t>
            </a:r>
            <a:endParaRPr kumimoji="1" lang="zh-CN" altLang="en-US" sz="1600" dirty="0">
              <a:solidFill>
                <a:srgbClr val="FF0000"/>
              </a:solidFill>
            </a:endParaRPr>
          </a:p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006600"/>
                </a:solidFill>
              </a:rPr>
              <a:t>“标识符”可以没用定义，</a:t>
            </a:r>
            <a:r>
              <a:rPr kumimoji="1" lang="zh-CN" altLang="en-US" sz="1600" dirty="0">
                <a:solidFill>
                  <a:srgbClr val="7030A0"/>
                </a:solidFill>
              </a:rPr>
              <a:t>或只要利用</a:t>
            </a:r>
            <a:r>
              <a:rPr kumimoji="1" lang="en-US" altLang="zh-CN" sz="1600" dirty="0">
                <a:solidFill>
                  <a:srgbClr val="7030A0"/>
                </a:solidFill>
              </a:rPr>
              <a:t>#define</a:t>
            </a:r>
            <a:r>
              <a:rPr kumimoji="1" lang="zh-CN" altLang="en-US" sz="1600" dirty="0">
                <a:solidFill>
                  <a:srgbClr val="7030A0"/>
                </a:solidFill>
              </a:rPr>
              <a:t>定义过即可（不需要有值）；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pPr>
              <a:spcBef>
                <a:spcPct val="50000"/>
              </a:spcBef>
              <a:buClrTx/>
              <a:buSzTx/>
              <a:buNone/>
            </a:pPr>
            <a:endParaRPr lang="en-US" altLang="zh-CN" sz="1800" dirty="0"/>
          </a:p>
        </p:txBody>
      </p:sp>
      <p:sp>
        <p:nvSpPr>
          <p:cNvPr id="2" name="矩形 1"/>
          <p:cNvSpPr/>
          <p:nvPr/>
        </p:nvSpPr>
        <p:spPr>
          <a:xfrm>
            <a:off x="354986" y="5315874"/>
            <a:ext cx="84636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303DF"/>
                </a:solidFill>
                <a:latin typeface="+mn-ea"/>
                <a:ea typeface="+mn-ea"/>
              </a:rPr>
              <a:t>用条件编译的作用是缩短编译时间，减少目标程序的长度</a:t>
            </a:r>
            <a:r>
              <a:rPr kumimoji="1" lang="zh-CN" altLang="en-US" sz="2000" dirty="0" smtClean="0">
                <a:solidFill>
                  <a:srgbClr val="0303DF"/>
                </a:solidFill>
                <a:latin typeface="+mn-ea"/>
                <a:ea typeface="+mn-ea"/>
              </a:rPr>
              <a:t>。</a:t>
            </a:r>
            <a:endParaRPr kumimoji="1" lang="en-US" altLang="zh-CN" sz="2000" dirty="0" smtClean="0">
              <a:solidFill>
                <a:srgbClr val="0303DF"/>
              </a:solidFill>
              <a:latin typeface="+mn-ea"/>
              <a:ea typeface="+mn-ea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solidFill>
                  <a:srgbClr val="0303DF"/>
                </a:solidFill>
                <a:latin typeface="+mn-ea"/>
                <a:ea typeface="+mn-ea"/>
              </a:rPr>
              <a:t>可以编写跨平台的程序</a:t>
            </a:r>
            <a:endParaRPr kumimoji="1" lang="zh-CN" altLang="en-US" sz="2000" dirty="0">
              <a:solidFill>
                <a:srgbClr val="0303D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4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、</a:t>
            </a:r>
            <a:r>
              <a:rPr lang="en-US" altLang="zh-CN" dirty="0">
                <a:sym typeface="Arial" panose="020B0604020202020204" pitchFamily="34" charset="0"/>
              </a:rPr>
              <a:t>#ifdef  </a:t>
            </a:r>
            <a:r>
              <a:rPr lang="zh-CN" altLang="en-US" dirty="0">
                <a:sym typeface="Arial" panose="020B0604020202020204" pitchFamily="34" charset="0"/>
              </a:rPr>
              <a:t>标识符</a:t>
            </a:r>
            <a:endParaRPr lang="zh-CN" altLang="en-US" dirty="0"/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/>
              <a:t>#ifdef</a:t>
            </a:r>
            <a:r>
              <a:rPr kumimoji="1" lang="zh-CN" altLang="en-US" dirty="0"/>
              <a:t>格式：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dirty="0"/>
              <a:t>     </a:t>
            </a:r>
            <a:r>
              <a:rPr kumimoji="1" lang="en-US" altLang="zh-CN" sz="2000" dirty="0">
                <a:solidFill>
                  <a:srgbClr val="FF0000"/>
                </a:solidFill>
              </a:rPr>
              <a:t>#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ifdef</a:t>
            </a:r>
            <a:r>
              <a:rPr kumimoji="1" lang="en-US" altLang="zh-CN" sz="2000" dirty="0">
                <a:solidFill>
                  <a:srgbClr val="FF0000"/>
                </a:solidFill>
              </a:rPr>
              <a:t>  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标识符       </a:t>
            </a:r>
            <a:r>
              <a:rPr kumimoji="1" lang="en-US" altLang="zh-CN" sz="2000" b="1" dirty="0">
                <a:solidFill>
                  <a:srgbClr val="0303DF"/>
                </a:solidFill>
              </a:rPr>
              <a:t>//</a:t>
            </a:r>
            <a:r>
              <a:rPr kumimoji="1" lang="zh-CN" altLang="en-US" sz="2000" b="1" dirty="0">
                <a:solidFill>
                  <a:srgbClr val="0303DF"/>
                </a:solidFill>
              </a:rPr>
              <a:t>相当于 </a:t>
            </a:r>
            <a:r>
              <a:rPr kumimoji="1" lang="en-US" altLang="zh-CN" sz="2000" b="1" dirty="0">
                <a:solidFill>
                  <a:srgbClr val="0303DF"/>
                </a:solidFill>
              </a:rPr>
              <a:t>#if  defined (</a:t>
            </a:r>
            <a:r>
              <a:rPr kumimoji="1" lang="zh-CN" altLang="en-US" sz="2000" b="1" dirty="0">
                <a:solidFill>
                  <a:srgbClr val="0303DF"/>
                </a:solidFill>
              </a:rPr>
              <a:t>标识符</a:t>
            </a:r>
            <a:r>
              <a:rPr kumimoji="1" lang="en-US" altLang="zh-CN" sz="2000" b="1" dirty="0">
                <a:solidFill>
                  <a:srgbClr val="0303DF"/>
                </a:solidFill>
              </a:rPr>
              <a:t>)</a:t>
            </a:r>
            <a:endParaRPr kumimoji="1" lang="zh-CN" altLang="en-US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rgbClr val="FF0000"/>
                </a:solidFill>
              </a:rPr>
              <a:t>	     </a:t>
            </a:r>
            <a:r>
              <a:rPr kumimoji="1" lang="zh-CN" altLang="en-US" sz="2000" dirty="0">
                <a:solidFill>
                  <a:srgbClr val="006600"/>
                </a:solidFill>
              </a:rPr>
              <a:t>程序段</a:t>
            </a:r>
            <a:r>
              <a:rPr kumimoji="1" lang="en-US" altLang="zh-CN" sz="2000" dirty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      #else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	</a:t>
            </a:r>
            <a:r>
              <a:rPr kumimoji="1" lang="en-US" altLang="zh-CN" sz="2000" dirty="0">
                <a:solidFill>
                  <a:srgbClr val="006600"/>
                </a:solidFill>
              </a:rPr>
              <a:t>    </a:t>
            </a:r>
            <a:r>
              <a:rPr kumimoji="1" lang="zh-CN" altLang="en-US" sz="2000" dirty="0">
                <a:solidFill>
                  <a:srgbClr val="006600"/>
                </a:solidFill>
              </a:rPr>
              <a:t>程序段</a:t>
            </a:r>
            <a:r>
              <a:rPr kumimoji="1" lang="en-US" altLang="zh-CN" sz="2000" dirty="0">
                <a:solidFill>
                  <a:srgbClr val="006600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      #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endif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作用：</a:t>
            </a:r>
            <a:r>
              <a:rPr kumimoji="1" lang="zh-CN" altLang="en-US" sz="2000" dirty="0">
                <a:solidFill>
                  <a:srgbClr val="0303DF"/>
                </a:solidFill>
              </a:rPr>
              <a:t>如果“标识符”已定义，则编译“程序段</a:t>
            </a:r>
            <a:r>
              <a:rPr kumimoji="1" lang="en-US" altLang="zh-CN" sz="2000" dirty="0">
                <a:solidFill>
                  <a:srgbClr val="0303DF"/>
                </a:solidFill>
              </a:rPr>
              <a:t>1”</a:t>
            </a:r>
            <a:r>
              <a:rPr kumimoji="1" lang="zh-CN" altLang="en-US" sz="2000" dirty="0">
                <a:solidFill>
                  <a:srgbClr val="0303DF"/>
                </a:solidFill>
              </a:rPr>
              <a:t>，否则编译“程序段</a:t>
            </a:r>
            <a:r>
              <a:rPr kumimoji="1" lang="en-US" altLang="zh-CN" sz="2000" dirty="0">
                <a:solidFill>
                  <a:srgbClr val="0303DF"/>
                </a:solidFill>
              </a:rPr>
              <a:t>2” 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000" b="1" dirty="0">
                <a:solidFill>
                  <a:srgbClr val="006600"/>
                </a:solidFill>
              </a:rPr>
              <a:t>“标识符”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一般用</a:t>
            </a:r>
            <a:r>
              <a:rPr kumimoji="1" lang="en-US" altLang="zh-CN" sz="2000" b="1" dirty="0" smtClean="0">
                <a:solidFill>
                  <a:srgbClr val="006600"/>
                </a:solidFill>
              </a:rPr>
              <a:t>#</a:t>
            </a:r>
            <a:r>
              <a:rPr kumimoji="1" lang="en-US" altLang="zh-CN" sz="2000" b="1" dirty="0">
                <a:solidFill>
                  <a:srgbClr val="006600"/>
                </a:solidFill>
              </a:rPr>
              <a:t>define</a:t>
            </a:r>
            <a:r>
              <a:rPr kumimoji="1" lang="zh-CN" altLang="en-US" sz="2000" b="1" dirty="0">
                <a:solidFill>
                  <a:srgbClr val="006600"/>
                </a:solidFill>
              </a:rPr>
              <a:t>命令所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定义的标识符，或没有定义。</a:t>
            </a:r>
            <a:endParaRPr kumimoji="1" lang="zh-CN" altLang="en-US" sz="2000" b="1" dirty="0">
              <a:solidFill>
                <a:srgbClr val="0066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其中的“程序段</a:t>
            </a:r>
            <a:r>
              <a:rPr kumimoji="1" lang="en-US" altLang="zh-CN" sz="2000" dirty="0"/>
              <a:t>1”</a:t>
            </a:r>
            <a:r>
              <a:rPr kumimoji="1" lang="zh-CN" altLang="en-US" sz="2000" dirty="0"/>
              <a:t>或“程序段</a:t>
            </a:r>
            <a:r>
              <a:rPr kumimoji="1" lang="en-US" altLang="zh-CN" sz="2000" dirty="0"/>
              <a:t>2”</a:t>
            </a:r>
            <a:r>
              <a:rPr kumimoji="1" lang="zh-CN" altLang="en-US" sz="2000" dirty="0"/>
              <a:t>可以是</a:t>
            </a:r>
            <a:r>
              <a:rPr kumimoji="1" lang="zh-CN" altLang="en-US" sz="2000" dirty="0">
                <a:solidFill>
                  <a:srgbClr val="7030A0"/>
                </a:solidFill>
              </a:rPr>
              <a:t>命令</a:t>
            </a:r>
            <a:r>
              <a:rPr kumimoji="1" lang="zh-CN" altLang="en-US" sz="2000" dirty="0"/>
              <a:t>，也可以是</a:t>
            </a:r>
            <a:r>
              <a:rPr kumimoji="1" lang="zh-CN" altLang="en-US" sz="2000" b="1" dirty="0">
                <a:solidFill>
                  <a:srgbClr val="7030A0"/>
                </a:solidFill>
              </a:rPr>
              <a:t>语句或</a:t>
            </a:r>
            <a:r>
              <a:rPr kumimoji="1" lang="zh-CN" altLang="en-US" sz="2000" b="1" dirty="0" smtClean="0">
                <a:solidFill>
                  <a:srgbClr val="7030A0"/>
                </a:solidFill>
              </a:rPr>
              <a:t>语句块</a:t>
            </a:r>
            <a:r>
              <a:rPr kumimoji="1" lang="zh-CN" altLang="en-US" sz="2000" dirty="0" smtClean="0"/>
              <a:t>。</a:t>
            </a:r>
            <a:endParaRPr kumimoji="1" lang="zh-CN" altLang="en-US" sz="2000" dirty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kumimoji="1" lang="en-US" altLang="zh-CN" sz="20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41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85775" y="1065213"/>
            <a:ext cx="8315325" cy="5337175"/>
          </a:xfrm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2000" b="1" dirty="0" smtClean="0">
                <a:solidFill>
                  <a:srgbClr val="006600"/>
                </a:solidFill>
              </a:rPr>
              <a:t>所谓</a:t>
            </a:r>
            <a:r>
              <a:rPr kumimoji="1" lang="en-US" altLang="zh-CN" sz="2000" dirty="0">
                <a:solidFill>
                  <a:srgbClr val="0303DF"/>
                </a:solidFill>
              </a:rPr>
              <a:t>#</a:t>
            </a:r>
            <a:r>
              <a:rPr kumimoji="1" lang="en-US" altLang="zh-CN" sz="2000" dirty="0" err="1">
                <a:solidFill>
                  <a:srgbClr val="0303DF"/>
                </a:solidFill>
              </a:rPr>
              <a:t>ifdef</a:t>
            </a:r>
            <a:r>
              <a:rPr kumimoji="1" lang="en-US" altLang="zh-CN" sz="2000" dirty="0">
                <a:solidFill>
                  <a:srgbClr val="0303DF"/>
                </a:solidFill>
              </a:rPr>
              <a:t>  </a:t>
            </a:r>
            <a:r>
              <a:rPr kumimoji="1" lang="zh-CN" altLang="en-US" sz="2000" dirty="0">
                <a:solidFill>
                  <a:srgbClr val="0303DF"/>
                </a:solidFill>
              </a:rPr>
              <a:t>标识符 </a:t>
            </a:r>
            <a:r>
              <a:rPr kumimoji="1" lang="zh-CN" altLang="en-US" sz="2000" dirty="0" smtClean="0">
                <a:solidFill>
                  <a:srgbClr val="0303DF"/>
                </a:solidFill>
              </a:rPr>
              <a:t>，即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“</a:t>
            </a:r>
            <a:r>
              <a:rPr kumimoji="1" lang="zh-CN" altLang="en-US" sz="2000" b="1" dirty="0" smtClean="0">
                <a:solidFill>
                  <a:srgbClr val="7030A0"/>
                </a:solidFill>
              </a:rPr>
              <a:t>标识符已定义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”</a:t>
            </a:r>
            <a:r>
              <a:rPr kumimoji="1" lang="zh-CN" altLang="en-US" sz="2000" b="1" dirty="0">
                <a:solidFill>
                  <a:srgbClr val="006600"/>
                </a:solidFill>
              </a:rPr>
              <a:t>，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是</a:t>
            </a:r>
            <a:r>
              <a:rPr kumimoji="1" lang="zh-CN" altLang="en-US" sz="2000" b="1" dirty="0">
                <a:solidFill>
                  <a:srgbClr val="006600"/>
                </a:solidFill>
              </a:rPr>
              <a:t>无论“标识符”定义为什么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内容，只要利用</a:t>
            </a:r>
            <a:r>
              <a:rPr kumimoji="1" lang="en-US" altLang="zh-CN" sz="2000" b="1" dirty="0" smtClean="0">
                <a:solidFill>
                  <a:srgbClr val="C00000"/>
                </a:solidFill>
              </a:rPr>
              <a:t>#define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定义过即可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。</a:t>
            </a:r>
            <a:r>
              <a:rPr kumimoji="1" lang="zh-CN" altLang="en-US" sz="2000" b="1" dirty="0" smtClean="0">
                <a:solidFill>
                  <a:srgbClr val="030DCD"/>
                </a:solidFill>
              </a:rPr>
              <a:t>有值无值均可</a:t>
            </a:r>
            <a:endParaRPr kumimoji="1" lang="en-US" altLang="zh-CN" sz="2000" b="1" dirty="0">
              <a:solidFill>
                <a:srgbClr val="030DCD"/>
              </a:solidFill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若有如下宏定义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800" b="1" dirty="0">
                <a:solidFill>
                  <a:srgbClr val="080808"/>
                </a:solidFill>
              </a:rPr>
              <a:t>#define </a:t>
            </a:r>
            <a:r>
              <a:rPr kumimoji="1" lang="en-US" altLang="zh-CN" sz="1800" b="1" dirty="0">
                <a:solidFill>
                  <a:srgbClr val="7030A0"/>
                </a:solidFill>
              </a:rPr>
              <a:t>SDU</a:t>
            </a:r>
            <a:r>
              <a:rPr kumimoji="1" lang="en-US" altLang="zh-CN" sz="1800" b="1" dirty="0">
                <a:solidFill>
                  <a:srgbClr val="080808"/>
                </a:solidFill>
              </a:rPr>
              <a:t>               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800" b="1" dirty="0">
                <a:solidFill>
                  <a:srgbClr val="080808"/>
                </a:solidFill>
              </a:rPr>
              <a:t>#define SDU  0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800" b="1" dirty="0">
                <a:solidFill>
                  <a:srgbClr val="080808"/>
                </a:solidFill>
              </a:rPr>
              <a:t>#define SDU  1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800" b="1" dirty="0">
                <a:solidFill>
                  <a:srgbClr val="080808"/>
                </a:solidFill>
              </a:rPr>
              <a:t>#define SDU  </a:t>
            </a:r>
            <a:r>
              <a:rPr kumimoji="1" lang="en-US" altLang="zh-CN" sz="1800" b="1" dirty="0" err="1">
                <a:solidFill>
                  <a:srgbClr val="080808"/>
                </a:solidFill>
              </a:rPr>
              <a:t>abc</a:t>
            </a:r>
            <a:endParaRPr kumimoji="1" lang="en-US" altLang="zh-CN" sz="1800" b="1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2000" b="1" dirty="0">
                <a:solidFill>
                  <a:srgbClr val="080808"/>
                </a:solidFill>
              </a:rPr>
              <a:t>则</a:t>
            </a:r>
            <a:r>
              <a:rPr kumimoji="1" lang="zh-CN" altLang="en-US" sz="2000" b="1" dirty="0">
                <a:solidFill>
                  <a:srgbClr val="080808"/>
                </a:solidFill>
                <a:sym typeface="宋体" panose="02010600030101010101" pitchFamily="2" charset="-122"/>
              </a:rPr>
              <a:t>对于</a:t>
            </a:r>
            <a:r>
              <a:rPr kumimoji="1" lang="zh-CN" altLang="en-US" sz="2000" b="1" dirty="0">
                <a:solidFill>
                  <a:srgbClr val="080808"/>
                </a:solidFill>
              </a:rPr>
              <a:t>  </a:t>
            </a:r>
            <a:r>
              <a:rPr kumimoji="1" lang="en-US" altLang="zh-CN" sz="2000" dirty="0">
                <a:solidFill>
                  <a:srgbClr val="030DCD"/>
                </a:solidFill>
              </a:rPr>
              <a:t>#ifdef SDU </a:t>
            </a:r>
            <a:r>
              <a:rPr kumimoji="1" lang="zh-CN" altLang="en-US" sz="2000" dirty="0">
                <a:solidFill>
                  <a:srgbClr val="C00000"/>
                </a:solidFill>
              </a:rPr>
              <a:t>均为真</a:t>
            </a:r>
            <a:r>
              <a:rPr kumimoji="1" lang="zh-CN" altLang="en-US" sz="2000" dirty="0">
                <a:solidFill>
                  <a:srgbClr val="7030A0"/>
                </a:solidFill>
              </a:rPr>
              <a:t>； </a:t>
            </a:r>
            <a:r>
              <a:rPr kumimoji="1" lang="en-US" altLang="zh-CN" sz="2000" dirty="0">
                <a:solidFill>
                  <a:srgbClr val="FF0000"/>
                </a:solidFill>
              </a:rPr>
              <a:t>  </a:t>
            </a:r>
            <a:r>
              <a:rPr kumimoji="1" lang="zh-CN" altLang="en-US" sz="2000" b="1" dirty="0">
                <a:solidFill>
                  <a:srgbClr val="080808"/>
                </a:solidFill>
              </a:rPr>
              <a:t>只要</a:t>
            </a:r>
            <a:r>
              <a:rPr kumimoji="1" lang="en-US" altLang="zh-CN" sz="2000" b="1" dirty="0">
                <a:solidFill>
                  <a:srgbClr val="7030A0"/>
                </a:solidFill>
              </a:rPr>
              <a:t>SDU</a:t>
            </a:r>
            <a:r>
              <a:rPr kumimoji="1" lang="zh-CN" altLang="en-US" sz="2000" b="1" dirty="0">
                <a:solidFill>
                  <a:srgbClr val="080808"/>
                </a:solidFill>
              </a:rPr>
              <a:t>定义过即可</a:t>
            </a:r>
            <a:r>
              <a:rPr kumimoji="1" lang="en-US" altLang="zh-CN" sz="2000" b="1" dirty="0">
                <a:solidFill>
                  <a:srgbClr val="080808"/>
                </a:solidFill>
              </a:rPr>
              <a:t>;</a:t>
            </a:r>
            <a:endParaRPr kumimoji="1" lang="zh-CN" altLang="en-US" sz="2000" b="1" dirty="0">
              <a:solidFill>
                <a:srgbClr val="080808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/>
          </a:p>
          <a:p>
            <a:pPr eaLnBrk="1" hangingPunct="1"/>
            <a:endParaRPr lang="en-US" altLang="zh-CN" dirty="0"/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eaLnBrk="1" hangingPunct="1"/>
            <a:r>
              <a:rPr lang="zh-CN" altLang="en-US" dirty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878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1362" y="1048265"/>
            <a:ext cx="8481092" cy="5257800"/>
          </a:xfrm>
          <a:noFill/>
        </p:spPr>
        <p:txBody>
          <a:bodyPr/>
          <a:lstStyle/>
          <a:p>
            <a:pPr lvl="1">
              <a:buNone/>
            </a:pPr>
            <a:endParaRPr lang="en-US" altLang="zh-CN" sz="1200" dirty="0"/>
          </a:p>
          <a:p>
            <a:pPr lvl="1">
              <a:buNone/>
            </a:pPr>
            <a:endParaRPr lang="en-US" altLang="zh-CN" sz="1200" b="1" dirty="0"/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algn="just"/>
            <a:r>
              <a:rPr lang="zh-CN" altLang="en-US" dirty="0"/>
              <a:t>条件</a:t>
            </a:r>
            <a:r>
              <a:rPr lang="zh-CN" altLang="en-US" dirty="0" smtClean="0"/>
              <a:t>编译</a:t>
            </a:r>
            <a:r>
              <a:rPr kumimoji="1" lang="en-US" altLang="zh-CN" dirty="0" smtClean="0">
                <a:solidFill>
                  <a:srgbClr val="0303DF"/>
                </a:solidFill>
              </a:rPr>
              <a:t>#</a:t>
            </a:r>
            <a:r>
              <a:rPr kumimoji="1" lang="en-US" altLang="zh-CN" dirty="0" err="1">
                <a:solidFill>
                  <a:srgbClr val="0303DF"/>
                </a:solidFill>
              </a:rPr>
              <a:t>ifdef</a:t>
            </a:r>
            <a:r>
              <a:rPr kumimoji="1" lang="en-US" altLang="zh-CN" dirty="0">
                <a:solidFill>
                  <a:srgbClr val="0303DF"/>
                </a:solidFill>
              </a:rPr>
              <a:t> </a:t>
            </a:r>
            <a:r>
              <a:rPr lang="zh-CN" altLang="en-US" dirty="0" smtClean="0"/>
              <a:t>：部分代码将忽略，而不被编译</a:t>
            </a:r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A57A9-0FAD-4D2A-9388-C7AC49F28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1116622"/>
            <a:ext cx="4548798" cy="51259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#define  </a:t>
            </a:r>
            <a:r>
              <a:rPr kumimoji="1" lang="en-US" altLang="zh-CN" sz="16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LETTER  </a:t>
            </a:r>
            <a:r>
              <a:rPr kumimoji="1"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//</a:t>
            </a:r>
            <a:r>
              <a:rPr kumimoji="1" lang="en-US" altLang="zh-CN" sz="1600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kumimoji="1" lang="zh-CN" altLang="en-US" sz="16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定义过即可，有值无值均可</a:t>
            </a:r>
            <a:endParaRPr kumimoji="1" lang="en-US" altLang="zh-CN" sz="16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int main( )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{ 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char  str[20] = “C language”, c 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int  </a:t>
            </a:r>
            <a:r>
              <a:rPr kumimoji="1" lang="en-US" altLang="zh-CN" sz="1600" dirty="0" err="1">
                <a:solidFill>
                  <a:srgbClr val="080808"/>
                </a:solidFill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</a:t>
            </a:r>
            <a:r>
              <a:rPr kumimoji="1" lang="en-US" altLang="zh-CN" sz="1600" dirty="0" err="1">
                <a:solidFill>
                  <a:srgbClr val="080808"/>
                </a:solidFill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= 0;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while ( ( c = str[</a:t>
            </a:r>
            <a:r>
              <a:rPr kumimoji="1" lang="en-US" altLang="zh-CN" sz="1600" dirty="0" err="1">
                <a:solidFill>
                  <a:srgbClr val="080808"/>
                </a:solidFill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]) != ‘\0’ )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{ 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    </a:t>
            </a:r>
            <a:r>
              <a:rPr kumimoji="1" lang="en-US" altLang="zh-CN" sz="1600" dirty="0" err="1" smtClean="0">
                <a:solidFill>
                  <a:srgbClr val="080808"/>
                </a:solidFill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++;</a:t>
            </a:r>
            <a:endParaRPr kumimoji="1" lang="en-US" altLang="zh-CN" sz="1600" dirty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          # </a:t>
            </a:r>
            <a:r>
              <a:rPr kumimoji="1" lang="en-US" altLang="zh-CN" sz="1600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ifdef</a:t>
            </a:r>
            <a:r>
              <a:rPr kumimoji="1" lang="en-US" altLang="zh-CN" sz="16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LETTER </a:t>
            </a:r>
            <a:r>
              <a:rPr kumimoji="1" lang="en-US" altLang="zh-CN" sz="16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//#</a:t>
            </a:r>
            <a:r>
              <a:rPr kumimoji="1"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1"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defined(</a:t>
            </a:r>
            <a:r>
              <a:rPr kumimoji="1"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LETTER</a:t>
            </a:r>
            <a:r>
              <a:rPr kumimoji="1"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16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       if  ( c &gt;= ‘a’ &amp;&amp; c &lt; = ‘z’ )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           c = c – 32 ;  </a:t>
            </a:r>
            <a:r>
              <a:rPr kumimoji="1" lang="en-US" altLang="zh-CN" sz="1600" dirty="0">
                <a:solidFill>
                  <a:srgbClr val="7030A0"/>
                </a:solidFill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>
                <a:solidFill>
                  <a:srgbClr val="7030A0"/>
                </a:solidFill>
                <a:cs typeface="Times New Roman" panose="02020603050405020304" pitchFamily="18" charset="0"/>
              </a:rPr>
              <a:t>小写转换</a:t>
            </a:r>
            <a:r>
              <a:rPr kumimoji="1" lang="zh-CN" altLang="en-US" sz="1600" dirty="0">
                <a:solidFill>
                  <a:srgbClr val="7030A0"/>
                </a:solidFill>
                <a:cs typeface="Times New Roman" panose="02020603050405020304" pitchFamily="18" charset="0"/>
              </a:rPr>
              <a:t>大写</a:t>
            </a:r>
            <a:endParaRPr kumimoji="1" lang="en-US" altLang="zh-CN" sz="1600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cs typeface="Times New Roman" panose="02020603050405020304" pitchFamily="18" charset="0"/>
              </a:rPr>
              <a:t>          </a:t>
            </a:r>
            <a:r>
              <a:rPr kumimoji="1"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#else  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        if  ( c &gt;= ‘A’ &amp;&amp; c&lt; = ‘Z’ )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            c = c + 32 </a:t>
            </a:r>
            <a:r>
              <a:rPr kumimoji="1" lang="en-US" altLang="zh-CN" sz="1600" dirty="0">
                <a:cs typeface="Times New Roman" panose="02020603050405020304" pitchFamily="18" charset="0"/>
              </a:rPr>
              <a:t>;  </a:t>
            </a:r>
            <a:r>
              <a:rPr kumimoji="1" lang="en-US" altLang="zh-CN" sz="1600" dirty="0" smtClean="0">
                <a:solidFill>
                  <a:srgbClr val="0303DF"/>
                </a:solidFill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 smtClean="0">
                <a:solidFill>
                  <a:srgbClr val="0303DF"/>
                </a:solidFill>
                <a:cs typeface="Times New Roman" panose="02020603050405020304" pitchFamily="18" charset="0"/>
              </a:rPr>
              <a:t>大写转换</a:t>
            </a:r>
            <a:r>
              <a:rPr kumimoji="1" lang="zh-CN" altLang="en-US" sz="1600" dirty="0">
                <a:solidFill>
                  <a:srgbClr val="0303DF"/>
                </a:solidFill>
                <a:cs typeface="Times New Roman" panose="02020603050405020304" pitchFamily="18" charset="0"/>
              </a:rPr>
              <a:t>小写</a:t>
            </a:r>
            <a:endParaRPr kumimoji="1" lang="en-US" altLang="zh-CN" sz="1600" dirty="0">
              <a:solidFill>
                <a:srgbClr val="0303DF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          #endif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    </a:t>
            </a:r>
            <a:r>
              <a:rPr kumimoji="1" lang="en-US" altLang="zh-CN" sz="1600" dirty="0" err="1">
                <a:solidFill>
                  <a:srgbClr val="080808"/>
                </a:solidFill>
                <a:cs typeface="Times New Roman" panose="02020603050405020304" pitchFamily="18" charset="0"/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( “%c”, c) 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}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return 0;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大写转换小写的这部分代码将被编译器忽略；</a:t>
            </a:r>
            <a:endParaRPr kumimoji="1" lang="en-US" altLang="zh-CN" sz="16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3BBD714-20E7-42AF-B266-11DFF7B3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932" y="1116623"/>
            <a:ext cx="3238744" cy="51259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303DF"/>
                </a:solidFill>
              </a:rPr>
              <a:t>//</a:t>
            </a:r>
            <a:r>
              <a:rPr lang="zh-CN" altLang="en-US" sz="1600" b="1" dirty="0">
                <a:solidFill>
                  <a:srgbClr val="0303DF"/>
                </a:solidFill>
              </a:rPr>
              <a:t>预编译后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char str[20]="C </a:t>
            </a:r>
            <a:r>
              <a:rPr lang="en-US" altLang="zh-CN" sz="1600" dirty="0" err="1">
                <a:solidFill>
                  <a:srgbClr val="000000"/>
                </a:solidFill>
              </a:rPr>
              <a:t>language",c</a:t>
            </a:r>
            <a:r>
              <a:rPr lang="en-US" altLang="zh-CN" sz="16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int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=0;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while ((c=str[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])!='\0')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++;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if (c&gt;='a' &amp;&amp; c&lt;='z')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    c=c-32</a:t>
            </a:r>
            <a:r>
              <a:rPr lang="en-US" altLang="zh-CN" sz="1600" dirty="0" smtClean="0">
                <a:solidFill>
                  <a:srgbClr val="0303DF"/>
                </a:solidFill>
              </a:rPr>
              <a:t>;   </a:t>
            </a:r>
            <a:r>
              <a:rPr lang="en-US" altLang="zh-CN" sz="1600" dirty="0" smtClean="0">
                <a:solidFill>
                  <a:srgbClr val="7030A0"/>
                </a:solidFill>
              </a:rPr>
              <a:t>//</a:t>
            </a:r>
            <a:r>
              <a:rPr lang="zh-CN" altLang="en-US" sz="1600" dirty="0" smtClean="0">
                <a:solidFill>
                  <a:srgbClr val="7030A0"/>
                </a:solidFill>
              </a:rPr>
              <a:t>小</a:t>
            </a:r>
            <a:r>
              <a:rPr kumimoji="1" lang="zh-CN" altLang="en-US" sz="16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写转换大写</a:t>
            </a:r>
            <a:endParaRPr kumimoji="1" lang="en-US" altLang="zh-CN" sz="16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</a:rPr>
              <a:t>("%</a:t>
            </a:r>
            <a:r>
              <a:rPr lang="en-US" altLang="zh-CN" sz="1600" dirty="0" err="1">
                <a:solidFill>
                  <a:srgbClr val="000000"/>
                </a:solidFill>
              </a:rPr>
              <a:t>c",c</a:t>
            </a:r>
            <a:r>
              <a:rPr lang="en-US" altLang="zh-CN" sz="16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4530725" y="4745429"/>
            <a:ext cx="3947746" cy="1222131"/>
          </a:xfrm>
          <a:prstGeom prst="wedgeRoundRectCallout">
            <a:avLst>
              <a:gd name="adj1" fmla="val -20407"/>
              <a:gd name="adj2" fmla="val 5170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</a:rPr>
              <a:t>思考：</a:t>
            </a:r>
            <a:endParaRPr lang="en-US" altLang="zh-CN" sz="1600" dirty="0">
              <a:solidFill>
                <a:srgbClr val="C00000"/>
              </a:solidFill>
              <a:latin typeface="+mn-lt"/>
              <a:ea typeface="+mn-ea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中的条件语句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if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也能达到相同的效果？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0303DF"/>
                </a:solidFill>
                <a:latin typeface="+mn-lt"/>
                <a:ea typeface="+mn-ea"/>
              </a:rPr>
              <a:t>两者有何不同？</a:t>
            </a:r>
            <a:endParaRPr lang="en-US" altLang="zh-CN" sz="1600" dirty="0">
              <a:solidFill>
                <a:srgbClr val="0303DF"/>
              </a:solidFill>
              <a:latin typeface="+mn-lt"/>
              <a:ea typeface="+mn-ea"/>
            </a:endParaRPr>
          </a:p>
          <a:p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</a:rPr>
              <a:t>条件编译的有何优点？</a:t>
            </a:r>
          </a:p>
        </p:txBody>
      </p:sp>
    </p:spTree>
    <p:extLst>
      <p:ext uri="{BB962C8B-B14F-4D97-AF65-F5344CB8AC3E}">
        <p14:creationId xmlns:p14="http://schemas.microsoft.com/office/powerpoint/2010/main" val="22487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Text Box 5"/>
          <p:cNvSpPr txBox="1">
            <a:spLocks noChangeArrowheads="1"/>
          </p:cNvSpPr>
          <p:nvPr/>
        </p:nvSpPr>
        <p:spPr bwMode="auto">
          <a:xfrm>
            <a:off x="485775" y="1088415"/>
            <a:ext cx="7883454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#</a:t>
            </a:r>
            <a:r>
              <a:rPr lang="en-US" altLang="zh-CN" sz="2400" dirty="0" err="1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ifndef</a:t>
            </a:r>
            <a:r>
              <a:rPr lang="zh-CN" altLang="en-US" sz="24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格式</a:t>
            </a:r>
            <a:endParaRPr lang="en-US" altLang="zh-CN" sz="2400" dirty="0">
              <a:solidFill>
                <a:srgbClr val="1A93C8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#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ifndef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标识符    </a:t>
            </a:r>
            <a:r>
              <a:rPr kumimoji="1" lang="en-US" altLang="zh-CN" sz="20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//</a:t>
            </a:r>
            <a:r>
              <a:rPr kumimoji="1" lang="zh-CN" altLang="en-US" sz="20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相当于 </a:t>
            </a:r>
            <a:r>
              <a:rPr kumimoji="1" lang="en-US" altLang="zh-CN" sz="20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#if  !defined (</a:t>
            </a:r>
            <a:r>
              <a:rPr kumimoji="1" lang="zh-CN" altLang="en-US" sz="20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标识符</a:t>
            </a:r>
            <a:r>
              <a:rPr kumimoji="1" lang="en-US" altLang="zh-CN" sz="20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kumimoji="1" lang="zh-CN" altLang="en-US" sz="20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/>
            </a:r>
            <a:br>
              <a:rPr kumimoji="1" lang="zh-CN" altLang="en-US" sz="20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</a:br>
            <a:r>
              <a:rPr kumimoji="1"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程序段</a:t>
            </a:r>
            <a:r>
              <a:rPr kumimoji="1"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br>
              <a:rPr kumimoji="1"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</a:b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#else</a:t>
            </a:r>
            <a:b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</a:b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</a:t>
            </a:r>
            <a:r>
              <a:rPr kumimoji="1"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程序段</a:t>
            </a:r>
            <a:r>
              <a:rPr kumimoji="1"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/>
            </a:r>
            <a:b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</a:b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#endif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512805" y="3635151"/>
            <a:ext cx="774317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作用：  如果“标识符”未定义，则编译“程序段</a:t>
            </a:r>
            <a:r>
              <a:rPr kumimoji="1" lang="en-US" altLang="zh-CN" sz="20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1” </a:t>
            </a:r>
            <a:r>
              <a:rPr kumimoji="1" lang="zh-CN" altLang="en-US" sz="20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                   否则编译“程序段</a:t>
            </a:r>
            <a:r>
              <a:rPr kumimoji="1" lang="en-US" altLang="zh-CN" sz="20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2”</a:t>
            </a:r>
            <a:r>
              <a:rPr kumimoji="1" lang="zh-CN" altLang="en-US" sz="20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。</a:t>
            </a:r>
            <a:endParaRPr kumimoji="1" lang="en-US" altLang="zh-CN" sz="2000" dirty="0">
              <a:solidFill>
                <a:srgbClr val="1A93C8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rgbClr val="1A93C8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只要“标识符”未使用</a:t>
            </a:r>
            <a:r>
              <a:rPr kumimoji="1" lang="en-US" altLang="zh-CN" sz="20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#define</a:t>
            </a:r>
            <a:r>
              <a:rPr kumimoji="1" lang="zh-CN" altLang="en-US" sz="20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定义过</a:t>
            </a:r>
            <a:r>
              <a:rPr kumimoji="1" lang="zh-CN" altLang="en-US" sz="2000" dirty="0">
                <a:solidFill>
                  <a:srgbClr val="1A93C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#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ifndef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标识符 </a:t>
            </a:r>
            <a:r>
              <a:rPr kumimoji="1"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即为真；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eaLnBrk="1" hangingPunct="1"/>
            <a:r>
              <a:rPr lang="en-US" altLang="zh-CN" dirty="0">
                <a:sym typeface="Arial" panose="020B0604020202020204" pitchFamily="34" charset="0"/>
              </a:rPr>
              <a:t>2</a:t>
            </a:r>
            <a:r>
              <a:rPr lang="zh-CN" altLang="en-US" dirty="0">
                <a:sym typeface="Arial" panose="020B0604020202020204" pitchFamily="34" charset="0"/>
              </a:rPr>
              <a:t>、</a:t>
            </a:r>
            <a:r>
              <a:rPr lang="en-US" altLang="zh-CN" dirty="0">
                <a:sym typeface="Arial" panose="020B0604020202020204" pitchFamily="34" charset="0"/>
              </a:rPr>
              <a:t>#</a:t>
            </a:r>
            <a:r>
              <a:rPr lang="en-US" altLang="zh-CN" dirty="0" err="1">
                <a:sym typeface="Arial" panose="020B0604020202020204" pitchFamily="34" charset="0"/>
              </a:rPr>
              <a:t>ifndef</a:t>
            </a:r>
            <a:r>
              <a:rPr lang="en-US" altLang="zh-CN" dirty="0">
                <a:sym typeface="Arial" panose="020B0604020202020204" pitchFamily="34" charset="0"/>
              </a:rPr>
              <a:t>  </a:t>
            </a:r>
            <a:r>
              <a:rPr lang="zh-CN" altLang="en-US" dirty="0">
                <a:sym typeface="Arial" panose="020B0604020202020204" pitchFamily="34" charset="0"/>
              </a:rPr>
              <a:t>标识符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6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编译预处理命令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7030A0"/>
                </a:solidFill>
              </a:rPr>
              <a:t>编译预处理</a:t>
            </a:r>
            <a:r>
              <a:rPr lang="zh-CN" altLang="en-US" dirty="0">
                <a:solidFill>
                  <a:srgbClr val="7030A0"/>
                </a:solidFill>
              </a:rPr>
              <a:t>命令</a:t>
            </a:r>
            <a:r>
              <a:rPr lang="en-US" altLang="zh-CN" dirty="0"/>
              <a:t>--</a:t>
            </a:r>
            <a:r>
              <a:rPr lang="zh-CN" altLang="en-US" dirty="0"/>
              <a:t>在编译器</a:t>
            </a:r>
            <a:r>
              <a:rPr lang="zh-CN" altLang="en-US" dirty="0" smtClean="0"/>
              <a:t>编译一个程序</a:t>
            </a:r>
            <a:r>
              <a:rPr lang="zh-CN" altLang="en-US" dirty="0"/>
              <a:t>之前做一些预处理</a:t>
            </a:r>
            <a:endParaRPr lang="en-US" altLang="zh-CN" dirty="0"/>
          </a:p>
          <a:p>
            <a:pPr marL="971550" lvl="1"/>
            <a:r>
              <a:rPr lang="zh-CN" altLang="en-US" dirty="0">
                <a:solidFill>
                  <a:srgbClr val="030DCD"/>
                </a:solidFill>
              </a:rPr>
              <a:t>以</a:t>
            </a:r>
            <a:r>
              <a:rPr lang="en-US" altLang="zh-CN" b="1" dirty="0">
                <a:solidFill>
                  <a:srgbClr val="FF0000"/>
                </a:solidFill>
              </a:rPr>
              <a:t>#</a:t>
            </a:r>
            <a:r>
              <a:rPr lang="zh-CN" altLang="en-US" b="1" dirty="0">
                <a:solidFill>
                  <a:srgbClr val="FF0000"/>
                </a:solidFill>
              </a:rPr>
              <a:t>号开头</a:t>
            </a:r>
            <a:r>
              <a:rPr lang="zh-CN" altLang="en-US" dirty="0">
                <a:solidFill>
                  <a:srgbClr val="030DCD"/>
                </a:solidFill>
              </a:rPr>
              <a:t>的代码行；</a:t>
            </a:r>
            <a:endParaRPr lang="en-US" altLang="zh-CN" dirty="0">
              <a:solidFill>
                <a:srgbClr val="030DCD"/>
              </a:solidFill>
            </a:endParaRPr>
          </a:p>
          <a:p>
            <a:pPr marL="971550" lvl="1"/>
            <a:r>
              <a:rPr lang="en-US" altLang="zh-CN" dirty="0"/>
              <a:t>#</a:t>
            </a:r>
            <a:r>
              <a:rPr lang="zh-CN" altLang="en-US" dirty="0"/>
              <a:t>号必须是该行除了任何空白字符外的第一个字符；</a:t>
            </a:r>
            <a:endParaRPr lang="en-US" altLang="zh-CN" dirty="0"/>
          </a:p>
          <a:p>
            <a:pPr marL="971550" lvl="1"/>
            <a:r>
              <a:rPr lang="en-US" altLang="zh-CN" dirty="0"/>
              <a:t>#</a:t>
            </a:r>
            <a:r>
              <a:rPr lang="zh-CN" altLang="en-US" dirty="0"/>
              <a:t>后是命令关键字，在关键字和</a:t>
            </a:r>
            <a:r>
              <a:rPr lang="en-US" altLang="zh-CN" dirty="0"/>
              <a:t>#</a:t>
            </a:r>
            <a:r>
              <a:rPr lang="zh-CN" altLang="en-US" dirty="0"/>
              <a:t>号之间允许存在任意个数的空白字符；</a:t>
            </a:r>
            <a:endParaRPr lang="en-US" altLang="zh-CN" dirty="0"/>
          </a:p>
          <a:p>
            <a:pPr marL="971550" lvl="1"/>
            <a:r>
              <a:rPr lang="zh-CN" altLang="en-US" dirty="0">
                <a:solidFill>
                  <a:srgbClr val="0303DF"/>
                </a:solidFill>
              </a:rPr>
              <a:t>整行语句构成了一条预处理命令，</a:t>
            </a:r>
            <a:r>
              <a:rPr lang="zh-CN" altLang="en-US" b="1" dirty="0">
                <a:solidFill>
                  <a:srgbClr val="FF0000"/>
                </a:solidFill>
              </a:rPr>
              <a:t>该命令将在编译器进行编译之前对源代码做某些转换。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303DF"/>
                </a:solidFill>
              </a:rPr>
              <a:t>以</a:t>
            </a:r>
            <a:r>
              <a:rPr lang="zh-CN" altLang="en-US" b="1" dirty="0">
                <a:solidFill>
                  <a:srgbClr val="C00000"/>
                </a:solidFill>
              </a:rPr>
              <a:t>“</a:t>
            </a:r>
            <a:r>
              <a:rPr lang="en-US" altLang="zh-CN" b="1" dirty="0">
                <a:solidFill>
                  <a:srgbClr val="C00000"/>
                </a:solidFill>
              </a:rPr>
              <a:t>#</a:t>
            </a:r>
            <a:r>
              <a:rPr lang="zh-CN" altLang="en-US" b="1" dirty="0">
                <a:solidFill>
                  <a:srgbClr val="C00000"/>
                </a:solidFill>
              </a:rPr>
              <a:t>”</a:t>
            </a:r>
            <a:r>
              <a:rPr lang="zh-CN" altLang="en-US" b="1" dirty="0" smtClean="0">
                <a:solidFill>
                  <a:srgbClr val="0303DF"/>
                </a:solidFill>
              </a:rPr>
              <a:t>开头的</a:t>
            </a:r>
            <a:r>
              <a:rPr lang="zh-CN" altLang="en-US" b="1" u="sng" dirty="0" smtClean="0">
                <a:solidFill>
                  <a:srgbClr val="0070C0"/>
                </a:solidFill>
              </a:rPr>
              <a:t>编译预处理命令</a:t>
            </a:r>
            <a:r>
              <a:rPr lang="zh-CN" altLang="en-US" b="1" u="sng" dirty="0" smtClean="0">
                <a:solidFill>
                  <a:srgbClr val="006600"/>
                </a:solidFill>
              </a:rPr>
              <a:t>不是标准的</a:t>
            </a:r>
            <a:r>
              <a:rPr lang="en-US" altLang="zh-CN" b="1" u="sng" dirty="0" smtClean="0">
                <a:solidFill>
                  <a:srgbClr val="006600"/>
                </a:solidFill>
              </a:rPr>
              <a:t>C</a:t>
            </a:r>
            <a:r>
              <a:rPr lang="zh-CN" altLang="en-US" b="1" u="sng" dirty="0" smtClean="0">
                <a:solidFill>
                  <a:srgbClr val="006600"/>
                </a:solidFill>
              </a:rPr>
              <a:t>语句</a:t>
            </a:r>
            <a:r>
              <a:rPr lang="zh-CN" altLang="en-US" b="1" dirty="0" smtClean="0">
                <a:solidFill>
                  <a:srgbClr val="0303DF"/>
                </a:solidFill>
              </a:rPr>
              <a:t>，由编译器来解释这些语句；</a:t>
            </a:r>
            <a:endParaRPr lang="en-US" altLang="zh-CN" b="1" dirty="0" smtClean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7030A0"/>
                </a:solidFill>
              </a:rPr>
              <a:t>用符号</a:t>
            </a:r>
            <a:r>
              <a:rPr lang="zh-CN" altLang="en-US" b="1" dirty="0">
                <a:solidFill>
                  <a:srgbClr val="C00000"/>
                </a:solidFill>
              </a:rPr>
              <a:t>“</a:t>
            </a:r>
            <a:r>
              <a:rPr lang="en-US" altLang="zh-CN" b="1" dirty="0">
                <a:solidFill>
                  <a:srgbClr val="C00000"/>
                </a:solidFill>
              </a:rPr>
              <a:t>#</a:t>
            </a:r>
            <a:r>
              <a:rPr lang="zh-CN" altLang="en-US" b="1" dirty="0">
                <a:solidFill>
                  <a:srgbClr val="C00000"/>
                </a:solidFill>
              </a:rPr>
              <a:t>”</a:t>
            </a:r>
            <a:r>
              <a:rPr lang="zh-CN" altLang="en-US" b="1" dirty="0" smtClean="0">
                <a:solidFill>
                  <a:srgbClr val="7030A0"/>
                </a:solidFill>
              </a:rPr>
              <a:t>用于</a:t>
            </a:r>
            <a:r>
              <a:rPr lang="zh-CN" altLang="en-US" b="1" dirty="0">
                <a:solidFill>
                  <a:srgbClr val="7030A0"/>
                </a:solidFill>
              </a:rPr>
              <a:t>区别正常的</a:t>
            </a:r>
            <a:r>
              <a:rPr lang="en-US" altLang="zh-CN" b="1" dirty="0">
                <a:solidFill>
                  <a:srgbClr val="7030A0"/>
                </a:solidFill>
              </a:rPr>
              <a:t>C</a:t>
            </a:r>
            <a:r>
              <a:rPr lang="zh-CN" altLang="en-US" b="1" dirty="0">
                <a:solidFill>
                  <a:srgbClr val="7030A0"/>
                </a:solidFill>
              </a:rPr>
              <a:t>语句；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6121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1362" y="1048265"/>
            <a:ext cx="8481092" cy="5257800"/>
          </a:xfrm>
          <a:noFill/>
        </p:spPr>
        <p:txBody>
          <a:bodyPr/>
          <a:lstStyle/>
          <a:p>
            <a:pPr lvl="1">
              <a:buNone/>
            </a:pPr>
            <a:endParaRPr lang="en-US" altLang="zh-CN" sz="1200" dirty="0"/>
          </a:p>
          <a:p>
            <a:pPr lvl="1">
              <a:buNone/>
            </a:pPr>
            <a:endParaRPr lang="en-US" altLang="zh-CN" sz="1200" b="1" dirty="0"/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algn="just"/>
            <a:r>
              <a:rPr lang="zh-CN" altLang="en-US" dirty="0"/>
              <a:t>条件</a:t>
            </a:r>
            <a:r>
              <a:rPr lang="zh-CN" altLang="en-US" dirty="0" smtClean="0"/>
              <a:t>编译</a:t>
            </a:r>
            <a:r>
              <a:rPr kumimoji="1" lang="en-US" altLang="zh-CN" dirty="0" smtClean="0">
                <a:solidFill>
                  <a:srgbClr val="0303DF"/>
                </a:solidFill>
              </a:rPr>
              <a:t>#</a:t>
            </a:r>
            <a:r>
              <a:rPr kumimoji="1" lang="en-US" altLang="zh-CN" dirty="0" err="1" smtClean="0">
                <a:solidFill>
                  <a:srgbClr val="0303DF"/>
                </a:solidFill>
              </a:rPr>
              <a:t>ifndef</a:t>
            </a:r>
            <a:r>
              <a:rPr kumimoji="1" lang="en-US" altLang="zh-CN" dirty="0" smtClean="0">
                <a:solidFill>
                  <a:srgbClr val="0303DF"/>
                </a:solidFill>
              </a:rPr>
              <a:t> </a:t>
            </a:r>
            <a:r>
              <a:rPr lang="zh-CN" altLang="en-US" dirty="0" smtClean="0"/>
              <a:t>：部分代码将忽略，而不被编译</a:t>
            </a:r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A57A9-0FAD-4D2A-9388-C7AC49F28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1116622"/>
            <a:ext cx="4548798" cy="51259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rgbClr val="0303DF"/>
                </a:solidFill>
                <a:cs typeface="Times New Roman" panose="02020603050405020304" pitchFamily="18" charset="0"/>
              </a:rPr>
              <a:t>//</a:t>
            </a:r>
            <a:r>
              <a:rPr kumimoji="1" lang="en-US" altLang="zh-CN" sz="16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 #</a:t>
            </a:r>
            <a:r>
              <a:rPr kumimoji="1"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define  </a:t>
            </a:r>
            <a:r>
              <a:rPr kumimoji="1" lang="en-US" altLang="zh-CN" sz="16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LETTER </a:t>
            </a:r>
            <a:r>
              <a:rPr kumimoji="1" lang="en-US" altLang="zh-CN" sz="1600" dirty="0" smtClean="0">
                <a:solidFill>
                  <a:srgbClr val="0303DF"/>
                </a:solidFill>
                <a:cs typeface="Times New Roman" panose="02020603050405020304" pitchFamily="18" charset="0"/>
              </a:rPr>
              <a:t>// </a:t>
            </a:r>
            <a:r>
              <a:rPr kumimoji="1" lang="zh-CN" altLang="en-US" sz="1600" dirty="0" smtClean="0">
                <a:solidFill>
                  <a:srgbClr val="0303DF"/>
                </a:solidFill>
                <a:cs typeface="Times New Roman" panose="02020603050405020304" pitchFamily="18" charset="0"/>
              </a:rPr>
              <a:t>假设</a:t>
            </a:r>
            <a:r>
              <a:rPr kumimoji="1" lang="en-US" altLang="zh-CN" sz="1600" dirty="0" smtClean="0">
                <a:solidFill>
                  <a:srgbClr val="0303DF"/>
                </a:solidFill>
                <a:cs typeface="Times New Roman" panose="02020603050405020304" pitchFamily="18" charset="0"/>
              </a:rPr>
              <a:t>LETTER</a:t>
            </a:r>
            <a:r>
              <a:rPr kumimoji="1" lang="zh-CN" altLang="en-US" sz="1600" dirty="0" smtClean="0">
                <a:solidFill>
                  <a:srgbClr val="0303DF"/>
                </a:solidFill>
                <a:cs typeface="Times New Roman" panose="02020603050405020304" pitchFamily="18" charset="0"/>
              </a:rPr>
              <a:t>没有被定义</a:t>
            </a:r>
            <a:endParaRPr kumimoji="1" lang="en-US" altLang="zh-CN" sz="1600" dirty="0">
              <a:solidFill>
                <a:srgbClr val="0303DF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int main( )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{ 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char  str[20] = “C language”, c 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int  </a:t>
            </a:r>
            <a:r>
              <a:rPr kumimoji="1" lang="en-US" altLang="zh-CN" sz="1600" dirty="0" err="1">
                <a:solidFill>
                  <a:srgbClr val="080808"/>
                </a:solidFill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</a:t>
            </a:r>
            <a:r>
              <a:rPr kumimoji="1" lang="en-US" altLang="zh-CN" sz="1600" dirty="0" err="1">
                <a:solidFill>
                  <a:srgbClr val="080808"/>
                </a:solidFill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= 0;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while ( ( c = str[</a:t>
            </a:r>
            <a:r>
              <a:rPr kumimoji="1" lang="en-US" altLang="zh-CN" sz="1600" dirty="0" err="1">
                <a:solidFill>
                  <a:srgbClr val="080808"/>
                </a:solidFill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]) != ‘\0’ )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{ 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    </a:t>
            </a:r>
            <a:r>
              <a:rPr kumimoji="1" lang="en-US" altLang="zh-CN" sz="1600" dirty="0" err="1" smtClean="0">
                <a:solidFill>
                  <a:srgbClr val="080808"/>
                </a:solidFill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++;</a:t>
            </a:r>
            <a:endParaRPr kumimoji="1" lang="en-US" altLang="zh-CN" sz="1600" dirty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          # </a:t>
            </a:r>
            <a:r>
              <a:rPr kumimoji="1" lang="en-US" altLang="zh-CN" sz="1600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ifndef</a:t>
            </a:r>
            <a:r>
              <a:rPr kumimoji="1" lang="en-US" altLang="zh-CN" sz="16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LETTER </a:t>
            </a:r>
            <a:r>
              <a:rPr kumimoji="1" lang="en-US" altLang="zh-CN" sz="16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//#</a:t>
            </a:r>
            <a:r>
              <a:rPr kumimoji="1"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1"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defined(!</a:t>
            </a:r>
            <a:r>
              <a:rPr kumimoji="1" lang="en-US" altLang="zh-CN" sz="16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LETTER</a:t>
            </a:r>
            <a:r>
              <a:rPr kumimoji="1"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16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       if  ( c &gt;= ‘a’ &amp;&amp; c &lt; = ‘z’ )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           c = c – 32 ;  </a:t>
            </a:r>
            <a:r>
              <a:rPr kumimoji="1" lang="en-US" altLang="zh-CN" sz="1600" dirty="0" smtClean="0">
                <a:solidFill>
                  <a:srgbClr val="0303DF"/>
                </a:solidFill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 smtClean="0">
                <a:solidFill>
                  <a:srgbClr val="0303DF"/>
                </a:solidFill>
                <a:cs typeface="Times New Roman" panose="02020603050405020304" pitchFamily="18" charset="0"/>
              </a:rPr>
              <a:t>小写转换</a:t>
            </a:r>
            <a:r>
              <a:rPr kumimoji="1" lang="zh-CN" altLang="en-US" sz="1600" dirty="0">
                <a:solidFill>
                  <a:srgbClr val="0303DF"/>
                </a:solidFill>
                <a:cs typeface="Times New Roman" panose="02020603050405020304" pitchFamily="18" charset="0"/>
              </a:rPr>
              <a:t>大写</a:t>
            </a:r>
            <a:endParaRPr kumimoji="1" lang="en-US" altLang="zh-CN" sz="1600" dirty="0">
              <a:solidFill>
                <a:srgbClr val="0303DF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          #else  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        if  ( c &gt;= ‘A’ &amp;&amp; c&lt; = ‘Z’ )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            c = c + 32 </a:t>
            </a:r>
            <a:r>
              <a:rPr kumimoji="1" lang="en-US" altLang="zh-CN" sz="1600" dirty="0">
                <a:cs typeface="Times New Roman" panose="02020603050405020304" pitchFamily="18" charset="0"/>
              </a:rPr>
              <a:t>;  </a:t>
            </a:r>
            <a:r>
              <a:rPr kumimoji="1" lang="en-US" altLang="zh-CN" sz="1600" dirty="0">
                <a:solidFill>
                  <a:srgbClr val="7030A0"/>
                </a:solidFill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>
                <a:solidFill>
                  <a:srgbClr val="7030A0"/>
                </a:solidFill>
                <a:cs typeface="Times New Roman" panose="02020603050405020304" pitchFamily="18" charset="0"/>
              </a:rPr>
              <a:t>大写转换</a:t>
            </a:r>
            <a:r>
              <a:rPr kumimoji="1" lang="zh-CN" altLang="en-US" sz="1600" dirty="0">
                <a:solidFill>
                  <a:srgbClr val="7030A0"/>
                </a:solidFill>
                <a:cs typeface="Times New Roman" panose="02020603050405020304" pitchFamily="18" charset="0"/>
              </a:rPr>
              <a:t>小写</a:t>
            </a:r>
            <a:endParaRPr kumimoji="1" lang="en-US" altLang="zh-CN" sz="1600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          #endif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     </a:t>
            </a:r>
            <a:r>
              <a:rPr kumimoji="1" lang="en-US" altLang="zh-CN" sz="1600" dirty="0" err="1">
                <a:solidFill>
                  <a:srgbClr val="080808"/>
                </a:solidFill>
                <a:cs typeface="Times New Roman" panose="02020603050405020304" pitchFamily="18" charset="0"/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( “%c”, c) 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}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cs typeface="Times New Roman" panose="02020603050405020304" pitchFamily="18" charset="0"/>
              </a:rPr>
              <a:t>     return 0;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 smtClean="0">
                <a:solidFill>
                  <a:srgbClr val="0303DF"/>
                </a:solidFill>
                <a:cs typeface="Times New Roman" panose="02020603050405020304" pitchFamily="18" charset="0"/>
              </a:rPr>
              <a:t>小写转换大写</a:t>
            </a:r>
            <a:r>
              <a:rPr kumimoji="1" lang="zh-CN" altLang="en-US" sz="16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的这部分代码将被编译器</a:t>
            </a:r>
            <a:r>
              <a:rPr kumimoji="1" lang="zh-CN" altLang="en-US" sz="1600" dirty="0" smtClean="0">
                <a:solidFill>
                  <a:srgbClr val="0303DF"/>
                </a:solidFill>
                <a:cs typeface="Times New Roman" panose="02020603050405020304" pitchFamily="18" charset="0"/>
              </a:rPr>
              <a:t>忽略；</a:t>
            </a:r>
            <a:endParaRPr kumimoji="1" lang="en-US" altLang="zh-CN" sz="1600" dirty="0" smtClean="0">
              <a:solidFill>
                <a:srgbClr val="0303DF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3BBD714-20E7-42AF-B266-11DFF7B3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932" y="1116623"/>
            <a:ext cx="3238744" cy="51259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303DF"/>
                </a:solidFill>
              </a:rPr>
              <a:t>//</a:t>
            </a:r>
            <a:r>
              <a:rPr lang="zh-CN" altLang="en-US" sz="1600" b="1" dirty="0">
                <a:solidFill>
                  <a:srgbClr val="0303DF"/>
                </a:solidFill>
              </a:rPr>
              <a:t>预编译后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char str[20]="C </a:t>
            </a:r>
            <a:r>
              <a:rPr lang="en-US" altLang="zh-CN" sz="1600" dirty="0" err="1">
                <a:solidFill>
                  <a:srgbClr val="000000"/>
                </a:solidFill>
              </a:rPr>
              <a:t>language",c</a:t>
            </a:r>
            <a:r>
              <a:rPr lang="en-US" altLang="zh-CN" sz="16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int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=0;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while ((c=str[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])!='\0')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++;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if (c</a:t>
            </a:r>
            <a:r>
              <a:rPr lang="en-US" altLang="zh-CN" sz="1600" dirty="0" smtClean="0">
                <a:solidFill>
                  <a:srgbClr val="0303DF"/>
                </a:solidFill>
              </a:rPr>
              <a:t>&gt;=‘A' </a:t>
            </a:r>
            <a:r>
              <a:rPr lang="en-US" altLang="zh-CN" sz="1600" dirty="0">
                <a:solidFill>
                  <a:srgbClr val="0303DF"/>
                </a:solidFill>
              </a:rPr>
              <a:t>&amp;&amp; c</a:t>
            </a:r>
            <a:r>
              <a:rPr lang="en-US" altLang="zh-CN" sz="1600" dirty="0" smtClean="0">
                <a:solidFill>
                  <a:srgbClr val="0303DF"/>
                </a:solidFill>
              </a:rPr>
              <a:t>&lt;=‘Z')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    </a:t>
            </a:r>
            <a:r>
              <a:rPr lang="en-US" altLang="zh-CN" sz="1600" dirty="0" smtClean="0">
                <a:solidFill>
                  <a:srgbClr val="0303DF"/>
                </a:solidFill>
              </a:rPr>
              <a:t>c=c+32;   </a:t>
            </a:r>
            <a:r>
              <a:rPr lang="en-US" altLang="zh-CN" sz="1600" dirty="0" smtClean="0">
                <a:solidFill>
                  <a:srgbClr val="7030A0"/>
                </a:solidFill>
              </a:rPr>
              <a:t>//</a:t>
            </a:r>
            <a:r>
              <a:rPr kumimoji="1" lang="zh-CN" altLang="en-US" sz="16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大写转换小写</a:t>
            </a:r>
            <a:endParaRPr kumimoji="1" lang="en-US" altLang="zh-CN" sz="16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</a:rPr>
              <a:t>("%</a:t>
            </a:r>
            <a:r>
              <a:rPr lang="en-US" altLang="zh-CN" sz="1600" dirty="0" err="1">
                <a:solidFill>
                  <a:srgbClr val="000000"/>
                </a:solidFill>
              </a:rPr>
              <a:t>c",c</a:t>
            </a:r>
            <a:r>
              <a:rPr lang="en-US" altLang="zh-CN" sz="16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746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654904" y="1109851"/>
            <a:ext cx="783419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A93C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#</a:t>
            </a:r>
            <a:r>
              <a:rPr lang="en-US" altLang="zh-CN" sz="2000" dirty="0" err="1">
                <a:solidFill>
                  <a:srgbClr val="1A93C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ifndef</a:t>
            </a:r>
            <a:r>
              <a:rPr lang="zh-CN" altLang="en-US" sz="2000" dirty="0">
                <a:solidFill>
                  <a:srgbClr val="1A93C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格式</a:t>
            </a:r>
            <a:endParaRPr lang="en-US" altLang="zh-CN" sz="2000" dirty="0">
              <a:solidFill>
                <a:srgbClr val="1A93C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#if  </a:t>
            </a:r>
            <a:r>
              <a:rPr kumimoji="1" lang="zh-CN" altLang="en-US" sz="2000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表达式            </a:t>
            </a:r>
            <a:r>
              <a:rPr kumimoji="1"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kumimoji="1"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表达式必须有</a:t>
            </a:r>
            <a:r>
              <a:rPr kumimoji="1"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值（</a:t>
            </a:r>
            <a:r>
              <a:rPr kumimoji="1"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或非</a:t>
            </a:r>
            <a:r>
              <a:rPr kumimoji="1"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1"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1"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程序段</a:t>
            </a:r>
            <a:r>
              <a:rPr kumimoji="1"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#else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1"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程序段</a:t>
            </a:r>
            <a:r>
              <a:rPr kumimoji="1"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#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endif</a:t>
            </a: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605" name="Text Box 11"/>
          <p:cNvSpPr txBox="1">
            <a:spLocks noChangeArrowheads="1"/>
          </p:cNvSpPr>
          <p:nvPr/>
        </p:nvSpPr>
        <p:spPr bwMode="auto">
          <a:xfrm>
            <a:off x="352167" y="3429000"/>
            <a:ext cx="813692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1A93C8"/>
                </a:solidFill>
                <a:latin typeface="+mn-lt"/>
                <a:ea typeface="+mn-ea"/>
              </a:rPr>
              <a:t>作用：</a:t>
            </a:r>
            <a:r>
              <a:rPr kumimoji="1" lang="zh-CN" altLang="en-US" sz="2000" dirty="0">
                <a:solidFill>
                  <a:srgbClr val="0303DF"/>
                </a:solidFill>
                <a:latin typeface="+mn-lt"/>
                <a:ea typeface="+mn-ea"/>
              </a:rPr>
              <a:t>当“表达式”值为</a:t>
            </a:r>
            <a:r>
              <a:rPr kumimoji="1" lang="zh-CN" altLang="en-US" sz="2000" dirty="0">
                <a:solidFill>
                  <a:srgbClr val="C00000"/>
                </a:solidFill>
                <a:latin typeface="+mn-lt"/>
                <a:ea typeface="+mn-ea"/>
              </a:rPr>
              <a:t>非</a:t>
            </a:r>
            <a:r>
              <a:rPr kumimoji="1" lang="en-US" altLang="zh-CN" sz="2000" dirty="0">
                <a:solidFill>
                  <a:srgbClr val="C00000"/>
                </a:solidFill>
                <a:latin typeface="+mn-lt"/>
                <a:ea typeface="+mn-ea"/>
              </a:rPr>
              <a:t>0</a:t>
            </a:r>
            <a:r>
              <a:rPr kumimoji="1" lang="en-US" altLang="zh-CN" sz="2000" dirty="0">
                <a:solidFill>
                  <a:srgbClr val="0303DF"/>
                </a:solidFill>
                <a:latin typeface="+mn-lt"/>
                <a:ea typeface="+mn-ea"/>
              </a:rPr>
              <a:t> </a:t>
            </a:r>
            <a:r>
              <a:rPr kumimoji="1" lang="zh-CN" altLang="en-US" sz="2000" dirty="0">
                <a:solidFill>
                  <a:srgbClr val="1A93C8"/>
                </a:solidFill>
                <a:latin typeface="+mn-lt"/>
                <a:ea typeface="+mn-ea"/>
              </a:rPr>
              <a:t>，则编译“程序段</a:t>
            </a:r>
            <a:r>
              <a:rPr kumimoji="1" lang="en-US" altLang="zh-CN" sz="2000" dirty="0">
                <a:solidFill>
                  <a:srgbClr val="1A93C8"/>
                </a:solidFill>
                <a:latin typeface="+mn-lt"/>
                <a:ea typeface="+mn-ea"/>
              </a:rPr>
              <a:t>1” </a:t>
            </a:r>
            <a:r>
              <a:rPr kumimoji="1" lang="zh-CN" altLang="en-US" sz="2000" dirty="0">
                <a:solidFill>
                  <a:srgbClr val="1A93C8"/>
                </a:solidFill>
                <a:latin typeface="+mn-lt"/>
                <a:ea typeface="+mn-ea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1A93C8"/>
                </a:solidFill>
                <a:latin typeface="+mn-lt"/>
                <a:ea typeface="+mn-ea"/>
              </a:rPr>
              <a:t>            否则编译“程序段</a:t>
            </a:r>
            <a:r>
              <a:rPr kumimoji="1" lang="en-US" altLang="zh-CN" sz="2000" dirty="0">
                <a:solidFill>
                  <a:srgbClr val="1A93C8"/>
                </a:solidFill>
                <a:latin typeface="+mn-lt"/>
                <a:ea typeface="+mn-ea"/>
              </a:rPr>
              <a:t>2”</a:t>
            </a:r>
            <a:r>
              <a:rPr kumimoji="1" lang="zh-CN" altLang="en-US" sz="2000" dirty="0">
                <a:solidFill>
                  <a:srgbClr val="1A93C8"/>
                </a:solidFill>
                <a:latin typeface="+mn-lt"/>
                <a:ea typeface="+mn-ea"/>
              </a:rPr>
              <a:t>。</a:t>
            </a:r>
            <a:endParaRPr kumimoji="1" lang="en-US" altLang="zh-CN" sz="2000" dirty="0">
              <a:solidFill>
                <a:srgbClr val="1A93C8"/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dirty="0">
              <a:solidFill>
                <a:srgbClr val="1A93C8"/>
              </a:solidFill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+mn-ea"/>
              </a:rPr>
              <a:t>注意：“表达式”必须有值；</a:t>
            </a:r>
            <a:r>
              <a:rPr kumimoji="1" lang="en-US" altLang="zh-CN" sz="2000" b="1" dirty="0">
                <a:solidFill>
                  <a:srgbClr val="0303DF"/>
                </a:solidFill>
                <a:latin typeface="+mn-lt"/>
                <a:ea typeface="+mn-ea"/>
              </a:rPr>
              <a:t>//0</a:t>
            </a:r>
            <a:r>
              <a:rPr kumimoji="1" lang="zh-CN" altLang="en-US" sz="2000" b="1" dirty="0">
                <a:solidFill>
                  <a:srgbClr val="0303DF"/>
                </a:solidFill>
                <a:latin typeface="+mn-lt"/>
                <a:ea typeface="+mn-ea"/>
              </a:rPr>
              <a:t>或非</a:t>
            </a:r>
            <a:r>
              <a:rPr kumimoji="1" lang="en-US" altLang="zh-CN" sz="2000" b="1" dirty="0">
                <a:solidFill>
                  <a:srgbClr val="0303DF"/>
                </a:solidFill>
                <a:latin typeface="+mn-lt"/>
                <a:ea typeface="+mn-ea"/>
              </a:rPr>
              <a:t>0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00"/>
                </a:solidFill>
              </a:rPr>
              <a:t>“表达式”的定义方式</a:t>
            </a:r>
            <a:endParaRPr kumimoji="1" lang="en-US" altLang="zh-CN" sz="2000" dirty="0">
              <a:solidFill>
                <a:srgbClr val="006600"/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A93C8"/>
                </a:solidFill>
                <a:latin typeface="+mn-lt"/>
                <a:ea typeface="+mn-ea"/>
              </a:rPr>
              <a:t>        </a:t>
            </a:r>
            <a:r>
              <a:rPr kumimoji="1" lang="en-US" altLang="zh-CN" sz="2000" dirty="0">
                <a:solidFill>
                  <a:srgbClr val="0303DF"/>
                </a:solidFill>
                <a:latin typeface="+mn-lt"/>
                <a:ea typeface="+mn-ea"/>
              </a:rPr>
              <a:t>#define  </a:t>
            </a:r>
            <a:r>
              <a:rPr kumimoji="1" lang="zh-CN" altLang="en-US" sz="2000" dirty="0">
                <a:solidFill>
                  <a:srgbClr val="0303DF"/>
                </a:solidFill>
                <a:latin typeface="+mn-lt"/>
                <a:ea typeface="+mn-ea"/>
              </a:rPr>
              <a:t>表达式  </a:t>
            </a:r>
            <a:r>
              <a:rPr kumimoji="1" lang="zh-CN" altLang="en-US" sz="2000" b="1" dirty="0">
                <a:solidFill>
                  <a:srgbClr val="006600"/>
                </a:solidFill>
                <a:latin typeface="+mn-lt"/>
                <a:ea typeface="+mn-ea"/>
              </a:rPr>
              <a:t>值</a:t>
            </a:r>
            <a:r>
              <a:rPr kumimoji="1" lang="zh-CN" altLang="en-US" sz="2000" dirty="0">
                <a:solidFill>
                  <a:srgbClr val="0303DF"/>
                </a:solidFill>
                <a:latin typeface="+mn-lt"/>
                <a:ea typeface="+mn-ea"/>
              </a:rPr>
              <a:t>      </a:t>
            </a:r>
            <a:r>
              <a:rPr kumimoji="1" lang="en-US" altLang="zh-CN" sz="2000" dirty="0">
                <a:solidFill>
                  <a:srgbClr val="C00000"/>
                </a:solidFill>
                <a:latin typeface="+mn-lt"/>
                <a:ea typeface="+mn-ea"/>
              </a:rPr>
              <a:t>//</a:t>
            </a:r>
            <a:r>
              <a:rPr kumimoji="1" lang="en-US" altLang="zh-CN" sz="2000" dirty="0">
                <a:solidFill>
                  <a:srgbClr val="FF0000"/>
                </a:solidFill>
              </a:rPr>
              <a:t> #if  </a:t>
            </a:r>
            <a:r>
              <a:rPr kumimoji="1" lang="zh-CN" altLang="en-US" sz="2000" dirty="0">
                <a:solidFill>
                  <a:srgbClr val="0303DF"/>
                </a:solidFill>
              </a:rPr>
              <a:t>表达式  </a:t>
            </a:r>
            <a:r>
              <a:rPr kumimoji="1" lang="zh-CN" altLang="en-US" sz="2000" dirty="0">
                <a:solidFill>
                  <a:srgbClr val="080808"/>
                </a:solidFill>
              </a:rPr>
              <a:t>中的</a:t>
            </a:r>
            <a:r>
              <a:rPr kumimoji="1" lang="zh-CN" altLang="en-US" sz="2000" dirty="0">
                <a:solidFill>
                  <a:srgbClr val="0303DF"/>
                </a:solidFill>
              </a:rPr>
              <a:t>表达式</a:t>
            </a:r>
            <a:r>
              <a:rPr kumimoji="1" lang="zh-CN" altLang="en-US" sz="2000" dirty="0">
                <a:solidFill>
                  <a:srgbClr val="080808"/>
                </a:solidFill>
              </a:rPr>
              <a:t>必须有值</a:t>
            </a:r>
            <a:endParaRPr kumimoji="1" lang="en-US" altLang="zh-CN" sz="2000" dirty="0">
              <a:solidFill>
                <a:srgbClr val="080808"/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dirty="0">
              <a:solidFill>
                <a:srgbClr val="1A93C8"/>
              </a:solidFill>
              <a:latin typeface="+mn-lt"/>
              <a:ea typeface="+mn-ea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algn="just"/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#if  </a:t>
            </a:r>
            <a:r>
              <a:rPr kumimoji="1" lang="zh-CN" altLang="en-US" dirty="0">
                <a:solidFill>
                  <a:srgbClr val="0303DF"/>
                </a:solidFill>
              </a:rPr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7266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1362" y="1048265"/>
            <a:ext cx="8481092" cy="5257800"/>
          </a:xfrm>
          <a:noFill/>
        </p:spPr>
        <p:txBody>
          <a:bodyPr/>
          <a:lstStyle/>
          <a:p>
            <a:pPr lvl="1">
              <a:buNone/>
            </a:pPr>
            <a:endParaRPr lang="en-US" altLang="zh-CN" sz="1200" dirty="0"/>
          </a:p>
          <a:p>
            <a:pPr lvl="1">
              <a:buNone/>
            </a:pPr>
            <a:endParaRPr lang="en-US" altLang="zh-CN" sz="1200" b="1" dirty="0"/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algn="just"/>
            <a:r>
              <a:rPr lang="zh-CN" altLang="en-US" dirty="0"/>
              <a:t>条件</a:t>
            </a:r>
            <a:r>
              <a:rPr lang="zh-CN" altLang="en-US" dirty="0" smtClean="0"/>
              <a:t>编译</a:t>
            </a:r>
            <a:r>
              <a:rPr lang="en-US" altLang="zh-CN" dirty="0" smtClean="0">
                <a:solidFill>
                  <a:srgbClr val="0303DF"/>
                </a:solidFill>
              </a:rPr>
              <a:t>#if</a:t>
            </a:r>
            <a:r>
              <a:rPr lang="zh-CN" altLang="en-US" dirty="0" smtClean="0"/>
              <a:t>：</a:t>
            </a:r>
            <a:r>
              <a:rPr lang="zh-CN" altLang="en-US" dirty="0"/>
              <a:t>编译预处理后的效果</a:t>
            </a:r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A57A9-0FAD-4D2A-9388-C7AC49F28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1116622"/>
            <a:ext cx="4199238" cy="51259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 LETTER  </a:t>
            </a:r>
            <a:r>
              <a:rPr kumimoji="1" lang="en-US" altLang="zh-CN" sz="16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//</a:t>
            </a:r>
            <a:r>
              <a:rPr kumimoji="1"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kumimoji="1" lang="zh-CN" altLang="en-US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</a:t>
            </a:r>
            <a:r>
              <a:rPr kumimoji="1" lang="zh-CN" alt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有值</a:t>
            </a:r>
            <a:endParaRPr kumimoji="1" lang="en-US" altLang="zh-CN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 )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char  str[20] = “C language”, c 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int  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while ( ( c = str[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!= ‘\0’ )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+ 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# if  LETTER   // </a:t>
            </a:r>
            <a:r>
              <a:rPr kumimoji="1"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相当于</a:t>
            </a:r>
            <a:r>
              <a:rPr kumimoji="1"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#if 1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if  ( c &gt;= ‘a’ &amp;&amp; c &lt; = ‘z’ )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 = c – 32 ;  </a:t>
            </a:r>
            <a:r>
              <a:rPr lang="en-US" altLang="zh-CN" sz="1600" dirty="0">
                <a:solidFill>
                  <a:srgbClr val="7030A0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小写转换</a:t>
            </a:r>
            <a:r>
              <a:rPr lang="zh-CN" altLang="en-US" sz="1600" dirty="0">
                <a:solidFill>
                  <a:srgbClr val="7030A0"/>
                </a:solidFill>
              </a:rPr>
              <a:t>大写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#else   //</a:t>
            </a:r>
            <a:r>
              <a:rPr kumimoji="1"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不编译该段代码</a:t>
            </a:r>
            <a:endParaRPr kumimoji="1" lang="en-US" altLang="zh-CN" sz="16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if  ( c &gt;= ‘A’ &amp;&amp; c&lt; = ‘Z’ )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c = c + 32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kumimoji="1" lang="en-US" altLang="zh-CN" sz="1600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大写转换</a:t>
            </a:r>
            <a:r>
              <a:rPr kumimoji="1" lang="zh-CN" altLang="en-US" sz="16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小写</a:t>
            </a:r>
            <a:endParaRPr kumimoji="1" lang="en-US" altLang="zh-CN" sz="1600" dirty="0">
              <a:solidFill>
                <a:srgbClr val="0303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#endif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“%c”, c) 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 0;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转换小写的这部分代码将被编译器忽略；</a:t>
            </a:r>
            <a:endParaRPr kumimoji="1" lang="en-US" altLang="zh-CN" sz="16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3BBD714-20E7-42AF-B266-11DFF7B3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446" y="1116623"/>
            <a:ext cx="3599229" cy="51259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303DF"/>
                </a:solidFill>
              </a:rPr>
              <a:t>//</a:t>
            </a:r>
            <a:r>
              <a:rPr lang="zh-CN" altLang="en-US" sz="1600" b="1" dirty="0">
                <a:solidFill>
                  <a:srgbClr val="0303DF"/>
                </a:solidFill>
              </a:rPr>
              <a:t>预编译后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char str[20]="C </a:t>
            </a:r>
            <a:r>
              <a:rPr lang="en-US" altLang="zh-CN" sz="1600" dirty="0" err="1">
                <a:solidFill>
                  <a:srgbClr val="000000"/>
                </a:solidFill>
              </a:rPr>
              <a:t>language",c</a:t>
            </a:r>
            <a:r>
              <a:rPr lang="en-US" altLang="zh-CN" sz="16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int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=0;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while ((c=str[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])!='\0')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++;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if (c&gt;='a' &amp;&amp; c&lt;='z')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    c=c-32</a:t>
            </a:r>
            <a:r>
              <a:rPr lang="en-US" altLang="zh-CN" sz="1600" dirty="0" smtClean="0">
                <a:solidFill>
                  <a:srgbClr val="0303DF"/>
                </a:solidFill>
              </a:rPr>
              <a:t>;        </a:t>
            </a:r>
            <a:r>
              <a:rPr lang="en-US" altLang="zh-CN" sz="1600" dirty="0" smtClean="0">
                <a:solidFill>
                  <a:srgbClr val="7030A0"/>
                </a:solidFill>
              </a:rPr>
              <a:t>//</a:t>
            </a:r>
            <a:r>
              <a:rPr lang="zh-CN" altLang="en-US" sz="1600" dirty="0" smtClean="0">
                <a:solidFill>
                  <a:srgbClr val="7030A0"/>
                </a:solidFill>
              </a:rPr>
              <a:t>小写</a:t>
            </a:r>
            <a:r>
              <a:rPr kumimoji="1" lang="zh-CN" altLang="en-US" sz="16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转换大写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</a:rPr>
              <a:t>("%</a:t>
            </a:r>
            <a:r>
              <a:rPr lang="en-US" altLang="zh-CN" sz="1600" dirty="0" err="1">
                <a:solidFill>
                  <a:srgbClr val="000000"/>
                </a:solidFill>
              </a:rPr>
              <a:t>c",c</a:t>
            </a:r>
            <a:r>
              <a:rPr lang="en-US" altLang="zh-CN" sz="16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335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1362" y="1048265"/>
            <a:ext cx="8481092" cy="5257800"/>
          </a:xfrm>
          <a:noFill/>
        </p:spPr>
        <p:txBody>
          <a:bodyPr/>
          <a:lstStyle/>
          <a:p>
            <a:pPr lvl="1">
              <a:buNone/>
            </a:pPr>
            <a:endParaRPr lang="en-US" altLang="zh-CN" sz="1200" dirty="0"/>
          </a:p>
          <a:p>
            <a:pPr lvl="1">
              <a:buNone/>
            </a:pPr>
            <a:endParaRPr lang="en-US" altLang="zh-CN" sz="1200" b="1" dirty="0"/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条件编译</a:t>
            </a:r>
            <a:r>
              <a:rPr lang="en-US" altLang="zh-CN" dirty="0" smtClean="0">
                <a:solidFill>
                  <a:srgbClr val="0303DF"/>
                </a:solidFill>
              </a:rPr>
              <a:t>#if</a:t>
            </a:r>
            <a:r>
              <a:rPr lang="zh-CN" altLang="en-US" dirty="0" smtClean="0"/>
              <a:t>：</a:t>
            </a:r>
            <a:r>
              <a:rPr lang="zh-CN" altLang="en-US" dirty="0"/>
              <a:t>编译预处理后的效果</a:t>
            </a:r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A57A9-0FAD-4D2A-9388-C7AC49F28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1116622"/>
            <a:ext cx="4199238" cy="51259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 LETTER  0   //</a:t>
            </a:r>
            <a:r>
              <a:rPr kumimoji="1"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kumimoji="1" lang="zh-CN" altLang="en-US" sz="16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必须有</a:t>
            </a:r>
            <a:r>
              <a:rPr kumimoji="1" lang="zh-CN" altLang="en-US" sz="1600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kumimoji="1"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 )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char  str[20] = “C language”, c 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int  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while ( ( c = str[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!= ‘\0’ )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+ 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# if  LETTER   // </a:t>
            </a:r>
            <a:r>
              <a:rPr kumimoji="1"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相当于</a:t>
            </a:r>
            <a:r>
              <a:rPr kumimoji="1"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#if 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if  ( c &gt;= ‘a’ &amp;&amp; c &lt; = ‘z’ )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 = c – 32 ;  </a:t>
            </a:r>
            <a:r>
              <a:rPr kumimoji="1" lang="en-US" altLang="zh-CN" sz="1600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小写转换</a:t>
            </a:r>
            <a:r>
              <a:rPr kumimoji="1" lang="zh-CN" altLang="en-US" sz="16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大写</a:t>
            </a:r>
            <a:endParaRPr kumimoji="1" lang="en-US" altLang="zh-CN" sz="1600" dirty="0">
              <a:solidFill>
                <a:srgbClr val="0303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#else   //</a:t>
            </a:r>
            <a:r>
              <a:rPr kumimoji="1"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编译该段代码</a:t>
            </a:r>
            <a:endParaRPr kumimoji="1" lang="en-US" altLang="zh-CN" sz="16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if  ( c &gt;= ‘A’ &amp;&amp; c&lt; = ‘Z’ )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c = c + 32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kumimoji="1"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大写转换</a:t>
            </a:r>
            <a:r>
              <a:rPr kumimoji="1"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小写</a:t>
            </a:r>
            <a:endParaRPr kumimoji="1" lang="en-US" altLang="zh-C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#endif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“%c”, c) 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 0;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3BBD714-20E7-42AF-B266-11DFF7B3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446" y="1116623"/>
            <a:ext cx="3599229" cy="51259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303DF"/>
                </a:solidFill>
              </a:rPr>
              <a:t>//</a:t>
            </a:r>
            <a:r>
              <a:rPr lang="zh-CN" altLang="en-US" sz="1600" b="1" dirty="0">
                <a:solidFill>
                  <a:srgbClr val="0303DF"/>
                </a:solidFill>
              </a:rPr>
              <a:t>预编译后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char str[20]="C </a:t>
            </a:r>
            <a:r>
              <a:rPr lang="en-US" altLang="zh-CN" sz="1600" dirty="0" err="1">
                <a:solidFill>
                  <a:srgbClr val="000000"/>
                </a:solidFill>
              </a:rPr>
              <a:t>language",c</a:t>
            </a:r>
            <a:r>
              <a:rPr lang="en-US" altLang="zh-CN" sz="16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int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=0;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while ((c=str[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])!='\0')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++;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if (c&gt;='A' &amp;&amp; c&lt;='Z’)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   c=c+32</a:t>
            </a:r>
            <a:r>
              <a:rPr lang="en-US" altLang="zh-CN" sz="1600" dirty="0" smtClean="0">
                <a:solidFill>
                  <a:srgbClr val="0303DF"/>
                </a:solidFill>
              </a:rPr>
              <a:t>;    </a:t>
            </a:r>
            <a:r>
              <a:rPr kumimoji="1"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大写转换</a:t>
            </a:r>
            <a:r>
              <a:rPr kumimoji="1"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小写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</a:rPr>
              <a:t>("%</a:t>
            </a:r>
            <a:r>
              <a:rPr lang="en-US" altLang="zh-CN" sz="1600" dirty="0" err="1">
                <a:solidFill>
                  <a:srgbClr val="000000"/>
                </a:solidFill>
              </a:rPr>
              <a:t>c",c</a:t>
            </a:r>
            <a:r>
              <a:rPr lang="en-US" altLang="zh-CN" sz="16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921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/>
          <p:cNvSpPr txBox="1">
            <a:spLocks noChangeArrowheads="1"/>
          </p:cNvSpPr>
          <p:nvPr/>
        </p:nvSpPr>
        <p:spPr bwMode="auto">
          <a:xfrm>
            <a:off x="654909" y="1116624"/>
            <a:ext cx="4005014" cy="52050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600" b="1" dirty="0" smtClean="0">
              <a:solidFill>
                <a:srgbClr val="C00000"/>
              </a:solidFill>
              <a:latin typeface="+mn-lt"/>
              <a:ea typeface="华文细黑" panose="02010600040101010101" pitchFamily="2" charset="-122"/>
            </a:endParaRP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 smtClean="0">
                <a:solidFill>
                  <a:srgbClr val="C00000"/>
                </a:solidFill>
                <a:latin typeface="+mn-lt"/>
                <a:ea typeface="华文细黑" panose="02010600040101010101" pitchFamily="2" charset="-122"/>
              </a:rPr>
              <a:t>#</a:t>
            </a:r>
            <a:r>
              <a:rPr kumimoji="1" lang="en-US" altLang="zh-CN" sz="1600" b="1" dirty="0">
                <a:solidFill>
                  <a:srgbClr val="C00000"/>
                </a:solidFill>
                <a:latin typeface="+mn-lt"/>
                <a:ea typeface="华文细黑" panose="02010600040101010101" pitchFamily="2" charset="-122"/>
              </a:rPr>
              <a:t>define  LETTER  20</a:t>
            </a: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rgbClr val="006600"/>
              </a:solidFill>
              <a:latin typeface="+mn-lt"/>
              <a:ea typeface="华文细黑" panose="02010600040101010101" pitchFamily="2" charset="-122"/>
            </a:endParaRP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 err="1" smtClean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int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main</a:t>
            </a: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( )</a:t>
            </a: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{ </a:t>
            </a: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   char  </a:t>
            </a:r>
            <a:r>
              <a:rPr kumimoji="1" lang="en-US" altLang="zh-CN" sz="1600" dirty="0" err="1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str</a:t>
            </a: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[20] = “C language”, c ;</a:t>
            </a: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   </a:t>
            </a:r>
            <a:r>
              <a:rPr kumimoji="1" lang="en-US" altLang="zh-CN" sz="1600" dirty="0" err="1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int</a:t>
            </a: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 </a:t>
            </a:r>
            <a:r>
              <a:rPr kumimoji="1" lang="en-US" altLang="zh-CN" sz="1600" dirty="0" err="1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;</a:t>
            </a: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   </a:t>
            </a:r>
            <a:r>
              <a:rPr kumimoji="1" lang="en-US" altLang="zh-CN" sz="1600" dirty="0" err="1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= 0;</a:t>
            </a: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   while ( ( c = </a:t>
            </a:r>
            <a:r>
              <a:rPr kumimoji="1" lang="en-US" altLang="zh-CN" sz="1600" dirty="0" err="1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str</a:t>
            </a: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[</a:t>
            </a:r>
            <a:r>
              <a:rPr kumimoji="1" lang="en-US" altLang="zh-CN" sz="1600" dirty="0" err="1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]) != ‘\0’ )</a:t>
            </a: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      { </a:t>
            </a:r>
            <a:r>
              <a:rPr kumimoji="1" lang="en-US" altLang="zh-CN" sz="1600" dirty="0" err="1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+ + ;</a:t>
            </a: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C00000"/>
                </a:solidFill>
                <a:latin typeface="+mn-lt"/>
                <a:ea typeface="华文细黑" panose="02010600040101010101" pitchFamily="2" charset="-122"/>
              </a:rPr>
              <a:t>         #if  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+mn-lt"/>
                <a:ea typeface="华文细黑" panose="02010600040101010101" pitchFamily="2" charset="-122"/>
              </a:rPr>
              <a:t>LETTER&lt;=20  </a:t>
            </a:r>
            <a:endParaRPr kumimoji="1" lang="en-US" altLang="zh-CN" sz="1600" dirty="0">
              <a:solidFill>
                <a:srgbClr val="7030A0"/>
              </a:solidFill>
              <a:latin typeface="+mn-lt"/>
              <a:ea typeface="华文细黑" panose="02010600040101010101" pitchFamily="2" charset="-122"/>
            </a:endParaRP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           if  ( c &gt;= ‘a’ &amp;&amp; c &lt; = ‘z’ )</a:t>
            </a: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               c = c </a:t>
            </a: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  <a:cs typeface="Arial" panose="020B0604020202020204" pitchFamily="34" charset="0"/>
              </a:rPr>
              <a:t>–</a:t>
            </a: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32 ;  </a:t>
            </a:r>
            <a:r>
              <a:rPr kumimoji="1"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//</a:t>
            </a:r>
            <a:r>
              <a:rPr kumimoji="1"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小写转换</a:t>
            </a:r>
            <a:r>
              <a:rPr kumimoji="1"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大写</a:t>
            </a:r>
            <a:endParaRPr kumimoji="1" lang="en-US" altLang="zh-CN" sz="1600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+mn-lt"/>
                <a:ea typeface="华文细黑" panose="02010600040101010101" pitchFamily="2" charset="-122"/>
              </a:rPr>
              <a:t>        </a:t>
            </a:r>
            <a:r>
              <a:rPr kumimoji="1" lang="en-US" altLang="zh-CN" sz="1600" dirty="0">
                <a:solidFill>
                  <a:srgbClr val="006600"/>
                </a:solidFill>
                <a:latin typeface="+mn-lt"/>
                <a:ea typeface="华文细黑" panose="02010600040101010101" pitchFamily="2" charset="-122"/>
              </a:rPr>
              <a:t>#else</a:t>
            </a: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            if  ( c &gt;= ‘A’ &amp;&amp; c&lt; = ‘Z’ )</a:t>
            </a: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                 c = c + 32 </a:t>
            </a:r>
            <a:r>
              <a:rPr kumimoji="1" lang="en-US" altLang="zh-CN" sz="1600" dirty="0">
                <a:latin typeface="+mn-lt"/>
                <a:ea typeface="华文细黑" panose="02010600040101010101" pitchFamily="2" charset="-122"/>
              </a:rPr>
              <a:t>;  </a:t>
            </a:r>
            <a:r>
              <a:rPr kumimoji="1" lang="en-US" altLang="zh-CN" sz="1600" dirty="0" smtClean="0">
                <a:solidFill>
                  <a:srgbClr val="0303DF"/>
                </a:solidFill>
                <a:latin typeface="+mn-lt"/>
                <a:ea typeface="华文细黑" panose="02010600040101010101" pitchFamily="2" charset="-122"/>
              </a:rPr>
              <a:t>//</a:t>
            </a:r>
            <a:r>
              <a:rPr kumimoji="1" lang="zh-CN" altLang="en-US" sz="1600" dirty="0" smtClean="0">
                <a:solidFill>
                  <a:srgbClr val="0303DF"/>
                </a:solidFill>
                <a:latin typeface="+mn-lt"/>
                <a:ea typeface="华文细黑" panose="02010600040101010101" pitchFamily="2" charset="-122"/>
              </a:rPr>
              <a:t>大写转换</a:t>
            </a:r>
            <a:r>
              <a:rPr kumimoji="1" lang="zh-CN" altLang="en-US" sz="1600" dirty="0">
                <a:solidFill>
                  <a:srgbClr val="0303DF"/>
                </a:solidFill>
                <a:latin typeface="+mn-lt"/>
                <a:ea typeface="华文细黑" panose="02010600040101010101" pitchFamily="2" charset="-122"/>
              </a:rPr>
              <a:t>小写</a:t>
            </a:r>
            <a:endParaRPr kumimoji="1" lang="en-US" altLang="zh-CN" sz="1600" dirty="0">
              <a:solidFill>
                <a:srgbClr val="0303DF"/>
              </a:solidFill>
              <a:latin typeface="+mn-lt"/>
              <a:ea typeface="华文细黑" panose="02010600040101010101" pitchFamily="2" charset="-122"/>
            </a:endParaRP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6600"/>
                </a:solidFill>
                <a:latin typeface="+mn-lt"/>
                <a:ea typeface="华文细黑" panose="02010600040101010101" pitchFamily="2" charset="-122"/>
              </a:rPr>
              <a:t>         #</a:t>
            </a:r>
            <a:r>
              <a:rPr kumimoji="1" lang="en-US" altLang="zh-CN" sz="1600" dirty="0" err="1">
                <a:solidFill>
                  <a:srgbClr val="006600"/>
                </a:solidFill>
                <a:latin typeface="+mn-lt"/>
                <a:ea typeface="华文细黑" panose="02010600040101010101" pitchFamily="2" charset="-122"/>
              </a:rPr>
              <a:t>endif</a:t>
            </a:r>
            <a:endParaRPr kumimoji="1" lang="en-US" altLang="zh-CN" sz="1600" dirty="0">
              <a:solidFill>
                <a:srgbClr val="006600"/>
              </a:solidFill>
              <a:latin typeface="+mn-lt"/>
              <a:ea typeface="华文细黑" panose="02010600040101010101" pitchFamily="2" charset="-122"/>
            </a:endParaRP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    </a:t>
            </a:r>
            <a:r>
              <a:rPr kumimoji="1" lang="en-US" altLang="zh-CN" sz="1600" dirty="0" err="1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printf</a:t>
            </a: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( “%c”, c) ;</a:t>
            </a: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   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}</a:t>
            </a: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r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eturn 0;</a:t>
            </a:r>
            <a:endParaRPr kumimoji="1" lang="en-US" altLang="zh-CN" sz="1600" dirty="0">
              <a:solidFill>
                <a:srgbClr val="000000"/>
              </a:solidFill>
              <a:latin typeface="+mn-lt"/>
              <a:ea typeface="华文细黑" panose="02010600040101010101" pitchFamily="2" charset="-122"/>
            </a:endParaRPr>
          </a:p>
          <a:p>
            <a:pPr marL="108000" algn="just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+mn-lt"/>
                <a:ea typeface="华文细黑" panose="02010600040101010101" pitchFamily="2" charset="-122"/>
              </a:rPr>
              <a:t>}</a:t>
            </a:r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条件</a:t>
            </a:r>
            <a:r>
              <a:rPr lang="zh-CN" altLang="en-US" dirty="0"/>
              <a:t>编译</a:t>
            </a:r>
            <a:r>
              <a:rPr lang="en-US" altLang="zh-CN" dirty="0"/>
              <a:t>—</a:t>
            </a:r>
            <a:r>
              <a:rPr lang="zh-CN" altLang="en-US" dirty="0"/>
              <a:t>例：</a:t>
            </a:r>
            <a:r>
              <a:rPr kumimoji="1" lang="en-US" altLang="zh-CN" dirty="0">
                <a:solidFill>
                  <a:srgbClr val="C00000"/>
                </a:solidFill>
                <a:ea typeface="华文细黑" panose="02010600040101010101" pitchFamily="2" charset="-122"/>
              </a:rPr>
              <a:t> #if  LETTER</a:t>
            </a:r>
            <a:r>
              <a:rPr kumimoji="1" lang="en-US" altLang="zh-CN" dirty="0">
                <a:solidFill>
                  <a:srgbClr val="0303DF"/>
                </a:solidFill>
                <a:ea typeface="华文细黑" panose="02010600040101010101" pitchFamily="2" charset="-122"/>
              </a:rPr>
              <a:t>&lt;=</a:t>
            </a:r>
            <a:r>
              <a:rPr kumimoji="1" lang="en-US" altLang="zh-CN" dirty="0">
                <a:solidFill>
                  <a:srgbClr val="C00000"/>
                </a:solidFill>
                <a:ea typeface="华文细黑" panose="02010600040101010101" pitchFamily="2" charset="-122"/>
              </a:rPr>
              <a:t>20 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BD714-20E7-42AF-B266-11DFF7B3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446" y="1116623"/>
            <a:ext cx="3599229" cy="51259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303DF"/>
                </a:solidFill>
              </a:rPr>
              <a:t>//</a:t>
            </a:r>
            <a:r>
              <a:rPr lang="zh-CN" altLang="en-US" sz="1600" b="1" dirty="0">
                <a:solidFill>
                  <a:srgbClr val="0303DF"/>
                </a:solidFill>
              </a:rPr>
              <a:t>预编译后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char str[20]="C </a:t>
            </a:r>
            <a:r>
              <a:rPr lang="en-US" altLang="zh-CN" sz="1600" dirty="0" err="1">
                <a:solidFill>
                  <a:srgbClr val="000000"/>
                </a:solidFill>
              </a:rPr>
              <a:t>language",c</a:t>
            </a:r>
            <a:r>
              <a:rPr lang="en-US" altLang="zh-CN" sz="16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int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=0;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while ((c=str[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])!='\0')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++;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if (c</a:t>
            </a:r>
            <a:r>
              <a:rPr lang="en-US" altLang="zh-CN" sz="1600" dirty="0" smtClean="0">
                <a:solidFill>
                  <a:srgbClr val="0303DF"/>
                </a:solidFill>
              </a:rPr>
              <a:t>&gt;=‘a' </a:t>
            </a:r>
            <a:r>
              <a:rPr lang="en-US" altLang="zh-CN" sz="1600" dirty="0">
                <a:solidFill>
                  <a:srgbClr val="0303DF"/>
                </a:solidFill>
              </a:rPr>
              <a:t>&amp;&amp; c</a:t>
            </a:r>
            <a:r>
              <a:rPr lang="en-US" altLang="zh-CN" sz="1600" dirty="0" smtClean="0">
                <a:solidFill>
                  <a:srgbClr val="0303DF"/>
                </a:solidFill>
              </a:rPr>
              <a:t>&lt;=‘z’)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   </a:t>
            </a:r>
            <a:r>
              <a:rPr lang="en-US" altLang="zh-CN" sz="1600" dirty="0" smtClean="0">
                <a:solidFill>
                  <a:srgbClr val="0303DF"/>
                </a:solidFill>
              </a:rPr>
              <a:t>c=c</a:t>
            </a:r>
            <a:r>
              <a:rPr kumimoji="1" lang="en-US" altLang="zh-CN" sz="1600" dirty="0">
                <a:solidFill>
                  <a:srgbClr val="000000"/>
                </a:solidFill>
                <a:ea typeface="华文细黑" panose="02010600040101010101" pitchFamily="2" charset="-122"/>
                <a:cs typeface="Arial" panose="020B0604020202020204" pitchFamily="34" charset="0"/>
              </a:rPr>
              <a:t> – </a:t>
            </a:r>
            <a:r>
              <a:rPr lang="en-US" altLang="zh-CN" sz="1600" dirty="0" smtClean="0">
                <a:solidFill>
                  <a:srgbClr val="0303DF"/>
                </a:solidFill>
              </a:rPr>
              <a:t>32;    </a:t>
            </a:r>
            <a:r>
              <a:rPr kumimoji="1"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小写转换大写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</a:rPr>
              <a:t>("%</a:t>
            </a:r>
            <a:r>
              <a:rPr lang="en-US" altLang="zh-CN" sz="1600" dirty="0" err="1">
                <a:solidFill>
                  <a:srgbClr val="000000"/>
                </a:solidFill>
              </a:rPr>
              <a:t>c",c</a:t>
            </a:r>
            <a:r>
              <a:rPr lang="en-US" altLang="zh-CN" sz="16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43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条件编译</a:t>
            </a:r>
            <a:r>
              <a:rPr lang="en-US" altLang="zh-CN" dirty="0"/>
              <a:t>-</a:t>
            </a:r>
            <a:r>
              <a:rPr lang="zh-CN" altLang="en-US" dirty="0"/>
              <a:t>例：基于系统平台生产不同的代码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95306"/>
            <a:ext cx="8089900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有时需要进行</a:t>
            </a:r>
            <a:r>
              <a:rPr lang="zh-CN" altLang="en-US" sz="2000" dirty="0" smtClean="0">
                <a:solidFill>
                  <a:srgbClr val="0303DF"/>
                </a:solidFill>
              </a:rPr>
              <a:t>“</a:t>
            </a:r>
            <a:r>
              <a:rPr lang="en-US" altLang="zh-CN" sz="2000" dirty="0" smtClean="0">
                <a:solidFill>
                  <a:srgbClr val="0303DF"/>
                </a:solidFill>
              </a:rPr>
              <a:t>C+</a:t>
            </a:r>
            <a:r>
              <a:rPr lang="zh-CN" altLang="en-US" sz="2000" dirty="0" smtClean="0">
                <a:solidFill>
                  <a:srgbClr val="0303DF"/>
                </a:solidFill>
              </a:rPr>
              <a:t>汇编”</a:t>
            </a:r>
            <a:r>
              <a:rPr lang="zh-CN" altLang="en-US" sz="2000" dirty="0" smtClean="0"/>
              <a:t>混合编程；</a:t>
            </a:r>
            <a:endParaRPr lang="en-US" altLang="zh-CN" sz="20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6600"/>
                </a:solidFill>
              </a:rPr>
              <a:t>汇编程序</a:t>
            </a:r>
            <a:r>
              <a:rPr lang="zh-CN" altLang="en-US" sz="2000" dirty="0" smtClean="0"/>
              <a:t>需要依赖于</a:t>
            </a:r>
            <a:r>
              <a:rPr lang="zh-CN" altLang="en-US" sz="2000" dirty="0" smtClean="0">
                <a:solidFill>
                  <a:srgbClr val="006600"/>
                </a:solidFill>
              </a:rPr>
              <a:t>具体的</a:t>
            </a:r>
            <a:r>
              <a:rPr lang="en-US" altLang="zh-CN" sz="2000" dirty="0" smtClean="0">
                <a:solidFill>
                  <a:srgbClr val="006600"/>
                </a:solidFill>
              </a:rPr>
              <a:t>CPU</a:t>
            </a:r>
            <a:r>
              <a:rPr lang="zh-CN" altLang="en-US" sz="2000" dirty="0" smtClean="0"/>
              <a:t>提供的</a:t>
            </a:r>
            <a:r>
              <a:rPr lang="zh-CN" altLang="en-US" sz="2000" dirty="0" smtClean="0">
                <a:solidFill>
                  <a:srgbClr val="006600"/>
                </a:solidFill>
              </a:rPr>
              <a:t>指令系统</a:t>
            </a:r>
            <a:endParaRPr lang="en-US" altLang="zh-CN" sz="2000" dirty="0" smtClean="0">
              <a:solidFill>
                <a:srgbClr val="006600"/>
              </a:solidFill>
            </a:endParaRPr>
          </a:p>
          <a:p>
            <a:pPr marL="971550" lvl="1">
              <a:lnSpc>
                <a:spcPct val="100000"/>
              </a:lnSpc>
            </a:pPr>
            <a:r>
              <a:rPr lang="en-US" altLang="zh-CN" sz="1600" dirty="0" smtClean="0"/>
              <a:t>CPU</a:t>
            </a:r>
            <a:r>
              <a:rPr lang="zh-CN" altLang="en-US" sz="1600" dirty="0" smtClean="0"/>
              <a:t>不同，对应的汇编程序也不同；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</a:rPr>
              <a:t>有时要求提供的</a:t>
            </a:r>
            <a:r>
              <a:rPr lang="zh-CN" altLang="en-US" sz="2000" b="1" dirty="0">
                <a:solidFill>
                  <a:srgbClr val="C00000"/>
                </a:solidFill>
              </a:rPr>
              <a:t>程序能够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在一些流行的</a:t>
            </a:r>
            <a:r>
              <a:rPr lang="zh-CN" altLang="en-US" sz="2000" b="1" dirty="0">
                <a:solidFill>
                  <a:srgbClr val="C00000"/>
                </a:solidFill>
              </a:rPr>
              <a:t>处理器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上</a:t>
            </a:r>
            <a:r>
              <a:rPr lang="zh-CN" altLang="en-US" sz="2000" b="1" u="sng" dirty="0" smtClean="0">
                <a:solidFill>
                  <a:srgbClr val="C00000"/>
                </a:solidFill>
              </a:rPr>
              <a:t>都能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运行</a:t>
            </a:r>
            <a:r>
              <a:rPr lang="zh-CN" altLang="en-US" sz="2000" b="1" dirty="0" smtClean="0"/>
              <a:t>；（通用）</a:t>
            </a:r>
            <a:endParaRPr lang="en-US" altLang="zh-CN" sz="2000" b="1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</a:rPr>
              <a:t>必须采用条件</a:t>
            </a:r>
            <a:r>
              <a:rPr lang="zh-CN" altLang="en-US" sz="2000" dirty="0" smtClean="0">
                <a:solidFill>
                  <a:srgbClr val="7030A0"/>
                </a:solidFill>
              </a:rPr>
              <a:t>编译，对依赖</a:t>
            </a:r>
            <a:r>
              <a:rPr lang="zh-CN" altLang="en-US" sz="2000" dirty="0">
                <a:solidFill>
                  <a:srgbClr val="7030A0"/>
                </a:solidFill>
              </a:rPr>
              <a:t>不同处理器</a:t>
            </a:r>
            <a:r>
              <a:rPr lang="zh-CN" altLang="en-US" sz="2000" dirty="0" smtClean="0">
                <a:solidFill>
                  <a:srgbClr val="7030A0"/>
                </a:solidFill>
              </a:rPr>
              <a:t>的汇编程序有选择地汇编；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下例中，基于相应平台的编译器将一</a:t>
            </a:r>
            <a:r>
              <a:rPr lang="zh-CN" altLang="en-US" sz="2000" dirty="0" smtClean="0">
                <a:solidFill>
                  <a:srgbClr val="0303DF"/>
                </a:solidFill>
              </a:rPr>
              <a:t>个“</a:t>
            </a:r>
            <a:r>
              <a:rPr lang="en-US" altLang="zh-CN" sz="2000" dirty="0" smtClean="0">
                <a:solidFill>
                  <a:srgbClr val="0303DF"/>
                </a:solidFill>
              </a:rPr>
              <a:t>C+</a:t>
            </a:r>
            <a:r>
              <a:rPr lang="zh-CN" altLang="en-US" sz="2000" dirty="0" smtClean="0">
                <a:solidFill>
                  <a:srgbClr val="0303DF"/>
                </a:solidFill>
              </a:rPr>
              <a:t>汇编”程序</a:t>
            </a:r>
            <a:r>
              <a:rPr lang="zh-CN" altLang="en-US" sz="2000" dirty="0">
                <a:solidFill>
                  <a:srgbClr val="0303DF"/>
                </a:solidFill>
              </a:rPr>
              <a:t>条件</a:t>
            </a:r>
            <a:r>
              <a:rPr lang="zh-CN" altLang="en-US" sz="2000" dirty="0" smtClean="0">
                <a:solidFill>
                  <a:srgbClr val="0303DF"/>
                </a:solidFill>
              </a:rPr>
              <a:t>编译（汇编）成</a:t>
            </a:r>
            <a:r>
              <a:rPr lang="zh-CN" altLang="en-US" sz="2000" dirty="0">
                <a:solidFill>
                  <a:srgbClr val="0303DF"/>
                </a:solidFill>
              </a:rPr>
              <a:t>相应的平台的机器指令；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编译时需要根据所采用的平台编译相应代码，如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</a:pPr>
            <a:r>
              <a:rPr lang="en-US" altLang="zh-CN" sz="1800" dirty="0"/>
              <a:t>#ifdef HOST_MIPS      </a:t>
            </a:r>
            <a:r>
              <a:rPr lang="en-US" altLang="zh-CN" sz="1800" dirty="0" smtClean="0"/>
              <a:t>MIPS</a:t>
            </a:r>
            <a:r>
              <a:rPr lang="zh-CN" altLang="en-US" sz="1800" dirty="0" smtClean="0"/>
              <a:t>汇编程序 </a:t>
            </a:r>
            <a:r>
              <a:rPr lang="en-US" altLang="zh-CN" sz="1800" dirty="0" smtClean="0"/>
              <a:t>      #</a:t>
            </a:r>
            <a:r>
              <a:rPr lang="en-US" altLang="zh-CN" sz="1800" dirty="0"/>
              <a:t>endif</a:t>
            </a:r>
          </a:p>
          <a:p>
            <a:pPr marL="971550" lvl="1">
              <a:lnSpc>
                <a:spcPct val="100000"/>
              </a:lnSpc>
            </a:pPr>
            <a:r>
              <a:rPr lang="en-US" altLang="zh-CN" sz="1800" dirty="0"/>
              <a:t>#ifdef HOST_SPARC   </a:t>
            </a:r>
            <a:r>
              <a:rPr lang="en-US" altLang="zh-CN" sz="1800" dirty="0" smtClean="0"/>
              <a:t>SPARC</a:t>
            </a:r>
            <a:r>
              <a:rPr lang="zh-CN" altLang="en-US" sz="1800" dirty="0" smtClean="0"/>
              <a:t>汇编程序    </a:t>
            </a:r>
            <a:r>
              <a:rPr lang="en-US" altLang="zh-CN" sz="1800" dirty="0" smtClean="0"/>
              <a:t>#</a:t>
            </a:r>
            <a:r>
              <a:rPr lang="en-US" altLang="zh-CN" sz="1800" dirty="0" err="1"/>
              <a:t>endif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</a:pPr>
            <a:r>
              <a:rPr lang="en-US" altLang="zh-CN" sz="1800" dirty="0"/>
              <a:t>#ifdef HOST_SNAKE  </a:t>
            </a:r>
            <a:r>
              <a:rPr lang="en-US" altLang="zh-CN" sz="1800" dirty="0" smtClean="0"/>
              <a:t>SNAKE</a:t>
            </a:r>
            <a:r>
              <a:rPr lang="zh-CN" altLang="en-US" sz="1800" dirty="0" smtClean="0"/>
              <a:t>汇编程序   </a:t>
            </a:r>
            <a:r>
              <a:rPr lang="en-US" altLang="zh-CN" sz="1800" dirty="0" smtClean="0"/>
              <a:t>#</a:t>
            </a:r>
            <a:r>
              <a:rPr lang="en-US" altLang="zh-CN" sz="1800" dirty="0" err="1"/>
              <a:t>endif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</a:pPr>
            <a:r>
              <a:rPr lang="en-US" altLang="zh-CN" sz="1800" dirty="0"/>
              <a:t>#ifdef HOST_i386        </a:t>
            </a:r>
            <a:r>
              <a:rPr lang="en-US" altLang="zh-CN" sz="1800" dirty="0" smtClean="0"/>
              <a:t>i386</a:t>
            </a:r>
            <a:r>
              <a:rPr lang="zh-CN" altLang="en-US" sz="1800" dirty="0" smtClean="0"/>
              <a:t>汇编程序          </a:t>
            </a:r>
            <a:r>
              <a:rPr lang="en-US" altLang="zh-CN" sz="1800" dirty="0" smtClean="0"/>
              <a:t>#</a:t>
            </a:r>
            <a:r>
              <a:rPr lang="en-US" altLang="zh-CN" sz="1800" dirty="0" err="1"/>
              <a:t>endif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66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10906" y="1018344"/>
            <a:ext cx="8639663" cy="1308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30DCD"/>
                </a:solidFill>
                <a:latin typeface="+mn-lt"/>
                <a:ea typeface="+mn-ea"/>
                <a:sym typeface="Arial" panose="020B0604020202020204" pitchFamily="34" charset="0"/>
              </a:rPr>
              <a:t>若下述两个文件在同一个目录中；</a:t>
            </a:r>
            <a:endParaRPr lang="en-US" altLang="zh-CN" sz="1600" b="1" dirty="0">
              <a:solidFill>
                <a:srgbClr val="030DCD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rgbClr val="1A93C8"/>
                </a:solidFill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尽管两次将头文件</a:t>
            </a:r>
            <a:r>
              <a:rPr kumimoji="1" lang="zh-CN" altLang="en-US" sz="16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globalVar.h</a:t>
            </a:r>
            <a:r>
              <a:rPr kumimoji="1" lang="zh-CN" altLang="en-US" sz="1600" dirty="0">
                <a:solidFill>
                  <a:srgbClr val="1A93C8"/>
                </a:solidFill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包含到文件</a:t>
            </a:r>
            <a:r>
              <a:rPr kumimoji="1" lang="en-US" altLang="zh-CN" sz="1600" dirty="0" err="1">
                <a:solidFill>
                  <a:srgbClr val="1A93C8"/>
                </a:solidFill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longin</a:t>
            </a:r>
            <a:r>
              <a:rPr kumimoji="1" lang="zh-CN" altLang="en-US" sz="1600" dirty="0">
                <a:solidFill>
                  <a:srgbClr val="1A93C8"/>
                </a:solidFill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中，</a:t>
            </a:r>
            <a:r>
              <a:rPr kumimoji="1" lang="zh-CN" altLang="en-US" sz="16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但仅被编译一次；</a:t>
            </a:r>
            <a:endParaRPr kumimoji="1" lang="en-US" altLang="zh-CN" sz="1600" dirty="0">
              <a:solidFill>
                <a:srgbClr val="C00000"/>
              </a:solidFill>
              <a:latin typeface="+mn-lt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1A93C8"/>
                </a:solidFill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第一次编译时，</a:t>
            </a:r>
            <a:r>
              <a:rPr lang="en-US" altLang="zh-CN" sz="16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sz="1600" b="1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了标识符</a:t>
            </a:r>
            <a:r>
              <a:rPr kumimoji="1" lang="en-US" altLang="zh-CN" sz="16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globalVar</a:t>
            </a:r>
            <a:r>
              <a:rPr lang="zh-CN" altLang="en-US" sz="1600" b="1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6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第二次将不会重复编译；</a:t>
            </a:r>
            <a:r>
              <a:rPr lang="en-US" altLang="zh-CN" sz="16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1A93C8"/>
                </a:solidFill>
                <a:latin typeface="+mn-lt"/>
                <a:ea typeface="+mn-ea"/>
              </a:rPr>
              <a:t>自己利用</a:t>
            </a:r>
            <a:r>
              <a:rPr lang="en-US" altLang="zh-CN" sz="1600" dirty="0" err="1" smtClean="0">
                <a:solidFill>
                  <a:srgbClr val="1A93C8"/>
                </a:solidFill>
                <a:latin typeface="+mn-lt"/>
                <a:ea typeface="+mn-ea"/>
              </a:rPr>
              <a:t>gcc</a:t>
            </a:r>
            <a:r>
              <a:rPr lang="en-US" altLang="zh-CN" sz="1600" dirty="0" smtClean="0">
                <a:solidFill>
                  <a:srgbClr val="1A93C8"/>
                </a:solidFill>
                <a:latin typeface="+mn-lt"/>
                <a:ea typeface="+mn-ea"/>
              </a:rPr>
              <a:t> -E</a:t>
            </a:r>
            <a:r>
              <a:rPr lang="zh-CN" altLang="en-US" sz="1600" dirty="0" smtClean="0">
                <a:solidFill>
                  <a:srgbClr val="1A93C8"/>
                </a:solidFill>
                <a:latin typeface="+mn-lt"/>
                <a:ea typeface="+mn-ea"/>
              </a:rPr>
              <a:t>，看看编译预处理的效果</a:t>
            </a:r>
            <a:r>
              <a:rPr lang="zh-CN" altLang="en-US" sz="1600" dirty="0">
                <a:solidFill>
                  <a:srgbClr val="1A93C8"/>
                </a:solidFill>
                <a:latin typeface="+mn-lt"/>
                <a:ea typeface="+mn-ea"/>
              </a:rPr>
              <a:t>。</a:t>
            </a:r>
            <a:endParaRPr lang="en-US" altLang="zh-CN" sz="1600" dirty="0">
              <a:solidFill>
                <a:srgbClr val="1A93C8"/>
              </a:solidFill>
              <a:latin typeface="+mn-lt"/>
              <a:ea typeface="+mn-ea"/>
            </a:endParaRPr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利用条件编译防止一个头文件</a:t>
            </a:r>
            <a:r>
              <a:rPr lang="zh-CN" altLang="en-US" dirty="0">
                <a:solidFill>
                  <a:srgbClr val="7030A0"/>
                </a:solidFill>
              </a:rPr>
              <a:t>被编译多次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63B62CF-FDA0-4CED-A066-C32356369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462" y="2473217"/>
            <a:ext cx="4615961" cy="33413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头文件</a:t>
            </a:r>
            <a:r>
              <a:rPr kumimoji="1"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globalVar.h</a:t>
            </a:r>
            <a:endParaRPr kumimoji="1" lang="en-US" altLang="zh-CN" sz="1600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ifndef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globalVar</a:t>
            </a:r>
            <a:r>
              <a:rPr kumimoji="1"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en-US" altLang="zh-CN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globalVar</a:t>
            </a:r>
            <a:r>
              <a:rPr kumimoji="1" lang="zh-CN" alt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未被定义过，则包含</a:t>
            </a:r>
            <a:endParaRPr kumimoji="1" lang="en-US" altLang="zh-CN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b="1" dirty="0" smtClean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</a:t>
            </a:r>
            <a:r>
              <a:rPr lang="en-US" altLang="zh-CN" sz="16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define </a:t>
            </a:r>
            <a:r>
              <a:rPr kumimoji="1" lang="en-US" altLang="zh-CN" sz="1600" dirty="0" err="1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globalVar</a:t>
            </a:r>
            <a:r>
              <a:rPr lang="en-US" altLang="zh-CN" sz="1600" b="1" dirty="0" smtClean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//</a:t>
            </a:r>
            <a:r>
              <a:rPr lang="zh-CN" altLang="en-US" sz="1600" b="1" dirty="0" smtClean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kumimoji="1" lang="en-US" altLang="zh-C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globalVar</a:t>
            </a:r>
            <a:endParaRPr kumimoji="1" lang="en-US" altLang="zh-CN" sz="1600" dirty="0" smtClean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define PI 3.14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#define E 2.71828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 unsigned MAX_SIZE=256;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 char *passwd="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OnlyYou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 char *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ErrMSG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="Error, Try again!";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 char *MSG="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Pefect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!";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  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PasswdRight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  <a:r>
              <a:rPr kumimoji="1" lang="en-US" altLang="zh-CN" sz="16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16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其它声明或定义</a:t>
            </a:r>
            <a:endParaRPr kumimoji="1" lang="en-US" altLang="zh-CN" sz="16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endif</a:t>
            </a:r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//</a:t>
            </a:r>
            <a:r>
              <a:rPr kumimoji="1"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globalVa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kumimoji="1"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65E19D2-65FA-4421-9941-6A7511643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7" y="2504950"/>
            <a:ext cx="3470274" cy="33413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</a:t>
            </a:r>
            <a:r>
              <a:rPr kumimoji="1"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longin.c</a:t>
            </a:r>
            <a:endParaRPr kumimoji="1" lang="en-US" altLang="zh-CN" sz="1600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#include “</a:t>
            </a:r>
            <a:r>
              <a:rPr kumimoji="1" lang="en-US" altLang="zh-CN" sz="1600" dirty="0" err="1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globalVar</a:t>
            </a:r>
            <a:r>
              <a:rPr kumimoji="1" lang="en-US" altLang="zh-CN" sz="1600" b="1" dirty="0" err="1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.h</a:t>
            </a:r>
            <a:r>
              <a:rPr kumimoji="1" lang="en-US" altLang="zh-CN" sz="16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  <a:r>
              <a:rPr kumimoji="1" lang="zh-CN" altLang="en-US" sz="16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kumimoji="1" lang="zh-CN" altLang="en-US" sz="16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包含头文件</a:t>
            </a:r>
            <a:endParaRPr kumimoji="1" lang="en-US" altLang="zh-CN" sz="1600" b="1" dirty="0">
              <a:solidFill>
                <a:srgbClr val="0066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“</a:t>
            </a:r>
            <a:r>
              <a:rPr kumimoji="1" lang="en-US" altLang="zh-CN" sz="1600" dirty="0" err="1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globalVar</a:t>
            </a:r>
            <a:r>
              <a:rPr kumimoji="1" lang="en-US" altLang="zh-CN" sz="1600" b="1" dirty="0" err="1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kumimoji="1" lang="en-US" altLang="zh-CN" sz="16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kumimoji="1" lang="en-US" altLang="zh-CN" sz="1600" b="1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不会被包含</a:t>
            </a:r>
            <a:endParaRPr kumimoji="1"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main()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{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//</a:t>
            </a:r>
            <a:r>
              <a:rPr kumimoji="1"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访问头文件中的变量；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3E8A2-EC56-4623-9B5F-D7AED893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回顾：在不同的情况下，</a:t>
            </a:r>
            <a:r>
              <a:rPr lang="en-US" altLang="zh-CN" dirty="0">
                <a:solidFill>
                  <a:srgbClr val="0303DF"/>
                </a:solidFill>
              </a:rPr>
              <a:t>NULL</a:t>
            </a:r>
            <a:r>
              <a:rPr lang="zh-CN" altLang="en-US" dirty="0"/>
              <a:t>有不同的值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9AF75-502A-41C4-952C-0BB0BC501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考察头文件</a:t>
            </a:r>
            <a:r>
              <a:rPr lang="en-US" altLang="zh-CN" dirty="0" err="1"/>
              <a:t>stdio.h</a:t>
            </a:r>
            <a:r>
              <a:rPr lang="zh-CN" altLang="en-US" dirty="0"/>
              <a:t>中的几条编译预处理命令</a:t>
            </a:r>
            <a:endParaRPr lang="en-US" altLang="zh-CN" dirty="0"/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#</a:t>
            </a:r>
            <a:r>
              <a:rPr lang="en-US" altLang="zh-CN" sz="1600" dirty="0" err="1">
                <a:solidFill>
                  <a:srgbClr val="C00000"/>
                </a:solidFill>
              </a:rPr>
              <a:t>ifndef</a:t>
            </a:r>
            <a:r>
              <a:rPr lang="en-US" altLang="zh-CN" sz="1600" dirty="0">
                <a:solidFill>
                  <a:srgbClr val="C00000"/>
                </a:solidFill>
              </a:rPr>
              <a:t>  </a:t>
            </a:r>
            <a:r>
              <a:rPr lang="en-US" altLang="zh-CN" sz="1600" dirty="0"/>
              <a:t>NULL</a:t>
            </a:r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    #ifdef 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cplusplus</a:t>
            </a:r>
            <a:endParaRPr lang="en-US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     #</a:t>
            </a:r>
            <a:r>
              <a:rPr lang="en-US" altLang="zh-CN" sz="1600" dirty="0" err="1"/>
              <a:t>ifndef</a:t>
            </a:r>
            <a:r>
              <a:rPr lang="en-US" altLang="zh-CN" sz="1600" dirty="0"/>
              <a:t> _WIN64</a:t>
            </a:r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     #define NULL 0       //(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cplusplus</a:t>
            </a:r>
            <a:r>
              <a:rPr lang="en-US" altLang="zh-CN" sz="1600" dirty="0">
                <a:solidFill>
                  <a:srgbClr val="0303DF"/>
                </a:solidFill>
              </a:rPr>
              <a:t>) &amp;&amp; (</a:t>
            </a:r>
            <a:r>
              <a:rPr lang="en-US" altLang="zh-CN" sz="1600" dirty="0">
                <a:solidFill>
                  <a:srgbClr val="FF0000"/>
                </a:solidFill>
              </a:rPr>
              <a:t>!</a:t>
            </a:r>
            <a:r>
              <a:rPr lang="en-US" altLang="zh-CN" sz="1600" dirty="0"/>
              <a:t> _WIN64</a:t>
            </a:r>
            <a:r>
              <a:rPr lang="en-US" altLang="zh-CN" sz="1600" dirty="0">
                <a:solidFill>
                  <a:srgbClr val="0303DF"/>
                </a:solidFill>
              </a:rPr>
              <a:t>)</a:t>
            </a:r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     #else</a:t>
            </a:r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     #define NULL 0LL    //(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cplusplus</a:t>
            </a:r>
            <a:r>
              <a:rPr lang="en-US" altLang="zh-CN" sz="1600" dirty="0">
                <a:solidFill>
                  <a:srgbClr val="0303DF"/>
                </a:solidFill>
              </a:rPr>
              <a:t>) &amp;&amp; (</a:t>
            </a:r>
            <a:r>
              <a:rPr lang="en-US" altLang="zh-CN" sz="1600" dirty="0"/>
              <a:t> _WIN64</a:t>
            </a:r>
            <a:r>
              <a:rPr lang="en-US" altLang="zh-CN" sz="1600" dirty="0">
                <a:solidFill>
                  <a:srgbClr val="0303DF"/>
                </a:solidFill>
              </a:rPr>
              <a:t>)</a:t>
            </a:r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         </a:t>
            </a:r>
            <a:r>
              <a:rPr lang="en-US" altLang="zh-CN" sz="1600" dirty="0"/>
              <a:t>#endif  /* W64 */</a:t>
            </a:r>
          </a:p>
          <a:p>
            <a:pPr marL="28575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7030A0"/>
                </a:solidFill>
              </a:rPr>
              <a:t>#else</a:t>
            </a:r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#define NULL ((void *)0)     //(</a:t>
            </a:r>
            <a:r>
              <a:rPr lang="en-US" altLang="zh-CN" sz="1600" dirty="0">
                <a:solidFill>
                  <a:srgbClr val="FF0000"/>
                </a:solidFill>
              </a:rPr>
              <a:t>! 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cplusplus</a:t>
            </a:r>
            <a:r>
              <a:rPr lang="en-US" altLang="zh-CN" sz="1600" dirty="0">
                <a:solidFill>
                  <a:srgbClr val="0303DF"/>
                </a:solidFill>
              </a:rPr>
              <a:t>) </a:t>
            </a:r>
          </a:p>
          <a:p>
            <a:pPr marL="285750" lvl="1" indent="0">
              <a:buNone/>
            </a:pPr>
            <a:r>
              <a:rPr lang="en-US" altLang="zh-CN" sz="1600" dirty="0"/>
              <a:t>     #endif   //</a:t>
            </a:r>
            <a:r>
              <a:rPr lang="en-US" altLang="zh-CN" sz="1600" dirty="0">
                <a:solidFill>
                  <a:srgbClr val="7030A0"/>
                </a:solidFill>
              </a:rPr>
              <a:t> #ifdef 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cplusplus</a:t>
            </a:r>
            <a:endParaRPr lang="en-US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#endif   //</a:t>
            </a:r>
            <a:r>
              <a:rPr lang="en-US" altLang="zh-CN" sz="1600" dirty="0">
                <a:solidFill>
                  <a:srgbClr val="C00000"/>
                </a:solidFill>
              </a:rPr>
              <a:t>#</a:t>
            </a:r>
            <a:r>
              <a:rPr lang="en-US" altLang="zh-CN" sz="1600" dirty="0" err="1">
                <a:solidFill>
                  <a:srgbClr val="C00000"/>
                </a:solidFill>
              </a:rPr>
              <a:t>ifndef</a:t>
            </a:r>
            <a:r>
              <a:rPr lang="en-US" altLang="zh-CN" sz="1600" dirty="0">
                <a:solidFill>
                  <a:srgbClr val="C00000"/>
                </a:solidFill>
              </a:rPr>
              <a:t>  </a:t>
            </a:r>
            <a:r>
              <a:rPr lang="en-US" altLang="zh-CN" sz="1600" dirty="0"/>
              <a:t>NULL</a:t>
            </a:r>
          </a:p>
          <a:p>
            <a:pPr marL="285750" lvl="1" indent="0">
              <a:buNone/>
            </a:pPr>
            <a:r>
              <a:rPr lang="en-US" altLang="zh-CN" sz="1600" dirty="0"/>
              <a:t>…….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92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预处理</a:t>
            </a:r>
            <a:r>
              <a:rPr lang="zh-CN" altLang="en-US" dirty="0"/>
              <a:t>过程的一些特殊符号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1080B"/>
                </a:solidFill>
              </a:rPr>
              <a:t>预编译程序可以识别一些特殊的符号。</a:t>
            </a:r>
            <a:endParaRPr lang="en-US" altLang="zh-CN" sz="2000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1080B"/>
                </a:solidFill>
              </a:rPr>
              <a:t>预编译程序对于在源程序中出现的这些串将用合适的值进行替换</a:t>
            </a:r>
            <a:endParaRPr lang="en-US" altLang="zh-CN" sz="2000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1080B"/>
                </a:solidFill>
              </a:rPr>
              <a:t>一些特殊符号</a:t>
            </a:r>
            <a:endParaRPr lang="en-US" altLang="zh-CN" sz="2000" dirty="0">
              <a:solidFill>
                <a:srgbClr val="01080B"/>
              </a:solidFill>
            </a:endParaRPr>
          </a:p>
          <a:p>
            <a:pPr marL="971550" lvl="1"/>
            <a:r>
              <a:rPr lang="en-US" altLang="zh-CN" sz="1800" dirty="0" smtClean="0">
                <a:solidFill>
                  <a:srgbClr val="0303DF"/>
                </a:solidFill>
              </a:rPr>
              <a:t>_ _</a:t>
            </a:r>
            <a:r>
              <a:rPr lang="en-US" altLang="zh-CN" sz="1800" dirty="0">
                <a:solidFill>
                  <a:srgbClr val="0303DF"/>
                </a:solidFill>
              </a:rPr>
              <a:t>FILE</a:t>
            </a:r>
            <a:r>
              <a:rPr lang="en-US" altLang="zh-CN" sz="1800" dirty="0" smtClean="0">
                <a:solidFill>
                  <a:srgbClr val="0303DF"/>
                </a:solidFill>
              </a:rPr>
              <a:t>_ _</a:t>
            </a:r>
            <a:r>
              <a:rPr lang="en-US" altLang="zh-CN" sz="1800" dirty="0">
                <a:solidFill>
                  <a:srgbClr val="0303DF"/>
                </a:solidFill>
              </a:rPr>
              <a:t> </a:t>
            </a:r>
            <a:r>
              <a:rPr lang="zh-CN" altLang="en-US" sz="1800" dirty="0">
                <a:solidFill>
                  <a:srgbClr val="0303DF"/>
                </a:solidFill>
              </a:rPr>
              <a:t>包含</a:t>
            </a:r>
            <a:r>
              <a:rPr lang="zh-CN" altLang="en-US" sz="1800" dirty="0" smtClean="0">
                <a:solidFill>
                  <a:srgbClr val="0303DF"/>
                </a:solidFill>
              </a:rPr>
              <a:t>当前源程序</a:t>
            </a:r>
            <a:r>
              <a:rPr lang="zh-CN" altLang="en-US" sz="1800" dirty="0">
                <a:solidFill>
                  <a:srgbClr val="0303DF"/>
                </a:solidFill>
              </a:rPr>
              <a:t>文件名的字符串</a:t>
            </a:r>
            <a:r>
              <a:rPr lang="zh-CN" altLang="en-US" sz="1800" dirty="0" smtClean="0">
                <a:solidFill>
                  <a:srgbClr val="0303DF"/>
                </a:solidFill>
              </a:rPr>
              <a:t>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sz="1800" dirty="0" smtClean="0">
                <a:solidFill>
                  <a:srgbClr val="0303DF"/>
                </a:solidFill>
              </a:rPr>
              <a:t>_ _</a:t>
            </a:r>
            <a:r>
              <a:rPr lang="en-US" altLang="zh-CN" sz="1800" dirty="0">
                <a:solidFill>
                  <a:srgbClr val="0303DF"/>
                </a:solidFill>
              </a:rPr>
              <a:t>LINE</a:t>
            </a:r>
            <a:r>
              <a:rPr lang="en-US" altLang="zh-CN" sz="1800" dirty="0" smtClean="0">
                <a:solidFill>
                  <a:srgbClr val="0303DF"/>
                </a:solidFill>
              </a:rPr>
              <a:t>_ _</a:t>
            </a:r>
            <a:r>
              <a:rPr lang="en-US" altLang="zh-CN" sz="1800" dirty="0">
                <a:solidFill>
                  <a:srgbClr val="0303DF"/>
                </a:solidFill>
              </a:rPr>
              <a:t> </a:t>
            </a:r>
            <a:r>
              <a:rPr lang="zh-CN" altLang="en-US" sz="1800" dirty="0">
                <a:solidFill>
                  <a:srgbClr val="0303DF"/>
                </a:solidFill>
              </a:rPr>
              <a:t>表示当前行号的整数；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sz="1800" dirty="0" smtClean="0">
                <a:solidFill>
                  <a:srgbClr val="0303DF"/>
                </a:solidFill>
              </a:rPr>
              <a:t>_ _</a:t>
            </a:r>
            <a:r>
              <a:rPr lang="en-US" altLang="zh-CN" sz="1800" dirty="0">
                <a:solidFill>
                  <a:srgbClr val="0303DF"/>
                </a:solidFill>
              </a:rPr>
              <a:t>DATE</a:t>
            </a:r>
            <a:r>
              <a:rPr lang="en-US" altLang="zh-CN" sz="1800" dirty="0" smtClean="0">
                <a:solidFill>
                  <a:srgbClr val="0303DF"/>
                </a:solidFill>
              </a:rPr>
              <a:t>_ _</a:t>
            </a:r>
            <a:r>
              <a:rPr lang="en-US" altLang="zh-CN" sz="1800" dirty="0">
                <a:solidFill>
                  <a:srgbClr val="0303DF"/>
                </a:solidFill>
              </a:rPr>
              <a:t> </a:t>
            </a:r>
            <a:r>
              <a:rPr lang="zh-CN" altLang="en-US" sz="1800" dirty="0">
                <a:solidFill>
                  <a:srgbClr val="0303DF"/>
                </a:solidFill>
              </a:rPr>
              <a:t>包含当前日期的字符串；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sz="1800" dirty="0" smtClean="0">
                <a:solidFill>
                  <a:srgbClr val="0303DF"/>
                </a:solidFill>
              </a:rPr>
              <a:t>_ _</a:t>
            </a:r>
            <a:r>
              <a:rPr lang="en-US" altLang="zh-CN" sz="1800" dirty="0">
                <a:solidFill>
                  <a:srgbClr val="0303DF"/>
                </a:solidFill>
              </a:rPr>
              <a:t>TIME</a:t>
            </a:r>
            <a:r>
              <a:rPr lang="en-US" altLang="zh-CN" sz="1800" dirty="0" smtClean="0">
                <a:solidFill>
                  <a:srgbClr val="0303DF"/>
                </a:solidFill>
              </a:rPr>
              <a:t>_ _</a:t>
            </a:r>
            <a:r>
              <a:rPr lang="en-US" altLang="zh-CN" sz="1800" dirty="0">
                <a:solidFill>
                  <a:srgbClr val="0303DF"/>
                </a:solidFill>
              </a:rPr>
              <a:t> </a:t>
            </a:r>
            <a:r>
              <a:rPr lang="zh-CN" altLang="en-US" sz="1800" dirty="0">
                <a:solidFill>
                  <a:srgbClr val="0303DF"/>
                </a:solidFill>
              </a:rPr>
              <a:t>包含当前时间的字符串；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sz="1800" dirty="0" smtClean="0">
                <a:solidFill>
                  <a:srgbClr val="0303DF"/>
                </a:solidFill>
              </a:rPr>
              <a:t>_ _</a:t>
            </a:r>
            <a:r>
              <a:rPr lang="en-US" altLang="zh-CN" sz="1800" dirty="0">
                <a:solidFill>
                  <a:srgbClr val="0303DF"/>
                </a:solidFill>
              </a:rPr>
              <a:t>STDC</a:t>
            </a:r>
            <a:r>
              <a:rPr lang="en-US" altLang="zh-CN" sz="1800" dirty="0" smtClean="0">
                <a:solidFill>
                  <a:srgbClr val="0303DF"/>
                </a:solidFill>
              </a:rPr>
              <a:t>_ _</a:t>
            </a:r>
            <a:r>
              <a:rPr lang="en-US" altLang="zh-CN" sz="1800" dirty="0">
                <a:solidFill>
                  <a:srgbClr val="0303DF"/>
                </a:solidFill>
              </a:rPr>
              <a:t> </a:t>
            </a:r>
            <a:r>
              <a:rPr lang="zh-CN" altLang="en-US" sz="1800" dirty="0">
                <a:solidFill>
                  <a:srgbClr val="0303DF"/>
                </a:solidFill>
              </a:rPr>
              <a:t>如果当前编译器遵循</a:t>
            </a:r>
            <a:r>
              <a:rPr lang="en-US" altLang="zh-CN" sz="1800" dirty="0">
                <a:solidFill>
                  <a:srgbClr val="0303DF"/>
                </a:solidFill>
              </a:rPr>
              <a:t>ANSI C</a:t>
            </a:r>
            <a:r>
              <a:rPr lang="zh-CN" altLang="en-US" sz="1800" dirty="0">
                <a:solidFill>
                  <a:srgbClr val="0303DF"/>
                </a:solidFill>
              </a:rPr>
              <a:t>标准，则为非零值；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endParaRPr lang="zh-CN" altLang="en-US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</a:rPr>
              <a:t>可以在你的程序中的适当位置添加这些符号，以获得当前文件及编译器的某些信息；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108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6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1362" y="1048265"/>
            <a:ext cx="8481092" cy="5257800"/>
          </a:xfrm>
          <a:noFill/>
        </p:spPr>
        <p:txBody>
          <a:bodyPr/>
          <a:lstStyle/>
          <a:p>
            <a:pPr lvl="1">
              <a:buNone/>
            </a:pPr>
            <a:endParaRPr lang="en-US" altLang="zh-CN" sz="1200" dirty="0"/>
          </a:p>
          <a:p>
            <a:pPr lvl="1">
              <a:buNone/>
            </a:pPr>
            <a:endParaRPr lang="en-US" altLang="zh-CN" sz="1200" b="1" dirty="0"/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预处理</a:t>
            </a:r>
            <a:r>
              <a:rPr lang="zh-CN" altLang="en-US" dirty="0"/>
              <a:t>过程的一些特殊符号</a:t>
            </a:r>
            <a:endParaRPr lang="en-US" altLang="zh-C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C0ED96-35CC-46F8-B8FC-FF4A25038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62" y="972063"/>
            <a:ext cx="7812876" cy="8283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1080B"/>
                </a:solidFill>
              </a:rPr>
              <a:t>可以在你的程序中的适当位置添加这些符号，以获得当前文件或编译器的某些信息；</a:t>
            </a:r>
            <a:endParaRPr kumimoji="1" lang="zh-CN" alt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A57A9-0FAD-4D2A-9388-C7AC49F28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61" y="1907931"/>
            <a:ext cx="3599229" cy="43981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//</a:t>
            </a:r>
            <a:r>
              <a:rPr lang="zh-CN" altLang="en-US" sz="1800" dirty="0">
                <a:solidFill>
                  <a:srgbClr val="0303DF"/>
                </a:solidFill>
              </a:rPr>
              <a:t>文件</a:t>
            </a:r>
            <a:r>
              <a:rPr lang="en-US" altLang="zh-CN" sz="1800" dirty="0">
                <a:solidFill>
                  <a:srgbClr val="0303DF"/>
                </a:solidFill>
              </a:rPr>
              <a:t>test6.cpp                   </a:t>
            </a:r>
            <a:r>
              <a:rPr lang="en-US" altLang="zh-CN" sz="1800" b="1" dirty="0">
                <a:solidFill>
                  <a:srgbClr val="C00000"/>
                </a:solidFill>
              </a:rPr>
              <a:t>// </a:t>
            </a:r>
            <a:r>
              <a:rPr lang="zh-CN" altLang="en-US" sz="1800" b="1" dirty="0">
                <a:solidFill>
                  <a:srgbClr val="C00000"/>
                </a:solidFill>
              </a:rPr>
              <a:t>行号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#include&lt;</a:t>
            </a:r>
            <a:r>
              <a:rPr lang="en-US" altLang="zh-CN" sz="1800" dirty="0" err="1">
                <a:solidFill>
                  <a:srgbClr val="01080B"/>
                </a:solidFill>
              </a:rPr>
              <a:t>stdio.h</a:t>
            </a:r>
            <a:r>
              <a:rPr lang="en-US" altLang="zh-CN" sz="1800" dirty="0">
                <a:solidFill>
                  <a:srgbClr val="01080B"/>
                </a:solidFill>
              </a:rPr>
              <a:t>&gt;                  //1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int main()                               //2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{                                             //3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</a:t>
            </a:r>
            <a:r>
              <a:rPr lang="en-US" altLang="zh-CN" sz="1800" dirty="0" err="1">
                <a:solidFill>
                  <a:srgbClr val="01080B"/>
                </a:solidFill>
              </a:rPr>
              <a:t>printf</a:t>
            </a:r>
            <a:r>
              <a:rPr lang="en-US" altLang="zh-CN" sz="1800" dirty="0">
                <a:solidFill>
                  <a:srgbClr val="01080B"/>
                </a:solidFill>
              </a:rPr>
              <a:t>("Hello World!\n");    //4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</a:t>
            </a:r>
            <a:r>
              <a:rPr lang="en-US" altLang="zh-CN" sz="1800" dirty="0" err="1">
                <a:solidFill>
                  <a:srgbClr val="01080B"/>
                </a:solidFill>
              </a:rPr>
              <a:t>printf</a:t>
            </a:r>
            <a:r>
              <a:rPr lang="en-US" altLang="zh-CN" sz="1800" dirty="0">
                <a:solidFill>
                  <a:srgbClr val="01080B"/>
                </a:solidFill>
              </a:rPr>
              <a:t>(“%s\</a:t>
            </a:r>
            <a:r>
              <a:rPr lang="en-US" altLang="zh-CN" sz="1800" dirty="0" err="1">
                <a:solidFill>
                  <a:srgbClr val="01080B"/>
                </a:solidFill>
              </a:rPr>
              <a:t>n</a:t>
            </a:r>
            <a:r>
              <a:rPr lang="en-US" altLang="zh-CN" sz="1800" dirty="0" err="1" smtClean="0">
                <a:solidFill>
                  <a:srgbClr val="01080B"/>
                </a:solidFill>
              </a:rPr>
              <a:t>”,__</a:t>
            </a:r>
            <a:r>
              <a:rPr lang="en-US" altLang="zh-CN" sz="1800" dirty="0" err="1">
                <a:solidFill>
                  <a:srgbClr val="01080B"/>
                </a:solidFill>
              </a:rPr>
              <a:t>FILE</a:t>
            </a:r>
            <a:r>
              <a:rPr lang="en-US" altLang="zh-CN" sz="1800" dirty="0">
                <a:solidFill>
                  <a:srgbClr val="01080B"/>
                </a:solidFill>
              </a:rPr>
              <a:t>__);   //5 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</a:t>
            </a:r>
            <a:r>
              <a:rPr lang="en-US" altLang="zh-CN" sz="1800" dirty="0" err="1">
                <a:solidFill>
                  <a:srgbClr val="01080B"/>
                </a:solidFill>
              </a:rPr>
              <a:t>printf</a:t>
            </a:r>
            <a:r>
              <a:rPr lang="en-US" altLang="zh-CN" sz="1800" dirty="0">
                <a:solidFill>
                  <a:srgbClr val="01080B"/>
                </a:solidFill>
              </a:rPr>
              <a:t>("%d\</a:t>
            </a:r>
            <a:r>
              <a:rPr lang="en-US" altLang="zh-CN" sz="1800" dirty="0" err="1">
                <a:solidFill>
                  <a:srgbClr val="01080B"/>
                </a:solidFill>
              </a:rPr>
              <a:t>n",__LINE</a:t>
            </a:r>
            <a:r>
              <a:rPr lang="en-US" altLang="zh-CN" sz="1800" dirty="0">
                <a:solidFill>
                  <a:srgbClr val="01080B"/>
                </a:solidFill>
              </a:rPr>
              <a:t>__);  //6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</a:t>
            </a:r>
            <a:r>
              <a:rPr lang="en-US" altLang="zh-CN" sz="1800" dirty="0" err="1">
                <a:solidFill>
                  <a:srgbClr val="01080B"/>
                </a:solidFill>
              </a:rPr>
              <a:t>printf</a:t>
            </a:r>
            <a:r>
              <a:rPr lang="en-US" altLang="zh-CN" sz="1800" dirty="0">
                <a:solidFill>
                  <a:srgbClr val="01080B"/>
                </a:solidFill>
              </a:rPr>
              <a:t>("%s\</a:t>
            </a:r>
            <a:r>
              <a:rPr lang="en-US" altLang="zh-CN" sz="1800" dirty="0" err="1">
                <a:solidFill>
                  <a:srgbClr val="01080B"/>
                </a:solidFill>
              </a:rPr>
              <a:t>n",__DATE</a:t>
            </a:r>
            <a:r>
              <a:rPr lang="en-US" altLang="zh-CN" sz="1800" dirty="0">
                <a:solidFill>
                  <a:srgbClr val="01080B"/>
                </a:solidFill>
              </a:rPr>
              <a:t>__);  //7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</a:t>
            </a:r>
            <a:r>
              <a:rPr lang="en-US" altLang="zh-CN" sz="1800" dirty="0" err="1">
                <a:solidFill>
                  <a:srgbClr val="01080B"/>
                </a:solidFill>
              </a:rPr>
              <a:t>printf</a:t>
            </a:r>
            <a:r>
              <a:rPr lang="en-US" altLang="zh-CN" sz="1800" dirty="0">
                <a:solidFill>
                  <a:srgbClr val="01080B"/>
                </a:solidFill>
              </a:rPr>
              <a:t>("%s\</a:t>
            </a:r>
            <a:r>
              <a:rPr lang="en-US" altLang="zh-CN" sz="1800" dirty="0" err="1">
                <a:solidFill>
                  <a:srgbClr val="01080B"/>
                </a:solidFill>
              </a:rPr>
              <a:t>n",__TIME</a:t>
            </a:r>
            <a:r>
              <a:rPr lang="en-US" altLang="zh-CN" sz="1800" dirty="0">
                <a:solidFill>
                  <a:srgbClr val="01080B"/>
                </a:solidFill>
              </a:rPr>
              <a:t>__);  //8  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</a:t>
            </a:r>
            <a:r>
              <a:rPr lang="en-US" altLang="zh-CN" sz="1800" dirty="0" err="1">
                <a:solidFill>
                  <a:srgbClr val="01080B"/>
                </a:solidFill>
              </a:rPr>
              <a:t>printf</a:t>
            </a:r>
            <a:r>
              <a:rPr lang="en-US" altLang="zh-CN" sz="1800" dirty="0">
                <a:solidFill>
                  <a:srgbClr val="01080B"/>
                </a:solidFill>
              </a:rPr>
              <a:t>("%d\</a:t>
            </a:r>
            <a:r>
              <a:rPr lang="en-US" altLang="zh-CN" sz="1800" dirty="0" err="1">
                <a:solidFill>
                  <a:srgbClr val="01080B"/>
                </a:solidFill>
              </a:rPr>
              <a:t>n",__STDC</a:t>
            </a:r>
            <a:r>
              <a:rPr lang="en-US" altLang="zh-CN" sz="1800" dirty="0">
                <a:solidFill>
                  <a:srgbClr val="01080B"/>
                </a:solidFill>
              </a:rPr>
              <a:t>__); //9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return 0;                               //10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}                                              //11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3BBD714-20E7-42AF-B266-11DFF7B3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725" y="1911811"/>
            <a:ext cx="3599229" cy="43258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303DF"/>
                </a:solidFill>
              </a:rPr>
              <a:t>//</a:t>
            </a:r>
            <a:r>
              <a:rPr lang="zh-CN" altLang="en-US" sz="1800" b="1" dirty="0">
                <a:solidFill>
                  <a:srgbClr val="0303DF"/>
                </a:solidFill>
              </a:rPr>
              <a:t>预编译</a:t>
            </a:r>
            <a:endParaRPr lang="en-US" altLang="zh-CN" sz="1800" b="1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</a:t>
            </a:r>
            <a:r>
              <a:rPr lang="pt-BR" altLang="zh-CN" sz="1800" dirty="0">
                <a:solidFill>
                  <a:srgbClr val="000000"/>
                </a:solidFill>
              </a:rPr>
              <a:t>printf("Hello World!\n");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000000"/>
                </a:solidFill>
              </a:rPr>
              <a:t>    printf(“%s\n”,"</a:t>
            </a:r>
            <a:r>
              <a:rPr lang="pt-BR" altLang="zh-CN" sz="1800" dirty="0">
                <a:solidFill>
                  <a:srgbClr val="0303DF"/>
                </a:solidFill>
              </a:rPr>
              <a:t>test6.cpp</a:t>
            </a:r>
            <a:r>
              <a:rPr lang="pt-BR" altLang="zh-CN" sz="1800" dirty="0">
                <a:solidFill>
                  <a:srgbClr val="000000"/>
                </a:solidFill>
              </a:rPr>
              <a:t>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000000"/>
                </a:solidFill>
              </a:rPr>
              <a:t>    printf("%d\n",</a:t>
            </a:r>
            <a:r>
              <a:rPr lang="pt-BR" altLang="zh-CN" sz="1800" dirty="0">
                <a:solidFill>
                  <a:srgbClr val="0303DF"/>
                </a:solidFill>
              </a:rPr>
              <a:t>6</a:t>
            </a:r>
            <a:r>
              <a:rPr lang="pt-BR" altLang="zh-CN" sz="18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000000"/>
                </a:solidFill>
              </a:rPr>
              <a:t>    printf("%s\n</a:t>
            </a:r>
            <a:r>
              <a:rPr lang="pt-BR" altLang="zh-CN" sz="1800" dirty="0" smtClean="0">
                <a:solidFill>
                  <a:srgbClr val="000000"/>
                </a:solidFill>
              </a:rPr>
              <a:t>",“</a:t>
            </a:r>
            <a:r>
              <a:rPr lang="en-US" altLang="zh-CN" sz="1800" dirty="0" smtClean="0">
                <a:solidFill>
                  <a:srgbClr val="0303DF"/>
                </a:solidFill>
              </a:rPr>
              <a:t>OCT</a:t>
            </a:r>
            <a:r>
              <a:rPr lang="pt-BR" altLang="zh-CN" sz="1800" dirty="0" smtClean="0">
                <a:solidFill>
                  <a:srgbClr val="0303DF"/>
                </a:solidFill>
              </a:rPr>
              <a:t> </a:t>
            </a:r>
            <a:r>
              <a:rPr lang="pt-BR" altLang="zh-CN" sz="1800" dirty="0" smtClean="0">
                <a:solidFill>
                  <a:srgbClr val="0303DF"/>
                </a:solidFill>
              </a:rPr>
              <a:t>22</a:t>
            </a:r>
            <a:r>
              <a:rPr lang="pt-BR" altLang="zh-CN" sz="1800" dirty="0" smtClean="0">
                <a:solidFill>
                  <a:srgbClr val="0303DF"/>
                </a:solidFill>
              </a:rPr>
              <a:t> 2022</a:t>
            </a:r>
            <a:r>
              <a:rPr lang="pt-BR" altLang="zh-CN" sz="1800" dirty="0" smtClean="0">
                <a:solidFill>
                  <a:srgbClr val="000000"/>
                </a:solidFill>
              </a:rPr>
              <a:t>");</a:t>
            </a:r>
            <a:endParaRPr lang="pt-BR" altLang="zh-CN" sz="1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000000"/>
                </a:solidFill>
              </a:rPr>
              <a:t>    printf("%s\n</a:t>
            </a:r>
            <a:r>
              <a:rPr lang="pt-BR" altLang="zh-CN" sz="1800" dirty="0" smtClean="0">
                <a:solidFill>
                  <a:srgbClr val="000000"/>
                </a:solidFill>
              </a:rPr>
              <a:t>",“</a:t>
            </a:r>
            <a:r>
              <a:rPr lang="pt-BR" altLang="zh-CN" sz="1800" dirty="0" smtClean="0">
                <a:solidFill>
                  <a:srgbClr val="0303DF"/>
                </a:solidFill>
              </a:rPr>
              <a:t>10:46:52</a:t>
            </a:r>
            <a:r>
              <a:rPr lang="pt-BR" altLang="zh-CN" sz="1800" dirty="0">
                <a:solidFill>
                  <a:srgbClr val="000000"/>
                </a:solidFill>
              </a:rPr>
              <a:t>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000000"/>
                </a:solidFill>
              </a:rPr>
              <a:t>    printf("%d\n",</a:t>
            </a:r>
            <a:r>
              <a:rPr lang="pt-BR" altLang="zh-CN" sz="1800" dirty="0">
                <a:solidFill>
                  <a:srgbClr val="0303DF"/>
                </a:solidFill>
              </a:rPr>
              <a:t>1</a:t>
            </a:r>
            <a:r>
              <a:rPr lang="pt-BR" altLang="zh-CN" sz="18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000000"/>
                </a:solidFill>
              </a:rPr>
              <a:t>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999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提供</a:t>
            </a:r>
            <a:r>
              <a:rPr lang="zh-CN" altLang="en-US" dirty="0"/>
              <a:t>的编译预处理命令类型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几种编译预处理命令</a:t>
            </a:r>
            <a:endParaRPr lang="en-US" altLang="zh-CN" sz="2800" dirty="0"/>
          </a:p>
          <a:p>
            <a:pPr marL="971550" lvl="1"/>
            <a:r>
              <a:rPr lang="zh-CN" altLang="en-US" sz="2400" b="1" dirty="0">
                <a:solidFill>
                  <a:srgbClr val="C00000"/>
                </a:solidFill>
              </a:rPr>
              <a:t>宏命令（</a:t>
            </a:r>
            <a:r>
              <a:rPr lang="en-US" altLang="zh-CN" sz="2400" b="1" dirty="0">
                <a:solidFill>
                  <a:srgbClr val="C00000"/>
                </a:solidFill>
              </a:rPr>
              <a:t>Macro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</a:p>
          <a:p>
            <a:pPr marL="971550" lvl="1"/>
            <a:r>
              <a:rPr lang="zh-CN" altLang="en-US" sz="2400" b="1" dirty="0">
                <a:solidFill>
                  <a:srgbClr val="C00000"/>
                </a:solidFill>
              </a:rPr>
              <a:t>文件包含命令（</a:t>
            </a:r>
            <a:r>
              <a:rPr lang="en-US" altLang="zh-CN" sz="2400" b="1" dirty="0">
                <a:solidFill>
                  <a:srgbClr val="C00000"/>
                </a:solidFill>
              </a:rPr>
              <a:t>include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</a:p>
          <a:p>
            <a:pPr marL="971550" lvl="1"/>
            <a:r>
              <a:rPr lang="zh-CN" altLang="en-US" sz="2400" b="1" dirty="0">
                <a:solidFill>
                  <a:srgbClr val="C00000"/>
                </a:solidFill>
              </a:rPr>
              <a:t>条件编译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命令</a:t>
            </a:r>
            <a:endParaRPr lang="en-US" altLang="zh-CN" sz="2400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2400" dirty="0">
                <a:solidFill>
                  <a:srgbClr val="0303DF"/>
                </a:solidFill>
              </a:rPr>
              <a:t>其它一些预编译命令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/>
              <a:t>这些命令均</a:t>
            </a:r>
            <a:r>
              <a:rPr lang="zh-CN" altLang="en-US" sz="2800" dirty="0" smtClean="0"/>
              <a:t>以</a:t>
            </a:r>
            <a:r>
              <a:rPr lang="zh-CN" altLang="en-US" sz="2800" dirty="0" smtClean="0">
                <a:solidFill>
                  <a:srgbClr val="C00000"/>
                </a:solidFill>
              </a:rPr>
              <a:t>“</a:t>
            </a:r>
            <a:r>
              <a:rPr lang="en-US" altLang="zh-CN" sz="2800" dirty="0" smtClean="0">
                <a:solidFill>
                  <a:srgbClr val="C00000"/>
                </a:solidFill>
              </a:rPr>
              <a:t>#</a:t>
            </a:r>
            <a:r>
              <a:rPr lang="zh-CN" altLang="en-US" sz="2800" dirty="0" smtClean="0">
                <a:solidFill>
                  <a:srgbClr val="C00000"/>
                </a:solidFill>
              </a:rPr>
              <a:t>”</a:t>
            </a:r>
            <a:r>
              <a:rPr lang="zh-CN" altLang="en-US" sz="2800" dirty="0" smtClean="0"/>
              <a:t>开头</a:t>
            </a:r>
            <a:r>
              <a:rPr lang="zh-CN" altLang="en-US" sz="2800" dirty="0"/>
              <a:t>，以</a:t>
            </a:r>
            <a:r>
              <a:rPr lang="zh-CN" altLang="en-US" sz="2800" dirty="0">
                <a:solidFill>
                  <a:srgbClr val="FF0000"/>
                </a:solidFill>
              </a:rPr>
              <a:t>区别于正常的</a:t>
            </a:r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r>
              <a:rPr lang="zh-CN" altLang="en-US" sz="2800" dirty="0">
                <a:solidFill>
                  <a:srgbClr val="FF0000"/>
                </a:solidFill>
              </a:rPr>
              <a:t>语句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493838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01293-4905-4024-803C-799B45FF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 </a:t>
            </a:r>
            <a:r>
              <a:rPr lang="en-US" altLang="zh-CN" dirty="0" smtClean="0"/>
              <a:t>#</a:t>
            </a:r>
            <a:r>
              <a:rPr lang="en-US" altLang="zh-CN" dirty="0"/>
              <a:t>error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8F9A3-A157-4B06-A194-64C27CBC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语法：</a:t>
            </a:r>
            <a:r>
              <a:rPr lang="en-US" altLang="zh-CN" sz="2000" dirty="0">
                <a:solidFill>
                  <a:srgbClr val="C00000"/>
                </a:solidFill>
              </a:rPr>
              <a:t>#error  [</a:t>
            </a:r>
            <a:r>
              <a:rPr lang="zh-CN" altLang="en-US" sz="2000" dirty="0">
                <a:solidFill>
                  <a:srgbClr val="C00000"/>
                </a:solidFill>
              </a:rPr>
              <a:t>用户自定义的错误消息</a:t>
            </a:r>
            <a:r>
              <a:rPr lang="en-US" altLang="zh-CN" sz="2000" dirty="0">
                <a:solidFill>
                  <a:srgbClr val="C00000"/>
                </a:solidFill>
              </a:rPr>
              <a:t>]    </a:t>
            </a:r>
          </a:p>
          <a:p>
            <a:pPr marL="971550" lvl="1"/>
            <a:r>
              <a:rPr lang="en-US" altLang="zh-CN" sz="1800" dirty="0">
                <a:solidFill>
                  <a:srgbClr val="0303DF"/>
                </a:solidFill>
              </a:rPr>
              <a:t>[</a:t>
            </a:r>
            <a:r>
              <a:rPr lang="zh-CN" altLang="en-US" sz="1800" dirty="0">
                <a:solidFill>
                  <a:srgbClr val="0303DF"/>
                </a:solidFill>
              </a:rPr>
              <a:t>用户自定义的错误消息</a:t>
            </a:r>
            <a:r>
              <a:rPr lang="en-US" altLang="zh-CN" sz="1800" dirty="0">
                <a:solidFill>
                  <a:srgbClr val="0303DF"/>
                </a:solidFill>
              </a:rPr>
              <a:t>]</a:t>
            </a:r>
            <a:r>
              <a:rPr lang="zh-CN" altLang="en-US" sz="1800" dirty="0"/>
              <a:t>表示可以没有</a:t>
            </a:r>
            <a:r>
              <a:rPr lang="zh-CN" altLang="en-US" sz="1800" dirty="0">
                <a:solidFill>
                  <a:srgbClr val="0303DF"/>
                </a:solidFill>
              </a:rPr>
              <a:t>用户自定义的错误消息；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功能：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当预处理器处理到</a:t>
            </a:r>
            <a:r>
              <a:rPr lang="en-US" altLang="zh-CN" sz="1800" dirty="0"/>
              <a:t>#error</a:t>
            </a:r>
            <a:r>
              <a:rPr lang="zh-CN" altLang="en-US" sz="1800" dirty="0"/>
              <a:t>命令时，将停止编译，并输出用户自定义的错误消息；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例：</a:t>
            </a:r>
            <a:r>
              <a:rPr lang="zh-CN" altLang="en-US" sz="2000" b="1" dirty="0">
                <a:solidFill>
                  <a:srgbClr val="006600"/>
                </a:solidFill>
              </a:rPr>
              <a:t>限定</a:t>
            </a:r>
            <a:r>
              <a:rPr lang="en-US" altLang="zh-CN" sz="2000" b="1" dirty="0">
                <a:solidFill>
                  <a:srgbClr val="006600"/>
                </a:solidFill>
              </a:rPr>
              <a:t>SIZE</a:t>
            </a:r>
            <a:r>
              <a:rPr lang="zh-CN" altLang="en-US" sz="2000" b="1" dirty="0">
                <a:solidFill>
                  <a:srgbClr val="006600"/>
                </a:solidFill>
              </a:rPr>
              <a:t>的值在</a:t>
            </a:r>
            <a:r>
              <a:rPr lang="en-US" altLang="zh-CN" sz="2000" b="1" dirty="0">
                <a:solidFill>
                  <a:srgbClr val="006600"/>
                </a:solidFill>
              </a:rPr>
              <a:t>0~100</a:t>
            </a:r>
            <a:r>
              <a:rPr lang="zh-CN" altLang="en-US" sz="2000" b="1" dirty="0">
                <a:solidFill>
                  <a:srgbClr val="006600"/>
                </a:solidFill>
              </a:rPr>
              <a:t>之间</a:t>
            </a:r>
            <a:r>
              <a:rPr lang="zh-CN" altLang="en-US" sz="2000" dirty="0"/>
              <a:t>，否则输出提示信息，并停止编译；</a:t>
            </a:r>
            <a:endParaRPr lang="en-US" altLang="zh-CN" sz="2000" dirty="0"/>
          </a:p>
          <a:p>
            <a:pPr lvl="2" indent="0">
              <a:buNone/>
            </a:pPr>
            <a:r>
              <a:rPr lang="en-US" altLang="zh-CN" sz="1800" b="1" dirty="0">
                <a:solidFill>
                  <a:srgbClr val="0303DF"/>
                </a:solidFill>
              </a:rPr>
              <a:t>#define SIZE 50</a:t>
            </a:r>
          </a:p>
          <a:p>
            <a:pPr lvl="2" indent="0"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#if SIZE &lt; 0 || SIZE &gt; 100</a:t>
            </a:r>
          </a:p>
          <a:p>
            <a:pPr lvl="2" indent="0">
              <a:buNone/>
            </a:pPr>
            <a:r>
              <a:rPr lang="en-US" altLang="zh-CN" sz="1800" b="1" dirty="0">
                <a:solidFill>
                  <a:srgbClr val="7030A0"/>
                </a:solidFill>
              </a:rPr>
              <a:t>#error SIZE must be between 1 and 100.</a:t>
            </a:r>
          </a:p>
          <a:p>
            <a:pPr lvl="2" indent="0">
              <a:buNone/>
            </a:pPr>
            <a:r>
              <a:rPr lang="en-US" altLang="zh-CN" sz="1800" b="1" dirty="0"/>
              <a:t>#endif</a:t>
            </a:r>
          </a:p>
          <a:p>
            <a:pPr marL="971550" lvl="1"/>
            <a:r>
              <a:rPr lang="zh-CN" altLang="en-US" sz="1800" dirty="0" smtClean="0">
                <a:solidFill>
                  <a:srgbClr val="0303DF"/>
                </a:solidFill>
              </a:rPr>
              <a:t>与编译时，若</a:t>
            </a:r>
            <a:r>
              <a:rPr lang="en-US" altLang="zh-CN" sz="1800" dirty="0">
                <a:solidFill>
                  <a:srgbClr val="0303DF"/>
                </a:solidFill>
              </a:rPr>
              <a:t>SIZE</a:t>
            </a:r>
            <a:r>
              <a:rPr lang="zh-CN" altLang="en-US" sz="1800" dirty="0">
                <a:solidFill>
                  <a:srgbClr val="0303DF"/>
                </a:solidFill>
              </a:rPr>
              <a:t>值的范围不在</a:t>
            </a:r>
            <a:r>
              <a:rPr lang="en-US" altLang="zh-CN" sz="1800" dirty="0">
                <a:solidFill>
                  <a:srgbClr val="0303DF"/>
                </a:solidFill>
              </a:rPr>
              <a:t>0~100</a:t>
            </a:r>
            <a:r>
              <a:rPr lang="zh-CN" altLang="en-US" sz="1800" dirty="0">
                <a:solidFill>
                  <a:srgbClr val="0303DF"/>
                </a:solidFill>
              </a:rPr>
              <a:t>之间，则停止编译预处理过程，并</a:t>
            </a:r>
            <a:r>
              <a:rPr lang="zh-CN" altLang="en-US" sz="1800" dirty="0" smtClean="0">
                <a:solidFill>
                  <a:srgbClr val="0303DF"/>
                </a:solidFill>
              </a:rPr>
              <a:t>输出：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[</a:t>
            </a:r>
            <a:r>
              <a:rPr lang="en-US" altLang="zh-CN" sz="1800" b="1" dirty="0">
                <a:solidFill>
                  <a:srgbClr val="006600"/>
                </a:solidFill>
              </a:rPr>
              <a:t>Error] #error SIZE must be between 1 and 100.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7030A0"/>
                </a:solidFill>
              </a:rPr>
              <a:t>思考：这种限定利用</a:t>
            </a:r>
            <a:r>
              <a:rPr lang="en-US" altLang="zh-CN" sz="2000" b="1" dirty="0">
                <a:solidFill>
                  <a:srgbClr val="7030A0"/>
                </a:solidFill>
              </a:rPr>
              <a:t>c</a:t>
            </a:r>
            <a:r>
              <a:rPr lang="zh-CN" altLang="en-US" sz="2000" b="1" dirty="0">
                <a:solidFill>
                  <a:srgbClr val="7030A0"/>
                </a:solidFill>
              </a:rPr>
              <a:t>语句的</a:t>
            </a:r>
            <a:r>
              <a:rPr lang="en-US" altLang="zh-CN" sz="2000" b="1" dirty="0">
                <a:solidFill>
                  <a:srgbClr val="7030A0"/>
                </a:solidFill>
              </a:rPr>
              <a:t>if</a:t>
            </a:r>
            <a:r>
              <a:rPr lang="zh-CN" altLang="en-US" sz="2000" b="1" dirty="0">
                <a:solidFill>
                  <a:srgbClr val="7030A0"/>
                </a:solidFill>
              </a:rPr>
              <a:t>语句也能实现，利用预编译进行处理有何优点？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971550" lvl="1"/>
            <a:endParaRPr lang="en-US" altLang="zh-CN" sz="1600" dirty="0">
              <a:solidFill>
                <a:srgbClr val="0303DF"/>
              </a:solidFill>
            </a:endParaRPr>
          </a:p>
          <a:p>
            <a:pPr marL="971550" lvl="1"/>
            <a:endParaRPr lang="zh-CN" altLang="en-US" sz="1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0D7623-A4B0-447C-B64D-A7A840659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当预处理器预处理到#error命令时将停止编译并输出用户自定义的错误消息。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zh-CN" altLang="zh-CN" sz="9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algn="just"/>
            <a:r>
              <a:rPr lang="zh-CN" altLang="en-US" sz="2400" dirty="0">
                <a:solidFill>
                  <a:srgbClr val="7030A0"/>
                </a:solidFill>
              </a:rPr>
              <a:t>课后练习： </a:t>
            </a:r>
            <a:r>
              <a:rPr lang="en-US" altLang="zh-CN" sz="2400" dirty="0" smtClean="0"/>
              <a:t>#</a:t>
            </a:r>
            <a:r>
              <a:rPr lang="en-US" altLang="zh-CN" sz="2400" dirty="0"/>
              <a:t>error</a:t>
            </a:r>
            <a:r>
              <a:rPr lang="zh-CN" altLang="en-US" sz="2400" dirty="0"/>
              <a:t>：程序中利用</a:t>
            </a:r>
            <a:r>
              <a:rPr lang="en-US" altLang="zh-CN" sz="2400" dirty="0"/>
              <a:t>c</a:t>
            </a:r>
            <a:r>
              <a:rPr lang="zh-CN" altLang="en-US" sz="2400" dirty="0"/>
              <a:t>中的</a:t>
            </a:r>
            <a:r>
              <a:rPr lang="en-US" altLang="zh-CN" sz="2400" dirty="0"/>
              <a:t>if</a:t>
            </a:r>
            <a:r>
              <a:rPr lang="zh-CN" altLang="en-US" sz="2400" dirty="0"/>
              <a:t>语句实现上述功能</a:t>
            </a:r>
            <a:endParaRPr lang="en-US" altLang="zh-CN" sz="24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C0ED96-35CC-46F8-B8FC-FF4A25038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972062"/>
            <a:ext cx="8089900" cy="1313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/>
              <a:t>若</a:t>
            </a:r>
            <a:r>
              <a:rPr kumimoji="1" lang="en-US" altLang="zh-CN" sz="1800" dirty="0"/>
              <a:t>SIZE</a:t>
            </a:r>
            <a:r>
              <a:rPr kumimoji="1" lang="zh-CN" altLang="en-US" sz="1800" dirty="0">
                <a:solidFill>
                  <a:srgbClr val="C00000"/>
                </a:solidFill>
              </a:rPr>
              <a:t>不在</a:t>
            </a:r>
            <a:r>
              <a:rPr kumimoji="1" lang="en-US" altLang="zh-CN" sz="1800" dirty="0"/>
              <a:t>0~100</a:t>
            </a:r>
            <a:r>
              <a:rPr kumimoji="1" lang="zh-CN" altLang="en-US" sz="1800" dirty="0"/>
              <a:t>之间，则输出提示信息，并不再继续编译；</a:t>
            </a:r>
            <a:endParaRPr kumimoji="1" lang="en-US" altLang="zh-CN" sz="1800" dirty="0"/>
          </a:p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/>
              <a:t>若</a:t>
            </a:r>
            <a:r>
              <a:rPr kumimoji="1" lang="en-US" altLang="zh-CN" sz="1800" dirty="0"/>
              <a:t>SIZE</a:t>
            </a:r>
            <a:r>
              <a:rPr kumimoji="1" lang="zh-CN" altLang="en-US" sz="1800" dirty="0">
                <a:solidFill>
                  <a:srgbClr val="C00000"/>
                </a:solidFill>
              </a:rPr>
              <a:t>在</a:t>
            </a:r>
            <a:r>
              <a:rPr kumimoji="1" lang="en-US" altLang="zh-CN" sz="1800" dirty="0"/>
              <a:t>0~100</a:t>
            </a:r>
            <a:r>
              <a:rPr kumimoji="1" lang="zh-CN" altLang="en-US" sz="1800" dirty="0"/>
              <a:t>之间，则实际编译的程序代码不再包含</a:t>
            </a:r>
            <a:r>
              <a:rPr kumimoji="1" lang="zh-CN" altLang="en-US" sz="1800" dirty="0" smtClean="0"/>
              <a:t>这些条件编译的内容</a:t>
            </a:r>
            <a:r>
              <a:rPr kumimoji="1" lang="en-US" altLang="zh-CN" sz="1800" dirty="0" smtClean="0"/>
              <a:t>;</a:t>
            </a:r>
            <a:endParaRPr kumimoji="1" lang="en-US" altLang="zh-CN" sz="1800" dirty="0"/>
          </a:p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b="1" dirty="0">
                <a:solidFill>
                  <a:srgbClr val="C00000"/>
                </a:solidFill>
              </a:rPr>
              <a:t>编译预处理时检查，增加了编译时间，但不仅节省了程序的执行时间，而且防止程序在执行期间出现异常而终止程序的执行；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A57A9-0FAD-4D2A-9388-C7AC49F28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87" y="2415345"/>
            <a:ext cx="3607467" cy="38907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//</a:t>
            </a:r>
            <a:r>
              <a:rPr lang="zh-CN" altLang="en-US" sz="1600" dirty="0" smtClean="0">
                <a:solidFill>
                  <a:srgbClr val="7030A0"/>
                </a:solidFill>
              </a:rPr>
              <a:t>编译预处理检查</a:t>
            </a:r>
            <a:r>
              <a:rPr lang="en-US" altLang="zh-CN" sz="1600" dirty="0" smtClean="0">
                <a:solidFill>
                  <a:srgbClr val="7030A0"/>
                </a:solidFill>
              </a:rPr>
              <a:t>SIZE</a:t>
            </a:r>
            <a:r>
              <a:rPr lang="zh-CN" altLang="en-US" sz="1600" dirty="0" smtClean="0">
                <a:solidFill>
                  <a:srgbClr val="7030A0"/>
                </a:solidFill>
              </a:rPr>
              <a:t>的范围</a:t>
            </a:r>
            <a:endParaRPr lang="en-US" altLang="zh-CN" sz="1600" dirty="0" smtClean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#</a:t>
            </a:r>
            <a:r>
              <a:rPr lang="en-US" altLang="zh-CN" sz="1600" dirty="0">
                <a:solidFill>
                  <a:srgbClr val="006600"/>
                </a:solidFill>
              </a:rPr>
              <a:t>define SIZE 50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#if SIZE &lt; 0 || SIZE &gt; 100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#error SIZE must be between 1 and 100.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endif</a:t>
            </a:r>
            <a:endParaRPr lang="en-US" altLang="zh-CN" sz="1600" dirty="0" smtClean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000000"/>
                </a:solidFill>
              </a:rPr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</a:rPr>
              <a:t>     //……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</a:rPr>
              <a:t>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</a:rPr>
              <a:t>//</a:t>
            </a:r>
            <a:r>
              <a:rPr lang="zh-CN" altLang="en-US" sz="1600" dirty="0" smtClean="0">
                <a:solidFill>
                  <a:srgbClr val="000000"/>
                </a:solidFill>
              </a:rPr>
              <a:t>如果</a:t>
            </a:r>
            <a:r>
              <a:rPr lang="en-US" altLang="zh-CN" sz="1600" dirty="0" smtClean="0">
                <a:solidFill>
                  <a:srgbClr val="000000"/>
                </a:solidFill>
              </a:rPr>
              <a:t>SIZE</a:t>
            </a:r>
            <a:r>
              <a:rPr lang="zh-CN" altLang="en-US" sz="1600" dirty="0" smtClean="0">
                <a:solidFill>
                  <a:srgbClr val="000000"/>
                </a:solidFill>
              </a:rPr>
              <a:t>不在规定的范围，编译预处理给出相应的提示，并停止编译过程</a:t>
            </a:r>
            <a:r>
              <a:rPr lang="zh-CN" altLang="en-US" sz="1600" dirty="0" smtClean="0">
                <a:solidFill>
                  <a:srgbClr val="000000"/>
                </a:solidFill>
              </a:rPr>
              <a:t>；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</a:rPr>
              <a:t>//</a:t>
            </a:r>
            <a:r>
              <a:rPr lang="zh-CN" altLang="en-US" sz="1600" dirty="0" smtClean="0">
                <a:solidFill>
                  <a:srgbClr val="000000"/>
                </a:solidFill>
              </a:rPr>
              <a:t>此时可以修改程序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C00000"/>
                </a:solidFill>
              </a:rPr>
              <a:t>//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不会导致在运行时出现错误并退出；</a:t>
            </a:r>
            <a:endParaRPr lang="en-US" altLang="zh-CN" sz="1600" b="1" dirty="0">
              <a:solidFill>
                <a:srgbClr val="C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3BBD714-20E7-42AF-B266-11DFF7B3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569" y="2415345"/>
            <a:ext cx="4035670" cy="38907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7030A0"/>
                </a:solidFill>
              </a:rPr>
              <a:t>//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如果</a:t>
            </a:r>
            <a:r>
              <a:rPr lang="zh-CN" altLang="en-US" sz="1600" b="1" dirty="0">
                <a:solidFill>
                  <a:srgbClr val="7030A0"/>
                </a:solidFill>
              </a:rPr>
              <a:t>在程序中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检查</a:t>
            </a:r>
            <a:r>
              <a:rPr lang="en-US" altLang="zh-CN" sz="1600" dirty="0">
                <a:solidFill>
                  <a:srgbClr val="7030A0"/>
                </a:solidFill>
              </a:rPr>
              <a:t>SIZE</a:t>
            </a:r>
            <a:r>
              <a:rPr lang="zh-CN" altLang="en-US" sz="1600" dirty="0">
                <a:solidFill>
                  <a:srgbClr val="7030A0"/>
                </a:solidFill>
              </a:rPr>
              <a:t>的</a:t>
            </a:r>
            <a:r>
              <a:rPr lang="zh-CN" altLang="en-US" sz="1600" dirty="0" smtClean="0">
                <a:solidFill>
                  <a:srgbClr val="7030A0"/>
                </a:solidFill>
              </a:rPr>
              <a:t>范围</a:t>
            </a:r>
            <a:endParaRPr lang="en-US" altLang="zh-CN" sz="1600" b="1" dirty="0" smtClean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#define SIZE 50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000000"/>
                </a:solidFill>
              </a:rPr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</a:t>
            </a:r>
            <a:r>
              <a:rPr lang="en-US" altLang="zh-CN" sz="1600" dirty="0">
                <a:solidFill>
                  <a:srgbClr val="0303DF"/>
                </a:solidFill>
              </a:rPr>
              <a:t> if </a:t>
            </a:r>
            <a:r>
              <a:rPr lang="en-US" altLang="zh-CN" sz="1600" dirty="0" smtClean="0">
                <a:solidFill>
                  <a:srgbClr val="0303DF"/>
                </a:solidFill>
              </a:rPr>
              <a:t>(</a:t>
            </a:r>
            <a:r>
              <a:rPr lang="en-US" altLang="zh-CN" sz="1600" dirty="0">
                <a:solidFill>
                  <a:srgbClr val="006600"/>
                </a:solidFill>
              </a:rPr>
              <a:t>SIZE </a:t>
            </a:r>
            <a:r>
              <a:rPr lang="en-US" altLang="zh-CN" sz="1600" dirty="0" smtClean="0">
                <a:solidFill>
                  <a:srgbClr val="0303DF"/>
                </a:solidFill>
              </a:rPr>
              <a:t>&lt;0||</a:t>
            </a:r>
            <a:r>
              <a:rPr lang="en-US" altLang="zh-CN" sz="1600" dirty="0">
                <a:solidFill>
                  <a:srgbClr val="006600"/>
                </a:solidFill>
              </a:rPr>
              <a:t> SIZE </a:t>
            </a:r>
            <a:r>
              <a:rPr lang="en-US" altLang="zh-CN" sz="1600" dirty="0" smtClean="0">
                <a:solidFill>
                  <a:srgbClr val="0303DF"/>
                </a:solidFill>
              </a:rPr>
              <a:t>&gt;100</a:t>
            </a:r>
            <a:r>
              <a:rPr lang="en-US" altLang="zh-CN" sz="1600" dirty="0">
                <a:solidFill>
                  <a:srgbClr val="0303DF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</a:t>
            </a:r>
            <a:r>
              <a:rPr lang="en-US" altLang="zh-CN" sz="1600" dirty="0" err="1">
                <a:solidFill>
                  <a:srgbClr val="000000"/>
                </a:solidFill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</a:rPr>
              <a:t>("SIZE must be 1~100\n");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</a:t>
            </a:r>
            <a:r>
              <a:rPr lang="en-US" altLang="zh-CN" sz="1600" dirty="0">
                <a:solidFill>
                  <a:srgbClr val="7030A0"/>
                </a:solidFill>
              </a:rPr>
              <a:t>return 1;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0303DF"/>
                </a:solidFill>
              </a:rPr>
              <a:t>//</a:t>
            </a:r>
            <a:r>
              <a:rPr lang="zh-CN" altLang="en-US" sz="1600" b="1" dirty="0" smtClean="0">
                <a:solidFill>
                  <a:srgbClr val="0303DF"/>
                </a:solidFill>
              </a:rPr>
              <a:t>如果不采用条件编译，而是在</a:t>
            </a:r>
            <a:r>
              <a:rPr lang="zh-CN" altLang="en-US" sz="1600" b="1" dirty="0" smtClean="0">
                <a:solidFill>
                  <a:srgbClr val="0303DF"/>
                </a:solidFill>
              </a:rPr>
              <a:t>程序中检查</a:t>
            </a:r>
            <a:r>
              <a:rPr lang="zh-CN" altLang="en-US" sz="1600" b="1" dirty="0" smtClean="0">
                <a:solidFill>
                  <a:srgbClr val="0303DF"/>
                </a:solidFill>
              </a:rPr>
              <a:t>，会增加程序</a:t>
            </a:r>
            <a:r>
              <a:rPr lang="zh-CN" altLang="en-US" sz="1600" b="1" dirty="0">
                <a:solidFill>
                  <a:srgbClr val="0303DF"/>
                </a:solidFill>
              </a:rPr>
              <a:t>的执行时间</a:t>
            </a:r>
            <a:r>
              <a:rPr lang="zh-CN" altLang="en-US" sz="1600" dirty="0">
                <a:solidFill>
                  <a:srgbClr val="0303DF"/>
                </a:solidFill>
              </a:rPr>
              <a:t>；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7030A0"/>
                </a:solidFill>
              </a:rPr>
              <a:t>//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而且出现异常后，会终止</a:t>
            </a:r>
            <a:r>
              <a:rPr lang="zh-CN" altLang="en-US" sz="1600" b="1" dirty="0">
                <a:solidFill>
                  <a:srgbClr val="7030A0"/>
                </a:solidFill>
              </a:rPr>
              <a:t>程序的执行；</a:t>
            </a:r>
            <a:endParaRPr lang="en-US" altLang="zh-CN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0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01293-4905-4024-803C-799B45FF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 </a:t>
            </a:r>
            <a:r>
              <a:rPr lang="en-US" altLang="zh-CN" dirty="0" smtClean="0">
                <a:solidFill>
                  <a:srgbClr val="0303DF"/>
                </a:solidFill>
              </a:rPr>
              <a:t>#</a:t>
            </a:r>
            <a:r>
              <a:rPr lang="en-US" altLang="zh-CN" dirty="0">
                <a:solidFill>
                  <a:srgbClr val="0303DF"/>
                </a:solidFill>
              </a:rPr>
              <a:t>pragma</a:t>
            </a:r>
            <a:r>
              <a:rPr lang="zh-CN" altLang="en-US" dirty="0"/>
              <a:t>：预编译中最复杂的一条命令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8F9A3-A157-4B06-A194-64C27CBC2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4" y="1135063"/>
            <a:ext cx="8262571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语法：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#pragma Para</a:t>
            </a:r>
            <a:r>
              <a:rPr lang="zh-CN" altLang="en-US" sz="2000" dirty="0"/>
              <a:t>，其中</a:t>
            </a:r>
            <a:r>
              <a:rPr lang="en-US" altLang="zh-CN" sz="2000" dirty="0"/>
              <a:t>Para </a:t>
            </a:r>
            <a:r>
              <a:rPr lang="zh-CN" altLang="en-US" sz="2000" dirty="0"/>
              <a:t>为参数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功能：</a:t>
            </a:r>
            <a:r>
              <a:rPr lang="zh-CN" altLang="en-US" sz="2000" b="1" dirty="0">
                <a:solidFill>
                  <a:srgbClr val="7030A0"/>
                </a:solidFill>
              </a:rPr>
              <a:t>设定编译器的状态或者是指示编译器完成一些特定的动作；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例：</a:t>
            </a:r>
            <a:r>
              <a:rPr lang="zh-CN" altLang="en-US" sz="2000" dirty="0">
                <a:solidFill>
                  <a:srgbClr val="006600"/>
                </a:solidFill>
              </a:rPr>
              <a:t>检查</a:t>
            </a:r>
            <a:r>
              <a:rPr lang="zh-CN" altLang="en-US" sz="2000" dirty="0">
                <a:solidFill>
                  <a:srgbClr val="0303DF"/>
                </a:solidFill>
              </a:rPr>
              <a:t>宏</a:t>
            </a:r>
            <a:r>
              <a:rPr lang="en-US" altLang="zh-CN" sz="2000" dirty="0">
                <a:solidFill>
                  <a:srgbClr val="0303DF"/>
                </a:solidFill>
              </a:rPr>
              <a:t>_X86</a:t>
            </a:r>
            <a:r>
              <a:rPr lang="zh-CN" altLang="en-US" sz="2000" dirty="0">
                <a:solidFill>
                  <a:srgbClr val="006600"/>
                </a:solidFill>
              </a:rPr>
              <a:t>是否被定义过</a:t>
            </a:r>
            <a:endParaRPr lang="en-US" altLang="zh-CN" sz="2000" dirty="0"/>
          </a:p>
          <a:p>
            <a:pPr marL="8001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#ifdef _X86</a:t>
            </a:r>
          </a:p>
          <a:p>
            <a:pPr marL="8001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</a:rPr>
              <a:t>#pragma message</a:t>
            </a:r>
            <a:r>
              <a:rPr lang="en-US" altLang="zh-CN" sz="1800" dirty="0"/>
              <a:t>("_X86 macro defined!")</a:t>
            </a:r>
          </a:p>
          <a:p>
            <a:pPr marL="8001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#endif</a:t>
            </a:r>
          </a:p>
          <a:p>
            <a:pPr marL="1085850" lvl="1" indent="-285750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若</a:t>
            </a:r>
            <a:r>
              <a:rPr lang="zh-CN" altLang="en-US" sz="1800" dirty="0">
                <a:solidFill>
                  <a:srgbClr val="0303DF"/>
                </a:solidFill>
              </a:rPr>
              <a:t>宏</a:t>
            </a:r>
            <a:r>
              <a:rPr lang="en-US" altLang="zh-CN" sz="1800" dirty="0">
                <a:solidFill>
                  <a:srgbClr val="0303DF"/>
                </a:solidFill>
              </a:rPr>
              <a:t>_X86</a:t>
            </a:r>
            <a:r>
              <a:rPr lang="zh-CN" altLang="en-US" sz="1800" dirty="0">
                <a:solidFill>
                  <a:srgbClr val="0303DF"/>
                </a:solidFill>
              </a:rPr>
              <a:t>被定义过，</a:t>
            </a:r>
            <a:r>
              <a:rPr lang="zh-CN" altLang="en-US" sz="1800" dirty="0"/>
              <a:t>则在编译输出窗口中输出上述信息；</a:t>
            </a:r>
            <a:endParaRPr lang="en-US" altLang="zh-C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例：</a:t>
            </a:r>
            <a:r>
              <a:rPr lang="zh-CN" altLang="en-US" sz="2000" dirty="0">
                <a:sym typeface="宋体" panose="02010600030101010101" pitchFamily="2" charset="-122"/>
              </a:rPr>
              <a:t>开发驱动程序时，将程序中函数代码存放到设定的代码段；</a:t>
            </a:r>
            <a:endParaRPr lang="en-US" altLang="zh-CN" sz="2000" dirty="0">
              <a:sym typeface="宋体" panose="02010600030101010101" pitchFamily="2" charset="-122"/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7030A0"/>
                </a:solidFill>
              </a:rPr>
              <a:t>#pragma </a:t>
            </a:r>
            <a:r>
              <a:rPr lang="en-US" altLang="zh-CN" sz="1800" dirty="0" err="1">
                <a:solidFill>
                  <a:srgbClr val="7030A0"/>
                </a:solidFill>
              </a:rPr>
              <a:t>code_seg</a:t>
            </a:r>
            <a:r>
              <a:rPr lang="en-US" altLang="zh-CN" sz="1800" dirty="0"/>
              <a:t>(["section-name"[,"section-class"]])</a:t>
            </a:r>
            <a:endParaRPr lang="en-US" altLang="zh-CN" sz="1800" dirty="0">
              <a:sym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ym typeface="宋体" panose="02010600030101010101" pitchFamily="2" charset="-122"/>
              </a:rPr>
              <a:t>例：</a:t>
            </a:r>
            <a:r>
              <a:rPr lang="zh-CN" altLang="en-US" sz="2000" dirty="0"/>
              <a:t>在头文件的最开始加入下述指令，可确保头文件只被编译一次；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7030A0"/>
                </a:solidFill>
              </a:rPr>
              <a:t>#pragma once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其它（自学）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971550" lvl="1"/>
            <a:endParaRPr lang="en-US" altLang="zh-CN" sz="1600" dirty="0">
              <a:solidFill>
                <a:srgbClr val="0303DF"/>
              </a:solidFill>
            </a:endParaRPr>
          </a:p>
          <a:p>
            <a:pPr marL="971550" lvl="1"/>
            <a:endParaRPr lang="zh-CN" altLang="en-US" sz="1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0D7623-A4B0-447C-B64D-A7A840659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当预处理器预处理到#error命令时将停止编译并输出用户自定义的错误消息。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zh-CN" altLang="zh-CN" sz="9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10906" y="1018344"/>
            <a:ext cx="8639663" cy="13542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若下述两个文件在同一个目录中；（自己利用</a:t>
            </a:r>
            <a:r>
              <a:rPr lang="en-US" altLang="zh-CN" sz="1800" dirty="0" err="1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gcc</a:t>
            </a:r>
            <a:r>
              <a:rPr lang="en-US" altLang="zh-CN" sz="18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 –E </a:t>
            </a:r>
            <a:r>
              <a:rPr lang="en-US" altLang="zh-CN" sz="1800" dirty="0" err="1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file.c</a:t>
            </a:r>
            <a:r>
              <a:rPr lang="zh-CN" altLang="en-US" sz="18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展开看看效果）</a:t>
            </a:r>
            <a:endParaRPr lang="en-US" altLang="zh-CN" sz="1800" dirty="0">
              <a:solidFill>
                <a:srgbClr val="1A93C8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C00000"/>
                </a:solidFill>
                <a:latin typeface="+mn-lt"/>
                <a:ea typeface="+mn-ea"/>
                <a:sym typeface="Arial" panose="020B0604020202020204" pitchFamily="34" charset="0"/>
              </a:rPr>
              <a:t>若无</a:t>
            </a:r>
            <a:r>
              <a:rPr lang="en-US" altLang="zh-CN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#pragma once</a:t>
            </a:r>
            <a:r>
              <a:rPr lang="zh-CN" altLang="en-US" sz="18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，相当于将头文件</a:t>
            </a:r>
            <a:r>
              <a:rPr lang="en-US" altLang="zh-CN" sz="1800" dirty="0" err="1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globalVar.h</a:t>
            </a:r>
            <a:r>
              <a:rPr lang="zh-CN" altLang="en-US" sz="18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中的变量</a:t>
            </a:r>
            <a:r>
              <a:rPr lang="zh-CN" altLang="en-US" sz="1800" dirty="0">
                <a:solidFill>
                  <a:srgbClr val="C00000"/>
                </a:solidFill>
                <a:latin typeface="+mn-lt"/>
                <a:ea typeface="+mn-ea"/>
                <a:sym typeface="Arial" panose="020B0604020202020204" pitchFamily="34" charset="0"/>
              </a:rPr>
              <a:t>声明了两次，导致变量重复定义</a:t>
            </a:r>
            <a:r>
              <a:rPr lang="zh-CN" altLang="en-US" sz="18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；</a:t>
            </a:r>
            <a:endParaRPr lang="en-US" altLang="zh-CN" sz="1800" dirty="0">
              <a:solidFill>
                <a:srgbClr val="1A93C8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0303DF"/>
                </a:solidFill>
                <a:latin typeface="+mn-lt"/>
                <a:ea typeface="+mn-ea"/>
                <a:sym typeface="Arial" panose="020B0604020202020204" pitchFamily="34" charset="0"/>
              </a:rPr>
              <a:t>更常用的是利用</a:t>
            </a:r>
            <a:r>
              <a:rPr lang="zh-CN" altLang="en-US" sz="1800" b="1" dirty="0">
                <a:solidFill>
                  <a:srgbClr val="C00000"/>
                </a:solidFill>
                <a:latin typeface="+mn-lt"/>
                <a:ea typeface="+mn-ea"/>
                <a:sym typeface="Arial" panose="020B0604020202020204" pitchFamily="34" charset="0"/>
              </a:rPr>
              <a:t>条件编译</a:t>
            </a:r>
            <a:r>
              <a:rPr lang="zh-CN" altLang="en-US" sz="1800" b="1" dirty="0">
                <a:solidFill>
                  <a:srgbClr val="0303DF"/>
                </a:solidFill>
                <a:latin typeface="+mn-lt"/>
                <a:ea typeface="+mn-ea"/>
                <a:sym typeface="Arial" panose="020B0604020202020204" pitchFamily="34" charset="0"/>
              </a:rPr>
              <a:t>避免重复编译；</a:t>
            </a:r>
            <a:r>
              <a:rPr lang="zh-CN" altLang="en-US" sz="18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如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rPr>
              <a:t>#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rPr>
              <a:t>ifndef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rPr>
              <a:t> #define xxx   …..   #endif</a:t>
            </a:r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7030A0"/>
                </a:solidFill>
              </a:rPr>
              <a:t>课后练习： </a:t>
            </a:r>
            <a:r>
              <a:rPr lang="en-US" altLang="zh-CN" dirty="0" smtClean="0">
                <a:solidFill>
                  <a:srgbClr val="0303DF"/>
                </a:solidFill>
              </a:rPr>
              <a:t>#</a:t>
            </a:r>
            <a:r>
              <a:rPr lang="en-US" altLang="zh-CN" dirty="0">
                <a:solidFill>
                  <a:srgbClr val="0303DF"/>
                </a:solidFill>
              </a:rPr>
              <a:t>pragma once </a:t>
            </a:r>
            <a:r>
              <a:rPr lang="zh-CN" altLang="en-US" dirty="0"/>
              <a:t>例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63B62CF-FDA0-4CED-A066-C32356369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295" y="2605227"/>
            <a:ext cx="3672009" cy="32344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头文件</a:t>
            </a:r>
            <a:r>
              <a:rPr kumimoji="1"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globalVar.h</a:t>
            </a:r>
            <a:endParaRPr kumimoji="1" lang="en-US" altLang="zh-CN" sz="1600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#pragma once    </a:t>
            </a:r>
            <a:r>
              <a:rPr lang="en-US" altLang="zh-CN" sz="1600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该头文件只编译一次</a:t>
            </a:r>
            <a:endParaRPr lang="en-US" altLang="zh-CN" sz="1600" dirty="0">
              <a:solidFill>
                <a:srgbClr val="0303D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16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并可正确执行</a:t>
            </a:r>
            <a:endParaRPr kumimoji="1" lang="en-US" altLang="zh-CN" sz="1600" dirty="0">
              <a:solidFill>
                <a:srgbClr val="0303D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#define PI 3.14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#define E 2.71828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 unsigned MAX_SIZE=256;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 char *passwd="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OnlyYou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 char *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ErrMSG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="Error, Try again!";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 char *MSG="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Pefect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!";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  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PasswdRight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=false;</a:t>
            </a:r>
            <a:endParaRPr kumimoji="1" lang="en-US" altLang="zh-CN" sz="16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其它声明或定义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kumimoji="1"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65E19D2-65FA-4421-9941-6A7511643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6" y="2428241"/>
            <a:ext cx="4114799" cy="3411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</a:t>
            </a:r>
            <a:r>
              <a:rPr kumimoji="1"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longin.c</a:t>
            </a:r>
            <a:endParaRPr kumimoji="1" lang="en-US" altLang="zh-CN" sz="1600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#include “</a:t>
            </a:r>
            <a:r>
              <a:rPr kumimoji="1" lang="en-US" altLang="zh-CN" sz="1600" dirty="0" err="1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globalVar</a:t>
            </a:r>
            <a:r>
              <a:rPr kumimoji="1" lang="en-US" altLang="zh-CN" sz="1600" b="1" dirty="0" err="1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.h</a:t>
            </a:r>
            <a:r>
              <a:rPr kumimoji="1" lang="en-US" altLang="zh-CN" sz="16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  <a:r>
              <a:rPr kumimoji="1" lang="zh-CN" altLang="en-US" sz="16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b="1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kumimoji="1" lang="zh-CN" altLang="en-US" sz="1600" b="1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注意双引号</a:t>
            </a:r>
            <a:endParaRPr kumimoji="1" lang="en-US" altLang="zh-CN" sz="1600" b="1" dirty="0">
              <a:solidFill>
                <a:srgbClr val="0066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“</a:t>
            </a:r>
            <a:r>
              <a:rPr kumimoji="1" lang="en-US" altLang="zh-CN" sz="1600" dirty="0" err="1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globalVar</a:t>
            </a:r>
            <a:r>
              <a:rPr kumimoji="1" lang="en-US" altLang="zh-CN" sz="1600" b="1" dirty="0" err="1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kumimoji="1" lang="en-US" altLang="zh-CN" sz="16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kumimoji="1" lang="en-US" altLang="zh-CN" sz="1600" b="1" dirty="0">
              <a:solidFill>
                <a:srgbClr val="0303D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main()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//</a:t>
            </a:r>
            <a:r>
              <a:rPr kumimoji="1"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访问头文件中的变量；</a:t>
            </a:r>
            <a:endParaRPr kumimoji="1" lang="en-US" altLang="zh-CN" sz="16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05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几种预处理</a:t>
            </a:r>
            <a:r>
              <a:rPr lang="en-US" altLang="zh-CN" sz="2000" dirty="0"/>
              <a:t>/</a:t>
            </a:r>
            <a:r>
              <a:rPr lang="zh-CN" altLang="en-US" sz="2000" dirty="0"/>
              <a:t>预编译类型</a:t>
            </a:r>
            <a:endParaRPr lang="en-US" altLang="zh-CN" sz="2000" dirty="0"/>
          </a:p>
          <a:p>
            <a:pPr marL="971550" lvl="1"/>
            <a:r>
              <a:rPr lang="zh-CN" altLang="en-US" sz="1800" dirty="0">
                <a:solidFill>
                  <a:srgbClr val="0303DF"/>
                </a:solidFill>
              </a:rPr>
              <a:t>宏命令（</a:t>
            </a:r>
            <a:r>
              <a:rPr lang="en-US" altLang="zh-CN" sz="1800" dirty="0">
                <a:solidFill>
                  <a:srgbClr val="0303DF"/>
                </a:solidFill>
              </a:rPr>
              <a:t>Macro</a:t>
            </a:r>
            <a:r>
              <a:rPr lang="zh-CN" altLang="en-US" sz="1800" dirty="0">
                <a:solidFill>
                  <a:srgbClr val="0303DF"/>
                </a:solidFill>
              </a:rPr>
              <a:t>）</a:t>
            </a:r>
          </a:p>
          <a:p>
            <a:pPr marL="971550" lvl="1"/>
            <a:r>
              <a:rPr lang="zh-CN" altLang="en-US" sz="1800" dirty="0">
                <a:solidFill>
                  <a:srgbClr val="0303DF"/>
                </a:solidFill>
              </a:rPr>
              <a:t>文件包含命令（</a:t>
            </a:r>
            <a:r>
              <a:rPr lang="en-US" altLang="zh-CN" sz="1800" dirty="0">
                <a:solidFill>
                  <a:srgbClr val="0303DF"/>
                </a:solidFill>
              </a:rPr>
              <a:t>include</a:t>
            </a:r>
            <a:r>
              <a:rPr lang="zh-CN" altLang="en-US" sz="1800" dirty="0">
                <a:solidFill>
                  <a:srgbClr val="0303DF"/>
                </a:solidFill>
              </a:rPr>
              <a:t>）</a:t>
            </a:r>
          </a:p>
          <a:p>
            <a:pPr marL="971550" lvl="1"/>
            <a:r>
              <a:rPr lang="zh-CN" altLang="en-US" sz="1800" dirty="0">
                <a:solidFill>
                  <a:srgbClr val="0303DF"/>
                </a:solidFill>
              </a:rPr>
              <a:t>条件编译命令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endParaRPr lang="en-US" altLang="zh-CN" sz="1800" dirty="0" smtClean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dirty="0" smtClean="0">
                <a:solidFill>
                  <a:srgbClr val="0303DF"/>
                </a:solidFill>
              </a:rPr>
              <a:t>其它</a:t>
            </a:r>
            <a:r>
              <a:rPr lang="zh-CN" altLang="en-US" sz="1800" dirty="0">
                <a:solidFill>
                  <a:srgbClr val="0303DF"/>
                </a:solidFill>
              </a:rPr>
              <a:t>一些预编译命令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6600"/>
                </a:solidFill>
              </a:rPr>
              <a:t>这些</a:t>
            </a:r>
            <a:r>
              <a:rPr lang="zh-CN" altLang="en-US" sz="2000" dirty="0">
                <a:solidFill>
                  <a:srgbClr val="006600"/>
                </a:solidFill>
              </a:rPr>
              <a:t>命令均以</a:t>
            </a:r>
            <a:r>
              <a:rPr lang="en-US" altLang="zh-CN" sz="2000" dirty="0">
                <a:solidFill>
                  <a:srgbClr val="006600"/>
                </a:solidFill>
              </a:rPr>
              <a:t>#</a:t>
            </a:r>
            <a:r>
              <a:rPr lang="zh-CN" altLang="en-US" sz="2000" dirty="0">
                <a:solidFill>
                  <a:srgbClr val="006600"/>
                </a:solidFill>
              </a:rPr>
              <a:t>开头，以区别于</a:t>
            </a:r>
            <a:r>
              <a:rPr lang="en-US" altLang="zh-CN" sz="2000" dirty="0">
                <a:solidFill>
                  <a:srgbClr val="006600"/>
                </a:solidFill>
              </a:rPr>
              <a:t>C</a:t>
            </a:r>
            <a:r>
              <a:rPr lang="zh-CN" altLang="en-US" sz="2000" dirty="0">
                <a:solidFill>
                  <a:srgbClr val="006600"/>
                </a:solidFill>
              </a:rPr>
              <a:t>的标准语句。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7030A0"/>
                </a:solidFill>
              </a:rPr>
              <a:t>由于</a:t>
            </a:r>
            <a:r>
              <a:rPr lang="zh-CN" altLang="en-US" sz="2000" dirty="0">
                <a:solidFill>
                  <a:srgbClr val="7030A0"/>
                </a:solidFill>
              </a:rPr>
              <a:t>编译预处理命令是在编译之前进行</a:t>
            </a:r>
            <a:r>
              <a:rPr lang="zh-CN" altLang="en-US" sz="2000" dirty="0" smtClean="0">
                <a:solidFill>
                  <a:srgbClr val="7030A0"/>
                </a:solidFill>
              </a:rPr>
              <a:t>处理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800" dirty="0" smtClean="0"/>
              <a:t>对</a:t>
            </a:r>
            <a:r>
              <a:rPr lang="zh-CN" altLang="en-US" sz="1800" dirty="0"/>
              <a:t>程序的执行过程没有任何</a:t>
            </a:r>
            <a:r>
              <a:rPr lang="zh-CN" altLang="en-US" sz="1800" dirty="0" smtClean="0"/>
              <a:t>影响；</a:t>
            </a:r>
            <a:endParaRPr lang="en-US" altLang="zh-CN" sz="1800" dirty="0" smtClean="0"/>
          </a:p>
          <a:p>
            <a:pPr marL="971550" lvl="1"/>
            <a:r>
              <a:rPr lang="zh-CN" altLang="en-US" sz="1800" dirty="0" smtClean="0"/>
              <a:t>节省了程序的执行时间；</a:t>
            </a:r>
            <a:endParaRPr lang="en-US" altLang="zh-CN" sz="1800" dirty="0" smtClean="0"/>
          </a:p>
          <a:p>
            <a:pPr marL="971550" lvl="1"/>
            <a:r>
              <a:rPr lang="zh-CN" altLang="en-US" sz="1800" dirty="0" smtClean="0"/>
              <a:t>缩短了可执行程序的大小；</a:t>
            </a:r>
            <a:endParaRPr lang="en-US" altLang="zh-CN" sz="1800" dirty="0" smtClean="0"/>
          </a:p>
          <a:p>
            <a:pPr marL="971550" lvl="1"/>
            <a:r>
              <a:rPr lang="zh-CN" altLang="en-US" sz="1800" dirty="0" smtClean="0"/>
              <a:t>防止程序运行时错误退出；</a:t>
            </a:r>
            <a:endParaRPr lang="en-US" altLang="zh-CN" sz="1800" dirty="0" smtClean="0"/>
          </a:p>
          <a:p>
            <a:pPr marL="971550" lvl="1"/>
            <a:r>
              <a:rPr lang="en-US" altLang="zh-CN" sz="1800" dirty="0" smtClean="0"/>
              <a:t>…..</a:t>
            </a:r>
          </a:p>
          <a:p>
            <a:pPr marL="971550" lvl="1"/>
            <a:endParaRPr lang="zh-CN" altLang="en-US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54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部分预处理指令（包括条件编译）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命令          用途</a:t>
            </a:r>
          </a:p>
          <a:p>
            <a:pPr marL="2857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303DF"/>
                </a:solidFill>
              </a:rPr>
              <a:t>//</a:t>
            </a:r>
            <a:r>
              <a:rPr lang="zh-CN" altLang="en-US" sz="1600" b="1" dirty="0">
                <a:solidFill>
                  <a:srgbClr val="0303DF"/>
                </a:solidFill>
              </a:rPr>
              <a:t>宏命令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 marL="2857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#                   </a:t>
            </a:r>
            <a:r>
              <a:rPr lang="zh-CN" altLang="en-US" sz="1600" dirty="0"/>
              <a:t>空指令，无任何效果</a:t>
            </a:r>
          </a:p>
          <a:p>
            <a:pPr marL="2857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#define         </a:t>
            </a:r>
            <a:r>
              <a:rPr lang="zh-CN" altLang="en-US" sz="1600" dirty="0">
                <a:solidFill>
                  <a:srgbClr val="006600"/>
                </a:solidFill>
              </a:rPr>
              <a:t>定义宏                      </a:t>
            </a:r>
            <a:r>
              <a:rPr lang="en-US" altLang="zh-CN" sz="1600" dirty="0">
                <a:solidFill>
                  <a:srgbClr val="080808"/>
                </a:solidFill>
              </a:rPr>
              <a:t>e.g.   #define PI 3.14 </a:t>
            </a:r>
          </a:p>
          <a:p>
            <a:pPr marL="2857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#</a:t>
            </a:r>
            <a:r>
              <a:rPr lang="en-US" altLang="zh-CN" sz="1600" dirty="0" err="1">
                <a:solidFill>
                  <a:srgbClr val="006600"/>
                </a:solidFill>
              </a:rPr>
              <a:t>undef</a:t>
            </a:r>
            <a:r>
              <a:rPr lang="en-US" altLang="zh-CN" sz="1600" dirty="0">
                <a:solidFill>
                  <a:srgbClr val="006600"/>
                </a:solidFill>
              </a:rPr>
              <a:t>          </a:t>
            </a:r>
            <a:r>
              <a:rPr lang="zh-CN" altLang="en-US" sz="1600" dirty="0">
                <a:solidFill>
                  <a:srgbClr val="006600"/>
                </a:solidFill>
              </a:rPr>
              <a:t>取消已定义的宏      </a:t>
            </a:r>
            <a:r>
              <a:rPr lang="en-US" altLang="zh-CN" sz="1600" dirty="0" err="1">
                <a:solidFill>
                  <a:srgbClr val="080808"/>
                </a:solidFill>
              </a:rPr>
              <a:t>e,g</a:t>
            </a:r>
            <a:r>
              <a:rPr lang="en-US" altLang="zh-CN" sz="1600" dirty="0">
                <a:solidFill>
                  <a:srgbClr val="080808"/>
                </a:solidFill>
              </a:rPr>
              <a:t>   #</a:t>
            </a:r>
            <a:r>
              <a:rPr lang="en-US" altLang="zh-CN" sz="1600" dirty="0" err="1">
                <a:solidFill>
                  <a:srgbClr val="080808"/>
                </a:solidFill>
              </a:rPr>
              <a:t>undef</a:t>
            </a:r>
            <a:r>
              <a:rPr lang="en-US" altLang="zh-CN" sz="1600" dirty="0">
                <a:solidFill>
                  <a:srgbClr val="080808"/>
                </a:solidFill>
              </a:rPr>
              <a:t>   PI</a:t>
            </a:r>
          </a:p>
          <a:p>
            <a:pPr marL="2857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303DF"/>
                </a:solidFill>
              </a:rPr>
              <a:t>//</a:t>
            </a:r>
            <a:r>
              <a:rPr lang="zh-CN" altLang="en-US" sz="1600" b="1" dirty="0">
                <a:solidFill>
                  <a:srgbClr val="0303DF"/>
                </a:solidFill>
              </a:rPr>
              <a:t>文件包含命令（</a:t>
            </a:r>
            <a:r>
              <a:rPr lang="en-US" altLang="zh-CN" sz="1600" b="1" dirty="0">
                <a:solidFill>
                  <a:srgbClr val="0303DF"/>
                </a:solidFill>
              </a:rPr>
              <a:t>include</a:t>
            </a:r>
            <a:r>
              <a:rPr lang="zh-CN" altLang="en-US" sz="1600" b="1" dirty="0">
                <a:solidFill>
                  <a:srgbClr val="0303DF"/>
                </a:solidFill>
              </a:rPr>
              <a:t>）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 marL="2857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#include       </a:t>
            </a:r>
            <a:r>
              <a:rPr lang="zh-CN" altLang="en-US" sz="1600" dirty="0"/>
              <a:t>包含一个文件</a:t>
            </a:r>
          </a:p>
          <a:p>
            <a:pPr marL="2857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303DF"/>
                </a:solidFill>
              </a:rPr>
              <a:t>//</a:t>
            </a:r>
            <a:r>
              <a:rPr lang="zh-CN" altLang="en-US" sz="1600" b="1" dirty="0">
                <a:solidFill>
                  <a:srgbClr val="0303DF"/>
                </a:solidFill>
              </a:rPr>
              <a:t>条件编译命令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 marL="2857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#if                </a:t>
            </a:r>
            <a:r>
              <a:rPr lang="zh-CN" altLang="en-US" sz="1600" dirty="0">
                <a:solidFill>
                  <a:srgbClr val="006600"/>
                </a:solidFill>
              </a:rPr>
              <a:t>如果给定条件为真，则编译</a:t>
            </a:r>
            <a:r>
              <a:rPr lang="en-US" altLang="zh-CN" sz="1600" dirty="0">
                <a:solidFill>
                  <a:srgbClr val="006600"/>
                </a:solidFill>
              </a:rPr>
              <a:t>#if</a:t>
            </a:r>
            <a:r>
              <a:rPr lang="zh-CN" altLang="en-US" sz="1600" dirty="0">
                <a:solidFill>
                  <a:srgbClr val="006600"/>
                </a:solidFill>
              </a:rPr>
              <a:t>后的代码</a:t>
            </a:r>
          </a:p>
          <a:p>
            <a:pPr marL="2857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#else            </a:t>
            </a:r>
            <a:r>
              <a:rPr lang="zh-CN" altLang="en-US" sz="1600" dirty="0">
                <a:solidFill>
                  <a:srgbClr val="006600"/>
                </a:solidFill>
              </a:rPr>
              <a:t>如果给定条件为假，则编译</a:t>
            </a:r>
            <a:r>
              <a:rPr lang="en-US" altLang="zh-CN" sz="1600" dirty="0">
                <a:solidFill>
                  <a:srgbClr val="006600"/>
                </a:solidFill>
              </a:rPr>
              <a:t>#else</a:t>
            </a:r>
            <a:r>
              <a:rPr lang="zh-CN" altLang="en-US" sz="1600" dirty="0">
                <a:solidFill>
                  <a:srgbClr val="006600"/>
                </a:solidFill>
              </a:rPr>
              <a:t>后的代码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2857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#endif          </a:t>
            </a:r>
            <a:r>
              <a:rPr lang="zh-CN" altLang="en-US" sz="1600" dirty="0">
                <a:solidFill>
                  <a:srgbClr val="006600"/>
                </a:solidFill>
              </a:rPr>
              <a:t>结束一个</a:t>
            </a:r>
            <a:r>
              <a:rPr lang="en-US" altLang="zh-CN" sz="1600" dirty="0">
                <a:solidFill>
                  <a:srgbClr val="006600"/>
                </a:solidFill>
              </a:rPr>
              <a:t>#if……#else</a:t>
            </a:r>
            <a:r>
              <a:rPr lang="zh-CN" altLang="en-US" sz="1600" dirty="0">
                <a:solidFill>
                  <a:srgbClr val="006600"/>
                </a:solidFill>
              </a:rPr>
              <a:t>条件编译块</a:t>
            </a:r>
          </a:p>
          <a:p>
            <a:pPr marL="2857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#ifdef          </a:t>
            </a:r>
            <a:r>
              <a:rPr lang="zh-CN" altLang="en-US" sz="1600" dirty="0"/>
              <a:t>如果宏已经定义，则编译下面代码 （</a:t>
            </a:r>
            <a:r>
              <a:rPr lang="en-US" altLang="zh-CN" sz="1600" dirty="0"/>
              <a:t>#else   #endif</a:t>
            </a:r>
            <a:r>
              <a:rPr lang="zh-CN" altLang="en-US" sz="1600" dirty="0"/>
              <a:t>）</a:t>
            </a:r>
          </a:p>
          <a:p>
            <a:pPr marL="2857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#</a:t>
            </a:r>
            <a:r>
              <a:rPr lang="en-US" altLang="zh-CN" sz="1600" dirty="0" err="1"/>
              <a:t>ifndef</a:t>
            </a:r>
            <a:r>
              <a:rPr lang="en-US" altLang="zh-CN" sz="1600" dirty="0"/>
              <a:t>        </a:t>
            </a:r>
            <a:r>
              <a:rPr lang="zh-CN" altLang="en-US" sz="1600" dirty="0"/>
              <a:t>如果宏没有定义，则编译下面代码（</a:t>
            </a:r>
            <a:r>
              <a:rPr lang="en-US" altLang="zh-CN" sz="1600" dirty="0"/>
              <a:t>#else   #endif</a:t>
            </a:r>
            <a:r>
              <a:rPr lang="zh-CN" altLang="en-US" sz="1600" dirty="0"/>
              <a:t>）</a:t>
            </a:r>
          </a:p>
          <a:p>
            <a:pPr marL="2857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#</a:t>
            </a:r>
            <a:r>
              <a:rPr lang="en-US" altLang="zh-CN" sz="1600" dirty="0" err="1"/>
              <a:t>elif</a:t>
            </a:r>
            <a:r>
              <a:rPr lang="en-US" altLang="zh-CN" sz="1600" dirty="0"/>
              <a:t>             else if</a:t>
            </a:r>
            <a:r>
              <a:rPr lang="zh-CN" altLang="en-US" sz="1600" dirty="0"/>
              <a:t>的简写</a:t>
            </a:r>
          </a:p>
          <a:p>
            <a:pPr marL="2857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#error          </a:t>
            </a:r>
            <a:r>
              <a:rPr lang="zh-CN" altLang="en-US" sz="1600" dirty="0"/>
              <a:t>停止编译并显示错误信息  </a:t>
            </a:r>
            <a:endParaRPr lang="en-US" altLang="zh-CN" sz="1600" dirty="0"/>
          </a:p>
          <a:p>
            <a:pPr marL="2857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#</a:t>
            </a:r>
            <a:r>
              <a:rPr lang="en-US" altLang="zh-CN" sz="1600" dirty="0" err="1"/>
              <a:t>progma</a:t>
            </a:r>
            <a:r>
              <a:rPr lang="en-US" altLang="zh-CN" sz="1600" dirty="0"/>
              <a:t>     </a:t>
            </a:r>
            <a:r>
              <a:rPr lang="zh-CN" altLang="en-US" sz="1600" dirty="0"/>
              <a:t>设定编译器的状态或者是指示编译器完成一些特定的动作</a:t>
            </a:r>
          </a:p>
          <a:p>
            <a:pPr marL="285750" lvl="1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78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思考</a:t>
            </a:r>
            <a:r>
              <a:rPr lang="zh-CN" altLang="en-US" dirty="0">
                <a:solidFill>
                  <a:srgbClr val="7030A0"/>
                </a:solidFill>
              </a:rPr>
              <a:t>：</a:t>
            </a:r>
            <a:r>
              <a:rPr lang="zh-CN" altLang="en-US" dirty="0"/>
              <a:t>编译预处理的优点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编译预处理中，包含</a:t>
            </a:r>
            <a:r>
              <a:rPr lang="en-US" altLang="zh-CN" sz="2000" dirty="0"/>
              <a:t>#include</a:t>
            </a:r>
            <a:r>
              <a:rPr lang="zh-CN" altLang="en-US" sz="2000" dirty="0"/>
              <a:t>与条件编译的优点显而易见；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为什么要使用宏定义？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下述宏定义与常量定义，程序代码中对</a:t>
            </a:r>
            <a:r>
              <a:rPr lang="en-US" altLang="zh-CN" sz="2000" dirty="0">
                <a:solidFill>
                  <a:srgbClr val="C00000"/>
                </a:solidFill>
              </a:rPr>
              <a:t>PI</a:t>
            </a:r>
            <a:r>
              <a:rPr lang="zh-CN" altLang="en-US" sz="2000" dirty="0"/>
              <a:t>的使用方式是一样的，宏定义有何优点？</a:t>
            </a:r>
            <a:endParaRPr lang="en-US" altLang="zh-CN" sz="2000" dirty="0"/>
          </a:p>
          <a:p>
            <a:pPr marL="971550" lvl="1"/>
            <a:r>
              <a:rPr lang="en-US" altLang="zh-CN" sz="1800" dirty="0"/>
              <a:t>#define  PI 3.141592</a:t>
            </a:r>
          </a:p>
          <a:p>
            <a:pPr marL="971550" lvl="1"/>
            <a:r>
              <a:rPr lang="en-US" altLang="zh-CN" sz="1800" dirty="0" err="1"/>
              <a:t>const</a:t>
            </a:r>
            <a:r>
              <a:rPr lang="en-US" altLang="zh-CN" sz="1800" dirty="0"/>
              <a:t> float PI=3.141592</a:t>
            </a:r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0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思考：</a:t>
            </a:r>
            <a:r>
              <a:rPr lang="zh-CN" altLang="en-US" dirty="0"/>
              <a:t>编译预处理的优点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下述宏定义与常量定义，执行结果是一样的，宏定义有何优点？</a:t>
            </a:r>
            <a:endParaRPr lang="en-US" altLang="zh-CN" sz="2000" dirty="0"/>
          </a:p>
          <a:p>
            <a:pPr marL="971550" lvl="1"/>
            <a:r>
              <a:rPr lang="en-US" altLang="zh-CN" sz="1800" dirty="0"/>
              <a:t>#define  PI 3.141592</a:t>
            </a:r>
          </a:p>
          <a:p>
            <a:pPr marL="971550" lvl="1"/>
            <a:r>
              <a:rPr lang="en-US" altLang="zh-CN" sz="1800" dirty="0" err="1"/>
              <a:t>const</a:t>
            </a:r>
            <a:r>
              <a:rPr lang="en-US" altLang="zh-CN" sz="1800" dirty="0"/>
              <a:t> float PI=3.141592 </a:t>
            </a:r>
          </a:p>
          <a:p>
            <a:pPr marL="971550" lvl="1"/>
            <a:r>
              <a:rPr lang="en-US" altLang="zh-CN" sz="1800" dirty="0"/>
              <a:t>#define SWAP(</a:t>
            </a:r>
            <a:r>
              <a:rPr lang="en-US" altLang="zh-CN" sz="1800" dirty="0" err="1"/>
              <a:t>a,b</a:t>
            </a:r>
            <a:r>
              <a:rPr lang="en-US" altLang="zh-CN" sz="1800" dirty="0"/>
              <a:t>) {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t=a; a=b; b=t;} 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宏定义增加编译时间，但减少运行时间；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比较语句 </a:t>
            </a:r>
            <a:r>
              <a:rPr lang="en-US" altLang="zh-CN" sz="1800" dirty="0"/>
              <a:t>float s=2*PI*r*r</a:t>
            </a:r>
            <a:r>
              <a:rPr lang="zh-CN" altLang="en-US" sz="1800" dirty="0"/>
              <a:t>；使用宏定义与常量的区别；</a:t>
            </a:r>
            <a:r>
              <a:rPr lang="en-US" altLang="zh-CN" sz="1800" dirty="0"/>
              <a:t> </a:t>
            </a:r>
          </a:p>
          <a:p>
            <a:pPr marL="971550" lvl="1"/>
            <a:r>
              <a:rPr lang="zh-CN" altLang="en-US" sz="1800" dirty="0"/>
              <a:t>带参数的宏定义带来的优点与此类似；</a:t>
            </a:r>
            <a:endParaRPr lang="en-US" altLang="zh-CN" sz="1800" dirty="0"/>
          </a:p>
          <a:p>
            <a:pPr marL="971550" lvl="1"/>
            <a:endParaRPr lang="en-US" altLang="zh-CN" sz="1800" dirty="0"/>
          </a:p>
          <a:p>
            <a:pPr marL="971550" lvl="1"/>
            <a:r>
              <a:rPr lang="zh-CN" altLang="en-US" sz="1800" dirty="0"/>
              <a:t>如果用函数实现</a:t>
            </a:r>
            <a:r>
              <a:rPr lang="en-US" altLang="zh-CN" sz="1800" dirty="0"/>
              <a:t>swap(</a:t>
            </a:r>
            <a:r>
              <a:rPr lang="en-US" altLang="zh-CN" sz="1800" dirty="0" err="1"/>
              <a:t>a,b</a:t>
            </a:r>
            <a:r>
              <a:rPr lang="en-US" altLang="zh-CN" sz="1800" dirty="0"/>
              <a:t>)</a:t>
            </a:r>
            <a:r>
              <a:rPr lang="zh-CN" altLang="en-US" sz="1800" dirty="0"/>
              <a:t>，函数调用时，需要将调用参数及返回地址等信息进行压栈、出栈等操作，更是增加了运行时间</a:t>
            </a:r>
            <a:r>
              <a:rPr lang="en-US" altLang="zh-CN" sz="1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09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思考：</a:t>
            </a:r>
            <a:r>
              <a:rPr lang="zh-CN" altLang="en-US" dirty="0"/>
              <a:t>编译预处理的优点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程序的可移植性 </a:t>
            </a:r>
            <a:r>
              <a:rPr lang="en-US" altLang="zh-CN" sz="2000" dirty="0">
                <a:solidFill>
                  <a:srgbClr val="0303DF"/>
                </a:solidFill>
              </a:rPr>
              <a:t>:</a:t>
            </a:r>
          </a:p>
          <a:p>
            <a:pPr marL="971550" lvl="1"/>
            <a:r>
              <a:rPr lang="zh-CN" altLang="en-US" sz="1800" dirty="0"/>
              <a:t>如 </a:t>
            </a:r>
            <a:r>
              <a:rPr lang="en-US" altLang="zh-CN" sz="1800" dirty="0"/>
              <a:t>int a; 16</a:t>
            </a:r>
            <a:r>
              <a:rPr lang="zh-CN" altLang="en-US" sz="1800" dirty="0"/>
              <a:t>位环境占用</a:t>
            </a:r>
            <a:r>
              <a:rPr lang="en-US" altLang="zh-CN" sz="1800" dirty="0"/>
              <a:t>2</a:t>
            </a:r>
            <a:r>
              <a:rPr lang="zh-CN" altLang="en-US" sz="1800" dirty="0"/>
              <a:t>个字节</a:t>
            </a:r>
            <a:r>
              <a:rPr lang="en-US" altLang="zh-CN" sz="1800" dirty="0"/>
              <a:t>, 32</a:t>
            </a:r>
            <a:r>
              <a:rPr lang="zh-CN" altLang="en-US" sz="1800" dirty="0"/>
              <a:t>位环境占用</a:t>
            </a:r>
            <a:r>
              <a:rPr lang="en-US" altLang="zh-CN" sz="1800" dirty="0"/>
              <a:t>4</a:t>
            </a:r>
            <a:r>
              <a:rPr lang="zh-CN" altLang="en-US" sz="1800" dirty="0"/>
              <a:t>个字节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若采用</a:t>
            </a:r>
            <a:r>
              <a:rPr lang="zh-CN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</a:rPr>
              <a:t>int a</a:t>
            </a:r>
            <a:r>
              <a:rPr lang="en-US" altLang="zh-CN" sz="1800" dirty="0"/>
              <a:t>;   </a:t>
            </a:r>
          </a:p>
          <a:p>
            <a:pPr marL="1200150" lvl="2"/>
            <a:r>
              <a:rPr lang="zh-CN" altLang="en-US" sz="1600" dirty="0"/>
              <a:t>则在不同环境中为变量</a:t>
            </a:r>
            <a:r>
              <a:rPr lang="en-US" altLang="zh-CN" sz="1600" dirty="0"/>
              <a:t>a</a:t>
            </a:r>
            <a:r>
              <a:rPr lang="zh-CN" altLang="en-US" sz="1600" dirty="0"/>
              <a:t>分配不同的字节数</a:t>
            </a:r>
            <a:endParaRPr lang="en-US" altLang="zh-CN" sz="1600" dirty="0"/>
          </a:p>
          <a:p>
            <a:pPr marL="971550" lvl="1"/>
            <a:r>
              <a:rPr lang="zh-CN" altLang="en-US" sz="1800" dirty="0"/>
              <a:t>若采用下述方法</a:t>
            </a:r>
            <a:endParaRPr lang="en-US" altLang="zh-CN" sz="1800" dirty="0"/>
          </a:p>
          <a:p>
            <a:pPr lvl="2" indent="0">
              <a:buNone/>
            </a:pPr>
            <a:r>
              <a:rPr lang="en-US" altLang="zh-CN" sz="1800" dirty="0"/>
              <a:t> #ifdef  _Win16</a:t>
            </a:r>
          </a:p>
          <a:p>
            <a:pPr lvl="2" indent="0">
              <a:buNone/>
            </a:pPr>
            <a:r>
              <a:rPr lang="en-US" altLang="zh-CN" sz="1800" dirty="0"/>
              <a:t> #define </a:t>
            </a:r>
            <a:r>
              <a:rPr lang="en-US" altLang="zh-CN" sz="1800" dirty="0">
                <a:solidFill>
                  <a:srgbClr val="0303DF"/>
                </a:solidFill>
              </a:rPr>
              <a:t>_int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  //16</a:t>
            </a:r>
            <a:r>
              <a:rPr lang="zh-CN" altLang="en-US" sz="1800" dirty="0"/>
              <a:t>位环境中，</a:t>
            </a:r>
            <a:r>
              <a:rPr lang="en-US" altLang="zh-CN" sz="1800" dirty="0"/>
              <a:t>_int</a:t>
            </a:r>
            <a:r>
              <a:rPr lang="zh-CN" altLang="en-US" sz="1800" dirty="0"/>
              <a:t>类型分配</a:t>
            </a:r>
            <a:r>
              <a:rPr lang="en-US" altLang="zh-CN" sz="1800" dirty="0"/>
              <a:t>2</a:t>
            </a:r>
            <a:r>
              <a:rPr lang="zh-CN" altLang="en-US" sz="1800" dirty="0"/>
              <a:t>字节空间</a:t>
            </a:r>
            <a:endParaRPr lang="en-US" altLang="zh-CN" sz="1800" dirty="0"/>
          </a:p>
          <a:p>
            <a:pPr lvl="2" indent="0">
              <a:buNone/>
            </a:pPr>
            <a:r>
              <a:rPr lang="en-US" altLang="zh-CN" sz="1800" dirty="0"/>
              <a:t> #else</a:t>
            </a:r>
          </a:p>
          <a:p>
            <a:pPr lvl="2" indent="0">
              <a:buNone/>
            </a:pPr>
            <a:r>
              <a:rPr lang="en-US" altLang="zh-CN" sz="1800" dirty="0"/>
              <a:t> #define </a:t>
            </a:r>
            <a:r>
              <a:rPr lang="en-US" altLang="zh-CN" sz="1800" dirty="0">
                <a:solidFill>
                  <a:srgbClr val="0303DF"/>
                </a:solidFill>
              </a:rPr>
              <a:t>_int </a:t>
            </a:r>
            <a:r>
              <a:rPr lang="en-US" altLang="zh-CN" sz="1800" dirty="0"/>
              <a:t>short;   //32</a:t>
            </a:r>
            <a:r>
              <a:rPr lang="zh-CN" altLang="en-US" sz="1800" dirty="0"/>
              <a:t>及</a:t>
            </a:r>
            <a:r>
              <a:rPr lang="en-US" altLang="zh-CN" sz="1800" dirty="0"/>
              <a:t>64</a:t>
            </a:r>
            <a:r>
              <a:rPr lang="zh-CN" altLang="en-US" sz="1800" dirty="0"/>
              <a:t>位环境中，</a:t>
            </a:r>
            <a:r>
              <a:rPr lang="en-US" altLang="zh-CN" sz="1800" dirty="0"/>
              <a:t>_int </a:t>
            </a:r>
            <a:r>
              <a:rPr lang="zh-CN" altLang="en-US" sz="1800" dirty="0"/>
              <a:t>类型分配</a:t>
            </a:r>
            <a:r>
              <a:rPr lang="en-US" altLang="zh-CN" sz="1800" dirty="0"/>
              <a:t>2</a:t>
            </a:r>
            <a:r>
              <a:rPr lang="zh-CN" altLang="en-US" sz="1800" dirty="0"/>
              <a:t>字节空间</a:t>
            </a:r>
            <a:endParaRPr lang="en-US" altLang="zh-CN" sz="1800" dirty="0"/>
          </a:p>
          <a:p>
            <a:pPr lvl="2" indent="0">
              <a:buNone/>
            </a:pPr>
            <a:r>
              <a:rPr lang="en-US" altLang="zh-CN" sz="1800" dirty="0"/>
              <a:t> #endif</a:t>
            </a:r>
          </a:p>
          <a:p>
            <a:pPr marL="914400" lvl="1" indent="-285750"/>
            <a:r>
              <a:rPr lang="zh-CN" altLang="en-US" sz="1800" dirty="0"/>
              <a:t>若采用 </a:t>
            </a:r>
            <a:r>
              <a:rPr lang="en-US" altLang="zh-CN" sz="1800" b="1" dirty="0">
                <a:solidFill>
                  <a:srgbClr val="C00000"/>
                </a:solidFill>
              </a:rPr>
              <a:t>_int a</a:t>
            </a:r>
            <a:r>
              <a:rPr lang="en-US" altLang="zh-CN" sz="1800" dirty="0"/>
              <a:t>;   </a:t>
            </a:r>
          </a:p>
          <a:p>
            <a:pPr marL="1143000" lvl="2" indent="-285750"/>
            <a:r>
              <a:rPr lang="zh-CN" altLang="en-US" sz="1600" dirty="0"/>
              <a:t>则在不同环境中都是为变量</a:t>
            </a:r>
            <a:r>
              <a:rPr lang="en-US" altLang="zh-CN" sz="1600" dirty="0"/>
              <a:t>a</a:t>
            </a:r>
            <a:r>
              <a:rPr lang="zh-CN" altLang="en-US" sz="1600" dirty="0"/>
              <a:t>分配</a:t>
            </a:r>
            <a:r>
              <a:rPr lang="en-US" altLang="zh-CN" sz="1600" dirty="0"/>
              <a:t>2</a:t>
            </a:r>
            <a:r>
              <a:rPr lang="zh-CN" altLang="en-US" sz="1600" dirty="0"/>
              <a:t>字节数空间；</a:t>
            </a:r>
            <a:endParaRPr lang="en-US" altLang="zh-CN" sz="1600" dirty="0"/>
          </a:p>
          <a:p>
            <a:pPr marL="1143000" lvl="2" indent="-285750"/>
            <a:r>
              <a:rPr lang="zh-CN" altLang="en-US" sz="1600" dirty="0"/>
              <a:t>提高了程序的可移植性；</a:t>
            </a:r>
            <a:endParaRPr lang="en-US" altLang="zh-CN" sz="1600" dirty="0"/>
          </a:p>
          <a:p>
            <a:pPr lvl="1" indent="0">
              <a:buNone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90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思考：</a:t>
            </a:r>
            <a:r>
              <a:rPr lang="zh-CN" altLang="en-US" dirty="0"/>
              <a:t>编译预处理的优点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方便性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sz="1800" dirty="0"/>
              <a:t>#define PI 3.14</a:t>
            </a:r>
            <a:r>
              <a:rPr lang="zh-CN" altLang="en-US" sz="1800" dirty="0"/>
              <a:t>，如果修改为 </a:t>
            </a:r>
            <a:r>
              <a:rPr lang="en-US" altLang="zh-CN" sz="1800" dirty="0"/>
              <a:t>#define PI 3.1415926</a:t>
            </a:r>
            <a:r>
              <a:rPr lang="zh-CN" altLang="en-US" sz="1800" dirty="0"/>
              <a:t>；</a:t>
            </a:r>
            <a:r>
              <a:rPr lang="en-US" altLang="zh-CN" sz="1800" dirty="0"/>
              <a:t>//</a:t>
            </a:r>
            <a:r>
              <a:rPr lang="zh-CN" altLang="en-US" sz="1800" dirty="0"/>
              <a:t>一改都改</a:t>
            </a:r>
            <a:endParaRPr lang="en-US" altLang="zh-CN" sz="1800" dirty="0"/>
          </a:p>
          <a:p>
            <a:pPr marL="971550" lvl="1"/>
            <a:endParaRPr lang="en-US" altLang="zh-CN" sz="1800" dirty="0"/>
          </a:p>
          <a:p>
            <a:pPr marL="971550" lvl="1"/>
            <a:r>
              <a:rPr lang="en-US" altLang="zh-CN" sz="1800" dirty="0"/>
              <a:t>#define PRD(</a:t>
            </a:r>
            <a:r>
              <a:rPr lang="en-US" altLang="zh-CN" sz="1800" dirty="0" err="1"/>
              <a:t>x,y,sx,sy</a:t>
            </a:r>
            <a:r>
              <a:rPr lang="en-US" altLang="zh-CN" sz="1800" dirty="0"/>
              <a:t>)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(“%s=%d, %s=%d",</a:t>
            </a:r>
            <a:r>
              <a:rPr lang="en-US" altLang="zh-CN" sz="1800" dirty="0" err="1"/>
              <a:t>sx,x,sy,y</a:t>
            </a:r>
            <a:r>
              <a:rPr lang="en-US" altLang="zh-CN" sz="1800" dirty="0"/>
              <a:t>) </a:t>
            </a:r>
          </a:p>
          <a:p>
            <a:pPr marL="971550" lvl="1"/>
            <a:r>
              <a:rPr lang="en-US" altLang="zh-CN" sz="1800" dirty="0"/>
              <a:t>#define PRDNL(</a:t>
            </a:r>
            <a:r>
              <a:rPr lang="en-US" altLang="zh-CN" sz="1800" dirty="0" err="1"/>
              <a:t>x,y,sx,sy</a:t>
            </a:r>
            <a:r>
              <a:rPr lang="en-US" altLang="zh-CN" sz="1800" dirty="0"/>
              <a:t>)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(“%s=%d, %s=%d</a:t>
            </a:r>
            <a:r>
              <a:rPr lang="en-US" altLang="zh-CN" sz="1800" dirty="0">
                <a:solidFill>
                  <a:srgbClr val="C00000"/>
                </a:solidFill>
              </a:rPr>
              <a:t>\n</a:t>
            </a:r>
            <a:r>
              <a:rPr lang="en-US" altLang="zh-CN" sz="1800" dirty="0"/>
              <a:t>",</a:t>
            </a:r>
            <a:r>
              <a:rPr lang="en-US" altLang="zh-CN" sz="1800" dirty="0" err="1"/>
              <a:t>sx,x,sy,y</a:t>
            </a:r>
            <a:r>
              <a:rPr lang="en-US" altLang="zh-CN" sz="1800" dirty="0"/>
              <a:t>)</a:t>
            </a:r>
          </a:p>
          <a:p>
            <a:pPr marL="971550" lvl="1"/>
            <a:r>
              <a:rPr lang="en-US" altLang="zh-CN" sz="1800" dirty="0"/>
              <a:t>int a=3,b=4;   PRD(</a:t>
            </a:r>
            <a:r>
              <a:rPr lang="en-US" altLang="zh-CN" sz="1800" dirty="0" err="1"/>
              <a:t>a,b,”a”,”b</a:t>
            </a:r>
            <a:r>
              <a:rPr lang="en-US" altLang="zh-CN" sz="1800" dirty="0"/>
              <a:t>”);             //a=3, b=4 </a:t>
            </a:r>
          </a:p>
          <a:p>
            <a:pPr marL="971550" lvl="1"/>
            <a:r>
              <a:rPr lang="en-US" altLang="zh-CN" sz="1800" dirty="0"/>
              <a:t>                       PRDNL(</a:t>
            </a:r>
            <a:r>
              <a:rPr lang="en-US" altLang="zh-CN" sz="1800" dirty="0" err="1"/>
              <a:t>a,b,”a”,”b</a:t>
            </a:r>
            <a:r>
              <a:rPr lang="en-US" altLang="zh-CN" sz="1800" dirty="0"/>
              <a:t>”);       //a=3, b=4</a:t>
            </a:r>
            <a:r>
              <a:rPr lang="zh-CN" altLang="en-US" sz="1800" dirty="0"/>
              <a:t>，并换行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可读性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36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常用的三种编译预处理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94386"/>
            <a:ext cx="8089900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命令          用途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303DF"/>
                </a:solidFill>
              </a:rPr>
              <a:t>//</a:t>
            </a:r>
            <a:r>
              <a:rPr lang="zh-CN" altLang="en-US" sz="1600" b="1" dirty="0">
                <a:solidFill>
                  <a:srgbClr val="0303DF"/>
                </a:solidFill>
              </a:rPr>
              <a:t>宏命令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#                   </a:t>
            </a:r>
            <a:r>
              <a:rPr lang="zh-CN" altLang="en-US" sz="1600" dirty="0"/>
              <a:t>空指令，无任何效果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#define   </a:t>
            </a:r>
            <a:r>
              <a:rPr lang="en-US" altLang="zh-CN" sz="1600" dirty="0" smtClean="0">
                <a:solidFill>
                  <a:srgbClr val="006600"/>
                </a:solidFill>
              </a:rPr>
              <a:t>A    </a:t>
            </a:r>
            <a:r>
              <a:rPr lang="zh-CN" altLang="en-US" sz="1600" dirty="0" smtClean="0">
                <a:solidFill>
                  <a:srgbClr val="006600"/>
                </a:solidFill>
              </a:rPr>
              <a:t>定义宏</a:t>
            </a:r>
            <a:r>
              <a:rPr lang="en-US" altLang="zh-CN" sz="1600" dirty="0" smtClean="0">
                <a:solidFill>
                  <a:srgbClr val="006600"/>
                </a:solidFill>
              </a:rPr>
              <a:t>A</a:t>
            </a:r>
            <a:r>
              <a:rPr lang="zh-CN" altLang="en-US" sz="1600" dirty="0" smtClean="0">
                <a:solidFill>
                  <a:srgbClr val="006600"/>
                </a:solidFill>
              </a:rPr>
              <a:t>                      </a:t>
            </a:r>
            <a:r>
              <a:rPr lang="en-US" altLang="zh-CN" sz="1600" dirty="0">
                <a:solidFill>
                  <a:srgbClr val="080808"/>
                </a:solidFill>
              </a:rPr>
              <a:t>e.g.   #define PI 3.14 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#</a:t>
            </a:r>
            <a:r>
              <a:rPr lang="en-US" altLang="zh-CN" sz="1600" dirty="0" err="1">
                <a:solidFill>
                  <a:srgbClr val="006600"/>
                </a:solidFill>
              </a:rPr>
              <a:t>undef</a:t>
            </a:r>
            <a:r>
              <a:rPr lang="en-US" altLang="zh-CN" sz="1600" dirty="0">
                <a:solidFill>
                  <a:srgbClr val="006600"/>
                </a:solidFill>
              </a:rPr>
              <a:t>    A</a:t>
            </a:r>
            <a:r>
              <a:rPr lang="en-US" altLang="zh-CN" sz="1600" dirty="0" smtClean="0">
                <a:solidFill>
                  <a:srgbClr val="006600"/>
                </a:solidFill>
              </a:rPr>
              <a:t>    </a:t>
            </a:r>
            <a:r>
              <a:rPr lang="zh-CN" altLang="en-US" sz="1600" dirty="0" smtClean="0">
                <a:solidFill>
                  <a:srgbClr val="006600"/>
                </a:solidFill>
              </a:rPr>
              <a:t>取消</a:t>
            </a:r>
            <a:r>
              <a:rPr lang="zh-CN" altLang="en-US" sz="1600" dirty="0">
                <a:solidFill>
                  <a:srgbClr val="006600"/>
                </a:solidFill>
              </a:rPr>
              <a:t>已定义的宏 </a:t>
            </a:r>
            <a:r>
              <a:rPr lang="en-US" altLang="zh-CN" sz="1600" dirty="0" smtClean="0">
                <a:solidFill>
                  <a:srgbClr val="006600"/>
                </a:solidFill>
              </a:rPr>
              <a:t>A</a:t>
            </a:r>
            <a:r>
              <a:rPr lang="zh-CN" altLang="en-US" sz="1600" dirty="0" smtClean="0">
                <a:solidFill>
                  <a:srgbClr val="006600"/>
                </a:solidFill>
              </a:rPr>
              <a:t>     </a:t>
            </a:r>
            <a:r>
              <a:rPr lang="en-US" altLang="zh-CN" sz="1600" dirty="0" err="1">
                <a:solidFill>
                  <a:srgbClr val="080808"/>
                </a:solidFill>
              </a:rPr>
              <a:t>e,g</a:t>
            </a:r>
            <a:r>
              <a:rPr lang="en-US" altLang="zh-CN" sz="1600" dirty="0">
                <a:solidFill>
                  <a:srgbClr val="080808"/>
                </a:solidFill>
              </a:rPr>
              <a:t>   #</a:t>
            </a:r>
            <a:r>
              <a:rPr lang="en-US" altLang="zh-CN" sz="1600" dirty="0" err="1">
                <a:solidFill>
                  <a:srgbClr val="080808"/>
                </a:solidFill>
              </a:rPr>
              <a:t>undef</a:t>
            </a:r>
            <a:r>
              <a:rPr lang="en-US" altLang="zh-CN" sz="1600" dirty="0">
                <a:solidFill>
                  <a:srgbClr val="080808"/>
                </a:solidFill>
              </a:rPr>
              <a:t>   PI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303DF"/>
                </a:solidFill>
              </a:rPr>
              <a:t>//</a:t>
            </a:r>
            <a:r>
              <a:rPr lang="zh-CN" altLang="en-US" sz="1600" b="1" dirty="0">
                <a:solidFill>
                  <a:srgbClr val="0303DF"/>
                </a:solidFill>
              </a:rPr>
              <a:t>文件包含命令（</a:t>
            </a:r>
            <a:r>
              <a:rPr lang="en-US" altLang="zh-CN" sz="1600" b="1" dirty="0">
                <a:solidFill>
                  <a:srgbClr val="0303DF"/>
                </a:solidFill>
              </a:rPr>
              <a:t>include</a:t>
            </a:r>
            <a:r>
              <a:rPr lang="zh-CN" altLang="en-US" sz="1600" b="1" dirty="0">
                <a:solidFill>
                  <a:srgbClr val="0303DF"/>
                </a:solidFill>
              </a:rPr>
              <a:t>）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#include       </a:t>
            </a:r>
            <a:r>
              <a:rPr lang="zh-CN" altLang="en-US" sz="1600" dirty="0"/>
              <a:t>包含一个</a:t>
            </a:r>
            <a:r>
              <a:rPr lang="zh-CN" altLang="en-US" sz="1600" dirty="0" smtClean="0"/>
              <a:t>文件，可以是头文件，也可以是其它类型的文本文件</a:t>
            </a:r>
            <a:endParaRPr lang="zh-CN" altLang="en-US" sz="1600" dirty="0"/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303DF"/>
                </a:solidFill>
              </a:rPr>
              <a:t>//</a:t>
            </a:r>
            <a:r>
              <a:rPr lang="zh-CN" altLang="en-US" sz="1600" b="1" dirty="0">
                <a:solidFill>
                  <a:srgbClr val="0303DF"/>
                </a:solidFill>
              </a:rPr>
              <a:t>条件编译命令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#if   </a:t>
            </a:r>
            <a:r>
              <a:rPr lang="en-US" altLang="zh-CN" sz="1600" dirty="0" smtClean="0">
                <a:solidFill>
                  <a:srgbClr val="006600"/>
                </a:solidFill>
              </a:rPr>
              <a:t>A           </a:t>
            </a:r>
            <a:r>
              <a:rPr lang="zh-CN" altLang="en-US" sz="1600" dirty="0">
                <a:solidFill>
                  <a:srgbClr val="006600"/>
                </a:solidFill>
              </a:rPr>
              <a:t>如果给定</a:t>
            </a:r>
            <a:r>
              <a:rPr lang="zh-CN" altLang="en-US" sz="1600" dirty="0" smtClean="0">
                <a:solidFill>
                  <a:srgbClr val="006600"/>
                </a:solidFill>
              </a:rPr>
              <a:t>条件</a:t>
            </a:r>
            <a:r>
              <a:rPr lang="en-US" altLang="zh-CN" sz="1600" dirty="0" smtClean="0">
                <a:solidFill>
                  <a:srgbClr val="006600"/>
                </a:solidFill>
              </a:rPr>
              <a:t>A</a:t>
            </a:r>
            <a:r>
              <a:rPr lang="zh-CN" altLang="en-US" sz="1600" dirty="0" smtClean="0">
                <a:solidFill>
                  <a:srgbClr val="006600"/>
                </a:solidFill>
              </a:rPr>
              <a:t>为</a:t>
            </a:r>
            <a:r>
              <a:rPr lang="zh-CN" altLang="en-US" sz="1600" dirty="0">
                <a:solidFill>
                  <a:srgbClr val="006600"/>
                </a:solidFill>
              </a:rPr>
              <a:t>真，则编译</a:t>
            </a:r>
            <a:r>
              <a:rPr lang="en-US" altLang="zh-CN" sz="1600" dirty="0">
                <a:solidFill>
                  <a:srgbClr val="006600"/>
                </a:solidFill>
              </a:rPr>
              <a:t>#if</a:t>
            </a:r>
            <a:r>
              <a:rPr lang="zh-CN" altLang="en-US" sz="1600" dirty="0">
                <a:solidFill>
                  <a:srgbClr val="006600"/>
                </a:solidFill>
              </a:rPr>
              <a:t>后的代码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#else            </a:t>
            </a:r>
            <a:r>
              <a:rPr lang="zh-CN" altLang="en-US" sz="1600" dirty="0">
                <a:solidFill>
                  <a:srgbClr val="006600"/>
                </a:solidFill>
              </a:rPr>
              <a:t>如果给定</a:t>
            </a:r>
            <a:r>
              <a:rPr lang="zh-CN" altLang="en-US" sz="1600" dirty="0" smtClean="0">
                <a:solidFill>
                  <a:srgbClr val="006600"/>
                </a:solidFill>
              </a:rPr>
              <a:t>条件</a:t>
            </a:r>
            <a:r>
              <a:rPr lang="en-US" altLang="zh-CN" sz="1600" dirty="0" smtClean="0">
                <a:solidFill>
                  <a:srgbClr val="006600"/>
                </a:solidFill>
              </a:rPr>
              <a:t>A</a:t>
            </a:r>
            <a:r>
              <a:rPr lang="zh-CN" altLang="en-US" sz="1600" dirty="0" smtClean="0">
                <a:solidFill>
                  <a:srgbClr val="006600"/>
                </a:solidFill>
              </a:rPr>
              <a:t>为</a:t>
            </a:r>
            <a:r>
              <a:rPr lang="zh-CN" altLang="en-US" sz="1600" dirty="0">
                <a:solidFill>
                  <a:srgbClr val="006600"/>
                </a:solidFill>
              </a:rPr>
              <a:t>假，则编译</a:t>
            </a:r>
            <a:r>
              <a:rPr lang="en-US" altLang="zh-CN" sz="1600" dirty="0">
                <a:solidFill>
                  <a:srgbClr val="006600"/>
                </a:solidFill>
              </a:rPr>
              <a:t>#else</a:t>
            </a:r>
            <a:r>
              <a:rPr lang="zh-CN" altLang="en-US" sz="1600" dirty="0">
                <a:solidFill>
                  <a:srgbClr val="006600"/>
                </a:solidFill>
              </a:rPr>
              <a:t>后的代码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#endif          </a:t>
            </a:r>
            <a:r>
              <a:rPr lang="zh-CN" altLang="en-US" sz="1600" dirty="0">
                <a:solidFill>
                  <a:srgbClr val="006600"/>
                </a:solidFill>
              </a:rPr>
              <a:t>结束一</a:t>
            </a:r>
            <a:r>
              <a:rPr lang="zh-CN" altLang="en-US" sz="1600" dirty="0" smtClean="0">
                <a:solidFill>
                  <a:srgbClr val="006600"/>
                </a:solidFill>
              </a:rPr>
              <a:t>个条件</a:t>
            </a:r>
            <a:r>
              <a:rPr lang="zh-CN" altLang="en-US" sz="1600" dirty="0">
                <a:solidFill>
                  <a:srgbClr val="006600"/>
                </a:solidFill>
              </a:rPr>
              <a:t>编译块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#</a:t>
            </a:r>
            <a:r>
              <a:rPr lang="en-US" altLang="zh-CN" sz="1600" dirty="0" err="1"/>
              <a:t>ifdef</a:t>
            </a:r>
            <a:r>
              <a:rPr lang="en-US" altLang="zh-CN" sz="1600" dirty="0"/>
              <a:t>   </a:t>
            </a:r>
            <a:r>
              <a:rPr lang="en-US" altLang="zh-CN" sz="1600" dirty="0" smtClean="0"/>
              <a:t>A      </a:t>
            </a:r>
            <a:r>
              <a:rPr lang="zh-CN" altLang="en-US" sz="1600" dirty="0"/>
              <a:t>如果</a:t>
            </a:r>
            <a:r>
              <a:rPr lang="zh-CN" altLang="en-US" sz="1600" dirty="0" smtClean="0"/>
              <a:t>宏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已经</a:t>
            </a:r>
            <a:r>
              <a:rPr lang="zh-CN" altLang="en-US" sz="1600" dirty="0"/>
              <a:t>定义，则编译下面代码 （</a:t>
            </a:r>
            <a:r>
              <a:rPr lang="en-US" altLang="zh-CN" sz="1600" dirty="0"/>
              <a:t>#else   #</a:t>
            </a:r>
            <a:r>
              <a:rPr lang="en-US" altLang="zh-CN" sz="1600" dirty="0" err="1"/>
              <a:t>endif</a:t>
            </a:r>
            <a:r>
              <a:rPr lang="zh-CN" altLang="en-US" sz="1600" dirty="0"/>
              <a:t>）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#</a:t>
            </a:r>
            <a:r>
              <a:rPr lang="en-US" altLang="zh-CN" sz="1600" dirty="0" err="1"/>
              <a:t>ifndef</a:t>
            </a:r>
            <a:r>
              <a:rPr lang="en-US" altLang="zh-CN" sz="1600" dirty="0"/>
              <a:t>  </a:t>
            </a:r>
            <a:r>
              <a:rPr lang="en-US" altLang="zh-CN" sz="1600" dirty="0" smtClean="0"/>
              <a:t>A     </a:t>
            </a:r>
            <a:r>
              <a:rPr lang="zh-CN" altLang="en-US" sz="1600" dirty="0"/>
              <a:t>如果</a:t>
            </a:r>
            <a:r>
              <a:rPr lang="zh-CN" altLang="en-US" sz="1600" dirty="0" smtClean="0"/>
              <a:t>宏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没有</a:t>
            </a:r>
            <a:r>
              <a:rPr lang="zh-CN" altLang="en-US" sz="1600" dirty="0"/>
              <a:t>定义，则编译下面代码（</a:t>
            </a:r>
            <a:r>
              <a:rPr lang="en-US" altLang="zh-CN" sz="1600" dirty="0"/>
              <a:t>#else   #</a:t>
            </a:r>
            <a:r>
              <a:rPr lang="en-US" altLang="zh-CN" sz="1600" dirty="0" err="1"/>
              <a:t>endif</a:t>
            </a:r>
            <a:r>
              <a:rPr lang="zh-CN" altLang="en-US" sz="1600" dirty="0"/>
              <a:t>）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#</a:t>
            </a:r>
            <a:r>
              <a:rPr lang="en-US" altLang="zh-CN" sz="1600" dirty="0" err="1"/>
              <a:t>elif</a:t>
            </a:r>
            <a:r>
              <a:rPr lang="en-US" altLang="zh-CN" sz="1600" dirty="0"/>
              <a:t>             else if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简写</a:t>
            </a:r>
            <a:endParaRPr lang="en-US" altLang="zh-CN" sz="1600" dirty="0" smtClean="0"/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      </a:t>
            </a:r>
            <a:r>
              <a:rPr lang="en-US" altLang="zh-CN" sz="1600" dirty="0">
                <a:solidFill>
                  <a:srgbClr val="7030A0"/>
                </a:solidFill>
              </a:rPr>
              <a:t>#</a:t>
            </a:r>
            <a:r>
              <a:rPr lang="en-US" altLang="zh-CN" sz="1600" dirty="0" err="1">
                <a:solidFill>
                  <a:srgbClr val="7030A0"/>
                </a:solidFill>
              </a:rPr>
              <a:t>endif</a:t>
            </a:r>
            <a:r>
              <a:rPr lang="en-US" altLang="zh-CN" sz="1600" dirty="0">
                <a:solidFill>
                  <a:srgbClr val="7030A0"/>
                </a:solidFill>
              </a:rPr>
              <a:t>          </a:t>
            </a:r>
            <a:r>
              <a:rPr lang="zh-CN" altLang="en-US" sz="1600" dirty="0">
                <a:solidFill>
                  <a:srgbClr val="7030A0"/>
                </a:solidFill>
              </a:rPr>
              <a:t>结束一</a:t>
            </a:r>
            <a:r>
              <a:rPr lang="zh-CN" altLang="en-US" sz="1600" dirty="0" smtClean="0">
                <a:solidFill>
                  <a:srgbClr val="7030A0"/>
                </a:solidFill>
              </a:rPr>
              <a:t>个条件</a:t>
            </a:r>
            <a:r>
              <a:rPr lang="zh-CN" altLang="en-US" sz="1600" dirty="0">
                <a:solidFill>
                  <a:srgbClr val="7030A0"/>
                </a:solidFill>
              </a:rPr>
              <a:t>编译</a:t>
            </a:r>
            <a:r>
              <a:rPr lang="zh-CN" altLang="en-US" sz="1600" dirty="0" smtClean="0">
                <a:solidFill>
                  <a:srgbClr val="7030A0"/>
                </a:solidFill>
              </a:rPr>
              <a:t>块</a:t>
            </a:r>
            <a:endParaRPr lang="en-US" altLang="zh-CN" sz="1600" dirty="0" smtClean="0">
              <a:solidFill>
                <a:srgbClr val="7030A0"/>
              </a:solidFill>
            </a:endParaRP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>
              <a:solidFill>
                <a:srgbClr val="7030A0"/>
              </a:solidFill>
            </a:endParaRP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#error          </a:t>
            </a:r>
            <a:r>
              <a:rPr lang="zh-CN" altLang="en-US" sz="1600" dirty="0"/>
              <a:t>停止编译并显示错误信息  </a:t>
            </a:r>
            <a:endParaRPr lang="en-US" altLang="zh-CN" sz="1600" dirty="0"/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#</a:t>
            </a:r>
            <a:r>
              <a:rPr lang="en-US" altLang="zh-CN" sz="1600" dirty="0" err="1"/>
              <a:t>progma</a:t>
            </a:r>
            <a:r>
              <a:rPr lang="en-US" altLang="zh-CN" sz="1600" dirty="0"/>
              <a:t>     </a:t>
            </a:r>
            <a:r>
              <a:rPr lang="zh-CN" altLang="en-US" sz="1600" dirty="0"/>
              <a:t>设定编译器的状态或者是指示编译器完成一些特定的动作</a:t>
            </a:r>
          </a:p>
        </p:txBody>
      </p:sp>
    </p:spTree>
    <p:extLst>
      <p:ext uri="{BB962C8B-B14F-4D97-AF65-F5344CB8AC3E}">
        <p14:creationId xmlns:p14="http://schemas.microsoft.com/office/powerpoint/2010/main" val="1036293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8348"/>
            <a:ext cx="8089900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三种预处理</a:t>
            </a:r>
            <a:r>
              <a:rPr lang="en-US" altLang="zh-CN" sz="2000" dirty="0"/>
              <a:t>/</a:t>
            </a:r>
            <a:r>
              <a:rPr lang="zh-CN" altLang="en-US" sz="2000" dirty="0"/>
              <a:t>预编译命令</a:t>
            </a:r>
            <a:endParaRPr lang="en-US" altLang="zh-CN" sz="2000" dirty="0"/>
          </a:p>
          <a:p>
            <a:pPr marL="971550" lvl="1"/>
            <a:r>
              <a:rPr lang="zh-CN" altLang="en-US" sz="1800" dirty="0">
                <a:solidFill>
                  <a:srgbClr val="0303DF"/>
                </a:solidFill>
              </a:rPr>
              <a:t>宏命令（</a:t>
            </a:r>
            <a:r>
              <a:rPr lang="en-US" altLang="zh-CN" sz="1800" dirty="0">
                <a:solidFill>
                  <a:srgbClr val="0303DF"/>
                </a:solidFill>
              </a:rPr>
              <a:t>Macro</a:t>
            </a:r>
            <a:r>
              <a:rPr lang="zh-CN" altLang="en-US" sz="1800" dirty="0">
                <a:solidFill>
                  <a:srgbClr val="0303DF"/>
                </a:solidFill>
              </a:rPr>
              <a:t>）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1200150" lvl="2"/>
            <a:r>
              <a:rPr lang="en-US" altLang="zh-CN" sz="1600" dirty="0">
                <a:solidFill>
                  <a:srgbClr val="080808"/>
                </a:solidFill>
              </a:rPr>
              <a:t>#define </a:t>
            </a:r>
          </a:p>
          <a:p>
            <a:pPr marL="1200150" lvl="2"/>
            <a:r>
              <a:rPr lang="en-US" altLang="zh-CN" sz="1600" dirty="0">
                <a:solidFill>
                  <a:srgbClr val="080808"/>
                </a:solidFill>
              </a:rPr>
              <a:t>#</a:t>
            </a:r>
            <a:r>
              <a:rPr lang="en-US" altLang="zh-CN" sz="1600" dirty="0" err="1">
                <a:solidFill>
                  <a:srgbClr val="080808"/>
                </a:solidFill>
              </a:rPr>
              <a:t>undef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1200150" lvl="2"/>
            <a:r>
              <a:rPr lang="zh-CN" altLang="en-US" sz="1600" dirty="0">
                <a:solidFill>
                  <a:srgbClr val="080808"/>
                </a:solidFill>
              </a:rPr>
              <a:t>无参宏定义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1200150" lvl="2"/>
            <a:r>
              <a:rPr lang="zh-CN" altLang="en-US" sz="1600" dirty="0">
                <a:solidFill>
                  <a:srgbClr val="080808"/>
                </a:solidFill>
              </a:rPr>
              <a:t>有参宏定义</a:t>
            </a:r>
          </a:p>
          <a:p>
            <a:pPr marL="971550" lvl="1"/>
            <a:r>
              <a:rPr lang="zh-CN" altLang="en-US" sz="1800" dirty="0">
                <a:solidFill>
                  <a:srgbClr val="0303DF"/>
                </a:solidFill>
              </a:rPr>
              <a:t>文件包含命令（</a:t>
            </a:r>
            <a:r>
              <a:rPr lang="en-US" altLang="zh-CN" sz="1800" dirty="0">
                <a:solidFill>
                  <a:srgbClr val="0303DF"/>
                </a:solidFill>
              </a:rPr>
              <a:t>include</a:t>
            </a:r>
            <a:r>
              <a:rPr lang="zh-CN" altLang="en-US" sz="1800" dirty="0">
                <a:solidFill>
                  <a:srgbClr val="0303DF"/>
                </a:solidFill>
              </a:rPr>
              <a:t>）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1200150" lvl="2"/>
            <a:r>
              <a:rPr lang="en-US" altLang="zh-CN" sz="1600" dirty="0">
                <a:solidFill>
                  <a:srgbClr val="080808"/>
                </a:solidFill>
              </a:rPr>
              <a:t>#include &lt;…&gt; </a:t>
            </a:r>
          </a:p>
          <a:p>
            <a:pPr marL="1200150" lvl="2"/>
            <a:r>
              <a:rPr lang="en-US" altLang="zh-CN" sz="1600" dirty="0">
                <a:solidFill>
                  <a:srgbClr val="080808"/>
                </a:solidFill>
              </a:rPr>
              <a:t>#include “…”</a:t>
            </a:r>
            <a:endParaRPr lang="zh-CN" altLang="en-US" sz="1600" dirty="0">
              <a:solidFill>
                <a:srgbClr val="080808"/>
              </a:solidFill>
            </a:endParaRPr>
          </a:p>
          <a:p>
            <a:pPr marL="971550" lvl="1"/>
            <a:r>
              <a:rPr lang="zh-CN" altLang="en-US" sz="1800" dirty="0">
                <a:solidFill>
                  <a:srgbClr val="0303DF"/>
                </a:solidFill>
              </a:rPr>
              <a:t>条件编译命令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1200150" lvl="2"/>
            <a:r>
              <a:rPr lang="en-US" altLang="zh-CN" sz="1600" dirty="0">
                <a:solidFill>
                  <a:srgbClr val="080808"/>
                </a:solidFill>
              </a:rPr>
              <a:t>#</a:t>
            </a:r>
            <a:r>
              <a:rPr lang="en-US" altLang="zh-CN" sz="1600" dirty="0" err="1">
                <a:solidFill>
                  <a:srgbClr val="080808"/>
                </a:solidFill>
              </a:rPr>
              <a:t>ifdef</a:t>
            </a:r>
            <a:r>
              <a:rPr lang="en-US" altLang="zh-CN" sz="1600" dirty="0">
                <a:solidFill>
                  <a:srgbClr val="080808"/>
                </a:solidFill>
              </a:rPr>
              <a:t> … #else … #</a:t>
            </a:r>
            <a:r>
              <a:rPr lang="en-US" altLang="zh-CN" sz="1600" dirty="0" err="1">
                <a:solidFill>
                  <a:srgbClr val="080808"/>
                </a:solidFill>
              </a:rPr>
              <a:t>endif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80808"/>
                </a:solidFill>
              </a:rPr>
              <a:t>#if defined () …#else ….#</a:t>
            </a:r>
            <a:r>
              <a:rPr lang="en-US" altLang="zh-CN" dirty="0" err="1">
                <a:solidFill>
                  <a:srgbClr val="080808"/>
                </a:solidFill>
              </a:rPr>
              <a:t>endif</a:t>
            </a:r>
            <a:endParaRPr lang="en-US" altLang="zh-CN" dirty="0">
              <a:solidFill>
                <a:srgbClr val="080808"/>
              </a:solidFill>
            </a:endParaRPr>
          </a:p>
          <a:p>
            <a:pPr marL="1200150" lvl="2"/>
            <a:r>
              <a:rPr lang="en-US" altLang="zh-CN" sz="1600" dirty="0">
                <a:solidFill>
                  <a:srgbClr val="080808"/>
                </a:solidFill>
              </a:rPr>
              <a:t>#</a:t>
            </a:r>
            <a:r>
              <a:rPr lang="en-US" altLang="zh-CN" sz="1600" dirty="0" err="1">
                <a:solidFill>
                  <a:srgbClr val="080808"/>
                </a:solidFill>
              </a:rPr>
              <a:t>ifndef</a:t>
            </a:r>
            <a:r>
              <a:rPr lang="en-US" altLang="zh-CN" sz="1600" dirty="0">
                <a:solidFill>
                  <a:srgbClr val="080808"/>
                </a:solidFill>
              </a:rPr>
              <a:t> … #else … #</a:t>
            </a:r>
            <a:r>
              <a:rPr lang="en-US" altLang="zh-CN" sz="1600" dirty="0" err="1">
                <a:solidFill>
                  <a:srgbClr val="080808"/>
                </a:solidFill>
              </a:rPr>
              <a:t>endif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80808"/>
                </a:solidFill>
              </a:rPr>
              <a:t>#if  !defined () …#else ….#</a:t>
            </a:r>
            <a:r>
              <a:rPr lang="en-US" altLang="zh-CN" dirty="0" err="1">
                <a:solidFill>
                  <a:srgbClr val="080808"/>
                </a:solidFill>
              </a:rPr>
              <a:t>endif</a:t>
            </a:r>
            <a:endParaRPr lang="en-US" altLang="zh-CN" dirty="0">
              <a:solidFill>
                <a:srgbClr val="080808"/>
              </a:solidFill>
            </a:endParaRPr>
          </a:p>
          <a:p>
            <a:pPr marL="1200150" lvl="2"/>
            <a:r>
              <a:rPr lang="en-US" altLang="zh-CN" sz="1600" dirty="0">
                <a:solidFill>
                  <a:srgbClr val="080808"/>
                </a:solidFill>
              </a:rPr>
              <a:t>#if … #else ….#</a:t>
            </a:r>
            <a:r>
              <a:rPr lang="en-US" altLang="zh-CN" sz="1600" dirty="0" err="1">
                <a:solidFill>
                  <a:srgbClr val="080808"/>
                </a:solidFill>
              </a:rPr>
              <a:t>endif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000" dirty="0"/>
              <a:t>其它预编译命令：</a:t>
            </a:r>
            <a:r>
              <a:rPr lang="en-US" altLang="zh-CN" sz="2000" dirty="0"/>
              <a:t>#,##, #error, #</a:t>
            </a:r>
            <a:r>
              <a:rPr lang="en-US" altLang="zh-CN" sz="2000" dirty="0" err="1"/>
              <a:t>progma</a:t>
            </a:r>
            <a:r>
              <a:rPr lang="en-US" altLang="zh-CN" sz="2000" dirty="0"/>
              <a:t>, __FILE__</a:t>
            </a:r>
            <a:r>
              <a:rPr lang="zh-CN" altLang="en-US" sz="2000" dirty="0"/>
              <a:t>等；</a:t>
            </a:r>
          </a:p>
        </p:txBody>
      </p:sp>
    </p:spTree>
    <p:extLst>
      <p:ext uri="{BB962C8B-B14F-4D97-AF65-F5344CB8AC3E}">
        <p14:creationId xmlns:p14="http://schemas.microsoft.com/office/powerpoint/2010/main" val="6076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91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5538" y="1571626"/>
            <a:ext cx="7327900" cy="823232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031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默认设计模板">
  <a:themeElements>
    <a:clrScheme name="1_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336699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gradFill flip="none" rotWithShape="1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6343</TotalTime>
  <Words>11556</Words>
  <Application>Microsoft Office PowerPoint</Application>
  <PresentationFormat>全屏显示(4:3)</PresentationFormat>
  <Paragraphs>1679</Paragraphs>
  <Slides>91</Slides>
  <Notes>5</Notes>
  <HiddenSlides>8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91</vt:i4>
      </vt:variant>
    </vt:vector>
  </HeadingPairs>
  <TitlesOfParts>
    <vt:vector size="110" baseType="lpstr">
      <vt:lpstr>华文细黑</vt:lpstr>
      <vt:lpstr>华文中宋</vt:lpstr>
      <vt:lpstr>楷体_GB2312</vt:lpstr>
      <vt:lpstr>宋体</vt:lpstr>
      <vt:lpstr>微软雅黑</vt:lpstr>
      <vt:lpstr>幼圆</vt:lpstr>
      <vt:lpstr>Arial</vt:lpstr>
      <vt:lpstr>Arial Black</vt:lpstr>
      <vt:lpstr>Calibri</vt:lpstr>
      <vt:lpstr>MT Extra</vt:lpstr>
      <vt:lpstr>Symbol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1_默认设计模板</vt:lpstr>
      <vt:lpstr>计算导论与程序设计</vt:lpstr>
      <vt:lpstr>编译预处理（预编译）</vt:lpstr>
      <vt:lpstr>头文件中定义了不同数据类型的最大/最小值</vt:lpstr>
      <vt:lpstr>在不同的情况下，使NULL有不同的值</vt:lpstr>
      <vt:lpstr>编译预处理</vt:lpstr>
      <vt:lpstr>编译预处理</vt:lpstr>
      <vt:lpstr>编译预处理命令</vt:lpstr>
      <vt:lpstr>C提供的编译预处理命令类型</vt:lpstr>
      <vt:lpstr>常用的三种编译预处理命令</vt:lpstr>
      <vt:lpstr>一、宏（Macro）定义</vt:lpstr>
      <vt:lpstr> 宏（Macro）定义--不带参数的宏</vt:lpstr>
      <vt:lpstr>不带参数的宏 例</vt:lpstr>
      <vt:lpstr>比较：源程序与预处理后的结果 </vt:lpstr>
      <vt:lpstr>比较：源程序与预处理后的结果</vt:lpstr>
      <vt:lpstr> 标准头文件中使用了很多不带参数的宏</vt:lpstr>
      <vt:lpstr>标准头文件中使用了很多不带参数的宏</vt:lpstr>
      <vt:lpstr>关于宏定义的几点说明</vt:lpstr>
      <vt:lpstr>宏定义时如果用分号结束，连同分号一起替换</vt:lpstr>
      <vt:lpstr>宏定义时如果用分号结束，连同分号一用替换</vt:lpstr>
      <vt:lpstr>宏的定义域：#define … #undef</vt:lpstr>
      <vt:lpstr>宏的定义域或作用域： #define … #undef</vt:lpstr>
      <vt:lpstr>后面的宏引用前面已定义的宏</vt:lpstr>
      <vt:lpstr>引用已定义的宏（cont.）</vt:lpstr>
      <vt:lpstr>引用已定义的宏：已定义的宏若是一个表达式</vt:lpstr>
      <vt:lpstr>引用已定义的宏：已定义的宏是一个表达式</vt:lpstr>
      <vt:lpstr>引用已定义的宏：注意小括号（）的使用</vt:lpstr>
      <vt:lpstr>回顾：不同数据类型的最大/最小值</vt:lpstr>
      <vt:lpstr>思考：下述PI定义与使用有何区别？</vt:lpstr>
      <vt:lpstr> 宏（Macro）定义--带参数的宏</vt:lpstr>
      <vt:lpstr>宏（Macro）定义--带参数的宏 例</vt:lpstr>
      <vt:lpstr> 课后练习：下述宏展开的结果是什么？</vt:lpstr>
      <vt:lpstr>课后练习：宏（Macro）定义--带参数的宏 例</vt:lpstr>
      <vt:lpstr>课后练习：宏（Macro）定义--带参数的宏 例</vt:lpstr>
      <vt:lpstr>带参数宏的几点说明</vt:lpstr>
      <vt:lpstr>讨论：下述宏展开的结果是什么？</vt:lpstr>
      <vt:lpstr>讨论：下述宏展开的结果是什么？（续）</vt:lpstr>
      <vt:lpstr>带参数的宏，若实参是一个较复杂的表达式，宏展开？</vt:lpstr>
      <vt:lpstr>带参数的宏，实参是一个表达式</vt:lpstr>
      <vt:lpstr>宏定义时注意小括号()的使用</vt:lpstr>
      <vt:lpstr>利用带参数的宏，可实现一些简单的函数功能</vt:lpstr>
      <vt:lpstr>定义宏，求两数的较大值</vt:lpstr>
      <vt:lpstr>不要吝啬使用小括号 ()</vt:lpstr>
      <vt:lpstr>不要吝啬使用小括号 ()</vt:lpstr>
      <vt:lpstr>问题：还是太吝啬使用小括号 ()</vt:lpstr>
      <vt:lpstr>不要太吝啬使用小括号 ()</vt:lpstr>
      <vt:lpstr>课后练习：若一个宏定义为多行，利用转义符\连接多行</vt:lpstr>
      <vt:lpstr>课后练习：宏定义中 do {…} while (0)的作用</vt:lpstr>
      <vt:lpstr>课后练习：考察下述宏定义与宏展开</vt:lpstr>
      <vt:lpstr>课后练习：定义宏时加上合适的{}</vt:lpstr>
      <vt:lpstr>课后练习： Linux：宏定义中 do {…} while (0)的作用</vt:lpstr>
      <vt:lpstr>课后练习：返回多个值的宏定义</vt:lpstr>
      <vt:lpstr>课后练习：注意实参应该匹配形参的数据类型</vt:lpstr>
      <vt:lpstr>课后练习：注意实参应该匹配形参的数据类型</vt:lpstr>
      <vt:lpstr>课后练习：进阶：类似于函数调用的宏定义</vt:lpstr>
      <vt:lpstr>课后练习： #和##运算符</vt:lpstr>
      <vt:lpstr>课后练习： #和##运算符</vt:lpstr>
      <vt:lpstr>课后练习： #和##运算符</vt:lpstr>
      <vt:lpstr>二、文件包含（#include）</vt:lpstr>
      <vt:lpstr>文件包含（#include）</vt:lpstr>
      <vt:lpstr>文件包含（#include）--标准头文件（.h）</vt:lpstr>
      <vt:lpstr>#include命令的查找过程</vt:lpstr>
      <vt:lpstr>文件包含（#include）--自定义头文件</vt:lpstr>
      <vt:lpstr>文件包含（#include）</vt:lpstr>
      <vt:lpstr>PowerPoint 演示文稿</vt:lpstr>
      <vt:lpstr>三、条件编译</vt:lpstr>
      <vt:lpstr>1、#ifdef  标识符</vt:lpstr>
      <vt:lpstr>说明</vt:lpstr>
      <vt:lpstr>条件编译#ifdef ：部分代码将忽略，而不被编译</vt:lpstr>
      <vt:lpstr>2、#ifndef  标识符</vt:lpstr>
      <vt:lpstr>条件编译#ifndef ：部分代码将忽略，而不被编译</vt:lpstr>
      <vt:lpstr>3、#if  表达式</vt:lpstr>
      <vt:lpstr>条件编译#if：编译预处理后的效果</vt:lpstr>
      <vt:lpstr>课后练习：条件编译#if：编译预处理后的效果</vt:lpstr>
      <vt:lpstr>课后练习：条件编译—例： #if  LETTER&lt;=20 </vt:lpstr>
      <vt:lpstr>条件编译-例：基于系统平台生产不同的代码</vt:lpstr>
      <vt:lpstr>利用条件编译防止一个头文件被编译多次</vt:lpstr>
      <vt:lpstr>回顾：在不同的情况下，NULL有不同的值</vt:lpstr>
      <vt:lpstr>课后练习：预处理过程的一些特殊符号</vt:lpstr>
      <vt:lpstr>课后练习：预处理过程的一些特殊符号</vt:lpstr>
      <vt:lpstr>课后练习： #error</vt:lpstr>
      <vt:lpstr>课后练习： #error：程序中利用c中的if语句实现上述功能</vt:lpstr>
      <vt:lpstr>课后练习： #pragma：预编译中最复杂的一条命令</vt:lpstr>
      <vt:lpstr>课后练习： #pragma once 例</vt:lpstr>
      <vt:lpstr>小结</vt:lpstr>
      <vt:lpstr>部分预处理指令（包括条件编译）</vt:lpstr>
      <vt:lpstr>思考：编译预处理的优点</vt:lpstr>
      <vt:lpstr>思考：编译预处理的优点</vt:lpstr>
      <vt:lpstr>思考：编译预处理的优点</vt:lpstr>
      <vt:lpstr>思考：编译预处理的优点</vt:lpstr>
      <vt:lpstr>主要内容</vt:lpstr>
      <vt:lpstr>Any 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han</cp:lastModifiedBy>
  <cp:revision>2117</cp:revision>
  <dcterms:created xsi:type="dcterms:W3CDTF">2013-01-25T01:44:00Z</dcterms:created>
  <dcterms:modified xsi:type="dcterms:W3CDTF">2022-10-21T12:23:31Z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