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73"/>
  </p:notesMasterIdLst>
  <p:sldIdLst>
    <p:sldId id="256" r:id="rId6"/>
    <p:sldId id="438" r:id="rId7"/>
    <p:sldId id="510" r:id="rId8"/>
    <p:sldId id="687" r:id="rId9"/>
    <p:sldId id="439" r:id="rId10"/>
    <p:sldId id="543" r:id="rId11"/>
    <p:sldId id="509" r:id="rId12"/>
    <p:sldId id="542" r:id="rId13"/>
    <p:sldId id="442" r:id="rId14"/>
    <p:sldId id="444" r:id="rId15"/>
    <p:sldId id="699" r:id="rId16"/>
    <p:sldId id="461" r:id="rId17"/>
    <p:sldId id="513" r:id="rId18"/>
    <p:sldId id="464" r:id="rId19"/>
    <p:sldId id="441" r:id="rId20"/>
    <p:sldId id="697" r:id="rId21"/>
    <p:sldId id="698" r:id="rId22"/>
    <p:sldId id="456" r:id="rId23"/>
    <p:sldId id="457" r:id="rId24"/>
    <p:sldId id="476" r:id="rId25"/>
    <p:sldId id="460" r:id="rId26"/>
    <p:sldId id="473" r:id="rId27"/>
    <p:sldId id="474" r:id="rId28"/>
    <p:sldId id="688" r:id="rId29"/>
    <p:sldId id="475" r:id="rId30"/>
    <p:sldId id="458" r:id="rId31"/>
    <p:sldId id="689" r:id="rId32"/>
    <p:sldId id="465" r:id="rId33"/>
    <p:sldId id="694" r:id="rId34"/>
    <p:sldId id="466" r:id="rId35"/>
    <p:sldId id="467" r:id="rId36"/>
    <p:sldId id="468" r:id="rId37"/>
    <p:sldId id="469" r:id="rId38"/>
    <p:sldId id="638" r:id="rId39"/>
    <p:sldId id="503" r:id="rId40"/>
    <p:sldId id="644" r:id="rId41"/>
    <p:sldId id="645" r:id="rId42"/>
    <p:sldId id="544" r:id="rId43"/>
    <p:sldId id="685" r:id="rId44"/>
    <p:sldId id="690" r:id="rId45"/>
    <p:sldId id="545" r:id="rId46"/>
    <p:sldId id="471" r:id="rId47"/>
    <p:sldId id="511" r:id="rId48"/>
    <p:sldId id="472" r:id="rId49"/>
    <p:sldId id="459" r:id="rId50"/>
    <p:sldId id="692" r:id="rId51"/>
    <p:sldId id="477" r:id="rId52"/>
    <p:sldId id="693" r:id="rId53"/>
    <p:sldId id="501" r:id="rId54"/>
    <p:sldId id="481" r:id="rId55"/>
    <p:sldId id="484" r:id="rId56"/>
    <p:sldId id="485" r:id="rId57"/>
    <p:sldId id="487" r:id="rId58"/>
    <p:sldId id="486" r:id="rId59"/>
    <p:sldId id="494" r:id="rId60"/>
    <p:sldId id="495" r:id="rId61"/>
    <p:sldId id="496" r:id="rId62"/>
    <p:sldId id="498" r:id="rId63"/>
    <p:sldId id="502" r:id="rId64"/>
    <p:sldId id="696" r:id="rId65"/>
    <p:sldId id="506" r:id="rId66"/>
    <p:sldId id="507" r:id="rId67"/>
    <p:sldId id="508" r:id="rId68"/>
    <p:sldId id="691" r:id="rId69"/>
    <p:sldId id="541" r:id="rId70"/>
    <p:sldId id="505" r:id="rId71"/>
    <p:sldId id="504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6600"/>
    <a:srgbClr val="030DCD"/>
    <a:srgbClr val="003300"/>
    <a:srgbClr val="99CC00"/>
    <a:srgbClr val="7FE41A"/>
    <a:srgbClr val="6AD565"/>
    <a:srgbClr val="9DEB4F"/>
    <a:srgbClr val="69B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 autoAdjust="0"/>
  </p:normalViewPr>
  <p:slideViewPr>
    <p:cSldViewPr snapToGrid="0" snapToObjects="1">
      <p:cViewPr varScale="1">
        <p:scale>
          <a:sx n="105" d="100"/>
          <a:sy n="105" d="100"/>
        </p:scale>
        <p:origin x="918" y="102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2022/10/21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67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1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2022/10/21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4890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8671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735603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490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0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2022/10/21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2022/10/21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2022/10/21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2022/10/21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2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7236" y="4539961"/>
            <a:ext cx="2943225" cy="466725"/>
          </a:xfrm>
        </p:spPr>
        <p:txBody>
          <a:bodyPr/>
          <a:lstStyle/>
          <a:p>
            <a:r>
              <a:rPr lang="zh-CN" altLang="en-US" sz="2400" dirty="0"/>
              <a:t>函数思维与</a:t>
            </a:r>
            <a:endParaRPr lang="en-US" altLang="zh-CN" sz="2400" dirty="0"/>
          </a:p>
          <a:p>
            <a:r>
              <a:rPr lang="zh-CN" altLang="en-US" sz="2400" dirty="0"/>
              <a:t>模块化设计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#include &lt;….&gt;</a:t>
            </a:r>
            <a:r>
              <a:rPr lang="en-US" altLang="zh-CN" sz="1800" dirty="0">
                <a:solidFill>
                  <a:srgbClr val="080808"/>
                </a:solidFill>
              </a:rPr>
              <a:t>   //</a:t>
            </a:r>
            <a:r>
              <a:rPr lang="zh-CN" altLang="en-US" sz="1800" dirty="0">
                <a:solidFill>
                  <a:srgbClr val="080808"/>
                </a:solidFill>
              </a:rPr>
              <a:t>包含</a:t>
            </a:r>
            <a:r>
              <a:rPr lang="en-US" altLang="zh-CN" sz="1800" dirty="0" smtClean="0">
                <a:solidFill>
                  <a:srgbClr val="080808"/>
                </a:solidFill>
              </a:rPr>
              <a:t>C</a:t>
            </a:r>
            <a:r>
              <a:rPr lang="zh-CN" altLang="en-US" sz="1800" dirty="0" smtClean="0">
                <a:solidFill>
                  <a:srgbClr val="080808"/>
                </a:solidFill>
              </a:rPr>
              <a:t>标准</a:t>
            </a:r>
            <a:r>
              <a:rPr lang="zh-CN" altLang="en-US" sz="1800" dirty="0">
                <a:solidFill>
                  <a:srgbClr val="080808"/>
                </a:solidFill>
              </a:rPr>
              <a:t>库函数的头文件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#include “….”</a:t>
            </a:r>
            <a:r>
              <a:rPr lang="en-US" altLang="zh-CN" sz="1800" dirty="0">
                <a:solidFill>
                  <a:srgbClr val="080808"/>
                </a:solidFill>
              </a:rPr>
              <a:t>   //</a:t>
            </a:r>
            <a:r>
              <a:rPr lang="zh-CN" altLang="en-US" sz="1800" dirty="0">
                <a:solidFill>
                  <a:srgbClr val="080808"/>
                </a:solidFill>
              </a:rPr>
              <a:t>自定义头文件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 smtClean="0">
                <a:solidFill>
                  <a:srgbClr val="006600"/>
                </a:solidFill>
              </a:rPr>
              <a:t>宏定义，如 </a:t>
            </a:r>
            <a:r>
              <a:rPr lang="en-US" altLang="zh-CN" sz="1800" dirty="0" smtClean="0">
                <a:solidFill>
                  <a:srgbClr val="006600"/>
                </a:solidFill>
              </a:rPr>
              <a:t>#define PI 3.14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b="1" i="1" u="sng" dirty="0">
                <a:solidFill>
                  <a:srgbClr val="0000CC"/>
                </a:solidFill>
              </a:rPr>
              <a:t>//</a:t>
            </a:r>
            <a:r>
              <a:rPr lang="zh-CN" altLang="en-US" sz="1800" b="1" i="1" u="sng" dirty="0">
                <a:solidFill>
                  <a:srgbClr val="0000CC"/>
                </a:solidFill>
              </a:rPr>
              <a:t>自定义函数</a:t>
            </a:r>
            <a:r>
              <a:rPr lang="zh-CN" altLang="en-US" sz="1800" b="1" i="1" u="sng" dirty="0">
                <a:solidFill>
                  <a:srgbClr val="7030A0"/>
                </a:solidFill>
              </a:rPr>
              <a:t>原型声明</a:t>
            </a:r>
            <a:r>
              <a:rPr lang="zh-CN" altLang="en-US" sz="1800" b="1" i="1" u="sng" dirty="0">
                <a:solidFill>
                  <a:srgbClr val="0000CC"/>
                </a:solidFill>
              </a:rPr>
              <a:t>；</a:t>
            </a:r>
            <a:endParaRPr lang="en-US" altLang="zh-CN" sz="1800" b="1" i="1" u="sng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定义</a:t>
            </a:r>
            <a:r>
              <a:rPr lang="zh-CN" altLang="en-US" sz="1800" dirty="0">
                <a:solidFill>
                  <a:srgbClr val="C00000"/>
                </a:solidFill>
              </a:rPr>
              <a:t>全局变量</a:t>
            </a:r>
            <a:r>
              <a:rPr lang="zh-CN" altLang="en-US" sz="1800" dirty="0">
                <a:solidFill>
                  <a:srgbClr val="006600"/>
                </a:solidFill>
              </a:rPr>
              <a:t>或</a:t>
            </a:r>
            <a:r>
              <a:rPr lang="zh-CN" altLang="en-US" sz="1800" dirty="0">
                <a:solidFill>
                  <a:srgbClr val="C00000"/>
                </a:solidFill>
              </a:rPr>
              <a:t>外部变量</a:t>
            </a:r>
            <a:r>
              <a:rPr lang="zh-CN" altLang="en-US" sz="1800" dirty="0">
                <a:solidFill>
                  <a:srgbClr val="006600"/>
                </a:solidFill>
              </a:rPr>
              <a:t>；</a:t>
            </a:r>
            <a:endParaRPr lang="en-US" altLang="zh-CN" sz="1800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main()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定义</a:t>
            </a:r>
            <a:r>
              <a:rPr lang="en-US" altLang="zh-CN" sz="1800" dirty="0">
                <a:solidFill>
                  <a:srgbClr val="006600"/>
                </a:solidFill>
              </a:rPr>
              <a:t>main</a:t>
            </a:r>
            <a:r>
              <a:rPr lang="zh-CN" altLang="en-US" sz="1800" dirty="0">
                <a:solidFill>
                  <a:srgbClr val="006600"/>
                </a:solidFill>
              </a:rPr>
              <a:t>函数中使用的</a:t>
            </a:r>
            <a:r>
              <a:rPr lang="zh-CN" altLang="en-US" sz="1800" dirty="0">
                <a:solidFill>
                  <a:srgbClr val="C00000"/>
                </a:solidFill>
              </a:rPr>
              <a:t>局部变量</a:t>
            </a:r>
            <a:r>
              <a:rPr lang="zh-CN" altLang="en-US" sz="1800" dirty="0">
                <a:solidFill>
                  <a:srgbClr val="006600"/>
                </a:solidFill>
              </a:rPr>
              <a:t>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</a:t>
            </a:r>
            <a:r>
              <a:rPr lang="zh-CN" altLang="en-US" sz="1800" dirty="0">
                <a:solidFill>
                  <a:srgbClr val="0000CC"/>
                </a:solidFill>
              </a:rPr>
              <a:t>函数</a:t>
            </a:r>
            <a:r>
              <a:rPr lang="en-US" altLang="zh-CN" sz="1800" dirty="0">
                <a:solidFill>
                  <a:srgbClr val="0000CC"/>
                </a:solidFill>
              </a:rPr>
              <a:t>1</a:t>
            </a:r>
            <a:r>
              <a:rPr lang="en-US" altLang="zh-CN" sz="1800" dirty="0" smtClean="0">
                <a:solidFill>
                  <a:srgbClr val="0000CC"/>
                </a:solidFill>
              </a:rPr>
              <a:t>;  //</a:t>
            </a:r>
            <a:r>
              <a:rPr lang="zh-CN" altLang="en-US" sz="1800" dirty="0" smtClean="0">
                <a:solidFill>
                  <a:srgbClr val="0000CC"/>
                </a:solidFill>
              </a:rPr>
              <a:t>函数调用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      </a:t>
            </a:r>
            <a:r>
              <a:rPr lang="zh-CN" altLang="en-US" sz="1800" dirty="0">
                <a:solidFill>
                  <a:srgbClr val="0000CC"/>
                </a:solidFill>
              </a:rPr>
              <a:t>函数</a:t>
            </a:r>
            <a:r>
              <a:rPr lang="en-US" altLang="zh-CN" sz="1800" dirty="0">
                <a:solidFill>
                  <a:srgbClr val="0000CC"/>
                </a:solidFill>
              </a:rPr>
              <a:t>2</a:t>
            </a:r>
            <a:r>
              <a:rPr lang="zh-CN" altLang="en-US" sz="1800" dirty="0" smtClean="0">
                <a:solidFill>
                  <a:srgbClr val="0000CC"/>
                </a:solidFill>
              </a:rPr>
              <a:t>；</a:t>
            </a:r>
            <a:r>
              <a:rPr lang="en-US" altLang="zh-CN" sz="1800" dirty="0" smtClean="0">
                <a:solidFill>
                  <a:srgbClr val="0000CC"/>
                </a:solidFill>
              </a:rPr>
              <a:t>//</a:t>
            </a:r>
            <a:r>
              <a:rPr lang="zh-CN" altLang="en-US" sz="1800" dirty="0" smtClean="0">
                <a:solidFill>
                  <a:srgbClr val="0000CC"/>
                </a:solidFill>
              </a:rPr>
              <a:t>函数调用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</a:t>
            </a:r>
            <a:r>
              <a:rPr lang="en-US" altLang="zh-CN" sz="1800" dirty="0">
                <a:solidFill>
                  <a:srgbClr val="000000"/>
                </a:solidFill>
              </a:rPr>
              <a:t>……;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return 0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</a:t>
            </a:r>
            <a:r>
              <a:rPr lang="en-US" altLang="zh-CN" sz="1800" b="1" i="1" u="sng" dirty="0">
                <a:solidFill>
                  <a:srgbClr val="C00000"/>
                </a:solidFill>
              </a:rPr>
              <a:t>//</a:t>
            </a:r>
            <a:r>
              <a:rPr lang="zh-CN" altLang="en-US" sz="1800" b="1" i="1" u="sng" dirty="0">
                <a:solidFill>
                  <a:srgbClr val="C00000"/>
                </a:solidFill>
              </a:rPr>
              <a:t>自定义函数的</a:t>
            </a:r>
            <a:r>
              <a:rPr lang="zh-CN" altLang="en-US" sz="1800" b="1" i="1" u="sng" dirty="0" smtClean="0">
                <a:solidFill>
                  <a:srgbClr val="7030A0"/>
                </a:solidFill>
              </a:rPr>
              <a:t>实现</a:t>
            </a:r>
            <a:r>
              <a:rPr lang="zh-CN" altLang="en-US" sz="1800" b="1" i="1" u="sng" dirty="0" smtClean="0">
                <a:solidFill>
                  <a:srgbClr val="C00000"/>
                </a:solidFill>
              </a:rPr>
              <a:t>；</a:t>
            </a:r>
            <a:endParaRPr lang="en-US" altLang="zh-CN" sz="1800" b="1" i="1" u="sng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//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注</a:t>
            </a:r>
            <a:r>
              <a:rPr lang="zh-CN" altLang="en-US" sz="1800" b="1" dirty="0">
                <a:solidFill>
                  <a:srgbClr val="0000CC"/>
                </a:solidFill>
              </a:rPr>
              <a:t>：</a:t>
            </a:r>
            <a:r>
              <a:rPr lang="zh-CN" altLang="en-US" sz="1800" b="1" u="sng" dirty="0" smtClean="0">
                <a:solidFill>
                  <a:srgbClr val="0000CC"/>
                </a:solidFill>
              </a:rPr>
              <a:t>自定义</a:t>
            </a:r>
            <a:r>
              <a:rPr lang="zh-CN" altLang="en-US" sz="1800" b="1" u="sng" dirty="0">
                <a:solidFill>
                  <a:srgbClr val="0000CC"/>
                </a:solidFill>
              </a:rPr>
              <a:t>函数也可以在同一个工程的其它文件中实现；</a:t>
            </a:r>
          </a:p>
        </p:txBody>
      </p:sp>
    </p:spTree>
    <p:extLst>
      <p:ext uri="{BB962C8B-B14F-4D97-AF65-F5344CB8AC3E}">
        <p14:creationId xmlns:p14="http://schemas.microsoft.com/office/powerpoint/2010/main" val="230275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良好的程序结构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000"/>
                </a:solidFill>
              </a:rPr>
              <a:t>自定义头文件中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7030A0"/>
                </a:solidFill>
              </a:rPr>
              <a:t>#include &lt;….&gt;</a:t>
            </a:r>
            <a:r>
              <a:rPr lang="en-US" altLang="zh-CN" sz="1600" dirty="0">
                <a:solidFill>
                  <a:srgbClr val="080808"/>
                </a:solidFill>
              </a:rPr>
              <a:t>   //</a:t>
            </a:r>
            <a:r>
              <a:rPr lang="zh-CN" altLang="en-US" sz="1600" dirty="0">
                <a:solidFill>
                  <a:srgbClr val="080808"/>
                </a:solidFill>
              </a:rPr>
              <a:t>包含</a:t>
            </a:r>
            <a:r>
              <a:rPr lang="en-US" altLang="zh-CN" sz="1600" dirty="0">
                <a:solidFill>
                  <a:srgbClr val="080808"/>
                </a:solidFill>
              </a:rPr>
              <a:t>C</a:t>
            </a:r>
            <a:r>
              <a:rPr lang="zh-CN" altLang="en-US" sz="1600" dirty="0">
                <a:solidFill>
                  <a:srgbClr val="080808"/>
                </a:solidFill>
              </a:rPr>
              <a:t>标准库函数的头文件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6600"/>
                </a:solidFill>
              </a:rPr>
              <a:t>宏定义</a:t>
            </a:r>
            <a:r>
              <a:rPr lang="zh-CN" altLang="en-US" sz="1600" dirty="0">
                <a:solidFill>
                  <a:srgbClr val="006600"/>
                </a:solidFill>
              </a:rPr>
              <a:t>，如 </a:t>
            </a:r>
            <a:r>
              <a:rPr lang="en-US" altLang="zh-CN" sz="1600" dirty="0">
                <a:solidFill>
                  <a:srgbClr val="006600"/>
                </a:solidFill>
              </a:rPr>
              <a:t>#define PI 3.14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6600"/>
                </a:solidFill>
              </a:rPr>
              <a:t>定义</a:t>
            </a:r>
            <a:r>
              <a:rPr lang="zh-CN" altLang="en-US" sz="1600" dirty="0">
                <a:solidFill>
                  <a:srgbClr val="C00000"/>
                </a:solidFill>
              </a:rPr>
              <a:t>全局变量</a:t>
            </a:r>
            <a:r>
              <a:rPr lang="zh-CN" altLang="en-US" sz="1600" dirty="0">
                <a:solidFill>
                  <a:srgbClr val="006600"/>
                </a:solidFill>
              </a:rPr>
              <a:t>或</a:t>
            </a:r>
            <a:r>
              <a:rPr lang="zh-CN" altLang="en-US" sz="1600" dirty="0">
                <a:solidFill>
                  <a:srgbClr val="C00000"/>
                </a:solidFill>
              </a:rPr>
              <a:t>外部</a:t>
            </a:r>
            <a:r>
              <a:rPr lang="zh-CN" altLang="en-US" sz="1600" dirty="0" smtClean="0">
                <a:solidFill>
                  <a:srgbClr val="C00000"/>
                </a:solidFill>
              </a:rPr>
              <a:t>变量</a:t>
            </a:r>
            <a:endParaRPr lang="en-US" altLang="zh-CN" sz="1600" dirty="0" smtClean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CC"/>
                </a:solidFill>
              </a:rPr>
              <a:t>自定义函数</a:t>
            </a:r>
            <a:r>
              <a:rPr lang="zh-CN" altLang="en-US" sz="1800" dirty="0">
                <a:solidFill>
                  <a:srgbClr val="7030A0"/>
                </a:solidFill>
              </a:rPr>
              <a:t>原型</a:t>
            </a:r>
            <a:r>
              <a:rPr lang="zh-CN" altLang="en-US" sz="1800" dirty="0" smtClean="0">
                <a:solidFill>
                  <a:srgbClr val="7030A0"/>
                </a:solidFill>
              </a:rPr>
              <a:t>声明（或函数的实现）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smtClean="0">
                <a:solidFill>
                  <a:srgbClr val="7030A0"/>
                </a:solidFill>
              </a:rPr>
              <a:t>#</a:t>
            </a:r>
            <a:r>
              <a:rPr lang="en-US" altLang="zh-CN" sz="1800" dirty="0">
                <a:solidFill>
                  <a:srgbClr val="7030A0"/>
                </a:solidFill>
              </a:rPr>
              <a:t>include “….”</a:t>
            </a:r>
            <a:r>
              <a:rPr lang="en-US" altLang="zh-CN" sz="1800" dirty="0">
                <a:solidFill>
                  <a:srgbClr val="080808"/>
                </a:solidFill>
              </a:rPr>
              <a:t>   //</a:t>
            </a:r>
            <a:r>
              <a:rPr lang="zh-CN" altLang="en-US" sz="1800" dirty="0">
                <a:solidFill>
                  <a:srgbClr val="080808"/>
                </a:solidFill>
              </a:rPr>
              <a:t>自定义</a:t>
            </a:r>
            <a:r>
              <a:rPr lang="zh-CN" altLang="en-US" sz="1800" dirty="0" smtClean="0">
                <a:solidFill>
                  <a:srgbClr val="080808"/>
                </a:solidFill>
              </a:rPr>
              <a:t>头文件</a:t>
            </a:r>
            <a:endParaRPr lang="en-US" altLang="zh-CN" sz="18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080808"/>
                </a:solidFill>
              </a:rPr>
              <a:t>main() 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 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定义</a:t>
            </a:r>
            <a:r>
              <a:rPr lang="en-US" altLang="zh-CN" sz="1600" dirty="0">
                <a:solidFill>
                  <a:srgbClr val="006600"/>
                </a:solidFill>
              </a:rPr>
              <a:t>main</a:t>
            </a:r>
            <a:r>
              <a:rPr lang="zh-CN" altLang="en-US" sz="1600" dirty="0">
                <a:solidFill>
                  <a:srgbClr val="006600"/>
                </a:solidFill>
              </a:rPr>
              <a:t>函数中使用的</a:t>
            </a:r>
            <a:r>
              <a:rPr lang="zh-CN" altLang="en-US" sz="1600" dirty="0">
                <a:solidFill>
                  <a:srgbClr val="C00000"/>
                </a:solidFill>
              </a:rPr>
              <a:t>局部变量</a:t>
            </a:r>
            <a:r>
              <a:rPr lang="zh-CN" altLang="en-US" sz="1600" dirty="0">
                <a:solidFill>
                  <a:srgbClr val="006600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zh-CN" altLang="en-US" sz="1600" dirty="0">
                <a:solidFill>
                  <a:srgbClr val="0000CC"/>
                </a:solidFill>
              </a:rPr>
              <a:t>函数</a:t>
            </a:r>
            <a:r>
              <a:rPr lang="en-US" altLang="zh-CN" sz="1600" dirty="0">
                <a:solidFill>
                  <a:srgbClr val="0000CC"/>
                </a:solidFill>
              </a:rPr>
              <a:t>1</a:t>
            </a:r>
            <a:r>
              <a:rPr lang="en-US" altLang="zh-CN" sz="1600" dirty="0" smtClean="0">
                <a:solidFill>
                  <a:srgbClr val="0000CC"/>
                </a:solidFill>
              </a:rPr>
              <a:t>;  //</a:t>
            </a:r>
            <a:r>
              <a:rPr lang="zh-CN" altLang="en-US" sz="1600" dirty="0" smtClean="0">
                <a:solidFill>
                  <a:srgbClr val="0000CC"/>
                </a:solidFill>
              </a:rPr>
              <a:t>函数调用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  </a:t>
            </a:r>
            <a:r>
              <a:rPr lang="zh-CN" altLang="en-US" sz="1600" dirty="0">
                <a:solidFill>
                  <a:srgbClr val="0000CC"/>
                </a:solidFill>
              </a:rPr>
              <a:t>函数</a:t>
            </a:r>
            <a:r>
              <a:rPr lang="en-US" altLang="zh-CN" sz="1600" dirty="0">
                <a:solidFill>
                  <a:srgbClr val="0000CC"/>
                </a:solidFill>
              </a:rPr>
              <a:t>2</a:t>
            </a:r>
            <a:r>
              <a:rPr lang="zh-CN" altLang="en-US" sz="1600" dirty="0" smtClean="0">
                <a:solidFill>
                  <a:srgbClr val="0000CC"/>
                </a:solidFill>
              </a:rPr>
              <a:t>；</a:t>
            </a:r>
            <a:r>
              <a:rPr lang="en-US" altLang="zh-CN" sz="1600" dirty="0" smtClean="0">
                <a:solidFill>
                  <a:srgbClr val="0000CC"/>
                </a:solidFill>
              </a:rPr>
              <a:t>//</a:t>
            </a:r>
            <a:r>
              <a:rPr lang="zh-CN" altLang="en-US" sz="1600" dirty="0" smtClean="0">
                <a:solidFill>
                  <a:srgbClr val="0000CC"/>
                </a:solidFill>
              </a:rPr>
              <a:t>函数调用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</a:rPr>
              <a:t>……;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return 0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//</a:t>
            </a:r>
            <a:r>
              <a:rPr lang="zh-CN" altLang="en-US" sz="1800" dirty="0">
                <a:solidFill>
                  <a:srgbClr val="C00000"/>
                </a:solidFill>
              </a:rPr>
              <a:t>自定义函数的</a:t>
            </a:r>
            <a:r>
              <a:rPr lang="zh-CN" altLang="en-US" sz="1800" dirty="0" smtClean="0">
                <a:solidFill>
                  <a:srgbClr val="7030A0"/>
                </a:solidFill>
              </a:rPr>
              <a:t>实现</a:t>
            </a:r>
            <a:r>
              <a:rPr lang="zh-CN" altLang="en-US" sz="1800" dirty="0" smtClean="0">
                <a:solidFill>
                  <a:srgbClr val="C00000"/>
                </a:solidFill>
              </a:rPr>
              <a:t>；</a:t>
            </a:r>
            <a:r>
              <a:rPr lang="zh-CN" altLang="en-US" sz="1800" dirty="0" smtClean="0">
                <a:solidFill>
                  <a:srgbClr val="000000"/>
                </a:solidFill>
              </a:rPr>
              <a:t>（如果在自定义头文件中已实现，此处可以省略）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//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注</a:t>
            </a:r>
            <a:r>
              <a:rPr lang="zh-CN" altLang="en-US" sz="1800" b="1" dirty="0">
                <a:solidFill>
                  <a:srgbClr val="0000CC"/>
                </a:solidFill>
              </a:rPr>
              <a:t>：</a:t>
            </a:r>
            <a:r>
              <a:rPr lang="zh-CN" altLang="en-US" sz="1800" b="1" u="sng" dirty="0" smtClean="0">
                <a:solidFill>
                  <a:srgbClr val="0000CC"/>
                </a:solidFill>
              </a:rPr>
              <a:t>自定义</a:t>
            </a:r>
            <a:r>
              <a:rPr lang="zh-CN" altLang="en-US" sz="1800" b="1" u="sng" dirty="0">
                <a:solidFill>
                  <a:srgbClr val="0000CC"/>
                </a:solidFill>
              </a:rPr>
              <a:t>函数也可以在同一个工程的其它文件中实现；</a:t>
            </a:r>
          </a:p>
        </p:txBody>
      </p:sp>
    </p:spTree>
    <p:extLst>
      <p:ext uri="{BB962C8B-B14F-4D97-AF65-F5344CB8AC3E}">
        <p14:creationId xmlns:p14="http://schemas.microsoft.com/office/powerpoint/2010/main" val="66499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语言中函数的分类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394" y="1151237"/>
            <a:ext cx="8153400" cy="5270345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按用户使用的角度</a:t>
            </a:r>
          </a:p>
          <a:p>
            <a:pPr marL="1085850" lvl="1" indent="-457200">
              <a:lnSpc>
                <a:spcPct val="9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CC"/>
                </a:solidFill>
              </a:rPr>
              <a:t>标准函数（</a:t>
            </a:r>
            <a:r>
              <a:rPr lang="zh-CN" altLang="en-US" dirty="0">
                <a:solidFill>
                  <a:srgbClr val="006600"/>
                </a:solidFill>
              </a:rPr>
              <a:t>库函数</a:t>
            </a:r>
            <a:r>
              <a:rPr lang="zh-CN" altLang="en-US" dirty="0">
                <a:solidFill>
                  <a:srgbClr val="0000CC"/>
                </a:solidFill>
              </a:rPr>
              <a:t>）；</a:t>
            </a:r>
            <a:endParaRPr lang="en-US" altLang="zh-CN" dirty="0">
              <a:solidFill>
                <a:srgbClr val="0000CC"/>
              </a:solidFill>
            </a:endParaRPr>
          </a:p>
          <a:p>
            <a:pPr marL="131445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由系统提供，用户不必自定义可直接使用；</a:t>
            </a:r>
            <a:endParaRPr lang="en-US" altLang="zh-CN" sz="1800" dirty="0"/>
          </a:p>
          <a:p>
            <a:pPr marL="131445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不同</a:t>
            </a:r>
            <a:r>
              <a:rPr lang="en-US" altLang="zh-CN" sz="1800" dirty="0"/>
              <a:t>C</a:t>
            </a:r>
            <a:r>
              <a:rPr lang="zh-CN" altLang="en-US" sz="1800" dirty="0"/>
              <a:t>编译系统提供的库函数可能有些不同；</a:t>
            </a:r>
          </a:p>
          <a:p>
            <a:pPr marL="1085850" lvl="1" indent="-457200">
              <a:lnSpc>
                <a:spcPct val="9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用户自定义函数</a:t>
            </a:r>
            <a:r>
              <a:rPr lang="zh-CN" altLang="en-US" b="1" dirty="0"/>
              <a:t>，用来解决用户专门需求；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按函数的形式</a:t>
            </a:r>
          </a:p>
          <a:p>
            <a:pPr marL="1085850" lvl="1" indent="-457200">
              <a:lnSpc>
                <a:spcPct val="9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CC"/>
                </a:solidFill>
              </a:rPr>
              <a:t>无参函数</a:t>
            </a:r>
            <a:endParaRPr lang="en-US" altLang="zh-CN" dirty="0">
              <a:solidFill>
                <a:srgbClr val="0000CC"/>
              </a:solidFill>
            </a:endParaRPr>
          </a:p>
          <a:p>
            <a:pPr marL="131445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在调用函数时，</a:t>
            </a:r>
            <a:r>
              <a:rPr lang="en-US" altLang="zh-CN" sz="1800" dirty="0"/>
              <a:t>main</a:t>
            </a:r>
            <a:r>
              <a:rPr lang="zh-CN" altLang="en-US" sz="1800" dirty="0">
                <a:solidFill>
                  <a:schemeClr val="tx2"/>
                </a:solidFill>
              </a:rPr>
              <a:t>不</a:t>
            </a:r>
            <a:r>
              <a:rPr lang="zh-CN" altLang="en-US" sz="1800" dirty="0"/>
              <a:t>向被调用函数传递数据，只用来执行一组操作；如 </a:t>
            </a:r>
            <a:r>
              <a:rPr lang="en-US" altLang="zh-CN" sz="1800" b="1" dirty="0">
                <a:solidFill>
                  <a:srgbClr val="006600"/>
                </a:solidFill>
              </a:rPr>
              <a:t>int f();    int f(void);    void f(void)</a:t>
            </a:r>
            <a:endParaRPr lang="zh-CN" altLang="en-US" sz="1800" b="1" dirty="0">
              <a:solidFill>
                <a:srgbClr val="006600"/>
              </a:solidFill>
            </a:endParaRPr>
          </a:p>
          <a:p>
            <a:pPr marL="1085850" lvl="1" indent="-457200">
              <a:lnSpc>
                <a:spcPct val="9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00CC"/>
                </a:solidFill>
              </a:rPr>
              <a:t>有参函数</a:t>
            </a:r>
            <a:endParaRPr lang="en-US" altLang="zh-CN" dirty="0">
              <a:solidFill>
                <a:srgbClr val="0000CC"/>
              </a:solidFill>
            </a:endParaRPr>
          </a:p>
          <a:p>
            <a:pPr marL="131445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主调函数在调用被调用函数时，通过参数向其</a:t>
            </a:r>
            <a:r>
              <a:rPr lang="zh-CN" altLang="en-US" sz="1800" dirty="0">
                <a:solidFill>
                  <a:srgbClr val="006600"/>
                </a:solidFill>
              </a:rPr>
              <a:t>传递数据</a:t>
            </a:r>
            <a:r>
              <a:rPr lang="zh-CN" altLang="en-US" sz="1800" dirty="0"/>
              <a:t>，一般情况下，执行被调用函数时，得到</a:t>
            </a:r>
            <a:r>
              <a:rPr lang="zh-CN" altLang="en-US" sz="1800" dirty="0">
                <a:solidFill>
                  <a:schemeClr val="tx2"/>
                </a:solidFill>
              </a:rPr>
              <a:t>一个</a:t>
            </a:r>
            <a:r>
              <a:rPr lang="zh-CN" altLang="en-US" sz="1800" dirty="0">
                <a:solidFill>
                  <a:srgbClr val="006600"/>
                </a:solidFill>
              </a:rPr>
              <a:t>函数值</a:t>
            </a:r>
            <a:r>
              <a:rPr lang="zh-CN" altLang="en-US" sz="1800" dirty="0"/>
              <a:t>，供主调函数使用</a:t>
            </a:r>
            <a:r>
              <a:rPr lang="zh-CN" altLang="en-US" sz="1800" dirty="0" smtClean="0"/>
              <a:t>；如  </a:t>
            </a:r>
            <a:r>
              <a:rPr lang="en-US" altLang="zh-CN" sz="1800" b="1" dirty="0" err="1">
                <a:solidFill>
                  <a:srgbClr val="006600"/>
                </a:solidFill>
              </a:rPr>
              <a:t>int</a:t>
            </a:r>
            <a:r>
              <a:rPr lang="en-US" altLang="zh-CN" sz="1800" b="1" dirty="0">
                <a:solidFill>
                  <a:srgbClr val="006600"/>
                </a:solidFill>
              </a:rPr>
              <a:t>  f(</a:t>
            </a:r>
            <a:r>
              <a:rPr lang="en-US" altLang="zh-CN" sz="1800" b="1" dirty="0" err="1">
                <a:solidFill>
                  <a:srgbClr val="006600"/>
                </a:solidFill>
              </a:rPr>
              <a:t>int</a:t>
            </a:r>
            <a:r>
              <a:rPr lang="en-US" altLang="zh-CN" sz="1800" b="1" dirty="0">
                <a:solidFill>
                  <a:srgbClr val="006600"/>
                </a:solidFill>
              </a:rPr>
              <a:t> x, </a:t>
            </a:r>
            <a:r>
              <a:rPr lang="en-US" altLang="zh-CN" sz="1800" b="1" dirty="0" err="1">
                <a:solidFill>
                  <a:srgbClr val="006600"/>
                </a:solidFill>
              </a:rPr>
              <a:t>int</a:t>
            </a:r>
            <a:r>
              <a:rPr lang="en-US" altLang="zh-CN" sz="1800" b="1" dirty="0">
                <a:solidFill>
                  <a:srgbClr val="006600"/>
                </a:solidFill>
              </a:rPr>
              <a:t> y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)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，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void* 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malloc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(unsigned size)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;  </a:t>
            </a:r>
            <a:endParaRPr lang="zh-CN" altLang="en-US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9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函数的分类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394" y="1151237"/>
            <a:ext cx="8153400" cy="5270345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按函数的返回值</a:t>
            </a:r>
            <a:endParaRPr lang="en-US" altLang="zh-CN" dirty="0"/>
          </a:p>
          <a:p>
            <a:pPr marL="1085850" lvl="1" indent="-457200">
              <a:spcBef>
                <a:spcPts val="1200"/>
              </a:spcBef>
            </a:pPr>
            <a:r>
              <a:rPr lang="zh-CN" altLang="en-US" dirty="0">
                <a:solidFill>
                  <a:srgbClr val="030DCD"/>
                </a:solidFill>
              </a:rPr>
              <a:t>无返回值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1314450" lvl="2" indent="-457200">
              <a:spcBef>
                <a:spcPts val="1200"/>
              </a:spcBef>
            </a:pPr>
            <a:r>
              <a:rPr lang="en-US" altLang="zh-CN" sz="1800" dirty="0">
                <a:solidFill>
                  <a:srgbClr val="006600"/>
                </a:solidFill>
              </a:rPr>
              <a:t>void f(int);   void f();    void f(void); </a:t>
            </a:r>
          </a:p>
          <a:p>
            <a:pPr marL="1085850" lvl="1" indent="-457200">
              <a:spcBef>
                <a:spcPts val="1200"/>
              </a:spcBef>
            </a:pPr>
            <a:r>
              <a:rPr lang="zh-CN" altLang="en-US" dirty="0">
                <a:solidFill>
                  <a:srgbClr val="030DCD"/>
                </a:solidFill>
              </a:rPr>
              <a:t>有返回值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1314450" lvl="2" indent="-457200">
              <a:spcBef>
                <a:spcPts val="1200"/>
              </a:spcBef>
            </a:pPr>
            <a:r>
              <a:rPr lang="zh-CN" altLang="en-US" sz="1800" dirty="0">
                <a:solidFill>
                  <a:srgbClr val="006600"/>
                </a:solidFill>
              </a:rPr>
              <a:t>如：</a:t>
            </a:r>
            <a:r>
              <a:rPr lang="en-US" altLang="zh-CN" sz="1800" dirty="0">
                <a:solidFill>
                  <a:srgbClr val="006600"/>
                </a:solidFill>
              </a:rPr>
              <a:t>float f(float x);</a:t>
            </a:r>
            <a:r>
              <a:rPr lang="zh-CN" altLang="en-US" sz="1800" dirty="0">
                <a:solidFill>
                  <a:srgbClr val="006600"/>
                </a:solidFill>
              </a:rPr>
              <a:t>   </a:t>
            </a:r>
            <a:r>
              <a:rPr lang="en-US" altLang="zh-CN" sz="1800" dirty="0">
                <a:solidFill>
                  <a:srgbClr val="006600"/>
                </a:solidFill>
              </a:rPr>
              <a:t>int fun(); </a:t>
            </a:r>
            <a:r>
              <a:rPr lang="en-US" altLang="zh-CN" sz="1800" dirty="0">
                <a:solidFill>
                  <a:srgbClr val="006600"/>
                </a:solidFill>
              </a:rPr>
              <a:t>void* </a:t>
            </a:r>
            <a:r>
              <a:rPr lang="en-US" altLang="zh-CN" sz="1800" dirty="0" err="1">
                <a:solidFill>
                  <a:srgbClr val="006600"/>
                </a:solidFill>
              </a:rPr>
              <a:t>malloc</a:t>
            </a:r>
            <a:r>
              <a:rPr lang="en-US" altLang="zh-CN" sz="1800" dirty="0">
                <a:solidFill>
                  <a:srgbClr val="006600"/>
                </a:solidFill>
              </a:rPr>
              <a:t>(unsigned size);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有的编程语言</a:t>
            </a:r>
            <a:r>
              <a:rPr lang="zh-CN" altLang="en-US" sz="2000" dirty="0" smtClean="0"/>
              <a:t>中（如</a:t>
            </a:r>
            <a:r>
              <a:rPr lang="en-US" altLang="zh-CN" sz="2000" dirty="0" smtClean="0"/>
              <a:t>Pascal</a:t>
            </a:r>
            <a:r>
              <a:rPr lang="zh-CN" altLang="en-US" sz="2000" dirty="0" smtClean="0"/>
              <a:t>语言），</a:t>
            </a:r>
            <a:r>
              <a:rPr lang="zh-CN" altLang="en-US" sz="2000" b="1" u="sng" dirty="0"/>
              <a:t>有返回值</a:t>
            </a:r>
            <a:r>
              <a:rPr lang="zh-CN" altLang="en-US" sz="2000" dirty="0"/>
              <a:t>的称为</a:t>
            </a:r>
            <a:r>
              <a:rPr lang="zh-CN" altLang="en-US" sz="2000" dirty="0">
                <a:solidFill>
                  <a:srgbClr val="030DCD"/>
                </a:solidFill>
              </a:rPr>
              <a:t>函数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7030A0"/>
                </a:solidFill>
              </a:rPr>
              <a:t>function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zh-CN" altLang="en-US" sz="2000" b="1" u="sng" dirty="0"/>
              <a:t>无返回值</a:t>
            </a:r>
            <a:r>
              <a:rPr lang="zh-CN" altLang="en-US" sz="2000" dirty="0"/>
              <a:t>的称为</a:t>
            </a:r>
            <a:r>
              <a:rPr lang="zh-CN" altLang="en-US" sz="2000" dirty="0">
                <a:solidFill>
                  <a:srgbClr val="030DCD"/>
                </a:solidFill>
              </a:rPr>
              <a:t>过程</a:t>
            </a:r>
            <a:r>
              <a:rPr lang="zh-CN" altLang="en-US" sz="2000" dirty="0"/>
              <a:t>（</a:t>
            </a:r>
            <a:r>
              <a:rPr lang="en-US" altLang="zh-CN" sz="2000" dirty="0">
                <a:solidFill>
                  <a:srgbClr val="7030A0"/>
                </a:solidFill>
              </a:rPr>
              <a:t>procedure</a:t>
            </a:r>
            <a:r>
              <a:rPr lang="zh-CN" altLang="en-US" sz="2000" dirty="0"/>
              <a:t>）</a:t>
            </a:r>
            <a:r>
              <a:rPr lang="en-US" altLang="zh-CN" sz="2000" dirty="0"/>
              <a:t>;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u="sng" dirty="0"/>
              <a:t>注：</a:t>
            </a:r>
            <a:r>
              <a:rPr lang="zh-CN" altLang="en-US" sz="2000" b="1" u="sng" dirty="0">
                <a:solidFill>
                  <a:srgbClr val="030DCD"/>
                </a:solidFill>
              </a:rPr>
              <a:t>没有返回值</a:t>
            </a:r>
            <a:r>
              <a:rPr lang="zh-CN" altLang="en-US" sz="2000" b="1" u="sng" dirty="0"/>
              <a:t>的函数，有时可以通过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参数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带回</a:t>
            </a:r>
            <a:r>
              <a:rPr lang="zh-CN" altLang="en-US" sz="2000" b="1" u="sng" dirty="0">
                <a:solidFill>
                  <a:srgbClr val="7030A0"/>
                </a:solidFill>
              </a:rPr>
              <a:t>我们所希望的数据</a:t>
            </a:r>
            <a:r>
              <a:rPr lang="zh-CN" altLang="en-US" sz="2000" u="sng" dirty="0"/>
              <a:t>。</a:t>
            </a:r>
            <a:endParaRPr lang="en-US" altLang="zh-CN" sz="2000" u="sng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131445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4962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b="1" dirty="0"/>
              <a:t> 空函数</a:t>
            </a:r>
            <a:endParaRPr kumimoji="1" lang="en-US" altLang="zh-CN" b="1" dirty="0"/>
          </a:p>
          <a:p>
            <a:pPr marL="971550" lvl="1">
              <a:spcBef>
                <a:spcPct val="50000"/>
              </a:spcBef>
            </a:pPr>
            <a:r>
              <a:rPr kumimoji="1" lang="zh-CN" altLang="en-US" dirty="0"/>
              <a:t>如：</a:t>
            </a:r>
            <a:r>
              <a:rPr kumimoji="1" lang="en-US" altLang="zh-CN" dirty="0"/>
              <a:t>int fun()  </a:t>
            </a:r>
            <a:r>
              <a:rPr kumimoji="1" lang="en-US" altLang="zh-CN" dirty="0">
                <a:solidFill>
                  <a:srgbClr val="030DCD"/>
                </a:solidFill>
              </a:rPr>
              <a:t>{}</a:t>
            </a:r>
            <a:r>
              <a:rPr kumimoji="1" lang="en-US" altLang="zh-CN" dirty="0"/>
              <a:t>;   </a:t>
            </a:r>
            <a:endParaRPr kumimoji="1" lang="en-US" altLang="zh-CN" dirty="0" smtClean="0"/>
          </a:p>
          <a:p>
            <a:pPr lvl="1" indent="0">
              <a:spcBef>
                <a:spcPct val="50000"/>
              </a:spcBef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smtClean="0"/>
              <a:t>           void </a:t>
            </a:r>
            <a:r>
              <a:rPr kumimoji="1" lang="en-US" altLang="zh-CN" dirty="0" err="1"/>
              <a:t>func</a:t>
            </a:r>
            <a:r>
              <a:rPr kumimoji="1" lang="en-US" altLang="zh-CN" dirty="0"/>
              <a:t>() {};</a:t>
            </a:r>
          </a:p>
          <a:p>
            <a:pPr marL="971550" lvl="1">
              <a:spcBef>
                <a:spcPct val="50000"/>
              </a:spcBef>
            </a:pPr>
            <a:r>
              <a:rPr kumimoji="1" lang="zh-CN" altLang="en-US" dirty="0"/>
              <a:t>空函数”</a:t>
            </a:r>
            <a:r>
              <a:rPr kumimoji="1" lang="zh-CN" altLang="en-US" dirty="0">
                <a:solidFill>
                  <a:srgbClr val="C00000"/>
                </a:solidFill>
              </a:rPr>
              <a:t>什么操作也不做</a:t>
            </a:r>
            <a:r>
              <a:rPr kumimoji="1" lang="en-US" altLang="zh-CN" dirty="0">
                <a:solidFill>
                  <a:srgbClr val="C00000"/>
                </a:solidFill>
              </a:rPr>
              <a:t>;</a:t>
            </a:r>
          </a:p>
          <a:p>
            <a:pPr marL="971550" lvl="1">
              <a:spcBef>
                <a:spcPct val="50000"/>
              </a:spcBef>
            </a:pPr>
            <a:r>
              <a:rPr kumimoji="1" lang="zh-CN" altLang="en-US" dirty="0" smtClean="0"/>
              <a:t>作用：在</a:t>
            </a:r>
            <a:r>
              <a:rPr kumimoji="1" lang="zh-CN" altLang="en-US" dirty="0"/>
              <a:t>此处</a:t>
            </a:r>
            <a:r>
              <a:rPr kumimoji="1" lang="zh-CN" altLang="en-US" dirty="0">
                <a:solidFill>
                  <a:srgbClr val="C00000"/>
                </a:solidFill>
              </a:rPr>
              <a:t>留一函数的位置（占位），</a:t>
            </a:r>
            <a:r>
              <a:rPr kumimoji="1" lang="zh-CN" altLang="en-US" dirty="0"/>
              <a:t>以便将来</a:t>
            </a:r>
            <a:r>
              <a:rPr kumimoji="1" lang="zh-CN" altLang="en-US" dirty="0">
                <a:solidFill>
                  <a:srgbClr val="030DCD"/>
                </a:solidFill>
              </a:rPr>
              <a:t>扩充功能</a:t>
            </a:r>
            <a:r>
              <a:rPr kumimoji="1" lang="zh-CN" altLang="en-US" dirty="0"/>
              <a:t>之用</a:t>
            </a:r>
            <a:r>
              <a:rPr kumimoji="1" lang="en-US" altLang="zh-CN" dirty="0"/>
              <a:t>;</a:t>
            </a:r>
          </a:p>
          <a:p>
            <a:pPr marL="971550" lvl="1">
              <a:spcBef>
                <a:spcPct val="50000"/>
              </a:spcBef>
            </a:pPr>
            <a:endParaRPr kumimoji="1" lang="zh-CN" altLang="en-US" b="1" dirty="0"/>
          </a:p>
          <a:p>
            <a:pPr lvl="1"/>
            <a:endParaRPr kumimoji="1" lang="en-US" altLang="zh-CN" dirty="0"/>
          </a:p>
          <a:p>
            <a:pPr lvl="1">
              <a:buNone/>
            </a:pPr>
            <a:endParaRPr kumimoji="1" lang="en-US" altLang="zh-CN" sz="1600" dirty="0">
              <a:solidFill>
                <a:srgbClr val="FF33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4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函数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/>
              <a:t>判断一个数是否为素数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rgbClr val="030DCD"/>
                    </a:solidFill>
                  </a:rPr>
                  <a:t>从键盘输入一个正整数</a:t>
                </a:r>
                <a:r>
                  <a:rPr lang="en-US" altLang="zh-CN" sz="2000" dirty="0">
                    <a:solidFill>
                      <a:srgbClr val="030DCD"/>
                    </a:solidFill>
                  </a:rPr>
                  <a:t>a，</a:t>
                </a:r>
                <a:r>
                  <a:rPr lang="zh-CN" altLang="en-US" sz="2000" dirty="0">
                    <a:solidFill>
                      <a:srgbClr val="030DCD"/>
                    </a:solidFill>
                  </a:rPr>
                  <a:t>编一个程序判断</a:t>
                </a:r>
                <a:r>
                  <a:rPr lang="en-US" altLang="zh-CN" sz="2000" dirty="0">
                    <a:solidFill>
                      <a:srgbClr val="030DCD"/>
                    </a:solidFill>
                  </a:rPr>
                  <a:t>a</a:t>
                </a:r>
                <a:r>
                  <a:rPr lang="zh-CN" altLang="en-US" sz="2000" dirty="0">
                    <a:solidFill>
                      <a:srgbClr val="030DCD"/>
                    </a:solidFill>
                  </a:rPr>
                  <a:t>是否为素数？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思路：计划设计一个函数 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char </a:t>
                </a:r>
                <a:r>
                  <a:rPr lang="en-US" altLang="zh-CN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800" dirty="0" err="1">
                    <a:solidFill>
                      <a:srgbClr val="C00000"/>
                    </a:solidFill>
                  </a:rPr>
                  <a:t>check</a:t>
                </a:r>
                <a:r>
                  <a:rPr lang="en-US" altLang="en-US" sz="1800" dirty="0" err="1">
                    <a:solidFill>
                      <a:srgbClr val="C00000"/>
                    </a:solidFill>
                  </a:rPr>
                  <a:t>prime</a:t>
                </a:r>
                <a:r>
                  <a:rPr lang="en-US" altLang="en-US" sz="1800" dirty="0">
                    <a:solidFill>
                      <a:srgbClr val="C00000"/>
                    </a:solidFill>
                  </a:rPr>
                  <a:t>( int a)</a:t>
                </a:r>
              </a:p>
              <a:p>
                <a:pPr marL="971550" lvl="1"/>
                <a:r>
                  <a:rPr lang="zh-CN" altLang="en-US" sz="1800" dirty="0" smtClean="0"/>
                  <a:t>函数</a:t>
                </a:r>
                <a:r>
                  <a:rPr lang="en-US" altLang="zh-CN" sz="1800" dirty="0" smtClean="0">
                    <a:solidFill>
                      <a:srgbClr val="C00000"/>
                    </a:solidFill>
                  </a:rPr>
                  <a:t>char </a:t>
                </a:r>
                <a:r>
                  <a:rPr lang="en-US" altLang="zh-CN" sz="1800" dirty="0" err="1">
                    <a:solidFill>
                      <a:srgbClr val="C00000"/>
                    </a:solidFill>
                  </a:rPr>
                  <a:t>check</a:t>
                </a:r>
                <a:r>
                  <a:rPr lang="en-US" altLang="en-US" sz="1800" dirty="0" err="1">
                    <a:solidFill>
                      <a:srgbClr val="C00000"/>
                    </a:solidFill>
                  </a:rPr>
                  <a:t>prime</a:t>
                </a:r>
                <a:r>
                  <a:rPr lang="en-US" altLang="en-US" sz="1800" dirty="0">
                    <a:solidFill>
                      <a:srgbClr val="C00000"/>
                    </a:solidFill>
                  </a:rPr>
                  <a:t>( </a:t>
                </a:r>
                <a:r>
                  <a:rPr lang="en-US" altLang="en-US" sz="1800" dirty="0" err="1">
                    <a:solidFill>
                      <a:srgbClr val="C00000"/>
                    </a:solidFill>
                  </a:rPr>
                  <a:t>int</a:t>
                </a:r>
                <a:r>
                  <a:rPr lang="en-US" altLang="en-US" sz="1800" dirty="0">
                    <a:solidFill>
                      <a:srgbClr val="C00000"/>
                    </a:solidFill>
                  </a:rPr>
                  <a:t> a</a:t>
                </a:r>
                <a:r>
                  <a:rPr lang="en-US" altLang="en-US" sz="1800" dirty="0" smtClean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1800" dirty="0" smtClean="0">
                    <a:solidFill>
                      <a:srgbClr val="7030A0"/>
                    </a:solidFill>
                  </a:rPr>
                  <a:t>有一个参数，是</a:t>
                </a:r>
                <a:r>
                  <a:rPr lang="en-US" altLang="zh-CN" sz="1800" dirty="0" err="1" smtClean="0">
                    <a:solidFill>
                      <a:srgbClr val="7030A0"/>
                    </a:solidFill>
                  </a:rPr>
                  <a:t>int</a:t>
                </a:r>
                <a:r>
                  <a:rPr lang="zh-CN" altLang="en-US" sz="1800" dirty="0" smtClean="0">
                    <a:solidFill>
                      <a:srgbClr val="7030A0"/>
                    </a:solidFill>
                  </a:rPr>
                  <a:t>型数据，返回值是</a:t>
                </a:r>
                <a:r>
                  <a:rPr lang="en-US" altLang="zh-CN" sz="1800" dirty="0" smtClean="0">
                    <a:solidFill>
                      <a:srgbClr val="7030A0"/>
                    </a:solidFill>
                  </a:rPr>
                  <a:t>char</a:t>
                </a:r>
                <a:r>
                  <a:rPr lang="zh-CN" altLang="en-US" sz="1800" dirty="0" smtClean="0">
                    <a:solidFill>
                      <a:srgbClr val="7030A0"/>
                    </a:solidFill>
                  </a:rPr>
                  <a:t>型；</a:t>
                </a:r>
                <a:endParaRPr lang="en-US" altLang="zh-CN" sz="1800" dirty="0" smtClean="0"/>
              </a:p>
              <a:p>
                <a:pPr marL="971550" lvl="1"/>
                <a:r>
                  <a:rPr lang="zh-CN" altLang="en-US" sz="1800" dirty="0" smtClean="0"/>
                  <a:t>函数的功能：负责</a:t>
                </a:r>
                <a:r>
                  <a:rPr lang="zh-CN" altLang="en-US" sz="1800" dirty="0"/>
                  <a:t>检查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是否为</a:t>
                </a:r>
                <a:r>
                  <a:rPr lang="zh-CN" altLang="en-US" sz="1800" dirty="0" smtClean="0"/>
                  <a:t>素数；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 smtClean="0"/>
                  <a:t>如果</a:t>
                </a:r>
                <a:r>
                  <a:rPr lang="en-US" altLang="zh-CN" sz="1800" dirty="0" smtClean="0"/>
                  <a:t>a</a:t>
                </a:r>
                <a:r>
                  <a:rPr lang="zh-CN" altLang="en-US" sz="1800" dirty="0" smtClean="0"/>
                  <a:t>是</a:t>
                </a:r>
                <a:r>
                  <a:rPr lang="zh-CN" altLang="en-US" sz="1800" dirty="0"/>
                  <a:t>一个素数，该函数返回</a:t>
                </a:r>
                <a:r>
                  <a:rPr lang="en-US" altLang="zh-CN" sz="1800" dirty="0"/>
                  <a:t>true，</a:t>
                </a:r>
                <a:r>
                  <a:rPr lang="zh-CN" altLang="en-US" sz="1800" dirty="0"/>
                  <a:t>否则，返回</a:t>
                </a:r>
                <a:r>
                  <a:rPr lang="en-US" altLang="zh-CN" sz="1800" dirty="0"/>
                  <a:t>false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素数又称为质数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dirty="0"/>
                  <a:t>一个大于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的自然数，除了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和它自身外，不能被其它自然数整除的数叫做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素数</a:t>
                </a:r>
                <a:r>
                  <a:rPr lang="zh-CN" altLang="en-US" sz="1800" dirty="0"/>
                  <a:t>；否则称为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合数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根据初等数论，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一个大于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1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的自然数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n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，只要不能被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2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1800" dirty="0">
                    <a:solidFill>
                      <a:srgbClr val="0000CC"/>
                    </a:solidFill>
                  </a:rPr>
                  <a:t>之间的自然数整除</a:t>
                </a:r>
                <a:r>
                  <a:rPr lang="zh-CN" altLang="en-US" sz="1800" dirty="0"/>
                  <a:t>，则该自然数就是素数，否则为合数；</a:t>
                </a:r>
                <a:endParaRPr lang="en-US" altLang="zh-CN" sz="1800" dirty="0"/>
              </a:p>
              <a:p>
                <a: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None/>
                </a:pPr>
                <a:endParaRPr lang="en-US" altLang="zh-CN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 r="-2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7030A0"/>
                </a:solidFill>
              </a:rPr>
              <a:t>课后练习：</a:t>
            </a:r>
            <a:r>
              <a:rPr lang="zh-CN" altLang="en-US" smtClean="0"/>
              <a:t>函数</a:t>
            </a:r>
            <a:r>
              <a:rPr lang="zh-CN" altLang="en-US" dirty="0"/>
              <a:t>实现：判断一个数是否为素数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***********************************</a:t>
            </a:r>
            <a:endParaRPr lang="en-US" altLang="zh-CN" sz="1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*函数功能说明：</a:t>
            </a:r>
            <a:endParaRPr lang="en-US" altLang="zh-CN" sz="1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*      判断整数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是不是一个素数</a:t>
            </a:r>
            <a:endParaRPr lang="en-US" altLang="zh-CN" sz="1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* 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是素数，返回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，否则返回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***********************************</a:t>
            </a:r>
            <a:r>
              <a:rPr lang="en-US" altLang="zh-CN" sz="1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endParaRPr lang="en-US" altLang="zh-CN" sz="18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checkprime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a) //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函数实现，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为形式参数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   //for (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k=2;k&lt;=(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sqrt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(a);k++)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   for (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k=2;k&lt;=a-1;k++)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     if (</a:t>
            </a:r>
            <a:r>
              <a:rPr lang="en-US" altLang="zh-CN" sz="1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a%k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== 0)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return 0;  // a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不是素数，函数返回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    return 1;        //a</a:t>
            </a:r>
            <a:r>
              <a:rPr lang="zh-CN" altLang="en-US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是素数，返回</a:t>
            </a: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cs typeface="Times New Roman" panose="02020603050405020304" pitchFamily="18" charset="0"/>
              </a:rPr>
              <a:t>} </a:t>
            </a:r>
            <a:endParaRPr lang="zh-CN" altLang="en-US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3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7030A0"/>
                </a:solidFill>
              </a:rPr>
              <a:t>课后练习：</a:t>
            </a:r>
            <a:r>
              <a:rPr lang="zh-CN" altLang="en-US" smtClean="0"/>
              <a:t>函数</a:t>
            </a:r>
            <a:r>
              <a:rPr lang="zh-CN" altLang="en-US" dirty="0"/>
              <a:t>实现：判断一个数是否为素数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08" y="1024128"/>
            <a:ext cx="6335112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7030A0"/>
                </a:solidFill>
              </a:rPr>
              <a:t>声明函数的原型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38775" cy="534511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/>
              <a:t>在</a:t>
            </a:r>
            <a:r>
              <a:rPr lang="zh-CN" altLang="en-US" sz="1800" b="1" dirty="0"/>
              <a:t>使用（调用）函数之前必须声明</a:t>
            </a:r>
            <a:r>
              <a:rPr lang="zh-CN" altLang="en-US" sz="1800" b="1" dirty="0">
                <a:solidFill>
                  <a:srgbClr val="C00000"/>
                </a:solidFill>
              </a:rPr>
              <a:t>函数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原型（三要素）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说明</a:t>
            </a:r>
            <a:r>
              <a:rPr lang="zh-CN" altLang="en-US" sz="1600" dirty="0" smtClean="0"/>
              <a:t>函数的名称；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说明调用函数</a:t>
            </a:r>
            <a:r>
              <a:rPr lang="zh-CN" altLang="en-US" sz="1600" dirty="0" smtClean="0">
                <a:solidFill>
                  <a:srgbClr val="7030A0"/>
                </a:solidFill>
              </a:rPr>
              <a:t>参数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0000CC"/>
                </a:solidFill>
              </a:rPr>
              <a:t>个数</a:t>
            </a:r>
            <a:r>
              <a:rPr lang="zh-CN" altLang="en-US" sz="1600" dirty="0"/>
              <a:t>与</a:t>
            </a:r>
            <a:r>
              <a:rPr lang="zh-CN" altLang="en-US" sz="1600" dirty="0">
                <a:solidFill>
                  <a:srgbClr val="0000CC"/>
                </a:solidFill>
              </a:rPr>
              <a:t>类型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函数的</a:t>
            </a:r>
            <a:r>
              <a:rPr lang="zh-CN" altLang="en-US" sz="1600" dirty="0">
                <a:solidFill>
                  <a:srgbClr val="7030A0"/>
                </a:solidFill>
              </a:rPr>
              <a:t>返回值</a:t>
            </a:r>
            <a:r>
              <a:rPr lang="zh-CN" altLang="en-US" sz="1600" dirty="0"/>
              <a:t>是什么</a:t>
            </a:r>
            <a:r>
              <a:rPr lang="zh-CN" altLang="en-US" sz="1600" dirty="0">
                <a:solidFill>
                  <a:srgbClr val="030DCD"/>
                </a:solidFill>
              </a:rPr>
              <a:t>类型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FF0000"/>
                </a:solidFill>
              </a:rPr>
              <a:t>例：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Max(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);   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或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>
                <a:solidFill>
                  <a:srgbClr val="7030A0"/>
                </a:solidFill>
              </a:rPr>
              <a:t>int</a:t>
            </a:r>
            <a:r>
              <a:rPr lang="en-US" altLang="zh-CN" sz="1800" b="1" dirty="0">
                <a:solidFill>
                  <a:srgbClr val="7030A0"/>
                </a:solidFill>
              </a:rPr>
              <a:t> Max( </a:t>
            </a:r>
            <a:r>
              <a:rPr lang="en-US" altLang="zh-CN" sz="18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 a, </a:t>
            </a:r>
            <a:r>
              <a:rPr lang="en-US" altLang="zh-CN" sz="18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 b </a:t>
            </a:r>
            <a:r>
              <a:rPr lang="en-US" altLang="zh-CN" sz="1800" b="1" dirty="0">
                <a:solidFill>
                  <a:srgbClr val="7030A0"/>
                </a:solidFill>
              </a:rPr>
              <a:t>); 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 //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求</a:t>
            </a:r>
            <a:r>
              <a:rPr lang="en-US" altLang="zh-CN" sz="1800" b="1" dirty="0" err="1" smtClean="0">
                <a:solidFill>
                  <a:srgbClr val="7030A0"/>
                </a:solidFill>
              </a:rPr>
              <a:t>a,b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中的较大者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006600"/>
                </a:solidFill>
              </a:rPr>
              <a:t>函数名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为</a:t>
            </a:r>
            <a:r>
              <a:rPr lang="en-US" altLang="zh-CN" sz="1600" b="1" dirty="0" smtClean="0">
                <a:solidFill>
                  <a:srgbClr val="030DCD"/>
                </a:solidFill>
              </a:rPr>
              <a:t>Max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006600"/>
                </a:solidFill>
              </a:rPr>
              <a:t>有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2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个</a:t>
            </a:r>
            <a:r>
              <a:rPr lang="zh-CN" altLang="en-US" sz="1600" b="1" dirty="0">
                <a:solidFill>
                  <a:srgbClr val="006600"/>
                </a:solidFill>
              </a:rPr>
              <a:t>形参；形参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类型分别为</a:t>
            </a:r>
            <a:r>
              <a:rPr lang="en-US" altLang="zh-CN" sz="1600" b="1" dirty="0" err="1" smtClean="0">
                <a:solidFill>
                  <a:srgbClr val="006600"/>
                </a:solidFill>
              </a:rPr>
              <a:t>int,int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006600"/>
                </a:solidFill>
              </a:rPr>
              <a:t>返回值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为</a:t>
            </a:r>
            <a:r>
              <a:rPr lang="en-US" altLang="zh-CN" sz="1600" b="1" dirty="0" err="1" smtClean="0">
                <a:solidFill>
                  <a:srgbClr val="006600"/>
                </a:solidFill>
              </a:rPr>
              <a:t>int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型</a:t>
            </a:r>
            <a:r>
              <a:rPr lang="zh-CN" altLang="en-US" sz="1600" b="1" dirty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6600"/>
                </a:solidFill>
              </a:rPr>
              <a:t>通常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在</a:t>
            </a:r>
            <a:r>
              <a:rPr lang="zh-CN" altLang="en-US" sz="1800" b="1" dirty="0">
                <a:solidFill>
                  <a:srgbClr val="7030A0"/>
                </a:solidFill>
              </a:rPr>
              <a:t>主函数</a:t>
            </a:r>
            <a:r>
              <a:rPr lang="en-US" altLang="zh-CN" sz="1800" b="1" dirty="0">
                <a:solidFill>
                  <a:srgbClr val="7030A0"/>
                </a:solidFill>
              </a:rPr>
              <a:t>main()</a:t>
            </a:r>
            <a:r>
              <a:rPr lang="zh-CN" altLang="en-US" sz="1800" b="1" dirty="0">
                <a:solidFill>
                  <a:srgbClr val="C00000"/>
                </a:solidFill>
              </a:rPr>
              <a:t>之前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声明函数原型；</a:t>
            </a:r>
            <a:r>
              <a:rPr lang="zh-CN" altLang="en-US" sz="1800" b="1" dirty="0">
                <a:solidFill>
                  <a:srgbClr val="7030A0"/>
                </a:solidFill>
              </a:rPr>
              <a:t>（清晰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明了，整个程序均可调用）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</a:rPr>
              <a:t>理论上，</a:t>
            </a:r>
            <a:r>
              <a:rPr lang="zh-CN" altLang="en-US" sz="1800" b="1" dirty="0"/>
              <a:t>只要在调用函数之前</a:t>
            </a:r>
            <a:r>
              <a:rPr lang="zh-CN" altLang="en-US" sz="1800" b="1" dirty="0" smtClean="0"/>
              <a:t>声明函数原型即</a:t>
            </a:r>
            <a:r>
              <a:rPr lang="zh-CN" altLang="en-US" sz="1800" b="1" dirty="0"/>
              <a:t>可</a:t>
            </a:r>
            <a:r>
              <a:rPr lang="zh-CN" altLang="en-US" sz="1800" b="1" dirty="0" smtClean="0"/>
              <a:t>，也可以</a:t>
            </a:r>
            <a:r>
              <a:rPr lang="zh-CN" altLang="en-US" sz="1800" b="1" dirty="0"/>
              <a:t>在主函数中声明</a:t>
            </a:r>
            <a:r>
              <a:rPr lang="zh-CN" altLang="en-US" sz="1800" b="1" dirty="0" smtClean="0"/>
              <a:t>；</a:t>
            </a:r>
            <a:endParaRPr lang="en-US" altLang="zh-CN" sz="1800" b="1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/>
              <a:t>如果函数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实现（定义）在前</a:t>
            </a:r>
            <a:r>
              <a:rPr lang="zh-CN" altLang="en-US" sz="1800" b="1" dirty="0" smtClean="0"/>
              <a:t>，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调用在后</a:t>
            </a:r>
            <a:r>
              <a:rPr lang="zh-CN" altLang="en-US" sz="1800" b="1" dirty="0" smtClean="0"/>
              <a:t>，也可以不进行原型声明；</a:t>
            </a:r>
            <a:endParaRPr lang="en-US" altLang="zh-CN" sz="1800" b="1" dirty="0" smtClean="0"/>
          </a:p>
          <a:p>
            <a:pPr marL="971550" lvl="1">
              <a:spcBef>
                <a:spcPts val="600"/>
              </a:spcBef>
            </a:pPr>
            <a:r>
              <a:rPr lang="zh-CN" altLang="en-US" sz="1600" b="1" dirty="0" smtClean="0"/>
              <a:t>这样有时影响程序的可读性；</a:t>
            </a:r>
            <a:endParaRPr lang="en-US" altLang="zh-CN" sz="16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b="1" dirty="0" smtClean="0"/>
              <a:t>C</a:t>
            </a:r>
            <a:r>
              <a:rPr lang="zh-CN" altLang="en-US" sz="1800" b="1" dirty="0" smtClean="0"/>
              <a:t>的头文件中，对标准库函数进行了原型声明。</a:t>
            </a:r>
            <a:endParaRPr lang="zh-CN" altLang="en-US" sz="18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3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</a:t>
            </a:r>
            <a:r>
              <a:rPr lang="zh-CN" altLang="en-US" dirty="0" smtClean="0"/>
              <a:t>定义（实现）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函数</a:t>
            </a:r>
            <a:r>
              <a:rPr lang="zh-CN" altLang="en-US" sz="2000" b="1" dirty="0" smtClean="0"/>
              <a:t>定义（实现）的</a:t>
            </a:r>
            <a:r>
              <a:rPr lang="zh-CN" altLang="en-US" sz="2000" b="1" dirty="0"/>
              <a:t>一般格式：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514350" lvl="2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&lt;</a:t>
            </a:r>
            <a:r>
              <a:rPr lang="zh-CN" altLang="en-US" sz="1800" b="1" dirty="0">
                <a:solidFill>
                  <a:srgbClr val="006600"/>
                </a:solidFill>
              </a:rPr>
              <a:t>数据类型</a:t>
            </a:r>
            <a:r>
              <a:rPr lang="en-US" altLang="zh-CN" sz="1800" b="1" dirty="0">
                <a:solidFill>
                  <a:srgbClr val="006600"/>
                </a:solidFill>
              </a:rPr>
              <a:t>&gt;  &lt;</a:t>
            </a:r>
            <a:r>
              <a:rPr lang="zh-CN" altLang="en-US" sz="1800" b="1" dirty="0">
                <a:solidFill>
                  <a:srgbClr val="006600"/>
                </a:solidFill>
              </a:rPr>
              <a:t>函数名</a:t>
            </a:r>
            <a:r>
              <a:rPr lang="en-US" altLang="zh-CN" sz="1800" b="1" dirty="0">
                <a:solidFill>
                  <a:srgbClr val="006600"/>
                </a:solidFill>
              </a:rPr>
              <a:t>&gt;  (&lt;</a:t>
            </a:r>
            <a:r>
              <a:rPr lang="zh-CN" altLang="en-US" sz="1800" b="1" dirty="0">
                <a:solidFill>
                  <a:srgbClr val="006600"/>
                </a:solidFill>
              </a:rPr>
              <a:t>参数表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&gt;)    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514350" lvl="2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{</a:t>
            </a:r>
          </a:p>
          <a:p>
            <a:pPr marL="514350" lvl="2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		&lt;</a:t>
            </a:r>
            <a:r>
              <a:rPr lang="zh-CN" altLang="en-US" sz="1800" b="1" dirty="0">
                <a:solidFill>
                  <a:srgbClr val="006600"/>
                </a:solidFill>
              </a:rPr>
              <a:t>说明语句</a:t>
            </a:r>
            <a:r>
              <a:rPr lang="en-US" altLang="zh-CN" sz="1800" b="1" dirty="0">
                <a:solidFill>
                  <a:srgbClr val="006600"/>
                </a:solidFill>
              </a:rPr>
              <a:t>&gt;</a:t>
            </a:r>
          </a:p>
          <a:p>
            <a:pPr marL="514350" lvl="2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		&lt;</a:t>
            </a:r>
            <a:r>
              <a:rPr lang="zh-CN" altLang="en-US" sz="1800" b="1" dirty="0">
                <a:solidFill>
                  <a:srgbClr val="006600"/>
                </a:solidFill>
              </a:rPr>
              <a:t>执行语句</a:t>
            </a:r>
            <a:r>
              <a:rPr lang="en-US" altLang="zh-CN" sz="1800" b="1" dirty="0">
                <a:solidFill>
                  <a:srgbClr val="006600"/>
                </a:solidFill>
              </a:rPr>
              <a:t>&gt;</a:t>
            </a:r>
          </a:p>
          <a:p>
            <a:pPr marL="514350" lvl="2" indent="0"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}</a:t>
            </a:r>
          </a:p>
          <a:p>
            <a:pPr marL="971550" lvl="1"/>
            <a:endParaRPr lang="en-US" altLang="zh-CN" sz="16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定义函数时的参数表，有时称为形参表；</a:t>
            </a: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函数</a:t>
            </a:r>
            <a:r>
              <a:rPr lang="zh-CN" altLang="en-US" sz="2000" b="1" dirty="0">
                <a:solidFill>
                  <a:srgbClr val="030DCD"/>
                </a:solidFill>
              </a:rPr>
              <a:t>定义</a:t>
            </a:r>
            <a:r>
              <a:rPr lang="zh-CN" altLang="en-US" sz="2000" b="1" dirty="0"/>
              <a:t>时</a:t>
            </a:r>
            <a:r>
              <a:rPr lang="zh-CN" altLang="en-US" sz="2000" b="1" dirty="0">
                <a:solidFill>
                  <a:srgbClr val="030DCD"/>
                </a:solidFill>
              </a:rPr>
              <a:t>不能嵌套</a:t>
            </a:r>
            <a:endParaRPr lang="en-US" altLang="zh-CN" sz="2000" b="1" dirty="0">
              <a:solidFill>
                <a:srgbClr val="030DCD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不能在一个函数中定义另一个函数；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/>
              <a:t>但可以在一个函数中</a:t>
            </a:r>
            <a:r>
              <a:rPr lang="zh-CN" altLang="en-US" sz="1800" b="1" dirty="0">
                <a:solidFill>
                  <a:srgbClr val="0000CC"/>
                </a:solidFill>
              </a:rPr>
              <a:t>声明</a:t>
            </a:r>
            <a:r>
              <a:rPr lang="zh-CN" altLang="en-US" sz="1800" dirty="0">
                <a:solidFill>
                  <a:srgbClr val="7030A0"/>
                </a:solidFill>
              </a:rPr>
              <a:t>其它函数的原型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6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en-US" altLang="zh-CN" sz="3200" dirty="0"/>
              <a:t>5 </a:t>
            </a:r>
            <a:r>
              <a:rPr lang="zh-CN" altLang="en-US" sz="3200" dirty="0"/>
              <a:t>函数思维与模块化设计</a:t>
            </a:r>
            <a:endParaRPr lang="en-US" altLang="zh-CN" sz="32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/>
              <a:t>5.1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/>
              <a:t>5.2 </a:t>
            </a:r>
            <a:r>
              <a:rPr lang="zh-CN" altLang="en-US" sz="2800" dirty="0"/>
              <a:t>指向函数的指针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/>
              <a:t>5.3 </a:t>
            </a:r>
            <a:r>
              <a:rPr lang="zh-CN" altLang="en-US" sz="2800" dirty="0"/>
              <a:t>编程实例</a:t>
            </a:r>
            <a:r>
              <a:rPr lang="en-US" altLang="zh-CN" sz="28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/>
              <a:t>5.4 </a:t>
            </a:r>
            <a:r>
              <a:rPr lang="zh-CN" altLang="en-US" sz="2800" dirty="0"/>
              <a:t>编程实例</a:t>
            </a:r>
            <a:r>
              <a:rPr lang="en-US" altLang="zh-CN" sz="2800" dirty="0"/>
              <a:t>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/>
              <a:t>5.5 </a:t>
            </a:r>
            <a:r>
              <a:rPr lang="zh-CN" altLang="en-US" sz="2800" dirty="0"/>
              <a:t>在不同的文件中定义与使用函数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0645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定义函数时的参数表：形参表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形式参数特点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是在定义函数时放在函数名后括号中的参数；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形参可以在函数体中访问与修改；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函数声明与定义时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必须指定各形参的数据类型</a:t>
            </a:r>
            <a:r>
              <a:rPr lang="zh-CN" altLang="en-US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30D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若函数未被调用，则形参不占内存单元；</a:t>
            </a:r>
          </a:p>
          <a:p>
            <a:pPr marL="971550" lvl="1"/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被调用后系统为其分配内存单元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函数调用结束后，系统释放为形参所分配的内存单元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因此，形参只有在该函数内有效，不能在函数体外访问；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形参的作用域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限定在子函数内，属于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局部变量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例：函数的声明、定义、</a:t>
            </a:r>
            <a:r>
              <a:rPr lang="zh-CN" altLang="en-US" dirty="0" smtClean="0"/>
              <a:t>形参、调用、实参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13471" y="1145661"/>
            <a:ext cx="769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t" anchorCtr="0" compatLnSpc="1">
            <a:sp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endParaRPr kumimoji="1" lang="en-US" altLang="zh-CN" sz="2000" dirty="0">
              <a:solidFill>
                <a:srgbClr val="08080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640" y="974425"/>
            <a:ext cx="4123295" cy="5345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//</a:t>
            </a:r>
            <a:r>
              <a:rPr lang="zh-CN" altLang="en-US" sz="1600" b="1" dirty="0">
                <a:solidFill>
                  <a:srgbClr val="0070C0"/>
                </a:solidFill>
              </a:rPr>
              <a:t>声明函数的同时实现该函数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  <a:r>
              <a:rPr kumimoji="1" lang="zh-CN" altLang="en-US" sz="1600" dirty="0">
                <a:solidFill>
                  <a:srgbClr val="080808"/>
                </a:solidFill>
              </a:rPr>
              <a:t>	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int Max(</a:t>
            </a:r>
            <a:r>
              <a:rPr kumimoji="1" lang="en-US" altLang="zh-CN" sz="1600" dirty="0">
                <a:solidFill>
                  <a:srgbClr val="C00000"/>
                </a:solidFill>
              </a:rPr>
              <a:t>int 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x,int</a:t>
            </a:r>
            <a:r>
              <a:rPr kumimoji="1" lang="en-US" altLang="zh-CN" sz="1600" dirty="0">
                <a:solidFill>
                  <a:srgbClr val="C00000"/>
                </a:solidFill>
              </a:rPr>
              <a:t> y</a:t>
            </a:r>
            <a:r>
              <a:rPr kumimoji="1" lang="en-US" altLang="zh-CN" sz="1600" dirty="0">
                <a:solidFill>
                  <a:srgbClr val="0303DF"/>
                </a:solidFill>
              </a:rPr>
              <a:t>) </a:t>
            </a:r>
            <a:r>
              <a:rPr kumimoji="1" lang="en-US" altLang="zh-CN" sz="1600" dirty="0">
                <a:solidFill>
                  <a:srgbClr val="7030A0"/>
                </a:solidFill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</a:rPr>
              <a:t>声明</a:t>
            </a:r>
            <a:r>
              <a:rPr kumimoji="1" lang="zh-CN" altLang="en-US" sz="1600" dirty="0" smtClean="0">
                <a:solidFill>
                  <a:srgbClr val="7030A0"/>
                </a:solidFill>
              </a:rPr>
              <a:t>函数原型并</a:t>
            </a:r>
            <a:r>
              <a:rPr kumimoji="1" lang="zh-CN" altLang="en-US" sz="1600" dirty="0">
                <a:solidFill>
                  <a:srgbClr val="7030A0"/>
                </a:solidFill>
              </a:rPr>
              <a:t>实现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{ int  z;	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  z</a:t>
            </a:r>
            <a:r>
              <a:rPr kumimoji="1" lang="en-US" altLang="zh-CN" sz="1600" dirty="0" smtClean="0">
                <a:solidFill>
                  <a:srgbClr val="0303DF"/>
                </a:solidFill>
              </a:rPr>
              <a:t>=(x)&gt;(y) </a:t>
            </a:r>
            <a:r>
              <a:rPr kumimoji="1" lang="en-US" altLang="zh-CN" sz="1600" dirty="0">
                <a:solidFill>
                  <a:srgbClr val="0303DF"/>
                </a:solidFill>
              </a:rPr>
              <a:t>? </a:t>
            </a:r>
            <a:r>
              <a:rPr kumimoji="1" lang="en-US" altLang="zh-CN" sz="1600" dirty="0" smtClean="0">
                <a:solidFill>
                  <a:srgbClr val="0303DF"/>
                </a:solidFill>
              </a:rPr>
              <a:t>(x) </a:t>
            </a:r>
            <a:r>
              <a:rPr kumimoji="1" lang="en-US" altLang="zh-CN" sz="1600" dirty="0">
                <a:solidFill>
                  <a:srgbClr val="0303DF"/>
                </a:solidFill>
              </a:rPr>
              <a:t>: </a:t>
            </a:r>
            <a:r>
              <a:rPr kumimoji="1" lang="en-US" altLang="zh-CN" sz="1600" dirty="0" smtClean="0">
                <a:solidFill>
                  <a:srgbClr val="0303DF"/>
                </a:solidFill>
              </a:rPr>
              <a:t>(y);</a:t>
            </a:r>
            <a:endParaRPr kumimoji="1" lang="en-US" altLang="zh-CN" sz="1600" dirty="0">
              <a:solidFill>
                <a:srgbClr val="0303DF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  return  z;   //</a:t>
            </a:r>
            <a:r>
              <a:rPr kumimoji="1" lang="en-US" altLang="zh-CN" sz="1600" dirty="0">
                <a:solidFill>
                  <a:srgbClr val="7030A0"/>
                </a:solidFill>
              </a:rPr>
              <a:t>return (z);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int a=7,b=9,c;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c=Max(</a:t>
            </a:r>
            <a:r>
              <a:rPr lang="en-US" altLang="zh-CN" sz="1600" dirty="0" err="1">
                <a:solidFill>
                  <a:srgbClr val="C00000"/>
                </a:solidFill>
              </a:rPr>
              <a:t>a,b</a:t>
            </a:r>
            <a:r>
              <a:rPr lang="en-US" altLang="zh-CN" sz="1600" dirty="0">
                <a:solidFill>
                  <a:srgbClr val="C000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(“max(%</a:t>
            </a:r>
            <a:r>
              <a:rPr lang="en-US" altLang="zh-CN" sz="1600" dirty="0" err="1">
                <a:solidFill>
                  <a:srgbClr val="080808"/>
                </a:solidFill>
              </a:rPr>
              <a:t>d,%d</a:t>
            </a:r>
            <a:r>
              <a:rPr lang="en-US" altLang="zh-CN" sz="1600" dirty="0">
                <a:solidFill>
                  <a:srgbClr val="080808"/>
                </a:solidFill>
              </a:rPr>
              <a:t>)=%d”,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, c));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35389" y="974425"/>
            <a:ext cx="4123295" cy="534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//</a:t>
            </a:r>
            <a:r>
              <a:rPr lang="zh-CN" altLang="en-US" sz="1600" b="1" dirty="0">
                <a:solidFill>
                  <a:srgbClr val="0070C0"/>
                </a:solidFill>
              </a:rPr>
              <a:t>先声明，后实现（</a:t>
            </a:r>
            <a:r>
              <a:rPr lang="zh-CN" altLang="en-US" sz="1600" b="1" dirty="0">
                <a:solidFill>
                  <a:srgbClr val="C00000"/>
                </a:solidFill>
              </a:rPr>
              <a:t>推荐</a:t>
            </a:r>
            <a:r>
              <a:rPr lang="zh-CN" altLang="en-US" sz="1600" b="1" dirty="0">
                <a:solidFill>
                  <a:srgbClr val="0070C0"/>
                </a:solidFill>
              </a:rPr>
              <a:t>）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  <a:r>
              <a:rPr kumimoji="1" lang="zh-CN" altLang="en-US" sz="1600" dirty="0">
                <a:solidFill>
                  <a:srgbClr val="080808"/>
                </a:solidFill>
              </a:rPr>
              <a:t>	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06600"/>
                </a:solidFill>
              </a:rPr>
              <a:t>//</a:t>
            </a:r>
            <a:r>
              <a:rPr kumimoji="1" lang="zh-CN" altLang="en-US" sz="1600" dirty="0">
                <a:solidFill>
                  <a:srgbClr val="006600"/>
                </a:solidFill>
              </a:rPr>
              <a:t>声明</a:t>
            </a:r>
            <a:r>
              <a:rPr kumimoji="1" lang="zh-CN" altLang="en-US" sz="1600" dirty="0" smtClean="0">
                <a:solidFill>
                  <a:srgbClr val="006600"/>
                </a:solidFill>
              </a:rPr>
              <a:t>函数原型的</a:t>
            </a:r>
            <a:r>
              <a:rPr kumimoji="1" lang="zh-CN" altLang="en-US" sz="1600" dirty="0">
                <a:solidFill>
                  <a:srgbClr val="006600"/>
                </a:solidFill>
              </a:rPr>
              <a:t>两种方式</a:t>
            </a:r>
            <a:r>
              <a:rPr kumimoji="1" lang="en-US" altLang="zh-CN" sz="1600" dirty="0">
                <a:solidFill>
                  <a:srgbClr val="006600"/>
                </a:solidFill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//int Max(int </a:t>
            </a:r>
            <a:r>
              <a:rPr kumimoji="1" lang="en-US" altLang="zh-CN" sz="1600" dirty="0" err="1">
                <a:solidFill>
                  <a:srgbClr val="0303DF"/>
                </a:solidFill>
              </a:rPr>
              <a:t>x,int</a:t>
            </a:r>
            <a:r>
              <a:rPr kumimoji="1" lang="en-US" altLang="zh-CN" sz="1600" dirty="0">
                <a:solidFill>
                  <a:srgbClr val="0303DF"/>
                </a:solidFill>
              </a:rPr>
              <a:t> y);   //</a:t>
            </a:r>
            <a:r>
              <a:rPr kumimoji="1" lang="zh-CN" altLang="en-US" sz="1600" dirty="0">
                <a:solidFill>
                  <a:srgbClr val="0303DF"/>
                </a:solidFill>
              </a:rPr>
              <a:t>声明函数原型</a:t>
            </a:r>
            <a:endParaRPr kumimoji="1" lang="en-US" altLang="zh-CN" sz="1600" dirty="0">
              <a:solidFill>
                <a:srgbClr val="0303DF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7030A0"/>
                </a:solidFill>
              </a:rPr>
              <a:t>int Max(int ,int );   //protype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int a=7,b=9,c;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c=Max(</a:t>
            </a:r>
            <a:r>
              <a:rPr lang="en-US" altLang="zh-CN" sz="1600" dirty="0" err="1">
                <a:solidFill>
                  <a:srgbClr val="006600"/>
                </a:solidFill>
              </a:rPr>
              <a:t>a,b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(“max(%</a:t>
            </a:r>
            <a:r>
              <a:rPr lang="en-US" altLang="zh-CN" sz="1600" dirty="0" err="1">
                <a:solidFill>
                  <a:srgbClr val="080808"/>
                </a:solidFill>
              </a:rPr>
              <a:t>d,%d</a:t>
            </a:r>
            <a:r>
              <a:rPr lang="en-US" altLang="zh-CN" sz="1600" dirty="0">
                <a:solidFill>
                  <a:srgbClr val="080808"/>
                </a:solidFill>
              </a:rPr>
              <a:t>)=%d”,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, c));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int Max(</a:t>
            </a:r>
            <a:r>
              <a:rPr kumimoji="1" lang="en-US" altLang="zh-CN" sz="1600" dirty="0">
                <a:solidFill>
                  <a:srgbClr val="C00000"/>
                </a:solidFill>
              </a:rPr>
              <a:t>int 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x,int</a:t>
            </a:r>
            <a:r>
              <a:rPr kumimoji="1" lang="en-US" altLang="zh-CN" sz="1600" dirty="0">
                <a:solidFill>
                  <a:srgbClr val="C00000"/>
                </a:solidFill>
              </a:rPr>
              <a:t> y</a:t>
            </a:r>
            <a:r>
              <a:rPr kumimoji="1" lang="en-US" altLang="zh-CN" sz="1600" dirty="0">
                <a:solidFill>
                  <a:srgbClr val="0303DF"/>
                </a:solidFill>
              </a:rPr>
              <a:t>)   </a:t>
            </a:r>
            <a:r>
              <a:rPr kumimoji="1" lang="en-US" altLang="zh-CN" sz="1600" dirty="0">
                <a:solidFill>
                  <a:srgbClr val="7030A0"/>
                </a:solidFill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</a:rPr>
              <a:t>函数</a:t>
            </a:r>
            <a:r>
              <a:rPr kumimoji="1" lang="zh-CN" altLang="en-US" sz="1600" dirty="0" smtClean="0">
                <a:solidFill>
                  <a:srgbClr val="7030A0"/>
                </a:solidFill>
              </a:rPr>
              <a:t>实现（定义）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{ int  z;	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  z</a:t>
            </a:r>
            <a:r>
              <a:rPr kumimoji="1" lang="en-US" altLang="zh-CN" sz="1600" dirty="0" smtClean="0">
                <a:solidFill>
                  <a:srgbClr val="0303DF"/>
                </a:solidFill>
              </a:rPr>
              <a:t>=(x)&gt;(y) ? (x) : (y);</a:t>
            </a:r>
            <a:endParaRPr kumimoji="1" lang="en-US" altLang="zh-CN" sz="1600" dirty="0">
              <a:solidFill>
                <a:srgbClr val="0303DF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  return(z);   //return z;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}</a:t>
            </a:r>
            <a:endParaRPr lang="en-US" altLang="zh-CN" sz="1600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408843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/>
              <a:t>通常，希望通过函数调用使</a:t>
            </a:r>
            <a:r>
              <a:rPr lang="zh-CN" altLang="en-US" sz="1800" b="1" dirty="0">
                <a:solidFill>
                  <a:srgbClr val="C00000"/>
                </a:solidFill>
              </a:rPr>
              <a:t>主调函数</a:t>
            </a:r>
            <a:r>
              <a:rPr lang="zh-CN" altLang="en-US" sz="1800" b="1" dirty="0"/>
              <a:t>得到一个确定的值，即为函数的</a:t>
            </a:r>
            <a:r>
              <a:rPr lang="zh-CN" altLang="en-US" sz="1800" b="1" dirty="0">
                <a:solidFill>
                  <a:srgbClr val="C00000"/>
                </a:solidFill>
              </a:rPr>
              <a:t>返回值</a:t>
            </a:r>
            <a:r>
              <a:rPr lang="zh-CN" altLang="en-US" sz="1800" b="1" dirty="0">
                <a:solidFill>
                  <a:srgbClr val="FF0066"/>
                </a:solidFill>
              </a:rPr>
              <a:t>；</a:t>
            </a:r>
            <a:endParaRPr lang="en-US" altLang="zh-CN" sz="1800" b="1" dirty="0">
              <a:solidFill>
                <a:srgbClr val="FF0066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函数的返回值：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600" b="1" dirty="0"/>
              <a:t>函数的返回</a:t>
            </a:r>
            <a:r>
              <a:rPr kumimoji="1" lang="zh-CN" altLang="en-US" sz="1600" b="1" dirty="0" smtClean="0"/>
              <a:t>值通过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return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语句</a:t>
            </a:r>
            <a:r>
              <a:rPr kumimoji="1" lang="zh-CN" altLang="en-US" sz="1600" b="1" dirty="0" smtClean="0"/>
              <a:t>获得。</a:t>
            </a:r>
            <a:endParaRPr kumimoji="1" lang="en-US" altLang="zh-CN" sz="1600" b="1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600" dirty="0"/>
              <a:t>若函数没有返回值时，可省去</a:t>
            </a:r>
            <a:r>
              <a:rPr kumimoji="1" lang="en-US" altLang="zh-CN" sz="1600" dirty="0"/>
              <a:t>return</a:t>
            </a:r>
            <a:r>
              <a:rPr kumimoji="1" lang="zh-CN" altLang="en-US" sz="1600" dirty="0"/>
              <a:t>语句。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600" dirty="0"/>
              <a:t>return</a:t>
            </a:r>
            <a:r>
              <a:rPr kumimoji="1" lang="zh-CN" altLang="en-US" sz="1600" dirty="0"/>
              <a:t>语句的后面可以</a:t>
            </a:r>
            <a:r>
              <a:rPr kumimoji="1" lang="zh-CN" altLang="en-US" sz="1600" dirty="0">
                <a:solidFill>
                  <a:srgbClr val="C00000"/>
                </a:solidFill>
              </a:rPr>
              <a:t>有括号，也可以没有</a:t>
            </a:r>
            <a:r>
              <a:rPr kumimoji="1" lang="zh-CN" altLang="en-US" sz="1600" dirty="0">
                <a:solidFill>
                  <a:srgbClr val="FF0066"/>
                </a:solidFill>
              </a:rPr>
              <a:t>。</a:t>
            </a:r>
            <a:r>
              <a:rPr kumimoji="1" lang="zh-CN" altLang="en-US" sz="1600" dirty="0"/>
              <a:t>   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1600" dirty="0"/>
              <a:t>      如：</a:t>
            </a:r>
            <a:r>
              <a:rPr kumimoji="1" lang="en-US" altLang="zh-CN" sz="1600" b="1" dirty="0">
                <a:solidFill>
                  <a:srgbClr val="006600"/>
                </a:solidFill>
              </a:rPr>
              <a:t>return  z </a:t>
            </a:r>
            <a:r>
              <a:rPr kumimoji="1" lang="en-US" altLang="zh-CN" sz="1600" b="1" dirty="0">
                <a:solidFill>
                  <a:srgbClr val="FF0066"/>
                </a:solidFill>
              </a:rPr>
              <a:t>;</a:t>
            </a:r>
            <a:r>
              <a:rPr kumimoji="1" lang="en-US" altLang="zh-CN" sz="1600" b="1" dirty="0"/>
              <a:t>   </a:t>
            </a:r>
            <a:r>
              <a:rPr kumimoji="1" lang="en-US" altLang="zh-CN" sz="1600" dirty="0">
                <a:sym typeface="Symbol" panose="05050102010706020507" pitchFamily="18" charset="2"/>
              </a:rPr>
              <a:t></a:t>
            </a:r>
            <a:r>
              <a:rPr kumimoji="1" lang="en-US" altLang="zh-CN" sz="1600" dirty="0"/>
              <a:t>   </a:t>
            </a:r>
            <a:r>
              <a:rPr kumimoji="1" lang="en-US" altLang="zh-CN" sz="1600" dirty="0">
                <a:solidFill>
                  <a:srgbClr val="C00000"/>
                </a:solidFill>
              </a:rPr>
              <a:t>return(z)</a:t>
            </a:r>
            <a:r>
              <a:rPr kumimoji="1" lang="en-US" altLang="zh-CN" sz="1600" dirty="0">
                <a:solidFill>
                  <a:srgbClr val="FF0066"/>
                </a:solidFill>
              </a:rPr>
              <a:t>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600" b="1" dirty="0">
                <a:solidFill>
                  <a:srgbClr val="0000CC"/>
                </a:solidFill>
              </a:rPr>
              <a:t>return</a:t>
            </a:r>
            <a:r>
              <a:rPr kumimoji="1" lang="zh-CN" altLang="en-US" sz="1600" b="1" dirty="0">
                <a:solidFill>
                  <a:srgbClr val="0000CC"/>
                </a:solidFill>
              </a:rPr>
              <a:t>语句的后面可以是变量，也可以是表达式。 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sz="1600" dirty="0"/>
              <a:t>     如：</a:t>
            </a:r>
            <a:r>
              <a:rPr kumimoji="1" lang="en-US" altLang="zh-CN" sz="1600" dirty="0">
                <a:solidFill>
                  <a:srgbClr val="C00000"/>
                </a:solidFill>
              </a:rPr>
              <a:t>return 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((x) &gt;(y) </a:t>
            </a:r>
            <a:r>
              <a:rPr kumimoji="1" lang="en-US" altLang="zh-CN" sz="1600" dirty="0">
                <a:solidFill>
                  <a:srgbClr val="C00000"/>
                </a:solidFill>
              </a:rPr>
              <a:t>? 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(x) </a:t>
            </a:r>
            <a:r>
              <a:rPr kumimoji="1" lang="en-US" altLang="zh-CN" sz="1600" dirty="0">
                <a:solidFill>
                  <a:srgbClr val="C00000"/>
                </a:solidFill>
              </a:rPr>
              <a:t>: 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(y));</a:t>
            </a:r>
            <a:endParaRPr kumimoji="1" lang="en-US" altLang="zh-CN" sz="1600" b="1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30DCD"/>
                </a:solidFill>
              </a:rPr>
              <a:t>关于</a:t>
            </a:r>
            <a:r>
              <a:rPr lang="en-US" altLang="zh-CN" sz="1800" b="1" dirty="0">
                <a:solidFill>
                  <a:srgbClr val="030DCD"/>
                </a:solidFill>
              </a:rPr>
              <a:t>return</a:t>
            </a:r>
            <a:r>
              <a:rPr lang="zh-CN" altLang="en-US" sz="1800" b="1" dirty="0">
                <a:solidFill>
                  <a:srgbClr val="030DCD"/>
                </a:solidFill>
              </a:rPr>
              <a:t>语句</a:t>
            </a:r>
            <a:endParaRPr lang="en-US" altLang="zh-CN" sz="1800" b="1" dirty="0">
              <a:solidFill>
                <a:srgbClr val="030DCD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rgbClr val="7030A0"/>
                </a:solidFill>
              </a:rPr>
              <a:t>为函数返回一个值，退出函数；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返回到调用函数的程序，</a:t>
            </a:r>
            <a:r>
              <a:rPr lang="zh-CN" altLang="en-US" sz="1600" b="1" dirty="0">
                <a:solidFill>
                  <a:srgbClr val="C00000"/>
                </a:solidFill>
              </a:rPr>
              <a:t>从调用函数下一条语句继续执行；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kumimoji="1" lang="zh-CN" altLang="en-US" sz="1600" dirty="0"/>
              <a:t>若一个函数有多个</a:t>
            </a:r>
            <a:r>
              <a:rPr kumimoji="1" lang="en-US" altLang="zh-CN" sz="1600" dirty="0"/>
              <a:t>return</a:t>
            </a:r>
            <a:r>
              <a:rPr kumimoji="1" lang="zh-CN" altLang="en-US" sz="1600" dirty="0"/>
              <a:t>语句，</a:t>
            </a:r>
            <a:r>
              <a:rPr kumimoji="1" lang="zh-CN" altLang="en-US" sz="1600" b="1" dirty="0">
                <a:solidFill>
                  <a:srgbClr val="006600"/>
                </a:solidFill>
              </a:rPr>
              <a:t>只有执行到的</a:t>
            </a:r>
            <a:r>
              <a:rPr kumimoji="1" lang="en-US" altLang="zh-CN" sz="1600" b="1" dirty="0">
                <a:solidFill>
                  <a:srgbClr val="006600"/>
                </a:solidFill>
              </a:rPr>
              <a:t>return</a:t>
            </a:r>
            <a:r>
              <a:rPr kumimoji="1" lang="zh-CN" altLang="en-US" sz="1600" b="1" dirty="0">
                <a:solidFill>
                  <a:srgbClr val="006600"/>
                </a:solidFill>
              </a:rPr>
              <a:t>语句有效</a:t>
            </a:r>
            <a:r>
              <a:rPr kumimoji="1" lang="zh-CN" altLang="en-US" sz="1600" dirty="0"/>
              <a:t>；</a:t>
            </a:r>
            <a:endParaRPr kumimoji="1"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en-US" altLang="zh-CN" sz="1800" b="1" dirty="0"/>
              <a:t>return</a:t>
            </a:r>
            <a:r>
              <a:rPr kumimoji="1" lang="zh-CN" altLang="en-US" sz="1800" b="1" dirty="0"/>
              <a:t>语句</a:t>
            </a:r>
            <a:r>
              <a:rPr kumimoji="1" lang="zh-CN" altLang="en-US" sz="1800" b="1" dirty="0">
                <a:solidFill>
                  <a:srgbClr val="030DCD"/>
                </a:solidFill>
              </a:rPr>
              <a:t>返回值</a:t>
            </a:r>
            <a:r>
              <a:rPr kumimoji="1" lang="zh-CN" altLang="en-US" sz="1800" b="1" dirty="0"/>
              <a:t>的类型应与</a:t>
            </a:r>
            <a:r>
              <a:rPr kumimoji="1" lang="zh-CN" altLang="en-US" sz="1800" b="1" dirty="0">
                <a:solidFill>
                  <a:srgbClr val="030DCD"/>
                </a:solidFill>
              </a:rPr>
              <a:t>声明该函数</a:t>
            </a:r>
            <a:r>
              <a:rPr kumimoji="1" lang="zh-CN" altLang="en-US" sz="1800" b="1" dirty="0"/>
              <a:t>的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类型一致</a:t>
            </a:r>
            <a:r>
              <a:rPr kumimoji="1" lang="zh-CN" altLang="en-US" sz="1800" b="1" dirty="0">
                <a:solidFill>
                  <a:srgbClr val="FF0066"/>
                </a:solidFill>
              </a:rPr>
              <a:t>，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否则以定义函数时给出的类型为准。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68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若函数声明为一个有返回值的函数，但函数体中无</a:t>
            </a:r>
            <a:r>
              <a:rPr lang="en-US" altLang="zh-CN" sz="2000" dirty="0">
                <a:solidFill>
                  <a:srgbClr val="7030A0"/>
                </a:solidFill>
              </a:rPr>
              <a:t>return</a:t>
            </a:r>
            <a:r>
              <a:rPr lang="zh-CN" altLang="en-US" sz="2000" dirty="0">
                <a:solidFill>
                  <a:srgbClr val="7030A0"/>
                </a:solidFill>
              </a:rPr>
              <a:t>语句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sz="1800" b="1" dirty="0">
                <a:solidFill>
                  <a:srgbClr val="0000CC"/>
                </a:solidFill>
              </a:rPr>
              <a:t>如果函数要求有返回值</a:t>
            </a:r>
            <a:r>
              <a:rPr kumimoji="1" lang="zh-CN" altLang="en-US" sz="1800" b="1" dirty="0"/>
              <a:t>，必须用</a:t>
            </a:r>
            <a:r>
              <a:rPr kumimoji="1" lang="en-US" altLang="zh-CN" sz="1800" b="1" dirty="0">
                <a:solidFill>
                  <a:srgbClr val="030DCD"/>
                </a:solidFill>
              </a:rPr>
              <a:t>return</a:t>
            </a:r>
            <a:r>
              <a:rPr kumimoji="1" lang="zh-CN" altLang="en-US" sz="1800" b="1" dirty="0"/>
              <a:t>语句将函数值返回给被调用者；</a:t>
            </a:r>
            <a:endParaRPr kumimoji="1" lang="en-US" altLang="zh-CN" sz="1800" b="1" dirty="0"/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sz="1800" dirty="0" smtClean="0"/>
              <a:t>若</a:t>
            </a:r>
            <a:r>
              <a:rPr kumimoji="1" lang="zh-CN" altLang="en-US" sz="1800" dirty="0"/>
              <a:t>函数中</a:t>
            </a:r>
            <a:r>
              <a:rPr kumimoji="1" lang="zh-CN" altLang="en-US" sz="1800" dirty="0">
                <a:solidFill>
                  <a:srgbClr val="C00000"/>
                </a:solidFill>
              </a:rPr>
              <a:t>没有</a:t>
            </a:r>
            <a:r>
              <a:rPr kumimoji="1" lang="en-US" altLang="zh-CN" sz="1800" dirty="0">
                <a:solidFill>
                  <a:srgbClr val="C00000"/>
                </a:solidFill>
              </a:rPr>
              <a:t>return</a:t>
            </a:r>
            <a:r>
              <a:rPr kumimoji="1" lang="zh-CN" altLang="en-US" sz="1800" dirty="0">
                <a:solidFill>
                  <a:srgbClr val="C00000"/>
                </a:solidFill>
              </a:rPr>
              <a:t>语句</a:t>
            </a:r>
            <a:r>
              <a:rPr kumimoji="1" lang="zh-CN" altLang="en-US" sz="1800" dirty="0"/>
              <a:t>，</a:t>
            </a:r>
            <a:r>
              <a:rPr kumimoji="1" lang="zh-CN" altLang="en-US" sz="1800" i="1" u="sng" dirty="0"/>
              <a:t>则该函数被调用后会返回一个</a:t>
            </a:r>
            <a:r>
              <a:rPr kumimoji="1" lang="zh-CN" altLang="en-US" sz="1800" b="1" i="1" u="sng" dirty="0">
                <a:solidFill>
                  <a:srgbClr val="C00000"/>
                </a:solidFill>
              </a:rPr>
              <a:t>不确定</a:t>
            </a:r>
            <a:r>
              <a:rPr kumimoji="1" lang="zh-CN" altLang="en-US" sz="1800" b="1" i="1" u="sng" dirty="0">
                <a:solidFill>
                  <a:srgbClr val="030DCD"/>
                </a:solidFill>
              </a:rPr>
              <a:t>的值</a:t>
            </a:r>
            <a:r>
              <a:rPr kumimoji="1" lang="zh-CN" altLang="en-US" sz="1800" dirty="0">
                <a:solidFill>
                  <a:srgbClr val="C00000"/>
                </a:solidFill>
              </a:rPr>
              <a:t>；</a:t>
            </a:r>
            <a:endParaRPr kumimoji="1" lang="en-US" altLang="zh-CN" sz="18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 smtClean="0"/>
              <a:t>如果</a:t>
            </a:r>
            <a:r>
              <a:rPr kumimoji="1" lang="zh-CN" altLang="en-US" sz="2000" b="1" dirty="0"/>
              <a:t>函数明确不需要返回值</a:t>
            </a:r>
            <a:endParaRPr kumimoji="1" lang="en-US" altLang="zh-CN" sz="2000" b="1" dirty="0"/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030DCD"/>
                </a:solidFill>
              </a:rPr>
              <a:t>使用</a:t>
            </a:r>
            <a:r>
              <a:rPr lang="en-US" altLang="zh-CN" sz="1800" dirty="0">
                <a:solidFill>
                  <a:srgbClr val="C00000"/>
                </a:solidFill>
              </a:rPr>
              <a:t>void</a:t>
            </a:r>
            <a:r>
              <a:rPr lang="zh-CN" altLang="en-US" sz="1800" dirty="0">
                <a:solidFill>
                  <a:srgbClr val="030DCD"/>
                </a:solidFill>
              </a:rPr>
              <a:t>显式定义成无返回值函数；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/>
              <a:t>如 </a:t>
            </a:r>
            <a:r>
              <a:rPr lang="en-US" altLang="zh-CN" sz="1800" dirty="0">
                <a:solidFill>
                  <a:srgbClr val="C00000"/>
                </a:solidFill>
              </a:rPr>
              <a:t>void</a:t>
            </a:r>
            <a:r>
              <a:rPr lang="en-US" altLang="zh-CN" sz="1800" dirty="0"/>
              <a:t> f(int a) {    // </a:t>
            </a:r>
            <a:r>
              <a:rPr lang="zh-CN" altLang="en-US" sz="1800" dirty="0"/>
              <a:t>函数体中不需要</a:t>
            </a:r>
            <a:r>
              <a:rPr lang="en-US" altLang="zh-CN" sz="1800" dirty="0"/>
              <a:t>return </a:t>
            </a:r>
            <a:r>
              <a:rPr lang="zh-CN" altLang="en-US" sz="1800" dirty="0"/>
              <a:t>语句</a:t>
            </a:r>
            <a:r>
              <a:rPr lang="en-US" altLang="zh-CN" sz="1800" dirty="0"/>
              <a:t>};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/>
              <a:t>对于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没有声明返回值类型的函数</a:t>
            </a:r>
            <a:r>
              <a:rPr kumimoji="1" lang="zh-CN" altLang="en-US" sz="2000" b="1" dirty="0"/>
              <a:t>，有的编译器</a:t>
            </a:r>
            <a:r>
              <a:rPr kumimoji="1" lang="zh-CN" altLang="en-US" sz="2000" b="1" dirty="0">
                <a:solidFill>
                  <a:srgbClr val="030DCD"/>
                </a:solidFill>
              </a:rPr>
              <a:t>默认函数的返回值是</a:t>
            </a:r>
            <a:r>
              <a:rPr kumimoji="1" lang="en-US" altLang="zh-CN" sz="2000" b="1" dirty="0" err="1">
                <a:solidFill>
                  <a:srgbClr val="7030A0"/>
                </a:solidFill>
              </a:rPr>
              <a:t>int</a:t>
            </a:r>
            <a:r>
              <a:rPr kumimoji="1" lang="zh-CN" altLang="en-US" sz="2000" b="1" dirty="0" smtClean="0">
                <a:solidFill>
                  <a:srgbClr val="030DCD"/>
                </a:solidFill>
              </a:rPr>
              <a:t>；（不建议使用）</a:t>
            </a:r>
            <a:endParaRPr kumimoji="1" lang="en-US" altLang="zh-CN" sz="2000" b="1" dirty="0">
              <a:solidFill>
                <a:srgbClr val="030DCD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38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例：函数的返回值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640" y="1369843"/>
            <a:ext cx="4123295" cy="4826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声明函数的同时实现该函数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  <a:r>
              <a:rPr kumimoji="1" lang="zh-CN" altLang="en-US" sz="1600" dirty="0">
                <a:solidFill>
                  <a:srgbClr val="080808"/>
                </a:solidFill>
              </a:rPr>
              <a:t>	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0070C0"/>
                </a:solidFill>
              </a:rPr>
              <a:t>int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 </a:t>
            </a:r>
            <a:r>
              <a:rPr kumimoji="1" lang="en-US" altLang="zh-CN" sz="1600" dirty="0">
                <a:solidFill>
                  <a:srgbClr val="080808"/>
                </a:solidFill>
              </a:rPr>
              <a:t>Max(int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x,int</a:t>
            </a:r>
            <a:r>
              <a:rPr kumimoji="1" lang="en-US" altLang="zh-CN" sz="1600" dirty="0">
                <a:solidFill>
                  <a:srgbClr val="080808"/>
                </a:solidFill>
              </a:rPr>
              <a:t> y) //</a:t>
            </a:r>
            <a:r>
              <a:rPr kumimoji="1" lang="zh-CN" altLang="en-US" sz="1600" dirty="0">
                <a:solidFill>
                  <a:srgbClr val="080808"/>
                </a:solidFill>
              </a:rPr>
              <a:t>声明函数并实现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 	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if (x&gt;y)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   </a:t>
            </a:r>
            <a:r>
              <a:rPr kumimoji="1" lang="en-US" altLang="zh-CN" sz="1600" b="1" dirty="0">
                <a:solidFill>
                  <a:srgbClr val="030DCD"/>
                </a:solidFill>
              </a:rPr>
              <a:t>return x;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080808"/>
                </a:solidFill>
              </a:rPr>
              <a:t>  </a:t>
            </a:r>
            <a:r>
              <a:rPr kumimoji="1" lang="en-US" altLang="zh-CN" sz="1600" dirty="0">
                <a:solidFill>
                  <a:srgbClr val="080808"/>
                </a:solidFill>
              </a:rPr>
              <a:t>else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030DCD"/>
                </a:solidFill>
              </a:rPr>
              <a:t>        return  y;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err="1">
                <a:solidFill>
                  <a:srgbClr val="000000"/>
                </a:solidFill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</a:rPr>
              <a:t> 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a=7,b=9,c;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c=Max(</a:t>
            </a:r>
            <a:r>
              <a:rPr lang="en-US" altLang="zh-CN" sz="1600" dirty="0" err="1">
                <a:solidFill>
                  <a:srgbClr val="006600"/>
                </a:solidFill>
              </a:rPr>
              <a:t>a,b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(“max(%</a:t>
            </a:r>
            <a:r>
              <a:rPr lang="en-US" altLang="zh-CN" sz="1600" dirty="0" err="1">
                <a:solidFill>
                  <a:srgbClr val="080808"/>
                </a:solidFill>
              </a:rPr>
              <a:t>d,%d</a:t>
            </a:r>
            <a:r>
              <a:rPr lang="en-US" altLang="zh-CN" sz="1600" dirty="0">
                <a:solidFill>
                  <a:srgbClr val="080808"/>
                </a:solidFill>
              </a:rPr>
              <a:t>)=%d”,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, c));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52380" y="1364582"/>
            <a:ext cx="4123295" cy="4826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先声明，后实现（推荐）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  <a:r>
              <a:rPr kumimoji="1" lang="zh-CN" altLang="en-US" sz="1600" dirty="0">
                <a:solidFill>
                  <a:srgbClr val="080808"/>
                </a:solidFill>
              </a:rPr>
              <a:t>	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06600"/>
                </a:solidFill>
              </a:rPr>
              <a:t>//</a:t>
            </a:r>
            <a:r>
              <a:rPr kumimoji="1" lang="zh-CN" altLang="en-US" sz="1600" dirty="0">
                <a:solidFill>
                  <a:srgbClr val="006600"/>
                </a:solidFill>
              </a:rPr>
              <a:t>声明函数的两种方式</a:t>
            </a:r>
            <a:r>
              <a:rPr kumimoji="1" lang="en-US" altLang="zh-CN" sz="1600" dirty="0">
                <a:solidFill>
                  <a:srgbClr val="006600"/>
                </a:solidFill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303DF"/>
                </a:solidFill>
              </a:rPr>
              <a:t>//int Max(int </a:t>
            </a:r>
            <a:r>
              <a:rPr kumimoji="1" lang="en-US" altLang="zh-CN" sz="1600" dirty="0" err="1">
                <a:solidFill>
                  <a:srgbClr val="0303DF"/>
                </a:solidFill>
              </a:rPr>
              <a:t>x,int</a:t>
            </a:r>
            <a:r>
              <a:rPr kumimoji="1" lang="en-US" altLang="zh-CN" sz="1600" dirty="0">
                <a:solidFill>
                  <a:srgbClr val="0303DF"/>
                </a:solidFill>
              </a:rPr>
              <a:t> y);   //</a:t>
            </a:r>
            <a:r>
              <a:rPr kumimoji="1" lang="zh-CN" altLang="en-US" sz="1600" dirty="0">
                <a:solidFill>
                  <a:srgbClr val="0303DF"/>
                </a:solidFill>
              </a:rPr>
              <a:t>声明函数原型</a:t>
            </a:r>
            <a:endParaRPr kumimoji="1" lang="en-US" altLang="zh-CN" sz="1600" dirty="0">
              <a:solidFill>
                <a:srgbClr val="0303DF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0070C0"/>
                </a:solidFill>
              </a:rPr>
              <a:t>int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 Max(int ,int );   //protype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a=7,b=9,c;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c=Max(</a:t>
            </a:r>
            <a:r>
              <a:rPr lang="en-US" altLang="zh-CN" sz="1600" dirty="0" err="1">
                <a:solidFill>
                  <a:srgbClr val="006600"/>
                </a:solidFill>
              </a:rPr>
              <a:t>a,b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(“max(%</a:t>
            </a:r>
            <a:r>
              <a:rPr lang="en-US" altLang="zh-CN" sz="1600" dirty="0" err="1">
                <a:solidFill>
                  <a:srgbClr val="080808"/>
                </a:solidFill>
              </a:rPr>
              <a:t>d,%d</a:t>
            </a:r>
            <a:r>
              <a:rPr lang="en-US" altLang="zh-CN" sz="1600" dirty="0">
                <a:solidFill>
                  <a:srgbClr val="080808"/>
                </a:solidFill>
              </a:rPr>
              <a:t>)=%d”,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, c));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int</a:t>
            </a:r>
            <a:r>
              <a:rPr kumimoji="1" lang="en-US" altLang="zh-CN" sz="1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Max(int </a:t>
            </a:r>
            <a:r>
              <a:rPr kumimoji="1" lang="en-US" altLang="zh-CN" sz="1600" b="1" dirty="0" err="1">
                <a:solidFill>
                  <a:srgbClr val="0303DF"/>
                </a:solidFill>
              </a:rPr>
              <a:t>x,int</a:t>
            </a:r>
            <a:r>
              <a:rPr kumimoji="1" lang="en-US" altLang="zh-CN" sz="1600" b="1" dirty="0">
                <a:solidFill>
                  <a:srgbClr val="0303DF"/>
                </a:solidFill>
              </a:rPr>
              <a:t> y)   </a:t>
            </a:r>
            <a:r>
              <a:rPr kumimoji="1" lang="en-US" altLang="zh-CN" sz="1600" dirty="0">
                <a:solidFill>
                  <a:srgbClr val="7030A0"/>
                </a:solidFill>
              </a:rPr>
              <a:t>//</a:t>
            </a:r>
            <a:r>
              <a:rPr kumimoji="1" lang="zh-CN" altLang="en-US" sz="1600" dirty="0">
                <a:solidFill>
                  <a:srgbClr val="7030A0"/>
                </a:solidFill>
              </a:rPr>
              <a:t>函数实现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if (x&gt;y)  </a:t>
            </a:r>
            <a:endParaRPr kumimoji="1" lang="en-US" altLang="zh-CN" sz="1600" dirty="0" smtClean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80808"/>
                </a:solidFill>
              </a:rPr>
              <a:t>        </a:t>
            </a:r>
            <a:r>
              <a:rPr kumimoji="1" lang="en-US" altLang="zh-CN" sz="1600" b="1" dirty="0">
                <a:solidFill>
                  <a:srgbClr val="030DCD"/>
                </a:solidFill>
              </a:rPr>
              <a:t>return x;</a:t>
            </a:r>
            <a:r>
              <a:rPr kumimoji="1" lang="en-US" altLang="zh-CN" sz="1600" dirty="0">
                <a:solidFill>
                  <a:srgbClr val="080808"/>
                </a:solidFill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080808"/>
                </a:solidFill>
              </a:rPr>
              <a:t>     </a:t>
            </a:r>
            <a:r>
              <a:rPr kumimoji="1" lang="en-US" altLang="zh-CN" sz="1600" dirty="0" smtClean="0">
                <a:solidFill>
                  <a:srgbClr val="080808"/>
                </a:solidFill>
              </a:rPr>
              <a:t>else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 smtClean="0">
                <a:solidFill>
                  <a:srgbClr val="080808"/>
                </a:solidFill>
              </a:rPr>
              <a:t> </a:t>
            </a:r>
            <a:r>
              <a:rPr kumimoji="1" lang="en-US" altLang="zh-CN" sz="1600" b="1" dirty="0" smtClean="0">
                <a:solidFill>
                  <a:srgbClr val="080808"/>
                </a:solidFill>
              </a:rPr>
              <a:t>        </a:t>
            </a:r>
            <a:r>
              <a:rPr kumimoji="1" lang="en-US" altLang="zh-CN" sz="1600" b="1" dirty="0">
                <a:solidFill>
                  <a:srgbClr val="030DCD"/>
                </a:solidFill>
              </a:rPr>
              <a:t>return  y;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 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DB31728-B38B-49D6-877A-F5B5C52CCA83}"/>
              </a:ext>
            </a:extLst>
          </p:cNvPr>
          <p:cNvSpPr txBox="1">
            <a:spLocks/>
          </p:cNvSpPr>
          <p:nvPr/>
        </p:nvSpPr>
        <p:spPr bwMode="auto">
          <a:xfrm>
            <a:off x="316984" y="974424"/>
            <a:ext cx="8341699" cy="41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00"/>
                </a:solidFill>
              </a:rPr>
              <a:t>尽管函数体中有多个</a:t>
            </a:r>
            <a:r>
              <a:rPr lang="en-US" altLang="zh-CN" sz="2000" b="1" dirty="0">
                <a:solidFill>
                  <a:srgbClr val="006600"/>
                </a:solidFill>
              </a:rPr>
              <a:t>return</a:t>
            </a:r>
            <a:r>
              <a:rPr lang="zh-CN" altLang="en-US" sz="2000" b="1" dirty="0">
                <a:solidFill>
                  <a:srgbClr val="006600"/>
                </a:solidFill>
              </a:rPr>
              <a:t>语句，但只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执行了其中</a:t>
            </a:r>
            <a:r>
              <a:rPr lang="zh-CN" altLang="en-US" sz="2000" b="1" dirty="0">
                <a:solidFill>
                  <a:srgbClr val="006600"/>
                </a:solidFill>
              </a:rPr>
              <a:t>的一个；</a:t>
            </a:r>
          </a:p>
        </p:txBody>
      </p:sp>
    </p:spTree>
    <p:extLst>
      <p:ext uri="{BB962C8B-B14F-4D97-AF65-F5344CB8AC3E}">
        <p14:creationId xmlns:p14="http://schemas.microsoft.com/office/powerpoint/2010/main" val="304480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数学函数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y=f(x), 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 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y=f(3);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Ｃ语言中，函数调用的一般形式为： </a:t>
            </a:r>
          </a:p>
          <a:p>
            <a:pPr marL="971550" lvl="1"/>
            <a:r>
              <a: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 </a:t>
            </a:r>
            <a:r>
              <a:rPr lang="en-US" altLang="zh-CN" sz="1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=]</a:t>
            </a:r>
            <a:r>
              <a: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函数名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实际参数表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几点注记：</a:t>
            </a:r>
          </a:p>
          <a:p>
            <a:pPr marL="971550" lvl="1">
              <a:spcBef>
                <a:spcPts val="600"/>
              </a:spcBef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对于无参函数，尽管没有“实参表”，但也</a:t>
            </a:r>
            <a:r>
              <a:rPr kumimoji="1"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不得省略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括号。</a:t>
            </a:r>
          </a:p>
          <a:p>
            <a:pPr marL="971550" lvl="1">
              <a:spcBef>
                <a:spcPts val="600"/>
              </a:spcBef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“实参表”中的参数之间用</a:t>
            </a:r>
            <a:r>
              <a:rPr kumimoji="1"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逗号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分开。</a:t>
            </a:r>
          </a:p>
          <a:p>
            <a:pPr marL="971550" lvl="1">
              <a:spcBef>
                <a:spcPts val="600"/>
              </a:spcBef>
            </a:pPr>
            <a:r>
              <a:rPr kumimoji="1" lang="zh-CN" altLang="en-US" sz="1800" b="1" u="sng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实参与形参</a:t>
            </a:r>
            <a:r>
              <a:rPr kumimoji="1" lang="zh-CN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kumimoji="1" lang="zh-CN" altLang="en-US" sz="1800" b="1" u="sng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个数及类型</a:t>
            </a:r>
            <a:r>
              <a:rPr kumimoji="1" lang="zh-CN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kumimoji="1" lang="zh-CN" altLang="en-US" sz="1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一一对应</a:t>
            </a:r>
            <a:r>
              <a:rPr kumimoji="1" lang="zh-CN" altLang="en-US" sz="1800" b="1" u="sng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971550" lvl="1">
              <a:spcBef>
                <a:spcPts val="600"/>
              </a:spcBef>
            </a:pPr>
            <a:r>
              <a:rPr kumimoji="1" lang="zh-CN" altLang="en-US" sz="18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对实参求值的顺序</a:t>
            </a:r>
            <a:r>
              <a:rPr kumimoji="1" lang="zh-CN" altLang="en-US" sz="1800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zh-CN" altLang="en-US" sz="1800" b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自左至右</a:t>
            </a:r>
            <a:r>
              <a:rPr kumimoji="1" lang="zh-CN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还是</a:t>
            </a:r>
            <a:r>
              <a:rPr kumimoji="1" lang="zh-CN" altLang="en-US" sz="1800" b="1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自右至左</a:t>
            </a:r>
            <a:r>
              <a:rPr kumimoji="1" lang="en-US" altLang="zh-CN" sz="1800" u="sng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1800" b="1" u="sng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视具体的系统（编译器）而定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a=3;</a:t>
            </a: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y=f(a++, --a);   </a:t>
            </a:r>
            <a:r>
              <a:rPr kumimoji="1"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调用时</a:t>
            </a:r>
            <a:r>
              <a:rPr kumimoji="1" lang="zh-CN" altLang="en-US" sz="16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kumimoji="1" lang="zh-CN" altLang="en-US" sz="1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1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f(3,3), </a:t>
            </a:r>
            <a:r>
              <a:rPr kumimoji="1" lang="zh-CN" altLang="en-US" sz="1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也可能是</a:t>
            </a:r>
            <a:r>
              <a:rPr kumimoji="1" lang="en-US" altLang="zh-CN" sz="1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f(2, 2)</a:t>
            </a:r>
            <a:r>
              <a:rPr kumimoji="1" lang="zh-CN" altLang="en-US" sz="1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，视编译器而定；</a:t>
            </a:r>
            <a:endParaRPr kumimoji="1" lang="en-US" altLang="zh-CN" sz="16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>
              <a:buFont typeface="Arial" panose="020B0604020202020204" pitchFamily="34" charset="0"/>
              <a:buChar char="•"/>
            </a:pPr>
            <a:r>
              <a:rPr kumimoji="1" lang="zh-CN" alt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尽量避免</a:t>
            </a:r>
            <a:r>
              <a:rPr kumimoji="1" lang="zh-CN" altLang="en-US" sz="16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这种可能导致二义性的调用</a:t>
            </a:r>
            <a:r>
              <a:rPr kumimoji="1" lang="zh-CN" altLang="en-US" sz="1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形式；</a:t>
            </a:r>
            <a:endParaRPr kumimoji="1" lang="en-US" altLang="zh-CN" sz="1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96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函数调用时的参数：</a:t>
            </a:r>
            <a:r>
              <a:rPr lang="zh-CN" altLang="en-US" dirty="0">
                <a:solidFill>
                  <a:srgbClr val="7030A0"/>
                </a:solidFill>
              </a:rPr>
              <a:t>实参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DCD"/>
                </a:solidFill>
              </a:rPr>
              <a:t>实参</a:t>
            </a:r>
            <a:r>
              <a:rPr lang="zh-CN" altLang="en-US" sz="2000" dirty="0"/>
              <a:t>可以是</a:t>
            </a:r>
            <a:r>
              <a:rPr lang="zh-CN" altLang="en-US" sz="2000" b="1" dirty="0">
                <a:solidFill>
                  <a:srgbClr val="0000CC"/>
                </a:solidFill>
              </a:rPr>
              <a:t>常量、变量、表达式、函数</a:t>
            </a:r>
            <a:r>
              <a:rPr lang="zh-CN" altLang="en-US" sz="2000" dirty="0"/>
              <a:t>等，只要有确定的值即可；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在进行函数调用时，实参</a:t>
            </a:r>
            <a:r>
              <a:rPr lang="zh-CN" altLang="en-US" sz="2000" b="1" dirty="0">
                <a:solidFill>
                  <a:srgbClr val="030DCD"/>
                </a:solidFill>
              </a:rPr>
              <a:t>必须具有确定的值，</a:t>
            </a:r>
            <a:r>
              <a:rPr lang="zh-CN" altLang="en-US" sz="2000" b="1" dirty="0">
                <a:solidFill>
                  <a:srgbClr val="7030A0"/>
                </a:solidFill>
              </a:rPr>
              <a:t>以便把这些值传送给形参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u="sng" dirty="0">
                <a:solidFill>
                  <a:srgbClr val="006600"/>
                </a:solidFill>
              </a:rPr>
              <a:t>实参和形参的</a:t>
            </a:r>
            <a:r>
              <a:rPr lang="zh-CN" altLang="en-US" sz="2000" b="1" u="sng" dirty="0">
                <a:solidFill>
                  <a:srgbClr val="030DCD"/>
                </a:solidFill>
              </a:rPr>
              <a:t>类型</a:t>
            </a:r>
            <a:r>
              <a:rPr lang="zh-CN" altLang="en-US" sz="2000" b="1" u="sng" dirty="0">
                <a:solidFill>
                  <a:srgbClr val="006600"/>
                </a:solidFill>
              </a:rPr>
              <a:t>应</a:t>
            </a:r>
            <a:r>
              <a:rPr lang="zh-CN" altLang="en-US" sz="2000" b="1" u="sng" dirty="0">
                <a:solidFill>
                  <a:srgbClr val="C00000"/>
                </a:solidFill>
              </a:rPr>
              <a:t>相同</a:t>
            </a:r>
            <a:r>
              <a:rPr lang="zh-CN" altLang="en-US" sz="2000" b="1" u="sng" dirty="0">
                <a:solidFill>
                  <a:srgbClr val="006600"/>
                </a:solidFill>
              </a:rPr>
              <a:t>或</a:t>
            </a:r>
            <a:r>
              <a:rPr lang="zh-CN" altLang="en-US" sz="2000" b="1" u="sng" dirty="0">
                <a:solidFill>
                  <a:srgbClr val="C00000"/>
                </a:solidFill>
              </a:rPr>
              <a:t>赋值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相容</a:t>
            </a:r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zh-CN" altLang="en-US" sz="2000" dirty="0" smtClean="0">
                <a:solidFill>
                  <a:srgbClr val="006600"/>
                </a:solidFill>
              </a:rPr>
              <a:t>数据类型之间能自动转换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r>
              <a:rPr lang="zh-CN" altLang="en-US" sz="2000" dirty="0" smtClean="0">
                <a:solidFill>
                  <a:srgbClr val="006600"/>
                </a:solidFill>
              </a:rPr>
              <a:t>；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如声明一个函数  </a:t>
            </a:r>
            <a:r>
              <a:rPr lang="en-US" altLang="zh-CN" sz="1800" dirty="0">
                <a:solidFill>
                  <a:srgbClr val="7030A0"/>
                </a:solidFill>
              </a:rPr>
              <a:t>int f(</a:t>
            </a:r>
            <a:r>
              <a:rPr lang="en-US" altLang="zh-CN" sz="1800" dirty="0" err="1">
                <a:solidFill>
                  <a:srgbClr val="7030A0"/>
                </a:solidFill>
              </a:rPr>
              <a:t>int</a:t>
            </a:r>
            <a:r>
              <a:rPr lang="en-US" altLang="zh-CN" sz="1800" dirty="0" smtClean="0">
                <a:solidFill>
                  <a:srgbClr val="7030A0"/>
                </a:solidFill>
              </a:rPr>
              <a:t>);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/>
              <a:t>   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调用时 </a:t>
            </a:r>
            <a:r>
              <a:rPr lang="en-US" altLang="zh-CN" sz="1800" dirty="0"/>
              <a:t>int a=f(“</a:t>
            </a:r>
            <a:r>
              <a:rPr lang="en-US" altLang="zh-CN" sz="1800" dirty="0" err="1"/>
              <a:t>abc</a:t>
            </a:r>
            <a:r>
              <a:rPr lang="en-US" altLang="zh-CN" sz="1800" dirty="0"/>
              <a:t>”)</a:t>
            </a:r>
            <a:r>
              <a:rPr lang="zh-CN" altLang="en-US" sz="1800" dirty="0"/>
              <a:t>是</a:t>
            </a:r>
            <a:r>
              <a:rPr lang="zh-CN" altLang="en-US" sz="1800" b="1" dirty="0">
                <a:solidFill>
                  <a:srgbClr val="C00000"/>
                </a:solidFill>
              </a:rPr>
              <a:t>错误的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调用时 </a:t>
            </a:r>
            <a:r>
              <a:rPr lang="en-US" altLang="zh-CN" sz="1800" dirty="0"/>
              <a:t>int a=f(0xabc)</a:t>
            </a:r>
            <a:r>
              <a:rPr lang="zh-CN" altLang="en-US" sz="1800" dirty="0"/>
              <a:t>是正确的；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调用时 </a:t>
            </a:r>
            <a:r>
              <a:rPr lang="en-US" altLang="zh-CN" sz="1800" dirty="0"/>
              <a:t>int a=f(3.6)</a:t>
            </a:r>
            <a:r>
              <a:rPr lang="zh-CN" altLang="en-US" sz="1800" dirty="0"/>
              <a:t>也是允许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相当于</a:t>
            </a:r>
            <a:r>
              <a:rPr lang="en-US" altLang="zh-CN" sz="1800" dirty="0"/>
              <a:t>int a=f(3)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调用时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a=f(‘a’)</a:t>
            </a:r>
            <a:r>
              <a:rPr lang="zh-CN" altLang="en-US" sz="1800" dirty="0"/>
              <a:t>也是允许</a:t>
            </a:r>
            <a:r>
              <a:rPr lang="zh-CN" altLang="en-US" sz="1800" dirty="0" smtClean="0"/>
              <a:t>的，相当于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a=f(0x61)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调用时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a=f(</a:t>
            </a:r>
            <a:r>
              <a:rPr lang="en-US" altLang="zh-CN" sz="1800" dirty="0" err="1" smtClean="0"/>
              <a:t>atoi</a:t>
            </a:r>
            <a:r>
              <a:rPr lang="en-US" altLang="zh-CN" sz="1800" dirty="0" smtClean="0"/>
              <a:t>(“1234”))</a:t>
            </a:r>
            <a:r>
              <a:rPr lang="zh-CN" altLang="en-US" sz="1800" dirty="0"/>
              <a:t>也是允许的，相当于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a=f(1234)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95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例</a:t>
            </a:r>
            <a:r>
              <a:rPr lang="zh-CN" altLang="en-US" dirty="0"/>
              <a:t>：函数的调用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640" y="1526795"/>
            <a:ext cx="4123295" cy="47927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声明函数的同时实现该函数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  <a:r>
              <a:rPr kumimoji="1" lang="zh-CN" altLang="en-US" sz="1600" dirty="0">
                <a:solidFill>
                  <a:srgbClr val="080808"/>
                </a:solidFill>
              </a:rPr>
              <a:t>	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Max(</a:t>
            </a:r>
            <a:r>
              <a:rPr kumimoji="1" lang="en-US" altLang="zh-CN" sz="1600" dirty="0">
                <a:solidFill>
                  <a:srgbClr val="030DCD"/>
                </a:solidFill>
              </a:rPr>
              <a:t>int </a:t>
            </a:r>
            <a:r>
              <a:rPr kumimoji="1" lang="en-US" altLang="zh-CN" sz="1600" dirty="0" err="1">
                <a:solidFill>
                  <a:srgbClr val="030DCD"/>
                </a:solidFill>
              </a:rPr>
              <a:t>x,int</a:t>
            </a:r>
            <a:r>
              <a:rPr kumimoji="1" lang="en-US" altLang="zh-CN" sz="1600" dirty="0">
                <a:solidFill>
                  <a:srgbClr val="030DCD"/>
                </a:solidFill>
              </a:rPr>
              <a:t> y</a:t>
            </a:r>
            <a:r>
              <a:rPr kumimoji="1" lang="en-US" altLang="zh-CN" sz="1600" dirty="0">
                <a:solidFill>
                  <a:srgbClr val="080808"/>
                </a:solidFill>
              </a:rPr>
              <a:t>) //</a:t>
            </a:r>
            <a:r>
              <a:rPr kumimoji="1" lang="zh-CN" altLang="en-US" sz="1600" dirty="0">
                <a:solidFill>
                  <a:srgbClr val="080808"/>
                </a:solidFill>
              </a:rPr>
              <a:t>声明函数并实现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 int  z;	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z=x&gt;y ? x : y;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return  z;   //return (z);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err="1">
                <a:solidFill>
                  <a:srgbClr val="000000"/>
                </a:solidFill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</a:rPr>
              <a:t> 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b="1" dirty="0">
                <a:solidFill>
                  <a:srgbClr val="030DCD"/>
                </a:solidFill>
              </a:rPr>
              <a:t>float</a:t>
            </a:r>
            <a:r>
              <a:rPr lang="en-US" altLang="zh-CN" sz="1600" dirty="0">
                <a:solidFill>
                  <a:srgbClr val="080808"/>
                </a:solidFill>
              </a:rPr>
              <a:t>  </a:t>
            </a:r>
            <a:r>
              <a:rPr lang="en-US" altLang="zh-CN" sz="1600" b="1" dirty="0">
                <a:solidFill>
                  <a:srgbClr val="7030A0"/>
                </a:solidFill>
              </a:rPr>
              <a:t>a=7.5,b=9.3</a:t>
            </a:r>
            <a:r>
              <a:rPr lang="en-US" altLang="zh-CN" sz="1600" dirty="0">
                <a:solidFill>
                  <a:srgbClr val="080808"/>
                </a:solidFill>
              </a:rPr>
              <a:t>,  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</a:t>
            </a:r>
            <a:r>
              <a:rPr lang="en-US" altLang="zh-CN" sz="1600" dirty="0">
                <a:solidFill>
                  <a:srgbClr val="C00000"/>
                </a:solidFill>
              </a:rPr>
              <a:t>c=Max(</a:t>
            </a:r>
            <a:r>
              <a:rPr lang="en-US" altLang="zh-CN" sz="1600" dirty="0" err="1">
                <a:solidFill>
                  <a:srgbClr val="C00000"/>
                </a:solidFill>
              </a:rPr>
              <a:t>a,b</a:t>
            </a:r>
            <a:r>
              <a:rPr lang="en-US" altLang="zh-CN" sz="1600" dirty="0">
                <a:solidFill>
                  <a:srgbClr val="C00000"/>
                </a:solidFill>
              </a:rPr>
              <a:t>);     </a:t>
            </a:r>
            <a:r>
              <a:rPr lang="en-US" altLang="zh-CN" sz="1600" b="1" dirty="0" smtClean="0">
                <a:solidFill>
                  <a:srgbClr val="030DCD"/>
                </a:solidFill>
              </a:rPr>
              <a:t>//</a:t>
            </a:r>
            <a:r>
              <a:rPr lang="zh-CN" altLang="en-US" sz="1600" b="1" dirty="0" smtClean="0">
                <a:solidFill>
                  <a:srgbClr val="030DCD"/>
                </a:solidFill>
              </a:rPr>
              <a:t>相当于</a:t>
            </a:r>
            <a:r>
              <a:rPr lang="en-US" altLang="zh-CN" sz="1600" b="1" dirty="0" smtClean="0">
                <a:solidFill>
                  <a:srgbClr val="030DCD"/>
                </a:solidFill>
              </a:rPr>
              <a:t>c=Max(7,9)</a:t>
            </a:r>
            <a:endParaRPr lang="en-US" altLang="zh-CN" sz="1600" b="1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(“max(%</a:t>
            </a:r>
            <a:r>
              <a:rPr lang="en-US" altLang="zh-CN" sz="1600" dirty="0" err="1">
                <a:solidFill>
                  <a:srgbClr val="080808"/>
                </a:solidFill>
              </a:rPr>
              <a:t>d,%d</a:t>
            </a:r>
            <a:r>
              <a:rPr lang="en-US" altLang="zh-CN" sz="1600" dirty="0">
                <a:solidFill>
                  <a:srgbClr val="080808"/>
                </a:solidFill>
              </a:rPr>
              <a:t>)=%d”,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, c</a:t>
            </a:r>
            <a:r>
              <a:rPr lang="en-US" altLang="zh-CN" sz="1600" dirty="0" smtClean="0">
                <a:solidFill>
                  <a:srgbClr val="080808"/>
                </a:solidFill>
              </a:rPr>
              <a:t>));  //</a:t>
            </a:r>
            <a:r>
              <a:rPr lang="zh-CN" altLang="en-US" sz="1600" dirty="0" smtClean="0">
                <a:solidFill>
                  <a:srgbClr val="080808"/>
                </a:solidFill>
              </a:rPr>
              <a:t>返回</a:t>
            </a:r>
            <a:r>
              <a:rPr lang="en-US" altLang="zh-CN" sz="1600" dirty="0" smtClean="0">
                <a:solidFill>
                  <a:srgbClr val="080808"/>
                </a:solidFill>
              </a:rPr>
              <a:t>9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35389" y="1526795"/>
            <a:ext cx="4123295" cy="4792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先声明，后实现（推荐）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#include &lt;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stdio.h</a:t>
            </a:r>
            <a:r>
              <a:rPr kumimoji="1" lang="en-US" altLang="zh-CN" sz="1600" dirty="0">
                <a:solidFill>
                  <a:srgbClr val="080808"/>
                </a:solidFill>
              </a:rPr>
              <a:t>&gt;</a:t>
            </a:r>
            <a:r>
              <a:rPr kumimoji="1" lang="zh-CN" altLang="en-US" sz="1600" dirty="0">
                <a:solidFill>
                  <a:srgbClr val="080808"/>
                </a:solidFill>
              </a:rPr>
              <a:t>	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</a:t>
            </a:r>
            <a:r>
              <a:rPr kumimoji="1" lang="zh-CN" altLang="en-US" sz="1600" dirty="0">
                <a:solidFill>
                  <a:srgbClr val="080808"/>
                </a:solidFill>
              </a:rPr>
              <a:t>声明函数的两种方式</a:t>
            </a:r>
            <a:r>
              <a:rPr kumimoji="1" lang="en-US" altLang="zh-CN" sz="1600" dirty="0">
                <a:solidFill>
                  <a:srgbClr val="080808"/>
                </a:solidFill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//int Max(int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x,int</a:t>
            </a:r>
            <a:r>
              <a:rPr kumimoji="1" lang="en-US" altLang="zh-CN" sz="1600" dirty="0">
                <a:solidFill>
                  <a:srgbClr val="080808"/>
                </a:solidFill>
              </a:rPr>
              <a:t> y);   //</a:t>
            </a:r>
            <a:r>
              <a:rPr kumimoji="1" lang="zh-CN" altLang="en-US" sz="1600" dirty="0">
                <a:solidFill>
                  <a:srgbClr val="080808"/>
                </a:solidFill>
              </a:rPr>
              <a:t>声明函数原型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Max(</a:t>
            </a:r>
            <a:r>
              <a:rPr kumimoji="1" lang="en-US" altLang="zh-CN" sz="1600" dirty="0">
                <a:solidFill>
                  <a:srgbClr val="030DCD"/>
                </a:solidFill>
              </a:rPr>
              <a:t>int ,int </a:t>
            </a:r>
            <a:r>
              <a:rPr kumimoji="1" lang="en-US" altLang="zh-CN" sz="1600" dirty="0">
                <a:solidFill>
                  <a:srgbClr val="080808"/>
                </a:solidFill>
              </a:rPr>
              <a:t>);   //protype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main()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b="1" dirty="0">
                <a:solidFill>
                  <a:srgbClr val="030DCD"/>
                </a:solidFill>
              </a:rPr>
              <a:t>float</a:t>
            </a:r>
            <a:r>
              <a:rPr lang="en-US" altLang="zh-CN" sz="1600" dirty="0">
                <a:solidFill>
                  <a:srgbClr val="080808"/>
                </a:solidFill>
              </a:rPr>
              <a:t>  </a:t>
            </a:r>
            <a:r>
              <a:rPr lang="en-US" altLang="zh-CN" sz="1600" b="1" dirty="0">
                <a:solidFill>
                  <a:srgbClr val="7030A0"/>
                </a:solidFill>
              </a:rPr>
              <a:t>a=7.5,b=9.3</a:t>
            </a:r>
            <a:r>
              <a:rPr lang="en-US" altLang="zh-CN" sz="1600" dirty="0">
                <a:solidFill>
                  <a:srgbClr val="080808"/>
                </a:solidFill>
              </a:rPr>
              <a:t>,  c;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c=Max(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a,b</a:t>
            </a:r>
            <a:r>
              <a:rPr kumimoji="1" lang="en-US" altLang="zh-CN" sz="1600" dirty="0">
                <a:solidFill>
                  <a:srgbClr val="080808"/>
                </a:solidFill>
              </a:rPr>
              <a:t>);    </a:t>
            </a:r>
            <a:r>
              <a:rPr kumimoji="1" lang="en-US" altLang="zh-CN" sz="1600" b="1" dirty="0">
                <a:solidFill>
                  <a:srgbClr val="030DCD"/>
                </a:solidFill>
              </a:rPr>
              <a:t>//</a:t>
            </a:r>
            <a:r>
              <a:rPr kumimoji="1" lang="zh-CN" altLang="en-US" sz="1600" b="1" dirty="0">
                <a:solidFill>
                  <a:srgbClr val="030DCD"/>
                </a:solidFill>
              </a:rPr>
              <a:t>返回</a:t>
            </a:r>
            <a:r>
              <a:rPr kumimoji="1" lang="en-US" altLang="zh-CN" sz="1600" b="1" dirty="0">
                <a:solidFill>
                  <a:srgbClr val="030DCD"/>
                </a:solidFill>
              </a:rPr>
              <a:t>9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printf</a:t>
            </a:r>
            <a:r>
              <a:rPr kumimoji="1" lang="en-US" altLang="zh-CN" sz="1600" dirty="0">
                <a:solidFill>
                  <a:srgbClr val="080808"/>
                </a:solidFill>
              </a:rPr>
              <a:t>(“max(%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d,%d</a:t>
            </a:r>
            <a:r>
              <a:rPr kumimoji="1" lang="en-US" altLang="zh-CN" sz="1600" dirty="0">
                <a:solidFill>
                  <a:srgbClr val="080808"/>
                </a:solidFill>
              </a:rPr>
              <a:t>)=%d”,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a,b</a:t>
            </a:r>
            <a:r>
              <a:rPr kumimoji="1" lang="en-US" altLang="zh-CN" sz="1600" dirty="0">
                <a:solidFill>
                  <a:srgbClr val="080808"/>
                </a:solidFill>
              </a:rPr>
              <a:t>, c));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int Max(int </a:t>
            </a:r>
            <a:r>
              <a:rPr kumimoji="1" lang="en-US" altLang="zh-CN" sz="1600" dirty="0" err="1">
                <a:solidFill>
                  <a:srgbClr val="080808"/>
                </a:solidFill>
              </a:rPr>
              <a:t>x,int</a:t>
            </a:r>
            <a:r>
              <a:rPr kumimoji="1" lang="en-US" altLang="zh-CN" sz="1600" dirty="0">
                <a:solidFill>
                  <a:srgbClr val="080808"/>
                </a:solidFill>
              </a:rPr>
              <a:t> y)   //</a:t>
            </a:r>
            <a:r>
              <a:rPr kumimoji="1" lang="zh-CN" altLang="en-US" sz="1600" dirty="0">
                <a:solidFill>
                  <a:srgbClr val="080808"/>
                </a:solidFill>
              </a:rPr>
              <a:t>函数实现</a:t>
            </a:r>
            <a:endParaRPr kumimoji="1" lang="en-US" altLang="zh-CN" sz="1600" dirty="0">
              <a:solidFill>
                <a:srgbClr val="080808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{ int  z;	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z=x&gt;y ? x : y;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  return(z);   //return z;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C908706-D150-46A8-A9A4-F98E13678D70}"/>
              </a:ext>
            </a:extLst>
          </p:cNvPr>
          <p:cNvSpPr txBox="1">
            <a:spLocks/>
          </p:cNvSpPr>
          <p:nvPr/>
        </p:nvSpPr>
        <p:spPr bwMode="auto">
          <a:xfrm>
            <a:off x="316984" y="974424"/>
            <a:ext cx="8341699" cy="4181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实参与形参</a:t>
            </a:r>
            <a:r>
              <a:rPr lang="zh-CN" altLang="en-US" sz="2000" dirty="0">
                <a:solidFill>
                  <a:srgbClr val="030DCD"/>
                </a:solidFill>
              </a:rPr>
              <a:t>类型</a:t>
            </a:r>
            <a:r>
              <a:rPr lang="zh-CN" altLang="en-US" sz="2000" dirty="0"/>
              <a:t>要一致（相容，可以类型转换）；实参要有</a:t>
            </a:r>
            <a:r>
              <a:rPr lang="zh-CN" altLang="en-US" sz="2000" dirty="0">
                <a:solidFill>
                  <a:srgbClr val="030DCD"/>
                </a:solidFill>
              </a:rPr>
              <a:t>确定的值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6237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实参与形参的传递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7030A0"/>
                </a:solidFill>
              </a:rPr>
              <a:t>实参</a:t>
            </a:r>
            <a:r>
              <a:rPr lang="en-US" altLang="zh-CN" sz="18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形参（单向传递）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 smtClean="0"/>
              <a:t>实参</a:t>
            </a:r>
            <a:r>
              <a:rPr lang="zh-CN" altLang="en-US" sz="1800" dirty="0"/>
              <a:t>对形参的数据传送是</a:t>
            </a:r>
            <a:r>
              <a:rPr lang="zh-CN" altLang="en-US" sz="1800" b="1" u="sng" dirty="0">
                <a:solidFill>
                  <a:srgbClr val="030DCD"/>
                </a:solidFill>
              </a:rPr>
              <a:t>单向传送</a:t>
            </a:r>
            <a:r>
              <a:rPr lang="zh-CN" altLang="en-US" sz="1800" dirty="0"/>
              <a:t>，即只能把实参的值传送给形参，而不能把形参的值反向传送给实参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 smtClean="0">
                <a:solidFill>
                  <a:srgbClr val="7030A0"/>
                </a:solidFill>
              </a:rPr>
              <a:t>在调用函数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时，临时为形参分配</a:t>
            </a:r>
            <a:r>
              <a:rPr kumimoji="1" lang="zh-CN" altLang="en-US" sz="1800" b="1" dirty="0" smtClean="0">
                <a:solidFill>
                  <a:srgbClr val="7030A0"/>
                </a:solidFill>
              </a:rPr>
              <a:t>内存空间</a:t>
            </a:r>
            <a:endParaRPr kumimoji="1" lang="en-US" altLang="zh-CN" sz="18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dirty="0" smtClean="0"/>
              <a:t>形参在</a:t>
            </a:r>
            <a:r>
              <a:rPr kumimoji="1" lang="zh-CN" altLang="en-US" sz="1800" dirty="0"/>
              <a:t>被调用前</a:t>
            </a:r>
            <a:r>
              <a:rPr kumimoji="1" lang="zh-CN" altLang="en-US" sz="1800" dirty="0">
                <a:solidFill>
                  <a:srgbClr val="C00000"/>
                </a:solidFill>
              </a:rPr>
              <a:t>不占用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存储单元，</a:t>
            </a:r>
            <a:r>
              <a:rPr kumimoji="1" lang="zh-CN" altLang="en-US" sz="1800" dirty="0" smtClean="0">
                <a:solidFill>
                  <a:srgbClr val="030DCD"/>
                </a:solidFill>
              </a:rPr>
              <a:t>被调用时在</a:t>
            </a:r>
            <a:r>
              <a:rPr kumimoji="1" lang="zh-CN" altLang="en-US" sz="1800" b="1" dirty="0" smtClean="0">
                <a:solidFill>
                  <a:srgbClr val="C00000"/>
                </a:solidFill>
              </a:rPr>
              <a:t>栈</a:t>
            </a:r>
            <a:r>
              <a:rPr kumimoji="1" lang="zh-CN" altLang="en-US" sz="1800" dirty="0" smtClean="0">
                <a:solidFill>
                  <a:srgbClr val="030DCD"/>
                </a:solidFill>
              </a:rPr>
              <a:t>中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临时</a:t>
            </a:r>
            <a:r>
              <a:rPr kumimoji="1" lang="zh-CN" altLang="en-US" sz="1800" dirty="0" smtClean="0">
                <a:solidFill>
                  <a:srgbClr val="030DCD"/>
                </a:solidFill>
              </a:rPr>
              <a:t>为其分配内存；</a:t>
            </a:r>
            <a:endParaRPr kumimoji="1" lang="en-US" altLang="zh-CN" sz="1800" dirty="0" smtClean="0">
              <a:solidFill>
                <a:srgbClr val="030DCD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rgbClr val="C00000"/>
                </a:solidFill>
              </a:rPr>
              <a:t>函数调用结束后</a:t>
            </a:r>
            <a:r>
              <a:rPr kumimoji="1" lang="zh-CN" altLang="en-US" sz="1800" b="1" dirty="0">
                <a:solidFill>
                  <a:srgbClr val="7030A0"/>
                </a:solidFill>
              </a:rPr>
              <a:t>，为形参分配的内存空间将被释放（回收</a:t>
            </a:r>
            <a:r>
              <a:rPr kumimoji="1" lang="zh-CN" altLang="en-US" sz="1800" b="1" dirty="0" smtClean="0">
                <a:solidFill>
                  <a:srgbClr val="7030A0"/>
                </a:solidFill>
              </a:rPr>
              <a:t>），</a:t>
            </a:r>
            <a:r>
              <a:rPr kumimoji="1" lang="zh-CN" altLang="en-US" sz="1800" b="1" dirty="0" smtClean="0">
                <a:solidFill>
                  <a:srgbClr val="C00000"/>
                </a:solidFill>
              </a:rPr>
              <a:t>不复存在</a:t>
            </a:r>
            <a:endParaRPr kumimoji="1" lang="en-US" altLang="zh-CN" sz="1800" b="1" dirty="0">
              <a:solidFill>
                <a:srgbClr val="C0000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dirty="0" smtClean="0">
                <a:solidFill>
                  <a:srgbClr val="006600"/>
                </a:solidFill>
              </a:rPr>
              <a:t>在</a:t>
            </a:r>
            <a:r>
              <a:rPr kumimoji="1" lang="zh-CN" altLang="en-US" sz="1800" dirty="0">
                <a:solidFill>
                  <a:srgbClr val="006600"/>
                </a:solidFill>
              </a:rPr>
              <a:t>被调用结束后，形参所占存储单元亦被</a:t>
            </a:r>
            <a:r>
              <a:rPr kumimoji="1" lang="zh-CN" altLang="en-US" sz="1800" dirty="0" smtClean="0">
                <a:solidFill>
                  <a:srgbClr val="C00000"/>
                </a:solidFill>
              </a:rPr>
              <a:t>释放</a:t>
            </a:r>
            <a:r>
              <a:rPr lang="zh-CN" altLang="en-US" sz="1800" dirty="0" smtClean="0">
                <a:solidFill>
                  <a:srgbClr val="0303DF"/>
                </a:solidFill>
              </a:rPr>
              <a:t>，</a:t>
            </a:r>
            <a:r>
              <a:rPr lang="zh-CN" altLang="en-US" sz="1800" dirty="0">
                <a:solidFill>
                  <a:srgbClr val="0303DF"/>
                </a:solidFill>
              </a:rPr>
              <a:t>形参将不再存在，因此不能再使用该形参变量</a:t>
            </a:r>
            <a:r>
              <a:rPr lang="zh-CN" altLang="en-US" sz="1800" dirty="0" smtClean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3964" y="6026727"/>
            <a:ext cx="94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送慰问品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314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系统为形参临时分配的内存空间的位置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dirty="0" smtClean="0"/>
              <a:t>函数</a:t>
            </a:r>
            <a:r>
              <a:rPr kumimoji="1" lang="zh-CN" altLang="en-US" sz="2000" b="1" dirty="0"/>
              <a:t>的参数传递是在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栈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(stack)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内实现的</a:t>
            </a:r>
            <a:r>
              <a:rPr kumimoji="1" lang="zh-CN" altLang="en-US" sz="2000" b="1" dirty="0"/>
              <a:t>；</a:t>
            </a:r>
            <a:endParaRPr kumimoji="1" lang="en-US" altLang="zh-CN" sz="2000" b="1" dirty="0"/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b="1" dirty="0"/>
              <a:t>系统在栈中为</a:t>
            </a:r>
            <a:r>
              <a:rPr kumimoji="1" lang="zh-CN" altLang="en-US" sz="1800" b="1" dirty="0" smtClean="0">
                <a:solidFill>
                  <a:srgbClr val="C00000"/>
                </a:solidFill>
              </a:rPr>
              <a:t>形参</a:t>
            </a:r>
            <a:r>
              <a:rPr kumimoji="1" lang="zh-CN" altLang="en-US" sz="1800" b="1" dirty="0" smtClean="0">
                <a:solidFill>
                  <a:srgbClr val="0000CC"/>
                </a:solidFill>
              </a:rPr>
              <a:t>临时分配</a:t>
            </a:r>
            <a:r>
              <a:rPr kumimoji="1" lang="zh-CN" altLang="en-US" sz="1800" b="1" dirty="0"/>
              <a:t>相应的存储空间；</a:t>
            </a:r>
            <a:endParaRPr kumimoji="1" lang="en-US" altLang="zh-CN" sz="1800" b="1" dirty="0"/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1800" b="1" dirty="0" smtClean="0">
                <a:solidFill>
                  <a:srgbClr val="C00000"/>
                </a:solidFill>
              </a:rPr>
              <a:t>实惨</a:t>
            </a:r>
            <a:r>
              <a:rPr kumimoji="1" lang="zh-CN" altLang="en-US" sz="1800" b="1" dirty="0" smtClean="0"/>
              <a:t>与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实参有</a:t>
            </a:r>
            <a:r>
              <a:rPr kumimoji="1" lang="zh-CN" altLang="en-US" sz="1800" b="1" dirty="0">
                <a:solidFill>
                  <a:srgbClr val="0000CC"/>
                </a:solidFill>
              </a:rPr>
              <a:t>不同的存储空间</a:t>
            </a:r>
            <a:r>
              <a:rPr kumimoji="1" lang="zh-CN" altLang="en-US" sz="1800" b="1" dirty="0" smtClean="0"/>
              <a:t>；</a:t>
            </a:r>
            <a:endParaRPr kumimoji="1" lang="zh-CN" altLang="en-US" sz="1800" b="1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</a:rPr>
              <a:t>实参与形参</a:t>
            </a:r>
            <a:r>
              <a:rPr lang="zh-CN" altLang="en-US" sz="2000" b="1" dirty="0">
                <a:solidFill>
                  <a:srgbClr val="C00000"/>
                </a:solidFill>
              </a:rPr>
              <a:t>名</a:t>
            </a:r>
            <a:r>
              <a:rPr lang="zh-CN" altLang="en-US" sz="2000" b="1" dirty="0">
                <a:solidFill>
                  <a:srgbClr val="7030A0"/>
                </a:solidFill>
              </a:rPr>
              <a:t>可以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相同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 smtClean="0"/>
              <a:t>实参与形参分配的内存空间不同；</a:t>
            </a:r>
            <a:endParaRPr lang="en-US" altLang="zh-CN" sz="1800" dirty="0" smtClean="0"/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 smtClean="0"/>
              <a:t>地址也就不同；</a:t>
            </a:r>
            <a:endParaRPr lang="en-US" altLang="zh-CN" sz="1800" dirty="0" smtClean="0"/>
          </a:p>
          <a:p>
            <a:pPr marL="971550"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 smtClean="0"/>
              <a:t>尽管两者的名字相同，但互不影响；</a:t>
            </a:r>
            <a:endParaRPr lang="en-US" altLang="zh-CN" sz="1800" dirty="0" smtClean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813964" y="6026727"/>
            <a:ext cx="947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送慰问品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927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考察数学函数  </a:t>
            </a:r>
            <a:r>
              <a:rPr lang="en-US" altLang="zh-CN" sz="2000" dirty="0">
                <a:solidFill>
                  <a:srgbClr val="7030A0"/>
                </a:solidFill>
              </a:rPr>
              <a:t>z=f(</a:t>
            </a:r>
            <a:r>
              <a:rPr lang="en-US" altLang="zh-CN" sz="2000" dirty="0" err="1">
                <a:solidFill>
                  <a:srgbClr val="7030A0"/>
                </a:solidFill>
              </a:rPr>
              <a:t>x,y</a:t>
            </a:r>
            <a:r>
              <a:rPr lang="en-US" altLang="zh-CN" sz="2000" dirty="0">
                <a:solidFill>
                  <a:srgbClr val="7030A0"/>
                </a:solidFill>
              </a:rPr>
              <a:t>)</a:t>
            </a:r>
          </a:p>
          <a:p>
            <a:pPr marL="971550" lvl="1"/>
            <a:r>
              <a:rPr lang="zh-CN" altLang="en-US" sz="1800" b="1" dirty="0" smtClean="0">
                <a:solidFill>
                  <a:srgbClr val="7030A0"/>
                </a:solidFill>
              </a:rPr>
              <a:t>函数名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f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/>
            <a:r>
              <a:rPr lang="zh-CN" altLang="en-US" sz="1800" b="1" dirty="0" smtClean="0">
                <a:solidFill>
                  <a:srgbClr val="7030A0"/>
                </a:solidFill>
              </a:rPr>
              <a:t>形参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600" b="1" dirty="0" smtClean="0">
                <a:solidFill>
                  <a:srgbClr val="C00000"/>
                </a:solidFill>
              </a:rPr>
              <a:t>定义函数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时所使用的参数，称为形式参数，简称形参；</a:t>
            </a:r>
            <a:endParaRPr lang="en-US" altLang="zh-CN" sz="1600" b="1" dirty="0" smtClean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b="1" dirty="0" smtClean="0">
                <a:solidFill>
                  <a:srgbClr val="006600"/>
                </a:solidFill>
              </a:rPr>
              <a:t>如函数</a:t>
            </a:r>
            <a:r>
              <a:rPr lang="en-US" altLang="zh-CN" sz="1600" dirty="0" smtClean="0">
                <a:solidFill>
                  <a:srgbClr val="7030A0"/>
                </a:solidFill>
              </a:rPr>
              <a:t>z=f(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x,y</a:t>
            </a:r>
            <a:r>
              <a:rPr lang="en-US" altLang="zh-CN" sz="1600" dirty="0" smtClean="0">
                <a:solidFill>
                  <a:srgbClr val="7030A0"/>
                </a:solidFill>
              </a:rPr>
              <a:t>)</a:t>
            </a:r>
            <a:r>
              <a:rPr lang="zh-CN" altLang="en-US" sz="1600" dirty="0">
                <a:solidFill>
                  <a:srgbClr val="7030A0"/>
                </a:solidFill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x,y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，称为形参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b="1" dirty="0" smtClean="0">
                <a:solidFill>
                  <a:srgbClr val="7030A0"/>
                </a:solidFill>
              </a:rPr>
              <a:t>实参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600" b="1" dirty="0">
                <a:solidFill>
                  <a:srgbClr val="C00000"/>
                </a:solidFill>
              </a:rPr>
              <a:t>调用函数</a:t>
            </a:r>
            <a:r>
              <a:rPr lang="zh-CN" altLang="en-US" sz="1600" b="1" dirty="0">
                <a:solidFill>
                  <a:srgbClr val="006600"/>
                </a:solidFill>
              </a:rPr>
              <a:t>时所携带的参数，称为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实参；</a:t>
            </a:r>
            <a:endParaRPr lang="en-US" altLang="zh-CN" sz="1600" b="1" dirty="0" smtClean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b="1" dirty="0">
                <a:solidFill>
                  <a:srgbClr val="006600"/>
                </a:solidFill>
              </a:rPr>
              <a:t>如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z=f(4,5)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参数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4,5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称为实参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；</a:t>
            </a:r>
            <a:endParaRPr lang="en-US" altLang="zh-CN" sz="1600" b="1" dirty="0" smtClean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b="1" dirty="0">
                <a:solidFill>
                  <a:srgbClr val="006600"/>
                </a:solidFill>
              </a:rPr>
              <a:t>或， </a:t>
            </a:r>
            <a:r>
              <a:rPr lang="en-US" altLang="zh-CN" sz="1600" b="1" dirty="0">
                <a:solidFill>
                  <a:srgbClr val="006600"/>
                </a:solidFill>
              </a:rPr>
              <a:t>x=4,y=5, z=f(</a:t>
            </a:r>
            <a:r>
              <a:rPr lang="en-US" altLang="zh-CN" sz="1600" b="1" dirty="0" err="1">
                <a:solidFill>
                  <a:srgbClr val="006600"/>
                </a:solidFill>
              </a:rPr>
              <a:t>x,y</a:t>
            </a:r>
            <a:r>
              <a:rPr lang="en-US" altLang="zh-CN" sz="1600" b="1" dirty="0">
                <a:solidFill>
                  <a:srgbClr val="006600"/>
                </a:solidFill>
              </a:rPr>
              <a:t>); //</a:t>
            </a:r>
            <a:r>
              <a:rPr lang="zh-CN" altLang="en-US" sz="1600" b="1" dirty="0">
                <a:solidFill>
                  <a:srgbClr val="FF0000"/>
                </a:solidFill>
              </a:rPr>
              <a:t>这里的</a:t>
            </a:r>
            <a:r>
              <a:rPr lang="en-US" altLang="zh-CN" sz="1600" b="1" dirty="0" err="1">
                <a:solidFill>
                  <a:srgbClr val="FF0000"/>
                </a:solidFill>
              </a:rPr>
              <a:t>x,y</a:t>
            </a:r>
            <a:r>
              <a:rPr lang="zh-CN" altLang="en-US" sz="1600" b="1" dirty="0">
                <a:solidFill>
                  <a:srgbClr val="FF0000"/>
                </a:solidFill>
              </a:rPr>
              <a:t>称为实参</a:t>
            </a:r>
            <a:r>
              <a:rPr lang="zh-CN" altLang="en-US" sz="1600" b="1" dirty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b="1" dirty="0" smtClean="0">
                <a:solidFill>
                  <a:srgbClr val="7030A0"/>
                </a:solidFill>
              </a:rPr>
              <a:t>返回值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600" b="1" dirty="0" smtClean="0">
                <a:solidFill>
                  <a:srgbClr val="006600"/>
                </a:solidFill>
              </a:rPr>
              <a:t>函数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z=f(4,5)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的</a:t>
            </a:r>
            <a:r>
              <a:rPr lang="zh-CN" altLang="en-US" sz="1600" b="1" dirty="0">
                <a:solidFill>
                  <a:srgbClr val="006600"/>
                </a:solidFill>
              </a:rPr>
              <a:t>运算结果，称为函数的返回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值。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dirty="0" smtClean="0"/>
              <a:t>需要</a:t>
            </a:r>
            <a:r>
              <a:rPr lang="zh-CN" altLang="en-US" sz="1800" dirty="0"/>
              <a:t>为自变量</a:t>
            </a:r>
            <a:r>
              <a:rPr lang="en-US" altLang="zh-CN" sz="1800" dirty="0" err="1"/>
              <a:t>x,y</a:t>
            </a:r>
            <a:r>
              <a:rPr lang="zh-CN" altLang="en-US" sz="1800" dirty="0"/>
              <a:t>确定其</a:t>
            </a:r>
            <a:r>
              <a:rPr lang="zh-CN" altLang="en-US" sz="1800" dirty="0">
                <a:solidFill>
                  <a:srgbClr val="C00000"/>
                </a:solidFill>
              </a:rPr>
              <a:t>定义域</a:t>
            </a:r>
            <a:r>
              <a:rPr lang="zh-CN" altLang="en-US" sz="1800" dirty="0" smtClean="0"/>
              <a:t>，以限定</a:t>
            </a:r>
            <a:r>
              <a:rPr lang="en-US" altLang="zh-CN" sz="1800" dirty="0" err="1" smtClean="0"/>
              <a:t>x,y</a:t>
            </a:r>
            <a:r>
              <a:rPr lang="zh-CN" altLang="en-US" sz="1800" dirty="0"/>
              <a:t>的取值范围；</a:t>
            </a:r>
            <a:endParaRPr lang="en-US" altLang="zh-CN" sz="1800" dirty="0"/>
          </a:p>
          <a:p>
            <a:pPr marL="1200150" lvl="2"/>
            <a:r>
              <a:rPr lang="zh-CN" altLang="en-US" sz="1600" dirty="0" smtClean="0">
                <a:solidFill>
                  <a:srgbClr val="030DCD"/>
                </a:solidFill>
              </a:rPr>
              <a:t>声明、定义函数时，要声明形参的数据类型</a:t>
            </a:r>
            <a:r>
              <a:rPr lang="zh-CN" altLang="en-US" sz="1600" dirty="0">
                <a:solidFill>
                  <a:srgbClr val="030DCD"/>
                </a:solidFill>
              </a:rPr>
              <a:t>；（</a:t>
            </a:r>
            <a:r>
              <a:rPr lang="zh-CN" altLang="en-US" sz="1600" dirty="0">
                <a:solidFill>
                  <a:srgbClr val="FF0000"/>
                </a:solidFill>
              </a:rPr>
              <a:t>相当于定义域</a:t>
            </a:r>
            <a:r>
              <a:rPr lang="zh-CN" altLang="en-US" sz="1600" dirty="0">
                <a:solidFill>
                  <a:srgbClr val="030DCD"/>
                </a:solidFill>
              </a:rPr>
              <a:t>）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971550" lvl="1"/>
            <a:r>
              <a:rPr lang="zh-CN" altLang="en-US" sz="1800" dirty="0"/>
              <a:t>需要为因变量</a:t>
            </a:r>
            <a:r>
              <a:rPr lang="en-US" altLang="zh-CN" sz="1800" dirty="0"/>
              <a:t>z</a:t>
            </a:r>
            <a:r>
              <a:rPr lang="zh-CN" altLang="en-US" sz="1800" dirty="0"/>
              <a:t>确定其</a:t>
            </a:r>
            <a:r>
              <a:rPr lang="zh-CN" altLang="en-US" sz="1800" dirty="0">
                <a:solidFill>
                  <a:srgbClr val="C00000"/>
                </a:solidFill>
              </a:rPr>
              <a:t>值域</a:t>
            </a:r>
            <a:r>
              <a:rPr lang="zh-CN" altLang="en-US" sz="1800" dirty="0" smtClean="0"/>
              <a:t>，以限定</a:t>
            </a:r>
            <a:r>
              <a:rPr lang="en-US" altLang="zh-CN" sz="1800" dirty="0" smtClean="0"/>
              <a:t>z</a:t>
            </a:r>
            <a:r>
              <a:rPr lang="zh-CN" altLang="en-US" sz="1800" dirty="0"/>
              <a:t>的取值范围；</a:t>
            </a:r>
            <a:endParaRPr lang="en-US" altLang="zh-CN" sz="1800" dirty="0"/>
          </a:p>
          <a:p>
            <a:pPr marL="1200150" lvl="2"/>
            <a:r>
              <a:rPr lang="zh-CN" altLang="en-US" sz="1600" dirty="0">
                <a:solidFill>
                  <a:srgbClr val="030DCD"/>
                </a:solidFill>
              </a:rPr>
              <a:t>声明、定义函数时，要</a:t>
            </a:r>
            <a:r>
              <a:rPr lang="zh-CN" altLang="en-US" sz="1600" dirty="0" smtClean="0">
                <a:solidFill>
                  <a:srgbClr val="030DCD"/>
                </a:solidFill>
              </a:rPr>
              <a:t>声明函数返回值的数据类型</a:t>
            </a:r>
            <a:r>
              <a:rPr lang="zh-CN" altLang="en-US" sz="1600" dirty="0">
                <a:solidFill>
                  <a:srgbClr val="030DCD"/>
                </a:solidFill>
              </a:rPr>
              <a:t>；</a:t>
            </a:r>
            <a:r>
              <a:rPr lang="zh-CN" altLang="en-US" sz="1600" dirty="0" smtClean="0">
                <a:solidFill>
                  <a:srgbClr val="030DCD"/>
                </a:solidFill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相当于值域</a:t>
            </a:r>
            <a:r>
              <a:rPr lang="zh-CN" altLang="en-US" sz="1600" dirty="0">
                <a:solidFill>
                  <a:srgbClr val="030DCD"/>
                </a:solidFill>
              </a:rPr>
              <a:t>）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1200150"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315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实参与形参的传递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DCD"/>
                </a:solidFill>
              </a:rPr>
              <a:t>值传送（传值）</a:t>
            </a:r>
            <a:endParaRPr lang="en-US" altLang="zh-CN" sz="2000" b="1" dirty="0">
              <a:solidFill>
                <a:srgbClr val="030DCD"/>
              </a:solidFill>
            </a:endParaRPr>
          </a:p>
          <a:p>
            <a:pPr marL="971550" lvl="1"/>
            <a:r>
              <a:rPr lang="zh-CN" altLang="en-US" sz="1800" dirty="0"/>
              <a:t>将实参的</a:t>
            </a:r>
            <a:r>
              <a:rPr lang="zh-CN" altLang="en-US" sz="1800" b="1" u="sng" dirty="0">
                <a:solidFill>
                  <a:srgbClr val="0070C0"/>
                </a:solidFill>
              </a:rPr>
              <a:t>值</a:t>
            </a:r>
            <a:r>
              <a:rPr lang="zh-CN" altLang="en-US" sz="1800" dirty="0"/>
              <a:t>传递给形参，</a:t>
            </a:r>
            <a:r>
              <a:rPr lang="zh-CN" altLang="en-US" sz="1800" b="1" dirty="0">
                <a:solidFill>
                  <a:srgbClr val="0000CC"/>
                </a:solidFill>
              </a:rPr>
              <a:t>函数中</a:t>
            </a:r>
            <a:r>
              <a:rPr lang="zh-CN" altLang="en-US" sz="1800" dirty="0"/>
              <a:t>对</a:t>
            </a:r>
            <a:r>
              <a:rPr lang="zh-CN" altLang="en-US" sz="1800" b="1" dirty="0">
                <a:solidFill>
                  <a:srgbClr val="006600"/>
                </a:solidFill>
              </a:rPr>
              <a:t>形参的值</a:t>
            </a:r>
            <a:r>
              <a:rPr lang="zh-CN" altLang="en-US" sz="1800" dirty="0"/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修改</a:t>
            </a:r>
            <a:r>
              <a:rPr lang="zh-CN" altLang="en-US" sz="1800" dirty="0"/>
              <a:t>不影响</a:t>
            </a:r>
            <a:r>
              <a:rPr lang="zh-CN" altLang="en-US" sz="1800" b="1" dirty="0">
                <a:solidFill>
                  <a:srgbClr val="006600"/>
                </a:solidFill>
              </a:rPr>
              <a:t>实参的值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类比：问：你有多少钱？</a:t>
            </a:r>
            <a:r>
              <a:rPr lang="zh-CN" altLang="en-US" sz="1800" dirty="0" smtClean="0">
                <a:solidFill>
                  <a:srgbClr val="7030A0"/>
                </a:solidFill>
              </a:rPr>
              <a:t>告诉他你</a:t>
            </a:r>
            <a:r>
              <a:rPr lang="zh-CN" altLang="en-US" sz="1800" dirty="0">
                <a:solidFill>
                  <a:srgbClr val="7030A0"/>
                </a:solidFill>
              </a:rPr>
              <a:t>的银行账户余额；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DCD"/>
                </a:solidFill>
              </a:rPr>
              <a:t>地址传送（传址）</a:t>
            </a:r>
            <a:endParaRPr lang="en-US" altLang="zh-CN" sz="2000" b="1" dirty="0">
              <a:solidFill>
                <a:srgbClr val="030DCD"/>
              </a:solidFill>
            </a:endParaRPr>
          </a:p>
          <a:p>
            <a:pPr marL="971550" lvl="1"/>
            <a:r>
              <a:rPr lang="zh-CN" altLang="en-US" sz="1800" dirty="0"/>
              <a:t>将实参的</a:t>
            </a:r>
            <a:r>
              <a:rPr lang="zh-CN" altLang="en-US" sz="1800" b="1" u="sng" dirty="0">
                <a:solidFill>
                  <a:srgbClr val="0070C0"/>
                </a:solidFill>
              </a:rPr>
              <a:t>地址</a:t>
            </a:r>
            <a:r>
              <a:rPr lang="zh-CN" altLang="en-US" sz="1800" dirty="0"/>
              <a:t>传递给形参，如果函数中对</a:t>
            </a:r>
            <a:r>
              <a:rPr lang="zh-CN" altLang="en-US" sz="1800" b="1" u="sng" dirty="0">
                <a:solidFill>
                  <a:srgbClr val="006600"/>
                </a:solidFill>
              </a:rPr>
              <a:t>该地址</a:t>
            </a:r>
            <a:r>
              <a:rPr lang="zh-CN" altLang="en-US" sz="1800" dirty="0"/>
              <a:t>中的数据进行了修改，</a:t>
            </a:r>
            <a:r>
              <a:rPr lang="zh-CN" altLang="en-US" sz="1800" dirty="0">
                <a:solidFill>
                  <a:srgbClr val="030DCD"/>
                </a:solidFill>
              </a:rPr>
              <a:t>函数返回时这些修改将反馈给实参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为了利用被调用函数改变的变量值，</a:t>
            </a:r>
            <a:r>
              <a:rPr lang="zh-CN" altLang="en-US" sz="1800" b="1" dirty="0">
                <a:solidFill>
                  <a:srgbClr val="C00000"/>
                </a:solidFill>
              </a:rPr>
              <a:t>应该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使用指针变量作</a:t>
            </a:r>
            <a:r>
              <a:rPr lang="zh-CN" altLang="en-US" sz="1800" b="1" dirty="0">
                <a:solidFill>
                  <a:srgbClr val="C00000"/>
                </a:solidFill>
              </a:rPr>
              <a:t>函数形参，函数中应对指针所指向的单元进行操作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类比：问：你有多少钱？告诉其他人你的</a:t>
            </a:r>
            <a:r>
              <a:rPr lang="zh-CN" altLang="en-US" sz="1800" dirty="0" smtClean="0">
                <a:solidFill>
                  <a:srgbClr val="7030A0"/>
                </a:solidFill>
              </a:rPr>
              <a:t>银行账号与密码；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strike="sngStrike" dirty="0"/>
              <a:t>引用传送</a:t>
            </a:r>
            <a:r>
              <a:rPr lang="en-US" altLang="zh-CN" sz="2000" strike="sngStrike" dirty="0"/>
              <a:t>(C++)</a:t>
            </a:r>
          </a:p>
          <a:p>
            <a:pPr marL="971550" lvl="1"/>
            <a:r>
              <a:rPr lang="zh-CN" altLang="en-US" sz="1800" strike="sngStrike" dirty="0"/>
              <a:t>形参采用引用类型，为实参建立一个别名，函数中对该引用变量的修改将反馈给实参</a:t>
            </a:r>
            <a:endParaRPr lang="en-US" altLang="zh-CN" sz="1800" strike="sngStrike" dirty="0"/>
          </a:p>
          <a:p>
            <a:pPr marL="971550" lvl="1"/>
            <a:r>
              <a:rPr lang="zh-CN" altLang="en-US" sz="1800" strike="sngStrike" dirty="0"/>
              <a:t>引用传送影响实参的值；</a:t>
            </a:r>
            <a:r>
              <a:rPr lang="zh-CN" altLang="en-US" strike="sngStrike" dirty="0"/>
              <a:t>      </a:t>
            </a:r>
            <a:endParaRPr lang="en-US" altLang="zh-CN" strike="sngStrike" dirty="0"/>
          </a:p>
          <a:p>
            <a:pPr lvl="1" indent="0">
              <a:buNone/>
            </a:pPr>
            <a:r>
              <a:rPr lang="en-US" altLang="zh-CN" dirty="0"/>
              <a:t>                                                                                             </a:t>
            </a:r>
            <a:r>
              <a:rPr lang="zh-CN" altLang="en-US" dirty="0"/>
              <a:t>（银行卡）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/>
            <a:endParaRPr lang="en-US" altLang="zh-CN" dirty="0"/>
          </a:p>
          <a:p>
            <a:pPr marL="971550" lvl="1"/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2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30DCD"/>
                </a:solidFill>
              </a:rPr>
              <a:t>值传送</a:t>
            </a:r>
            <a:r>
              <a:rPr lang="en-US" altLang="zh-CN" dirty="0"/>
              <a:t>—</a:t>
            </a:r>
            <a:r>
              <a:rPr lang="zh-CN" altLang="en-US" dirty="0"/>
              <a:t>将实参的</a:t>
            </a:r>
            <a:r>
              <a:rPr lang="zh-CN" altLang="en-US" dirty="0">
                <a:solidFill>
                  <a:srgbClr val="C00000"/>
                </a:solidFill>
              </a:rPr>
              <a:t>值</a:t>
            </a:r>
            <a:r>
              <a:rPr lang="zh-CN" altLang="en-US" dirty="0"/>
              <a:t>传递给形参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2065" y="1996579"/>
            <a:ext cx="3876160" cy="44270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void swap(</a:t>
            </a:r>
            <a:r>
              <a:rPr lang="es-ES" altLang="zh-CN" sz="1600" dirty="0">
                <a:solidFill>
                  <a:srgbClr val="FF0000"/>
                </a:solidFill>
              </a:rPr>
              <a:t>int x, int y</a:t>
            </a:r>
            <a:r>
              <a:rPr lang="es-ES" altLang="zh-CN" sz="1600" dirty="0">
                <a:solidFill>
                  <a:srgbClr val="080808"/>
                </a:solidFill>
              </a:rPr>
              <a:t>)  //</a:t>
            </a:r>
            <a:r>
              <a:rPr lang="zh-CN" altLang="en-US" sz="1600" dirty="0">
                <a:solidFill>
                  <a:srgbClr val="030DCD"/>
                </a:solidFill>
              </a:rPr>
              <a:t>定义</a:t>
            </a:r>
            <a:endParaRPr lang="es-ES" altLang="zh-CN" sz="1600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int tmp;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tmp=</a:t>
            </a:r>
            <a:r>
              <a:rPr lang="es-ES" altLang="zh-CN" sz="1600" dirty="0">
                <a:solidFill>
                  <a:srgbClr val="FF0000"/>
                </a:solidFill>
              </a:rPr>
              <a:t>x</a:t>
            </a:r>
            <a:r>
              <a:rPr lang="es-E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</a:t>
            </a:r>
            <a:r>
              <a:rPr lang="es-ES" altLang="zh-CN" sz="1600" dirty="0">
                <a:solidFill>
                  <a:srgbClr val="FF0000"/>
                </a:solidFill>
              </a:rPr>
              <a:t>x</a:t>
            </a:r>
            <a:r>
              <a:rPr lang="es-ES" altLang="zh-CN" sz="1600" dirty="0">
                <a:solidFill>
                  <a:srgbClr val="080808"/>
                </a:solidFill>
              </a:rPr>
              <a:t>=</a:t>
            </a:r>
            <a:r>
              <a:rPr lang="es-ES" altLang="zh-CN" sz="1600" dirty="0">
                <a:solidFill>
                  <a:srgbClr val="FF0000"/>
                </a:solidFill>
              </a:rPr>
              <a:t>y</a:t>
            </a:r>
            <a:r>
              <a:rPr lang="es-E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</a:t>
            </a:r>
            <a:r>
              <a:rPr lang="es-ES" altLang="zh-CN" sz="1600" dirty="0">
                <a:solidFill>
                  <a:srgbClr val="FF0000"/>
                </a:solidFill>
              </a:rPr>
              <a:t>y</a:t>
            </a:r>
            <a:r>
              <a:rPr lang="es-ES" altLang="zh-CN" sz="1600" dirty="0">
                <a:solidFill>
                  <a:srgbClr val="080808"/>
                </a:solidFill>
              </a:rPr>
              <a:t>=tmp;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printf("x=%d,y=%d\n",x,y);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}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303DF"/>
                </a:solidFill>
              </a:rPr>
              <a:t>//x</a:t>
            </a:r>
            <a:r>
              <a:rPr lang="zh-CN" altLang="en-US" sz="1400" dirty="0">
                <a:solidFill>
                  <a:srgbClr val="0303DF"/>
                </a:solidFill>
              </a:rPr>
              <a:t>与</a:t>
            </a:r>
            <a:r>
              <a:rPr lang="en-US" altLang="zh-CN" sz="1400" dirty="0">
                <a:solidFill>
                  <a:srgbClr val="0303DF"/>
                </a:solidFill>
              </a:rPr>
              <a:t>y</a:t>
            </a:r>
            <a:r>
              <a:rPr lang="zh-CN" altLang="en-US" sz="1400" dirty="0">
                <a:solidFill>
                  <a:srgbClr val="0303DF"/>
                </a:solidFill>
              </a:rPr>
              <a:t>的输出值？</a:t>
            </a:r>
            <a:r>
              <a:rPr lang="en-US" altLang="zh-CN" sz="1400" dirty="0">
                <a:solidFill>
                  <a:srgbClr val="0303DF"/>
                </a:solidFill>
              </a:rPr>
              <a:t>x=6,y=4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主函数将数值</a:t>
            </a:r>
            <a:r>
              <a:rPr lang="en-US" altLang="zh-CN" sz="1400" dirty="0">
                <a:solidFill>
                  <a:srgbClr val="000000"/>
                </a:solidFill>
              </a:rPr>
              <a:t>4,6</a:t>
            </a:r>
            <a:r>
              <a:rPr lang="zh-CN" altLang="en-US" sz="1400" dirty="0">
                <a:solidFill>
                  <a:srgbClr val="000000"/>
                </a:solidFill>
              </a:rPr>
              <a:t>传给函数被调函数的两个形参；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在函数中，将两个形参的值互换；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//</a:t>
            </a:r>
            <a:r>
              <a:rPr lang="zh-CN" altLang="en-US" sz="1400" dirty="0">
                <a:solidFill>
                  <a:srgbClr val="C00000"/>
                </a:solidFill>
              </a:rPr>
              <a:t>函数执行完毕，形参</a:t>
            </a:r>
            <a:r>
              <a:rPr lang="en-US" altLang="zh-CN" sz="1400" dirty="0">
                <a:solidFill>
                  <a:srgbClr val="C00000"/>
                </a:solidFill>
              </a:rPr>
              <a:t>x</a:t>
            </a:r>
            <a:r>
              <a:rPr lang="zh-CN" altLang="en-US" sz="1400" dirty="0">
                <a:solidFill>
                  <a:srgbClr val="C00000"/>
                </a:solidFill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</a:rPr>
              <a:t>y</a:t>
            </a:r>
            <a:r>
              <a:rPr lang="zh-CN" altLang="en-US" sz="1400" dirty="0">
                <a:solidFill>
                  <a:srgbClr val="C00000"/>
                </a:solidFill>
              </a:rPr>
              <a:t>随之消失</a:t>
            </a:r>
            <a:r>
              <a:rPr lang="zh-CN" altLang="en-US" sz="1400" dirty="0">
                <a:solidFill>
                  <a:srgbClr val="000000"/>
                </a:solidFill>
              </a:rPr>
              <a:t>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对实参中的值并未产生影响；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30DCD"/>
                </a:solidFill>
              </a:rPr>
              <a:t>//</a:t>
            </a:r>
            <a:r>
              <a:rPr lang="zh-CN" altLang="en-US" sz="1400" dirty="0">
                <a:solidFill>
                  <a:srgbClr val="030DCD"/>
                </a:solidFill>
              </a:rPr>
              <a:t>即使将形参</a:t>
            </a:r>
            <a:r>
              <a:rPr lang="en-US" altLang="zh-CN" sz="1400" dirty="0" err="1">
                <a:solidFill>
                  <a:srgbClr val="030DCD"/>
                </a:solidFill>
              </a:rPr>
              <a:t>x,y</a:t>
            </a:r>
            <a:r>
              <a:rPr lang="zh-CN" altLang="en-US" sz="1400" dirty="0">
                <a:solidFill>
                  <a:srgbClr val="030DCD"/>
                </a:solidFill>
              </a:rPr>
              <a:t>改为</a:t>
            </a:r>
            <a:r>
              <a:rPr lang="en-US" altLang="zh-CN" sz="1400" dirty="0" err="1">
                <a:solidFill>
                  <a:srgbClr val="030DCD"/>
                </a:solidFill>
              </a:rPr>
              <a:t>a,b</a:t>
            </a:r>
            <a:r>
              <a:rPr lang="zh-CN" altLang="en-US" sz="1400" dirty="0">
                <a:solidFill>
                  <a:srgbClr val="030DCD"/>
                </a:solidFill>
              </a:rPr>
              <a:t>，效果同上；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5775" y="1996579"/>
            <a:ext cx="4044950" cy="4418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30DCD"/>
                </a:solidFill>
              </a:rPr>
              <a:t>void swap(</a:t>
            </a:r>
            <a:r>
              <a:rPr lang="es-ES" altLang="zh-CN" sz="1600" dirty="0">
                <a:solidFill>
                  <a:srgbClr val="FF0000"/>
                </a:solidFill>
              </a:rPr>
              <a:t>int, int</a:t>
            </a:r>
            <a:r>
              <a:rPr lang="es-ES" altLang="zh-CN" sz="1600" dirty="0">
                <a:solidFill>
                  <a:srgbClr val="030DCD"/>
                </a:solidFill>
              </a:rPr>
              <a:t>)        </a:t>
            </a:r>
            <a:r>
              <a:rPr lang="es-ES" altLang="zh-CN" sz="1600" dirty="0" smtClean="0">
                <a:solidFill>
                  <a:srgbClr val="030DCD"/>
                </a:solidFill>
              </a:rPr>
              <a:t>  //</a:t>
            </a:r>
            <a:r>
              <a:rPr lang="zh-CN" altLang="en-US" sz="1600" dirty="0">
                <a:solidFill>
                  <a:srgbClr val="030DCD"/>
                </a:solidFill>
              </a:rPr>
              <a:t>声明</a:t>
            </a:r>
            <a:endParaRPr lang="es-ES" altLang="zh-CN" sz="1600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es-ES" altLang="zh-CN" sz="1600" dirty="0">
                <a:solidFill>
                  <a:srgbClr val="080808"/>
                </a:solidFill>
              </a:rPr>
              <a:t>void swap(</a:t>
            </a:r>
            <a:r>
              <a:rPr lang="es-ES" altLang="zh-CN" sz="1600" dirty="0">
                <a:solidFill>
                  <a:srgbClr val="FF0000"/>
                </a:solidFill>
              </a:rPr>
              <a:t>int 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es-ES" altLang="zh-CN" sz="1600" dirty="0">
                <a:solidFill>
                  <a:srgbClr val="FF0000"/>
                </a:solidFill>
              </a:rPr>
              <a:t>, int y</a:t>
            </a:r>
            <a:r>
              <a:rPr lang="es-ES" altLang="zh-CN" sz="1600" dirty="0">
                <a:solidFill>
                  <a:srgbClr val="080808"/>
                </a:solidFill>
              </a:rPr>
              <a:t>)  </a:t>
            </a:r>
            <a:r>
              <a:rPr lang="es-E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两种方法均可</a:t>
            </a: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//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a=4,b=6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s-ES" altLang="zh-CN" sz="1600" dirty="0">
                <a:solidFill>
                  <a:srgbClr val="080808"/>
                </a:solidFill>
              </a:rPr>
              <a:t>swap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("a=%</a:t>
            </a:r>
            <a:r>
              <a:rPr lang="en-US" altLang="zh-CN" sz="1600" dirty="0" err="1">
                <a:solidFill>
                  <a:srgbClr val="080808"/>
                </a:solidFill>
              </a:rPr>
              <a:t>d,b</a:t>
            </a:r>
            <a:r>
              <a:rPr lang="en-US" altLang="zh-CN" sz="1600" dirty="0">
                <a:solidFill>
                  <a:srgbClr val="080808"/>
                </a:solidFill>
              </a:rPr>
              <a:t>=%d\n",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303DF"/>
                </a:solidFill>
              </a:rPr>
              <a:t>//</a:t>
            </a:r>
            <a:r>
              <a:rPr lang="en-US" altLang="zh-CN" sz="1600" b="1" dirty="0">
                <a:solidFill>
                  <a:srgbClr val="0303DF"/>
                </a:solidFill>
              </a:rPr>
              <a:t>a</a:t>
            </a:r>
            <a:r>
              <a:rPr lang="zh-CN" altLang="en-US" sz="1600" b="1" dirty="0">
                <a:solidFill>
                  <a:srgbClr val="0303DF"/>
                </a:solidFill>
              </a:rPr>
              <a:t>与</a:t>
            </a:r>
            <a:r>
              <a:rPr lang="en-US" altLang="zh-CN" sz="1600" b="1" dirty="0">
                <a:solidFill>
                  <a:srgbClr val="0303DF"/>
                </a:solidFill>
              </a:rPr>
              <a:t>b</a:t>
            </a:r>
            <a:r>
              <a:rPr lang="zh-CN" altLang="en-US" sz="1600" b="1" dirty="0">
                <a:solidFill>
                  <a:srgbClr val="0303DF"/>
                </a:solidFill>
              </a:rPr>
              <a:t>的输出值？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//a</a:t>
            </a:r>
            <a:r>
              <a:rPr lang="zh-CN" altLang="en-US" sz="1600" b="1" dirty="0">
                <a:solidFill>
                  <a:srgbClr val="C00000"/>
                </a:solidFill>
              </a:rPr>
              <a:t>与</a:t>
            </a:r>
            <a:r>
              <a:rPr lang="en-US" altLang="zh-CN" sz="1600" b="1" dirty="0">
                <a:solidFill>
                  <a:srgbClr val="C00000"/>
                </a:solidFill>
              </a:rPr>
              <a:t>b</a:t>
            </a:r>
            <a:r>
              <a:rPr lang="zh-CN" altLang="en-US" sz="1600" b="1" dirty="0">
                <a:solidFill>
                  <a:srgbClr val="C00000"/>
                </a:solidFill>
              </a:rPr>
              <a:t>的值保持不变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只是将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a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，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b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的值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复制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一份，单向传递给</a:t>
            </a:r>
            <a:r>
              <a:rPr lang="en-US" altLang="zh-CN" sz="1600" b="1" dirty="0" err="1" smtClean="0">
                <a:solidFill>
                  <a:srgbClr val="006600"/>
                </a:solidFill>
              </a:rPr>
              <a:t>x,y</a:t>
            </a:r>
            <a:endParaRPr lang="zh-CN" altLang="en-US" sz="1600" b="1" dirty="0">
              <a:solidFill>
                <a:srgbClr val="0066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07EBEA-412A-4BA5-A5F9-02D150FB4CBC}"/>
              </a:ext>
            </a:extLst>
          </p:cNvPr>
          <p:cNvSpPr txBox="1">
            <a:spLocks/>
          </p:cNvSpPr>
          <p:nvPr/>
        </p:nvSpPr>
        <p:spPr bwMode="auto">
          <a:xfrm>
            <a:off x="316984" y="974423"/>
            <a:ext cx="8341699" cy="9298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函数</a:t>
            </a:r>
            <a:r>
              <a:rPr lang="en-US" altLang="zh-CN" sz="1600" dirty="0"/>
              <a:t>swap</a:t>
            </a:r>
            <a:r>
              <a:rPr lang="zh-CN" altLang="en-US" sz="1600" dirty="0"/>
              <a:t>被调用时，</a:t>
            </a:r>
            <a:r>
              <a:rPr lang="zh-CN" altLang="en-US" sz="1600" dirty="0">
                <a:solidFill>
                  <a:srgbClr val="7030A0"/>
                </a:solidFill>
              </a:rPr>
              <a:t>系统为两个形参</a:t>
            </a:r>
            <a:r>
              <a:rPr lang="en-US" altLang="zh-CN" sz="1600" dirty="0">
                <a:solidFill>
                  <a:srgbClr val="7030A0"/>
                </a:solidFill>
              </a:rPr>
              <a:t>a</a:t>
            </a:r>
            <a:r>
              <a:rPr lang="zh-CN" altLang="en-US" sz="1600" dirty="0">
                <a:solidFill>
                  <a:srgbClr val="7030A0"/>
                </a:solidFill>
              </a:rPr>
              <a:t>、</a:t>
            </a:r>
            <a:r>
              <a:rPr lang="en-US" altLang="zh-CN" sz="1600" dirty="0">
                <a:solidFill>
                  <a:srgbClr val="7030A0"/>
                </a:solidFill>
              </a:rPr>
              <a:t>b</a:t>
            </a:r>
            <a:r>
              <a:rPr lang="zh-CN" altLang="en-US" sz="1600" dirty="0">
                <a:solidFill>
                  <a:srgbClr val="7030A0"/>
                </a:solidFill>
              </a:rPr>
              <a:t>在栈中新分配了相应的内存空间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然后，系统将实参</a:t>
            </a:r>
            <a:r>
              <a:rPr lang="en-US" altLang="zh-CN" sz="1600" dirty="0"/>
              <a:t>a</a:t>
            </a:r>
            <a:r>
              <a:rPr lang="zh-CN" altLang="en-US" sz="1600" dirty="0"/>
              <a:t>、</a:t>
            </a:r>
            <a:r>
              <a:rPr lang="en-US" altLang="zh-CN" sz="1600" dirty="0"/>
              <a:t>b</a:t>
            </a:r>
            <a:r>
              <a:rPr lang="zh-CN" altLang="en-US" sz="1600" dirty="0"/>
              <a:t>的值赋给</a:t>
            </a:r>
            <a:r>
              <a:rPr lang="zh-CN" altLang="en-US" sz="1600" dirty="0" smtClean="0"/>
              <a:t>形参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，</a:t>
            </a:r>
            <a:r>
              <a:rPr lang="zh-CN" altLang="en-US" sz="1600" dirty="0">
                <a:solidFill>
                  <a:srgbClr val="030DCD"/>
                </a:solidFill>
              </a:rPr>
              <a:t>即</a:t>
            </a:r>
            <a:r>
              <a:rPr lang="zh-CN" altLang="en-US" sz="1600" dirty="0" smtClean="0">
                <a:solidFill>
                  <a:srgbClr val="030DCD"/>
                </a:solidFill>
              </a:rPr>
              <a:t>形参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x,y</a:t>
            </a:r>
            <a:r>
              <a:rPr lang="zh-CN" altLang="en-US" sz="1600" dirty="0" smtClean="0">
                <a:solidFill>
                  <a:srgbClr val="030DCD"/>
                </a:solidFill>
              </a:rPr>
              <a:t>对应</a:t>
            </a:r>
            <a:r>
              <a:rPr lang="zh-CN" altLang="en-US" sz="1600" dirty="0">
                <a:solidFill>
                  <a:srgbClr val="030DCD"/>
                </a:solidFill>
              </a:rPr>
              <a:t>内存单元的值为</a:t>
            </a:r>
            <a:r>
              <a:rPr lang="en-US" altLang="zh-CN" sz="1600" dirty="0">
                <a:solidFill>
                  <a:srgbClr val="030DCD"/>
                </a:solidFill>
              </a:rPr>
              <a:t>4</a:t>
            </a:r>
            <a:r>
              <a:rPr lang="zh-CN" altLang="en-US" sz="1600" dirty="0">
                <a:solidFill>
                  <a:srgbClr val="030DCD"/>
                </a:solidFill>
              </a:rPr>
              <a:t>、</a:t>
            </a:r>
            <a:r>
              <a:rPr lang="en-US" altLang="zh-CN" sz="1600" dirty="0">
                <a:solidFill>
                  <a:srgbClr val="030DCD"/>
                </a:solidFill>
              </a:rPr>
              <a:t>6</a:t>
            </a:r>
            <a:r>
              <a:rPr lang="zh-CN" altLang="en-US" sz="1600" dirty="0">
                <a:solidFill>
                  <a:srgbClr val="030DCD"/>
                </a:solidFill>
              </a:rPr>
              <a:t>；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7030A0"/>
                </a:solidFill>
              </a:rPr>
              <a:t>函数中互换了两个形参内存单元中的内容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C00000"/>
                </a:solidFill>
              </a:rPr>
              <a:t>两个实参的值并未变动</a:t>
            </a:r>
            <a:r>
              <a:rPr lang="zh-CN" altLang="en-US" sz="1600" dirty="0"/>
              <a:t>；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030791" y="3563434"/>
            <a:ext cx="3857105" cy="1934074"/>
            <a:chOff x="5029200" y="2421795"/>
            <a:chExt cx="3857105" cy="1934074"/>
          </a:xfrm>
        </p:grpSpPr>
        <p:sp>
          <p:nvSpPr>
            <p:cNvPr id="7" name="圆角矩形标注 6"/>
            <p:cNvSpPr/>
            <p:nvPr/>
          </p:nvSpPr>
          <p:spPr bwMode="auto">
            <a:xfrm>
              <a:off x="5029200" y="2421795"/>
              <a:ext cx="3857105" cy="1934074"/>
            </a:xfrm>
            <a:prstGeom prst="wedgeRoundRectCallout">
              <a:avLst>
                <a:gd name="adj1" fmla="val -20036"/>
                <a:gd name="adj2" fmla="val 46277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456017" y="291446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456017" y="316992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456017" y="3438164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456017" y="3698093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456017" y="3964101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090505" y="3093183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090505" y="3401068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577069" y="3105656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585344" y="3382522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30505" y="2574244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调用前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7773627" y="291832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773627" y="317378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773627" y="3442024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773627" y="3701953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773627" y="3967961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051499" y="3097043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894679" y="3109516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915348" y="3404928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648115" y="2578104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调用后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486985" y="3364976"/>
              <a:ext cx="322259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486985" y="3112553"/>
              <a:ext cx="322259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514464" y="2588433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传值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546258" y="2926446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546258" y="3181906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0" rIns="91440" bIns="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4</a:t>
              </a:r>
              <a:endParaRPr lang="zh-CN" altLang="en-US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6546258" y="3450148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0" rIns="91440" bIns="45720" numCol="1" rtlCol="0" anchor="t" anchorCtr="0" compatLnSpc="1"/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6</a:t>
              </a:r>
              <a:endParaRPr lang="zh-CN" altLang="en-US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6546258" y="3710077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546258" y="3976085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272154" y="3105167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6261915" y="3380661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94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地址传送</a:t>
            </a:r>
            <a:r>
              <a:rPr lang="en-US" altLang="zh-CN" dirty="0"/>
              <a:t>—</a:t>
            </a:r>
            <a:r>
              <a:rPr lang="zh-CN" altLang="en-US" dirty="0"/>
              <a:t>将实参的</a:t>
            </a:r>
            <a:r>
              <a:rPr lang="zh-CN" altLang="en-US" dirty="0">
                <a:solidFill>
                  <a:srgbClr val="C00000"/>
                </a:solidFill>
              </a:rPr>
              <a:t>地址</a:t>
            </a:r>
            <a:r>
              <a:rPr lang="zh-CN" altLang="en-US" dirty="0"/>
              <a:t>传递给形参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324" y="2244961"/>
            <a:ext cx="4087842" cy="39856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void swap(</a:t>
            </a:r>
            <a:r>
              <a:rPr lang="es-ES" altLang="zh-CN" sz="1600" dirty="0">
                <a:solidFill>
                  <a:srgbClr val="C00000"/>
                </a:solidFill>
              </a:rPr>
              <a:t>int *px, int *py</a:t>
            </a:r>
            <a:r>
              <a:rPr lang="es-ES" altLang="zh-CN" sz="1600" dirty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</a:t>
            </a:r>
            <a:r>
              <a:rPr lang="es-ES" altLang="zh-CN" sz="1600" dirty="0">
                <a:solidFill>
                  <a:srgbClr val="080808"/>
                </a:solidFill>
              </a:rPr>
              <a:t>int </a:t>
            </a:r>
            <a:r>
              <a:rPr lang="es-ES" altLang="zh-CN" sz="1600" dirty="0" smtClean="0">
                <a:solidFill>
                  <a:srgbClr val="080808"/>
                </a:solidFill>
              </a:rPr>
              <a:t>*tmp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 smtClean="0">
                <a:solidFill>
                  <a:srgbClr val="0000CC"/>
                </a:solidFill>
              </a:rPr>
              <a:t>    tmp=*</a:t>
            </a:r>
            <a:r>
              <a:rPr lang="es-ES" altLang="zh-CN" sz="1600" dirty="0">
                <a:solidFill>
                  <a:srgbClr val="0000CC"/>
                </a:solidFill>
              </a:rPr>
              <a:t>px</a:t>
            </a:r>
            <a:r>
              <a:rPr lang="es-ES" altLang="zh-CN" sz="1600" dirty="0" smtClean="0">
                <a:solidFill>
                  <a:srgbClr val="080808"/>
                </a:solidFill>
              </a:rPr>
              <a:t>; 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指针所指向的单元的值交换</a:t>
            </a: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</a:t>
            </a:r>
            <a:r>
              <a:rPr lang="es-ES" altLang="zh-CN" sz="1600" dirty="0">
                <a:solidFill>
                  <a:srgbClr val="0000CC"/>
                </a:solidFill>
              </a:rPr>
              <a:t>*px=*py</a:t>
            </a:r>
            <a:r>
              <a:rPr lang="es-ES" altLang="zh-CN" sz="1600" dirty="0" smtClean="0">
                <a:solidFill>
                  <a:srgbClr val="0000CC"/>
                </a:solidFill>
              </a:rPr>
              <a:t>;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指针本身并未发生改变</a:t>
            </a: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000CC"/>
                </a:solidFill>
              </a:rPr>
              <a:t>   *py=tmp;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printf("*px=%d,*py=%d\n",*px,*py);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//*</a:t>
            </a:r>
            <a:r>
              <a:rPr lang="en-US" altLang="zh-CN" sz="1400" dirty="0" err="1">
                <a:solidFill>
                  <a:srgbClr val="006600"/>
                </a:solidFill>
              </a:rPr>
              <a:t>px</a:t>
            </a:r>
            <a:r>
              <a:rPr lang="zh-CN" altLang="en-US" sz="1400" dirty="0">
                <a:solidFill>
                  <a:srgbClr val="006600"/>
                </a:solidFill>
              </a:rPr>
              <a:t>与</a:t>
            </a:r>
            <a:r>
              <a:rPr lang="en-US" altLang="zh-CN" sz="1400" dirty="0">
                <a:solidFill>
                  <a:srgbClr val="006600"/>
                </a:solidFill>
              </a:rPr>
              <a:t>*</a:t>
            </a:r>
            <a:r>
              <a:rPr lang="en-US" altLang="zh-CN" sz="1400" dirty="0" err="1">
                <a:solidFill>
                  <a:srgbClr val="006600"/>
                </a:solidFill>
              </a:rPr>
              <a:t>py</a:t>
            </a:r>
            <a:r>
              <a:rPr lang="zh-CN" altLang="en-US" sz="1400" dirty="0">
                <a:solidFill>
                  <a:srgbClr val="006600"/>
                </a:solidFill>
              </a:rPr>
              <a:t>的输出值？ </a:t>
            </a:r>
            <a:r>
              <a:rPr lang="en-US" altLang="zh-CN" sz="1400" dirty="0">
                <a:solidFill>
                  <a:srgbClr val="006600"/>
                </a:solidFill>
              </a:rPr>
              <a:t>(6,4)</a:t>
            </a:r>
            <a:r>
              <a:rPr lang="zh-CN" altLang="en-US" sz="1400" dirty="0">
                <a:solidFill>
                  <a:srgbClr val="006600"/>
                </a:solidFill>
              </a:rPr>
              <a:t>；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主函数将形参的地址传给被调函数的两个形参；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函数中改变了形参地址所指单元的内容；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尽管函数执行结束后，两个形参不再存在；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但实参会感知到形参对其所指单元的修改；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solidFill>
                <a:srgbClr val="0066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02502" y="2244436"/>
            <a:ext cx="3876160" cy="3985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30DCD"/>
                </a:solidFill>
              </a:rPr>
              <a:t>void swap(</a:t>
            </a:r>
            <a:r>
              <a:rPr lang="es-ES" altLang="zh-CN" sz="1600" dirty="0">
                <a:solidFill>
                  <a:srgbClr val="FF0000"/>
                </a:solidFill>
              </a:rPr>
              <a:t>int*, int*</a:t>
            </a:r>
            <a:r>
              <a:rPr lang="es-ES" altLang="zh-CN" sz="1600" dirty="0">
                <a:solidFill>
                  <a:srgbClr val="030DCD"/>
                </a:solidFill>
              </a:rPr>
              <a:t>)        //</a:t>
            </a:r>
            <a:r>
              <a:rPr lang="zh-CN" altLang="en-US" sz="1600" dirty="0">
                <a:solidFill>
                  <a:srgbClr val="030DCD"/>
                </a:solidFill>
              </a:rPr>
              <a:t>声明</a:t>
            </a:r>
            <a:endParaRPr lang="es-ES" altLang="zh-CN" sz="1600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es-ES" altLang="zh-CN" sz="1600" dirty="0">
                <a:solidFill>
                  <a:srgbClr val="080808"/>
                </a:solidFill>
              </a:rPr>
              <a:t>void swap(</a:t>
            </a:r>
            <a:r>
              <a:rPr lang="es-ES" altLang="zh-CN" sz="1600" dirty="0">
                <a:solidFill>
                  <a:srgbClr val="FF0000"/>
                </a:solidFill>
              </a:rPr>
              <a:t>int *px, int *py</a:t>
            </a:r>
            <a:r>
              <a:rPr lang="es-ES" altLang="zh-CN" sz="1600" dirty="0">
                <a:solidFill>
                  <a:srgbClr val="080808"/>
                </a:solidFill>
              </a:rPr>
              <a:t>)  //</a:t>
            </a:r>
            <a:r>
              <a:rPr lang="zh-CN" altLang="en-US" sz="1600" dirty="0">
                <a:solidFill>
                  <a:srgbClr val="080808"/>
                </a:solidFill>
              </a:rPr>
              <a:t>声明</a:t>
            </a: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>
                <a:solidFill>
                  <a:srgbClr val="7030A0"/>
                </a:solidFill>
              </a:rPr>
              <a:t>int a=4,b=6;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s-ES" altLang="zh-CN" sz="1600" dirty="0">
                <a:solidFill>
                  <a:srgbClr val="080808"/>
                </a:solidFill>
              </a:rPr>
              <a:t>swap</a:t>
            </a:r>
            <a:r>
              <a:rPr lang="en-US" altLang="zh-CN" sz="1600" dirty="0">
                <a:solidFill>
                  <a:srgbClr val="C00000"/>
                </a:solidFill>
              </a:rPr>
              <a:t>(&amp;</a:t>
            </a:r>
            <a:r>
              <a:rPr lang="en-US" altLang="zh-CN" sz="1600" dirty="0" err="1">
                <a:solidFill>
                  <a:srgbClr val="C00000"/>
                </a:solidFill>
              </a:rPr>
              <a:t>a,&amp;b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("a=%</a:t>
            </a:r>
            <a:r>
              <a:rPr lang="en-US" altLang="zh-CN" sz="1600" dirty="0" err="1">
                <a:solidFill>
                  <a:srgbClr val="080808"/>
                </a:solidFill>
              </a:rPr>
              <a:t>d,b</a:t>
            </a:r>
            <a:r>
              <a:rPr lang="en-US" altLang="zh-CN" sz="1600" dirty="0">
                <a:solidFill>
                  <a:srgbClr val="080808"/>
                </a:solidFill>
              </a:rPr>
              <a:t>=%d\n",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6600"/>
                </a:solidFill>
              </a:rPr>
              <a:t>//a</a:t>
            </a:r>
            <a:r>
              <a:rPr lang="zh-CN" altLang="en-US" sz="1600" b="1" dirty="0">
                <a:solidFill>
                  <a:srgbClr val="006600"/>
                </a:solidFill>
              </a:rPr>
              <a:t>与</a:t>
            </a:r>
            <a:r>
              <a:rPr lang="en-US" altLang="zh-CN" sz="1600" b="1" dirty="0">
                <a:solidFill>
                  <a:srgbClr val="006600"/>
                </a:solidFill>
              </a:rPr>
              <a:t>b</a:t>
            </a:r>
            <a:r>
              <a:rPr lang="zh-CN" altLang="en-US" sz="1600" b="1" dirty="0">
                <a:solidFill>
                  <a:srgbClr val="006600"/>
                </a:solidFill>
              </a:rPr>
              <a:t>的输出值？</a:t>
            </a:r>
            <a:r>
              <a:rPr lang="en-US" altLang="zh-CN" sz="1600" b="1" dirty="0">
                <a:solidFill>
                  <a:srgbClr val="006600"/>
                </a:solidFill>
              </a:rPr>
              <a:t>(6,4)</a:t>
            </a:r>
            <a:r>
              <a:rPr lang="zh-CN" altLang="en-US" sz="1600" b="1" dirty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CC"/>
                </a:solidFill>
              </a:rPr>
              <a:t>//</a:t>
            </a:r>
            <a:r>
              <a:rPr lang="zh-CN" altLang="en-US" sz="1600" b="1" dirty="0">
                <a:solidFill>
                  <a:srgbClr val="0000CC"/>
                </a:solidFill>
              </a:rPr>
              <a:t>函数把</a:t>
            </a:r>
            <a:r>
              <a:rPr lang="en-US" altLang="zh-CN" sz="1600" b="1" dirty="0">
                <a:solidFill>
                  <a:srgbClr val="0000CC"/>
                </a:solidFill>
              </a:rPr>
              <a:t>a</a:t>
            </a:r>
            <a:r>
              <a:rPr lang="zh-CN" altLang="en-US" sz="1600" b="1" dirty="0">
                <a:solidFill>
                  <a:srgbClr val="0000CC"/>
                </a:solidFill>
              </a:rPr>
              <a:t>与</a:t>
            </a:r>
            <a:r>
              <a:rPr lang="en-US" altLang="zh-CN" sz="1600" b="1" dirty="0">
                <a:solidFill>
                  <a:srgbClr val="0000CC"/>
                </a:solidFill>
              </a:rPr>
              <a:t>b</a:t>
            </a:r>
            <a:r>
              <a:rPr lang="zh-CN" altLang="en-US" sz="1600" b="1" dirty="0">
                <a:solidFill>
                  <a:srgbClr val="0000CC"/>
                </a:solidFill>
              </a:rPr>
              <a:t>的地址中的内容互换，导致</a:t>
            </a:r>
            <a:r>
              <a:rPr lang="en-US" altLang="zh-CN" sz="1600" b="1" dirty="0">
                <a:solidFill>
                  <a:srgbClr val="0000CC"/>
                </a:solidFill>
              </a:rPr>
              <a:t>a</a:t>
            </a:r>
            <a:r>
              <a:rPr lang="zh-CN" altLang="en-US" sz="1600" b="1" dirty="0">
                <a:solidFill>
                  <a:srgbClr val="0000CC"/>
                </a:solidFill>
              </a:rPr>
              <a:t>与</a:t>
            </a:r>
            <a:r>
              <a:rPr lang="en-US" altLang="zh-CN" sz="1600" b="1" dirty="0">
                <a:solidFill>
                  <a:srgbClr val="0000CC"/>
                </a:solidFill>
              </a:rPr>
              <a:t>b</a:t>
            </a:r>
            <a:r>
              <a:rPr lang="zh-CN" altLang="en-US" sz="1600" b="1" dirty="0">
                <a:solidFill>
                  <a:srgbClr val="0000CC"/>
                </a:solidFill>
              </a:rPr>
              <a:t>的值互换；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609ADFD-D1D1-42BC-ADF7-C61891AF140F}"/>
              </a:ext>
            </a:extLst>
          </p:cNvPr>
          <p:cNvSpPr txBox="1">
            <a:spLocks/>
          </p:cNvSpPr>
          <p:nvPr/>
        </p:nvSpPr>
        <p:spPr bwMode="auto">
          <a:xfrm>
            <a:off x="316984" y="974423"/>
            <a:ext cx="8341699" cy="10954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系统将</a:t>
            </a:r>
            <a:r>
              <a:rPr lang="zh-CN" altLang="en-US" sz="1800" dirty="0">
                <a:solidFill>
                  <a:srgbClr val="030DCD"/>
                </a:solidFill>
              </a:rPr>
              <a:t>实参将</a:t>
            </a:r>
            <a:r>
              <a:rPr lang="en-US" altLang="zh-CN" sz="1800" dirty="0" err="1">
                <a:solidFill>
                  <a:srgbClr val="030DCD"/>
                </a:solidFill>
              </a:rPr>
              <a:t>a,b</a:t>
            </a:r>
            <a:r>
              <a:rPr lang="zh-CN" altLang="en-US" sz="1800" dirty="0">
                <a:solidFill>
                  <a:srgbClr val="030DCD"/>
                </a:solidFill>
              </a:rPr>
              <a:t>的地址</a:t>
            </a:r>
            <a:r>
              <a:rPr lang="zh-CN" altLang="en-US" sz="1800" dirty="0"/>
              <a:t>传给形参，且函数中将</a:t>
            </a:r>
            <a:r>
              <a:rPr lang="zh-CN" altLang="en-US" sz="1800" dirty="0">
                <a:solidFill>
                  <a:srgbClr val="030DCD"/>
                </a:solidFill>
              </a:rPr>
              <a:t>实参所传地址</a:t>
            </a:r>
            <a:r>
              <a:rPr lang="zh-CN" altLang="en-US" sz="1800" dirty="0"/>
              <a:t>对应的内存单元的内容进行了修改（对换）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u="sng" dirty="0" smtClean="0">
                <a:solidFill>
                  <a:srgbClr val="C00000"/>
                </a:solidFill>
              </a:rPr>
              <a:t>实参</a:t>
            </a:r>
            <a:r>
              <a:rPr lang="zh-CN" altLang="en-US" sz="1800" b="1" u="sng" dirty="0">
                <a:solidFill>
                  <a:srgbClr val="C00000"/>
                </a:solidFill>
              </a:rPr>
              <a:t>的值也随之发生了改变</a:t>
            </a:r>
            <a:r>
              <a:rPr lang="zh-CN" altLang="en-US" sz="1800" b="1" u="sng" dirty="0"/>
              <a:t>。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4477047" y="3790059"/>
            <a:ext cx="4018311" cy="1934074"/>
            <a:chOff x="5029200" y="2421795"/>
            <a:chExt cx="4018311" cy="1934074"/>
          </a:xfrm>
        </p:grpSpPr>
        <p:sp>
          <p:nvSpPr>
            <p:cNvPr id="6" name="圆角矩形标注 5"/>
            <p:cNvSpPr/>
            <p:nvPr/>
          </p:nvSpPr>
          <p:spPr bwMode="auto">
            <a:xfrm>
              <a:off x="5029200" y="2421795"/>
              <a:ext cx="3857105" cy="1934074"/>
            </a:xfrm>
            <a:prstGeom prst="wedgeRoundRectCallout">
              <a:avLst>
                <a:gd name="adj1" fmla="val -20036"/>
                <a:gd name="adj2" fmla="val 46277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5456017" y="291446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456017" y="316992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456017" y="3438164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456017" y="3698093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456017" y="3964101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090505" y="3093183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090505" y="3401068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77069" y="3105656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585344" y="3382522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330505" y="2574244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调用前</a:t>
              </a: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513245" y="3088140"/>
              <a:ext cx="581718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524004" y="3357583"/>
              <a:ext cx="54687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>
              <a:off x="6051426" y="3303458"/>
              <a:ext cx="520744" cy="49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6040408" y="3579164"/>
              <a:ext cx="520744" cy="9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 bwMode="auto">
            <a:xfrm>
              <a:off x="7417011" y="291832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417011" y="317378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417011" y="3442024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417011" y="3701953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7417011" y="3967961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051499" y="3097043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7051499" y="3404928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7538063" y="3109516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546338" y="3386382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91499" y="2578104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调用后</a:t>
              </a: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8484998" y="3361443"/>
              <a:ext cx="54687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>
              <a:off x="8012420" y="3307318"/>
              <a:ext cx="520744" cy="49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 bwMode="auto">
            <a:xfrm flipH="1">
              <a:off x="8001402" y="3583024"/>
              <a:ext cx="520744" cy="9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 bwMode="auto">
            <a:xfrm>
              <a:off x="8465793" y="3118749"/>
              <a:ext cx="581718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6274196" y="2597917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传址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地址</a:t>
            </a:r>
            <a:r>
              <a:rPr lang="zh-CN" altLang="en-US" dirty="0"/>
              <a:t>传送</a:t>
            </a:r>
            <a:r>
              <a:rPr lang="en-US" altLang="zh-CN" dirty="0"/>
              <a:t>—</a:t>
            </a:r>
            <a:r>
              <a:rPr lang="zh-CN" altLang="en-US" dirty="0"/>
              <a:t>与上一例比较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4964" y="2187879"/>
            <a:ext cx="4368338" cy="40119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void swap(</a:t>
            </a:r>
            <a:r>
              <a:rPr lang="es-ES" altLang="zh-CN" sz="1600" dirty="0">
                <a:solidFill>
                  <a:srgbClr val="C00000"/>
                </a:solidFill>
              </a:rPr>
              <a:t>int *px, int *py</a:t>
            </a:r>
            <a:r>
              <a:rPr lang="es-ES" altLang="zh-CN" sz="1600" dirty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</a:rPr>
              <a:t>int *</a:t>
            </a:r>
            <a:r>
              <a:rPr lang="es-ES" altLang="zh-CN" sz="1600" dirty="0" smtClean="0">
                <a:solidFill>
                  <a:srgbClr val="080808"/>
                </a:solidFill>
              </a:rPr>
              <a:t>tmp;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</a:t>
            </a:r>
            <a:r>
              <a:rPr lang="es-ES" altLang="zh-CN" sz="1600" dirty="0" smtClean="0">
                <a:solidFill>
                  <a:srgbClr val="080808"/>
                </a:solidFill>
              </a:rPr>
              <a:t>   </a:t>
            </a:r>
            <a:r>
              <a:rPr lang="es-ES" altLang="zh-CN" sz="1600" dirty="0" smtClean="0">
                <a:solidFill>
                  <a:srgbClr val="0000CC"/>
                </a:solidFill>
              </a:rPr>
              <a:t>tmp</a:t>
            </a:r>
            <a:r>
              <a:rPr lang="es-ES" altLang="zh-CN" sz="1600" dirty="0" smtClean="0">
                <a:solidFill>
                  <a:srgbClr val="0000CC"/>
                </a:solidFill>
              </a:rPr>
              <a:t>=px</a:t>
            </a:r>
            <a:r>
              <a:rPr lang="es-ES" altLang="zh-CN" sz="1600" dirty="0">
                <a:solidFill>
                  <a:srgbClr val="0000CC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   </a:t>
            </a:r>
            <a:r>
              <a:rPr lang="es-ES" altLang="zh-CN" sz="1600" dirty="0">
                <a:solidFill>
                  <a:srgbClr val="0000CC"/>
                </a:solidFill>
              </a:rPr>
              <a:t>px=py</a:t>
            </a:r>
            <a:r>
              <a:rPr lang="es-ES" altLang="zh-CN" sz="1600" dirty="0" smtClean="0">
                <a:solidFill>
                  <a:srgbClr val="0000CC"/>
                </a:solidFill>
              </a:rPr>
              <a:t>;   </a:t>
            </a:r>
            <a:r>
              <a:rPr lang="es-ES" altLang="zh-CN" sz="1600" dirty="0" smtClean="0">
                <a:solidFill>
                  <a:srgbClr val="C00000"/>
                </a:solidFill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</a:rPr>
              <a:t>仅两个指针变量本身的值交换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 smtClean="0">
                <a:solidFill>
                  <a:srgbClr val="080808"/>
                </a:solidFill>
              </a:rPr>
              <a:t>    </a:t>
            </a:r>
            <a:r>
              <a:rPr lang="es-ES" altLang="zh-CN" sz="1600" dirty="0">
                <a:solidFill>
                  <a:srgbClr val="0000CC"/>
                </a:solidFill>
              </a:rPr>
              <a:t>py=tmp</a:t>
            </a:r>
            <a:r>
              <a:rPr lang="es-ES" altLang="zh-CN" sz="1600" dirty="0" smtClean="0">
                <a:solidFill>
                  <a:srgbClr val="080808"/>
                </a:solidFill>
              </a:rPr>
              <a:t>;  </a:t>
            </a:r>
            <a:r>
              <a:rPr lang="en-US" altLang="zh-CN" sz="1600" dirty="0" smtClean="0">
                <a:solidFill>
                  <a:srgbClr val="C00000"/>
                </a:solidFill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</a:rPr>
              <a:t>其指向单元的值并未发生改变</a:t>
            </a:r>
            <a:endParaRPr lang="es-E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 smtClean="0">
                <a:solidFill>
                  <a:srgbClr val="080808"/>
                </a:solidFill>
              </a:rPr>
              <a:t>    </a:t>
            </a:r>
            <a:r>
              <a:rPr lang="es-ES" altLang="zh-CN" sz="1600" dirty="0">
                <a:solidFill>
                  <a:srgbClr val="080808"/>
                </a:solidFill>
              </a:rPr>
              <a:t>printf("*px=%d,*py=%d\n",*px,*py);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 smtClean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s-E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//*</a:t>
            </a:r>
            <a:r>
              <a:rPr lang="en-US" altLang="zh-CN" sz="1400" dirty="0" err="1">
                <a:solidFill>
                  <a:srgbClr val="006600"/>
                </a:solidFill>
              </a:rPr>
              <a:t>px</a:t>
            </a:r>
            <a:r>
              <a:rPr lang="zh-CN" altLang="en-US" sz="1400" dirty="0">
                <a:solidFill>
                  <a:srgbClr val="006600"/>
                </a:solidFill>
              </a:rPr>
              <a:t>与</a:t>
            </a:r>
            <a:r>
              <a:rPr lang="en-US" altLang="zh-CN" sz="1400" dirty="0">
                <a:solidFill>
                  <a:srgbClr val="006600"/>
                </a:solidFill>
              </a:rPr>
              <a:t>*</a:t>
            </a:r>
            <a:r>
              <a:rPr lang="en-US" altLang="zh-CN" sz="1400" dirty="0" err="1">
                <a:solidFill>
                  <a:srgbClr val="006600"/>
                </a:solidFill>
              </a:rPr>
              <a:t>py</a:t>
            </a:r>
            <a:r>
              <a:rPr lang="zh-CN" altLang="en-US" sz="1400" dirty="0">
                <a:solidFill>
                  <a:srgbClr val="006600"/>
                </a:solidFill>
              </a:rPr>
              <a:t>的输出值？ </a:t>
            </a:r>
            <a:r>
              <a:rPr lang="en-US" altLang="zh-CN" sz="1400" dirty="0">
                <a:solidFill>
                  <a:srgbClr val="006600"/>
                </a:solidFill>
              </a:rPr>
              <a:t>(6,4)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尽管是传送的地址，但函数中</a:t>
            </a:r>
            <a:r>
              <a:rPr lang="zh-CN" altLang="en-US" sz="1400" dirty="0">
                <a:solidFill>
                  <a:srgbClr val="C00000"/>
                </a:solidFill>
              </a:rPr>
              <a:t>形参并未改变实参地址所指单元的内容</a:t>
            </a:r>
            <a:r>
              <a:rPr lang="zh-CN" altLang="en-US" sz="1400" dirty="0">
                <a:solidFill>
                  <a:srgbClr val="000000"/>
                </a:solidFill>
              </a:rPr>
              <a:t>，</a:t>
            </a:r>
            <a:r>
              <a:rPr lang="zh-CN" altLang="en-US" sz="1400" dirty="0">
                <a:solidFill>
                  <a:srgbClr val="030DCD"/>
                </a:solidFill>
              </a:rPr>
              <a:t>只是将两个形参内容进行了对换</a:t>
            </a:r>
            <a:r>
              <a:rPr lang="zh-CN" altLang="en-US" sz="1400" dirty="0">
                <a:solidFill>
                  <a:srgbClr val="000000"/>
                </a:solidFill>
              </a:rPr>
              <a:t>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函数执行完毕，形参随之消失；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对实参所指存储单元的内容无影响；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6600"/>
                </a:solidFill>
              </a:rPr>
              <a:t>//</a:t>
            </a:r>
            <a:r>
              <a:rPr lang="zh-CN" altLang="en-US" sz="1400" dirty="0">
                <a:solidFill>
                  <a:srgbClr val="006600"/>
                </a:solidFill>
              </a:rPr>
              <a:t>类比：借钱，给两个账户的银行卡号，但并未从中取款；</a:t>
            </a:r>
            <a:endParaRPr lang="en-US" altLang="zh-CN" sz="14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6984" y="2187879"/>
            <a:ext cx="3876160" cy="3998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30DCD"/>
                </a:solidFill>
              </a:rPr>
              <a:t>void swap(</a:t>
            </a:r>
            <a:r>
              <a:rPr lang="es-ES" altLang="zh-CN" sz="1600" dirty="0">
                <a:solidFill>
                  <a:srgbClr val="FF0000"/>
                </a:solidFill>
              </a:rPr>
              <a:t>int*, int*</a:t>
            </a:r>
            <a:r>
              <a:rPr lang="es-ES" altLang="zh-CN" sz="1600" dirty="0">
                <a:solidFill>
                  <a:srgbClr val="030DCD"/>
                </a:solidFill>
              </a:rPr>
              <a:t>)        //</a:t>
            </a:r>
            <a:r>
              <a:rPr lang="zh-CN" altLang="en-US" sz="1600" dirty="0">
                <a:solidFill>
                  <a:srgbClr val="030DCD"/>
                </a:solidFill>
              </a:rPr>
              <a:t>声明</a:t>
            </a:r>
            <a:endParaRPr lang="es-ES" altLang="zh-CN" sz="1600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s-ES" altLang="zh-CN" sz="1600" dirty="0">
                <a:solidFill>
                  <a:srgbClr val="080808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int a=4,b=6;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s-ES" altLang="zh-CN" sz="1600" dirty="0">
                <a:solidFill>
                  <a:srgbClr val="080808"/>
                </a:solidFill>
              </a:rPr>
              <a:t>swap</a:t>
            </a:r>
            <a:r>
              <a:rPr lang="en-US" altLang="zh-CN" sz="1600" dirty="0">
                <a:solidFill>
                  <a:srgbClr val="C00000"/>
                </a:solidFill>
              </a:rPr>
              <a:t>(&amp;</a:t>
            </a:r>
            <a:r>
              <a:rPr lang="en-US" altLang="zh-CN" sz="1600" dirty="0" err="1">
                <a:solidFill>
                  <a:srgbClr val="C00000"/>
                </a:solidFill>
              </a:rPr>
              <a:t>a,&amp;b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("a=%</a:t>
            </a:r>
            <a:r>
              <a:rPr lang="en-US" altLang="zh-CN" sz="1600" dirty="0" err="1">
                <a:solidFill>
                  <a:srgbClr val="080808"/>
                </a:solidFill>
              </a:rPr>
              <a:t>d,b</a:t>
            </a:r>
            <a:r>
              <a:rPr lang="en-US" altLang="zh-CN" sz="1600" dirty="0">
                <a:solidFill>
                  <a:srgbClr val="080808"/>
                </a:solidFill>
              </a:rPr>
              <a:t>=%d\n",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//a</a:t>
            </a:r>
            <a:r>
              <a:rPr lang="zh-CN" altLang="en-US" sz="1600" dirty="0">
                <a:solidFill>
                  <a:srgbClr val="006600"/>
                </a:solidFill>
              </a:rPr>
              <a:t>与</a:t>
            </a:r>
            <a:r>
              <a:rPr lang="en-US" altLang="zh-CN" sz="1600" dirty="0">
                <a:solidFill>
                  <a:srgbClr val="006600"/>
                </a:solidFill>
              </a:rPr>
              <a:t>b</a:t>
            </a:r>
            <a:r>
              <a:rPr lang="zh-CN" altLang="en-US" sz="1600" dirty="0">
                <a:solidFill>
                  <a:srgbClr val="006600"/>
                </a:solidFill>
              </a:rPr>
              <a:t>的输出值？</a:t>
            </a:r>
            <a:r>
              <a:rPr lang="en-US" altLang="zh-CN" sz="1600" dirty="0">
                <a:solidFill>
                  <a:srgbClr val="006600"/>
                </a:solidFill>
              </a:rPr>
              <a:t>(4,6)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</a:rPr>
              <a:t>尽管把</a:t>
            </a:r>
            <a:r>
              <a:rPr lang="en-US" altLang="zh-CN" sz="1600" dirty="0">
                <a:solidFill>
                  <a:srgbClr val="000000"/>
                </a:solidFill>
              </a:rPr>
              <a:t>a</a:t>
            </a:r>
            <a:r>
              <a:rPr lang="zh-CN" altLang="en-US" sz="1600" dirty="0">
                <a:solidFill>
                  <a:srgbClr val="000000"/>
                </a:solidFill>
              </a:rPr>
              <a:t>与</a:t>
            </a:r>
            <a:r>
              <a:rPr lang="en-US" altLang="zh-CN" sz="1600" dirty="0">
                <a:solidFill>
                  <a:srgbClr val="000000"/>
                </a:solidFill>
              </a:rPr>
              <a:t>b</a:t>
            </a:r>
            <a:r>
              <a:rPr lang="zh-CN" altLang="en-US" sz="1600" dirty="0">
                <a:solidFill>
                  <a:srgbClr val="000000"/>
                </a:solidFill>
              </a:rPr>
              <a:t>的地址传给形参，但函数中并未涉及</a:t>
            </a:r>
            <a:r>
              <a:rPr lang="en-US" altLang="zh-CN" sz="1600" dirty="0">
                <a:solidFill>
                  <a:srgbClr val="000000"/>
                </a:solidFill>
              </a:rPr>
              <a:t>a</a:t>
            </a:r>
            <a:r>
              <a:rPr lang="zh-CN" altLang="en-US" sz="1600" dirty="0">
                <a:solidFill>
                  <a:srgbClr val="000000"/>
                </a:solidFill>
              </a:rPr>
              <a:t>与</a:t>
            </a:r>
            <a:r>
              <a:rPr lang="en-US" altLang="zh-CN" sz="1600" dirty="0">
                <a:solidFill>
                  <a:srgbClr val="000000"/>
                </a:solidFill>
              </a:rPr>
              <a:t>b</a:t>
            </a:r>
            <a:r>
              <a:rPr lang="zh-CN" altLang="en-US" sz="1600" dirty="0">
                <a:solidFill>
                  <a:srgbClr val="000000"/>
                </a:solidFill>
              </a:rPr>
              <a:t>的内容，只是形参进行了互换，</a:t>
            </a:r>
            <a:r>
              <a:rPr lang="en-US" altLang="zh-CN" sz="1600" dirty="0">
                <a:solidFill>
                  <a:srgbClr val="000000"/>
                </a:solidFill>
              </a:rPr>
              <a:t>a</a:t>
            </a:r>
            <a:r>
              <a:rPr lang="zh-CN" altLang="en-US" sz="1600" dirty="0">
                <a:solidFill>
                  <a:srgbClr val="000000"/>
                </a:solidFill>
              </a:rPr>
              <a:t>与</a:t>
            </a:r>
            <a:r>
              <a:rPr lang="en-US" altLang="zh-CN" sz="1600" dirty="0">
                <a:solidFill>
                  <a:srgbClr val="000000"/>
                </a:solidFill>
              </a:rPr>
              <a:t>b</a:t>
            </a:r>
            <a:r>
              <a:rPr lang="zh-CN" altLang="en-US" sz="1600" dirty="0">
                <a:solidFill>
                  <a:srgbClr val="000000"/>
                </a:solidFill>
              </a:rPr>
              <a:t>的地址并未互换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303CEDD-0BE3-4C9C-A3D1-286B5DF82769}"/>
              </a:ext>
            </a:extLst>
          </p:cNvPr>
          <p:cNvSpPr txBox="1">
            <a:spLocks/>
          </p:cNvSpPr>
          <p:nvPr/>
        </p:nvSpPr>
        <p:spPr bwMode="auto">
          <a:xfrm>
            <a:off x="316984" y="974423"/>
            <a:ext cx="8341699" cy="10788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尽管系统将</a:t>
            </a:r>
            <a:r>
              <a:rPr lang="zh-CN" altLang="en-US" sz="1800" dirty="0">
                <a:solidFill>
                  <a:srgbClr val="030DCD"/>
                </a:solidFill>
              </a:rPr>
              <a:t>实参</a:t>
            </a:r>
            <a:r>
              <a:rPr lang="en-US" altLang="zh-CN" sz="1800" dirty="0" err="1">
                <a:solidFill>
                  <a:srgbClr val="030DCD"/>
                </a:solidFill>
              </a:rPr>
              <a:t>a,b</a:t>
            </a:r>
            <a:r>
              <a:rPr lang="zh-CN" altLang="en-US" sz="1800" dirty="0">
                <a:solidFill>
                  <a:srgbClr val="030DCD"/>
                </a:solidFill>
              </a:rPr>
              <a:t>的地址</a:t>
            </a:r>
            <a:r>
              <a:rPr lang="zh-CN" altLang="en-US" sz="1800" dirty="0"/>
              <a:t>传给形参，但函数中</a:t>
            </a:r>
            <a:r>
              <a:rPr lang="zh-CN" altLang="en-US" sz="1800" dirty="0">
                <a:solidFill>
                  <a:srgbClr val="C00000"/>
                </a:solidFill>
              </a:rPr>
              <a:t>并未</a:t>
            </a:r>
            <a:r>
              <a:rPr lang="zh-CN" altLang="en-US" sz="1800" dirty="0"/>
              <a:t>对</a:t>
            </a:r>
            <a:r>
              <a:rPr lang="zh-CN" altLang="en-US" sz="1800" dirty="0">
                <a:solidFill>
                  <a:srgbClr val="030DCD"/>
                </a:solidFill>
              </a:rPr>
              <a:t>实参所传地址</a:t>
            </a:r>
            <a:r>
              <a:rPr lang="zh-CN" altLang="en-US" sz="1800" dirty="0"/>
              <a:t>对应的内存单元的内容进行修改。</a:t>
            </a:r>
            <a:r>
              <a:rPr lang="zh-CN" altLang="en-US" sz="1800" b="1" u="sng" dirty="0">
                <a:solidFill>
                  <a:srgbClr val="030DCD"/>
                </a:solidFill>
              </a:rPr>
              <a:t>只是互换了两个形参的内容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u="sng" dirty="0" smtClean="0">
                <a:solidFill>
                  <a:srgbClr val="C00000"/>
                </a:solidFill>
              </a:rPr>
              <a:t>实参</a:t>
            </a:r>
            <a:r>
              <a:rPr lang="zh-CN" altLang="en-US" sz="1800" b="1" u="sng" dirty="0">
                <a:solidFill>
                  <a:srgbClr val="C00000"/>
                </a:solidFill>
              </a:rPr>
              <a:t>值保持不变。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30725" y="3766795"/>
            <a:ext cx="4018311" cy="1934074"/>
            <a:chOff x="5029200" y="2421795"/>
            <a:chExt cx="4018311" cy="1934074"/>
          </a:xfrm>
        </p:grpSpPr>
        <p:sp>
          <p:nvSpPr>
            <p:cNvPr id="7" name="圆角矩形标注 6"/>
            <p:cNvSpPr/>
            <p:nvPr/>
          </p:nvSpPr>
          <p:spPr bwMode="auto">
            <a:xfrm>
              <a:off x="5029200" y="2421795"/>
              <a:ext cx="3857105" cy="1934074"/>
            </a:xfrm>
            <a:prstGeom prst="wedgeRoundRectCallout">
              <a:avLst>
                <a:gd name="adj1" fmla="val -20036"/>
                <a:gd name="adj2" fmla="val 46277"/>
                <a:gd name="adj3" fmla="val 16667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456017" y="291446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456017" y="316992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456017" y="3438164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456017" y="3698093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456017" y="3964101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090505" y="3093183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5090505" y="3401068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577069" y="3105656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585344" y="3382522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330505" y="2574244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调用前</a:t>
              </a: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513245" y="3088140"/>
              <a:ext cx="581718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524004" y="3357583"/>
              <a:ext cx="54687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flipH="1">
              <a:off x="6051426" y="3303458"/>
              <a:ext cx="520744" cy="495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6040408" y="3579164"/>
              <a:ext cx="520744" cy="91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 bwMode="auto">
            <a:xfrm>
              <a:off x="7417011" y="291832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417011" y="3173782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417011" y="3442024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417011" y="3701953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7417011" y="3967961"/>
              <a:ext cx="587989" cy="2576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solidFill>
                    <a:srgbClr val="000000"/>
                  </a:solidFill>
                </a:ln>
                <a:noFill/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7051499" y="3097043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7051499" y="3404928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7538063" y="3109516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546338" y="3386382"/>
              <a:ext cx="31734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宋体" panose="02010600030101010101" pitchFamily="2" charset="-122"/>
                </a:rPr>
                <a:t>6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291499" y="2578104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调用后</a:t>
              </a: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8484998" y="3361443"/>
              <a:ext cx="546876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py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H="1">
              <a:off x="8012420" y="3307318"/>
              <a:ext cx="520744" cy="27184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8012420" y="3303458"/>
              <a:ext cx="509726" cy="279566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 bwMode="auto">
            <a:xfrm>
              <a:off x="8465793" y="3118749"/>
              <a:ext cx="581718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px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274196" y="2597917"/>
              <a:ext cx="827024" cy="25546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宋体" panose="02010600030101010101" pitchFamily="2" charset="-122"/>
                </a:rPr>
                <a:t>传址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4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30DCD"/>
                </a:solidFill>
              </a:rPr>
              <a:t>地址传送</a:t>
            </a:r>
            <a:r>
              <a:rPr lang="en-US" altLang="zh-CN" dirty="0"/>
              <a:t>—</a:t>
            </a:r>
            <a:r>
              <a:rPr lang="zh-CN" altLang="en-US" dirty="0"/>
              <a:t>常用于传送数组</a:t>
            </a:r>
            <a:r>
              <a:rPr lang="en-US" altLang="zh-CN" dirty="0"/>
              <a:t>--  </a:t>
            </a:r>
            <a:r>
              <a:rPr lang="zh-CN" altLang="en-US" dirty="0">
                <a:solidFill>
                  <a:srgbClr val="030DCD"/>
                </a:solidFill>
              </a:rPr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0749"/>
            <a:ext cx="8089900" cy="5898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从</a:t>
            </a:r>
            <a:r>
              <a:rPr lang="zh-CN" altLang="en-US" sz="2000" dirty="0">
                <a:solidFill>
                  <a:srgbClr val="0000CC"/>
                </a:solidFill>
              </a:rPr>
              <a:t>一组数据中</a:t>
            </a:r>
            <a:r>
              <a:rPr lang="zh-CN" altLang="en-US" sz="2000" dirty="0"/>
              <a:t>查找关键字</a:t>
            </a:r>
            <a:r>
              <a:rPr lang="en-US" altLang="zh-CN" sz="2000" dirty="0"/>
              <a:t>key</a:t>
            </a:r>
            <a:r>
              <a:rPr lang="zh-CN" altLang="en-US" sz="2000" dirty="0"/>
              <a:t>，返回找到数据的位置；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9273" y="1713183"/>
            <a:ext cx="3813963" cy="4214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在数组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data[n]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中查找值等于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的元素；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若找到，返回所在的位置；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若找不到，返回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 err="1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data[],int </a:t>
            </a:r>
            <a:r>
              <a:rPr lang="en-US" altLang="zh-CN" sz="1600" dirty="0" err="1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key,int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if (data[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]==key) </a:t>
            </a: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return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//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-1;  //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找不到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5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96875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讨论：有人想检查数组实参传来数组的大小，在函数</a:t>
            </a:r>
            <a:r>
              <a:rPr lang="en-US" altLang="zh-CN" sz="1600" dirty="0" err="1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的值是多少</a:t>
            </a:r>
            <a:r>
              <a:rPr lang="zh-CN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1800" dirty="0">
              <a:solidFill>
                <a:srgbClr val="080808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87365" y="1724891"/>
            <a:ext cx="3742482" cy="4225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 err="1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data[],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key,int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</a:t>
            </a:r>
            <a:r>
              <a:rPr lang="en-US" altLang="zh-CN" sz="1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int,int</a:t>
            </a: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1600" dirty="0">
              <a:solidFill>
                <a:srgbClr val="030D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main(int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d[7]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={1,2,4,5,6,9};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key=3</a:t>
            </a: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ret=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LinearSearch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(d,key,6);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(ret&gt;=0)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("found %d at </a:t>
            </a:r>
            <a:r>
              <a:rPr lang="en-US" altLang="zh-CN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 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%d.\n",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key,ret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("not found\n");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587590" y="5280916"/>
            <a:ext cx="1160144" cy="547474"/>
          </a:xfrm>
          <a:prstGeom prst="wedgeRoundRectCallout">
            <a:avLst>
              <a:gd name="adj1" fmla="val -14395"/>
              <a:gd name="adj2" fmla="val 4880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x=4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，或者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8</a:t>
            </a:r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</a:rPr>
              <a:t>。为什么？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1872424" y="5096870"/>
            <a:ext cx="2076122" cy="755290"/>
          </a:xfrm>
          <a:prstGeom prst="wedgeRoundRectCallout">
            <a:avLst>
              <a:gd name="adj1" fmla="val -14395"/>
              <a:gd name="adj2" fmla="val 4880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形参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data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是实参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d[]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的地址，指向实参的首元素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d[0]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99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30DCD"/>
                </a:solidFill>
              </a:rPr>
              <a:t>地址传送</a:t>
            </a:r>
            <a:r>
              <a:rPr lang="en-US" altLang="zh-CN" dirty="0"/>
              <a:t>—</a:t>
            </a:r>
            <a:r>
              <a:rPr lang="zh-CN" altLang="en-US" dirty="0"/>
              <a:t>常用于传送数组</a:t>
            </a:r>
            <a:r>
              <a:rPr lang="en-US" altLang="zh-CN" dirty="0"/>
              <a:t>--  </a:t>
            </a:r>
            <a:r>
              <a:rPr lang="zh-CN" altLang="en-US" dirty="0">
                <a:solidFill>
                  <a:srgbClr val="030DCD"/>
                </a:solidFill>
              </a:rPr>
              <a:t>一维数组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8935" y="1768297"/>
            <a:ext cx="3624044" cy="46197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函数定义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void </a:t>
            </a:r>
            <a:r>
              <a:rPr lang="en-US" altLang="zh-CN" sz="1600" dirty="0" err="1">
                <a:solidFill>
                  <a:srgbClr val="080808"/>
                </a:solidFill>
              </a:rPr>
              <a:t>bubbleSort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data[],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n)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 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j=0;j&lt;</a:t>
            </a:r>
            <a:r>
              <a:rPr lang="en-US" altLang="zh-CN" sz="1600" dirty="0">
                <a:solidFill>
                  <a:srgbClr val="0303DF"/>
                </a:solidFill>
              </a:rPr>
              <a:t>n-1</a:t>
            </a:r>
            <a:r>
              <a:rPr lang="en-US" altLang="zh-CN" sz="1600" dirty="0">
                <a:solidFill>
                  <a:srgbClr val="080808"/>
                </a:solidFill>
              </a:rPr>
              <a:t>;j++)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for 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=0;i&lt;</a:t>
            </a:r>
            <a:r>
              <a:rPr lang="en-US" altLang="zh-CN" sz="1600" dirty="0">
                <a:solidFill>
                  <a:srgbClr val="0303DF"/>
                </a:solidFill>
              </a:rPr>
              <a:t>n-j-1</a:t>
            </a:r>
            <a:r>
              <a:rPr lang="en-US" altLang="zh-CN" sz="1600" dirty="0">
                <a:solidFill>
                  <a:srgbClr val="080808"/>
                </a:solidFill>
              </a:rPr>
              <a:t>;i++)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if (data[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]&gt;data[i+1])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	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t=data[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	data[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]=data[i+1];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	data[i+1]=t;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30DCD"/>
                </a:solidFill>
              </a:rPr>
              <a:t>//</a:t>
            </a:r>
            <a:r>
              <a:rPr lang="zh-CN" altLang="en-US" sz="1400" dirty="0">
                <a:solidFill>
                  <a:srgbClr val="030DCD"/>
                </a:solidFill>
              </a:rPr>
              <a:t>数组</a:t>
            </a:r>
            <a:r>
              <a:rPr lang="en-US" altLang="zh-CN" sz="1400" dirty="0">
                <a:solidFill>
                  <a:srgbClr val="030DCD"/>
                </a:solidFill>
              </a:rPr>
              <a:t>data</a:t>
            </a:r>
            <a:r>
              <a:rPr lang="zh-CN" altLang="en-US" sz="1400" dirty="0">
                <a:solidFill>
                  <a:srgbClr val="030DCD"/>
                </a:solidFill>
              </a:rPr>
              <a:t>中存储了排序后的数据；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3079" y="1768297"/>
            <a:ext cx="4330259" cy="4619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80808"/>
                </a:solidFill>
              </a:rPr>
              <a:t>void </a:t>
            </a:r>
            <a:r>
              <a:rPr lang="en-US" altLang="zh-CN" sz="1600" b="1" dirty="0" err="1">
                <a:solidFill>
                  <a:srgbClr val="080808"/>
                </a:solidFill>
              </a:rPr>
              <a:t>bubbleSort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array</a:t>
            </a:r>
            <a:r>
              <a:rPr lang="en-US" altLang="zh-CN" sz="1600" dirty="0" smtClean="0">
                <a:solidFill>
                  <a:srgbClr val="C00000"/>
                </a:solidFill>
              </a:rPr>
              <a:t>[],</a:t>
            </a:r>
            <a:r>
              <a:rPr lang="en-US" altLang="zh-CN" sz="1600" b="1" dirty="0">
                <a:solidFill>
                  <a:srgbClr val="080808"/>
                </a:solidFill>
              </a:rPr>
              <a:t>int n) ; //</a:t>
            </a:r>
            <a:r>
              <a:rPr lang="zh-CN" altLang="en-US" sz="1600" b="1" dirty="0" smtClean="0">
                <a:solidFill>
                  <a:srgbClr val="080808"/>
                </a:solidFill>
              </a:rPr>
              <a:t>声明</a:t>
            </a:r>
            <a:endParaRPr lang="en-US" altLang="zh-CN" sz="1600" b="1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80808"/>
                </a:solidFill>
              </a:rPr>
              <a:t>void </a:t>
            </a:r>
            <a:r>
              <a:rPr lang="en-US" altLang="zh-CN" sz="1600" b="1" dirty="0" err="1">
                <a:solidFill>
                  <a:srgbClr val="080808"/>
                </a:solidFill>
              </a:rPr>
              <a:t>bubbleSort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[],</a:t>
            </a:r>
            <a:r>
              <a:rPr lang="en-US" altLang="zh-CN" sz="1600" b="1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) </a:t>
            </a:r>
            <a:r>
              <a:rPr lang="en-US" altLang="zh-CN" sz="1600" b="1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1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main(int </a:t>
            </a:r>
            <a:r>
              <a:rPr lang="en-US" altLang="zh-CN" sz="1600" dirty="0" err="1">
                <a:solidFill>
                  <a:srgbClr val="080808"/>
                </a:solidFill>
              </a:rPr>
              <a:t>argc</a:t>
            </a:r>
            <a:r>
              <a:rPr lang="en-US" altLang="zh-CN" sz="1600" dirty="0">
                <a:solidFill>
                  <a:srgbClr val="080808"/>
                </a:solidFill>
              </a:rPr>
              <a:t>, char *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80808"/>
                </a:solidFill>
              </a:rPr>
              <a:t>int </a:t>
            </a:r>
            <a:r>
              <a:rPr lang="en-US" altLang="zh-CN" sz="1600" dirty="0">
                <a:solidFill>
                  <a:srgbClr val="C00000"/>
                </a:solidFill>
              </a:rPr>
              <a:t>array[6]</a:t>
            </a:r>
            <a:r>
              <a:rPr lang="en-US" altLang="zh-CN" sz="1600" dirty="0">
                <a:solidFill>
                  <a:srgbClr val="080808"/>
                </a:solidFill>
              </a:rPr>
              <a:t>={6,2,4,1,5,9};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b="1" dirty="0" err="1">
                <a:solidFill>
                  <a:srgbClr val="030DCD"/>
                </a:solidFill>
              </a:rPr>
              <a:t>bubbleSort</a:t>
            </a:r>
            <a:r>
              <a:rPr lang="en-US" altLang="zh-CN" sz="1600" b="1" dirty="0">
                <a:solidFill>
                  <a:srgbClr val="030DCD"/>
                </a:solidFill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</a:rPr>
              <a:t>array</a:t>
            </a:r>
            <a:r>
              <a:rPr lang="en-US" altLang="zh-CN" sz="1600" b="1" dirty="0">
                <a:solidFill>
                  <a:srgbClr val="030DCD"/>
                </a:solidFill>
              </a:rPr>
              <a:t>,6);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("d=");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for (int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=0;i&lt;6;i++)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("%d ",</a:t>
            </a:r>
            <a:r>
              <a:rPr lang="en-US" altLang="zh-CN" sz="1600" dirty="0">
                <a:solidFill>
                  <a:srgbClr val="030DCD"/>
                </a:solidFill>
              </a:rPr>
              <a:t> array[</a:t>
            </a:r>
            <a:r>
              <a:rPr lang="en-US" altLang="zh-CN" sz="1600" dirty="0" err="1">
                <a:solidFill>
                  <a:srgbClr val="030DCD"/>
                </a:solidFill>
              </a:rPr>
              <a:t>i</a:t>
            </a:r>
            <a:r>
              <a:rPr lang="en-US" altLang="zh-CN" sz="1600" dirty="0">
                <a:solidFill>
                  <a:srgbClr val="030DCD"/>
                </a:solidFill>
              </a:rPr>
              <a:t>]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400" dirty="0">
                <a:solidFill>
                  <a:srgbClr val="0303DF"/>
                </a:solidFill>
              </a:rPr>
              <a:t>//</a:t>
            </a:r>
            <a:r>
              <a:rPr lang="zh-CN" altLang="en-US" sz="1400" dirty="0">
                <a:solidFill>
                  <a:srgbClr val="C00000"/>
                </a:solidFill>
              </a:rPr>
              <a:t>数组名作为函数参数</a:t>
            </a:r>
            <a:r>
              <a:rPr lang="zh-CN" altLang="en-US" sz="1400" dirty="0">
                <a:solidFill>
                  <a:srgbClr val="0303DF"/>
                </a:solidFill>
              </a:rPr>
              <a:t>，实际上也是一种</a:t>
            </a:r>
            <a:r>
              <a:rPr lang="zh-CN" altLang="en-US" sz="1400" b="1" dirty="0">
                <a:solidFill>
                  <a:srgbClr val="7030A0"/>
                </a:solidFill>
              </a:rPr>
              <a:t>传址形式</a:t>
            </a:r>
            <a:r>
              <a:rPr lang="zh-CN" altLang="en-US" sz="1400" dirty="0">
                <a:solidFill>
                  <a:srgbClr val="0303DF"/>
                </a:solidFill>
              </a:rPr>
              <a:t>；</a:t>
            </a:r>
            <a:endParaRPr lang="en-US" altLang="zh-CN" sz="1400" dirty="0">
              <a:solidFill>
                <a:srgbClr val="0303DF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400" dirty="0">
                <a:solidFill>
                  <a:srgbClr val="0303DF"/>
                </a:solidFill>
              </a:rPr>
              <a:t>//</a:t>
            </a:r>
            <a:r>
              <a:rPr lang="zh-CN" altLang="en-US" sz="1400" dirty="0">
                <a:solidFill>
                  <a:srgbClr val="0303DF"/>
                </a:solidFill>
              </a:rPr>
              <a:t>函数中对</a:t>
            </a:r>
            <a:r>
              <a:rPr lang="zh-CN" altLang="en-US" sz="1400" dirty="0" smtClean="0">
                <a:solidFill>
                  <a:srgbClr val="0303DF"/>
                </a:solidFill>
              </a:rPr>
              <a:t>形参</a:t>
            </a:r>
            <a:r>
              <a:rPr lang="en-US" altLang="zh-CN" sz="1400" dirty="0" err="1" smtClean="0">
                <a:solidFill>
                  <a:srgbClr val="0303DF"/>
                </a:solidFill>
              </a:rPr>
              <a:t>arr</a:t>
            </a:r>
            <a:r>
              <a:rPr lang="en-US" altLang="zh-CN" sz="1400" dirty="0" smtClean="0">
                <a:solidFill>
                  <a:srgbClr val="0303DF"/>
                </a:solidFill>
              </a:rPr>
              <a:t>[]</a:t>
            </a:r>
            <a:r>
              <a:rPr lang="zh-CN" altLang="en-US" sz="1400" dirty="0">
                <a:solidFill>
                  <a:srgbClr val="0303DF"/>
                </a:solidFill>
              </a:rPr>
              <a:t>值的修改，在</a:t>
            </a:r>
            <a:r>
              <a:rPr lang="zh-CN" altLang="en-US" sz="1400" dirty="0" smtClean="0">
                <a:solidFill>
                  <a:srgbClr val="0303DF"/>
                </a:solidFill>
              </a:rPr>
              <a:t>实参</a:t>
            </a:r>
            <a:r>
              <a:rPr lang="en-US" altLang="zh-CN" sz="1400" dirty="0" smtClean="0">
                <a:solidFill>
                  <a:srgbClr val="0303DF"/>
                </a:solidFill>
              </a:rPr>
              <a:t>array[]</a:t>
            </a:r>
            <a:r>
              <a:rPr lang="zh-CN" altLang="en-US" sz="1400" dirty="0" smtClean="0">
                <a:solidFill>
                  <a:srgbClr val="0303DF"/>
                </a:solidFill>
              </a:rPr>
              <a:t>中</a:t>
            </a:r>
            <a:r>
              <a:rPr lang="zh-CN" altLang="en-US" sz="1400" dirty="0">
                <a:solidFill>
                  <a:srgbClr val="0303DF"/>
                </a:solidFill>
              </a:rPr>
              <a:t>也能体现出来；</a:t>
            </a:r>
            <a:endParaRPr lang="zh-CN" altLang="en-US" sz="1400" b="1" dirty="0">
              <a:solidFill>
                <a:srgbClr val="0303DF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9D8C01-0035-4163-AF38-4DB75DB73EF8}"/>
              </a:ext>
            </a:extLst>
          </p:cNvPr>
          <p:cNvSpPr txBox="1">
            <a:spLocks/>
          </p:cNvSpPr>
          <p:nvPr/>
        </p:nvSpPr>
        <p:spPr bwMode="auto">
          <a:xfrm>
            <a:off x="343079" y="907394"/>
            <a:ext cx="8089900" cy="7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7030A0"/>
                </a:solidFill>
              </a:rPr>
              <a:t>一维数组名是一个常量指针（地址）</a:t>
            </a:r>
            <a:r>
              <a:rPr lang="zh-CN" altLang="en-US" sz="1800" dirty="0" smtClean="0"/>
              <a:t>；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传递数组名相当于传送参数地址；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b="1" u="sng" dirty="0" smtClean="0">
                <a:solidFill>
                  <a:srgbClr val="030DCD"/>
                </a:solidFill>
              </a:rPr>
              <a:t>函数中对数组的修改会反馈给实参数组。</a:t>
            </a:r>
            <a:endParaRPr lang="zh-CN" altLang="en-US" sz="1800" b="1" u="sng" dirty="0">
              <a:solidFill>
                <a:srgbClr val="030DCD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4862448" y="1843974"/>
            <a:ext cx="3542526" cy="1179754"/>
          </a:xfrm>
          <a:prstGeom prst="wedgeRoundRectCallout">
            <a:avLst>
              <a:gd name="adj1" fmla="val -19737"/>
              <a:gd name="adj2" fmla="val 513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30D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启示：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030DCD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函数可以有一个返回值；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如果我们希望函数返回多个值；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可以利用参数的地址传送实现；</a:t>
            </a:r>
          </a:p>
        </p:txBody>
      </p:sp>
    </p:spTree>
    <p:extLst>
      <p:ext uri="{BB962C8B-B14F-4D97-AF65-F5344CB8AC3E}">
        <p14:creationId xmlns:p14="http://schemas.microsoft.com/office/powerpoint/2010/main" val="1290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函数</a:t>
            </a:r>
            <a:r>
              <a:rPr lang="zh-CN" altLang="en-US" dirty="0"/>
              <a:t>实现：二分查找，对半查找，折半查找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615" y="984061"/>
            <a:ext cx="8483396" cy="5345112"/>
          </a:xfrm>
          <a:ln>
            <a:noFill/>
          </a:ln>
        </p:spPr>
        <p:txBody>
          <a:bodyPr>
            <a:normAutofit/>
          </a:bodyPr>
          <a:lstStyle/>
          <a:p>
            <a:pPr marL="111125" indent="0">
              <a:spcBef>
                <a:spcPts val="600"/>
              </a:spcBef>
              <a:buNone/>
            </a:pP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err="1">
                <a:solidFill>
                  <a:srgbClr val="080808"/>
                </a:solidFill>
              </a:rPr>
              <a:t>BinarySearch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data[],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key,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n</a:t>
            </a:r>
            <a:r>
              <a:rPr lang="en-US" altLang="zh-CN" sz="1600" b="1" dirty="0">
                <a:solidFill>
                  <a:srgbClr val="080808"/>
                </a:solidFill>
              </a:rPr>
              <a:t>)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//</a:t>
            </a:r>
            <a:r>
              <a:rPr lang="zh-CN" altLang="en-US" sz="1600" dirty="0">
                <a:solidFill>
                  <a:srgbClr val="080808"/>
                </a:solidFill>
              </a:rPr>
              <a:t>数组</a:t>
            </a:r>
            <a:r>
              <a:rPr lang="en-US" altLang="zh-CN" sz="1600" dirty="0">
                <a:solidFill>
                  <a:srgbClr val="080808"/>
                </a:solidFill>
              </a:rPr>
              <a:t>data[]</a:t>
            </a:r>
            <a:r>
              <a:rPr lang="zh-CN" altLang="en-US" sz="1600" dirty="0">
                <a:solidFill>
                  <a:srgbClr val="080808"/>
                </a:solidFill>
              </a:rPr>
              <a:t>中有</a:t>
            </a:r>
            <a:r>
              <a:rPr lang="en-US" altLang="zh-CN" sz="1600" dirty="0">
                <a:solidFill>
                  <a:srgbClr val="080808"/>
                </a:solidFill>
              </a:rPr>
              <a:t>n</a:t>
            </a:r>
            <a:r>
              <a:rPr lang="zh-CN" altLang="en-US" sz="1600" dirty="0">
                <a:solidFill>
                  <a:srgbClr val="080808"/>
                </a:solidFill>
              </a:rPr>
              <a:t>个元素，其中的数据已按</a:t>
            </a:r>
            <a:r>
              <a:rPr lang="zh-CN" altLang="en-US" sz="1600" dirty="0">
                <a:solidFill>
                  <a:srgbClr val="0000CC"/>
                </a:solidFill>
              </a:rPr>
              <a:t>升序排列</a:t>
            </a:r>
            <a:r>
              <a:rPr lang="zh-CN" altLang="en-US" sz="1600" dirty="0">
                <a:solidFill>
                  <a:srgbClr val="080808"/>
                </a:solidFill>
              </a:rPr>
              <a:t>，在</a:t>
            </a:r>
            <a:r>
              <a:rPr lang="en-US" altLang="zh-CN" sz="1600" dirty="0">
                <a:solidFill>
                  <a:srgbClr val="080808"/>
                </a:solidFill>
              </a:rPr>
              <a:t>data[]</a:t>
            </a:r>
            <a:r>
              <a:rPr lang="zh-CN" altLang="en-US" sz="1600" dirty="0">
                <a:solidFill>
                  <a:srgbClr val="080808"/>
                </a:solidFill>
              </a:rPr>
              <a:t>中查找元素</a:t>
            </a:r>
            <a:r>
              <a:rPr lang="en-US" altLang="zh-CN" sz="1600" dirty="0">
                <a:solidFill>
                  <a:srgbClr val="080808"/>
                </a:solidFill>
              </a:rPr>
              <a:t>key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mid, start = 0, 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end = n-1;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while (start &lt;= end) {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mid = (end + start) / 2 ;    //</a:t>
            </a:r>
            <a:r>
              <a:rPr lang="zh-CN" altLang="en-US" sz="1600" dirty="0">
                <a:solidFill>
                  <a:srgbClr val="0303DF"/>
                </a:solidFill>
              </a:rPr>
              <a:t>取中间位置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if  (key ==data[mid])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     return mid;   //</a:t>
            </a:r>
            <a:r>
              <a:rPr lang="zh-CN" altLang="en-US" sz="1600" dirty="0">
                <a:solidFill>
                  <a:srgbClr val="FF0000"/>
                </a:solidFill>
              </a:rPr>
              <a:t>找到，返回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data[]</a:t>
            </a:r>
            <a:r>
              <a:rPr lang="zh-CN" altLang="en-US" sz="1600" dirty="0">
                <a:solidFill>
                  <a:srgbClr val="FF0000"/>
                </a:solidFill>
              </a:rPr>
              <a:t>中的下标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else if (key &lt; data[mid])   //</a:t>
            </a:r>
            <a:r>
              <a:rPr lang="zh-CN" altLang="en-US" sz="1600" dirty="0">
                <a:solidFill>
                  <a:srgbClr val="080808"/>
                </a:solidFill>
              </a:rPr>
              <a:t>在数组的</a:t>
            </a:r>
            <a:r>
              <a:rPr lang="zh-CN" altLang="en-US" sz="1600" dirty="0">
                <a:solidFill>
                  <a:srgbClr val="030DCD"/>
                </a:solidFill>
              </a:rPr>
              <a:t>左半部分查找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>
                <a:solidFill>
                  <a:srgbClr val="006600"/>
                </a:solidFill>
              </a:rPr>
              <a:t>end = mid - 1;     //</a:t>
            </a:r>
            <a:r>
              <a:rPr lang="zh-CN" altLang="en-US" sz="1600" dirty="0">
                <a:solidFill>
                  <a:srgbClr val="006600"/>
                </a:solidFill>
              </a:rPr>
              <a:t>位置</a:t>
            </a:r>
            <a:r>
              <a:rPr lang="en-US" altLang="zh-CN" sz="1600" dirty="0">
                <a:solidFill>
                  <a:srgbClr val="006600"/>
                </a:solidFill>
              </a:rPr>
              <a:t>mid</a:t>
            </a:r>
            <a:r>
              <a:rPr lang="zh-CN" altLang="en-US" sz="1600" dirty="0">
                <a:solidFill>
                  <a:srgbClr val="006600"/>
                </a:solidFill>
              </a:rPr>
              <a:t>已经查找过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else if (key &gt; data[mid])    //</a:t>
            </a:r>
            <a:r>
              <a:rPr lang="zh-CN" altLang="en-US" sz="1600" dirty="0">
                <a:solidFill>
                  <a:srgbClr val="080808"/>
                </a:solidFill>
              </a:rPr>
              <a:t>在数组的</a:t>
            </a:r>
            <a:r>
              <a:rPr lang="zh-CN" altLang="en-US" sz="1600" dirty="0">
                <a:solidFill>
                  <a:srgbClr val="030DCD"/>
                </a:solidFill>
              </a:rPr>
              <a:t>右半部分查找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       start = mid + 1;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} //while (start &lt;= end)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return -1;   //</a:t>
            </a:r>
            <a:r>
              <a:rPr lang="zh-CN" altLang="en-US" sz="1600" dirty="0">
                <a:solidFill>
                  <a:srgbClr val="0303DF"/>
                </a:solidFill>
              </a:rPr>
              <a:t>找不到，返回</a:t>
            </a:r>
            <a:r>
              <a:rPr lang="en-US" altLang="zh-CN" sz="1600" dirty="0">
                <a:solidFill>
                  <a:srgbClr val="0303DF"/>
                </a:solidFill>
              </a:rPr>
              <a:t>-1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 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4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4" y="255588"/>
            <a:ext cx="8289109" cy="5842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二</a:t>
            </a:r>
            <a:r>
              <a:rPr lang="zh-CN" altLang="en-US" dirty="0"/>
              <a:t>分查找，对半查找，折半查找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7030A0"/>
                </a:solidFill>
              </a:rPr>
              <a:t>另一种形式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25" indent="0">
              <a:spcBef>
                <a:spcPts val="600"/>
              </a:spcBef>
              <a:buNone/>
            </a:pP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err="1">
                <a:solidFill>
                  <a:srgbClr val="080808"/>
                </a:solidFill>
              </a:rPr>
              <a:t>BinarySearch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dirty="0">
                <a:solidFill>
                  <a:srgbClr val="0000CC"/>
                </a:solidFill>
              </a:rPr>
              <a:t> data[], </a:t>
            </a:r>
            <a:r>
              <a:rPr lang="en-US" altLang="zh-CN" sz="1600" b="1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dirty="0">
                <a:solidFill>
                  <a:srgbClr val="0000CC"/>
                </a:solidFill>
              </a:rPr>
              <a:t> key,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start, 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end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)   </a:t>
            </a:r>
            <a:endParaRPr lang="en-US" altLang="zh-CN" sz="1600" b="1" dirty="0">
              <a:solidFill>
                <a:srgbClr val="080808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//</a:t>
            </a:r>
            <a:r>
              <a:rPr lang="zh-CN" altLang="en-US" sz="1600" dirty="0">
                <a:solidFill>
                  <a:srgbClr val="080808"/>
                </a:solidFill>
              </a:rPr>
              <a:t>数组</a:t>
            </a:r>
            <a:r>
              <a:rPr lang="en-US" altLang="zh-CN" sz="1600" dirty="0">
                <a:solidFill>
                  <a:srgbClr val="080808"/>
                </a:solidFill>
              </a:rPr>
              <a:t>data[]</a:t>
            </a:r>
            <a:r>
              <a:rPr lang="zh-CN" altLang="en-US" sz="1600" dirty="0">
                <a:solidFill>
                  <a:srgbClr val="080808"/>
                </a:solidFill>
              </a:rPr>
              <a:t>中的元素已按升序排列，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//</a:t>
            </a:r>
            <a:r>
              <a:rPr lang="zh-CN" altLang="en-US" sz="1600" dirty="0">
                <a:solidFill>
                  <a:srgbClr val="080808"/>
                </a:solidFill>
              </a:rPr>
              <a:t>在</a:t>
            </a:r>
            <a:r>
              <a:rPr lang="en-US" altLang="zh-CN" sz="1600" dirty="0">
                <a:solidFill>
                  <a:srgbClr val="080808"/>
                </a:solidFill>
              </a:rPr>
              <a:t>data[]</a:t>
            </a:r>
            <a:r>
              <a:rPr lang="zh-CN" altLang="en-US" sz="1600" dirty="0">
                <a:solidFill>
                  <a:srgbClr val="080808"/>
                </a:solidFill>
              </a:rPr>
              <a:t>中从</a:t>
            </a:r>
            <a:r>
              <a:rPr lang="zh-CN" altLang="en-US" sz="1600" dirty="0" smtClean="0">
                <a:solidFill>
                  <a:srgbClr val="080808"/>
                </a:solidFill>
              </a:rPr>
              <a:t>下标</a:t>
            </a:r>
            <a:r>
              <a:rPr lang="en-US" altLang="zh-CN" sz="1600" dirty="0" smtClean="0">
                <a:solidFill>
                  <a:srgbClr val="080808"/>
                </a:solidFill>
              </a:rPr>
              <a:t>start</a:t>
            </a:r>
            <a:r>
              <a:rPr lang="zh-CN" altLang="en-US" sz="1600" dirty="0" smtClean="0">
                <a:solidFill>
                  <a:srgbClr val="080808"/>
                </a:solidFill>
              </a:rPr>
              <a:t>到</a:t>
            </a:r>
            <a:r>
              <a:rPr lang="en-US" altLang="zh-CN" sz="1600" smtClean="0">
                <a:solidFill>
                  <a:srgbClr val="080808"/>
                </a:solidFill>
              </a:rPr>
              <a:t>end</a:t>
            </a:r>
            <a:r>
              <a:rPr lang="zh-CN" altLang="en-US" sz="1600" smtClean="0">
                <a:solidFill>
                  <a:srgbClr val="080808"/>
                </a:solidFill>
              </a:rPr>
              <a:t>中</a:t>
            </a:r>
            <a:r>
              <a:rPr lang="zh-CN" altLang="en-US" sz="1600" dirty="0">
                <a:solidFill>
                  <a:srgbClr val="080808"/>
                </a:solidFill>
              </a:rPr>
              <a:t>查找元素</a:t>
            </a:r>
            <a:r>
              <a:rPr lang="en-US" altLang="zh-CN" sz="1600" dirty="0">
                <a:solidFill>
                  <a:srgbClr val="080808"/>
                </a:solidFill>
              </a:rPr>
              <a:t>key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   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mid;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if </a:t>
            </a:r>
            <a:r>
              <a:rPr lang="en-US" altLang="zh-CN" sz="1600" dirty="0" smtClean="0">
                <a:solidFill>
                  <a:srgbClr val="080808"/>
                </a:solidFill>
              </a:rPr>
              <a:t>(start </a:t>
            </a:r>
            <a:r>
              <a:rPr lang="en-US" altLang="zh-CN" sz="1600" dirty="0">
                <a:solidFill>
                  <a:srgbClr val="080808"/>
                </a:solidFill>
              </a:rPr>
              <a:t>&gt; </a:t>
            </a:r>
            <a:r>
              <a:rPr lang="en-US" altLang="zh-CN" sz="1600" dirty="0" smtClean="0">
                <a:solidFill>
                  <a:srgbClr val="080808"/>
                </a:solidFill>
              </a:rPr>
              <a:t>end)  </a:t>
            </a:r>
            <a:r>
              <a:rPr lang="en-US" altLang="zh-CN" sz="1600" dirty="0">
                <a:solidFill>
                  <a:srgbClr val="FF0000"/>
                </a:solidFill>
              </a:rPr>
              <a:t>return -1;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   while </a:t>
            </a:r>
            <a:r>
              <a:rPr lang="en-US" altLang="zh-CN" sz="1600" dirty="0" smtClean="0">
                <a:solidFill>
                  <a:srgbClr val="7030A0"/>
                </a:solidFill>
              </a:rPr>
              <a:t>(start </a:t>
            </a:r>
            <a:r>
              <a:rPr lang="en-US" altLang="zh-CN" sz="1600" dirty="0">
                <a:solidFill>
                  <a:srgbClr val="7030A0"/>
                </a:solidFill>
              </a:rPr>
              <a:t>&lt;= </a:t>
            </a:r>
            <a:r>
              <a:rPr lang="en-US" altLang="zh-CN" sz="1600" dirty="0" smtClean="0">
                <a:solidFill>
                  <a:srgbClr val="7030A0"/>
                </a:solidFill>
              </a:rPr>
              <a:t>end) </a:t>
            </a:r>
            <a:r>
              <a:rPr lang="en-US" altLang="zh-CN" sz="1600" dirty="0">
                <a:solidFill>
                  <a:srgbClr val="7030A0"/>
                </a:solidFill>
              </a:rPr>
              <a:t>{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mid = </a:t>
            </a:r>
            <a:r>
              <a:rPr lang="en-US" altLang="zh-CN" sz="1600" dirty="0" smtClean="0">
                <a:solidFill>
                  <a:srgbClr val="0303DF"/>
                </a:solidFill>
              </a:rPr>
              <a:t>(start </a:t>
            </a:r>
            <a:r>
              <a:rPr lang="en-US" altLang="zh-CN" sz="1600" dirty="0">
                <a:solidFill>
                  <a:srgbClr val="0303DF"/>
                </a:solidFill>
              </a:rPr>
              <a:t>+ </a:t>
            </a:r>
            <a:r>
              <a:rPr lang="en-US" altLang="zh-CN" sz="1600" dirty="0" smtClean="0">
                <a:solidFill>
                  <a:srgbClr val="0303DF"/>
                </a:solidFill>
              </a:rPr>
              <a:t>end) </a:t>
            </a:r>
            <a:r>
              <a:rPr lang="en-US" altLang="zh-CN" sz="1600" dirty="0">
                <a:solidFill>
                  <a:srgbClr val="0303DF"/>
                </a:solidFill>
              </a:rPr>
              <a:t>/ 2 ;    //</a:t>
            </a:r>
            <a:r>
              <a:rPr lang="zh-CN" altLang="en-US" sz="1600" dirty="0">
                <a:solidFill>
                  <a:srgbClr val="0303DF"/>
                </a:solidFill>
              </a:rPr>
              <a:t>取中间位置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if  (key ==data[mid])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   return mid;   //</a:t>
            </a:r>
            <a:r>
              <a:rPr lang="zh-CN" altLang="en-US" sz="1600" dirty="0">
                <a:solidFill>
                  <a:srgbClr val="FF0000"/>
                </a:solidFill>
              </a:rPr>
              <a:t>找到，返回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data[]</a:t>
            </a:r>
            <a:r>
              <a:rPr lang="zh-CN" altLang="en-US" sz="1600" dirty="0">
                <a:solidFill>
                  <a:srgbClr val="FF0000"/>
                </a:solidFill>
              </a:rPr>
              <a:t>中的下标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</a:t>
            </a:r>
            <a:r>
              <a:rPr lang="en-US" altLang="zh-CN" sz="1600" dirty="0">
                <a:solidFill>
                  <a:srgbClr val="080808"/>
                </a:solidFill>
              </a:rPr>
              <a:t>else if (key &lt; data[mid]) 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 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end </a:t>
            </a:r>
            <a:r>
              <a:rPr lang="en-US" altLang="zh-CN" sz="1600" dirty="0">
                <a:solidFill>
                  <a:srgbClr val="006600"/>
                </a:solidFill>
              </a:rPr>
              <a:t>= mid - 1;   //</a:t>
            </a:r>
            <a:r>
              <a:rPr lang="zh-CN" altLang="en-US" sz="1600" dirty="0">
                <a:solidFill>
                  <a:srgbClr val="006600"/>
                </a:solidFill>
              </a:rPr>
              <a:t>查找左半部分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else if (key &gt; data[mid])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start </a:t>
            </a:r>
            <a:r>
              <a:rPr lang="en-US" altLang="zh-CN" sz="1600" dirty="0">
                <a:solidFill>
                  <a:srgbClr val="006600"/>
                </a:solidFill>
              </a:rPr>
              <a:t>= mid + 1;     //</a:t>
            </a:r>
            <a:r>
              <a:rPr lang="zh-CN" altLang="en-US" sz="1600" dirty="0">
                <a:solidFill>
                  <a:srgbClr val="006600"/>
                </a:solidFill>
              </a:rPr>
              <a:t>查找右半部分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}   //while </a:t>
            </a:r>
            <a:r>
              <a:rPr lang="en-US" altLang="zh-CN" sz="1600" dirty="0" smtClean="0">
                <a:solidFill>
                  <a:srgbClr val="080808"/>
                </a:solidFill>
              </a:rPr>
              <a:t>(start </a:t>
            </a:r>
            <a:r>
              <a:rPr lang="en-US" altLang="zh-CN" sz="1600" dirty="0">
                <a:solidFill>
                  <a:srgbClr val="080808"/>
                </a:solidFill>
              </a:rPr>
              <a:t>&lt;= </a:t>
            </a:r>
            <a:r>
              <a:rPr lang="en-US" altLang="zh-CN" sz="1600" dirty="0" smtClean="0">
                <a:solidFill>
                  <a:srgbClr val="080808"/>
                </a:solidFill>
              </a:rPr>
              <a:t>end)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return -1;   //</a:t>
            </a:r>
            <a:r>
              <a:rPr lang="zh-CN" altLang="en-US" sz="1600" dirty="0">
                <a:solidFill>
                  <a:srgbClr val="0303DF"/>
                </a:solidFill>
              </a:rPr>
              <a:t>找不到，返回</a:t>
            </a:r>
            <a:r>
              <a:rPr lang="en-US" altLang="zh-CN" sz="1600" dirty="0">
                <a:solidFill>
                  <a:srgbClr val="0303DF"/>
                </a:solidFill>
              </a:rPr>
              <a:t>-1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 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FB2CE-1E7A-4C08-926E-474A2433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地址</a:t>
            </a:r>
            <a:r>
              <a:rPr lang="zh-CN" altLang="en-US" dirty="0"/>
              <a:t>传送</a:t>
            </a:r>
            <a:r>
              <a:rPr lang="en-US" altLang="zh-CN" dirty="0"/>
              <a:t>—</a:t>
            </a:r>
            <a:r>
              <a:rPr lang="zh-CN" altLang="en-US" dirty="0"/>
              <a:t>传送</a:t>
            </a:r>
            <a:r>
              <a:rPr lang="zh-CN" altLang="en-US" dirty="0">
                <a:solidFill>
                  <a:srgbClr val="030DCD"/>
                </a:solidFill>
              </a:rPr>
              <a:t>一维数组</a:t>
            </a:r>
            <a:r>
              <a:rPr lang="zh-CN" altLang="en-US" dirty="0"/>
              <a:t>的几种格式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3453B-7E24-43A3-B935-9A449D02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形参是一维数组</a:t>
            </a:r>
            <a:r>
              <a:rPr lang="zh-CN" altLang="en-US" sz="2000" dirty="0"/>
              <a:t>常用的</a:t>
            </a:r>
            <a:r>
              <a:rPr lang="zh-CN" altLang="en-US" sz="2000" dirty="0" smtClean="0"/>
              <a:t>几种</a:t>
            </a:r>
            <a:r>
              <a:rPr lang="zh-CN" altLang="en-US" sz="2000" b="1" u="sng" dirty="0">
                <a:solidFill>
                  <a:srgbClr val="7030A0"/>
                </a:solidFill>
              </a:rPr>
              <a:t>函数声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明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971550" lvl="1"/>
            <a:r>
              <a:rPr lang="en-US" altLang="zh-CN" sz="1800" dirty="0">
                <a:solidFill>
                  <a:srgbClr val="080808"/>
                </a:solidFill>
              </a:rPr>
              <a:t>void </a:t>
            </a:r>
            <a:r>
              <a:rPr lang="en-US" altLang="zh-CN" sz="1800" dirty="0" err="1">
                <a:solidFill>
                  <a:srgbClr val="080808"/>
                </a:solidFill>
              </a:rPr>
              <a:t>bubbleSort</a:t>
            </a:r>
            <a:r>
              <a:rPr lang="en-US" altLang="zh-CN" sz="1800" dirty="0">
                <a:solidFill>
                  <a:srgbClr val="080808"/>
                </a:solidFill>
              </a:rPr>
              <a:t>(int </a:t>
            </a:r>
            <a:r>
              <a:rPr lang="en-US" altLang="zh-CN" sz="1800" dirty="0">
                <a:solidFill>
                  <a:srgbClr val="030DCD"/>
                </a:solidFill>
              </a:rPr>
              <a:t>array[]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080808"/>
                </a:solidFill>
              </a:rPr>
              <a:t>int n) </a:t>
            </a:r>
            <a:r>
              <a:rPr lang="en-US" altLang="zh-CN" sz="1800" dirty="0" smtClean="0">
                <a:solidFill>
                  <a:srgbClr val="080808"/>
                </a:solidFill>
              </a:rPr>
              <a:t>;  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971550" lvl="1"/>
            <a:r>
              <a:rPr lang="en-US" altLang="zh-CN" sz="1800" dirty="0">
                <a:solidFill>
                  <a:srgbClr val="080808"/>
                </a:solidFill>
              </a:rPr>
              <a:t>void </a:t>
            </a:r>
            <a:r>
              <a:rPr lang="en-US" altLang="zh-CN" sz="1800" dirty="0" err="1">
                <a:solidFill>
                  <a:srgbClr val="080808"/>
                </a:solidFill>
              </a:rPr>
              <a:t>bubbleSort</a:t>
            </a:r>
            <a:r>
              <a:rPr lang="en-US" altLang="zh-CN" sz="1800" dirty="0">
                <a:solidFill>
                  <a:srgbClr val="080808"/>
                </a:solidFill>
              </a:rPr>
              <a:t>(int </a:t>
            </a:r>
            <a:r>
              <a:rPr lang="en-US" altLang="zh-CN" sz="1800" dirty="0">
                <a:solidFill>
                  <a:srgbClr val="030DCD"/>
                </a:solidFill>
              </a:rPr>
              <a:t>[]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080808"/>
                </a:solidFill>
              </a:rPr>
              <a:t>int) ;</a:t>
            </a:r>
          </a:p>
          <a:p>
            <a:pPr marL="971550" lvl="1"/>
            <a:r>
              <a:rPr lang="en-US" altLang="zh-CN" sz="1800" dirty="0">
                <a:solidFill>
                  <a:srgbClr val="080808"/>
                </a:solidFill>
              </a:rPr>
              <a:t>void </a:t>
            </a:r>
            <a:r>
              <a:rPr lang="en-US" altLang="zh-CN" sz="1800" dirty="0" err="1">
                <a:solidFill>
                  <a:srgbClr val="080808"/>
                </a:solidFill>
              </a:rPr>
              <a:t>bubbleSort</a:t>
            </a:r>
            <a:r>
              <a:rPr lang="en-US" altLang="zh-CN" sz="1800" dirty="0">
                <a:solidFill>
                  <a:srgbClr val="080808"/>
                </a:solidFill>
              </a:rPr>
              <a:t>(int</a:t>
            </a:r>
            <a:r>
              <a:rPr lang="en-US" altLang="zh-CN" sz="1800" dirty="0">
                <a:solidFill>
                  <a:srgbClr val="030DCD"/>
                </a:solidFill>
              </a:rPr>
              <a:t>*</a:t>
            </a:r>
            <a:r>
              <a:rPr lang="en-US" altLang="zh-CN" sz="1800" dirty="0">
                <a:solidFill>
                  <a:srgbClr val="080808"/>
                </a:solidFill>
              </a:rPr>
              <a:t>,int) </a:t>
            </a:r>
            <a:r>
              <a:rPr lang="en-US" altLang="zh-CN" sz="1800" dirty="0" smtClean="0">
                <a:solidFill>
                  <a:srgbClr val="080808"/>
                </a:solidFill>
              </a:rPr>
              <a:t>;  //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不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推荐</a:t>
            </a:r>
            <a:r>
              <a:rPr lang="zh-CN" altLang="en-US" sz="1800" dirty="0" smtClean="0"/>
              <a:t>，不如前两种形式清晰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形参是一维数组</a:t>
            </a:r>
            <a:r>
              <a:rPr lang="zh-CN" altLang="en-US" sz="2000" dirty="0"/>
              <a:t>常用的</a:t>
            </a:r>
            <a:r>
              <a:rPr lang="zh-CN" altLang="en-US" sz="2000" dirty="0" smtClean="0"/>
              <a:t>几种</a:t>
            </a:r>
            <a:r>
              <a:rPr lang="zh-CN" altLang="en-US" sz="2000" b="1" u="sng" dirty="0">
                <a:solidFill>
                  <a:srgbClr val="7030A0"/>
                </a:solidFill>
              </a:rPr>
              <a:t>函数定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义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void </a:t>
            </a:r>
            <a:r>
              <a:rPr lang="en-US" altLang="zh-CN" sz="1800" dirty="0" err="1"/>
              <a:t>bubbleSort</a:t>
            </a:r>
            <a:r>
              <a:rPr lang="en-US" altLang="zh-CN" sz="1800" dirty="0"/>
              <a:t>(int </a:t>
            </a:r>
            <a:r>
              <a:rPr lang="en-US" altLang="zh-CN" sz="1800" dirty="0">
                <a:solidFill>
                  <a:srgbClr val="030DCD"/>
                </a:solidFill>
              </a:rPr>
              <a:t>array[], </a:t>
            </a:r>
            <a:r>
              <a:rPr lang="en-US" altLang="zh-CN" sz="1800" dirty="0"/>
              <a:t>int n)  {…..} </a:t>
            </a:r>
          </a:p>
          <a:p>
            <a:pPr marL="971550" lvl="1"/>
            <a:r>
              <a:rPr lang="en-US" altLang="zh-CN" sz="1800" dirty="0"/>
              <a:t>void </a:t>
            </a:r>
            <a:r>
              <a:rPr lang="en-US" altLang="zh-CN" sz="1800" dirty="0" err="1"/>
              <a:t>bubbleSort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>
                <a:solidFill>
                  <a:srgbClr val="030DCD"/>
                </a:solidFill>
              </a:rPr>
              <a:t>*p, </a:t>
            </a:r>
            <a:r>
              <a:rPr lang="en-US" altLang="zh-CN" sz="1800" dirty="0"/>
              <a:t>int n)  </a:t>
            </a:r>
            <a:r>
              <a:rPr lang="en-US" altLang="zh-CN" sz="1800" dirty="0" smtClean="0"/>
              <a:t>{…..}  //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不推荐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u="sng" dirty="0">
                <a:solidFill>
                  <a:srgbClr val="7030A0"/>
                </a:solidFill>
              </a:rPr>
              <a:t>函数调用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971550" lvl="1"/>
            <a:r>
              <a:rPr lang="en-US" altLang="zh-CN" sz="1800" dirty="0">
                <a:solidFill>
                  <a:srgbClr val="080808"/>
                </a:solidFill>
              </a:rPr>
              <a:t>int </a:t>
            </a:r>
            <a:r>
              <a:rPr lang="en-US" altLang="zh-CN" sz="1800" dirty="0">
                <a:solidFill>
                  <a:srgbClr val="C00000"/>
                </a:solidFill>
              </a:rPr>
              <a:t>array[6]</a:t>
            </a:r>
            <a:r>
              <a:rPr lang="en-US" altLang="zh-CN" sz="1800" dirty="0">
                <a:solidFill>
                  <a:srgbClr val="080808"/>
                </a:solidFill>
              </a:rPr>
              <a:t>={6,2,4,1,5,9};  </a:t>
            </a:r>
            <a:endParaRPr lang="en-US" altLang="zh-CN" sz="1800" dirty="0"/>
          </a:p>
          <a:p>
            <a:pPr marL="971550" lvl="1"/>
            <a:r>
              <a:rPr lang="en-US" altLang="zh-CN" sz="1800" dirty="0" err="1"/>
              <a:t>bubbleSort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30DCD"/>
                </a:solidFill>
              </a:rPr>
              <a:t>array</a:t>
            </a:r>
            <a:r>
              <a:rPr lang="en-US" altLang="zh-CN" sz="1800" dirty="0"/>
              <a:t>, 6);           //</a:t>
            </a:r>
            <a:r>
              <a:rPr lang="zh-CN" altLang="en-US" sz="1800" dirty="0"/>
              <a:t>建议使用该格式</a:t>
            </a:r>
            <a:endParaRPr lang="en-US" altLang="zh-CN" sz="1800" dirty="0"/>
          </a:p>
          <a:p>
            <a:pPr marL="971550" lvl="1"/>
            <a:r>
              <a:rPr lang="en-US" altLang="zh-CN" sz="1800" dirty="0" err="1"/>
              <a:t>bubbleSort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&amp;array[0]</a:t>
            </a:r>
            <a:r>
              <a:rPr lang="en-US" altLang="zh-CN" sz="1800" dirty="0"/>
              <a:t>, 6);  </a:t>
            </a:r>
            <a:endParaRPr lang="en-US" altLang="zh-CN" sz="1800" dirty="0" smtClean="0"/>
          </a:p>
          <a:p>
            <a:pPr marL="971550" lvl="1"/>
            <a:r>
              <a:rPr lang="en-US" altLang="zh-CN" sz="1800" dirty="0" smtClean="0"/>
              <a:t>//</a:t>
            </a:r>
            <a:r>
              <a:rPr lang="zh-CN" altLang="en-US" sz="1800" dirty="0"/>
              <a:t>数组</a:t>
            </a:r>
            <a:r>
              <a:rPr lang="en-US" altLang="zh-CN" sz="1800" dirty="0"/>
              <a:t>array</a:t>
            </a:r>
            <a:r>
              <a:rPr lang="zh-CN" altLang="en-US" sz="1800" dirty="0"/>
              <a:t>中将带回函数排序后的</a:t>
            </a:r>
            <a:r>
              <a:rPr lang="zh-CN" altLang="en-US" sz="1800" dirty="0" smtClean="0"/>
              <a:t>数据</a:t>
            </a:r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地址</a:t>
            </a:r>
            <a:r>
              <a:rPr lang="zh-CN" altLang="en-US" dirty="0"/>
              <a:t>传送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000CC"/>
                </a:solidFill>
              </a:rPr>
              <a:t>传送二维数组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919998"/>
            <a:ext cx="3972865" cy="42962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30DCD"/>
                </a:solidFill>
              </a:rPr>
              <a:t>//</a:t>
            </a:r>
            <a:r>
              <a:rPr lang="zh-CN" altLang="en-US" sz="1800" dirty="0">
                <a:solidFill>
                  <a:srgbClr val="030DCD"/>
                </a:solidFill>
              </a:rPr>
              <a:t>函数定义：实现两个矩阵相乘；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a:MxL,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b: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LxN</a:t>
            </a:r>
            <a:r>
              <a:rPr lang="en-US" altLang="zh-CN" sz="1800" dirty="0">
                <a:solidFill>
                  <a:srgbClr val="006600"/>
                </a:solidFill>
              </a:rPr>
              <a:t>,</a:t>
            </a:r>
            <a:r>
              <a:rPr lang="zh-CN" altLang="en-US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c=a*b, </a:t>
            </a:r>
            <a:r>
              <a:rPr lang="zh-CN" altLang="en-US" sz="1800" dirty="0">
                <a:solidFill>
                  <a:srgbClr val="006600"/>
                </a:solidFill>
              </a:rPr>
              <a:t>则</a:t>
            </a:r>
            <a:r>
              <a:rPr lang="en-US" altLang="zh-CN" sz="1800" dirty="0">
                <a:solidFill>
                  <a:srgbClr val="006600"/>
                </a:solidFill>
              </a:rPr>
              <a:t>c: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MxN</a:t>
            </a:r>
            <a:endParaRPr lang="fr-FR" altLang="zh-CN" sz="18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80808"/>
                </a:solidFill>
              </a:rPr>
              <a:t>void </a:t>
            </a:r>
            <a:r>
              <a:rPr lang="fr-FR" altLang="zh-CN" sz="1600" b="1" dirty="0">
                <a:solidFill>
                  <a:srgbClr val="030DCD"/>
                </a:solidFill>
              </a:rPr>
              <a:t>mul</a:t>
            </a:r>
            <a:r>
              <a:rPr lang="en-US" altLang="zh-CN" sz="1600" b="1" dirty="0">
                <a:solidFill>
                  <a:srgbClr val="030DCD"/>
                </a:solidFill>
              </a:rPr>
              <a:t>t</a:t>
            </a:r>
            <a:r>
              <a:rPr lang="fr-FR" altLang="zh-CN" sz="1600" b="1" dirty="0">
                <a:solidFill>
                  <a:srgbClr val="030DCD"/>
                </a:solidFill>
              </a:rPr>
              <a:t>Matrix</a:t>
            </a:r>
            <a:r>
              <a:rPr lang="fr-FR" altLang="zh-CN" sz="1800" dirty="0">
                <a:solidFill>
                  <a:srgbClr val="080808"/>
                </a:solidFill>
              </a:rPr>
              <a:t>(</a:t>
            </a:r>
            <a:r>
              <a:rPr lang="fr-FR" altLang="zh-CN" sz="1800" b="1" dirty="0">
                <a:solidFill>
                  <a:srgbClr val="7030A0"/>
                </a:solidFill>
              </a:rPr>
              <a:t>int a[M][</a:t>
            </a:r>
            <a:r>
              <a:rPr lang="en-US" altLang="zh-CN" sz="1800" b="1" dirty="0">
                <a:solidFill>
                  <a:srgbClr val="7030A0"/>
                </a:solidFill>
              </a:rPr>
              <a:t>L</a:t>
            </a:r>
            <a:r>
              <a:rPr lang="fr-FR" altLang="zh-CN" sz="1800" b="1" dirty="0">
                <a:solidFill>
                  <a:srgbClr val="7030A0"/>
                </a:solidFill>
              </a:rPr>
              <a:t>],int b[L][</a:t>
            </a:r>
            <a:r>
              <a:rPr lang="en-US" altLang="zh-CN" sz="1800" b="1" dirty="0">
                <a:solidFill>
                  <a:srgbClr val="7030A0"/>
                </a:solidFill>
              </a:rPr>
              <a:t>N</a:t>
            </a:r>
            <a:r>
              <a:rPr lang="fr-FR" altLang="zh-CN" sz="1800" b="1" dirty="0">
                <a:solidFill>
                  <a:srgbClr val="7030A0"/>
                </a:solidFill>
              </a:rPr>
              <a:t>],int c[M][</a:t>
            </a:r>
            <a:r>
              <a:rPr lang="en-US" altLang="zh-CN" sz="1800" b="1" dirty="0">
                <a:solidFill>
                  <a:srgbClr val="7030A0"/>
                </a:solidFill>
              </a:rPr>
              <a:t>N</a:t>
            </a:r>
            <a:r>
              <a:rPr lang="fr-FR" altLang="zh-CN" sz="1800" b="1" dirty="0">
                <a:solidFill>
                  <a:srgbClr val="7030A0"/>
                </a:solidFill>
              </a:rPr>
              <a:t>],int m,int l, int n</a:t>
            </a:r>
            <a:r>
              <a:rPr lang="fr-FR" altLang="zh-CN" sz="1800" dirty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for(int 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=0;i&lt;</a:t>
            </a:r>
            <a:r>
              <a:rPr lang="en-US" altLang="zh-CN" sz="1800" dirty="0" err="1">
                <a:solidFill>
                  <a:srgbClr val="080808"/>
                </a:solidFill>
              </a:rPr>
              <a:t>m;i</a:t>
            </a:r>
            <a:r>
              <a:rPr lang="en-US" altLang="zh-CN" sz="1800" dirty="0">
                <a:solidFill>
                  <a:srgbClr val="080808"/>
                </a:solidFill>
              </a:rPr>
              <a:t>++)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for(int j=0;j&lt;</a:t>
            </a:r>
            <a:r>
              <a:rPr lang="en-US" altLang="zh-CN" sz="1800" dirty="0" err="1">
                <a:solidFill>
                  <a:srgbClr val="080808"/>
                </a:solidFill>
              </a:rPr>
              <a:t>n;j</a:t>
            </a:r>
            <a:r>
              <a:rPr lang="en-US" altLang="zh-CN" sz="1800" dirty="0">
                <a:solidFill>
                  <a:srgbClr val="080808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c[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][j]=0;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for (int k=0;k&lt;</a:t>
            </a:r>
            <a:r>
              <a:rPr lang="en-US" altLang="zh-CN" sz="1800" dirty="0" err="1">
                <a:solidFill>
                  <a:srgbClr val="080808"/>
                </a:solidFill>
              </a:rPr>
              <a:t>l;k</a:t>
            </a:r>
            <a:r>
              <a:rPr lang="en-US" altLang="zh-CN" sz="1800" dirty="0">
                <a:solidFill>
                  <a:srgbClr val="080808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c[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][j] += a[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][k]*b[k][j];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01131" y="1919998"/>
            <a:ext cx="3972865" cy="4296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b="1" dirty="0">
                <a:solidFill>
                  <a:srgbClr val="006600"/>
                </a:solidFill>
              </a:rPr>
              <a:t>#define M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b="1" dirty="0">
                <a:solidFill>
                  <a:srgbClr val="006600"/>
                </a:solidFill>
              </a:rPr>
              <a:t>#define L 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b="1" dirty="0">
                <a:solidFill>
                  <a:srgbClr val="006600"/>
                </a:solidFill>
              </a:rPr>
              <a:t>#define N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函数原型声明   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600" dirty="0">
                <a:solidFill>
                  <a:srgbClr val="030DCD"/>
                </a:solidFill>
              </a:rPr>
              <a:t>//</a:t>
            </a:r>
            <a:r>
              <a:rPr lang="en-US" altLang="zh-CN" sz="1600" dirty="0">
                <a:solidFill>
                  <a:srgbClr val="006600"/>
                </a:solidFill>
              </a:rPr>
              <a:t> a:MxL,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b: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LxN</a:t>
            </a:r>
            <a:r>
              <a:rPr lang="en-US" altLang="zh-CN" sz="1600" dirty="0">
                <a:solidFill>
                  <a:srgbClr val="006600"/>
                </a:solidFill>
              </a:rPr>
              <a:t>,</a:t>
            </a: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c=a*b, </a:t>
            </a:r>
            <a:r>
              <a:rPr lang="zh-CN" altLang="en-US" sz="1600" dirty="0">
                <a:solidFill>
                  <a:srgbClr val="006600"/>
                </a:solidFill>
              </a:rPr>
              <a:t>则</a:t>
            </a:r>
            <a:r>
              <a:rPr lang="en-US" altLang="zh-CN" sz="1600" dirty="0">
                <a:solidFill>
                  <a:srgbClr val="006600"/>
                </a:solidFill>
              </a:rPr>
              <a:t>c: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MxN</a:t>
            </a:r>
            <a:endParaRPr lang="fr-FR" altLang="zh-CN" sz="1600" b="1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600" dirty="0">
                <a:solidFill>
                  <a:srgbClr val="080808"/>
                </a:solidFill>
              </a:rPr>
              <a:t>void </a:t>
            </a:r>
            <a:r>
              <a:rPr lang="fr-FR" altLang="zh-CN" sz="1600" b="1" dirty="0">
                <a:solidFill>
                  <a:srgbClr val="030DCD"/>
                </a:solidFill>
              </a:rPr>
              <a:t>mul</a:t>
            </a:r>
            <a:r>
              <a:rPr lang="en-US" altLang="zh-CN" sz="1600" b="1" dirty="0">
                <a:solidFill>
                  <a:srgbClr val="030DCD"/>
                </a:solidFill>
              </a:rPr>
              <a:t>t</a:t>
            </a:r>
            <a:r>
              <a:rPr lang="fr-FR" altLang="zh-CN" sz="1600" b="1" dirty="0">
                <a:solidFill>
                  <a:srgbClr val="030DCD"/>
                </a:solidFill>
              </a:rPr>
              <a:t>Matrix</a:t>
            </a:r>
            <a:r>
              <a:rPr lang="fr-FR" altLang="zh-CN" sz="1600" dirty="0">
                <a:solidFill>
                  <a:srgbClr val="080808"/>
                </a:solidFill>
              </a:rPr>
              <a:t>(</a:t>
            </a:r>
            <a:r>
              <a:rPr lang="fr-FR" altLang="zh-CN" sz="1600" b="1" dirty="0">
                <a:solidFill>
                  <a:srgbClr val="7030A0"/>
                </a:solidFill>
              </a:rPr>
              <a:t>int a[</a:t>
            </a:r>
            <a:r>
              <a:rPr lang="en-US" altLang="zh-CN" sz="1600" b="1" dirty="0">
                <a:solidFill>
                  <a:srgbClr val="7030A0"/>
                </a:solidFill>
              </a:rPr>
              <a:t>M</a:t>
            </a:r>
            <a:r>
              <a:rPr lang="fr-FR" altLang="zh-CN" sz="1600" b="1" dirty="0">
                <a:solidFill>
                  <a:srgbClr val="7030A0"/>
                </a:solidFill>
              </a:rPr>
              <a:t>][</a:t>
            </a:r>
            <a:r>
              <a:rPr lang="en-US" altLang="zh-CN" sz="1600" b="1" dirty="0">
                <a:solidFill>
                  <a:srgbClr val="7030A0"/>
                </a:solidFill>
              </a:rPr>
              <a:t>L</a:t>
            </a:r>
            <a:r>
              <a:rPr lang="fr-FR" altLang="zh-CN" sz="1600" b="1" dirty="0">
                <a:solidFill>
                  <a:srgbClr val="7030A0"/>
                </a:solidFill>
              </a:rPr>
              <a:t>],int b[L][N],int c[M][N],int m,int l, int n</a:t>
            </a:r>
            <a:r>
              <a:rPr lang="fr-FR" altLang="zh-CN" sz="1600" dirty="0">
                <a:solidFill>
                  <a:srgbClr val="080808"/>
                </a:solidFill>
              </a:rPr>
              <a:t>)</a:t>
            </a:r>
            <a:r>
              <a:rPr lang="en-US" altLang="zh-CN" sz="1600" dirty="0">
                <a:solidFill>
                  <a:srgbClr val="080808"/>
                </a:solidFill>
              </a:rPr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endParaRPr lang="fr-F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main(int </a:t>
            </a:r>
            <a:r>
              <a:rPr lang="en-US" altLang="zh-CN" sz="1600" dirty="0" err="1">
                <a:solidFill>
                  <a:srgbClr val="080808"/>
                </a:solidFill>
              </a:rPr>
              <a:t>argc</a:t>
            </a:r>
            <a:r>
              <a:rPr lang="en-US" altLang="zh-CN" sz="1600" dirty="0">
                <a:solidFill>
                  <a:srgbClr val="080808"/>
                </a:solidFill>
              </a:rPr>
              <a:t>, char *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int a[M][L] = {{1,2,3},{4,5,6}};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int b[L][N] = {{1,2},{3,4},{5,6}};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int c[M][N];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b="1" dirty="0" err="1">
                <a:solidFill>
                  <a:srgbClr val="030DCD"/>
                </a:solidFill>
              </a:rPr>
              <a:t>multMatrix</a:t>
            </a:r>
            <a:r>
              <a:rPr lang="en-US" altLang="zh-CN" sz="1600" b="1" dirty="0">
                <a:solidFill>
                  <a:srgbClr val="030DCD"/>
                </a:solidFill>
              </a:rPr>
              <a:t>(</a:t>
            </a:r>
            <a:r>
              <a:rPr lang="en-US" altLang="zh-CN" sz="1600" b="1" dirty="0" err="1">
                <a:solidFill>
                  <a:srgbClr val="030DCD"/>
                </a:solidFill>
              </a:rPr>
              <a:t>a,b,c,M,L,N</a:t>
            </a:r>
            <a:r>
              <a:rPr lang="en-US" altLang="zh-CN" sz="1600" b="1" dirty="0">
                <a:solidFill>
                  <a:srgbClr val="030DCD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//</a:t>
            </a:r>
            <a:r>
              <a:rPr lang="zh-CN" altLang="en-US" sz="1600" dirty="0">
                <a:solidFill>
                  <a:srgbClr val="080808"/>
                </a:solidFill>
              </a:rPr>
              <a:t>输出矩阵</a:t>
            </a:r>
            <a:r>
              <a:rPr lang="en-US" altLang="zh-CN" sz="1600" dirty="0">
                <a:solidFill>
                  <a:srgbClr val="080808"/>
                </a:solidFill>
              </a:rPr>
              <a:t>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9D8C01-0035-4163-AF38-4DB75DB73EF8}"/>
              </a:ext>
            </a:extLst>
          </p:cNvPr>
          <p:cNvSpPr txBox="1">
            <a:spLocks/>
          </p:cNvSpPr>
          <p:nvPr/>
        </p:nvSpPr>
        <p:spPr bwMode="auto">
          <a:xfrm>
            <a:off x="485775" y="1001319"/>
            <a:ext cx="8089900" cy="7519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二维数组作为函数的参数，应该让编译器知道数组的行数与列数；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声明与定义函数时，类似于二维数组的定义，</a:t>
            </a:r>
            <a:r>
              <a:rPr lang="zh-CN" altLang="en-US" sz="2000" dirty="0">
                <a:solidFill>
                  <a:srgbClr val="C00000"/>
                </a:solidFill>
              </a:rPr>
              <a:t>可以指定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en-US" sz="2000" dirty="0">
                <a:solidFill>
                  <a:srgbClr val="C00000"/>
                </a:solidFill>
              </a:rPr>
              <a:t>个维的值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982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</a:t>
            </a:r>
            <a:r>
              <a:rPr lang="zh-CN" altLang="en-US" dirty="0"/>
              <a:t>函数的几个问题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主要理解以下问题</a:t>
            </a:r>
            <a:endParaRPr lang="en-US" altLang="zh-CN" dirty="0">
              <a:latin typeface="+mn-ea"/>
            </a:endParaRPr>
          </a:p>
          <a:p>
            <a:pPr marL="971550" lvl="1"/>
            <a:r>
              <a:rPr lang="zh-CN" altLang="en-US" dirty="0">
                <a:latin typeface="+mn-ea"/>
              </a:rPr>
              <a:t>为什么要使用函数？</a:t>
            </a:r>
            <a:endParaRPr lang="en-US" altLang="zh-CN" dirty="0">
              <a:latin typeface="+mn-ea"/>
            </a:endParaRPr>
          </a:p>
          <a:p>
            <a:pPr marL="971550" lvl="1"/>
            <a:r>
              <a:rPr lang="zh-CN" altLang="en-US" dirty="0">
                <a:latin typeface="+mn-ea"/>
              </a:rPr>
              <a:t>有哪些类型的函数？</a:t>
            </a:r>
            <a:endParaRPr lang="en-US" altLang="zh-CN" dirty="0">
              <a:latin typeface="+mn-ea"/>
            </a:endParaRPr>
          </a:p>
          <a:p>
            <a:pPr marL="971550" lvl="1"/>
            <a:r>
              <a:rPr lang="zh-CN" altLang="en-US" dirty="0">
                <a:latin typeface="+mn-ea"/>
              </a:rPr>
              <a:t>如何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定义</a:t>
            </a:r>
            <a:r>
              <a:rPr lang="zh-CN" altLang="en-US" dirty="0">
                <a:latin typeface="+mn-ea"/>
              </a:rPr>
              <a:t>一个函数？</a:t>
            </a:r>
          </a:p>
          <a:p>
            <a:pPr marL="971550" lvl="1"/>
            <a:r>
              <a:rPr lang="zh-CN" altLang="en-US" dirty="0">
                <a:latin typeface="+mn-ea"/>
              </a:rPr>
              <a:t>一个函数怎样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调用</a:t>
            </a:r>
            <a:r>
              <a:rPr lang="zh-CN" altLang="en-US" dirty="0">
                <a:latin typeface="+mn-ea"/>
              </a:rPr>
              <a:t>其它函数？</a:t>
            </a:r>
          </a:p>
          <a:p>
            <a:pPr marL="971550" lvl="1"/>
            <a:r>
              <a:rPr lang="zh-CN" altLang="en-US" dirty="0">
                <a:solidFill>
                  <a:srgbClr val="0000CC"/>
                </a:solidFill>
                <a:latin typeface="+mn-ea"/>
              </a:rPr>
              <a:t>实在参数（实参）</a:t>
            </a:r>
            <a:r>
              <a:rPr lang="zh-CN" altLang="en-US" dirty="0">
                <a:latin typeface="+mn-ea"/>
              </a:rPr>
              <a:t>和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形式参数（形参）</a:t>
            </a:r>
            <a:r>
              <a:rPr lang="zh-CN" altLang="en-US" dirty="0">
                <a:latin typeface="+mn-ea"/>
              </a:rPr>
              <a:t>的含义</a:t>
            </a:r>
            <a:r>
              <a:rPr lang="zh-CN" altLang="en-US" dirty="0" smtClean="0">
                <a:latin typeface="+mn-ea"/>
              </a:rPr>
              <a:t>及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参数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传递方式</a:t>
            </a:r>
            <a:r>
              <a:rPr lang="zh-CN" altLang="en-US" dirty="0" smtClean="0">
                <a:latin typeface="+mn-ea"/>
              </a:rPr>
              <a:t>；</a:t>
            </a:r>
            <a:endParaRPr lang="zh-CN" altLang="en-US" dirty="0">
              <a:latin typeface="+mn-ea"/>
            </a:endParaRPr>
          </a:p>
          <a:p>
            <a:pPr marL="971550" lvl="1"/>
            <a:r>
              <a:rPr lang="zh-CN" altLang="en-US" dirty="0">
                <a:latin typeface="+mn-ea"/>
              </a:rPr>
              <a:t>如何让函数返回它的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返回值？</a:t>
            </a:r>
            <a:endParaRPr lang="zh-CN" altLang="en-US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地址</a:t>
            </a:r>
            <a:r>
              <a:rPr lang="zh-CN" altLang="en-US" dirty="0"/>
              <a:t>传送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000CC"/>
                </a:solidFill>
              </a:rPr>
              <a:t>传送二维数组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2810" y="2119194"/>
            <a:ext cx="3972865" cy="41358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函数定义</a:t>
            </a:r>
            <a:r>
              <a:rPr lang="zh-CN" altLang="en-US" sz="1800" dirty="0">
                <a:solidFill>
                  <a:srgbClr val="030DCD"/>
                </a:solidFill>
              </a:rPr>
              <a:t>：实现两个矩阵相乘；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a:MxL,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b: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LxN</a:t>
            </a:r>
            <a:r>
              <a:rPr lang="en-US" altLang="zh-CN" sz="1800" dirty="0">
                <a:solidFill>
                  <a:srgbClr val="006600"/>
                </a:solidFill>
              </a:rPr>
              <a:t>,</a:t>
            </a:r>
            <a:r>
              <a:rPr lang="zh-CN" altLang="en-US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c=a*b, </a:t>
            </a:r>
            <a:r>
              <a:rPr lang="zh-CN" altLang="en-US" sz="1800" dirty="0">
                <a:solidFill>
                  <a:srgbClr val="006600"/>
                </a:solidFill>
              </a:rPr>
              <a:t>则</a:t>
            </a:r>
            <a:r>
              <a:rPr lang="en-US" altLang="zh-CN" sz="1800" dirty="0">
                <a:solidFill>
                  <a:srgbClr val="006600"/>
                </a:solidFill>
              </a:rPr>
              <a:t>c: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MxN</a:t>
            </a:r>
            <a:endParaRPr lang="fr-FR" altLang="zh-CN" sz="18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800" dirty="0">
                <a:solidFill>
                  <a:srgbClr val="080808"/>
                </a:solidFill>
              </a:rPr>
              <a:t>void </a:t>
            </a:r>
            <a:r>
              <a:rPr lang="fr-FR" altLang="zh-CN" sz="1600" b="1" dirty="0">
                <a:solidFill>
                  <a:srgbClr val="030DCD"/>
                </a:solidFill>
              </a:rPr>
              <a:t>mul</a:t>
            </a:r>
            <a:r>
              <a:rPr lang="en-US" altLang="zh-CN" sz="1600" b="1" dirty="0">
                <a:solidFill>
                  <a:srgbClr val="030DCD"/>
                </a:solidFill>
              </a:rPr>
              <a:t>t</a:t>
            </a:r>
            <a:r>
              <a:rPr lang="fr-FR" altLang="zh-CN" sz="1600" b="1" dirty="0">
                <a:solidFill>
                  <a:srgbClr val="030DCD"/>
                </a:solidFill>
              </a:rPr>
              <a:t>Matrix</a:t>
            </a:r>
            <a:r>
              <a:rPr lang="fr-FR" altLang="zh-CN" sz="1800" dirty="0">
                <a:solidFill>
                  <a:srgbClr val="080808"/>
                </a:solidFill>
              </a:rPr>
              <a:t>(</a:t>
            </a:r>
            <a:r>
              <a:rPr lang="fr-FR" altLang="zh-CN" sz="1800" b="1" dirty="0">
                <a:solidFill>
                  <a:srgbClr val="7030A0"/>
                </a:solidFill>
              </a:rPr>
              <a:t>int a[][</a:t>
            </a:r>
            <a:r>
              <a:rPr lang="en-US" altLang="zh-CN" sz="1800" b="1" dirty="0">
                <a:solidFill>
                  <a:srgbClr val="7030A0"/>
                </a:solidFill>
              </a:rPr>
              <a:t>L</a:t>
            </a:r>
            <a:r>
              <a:rPr lang="fr-FR" altLang="zh-CN" sz="1800" b="1" dirty="0">
                <a:solidFill>
                  <a:srgbClr val="7030A0"/>
                </a:solidFill>
              </a:rPr>
              <a:t>],int b[][</a:t>
            </a:r>
            <a:r>
              <a:rPr lang="en-US" altLang="zh-CN" sz="1800" b="1" dirty="0">
                <a:solidFill>
                  <a:srgbClr val="7030A0"/>
                </a:solidFill>
              </a:rPr>
              <a:t>N</a:t>
            </a:r>
            <a:r>
              <a:rPr lang="fr-FR" altLang="zh-CN" sz="1800" b="1" dirty="0">
                <a:solidFill>
                  <a:srgbClr val="7030A0"/>
                </a:solidFill>
              </a:rPr>
              <a:t>],int c[][</a:t>
            </a:r>
            <a:r>
              <a:rPr lang="en-US" altLang="zh-CN" sz="1800" b="1" dirty="0">
                <a:solidFill>
                  <a:srgbClr val="7030A0"/>
                </a:solidFill>
              </a:rPr>
              <a:t>N</a:t>
            </a:r>
            <a:r>
              <a:rPr lang="fr-FR" altLang="zh-CN" sz="1800" b="1" dirty="0">
                <a:solidFill>
                  <a:srgbClr val="7030A0"/>
                </a:solidFill>
              </a:rPr>
              <a:t>],int m,int l, int n</a:t>
            </a:r>
            <a:r>
              <a:rPr lang="fr-FR" altLang="zh-CN" sz="1800" dirty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for(int 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=0;i&lt;</a:t>
            </a:r>
            <a:r>
              <a:rPr lang="en-US" altLang="zh-CN" sz="1800" dirty="0" err="1">
                <a:solidFill>
                  <a:srgbClr val="080808"/>
                </a:solidFill>
              </a:rPr>
              <a:t>m;i</a:t>
            </a:r>
            <a:r>
              <a:rPr lang="en-US" altLang="zh-CN" sz="1800" dirty="0">
                <a:solidFill>
                  <a:srgbClr val="080808"/>
                </a:solidFill>
              </a:rPr>
              <a:t>++)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for(int j=0;j&lt;</a:t>
            </a:r>
            <a:r>
              <a:rPr lang="en-US" altLang="zh-CN" sz="1800" dirty="0" err="1">
                <a:solidFill>
                  <a:srgbClr val="080808"/>
                </a:solidFill>
              </a:rPr>
              <a:t>n;j</a:t>
            </a:r>
            <a:r>
              <a:rPr lang="en-US" altLang="zh-CN" sz="1800" dirty="0">
                <a:solidFill>
                  <a:srgbClr val="080808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c[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][j]=0;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for (int k=0;k&lt;</a:t>
            </a:r>
            <a:r>
              <a:rPr lang="en-US" altLang="zh-CN" sz="1800" dirty="0" err="1">
                <a:solidFill>
                  <a:srgbClr val="080808"/>
                </a:solidFill>
              </a:rPr>
              <a:t>l;k</a:t>
            </a:r>
            <a:r>
              <a:rPr lang="en-US" altLang="zh-CN" sz="1800" dirty="0">
                <a:solidFill>
                  <a:srgbClr val="080808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c[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][j] += a[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][k]*b[k][j];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01131" y="2119194"/>
            <a:ext cx="3972865" cy="4135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b="1" dirty="0">
                <a:solidFill>
                  <a:srgbClr val="006600"/>
                </a:solidFill>
              </a:rPr>
              <a:t>#define M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b="1" dirty="0">
                <a:solidFill>
                  <a:srgbClr val="006600"/>
                </a:solidFill>
              </a:rPr>
              <a:t>#define L 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b="1" dirty="0">
                <a:solidFill>
                  <a:srgbClr val="006600"/>
                </a:solidFill>
              </a:rPr>
              <a:t>#define N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函数原型声明</a:t>
            </a:r>
            <a:endParaRPr lang="fr-FR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zh-CN" sz="1600" dirty="0">
                <a:solidFill>
                  <a:srgbClr val="080808"/>
                </a:solidFill>
              </a:rPr>
              <a:t>void </a:t>
            </a:r>
            <a:r>
              <a:rPr lang="fr-FR" altLang="zh-CN" sz="1600" b="1" dirty="0">
                <a:solidFill>
                  <a:srgbClr val="030DCD"/>
                </a:solidFill>
              </a:rPr>
              <a:t>mul</a:t>
            </a:r>
            <a:r>
              <a:rPr lang="en-US" altLang="zh-CN" sz="1600" dirty="0">
                <a:solidFill>
                  <a:srgbClr val="030DCD"/>
                </a:solidFill>
              </a:rPr>
              <a:t>t</a:t>
            </a:r>
            <a:r>
              <a:rPr lang="fr-FR" altLang="zh-CN" sz="1600" b="1" dirty="0">
                <a:solidFill>
                  <a:srgbClr val="030DCD"/>
                </a:solidFill>
              </a:rPr>
              <a:t>Matrix</a:t>
            </a:r>
            <a:r>
              <a:rPr lang="fr-FR" altLang="zh-CN" sz="1600" dirty="0">
                <a:solidFill>
                  <a:srgbClr val="080808"/>
                </a:solidFill>
              </a:rPr>
              <a:t>(</a:t>
            </a:r>
            <a:r>
              <a:rPr lang="fr-FR" altLang="zh-CN" sz="1600" b="1" dirty="0">
                <a:solidFill>
                  <a:srgbClr val="7030A0"/>
                </a:solidFill>
              </a:rPr>
              <a:t>int a[][</a:t>
            </a:r>
            <a:r>
              <a:rPr lang="en-US" altLang="zh-CN" sz="1600" b="1" dirty="0">
                <a:solidFill>
                  <a:srgbClr val="7030A0"/>
                </a:solidFill>
              </a:rPr>
              <a:t>L</a:t>
            </a:r>
            <a:r>
              <a:rPr lang="fr-FR" altLang="zh-CN" sz="1600" b="1" dirty="0">
                <a:solidFill>
                  <a:srgbClr val="7030A0"/>
                </a:solidFill>
              </a:rPr>
              <a:t>],int b[][N],int c[][N],int m,int l, int n</a:t>
            </a:r>
            <a:r>
              <a:rPr lang="fr-FR" altLang="zh-CN" sz="1600" dirty="0">
                <a:solidFill>
                  <a:srgbClr val="080808"/>
                </a:solidFill>
              </a:rPr>
              <a:t>)</a:t>
            </a:r>
            <a:r>
              <a:rPr lang="en-US" altLang="zh-CN" sz="1600" dirty="0">
                <a:solidFill>
                  <a:srgbClr val="080808"/>
                </a:solidFill>
              </a:rPr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endParaRPr lang="fr-FR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main(int </a:t>
            </a:r>
            <a:r>
              <a:rPr lang="en-US" altLang="zh-CN" sz="1600" dirty="0" err="1">
                <a:solidFill>
                  <a:srgbClr val="080808"/>
                </a:solidFill>
              </a:rPr>
              <a:t>argc</a:t>
            </a:r>
            <a:r>
              <a:rPr lang="en-US" altLang="zh-CN" sz="1600" dirty="0">
                <a:solidFill>
                  <a:srgbClr val="080808"/>
                </a:solidFill>
              </a:rPr>
              <a:t>, char *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[])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int a[M][L] = {{1,2,3},{4,5,6}};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int b[L][N] = {{1,2},{3,4},{5,6}};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int c[M][N];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b="1" dirty="0" err="1">
                <a:solidFill>
                  <a:srgbClr val="030DCD"/>
                </a:solidFill>
              </a:rPr>
              <a:t>multMatrix</a:t>
            </a:r>
            <a:r>
              <a:rPr lang="en-US" altLang="zh-CN" sz="1600" b="1" dirty="0">
                <a:solidFill>
                  <a:srgbClr val="030DCD"/>
                </a:solidFill>
              </a:rPr>
              <a:t>(</a:t>
            </a:r>
            <a:r>
              <a:rPr lang="en-US" altLang="zh-CN" sz="1600" b="1" dirty="0" err="1">
                <a:solidFill>
                  <a:srgbClr val="030DCD"/>
                </a:solidFill>
              </a:rPr>
              <a:t>a,b,c,M,L,N</a:t>
            </a:r>
            <a:r>
              <a:rPr lang="en-US" altLang="zh-CN" sz="1600" b="1" dirty="0">
                <a:solidFill>
                  <a:srgbClr val="030DCD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//</a:t>
            </a:r>
            <a:r>
              <a:rPr lang="zh-CN" altLang="en-US" sz="1600" dirty="0">
                <a:solidFill>
                  <a:srgbClr val="080808"/>
                </a:solidFill>
              </a:rPr>
              <a:t>输出矩阵</a:t>
            </a:r>
            <a:r>
              <a:rPr lang="en-US" altLang="zh-CN" sz="1600" dirty="0">
                <a:solidFill>
                  <a:srgbClr val="080808"/>
                </a:solidFill>
              </a:rPr>
              <a:t>c;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9D8C01-0035-4163-AF38-4DB75DB73EF8}"/>
              </a:ext>
            </a:extLst>
          </p:cNvPr>
          <p:cNvSpPr txBox="1">
            <a:spLocks/>
          </p:cNvSpPr>
          <p:nvPr/>
        </p:nvSpPr>
        <p:spPr bwMode="auto">
          <a:xfrm>
            <a:off x="485775" y="1001319"/>
            <a:ext cx="8089900" cy="9029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二维数组作为函数的参数，应该让编译器知道数组的行数与列数；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声明与定义函数时，类似于二维数组的定义，</a:t>
            </a:r>
            <a:r>
              <a:rPr lang="zh-CN" altLang="en-US" sz="2000" dirty="0">
                <a:solidFill>
                  <a:srgbClr val="C00000"/>
                </a:solidFill>
              </a:rPr>
              <a:t>至少指定第二维的值。</a:t>
            </a:r>
          </a:p>
        </p:txBody>
      </p:sp>
    </p:spTree>
    <p:extLst>
      <p:ext uri="{BB962C8B-B14F-4D97-AF65-F5344CB8AC3E}">
        <p14:creationId xmlns:p14="http://schemas.microsoft.com/office/powerpoint/2010/main" val="206896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FB2CE-1E7A-4C08-926E-474A2433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地址</a:t>
            </a:r>
            <a:r>
              <a:rPr lang="zh-CN" altLang="en-US" dirty="0"/>
              <a:t>传送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000CC"/>
                </a:solidFill>
              </a:rPr>
              <a:t>传送二维数组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3453B-7E24-43A3-B935-9A449D02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有如下宏定义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it-IT" altLang="zh-CN" sz="1800" dirty="0">
                <a:solidFill>
                  <a:srgbClr val="006600"/>
                </a:solidFill>
              </a:rPr>
              <a:t>#define M 2</a:t>
            </a:r>
          </a:p>
          <a:p>
            <a:pPr marL="971550" lvl="1">
              <a:lnSpc>
                <a:spcPct val="100000"/>
              </a:lnSpc>
            </a:pPr>
            <a:r>
              <a:rPr lang="it-IT" altLang="zh-CN" sz="1800" dirty="0">
                <a:solidFill>
                  <a:srgbClr val="006600"/>
                </a:solidFill>
              </a:rPr>
              <a:t>#define L 3</a:t>
            </a:r>
          </a:p>
          <a:p>
            <a:pPr marL="971550" lvl="1">
              <a:lnSpc>
                <a:spcPct val="100000"/>
              </a:lnSpc>
            </a:pPr>
            <a:r>
              <a:rPr lang="it-IT" altLang="zh-CN" sz="1800" dirty="0">
                <a:solidFill>
                  <a:srgbClr val="006600"/>
                </a:solidFill>
              </a:rPr>
              <a:t>#define N 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形参是二维数组常用的几种</a:t>
            </a:r>
            <a:r>
              <a:rPr lang="zh-CN" altLang="en-US" sz="2000" dirty="0">
                <a:solidFill>
                  <a:srgbClr val="030DCD"/>
                </a:solidFill>
              </a:rPr>
              <a:t>声明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fr-FR" altLang="zh-CN" sz="1800" dirty="0">
                <a:solidFill>
                  <a:srgbClr val="080808"/>
                </a:solidFill>
              </a:rPr>
              <a:t>void mul</a:t>
            </a:r>
            <a:r>
              <a:rPr lang="en-US" altLang="zh-CN" sz="1800" dirty="0">
                <a:solidFill>
                  <a:srgbClr val="080808"/>
                </a:solidFill>
              </a:rPr>
              <a:t>t</a:t>
            </a:r>
            <a:r>
              <a:rPr lang="fr-FR" altLang="zh-CN" sz="1800" dirty="0">
                <a:solidFill>
                  <a:srgbClr val="080808"/>
                </a:solidFill>
              </a:rPr>
              <a:t>Matrix(int a[M][</a:t>
            </a:r>
            <a:r>
              <a:rPr lang="en-US" altLang="zh-CN" sz="1800" dirty="0">
                <a:solidFill>
                  <a:srgbClr val="080808"/>
                </a:solidFill>
              </a:rPr>
              <a:t>L</a:t>
            </a:r>
            <a:r>
              <a:rPr lang="fr-FR" altLang="zh-CN" sz="1800" dirty="0">
                <a:solidFill>
                  <a:srgbClr val="080808"/>
                </a:solidFill>
              </a:rPr>
              <a:t>],int b[L][N],int c[M][N],int m,int l, int n)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  <a:endParaRPr lang="fr-FR" altLang="zh-CN" sz="18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fr-FR" altLang="zh-CN" sz="1800" dirty="0">
                <a:solidFill>
                  <a:srgbClr val="080808"/>
                </a:solidFill>
              </a:rPr>
              <a:t>void mul</a:t>
            </a:r>
            <a:r>
              <a:rPr lang="en-US" altLang="zh-CN" sz="1800" dirty="0">
                <a:solidFill>
                  <a:srgbClr val="080808"/>
                </a:solidFill>
              </a:rPr>
              <a:t>t</a:t>
            </a:r>
            <a:r>
              <a:rPr lang="fr-FR" altLang="zh-CN" sz="1800" dirty="0">
                <a:solidFill>
                  <a:srgbClr val="080808"/>
                </a:solidFill>
              </a:rPr>
              <a:t>Matrix(int a[][</a:t>
            </a:r>
            <a:r>
              <a:rPr lang="en-US" altLang="zh-CN" sz="1800" dirty="0">
                <a:solidFill>
                  <a:srgbClr val="080808"/>
                </a:solidFill>
              </a:rPr>
              <a:t>L</a:t>
            </a:r>
            <a:r>
              <a:rPr lang="fr-FR" altLang="zh-CN" sz="1800" dirty="0">
                <a:solidFill>
                  <a:srgbClr val="080808"/>
                </a:solidFill>
              </a:rPr>
              <a:t>],int b[][N],int c[][N],int,int, int)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  <a:endParaRPr lang="fr-FR" altLang="zh-CN" sz="18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定义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fr-FR" altLang="zh-CN" sz="1800" dirty="0">
                <a:solidFill>
                  <a:srgbClr val="080808"/>
                </a:solidFill>
              </a:rPr>
              <a:t>void mul</a:t>
            </a:r>
            <a:r>
              <a:rPr lang="en-US" altLang="zh-CN" sz="1800" dirty="0">
                <a:solidFill>
                  <a:srgbClr val="080808"/>
                </a:solidFill>
              </a:rPr>
              <a:t>t</a:t>
            </a:r>
            <a:r>
              <a:rPr lang="fr-FR" altLang="zh-CN" sz="1800" dirty="0">
                <a:solidFill>
                  <a:srgbClr val="080808"/>
                </a:solidFill>
              </a:rPr>
              <a:t>Matrix(int a[M][</a:t>
            </a:r>
            <a:r>
              <a:rPr lang="en-US" altLang="zh-CN" sz="1800" dirty="0">
                <a:solidFill>
                  <a:srgbClr val="080808"/>
                </a:solidFill>
              </a:rPr>
              <a:t>L</a:t>
            </a:r>
            <a:r>
              <a:rPr lang="fr-FR" altLang="zh-CN" sz="1800" dirty="0">
                <a:solidFill>
                  <a:srgbClr val="080808"/>
                </a:solidFill>
              </a:rPr>
              <a:t>],int b[L][N],int c[M][N],int m,int l, int n)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  <a:endParaRPr lang="fr-FR" altLang="zh-CN" sz="18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fr-FR" altLang="zh-CN" sz="1800" dirty="0">
                <a:solidFill>
                  <a:srgbClr val="080808"/>
                </a:solidFill>
              </a:rPr>
              <a:t>void mul</a:t>
            </a:r>
            <a:r>
              <a:rPr lang="en-US" altLang="zh-CN" sz="1800" dirty="0">
                <a:solidFill>
                  <a:srgbClr val="080808"/>
                </a:solidFill>
              </a:rPr>
              <a:t>t</a:t>
            </a:r>
            <a:r>
              <a:rPr lang="fr-FR" altLang="zh-CN" sz="1800" dirty="0">
                <a:solidFill>
                  <a:srgbClr val="080808"/>
                </a:solidFill>
              </a:rPr>
              <a:t>Matrix(int a[][</a:t>
            </a:r>
            <a:r>
              <a:rPr lang="en-US" altLang="zh-CN" sz="1800" dirty="0">
                <a:solidFill>
                  <a:srgbClr val="080808"/>
                </a:solidFill>
              </a:rPr>
              <a:t>L</a:t>
            </a:r>
            <a:r>
              <a:rPr lang="fr-FR" altLang="zh-CN" sz="1800" dirty="0">
                <a:solidFill>
                  <a:srgbClr val="080808"/>
                </a:solidFill>
              </a:rPr>
              <a:t>],int b[][N],int c[][N],int m,int l, int n)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  <a:endParaRPr lang="fr-FR" altLang="zh-CN" sz="18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调用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pt-BR" altLang="zh-CN" sz="1800" dirty="0"/>
              <a:t>int m=2,l=3,n=2;</a:t>
            </a:r>
          </a:p>
          <a:p>
            <a:pPr marL="971550" lvl="1">
              <a:lnSpc>
                <a:spcPct val="100000"/>
              </a:lnSpc>
            </a:pPr>
            <a:r>
              <a:rPr lang="pt-BR" altLang="zh-CN" sz="1800" dirty="0"/>
              <a:t>int a[M][L] = {{1,2,3},{4,5,6}};</a:t>
            </a:r>
          </a:p>
          <a:p>
            <a:pPr marL="971550" lvl="1">
              <a:lnSpc>
                <a:spcPct val="100000"/>
              </a:lnSpc>
            </a:pPr>
            <a:r>
              <a:rPr lang="pt-BR" altLang="zh-CN" sz="1800" dirty="0"/>
              <a:t>int b[L][N] = {{1,2},{3,4},{5,6}};</a:t>
            </a:r>
          </a:p>
          <a:p>
            <a:pPr marL="971550" lvl="1">
              <a:lnSpc>
                <a:spcPct val="100000"/>
              </a:lnSpc>
            </a:pPr>
            <a:r>
              <a:rPr lang="pt-BR" altLang="zh-CN" sz="1800" dirty="0"/>
              <a:t>int c[M][N]; </a:t>
            </a:r>
          </a:p>
          <a:p>
            <a:pPr marL="971550" lvl="1">
              <a:lnSpc>
                <a:spcPct val="100000"/>
              </a:lnSpc>
            </a:pPr>
            <a:r>
              <a:rPr lang="pt-BR" altLang="zh-CN" sz="1800" dirty="0">
                <a:solidFill>
                  <a:srgbClr val="C00000"/>
                </a:solidFill>
              </a:rPr>
              <a:t>mulMatrix(a,b,c,M,L,N);  </a:t>
            </a:r>
            <a:r>
              <a:rPr lang="pt-BR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数组</a:t>
            </a:r>
            <a:r>
              <a:rPr lang="en-US" altLang="zh-CN" sz="1800" b="1" dirty="0">
                <a:solidFill>
                  <a:srgbClr val="006600"/>
                </a:solidFill>
              </a:rPr>
              <a:t>c</a:t>
            </a:r>
            <a:r>
              <a:rPr lang="zh-CN" altLang="en-US" sz="1800" b="1" dirty="0">
                <a:solidFill>
                  <a:srgbClr val="006600"/>
                </a:solidFill>
              </a:rPr>
              <a:t>中将带回</a:t>
            </a:r>
            <a:r>
              <a:rPr lang="en-US" altLang="zh-CN" sz="1800" b="1" dirty="0">
                <a:solidFill>
                  <a:srgbClr val="006600"/>
                </a:solidFill>
              </a:rPr>
              <a:t>a*b</a:t>
            </a:r>
            <a:r>
              <a:rPr lang="zh-CN" altLang="en-US" sz="1800" b="1" dirty="0">
                <a:solidFill>
                  <a:srgbClr val="006600"/>
                </a:solidFill>
              </a:rPr>
              <a:t>的结果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引用传送</a:t>
            </a:r>
            <a:r>
              <a:rPr lang="en-US" altLang="zh-CN" dirty="0"/>
              <a:t>(C++)--</a:t>
            </a:r>
            <a:r>
              <a:rPr lang="zh-CN" altLang="en-US" dirty="0"/>
              <a:t>形参的操作影响实参得值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引用传送（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71550" lvl="1"/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a;</a:t>
            </a:r>
          </a:p>
          <a:p>
            <a:pPr marL="971550" lvl="1"/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&amp;b=a;    </a:t>
            </a:r>
            <a:r>
              <a:rPr lang="en-US" altLang="zh-CN" dirty="0"/>
              <a:t>//</a:t>
            </a:r>
            <a:r>
              <a:rPr lang="zh-CN" altLang="en-US" dirty="0">
                <a:solidFill>
                  <a:srgbClr val="0000CC"/>
                </a:solidFill>
              </a:rPr>
              <a:t>为变量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创建了一个别名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</a:p>
          <a:p>
            <a:pPr marL="971550" lvl="1"/>
            <a:r>
              <a:rPr lang="en-US" altLang="zh-CN" dirty="0"/>
              <a:t>C++</a:t>
            </a:r>
            <a:r>
              <a:rPr lang="zh-CN" altLang="en-US" dirty="0"/>
              <a:t>中称</a:t>
            </a:r>
            <a:r>
              <a:rPr lang="en-US" altLang="zh-CN" dirty="0">
                <a:solidFill>
                  <a:srgbClr val="006600"/>
                </a:solidFill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为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的引用</a:t>
            </a:r>
            <a:r>
              <a:rPr lang="en-US" altLang="zh-CN" dirty="0">
                <a:solidFill>
                  <a:srgbClr val="006600"/>
                </a:solidFill>
              </a:rPr>
              <a:t>(reference)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zh-CN" altLang="en-US" dirty="0"/>
              <a:t>可以理解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指向同一个地址单元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与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的值永远相同；</a:t>
            </a:r>
            <a:endParaRPr lang="en-US" altLang="zh-CN" dirty="0">
              <a:solidFill>
                <a:srgbClr val="0000CC"/>
              </a:solidFill>
            </a:endParaRPr>
          </a:p>
          <a:p>
            <a:pPr marL="971550" lvl="1"/>
            <a:r>
              <a:rPr lang="zh-CN" altLang="en-US" dirty="0"/>
              <a:t>类似于 </a:t>
            </a:r>
            <a:r>
              <a:rPr lang="en-US" altLang="zh-CN" dirty="0" err="1"/>
              <a:t>int</a:t>
            </a:r>
            <a:r>
              <a:rPr lang="en-US" altLang="zh-CN" dirty="0"/>
              <a:t>  a, *</a:t>
            </a:r>
            <a:r>
              <a:rPr lang="en-US" altLang="zh-CN" dirty="0" err="1"/>
              <a:t>ip</a:t>
            </a:r>
            <a:r>
              <a:rPr lang="en-US" altLang="zh-CN" dirty="0"/>
              <a:t>=&amp;a;  a</a:t>
            </a:r>
            <a:r>
              <a:rPr lang="zh-CN" altLang="en-US" dirty="0"/>
              <a:t>与</a:t>
            </a:r>
            <a:r>
              <a:rPr lang="en-US" altLang="zh-CN" dirty="0"/>
              <a:t>*</a:t>
            </a:r>
            <a:r>
              <a:rPr lang="en-US" altLang="zh-CN" dirty="0" err="1"/>
              <a:t>ip</a:t>
            </a:r>
            <a:r>
              <a:rPr lang="zh-CN" altLang="en-US" dirty="0"/>
              <a:t>的值永远相同；</a:t>
            </a:r>
            <a:endParaRPr lang="en-US" altLang="zh-CN" dirty="0"/>
          </a:p>
          <a:p>
            <a:pPr marL="971550" lvl="1"/>
            <a:r>
              <a:rPr lang="zh-CN" altLang="en-US" dirty="0"/>
              <a:t>如</a:t>
            </a:r>
            <a:r>
              <a:rPr lang="en-US" altLang="zh-CN" dirty="0"/>
              <a:t> </a:t>
            </a:r>
            <a:r>
              <a:rPr lang="zh-CN" altLang="en-US" dirty="0"/>
              <a:t>：执行语句</a:t>
            </a:r>
            <a:r>
              <a:rPr lang="en-US" altLang="zh-CN" dirty="0"/>
              <a:t>a=124;</a:t>
            </a:r>
            <a:r>
              <a:rPr lang="zh-CN" altLang="en-US" dirty="0"/>
              <a:t>后，</a:t>
            </a:r>
            <a:r>
              <a:rPr lang="en-US" altLang="zh-CN" dirty="0"/>
              <a:t>b</a:t>
            </a:r>
            <a:r>
              <a:rPr lang="zh-CN" altLang="en-US" dirty="0"/>
              <a:t>的值也变为</a:t>
            </a:r>
            <a:r>
              <a:rPr lang="en-US" altLang="zh-CN" dirty="0"/>
              <a:t>124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en-US" altLang="zh-CN" dirty="0"/>
              <a:t>         </a:t>
            </a:r>
            <a:r>
              <a:rPr lang="zh-CN" altLang="en-US" dirty="0"/>
              <a:t>执行语句 </a:t>
            </a:r>
            <a:r>
              <a:rPr lang="en-US" altLang="zh-CN" dirty="0"/>
              <a:t>b=345;</a:t>
            </a:r>
            <a:r>
              <a:rPr lang="zh-CN" altLang="en-US" dirty="0"/>
              <a:t>后，</a:t>
            </a:r>
            <a:r>
              <a:rPr lang="en-US" altLang="zh-CN" dirty="0"/>
              <a:t>a</a:t>
            </a:r>
            <a:r>
              <a:rPr lang="zh-CN" altLang="en-US" dirty="0"/>
              <a:t>的值也为</a:t>
            </a:r>
            <a:r>
              <a:rPr lang="en-US" altLang="zh-CN" dirty="0"/>
              <a:t>345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1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引用传送</a:t>
            </a:r>
            <a:r>
              <a:rPr lang="en-US" altLang="zh-CN" dirty="0"/>
              <a:t>(C++)--</a:t>
            </a:r>
            <a:r>
              <a:rPr lang="zh-CN" altLang="en-US" dirty="0"/>
              <a:t>形参的操作影响实参得值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引用</a:t>
            </a:r>
            <a:endParaRPr lang="en-US" altLang="zh-CN" dirty="0"/>
          </a:p>
          <a:p>
            <a:pPr marL="971550" lvl="1"/>
            <a:r>
              <a:rPr lang="zh-CN" altLang="en-US" dirty="0"/>
              <a:t>启示：</a:t>
            </a:r>
            <a:r>
              <a:rPr lang="zh-CN" altLang="en-US" dirty="0">
                <a:solidFill>
                  <a:srgbClr val="006600"/>
                </a:solidFill>
              </a:rPr>
              <a:t>函数形参可以采用</a:t>
            </a:r>
            <a:r>
              <a:rPr lang="en-US" altLang="zh-CN" dirty="0">
                <a:solidFill>
                  <a:srgbClr val="C00000"/>
                </a:solidFill>
              </a:rPr>
              <a:t>&amp;b</a:t>
            </a:r>
            <a:r>
              <a:rPr lang="zh-CN" altLang="en-US" dirty="0">
                <a:solidFill>
                  <a:srgbClr val="006600"/>
                </a:solidFill>
              </a:rPr>
              <a:t>，实参可以是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，这样函数对</a:t>
            </a:r>
            <a:r>
              <a:rPr lang="en-US" altLang="zh-CN" dirty="0">
                <a:solidFill>
                  <a:srgbClr val="006600"/>
                </a:solidFill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的修改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就会体现出来</a:t>
            </a:r>
            <a:endParaRPr lang="en-US" altLang="zh-CN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dirty="0"/>
              <a:t>函数的形参采用引用类型实现变量之间数值的传递，实现函数的多个返回值（当然也可以通过指针实现）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引用传送</a:t>
            </a:r>
            <a:r>
              <a:rPr lang="en-US" altLang="zh-CN" dirty="0"/>
              <a:t>(C++)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2208" y="1036209"/>
            <a:ext cx="3876160" cy="5345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void Exchg4(int </a:t>
            </a:r>
            <a:r>
              <a:rPr lang="es-ES" altLang="zh-CN" sz="2000" dirty="0">
                <a:solidFill>
                  <a:srgbClr val="C00000"/>
                </a:solidFill>
              </a:rPr>
              <a:t>&amp;x</a:t>
            </a:r>
            <a:r>
              <a:rPr lang="es-ES" altLang="zh-CN" sz="2000" dirty="0">
                <a:solidFill>
                  <a:srgbClr val="080808"/>
                </a:solidFill>
              </a:rPr>
              <a:t>, int </a:t>
            </a:r>
            <a:r>
              <a:rPr lang="es-ES" altLang="zh-CN" sz="2000" dirty="0">
                <a:solidFill>
                  <a:srgbClr val="C00000"/>
                </a:solidFill>
              </a:rPr>
              <a:t>&amp;y</a:t>
            </a:r>
            <a:r>
              <a:rPr lang="es-ES" altLang="zh-CN" sz="2000" dirty="0">
                <a:solidFill>
                  <a:srgbClr val="080808"/>
                </a:solidFill>
              </a:rPr>
              <a:t>)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{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   int tmp=x;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   x=y;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   y=tmp;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  printf("x=%d,y=%d\n",x,y);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}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//x</a:t>
            </a:r>
            <a:r>
              <a:rPr lang="zh-CN" altLang="en-US" sz="1800" dirty="0">
                <a:solidFill>
                  <a:srgbClr val="080808"/>
                </a:solidFill>
              </a:rPr>
              <a:t>与</a:t>
            </a:r>
            <a:r>
              <a:rPr lang="en-US" altLang="zh-CN" sz="1800" dirty="0">
                <a:solidFill>
                  <a:srgbClr val="080808"/>
                </a:solidFill>
              </a:rPr>
              <a:t>y</a:t>
            </a:r>
            <a:r>
              <a:rPr lang="zh-CN" altLang="en-US" sz="1800" dirty="0">
                <a:solidFill>
                  <a:srgbClr val="080808"/>
                </a:solidFill>
              </a:rPr>
              <a:t>的输出值？ </a:t>
            </a:r>
            <a:r>
              <a:rPr lang="en-US" altLang="zh-CN" sz="1800" dirty="0">
                <a:solidFill>
                  <a:srgbClr val="080808"/>
                </a:solidFill>
              </a:rPr>
              <a:t>(6,4)</a:t>
            </a:r>
          </a:p>
          <a:p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30725" y="1036209"/>
            <a:ext cx="3876160" cy="534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int main()</a:t>
            </a:r>
          </a:p>
          <a:p>
            <a:pPr>
              <a:buNone/>
            </a:pPr>
            <a:r>
              <a:rPr lang="es-ES" altLang="zh-CN" sz="2000" dirty="0">
                <a:solidFill>
                  <a:srgbClr val="080808"/>
                </a:solidFill>
              </a:rPr>
              <a:t> {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</a:rPr>
              <a:t>int</a:t>
            </a:r>
            <a:r>
              <a:rPr lang="en-US" altLang="zh-CN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a</a:t>
            </a:r>
            <a:r>
              <a:rPr lang="en-US" altLang="zh-CN" sz="2000" dirty="0">
                <a:solidFill>
                  <a:srgbClr val="080808"/>
                </a:solidFill>
              </a:rPr>
              <a:t>=4,</a:t>
            </a:r>
            <a:r>
              <a:rPr lang="en-US" altLang="zh-CN" sz="2000" dirty="0">
                <a:solidFill>
                  <a:srgbClr val="C00000"/>
                </a:solidFill>
              </a:rPr>
              <a:t>b</a:t>
            </a:r>
            <a:r>
              <a:rPr lang="en-US" altLang="zh-CN" sz="2000" dirty="0">
                <a:solidFill>
                  <a:srgbClr val="080808"/>
                </a:solidFill>
              </a:rPr>
              <a:t>=6;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Exchg4(</a:t>
            </a:r>
            <a:r>
              <a:rPr lang="en-US" altLang="zh-CN" sz="2000" dirty="0" err="1">
                <a:solidFill>
                  <a:srgbClr val="C00000"/>
                </a:solidFill>
              </a:rPr>
              <a:t>a,b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("a=%</a:t>
            </a:r>
            <a:r>
              <a:rPr lang="en-US" altLang="zh-CN" sz="2000" dirty="0" err="1">
                <a:solidFill>
                  <a:srgbClr val="080808"/>
                </a:solidFill>
              </a:rPr>
              <a:t>d,b</a:t>
            </a:r>
            <a:r>
              <a:rPr lang="en-US" altLang="zh-CN" sz="2000" dirty="0">
                <a:solidFill>
                  <a:srgbClr val="080808"/>
                </a:solidFill>
              </a:rPr>
              <a:t>=%d\n",</a:t>
            </a:r>
            <a:r>
              <a:rPr lang="en-US" altLang="zh-CN" sz="2000" dirty="0" err="1">
                <a:solidFill>
                  <a:srgbClr val="080808"/>
                </a:solidFill>
              </a:rPr>
              <a:t>a,b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	return 0;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}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//a</a:t>
            </a:r>
            <a:r>
              <a:rPr lang="zh-CN" altLang="en-US" sz="1800" dirty="0">
                <a:solidFill>
                  <a:srgbClr val="080808"/>
                </a:solidFill>
              </a:rPr>
              <a:t>与</a:t>
            </a:r>
            <a:r>
              <a:rPr lang="en-US" altLang="zh-CN" sz="1800" dirty="0">
                <a:solidFill>
                  <a:srgbClr val="080808"/>
                </a:solidFill>
              </a:rPr>
              <a:t>b</a:t>
            </a:r>
            <a:r>
              <a:rPr lang="zh-CN" altLang="en-US" sz="1800" dirty="0">
                <a:solidFill>
                  <a:srgbClr val="080808"/>
                </a:solidFill>
              </a:rPr>
              <a:t>的输出值？ </a:t>
            </a:r>
            <a:r>
              <a:rPr lang="en-US" altLang="zh-CN" sz="1800" dirty="0">
                <a:solidFill>
                  <a:srgbClr val="080808"/>
                </a:solidFill>
              </a:rPr>
              <a:t>(6,4)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当</a:t>
            </a:r>
            <a:r>
              <a:rPr lang="en-US" altLang="zh-CN" sz="1800" dirty="0">
                <a:solidFill>
                  <a:srgbClr val="0303DF"/>
                </a:solidFill>
              </a:rPr>
              <a:t>a</a:t>
            </a:r>
            <a:r>
              <a:rPr lang="zh-CN" altLang="en-US" sz="1800" dirty="0">
                <a:solidFill>
                  <a:srgbClr val="0303DF"/>
                </a:solidFill>
              </a:rPr>
              <a:t>，</a:t>
            </a:r>
            <a:r>
              <a:rPr lang="en-US" altLang="zh-CN" sz="1800" dirty="0">
                <a:solidFill>
                  <a:srgbClr val="0303DF"/>
                </a:solidFill>
              </a:rPr>
              <a:t>b</a:t>
            </a:r>
            <a:r>
              <a:rPr lang="zh-CN" altLang="en-US" sz="1800" dirty="0">
                <a:solidFill>
                  <a:srgbClr val="0303DF"/>
                </a:solidFill>
              </a:rPr>
              <a:t>传递给形参时，</a:t>
            </a:r>
            <a:r>
              <a:rPr lang="en-US" altLang="zh-CN" sz="1800" dirty="0">
                <a:solidFill>
                  <a:srgbClr val="0303DF"/>
                </a:solidFill>
              </a:rPr>
              <a:t>x</a:t>
            </a:r>
            <a:r>
              <a:rPr lang="zh-CN" altLang="en-US" sz="1800" dirty="0">
                <a:solidFill>
                  <a:srgbClr val="0303DF"/>
                </a:solidFill>
              </a:rPr>
              <a:t>与</a:t>
            </a:r>
            <a:r>
              <a:rPr lang="en-US" altLang="zh-CN" sz="1800" dirty="0">
                <a:solidFill>
                  <a:srgbClr val="0303DF"/>
                </a:solidFill>
              </a:rPr>
              <a:t>y</a:t>
            </a:r>
            <a:r>
              <a:rPr lang="zh-CN" altLang="en-US" sz="1800" dirty="0">
                <a:solidFill>
                  <a:srgbClr val="0303DF"/>
                </a:solidFill>
              </a:rPr>
              <a:t>是对</a:t>
            </a:r>
            <a:r>
              <a:rPr lang="en-US" altLang="zh-CN" sz="1800" dirty="0">
                <a:solidFill>
                  <a:srgbClr val="0303DF"/>
                </a:solidFill>
              </a:rPr>
              <a:t>a</a:t>
            </a:r>
            <a:r>
              <a:rPr lang="zh-CN" altLang="en-US" sz="1800" dirty="0">
                <a:solidFill>
                  <a:srgbClr val="0303DF"/>
                </a:solidFill>
              </a:rPr>
              <a:t>与</a:t>
            </a:r>
            <a:r>
              <a:rPr lang="en-US" altLang="zh-CN" sz="1800" dirty="0">
                <a:solidFill>
                  <a:srgbClr val="0303DF"/>
                </a:solidFill>
              </a:rPr>
              <a:t>b</a:t>
            </a:r>
            <a:r>
              <a:rPr lang="zh-CN" altLang="en-US" sz="1800" dirty="0">
                <a:solidFill>
                  <a:srgbClr val="0303DF"/>
                </a:solidFill>
              </a:rPr>
              <a:t>的引用，相当于是</a:t>
            </a:r>
            <a:r>
              <a:rPr lang="en-US" altLang="zh-CN" sz="1800" dirty="0">
                <a:solidFill>
                  <a:srgbClr val="0303DF"/>
                </a:solidFill>
              </a:rPr>
              <a:t>a</a:t>
            </a:r>
            <a:r>
              <a:rPr lang="zh-CN" altLang="en-US" sz="1800" dirty="0">
                <a:solidFill>
                  <a:srgbClr val="0303DF"/>
                </a:solidFill>
              </a:rPr>
              <a:t>与</a:t>
            </a:r>
            <a:r>
              <a:rPr lang="en-US" altLang="zh-CN" sz="1800" dirty="0">
                <a:solidFill>
                  <a:srgbClr val="0303DF"/>
                </a:solidFill>
              </a:rPr>
              <a:t>b</a:t>
            </a:r>
            <a:r>
              <a:rPr lang="zh-CN" altLang="en-US" sz="1800" dirty="0">
                <a:solidFill>
                  <a:srgbClr val="0303DF"/>
                </a:solidFill>
              </a:rPr>
              <a:t>的</a:t>
            </a:r>
            <a:r>
              <a:rPr lang="zh-CN" altLang="en-US" sz="1800" dirty="0">
                <a:solidFill>
                  <a:srgbClr val="C00000"/>
                </a:solidFill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2109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指向函数的指针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rgbClr val="000000"/>
                </a:solidFill>
              </a:rPr>
              <a:t>函数可以通过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函数名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调用，</a:t>
            </a:r>
            <a:r>
              <a:rPr kumimoji="1" lang="zh-CN" altLang="en-US" sz="1800" b="1" dirty="0">
                <a:solidFill>
                  <a:srgbClr val="000000"/>
                </a:solidFill>
              </a:rPr>
              <a:t>也可以通过</a:t>
            </a:r>
            <a:r>
              <a:rPr kumimoji="1" lang="zh-CN" altLang="en-US" sz="1800" b="1" u="sng" dirty="0">
                <a:solidFill>
                  <a:srgbClr val="C00000"/>
                </a:solidFill>
              </a:rPr>
              <a:t>函数指针</a:t>
            </a:r>
            <a:r>
              <a:rPr lang="zh-CN" altLang="en-US" sz="1800" b="1" dirty="0">
                <a:solidFill>
                  <a:srgbClr val="000000"/>
                </a:solidFill>
              </a:rPr>
              <a:t>实现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函数的调用；</a:t>
            </a:r>
            <a:endParaRPr kumimoji="1"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函数的</a:t>
            </a:r>
            <a:r>
              <a:rPr lang="zh-CN" altLang="en-US" sz="1800" b="1" dirty="0"/>
              <a:t>首地址或入口地址</a:t>
            </a:r>
            <a:endParaRPr lang="en-US" altLang="zh-CN" sz="1800" b="1" dirty="0"/>
          </a:p>
          <a:p>
            <a:pPr marL="971550" lvl="1"/>
            <a:r>
              <a:rPr lang="zh-CN" altLang="en-US" sz="1600" dirty="0"/>
              <a:t>函数由一系列指令组成，存储在内存单元中；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函数开始执行的那条指令所在的内存地址称为</a:t>
            </a:r>
            <a:r>
              <a:rPr lang="zh-CN" altLang="en-US" sz="1600" b="1" dirty="0"/>
              <a:t>函数的首地址</a:t>
            </a:r>
            <a:r>
              <a:rPr lang="zh-CN" altLang="en-US" sz="1600" dirty="0"/>
              <a:t>，或</a:t>
            </a:r>
            <a:r>
              <a:rPr lang="zh-CN" altLang="en-US" sz="1600" b="1" dirty="0"/>
              <a:t>入口地址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b="1" u="sng" dirty="0"/>
              <a:t>C</a:t>
            </a:r>
            <a:r>
              <a:rPr kumimoji="1" lang="zh-CN" altLang="en-US" sz="1800" b="1" u="sng" dirty="0"/>
              <a:t>语言规定</a:t>
            </a:r>
            <a:r>
              <a:rPr kumimoji="1" lang="zh-CN" altLang="en-US" sz="1800" b="1" i="1" u="sng" dirty="0">
                <a:solidFill>
                  <a:srgbClr val="0000CC"/>
                </a:solidFill>
              </a:rPr>
              <a:t>函数名</a:t>
            </a:r>
            <a:r>
              <a:rPr kumimoji="1" lang="zh-CN" altLang="en-US" sz="1800" b="1" u="sng" dirty="0"/>
              <a:t>可以解释为</a:t>
            </a:r>
            <a:r>
              <a:rPr kumimoji="1" lang="zh-CN" altLang="en-US" sz="1800" b="1" i="1" u="sng" dirty="0"/>
              <a:t>指向</a:t>
            </a:r>
            <a:r>
              <a:rPr kumimoji="1" lang="zh-CN" altLang="en-US" sz="1800" b="1" i="1" u="sng" dirty="0">
                <a:solidFill>
                  <a:srgbClr val="0000CC"/>
                </a:solidFill>
              </a:rPr>
              <a:t>函数首地址的</a:t>
            </a:r>
            <a:r>
              <a:rPr kumimoji="1" lang="zh-CN" altLang="en-US" sz="1800" b="1" i="1" u="sng" dirty="0">
                <a:solidFill>
                  <a:srgbClr val="C00000"/>
                </a:solidFill>
              </a:rPr>
              <a:t>常量指针</a:t>
            </a:r>
            <a:r>
              <a:rPr kumimoji="1" lang="zh-CN" altLang="en-US" sz="1800" b="1" u="sng" dirty="0" smtClean="0">
                <a:solidFill>
                  <a:srgbClr val="FF0000"/>
                </a:solidFill>
              </a:rPr>
              <a:t>；</a:t>
            </a:r>
            <a:endParaRPr kumimoji="1" lang="en-US" altLang="zh-CN" sz="1800" b="1" u="sng" dirty="0" smtClean="0">
              <a:solidFill>
                <a:srgbClr val="FF0000"/>
              </a:solidFill>
            </a:endParaRPr>
          </a:p>
          <a:p>
            <a:pPr marL="971550" lvl="1"/>
            <a:r>
              <a:rPr kumimoji="1" lang="zh-CN" altLang="en-US" sz="1600" b="1" dirty="0">
                <a:solidFill>
                  <a:srgbClr val="030DCD"/>
                </a:solidFill>
              </a:rPr>
              <a:t>类似于数组名</a:t>
            </a:r>
            <a:r>
              <a:rPr kumimoji="1" lang="zh-CN" altLang="en-US" sz="1600" b="1" dirty="0" smtClean="0">
                <a:solidFill>
                  <a:srgbClr val="030DCD"/>
                </a:solidFill>
              </a:rPr>
              <a:t>是一个指向首数组元素的常量指针</a:t>
            </a:r>
            <a:endParaRPr kumimoji="1" lang="en-US" altLang="zh-CN" sz="1600" b="1" u="sng" dirty="0">
              <a:solidFill>
                <a:srgbClr val="FF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rgbClr val="FF0000"/>
                </a:solidFill>
              </a:rPr>
              <a:t>指向函数的指针变量</a:t>
            </a:r>
            <a:r>
              <a:rPr kumimoji="1" lang="zh-CN" altLang="en-US" sz="1800" dirty="0">
                <a:solidFill>
                  <a:srgbClr val="FF5050"/>
                </a:solidFill>
              </a:rPr>
              <a:t>：</a:t>
            </a:r>
            <a:r>
              <a:rPr kumimoji="1" lang="zh-CN" altLang="en-US" sz="1800" b="1" dirty="0">
                <a:solidFill>
                  <a:srgbClr val="030DCD"/>
                </a:solidFill>
              </a:rPr>
              <a:t>指向函数（入口）的指针变量；</a:t>
            </a:r>
            <a:endParaRPr kumimoji="1" lang="en-US" altLang="zh-CN" sz="1800" b="1" dirty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u="sng" dirty="0" smtClean="0">
                <a:solidFill>
                  <a:srgbClr val="7030A0"/>
                </a:solidFill>
              </a:rPr>
              <a:t>比较</a:t>
            </a:r>
            <a:r>
              <a:rPr lang="zh-CN" altLang="en-US" sz="2000" u="sng" dirty="0" smtClean="0"/>
              <a:t>：函数</a:t>
            </a:r>
            <a:r>
              <a:rPr lang="zh-CN" altLang="en-US" sz="2000" u="sng" dirty="0"/>
              <a:t>、返回指针类型的函数、指向函数的指针</a:t>
            </a:r>
            <a:endParaRPr lang="en-US" altLang="zh-CN" sz="2000" u="sng" dirty="0"/>
          </a:p>
          <a:p>
            <a:pPr marL="971550" lvl="1">
              <a:lnSpc>
                <a:spcPct val="110000"/>
              </a:lnSpc>
            </a:pPr>
            <a:r>
              <a:rPr lang="en-US" altLang="zh-CN" sz="1600" dirty="0"/>
              <a:t>int  f(int) ;     // f</a:t>
            </a:r>
            <a:r>
              <a:rPr lang="zh-CN" altLang="en-US" sz="1600" dirty="0"/>
              <a:t>是一个函数，</a:t>
            </a:r>
            <a:r>
              <a:rPr lang="zh-CN" altLang="en-US" sz="1600" dirty="0" smtClean="0"/>
              <a:t>返回一个整型</a:t>
            </a:r>
            <a:r>
              <a:rPr lang="zh-CN" altLang="en-US" sz="1600" dirty="0"/>
              <a:t>数据；</a:t>
            </a:r>
            <a:endParaRPr lang="en-US" altLang="zh-CN" sz="1600" dirty="0"/>
          </a:p>
          <a:p>
            <a:pPr marL="971550" lvl="1">
              <a:lnSpc>
                <a:spcPct val="110000"/>
              </a:lnSpc>
            </a:pPr>
            <a:r>
              <a:rPr lang="en-US" altLang="zh-CN" sz="1600" dirty="0"/>
              <a:t>int* f(int)      // f</a:t>
            </a:r>
            <a:r>
              <a:rPr lang="zh-CN" altLang="en-US" sz="1600" dirty="0"/>
              <a:t>是一个函数，</a:t>
            </a:r>
            <a:r>
              <a:rPr lang="zh-CN" altLang="en-US" sz="1600" dirty="0" smtClean="0"/>
              <a:t>返回一个指向</a:t>
            </a:r>
            <a:r>
              <a:rPr lang="zh-CN" altLang="en-US" sz="1600" dirty="0"/>
              <a:t>整型数据的指针；</a:t>
            </a:r>
            <a:endParaRPr lang="en-US" altLang="zh-CN" sz="1600" dirty="0"/>
          </a:p>
          <a:p>
            <a:pPr marL="971550" lvl="1">
              <a:lnSpc>
                <a:spcPct val="110000"/>
              </a:lnSpc>
            </a:pPr>
            <a:r>
              <a:rPr lang="en-US" altLang="zh-CN" sz="1600" dirty="0"/>
              <a:t>int  (*f)(int)   // f</a:t>
            </a:r>
            <a:r>
              <a:rPr lang="zh-CN" altLang="en-US" sz="1600" dirty="0"/>
              <a:t>是一个指向函数的指针变量</a:t>
            </a:r>
            <a:r>
              <a:rPr lang="zh-CN" altLang="en-US" sz="1600" dirty="0" smtClean="0"/>
              <a:t>，可以</a:t>
            </a:r>
            <a:r>
              <a:rPr kumimoji="1" lang="zh-CN" altLang="en-US" sz="1600" b="1" dirty="0" smtClean="0">
                <a:solidFill>
                  <a:srgbClr val="C00000"/>
                </a:solidFill>
              </a:rPr>
              <a:t>指向任何一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个参数是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int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，返回值是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int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的函数</a:t>
            </a:r>
            <a:r>
              <a:rPr kumimoji="1" lang="zh-CN" altLang="en-US" sz="1600" dirty="0" smtClean="0">
                <a:solidFill>
                  <a:srgbClr val="C00000"/>
                </a:solidFill>
              </a:rPr>
              <a:t>；（指向函数入口）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1800" b="1" dirty="0" smtClean="0"/>
              <a:t>类似于</a:t>
            </a:r>
            <a:r>
              <a:rPr kumimoji="1" lang="en-US" altLang="zh-CN" sz="1800" b="1" dirty="0" err="1" smtClean="0"/>
              <a:t>int</a:t>
            </a:r>
            <a:r>
              <a:rPr kumimoji="1" lang="en-US" altLang="zh-CN" sz="1800" b="1" dirty="0" smtClean="0"/>
              <a:t> a</a:t>
            </a:r>
            <a:r>
              <a:rPr kumimoji="1" lang="zh-CN" altLang="en-US" sz="1800" b="1" dirty="0" smtClean="0"/>
              <a:t>，*</a:t>
            </a:r>
            <a:r>
              <a:rPr kumimoji="1" lang="en-US" altLang="zh-CN" sz="1800" b="1" dirty="0" smtClean="0"/>
              <a:t>p=&amp;a</a:t>
            </a:r>
            <a:r>
              <a:rPr kumimoji="1" lang="zh-CN" altLang="en-US" sz="1800" b="1" dirty="0" smtClean="0"/>
              <a:t>；则</a:t>
            </a:r>
            <a:r>
              <a:rPr kumimoji="1" lang="en-US" altLang="zh-CN" sz="1800" b="1" dirty="0" smtClean="0"/>
              <a:t>a</a:t>
            </a:r>
            <a:r>
              <a:rPr kumimoji="1" lang="zh-CN" altLang="en-US" sz="1800" b="1" dirty="0" smtClean="0"/>
              <a:t>与*</a:t>
            </a:r>
            <a:r>
              <a:rPr kumimoji="1" lang="en-US" altLang="zh-CN" sz="1800" b="1" dirty="0" smtClean="0"/>
              <a:t>p</a:t>
            </a:r>
            <a:r>
              <a:rPr kumimoji="1" lang="zh-CN" altLang="en-US" sz="1800" b="1" dirty="0" smtClean="0"/>
              <a:t>等价</a:t>
            </a:r>
            <a:endParaRPr kumimoji="1" lang="en-US" altLang="zh-CN" sz="18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6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指向函数的指针</a:t>
            </a:r>
            <a:r>
              <a:rPr lang="en-US" altLang="zh-CN" dirty="0"/>
              <a:t>—</a:t>
            </a:r>
            <a:r>
              <a:rPr lang="zh-CN" altLang="en-US" dirty="0"/>
              <a:t>类比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612" y="950505"/>
            <a:ext cx="8414551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数组、指针数组、数组指针</a:t>
            </a:r>
            <a:endParaRPr lang="en-US" altLang="zh-CN" sz="2000" dirty="0"/>
          </a:p>
          <a:p>
            <a:pPr marL="971550" lvl="1"/>
            <a:r>
              <a:rPr lang="en-US" altLang="zh-CN" sz="1800" dirty="0">
                <a:solidFill>
                  <a:srgbClr val="030DCD"/>
                </a:solidFill>
                <a:sym typeface="Arial" panose="020B0604020202020204" pitchFamily="34" charset="0"/>
              </a:rPr>
              <a:t>int a[10],</a:t>
            </a:r>
            <a:r>
              <a:rPr lang="zh-CN" altLang="en-US" sz="1800" dirty="0">
                <a:solidFill>
                  <a:srgbClr val="030DCD"/>
                </a:solidFill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30DCD"/>
                </a:solidFill>
                <a:sym typeface="Arial" panose="020B0604020202020204" pitchFamily="34" charset="0"/>
              </a:rPr>
              <a:t>*p,;    //</a:t>
            </a:r>
            <a:r>
              <a:rPr lang="zh-CN" altLang="en-US" sz="1800" dirty="0">
                <a:solidFill>
                  <a:srgbClr val="030DCD"/>
                </a:solidFill>
                <a:sym typeface="Arial" panose="020B0604020202020204" pitchFamily="34" charset="0"/>
              </a:rPr>
              <a:t>数组</a:t>
            </a:r>
            <a:r>
              <a:rPr lang="en-US" altLang="zh-CN" sz="1800" dirty="0">
                <a:solidFill>
                  <a:srgbClr val="030DCD"/>
                </a:solidFill>
                <a:sym typeface="Arial" panose="020B0604020202020204" pitchFamily="34" charset="0"/>
              </a:rPr>
              <a:t>  </a:t>
            </a:r>
          </a:p>
          <a:p>
            <a:pPr marL="1200150" lvl="2">
              <a:lnSpc>
                <a:spcPct val="110000"/>
              </a:lnSpc>
              <a:spcBef>
                <a:spcPts val="0"/>
              </a:spcBef>
            </a:pPr>
            <a:r>
              <a:rPr lang="zh-CN" altLang="en-US" sz="1600" dirty="0">
                <a:sym typeface="Arial" panose="020B0604020202020204" pitchFamily="34" charset="0"/>
              </a:rPr>
              <a:t>定义了一个有</a:t>
            </a:r>
            <a:r>
              <a:rPr lang="en-US" altLang="zh-CN" sz="1600" dirty="0">
                <a:sym typeface="Arial" panose="020B0604020202020204" pitchFamily="34" charset="0"/>
              </a:rPr>
              <a:t>10</a:t>
            </a:r>
            <a:r>
              <a:rPr lang="zh-CN" altLang="en-US" sz="1600" dirty="0">
                <a:sym typeface="Arial" panose="020B0604020202020204" pitchFamily="34" charset="0"/>
              </a:rPr>
              <a:t>个元素的数组</a:t>
            </a:r>
            <a:r>
              <a:rPr lang="en-US" altLang="zh-CN" sz="1600" dirty="0">
                <a:sym typeface="Arial" panose="020B0604020202020204" pitchFamily="34" charset="0"/>
              </a:rPr>
              <a:t>a</a:t>
            </a:r>
            <a:r>
              <a:rPr lang="zh-CN" altLang="en-US" sz="1600" dirty="0">
                <a:sym typeface="Arial" panose="020B0604020202020204" pitchFamily="34" charset="0"/>
              </a:rPr>
              <a:t>，数组元素是整型数据；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1200150" lvl="2"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C00000"/>
                </a:solidFill>
                <a:sym typeface="Arial" panose="020B0604020202020204" pitchFamily="34" charset="0"/>
              </a:rPr>
              <a:t>p=a;  p=&amp;a[0]; p=&amp;a[</a:t>
            </a:r>
            <a:r>
              <a:rPr lang="en-US" altLang="zh-CN" sz="1600" dirty="0" err="1">
                <a:solidFill>
                  <a:srgbClr val="C00000"/>
                </a:solidFill>
                <a:sym typeface="Arial" panose="020B0604020202020204" pitchFamily="34" charset="0"/>
              </a:rPr>
              <a:t>i</a:t>
            </a:r>
            <a:r>
              <a:rPr lang="en-US" altLang="zh-CN" sz="1600" dirty="0">
                <a:solidFill>
                  <a:srgbClr val="C00000"/>
                </a:solidFill>
                <a:sym typeface="Arial" panose="020B0604020202020204" pitchFamily="34" charset="0"/>
              </a:rPr>
              <a:t>];   </a:t>
            </a:r>
            <a:r>
              <a:rPr lang="en-US" altLang="zh-CN" sz="1600" dirty="0">
                <a:sym typeface="Arial" panose="020B0604020202020204" pitchFamily="34" charset="0"/>
              </a:rPr>
              <a:t>//p</a:t>
            </a:r>
            <a:r>
              <a:rPr lang="zh-CN" altLang="en-US" sz="1600" dirty="0">
                <a:sym typeface="Arial" panose="020B0604020202020204" pitchFamily="34" charset="0"/>
              </a:rPr>
              <a:t>可以指向数组的任一元素（指向了一个整型数据）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1200150" lvl="2">
              <a:lnSpc>
                <a:spcPct val="110000"/>
              </a:lnSpc>
              <a:spcBef>
                <a:spcPts val="0"/>
              </a:spcBef>
            </a:pPr>
            <a:r>
              <a:rPr lang="zh-CN" altLang="en-US" sz="1600" b="1" dirty="0">
                <a:solidFill>
                  <a:srgbClr val="006600"/>
                </a:solidFill>
                <a:sym typeface="Arial" panose="020B0604020202020204" pitchFamily="34" charset="0"/>
              </a:rPr>
              <a:t>可以利用指向数组的指针访问数组元素；</a:t>
            </a:r>
          </a:p>
          <a:p>
            <a:pPr marL="971550" lvl="1"/>
            <a:r>
              <a:rPr lang="en-US" altLang="zh-CN" sz="1800" dirty="0">
                <a:solidFill>
                  <a:srgbClr val="030DCD"/>
                </a:solidFill>
                <a:sym typeface="Arial" panose="020B0604020202020204" pitchFamily="34" charset="0"/>
              </a:rPr>
              <a:t>int* a[10];     //</a:t>
            </a:r>
            <a:r>
              <a:rPr lang="zh-CN" altLang="en-US" sz="1800" dirty="0">
                <a:solidFill>
                  <a:srgbClr val="030DCD"/>
                </a:solidFill>
                <a:sym typeface="Arial" panose="020B0604020202020204" pitchFamily="34" charset="0"/>
              </a:rPr>
              <a:t>指针数组</a:t>
            </a:r>
            <a:endParaRPr lang="en-US" altLang="zh-CN" sz="1800" dirty="0">
              <a:solidFill>
                <a:srgbClr val="030DCD"/>
              </a:solidFill>
              <a:sym typeface="Arial" panose="020B0604020202020204" pitchFamily="34" charset="0"/>
            </a:endParaRPr>
          </a:p>
          <a:p>
            <a:pPr marL="1200150" lvl="2"/>
            <a:r>
              <a:rPr lang="zh-CN" altLang="en-US" sz="1600" dirty="0">
                <a:sym typeface="Arial" panose="020B0604020202020204" pitchFamily="34" charset="0"/>
              </a:rPr>
              <a:t>定义一个有</a:t>
            </a:r>
            <a:r>
              <a:rPr lang="en-US" altLang="zh-CN" sz="1600" dirty="0">
                <a:sym typeface="Arial" panose="020B0604020202020204" pitchFamily="34" charset="0"/>
              </a:rPr>
              <a:t>10</a:t>
            </a:r>
            <a:r>
              <a:rPr lang="zh-CN" altLang="en-US" sz="1600" dirty="0">
                <a:sym typeface="Arial" panose="020B0604020202020204" pitchFamily="34" charset="0"/>
              </a:rPr>
              <a:t>个元素的数组，数组元素是指向整型数据的指针；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971550" lvl="1"/>
            <a:r>
              <a:rPr lang="en-US" altLang="zh-CN" sz="1800" dirty="0">
                <a:solidFill>
                  <a:srgbClr val="030DCD"/>
                </a:solidFill>
                <a:sym typeface="Arial" panose="020B0604020202020204" pitchFamily="34" charset="0"/>
              </a:rPr>
              <a:t>int (*p)[10]</a:t>
            </a:r>
            <a:r>
              <a:rPr lang="zh-CN" altLang="en-US" sz="1800" dirty="0">
                <a:solidFill>
                  <a:srgbClr val="030DCD"/>
                </a:solidFill>
                <a:sym typeface="Arial" panose="020B0604020202020204" pitchFamily="34" charset="0"/>
              </a:rPr>
              <a:t>；</a:t>
            </a:r>
            <a:r>
              <a:rPr lang="en-US" altLang="zh-CN" sz="1800" dirty="0">
                <a:solidFill>
                  <a:srgbClr val="030DCD"/>
                </a:solidFill>
                <a:sym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rgbClr val="030DCD"/>
                </a:solidFill>
                <a:sym typeface="Arial" panose="020B0604020202020204" pitchFamily="34" charset="0"/>
              </a:rPr>
              <a:t>数组指针    </a:t>
            </a:r>
            <a:r>
              <a:rPr lang="en-US" altLang="zh-CN" sz="1800" b="1" dirty="0">
                <a:solidFill>
                  <a:srgbClr val="006600"/>
                </a:solidFill>
                <a:sym typeface="Arial" panose="020B0604020202020204" pitchFamily="34" charset="0"/>
              </a:rPr>
              <a:t>//p</a:t>
            </a:r>
            <a:r>
              <a:rPr lang="zh-CN" altLang="en-US" sz="1800" b="1" dirty="0">
                <a:solidFill>
                  <a:srgbClr val="006600"/>
                </a:solidFill>
                <a:sym typeface="Arial" panose="020B0604020202020204" pitchFamily="34" charset="0"/>
              </a:rPr>
              <a:t>是数组指针变量，可以指向不同的数组</a:t>
            </a:r>
            <a:endParaRPr lang="en-US" altLang="zh-CN" sz="1800" b="1" dirty="0">
              <a:solidFill>
                <a:srgbClr val="006600"/>
              </a:solidFill>
              <a:sym typeface="Arial" panose="020B0604020202020204" pitchFamily="34" charset="0"/>
            </a:endParaRPr>
          </a:p>
          <a:p>
            <a:pPr marL="1200150" lvl="2"/>
            <a:r>
              <a:rPr lang="zh-CN" altLang="en-US" sz="1600" dirty="0">
                <a:sym typeface="Arial" panose="020B0604020202020204" pitchFamily="34" charset="0"/>
              </a:rPr>
              <a:t>定义了一个有</a:t>
            </a:r>
            <a:r>
              <a:rPr lang="en-US" altLang="zh-CN" sz="1600" dirty="0">
                <a:sym typeface="Arial" panose="020B0604020202020204" pitchFamily="34" charset="0"/>
              </a:rPr>
              <a:t>10</a:t>
            </a:r>
            <a:r>
              <a:rPr lang="zh-CN" altLang="en-US" sz="1600" dirty="0">
                <a:sym typeface="Arial" panose="020B0604020202020204" pitchFamily="34" charset="0"/>
              </a:rPr>
              <a:t>个元素的数组，数组元素是整型数据；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1200150" lvl="2"/>
            <a:r>
              <a:rPr lang="en-US" altLang="zh-CN" sz="1600" b="1" dirty="0">
                <a:solidFill>
                  <a:srgbClr val="C00000"/>
                </a:solidFill>
                <a:sym typeface="Arial" panose="020B0604020202020204" pitchFamily="34" charset="0"/>
              </a:rPr>
              <a:t>p</a:t>
            </a:r>
            <a:r>
              <a:rPr lang="zh-CN" altLang="en-US" sz="1600" b="1" dirty="0">
                <a:solidFill>
                  <a:srgbClr val="C00000"/>
                </a:solidFill>
                <a:sym typeface="Arial" panose="020B0604020202020204" pitchFamily="34" charset="0"/>
              </a:rPr>
              <a:t>是指向一个指向整型数组的指针变量</a:t>
            </a:r>
            <a:r>
              <a:rPr lang="zh-CN" altLang="en-US" sz="1600" b="1" dirty="0">
                <a:sym typeface="Arial" panose="020B0604020202020204" pitchFamily="34" charset="0"/>
              </a:rPr>
              <a:t>，可以</a:t>
            </a:r>
            <a:r>
              <a:rPr lang="zh-CN" altLang="en-US" sz="1600" b="1" dirty="0">
                <a:solidFill>
                  <a:srgbClr val="C00000"/>
                </a:solidFill>
                <a:sym typeface="Arial" panose="020B0604020202020204" pitchFamily="34" charset="0"/>
              </a:rPr>
              <a:t>指向一个有</a:t>
            </a:r>
            <a:r>
              <a:rPr lang="en-US" altLang="zh-CN" sz="1600" b="1" dirty="0">
                <a:solidFill>
                  <a:srgbClr val="C00000"/>
                </a:solidFill>
                <a:sym typeface="Arial" panose="020B0604020202020204" pitchFamily="34" charset="0"/>
              </a:rPr>
              <a:t>10</a:t>
            </a:r>
            <a:r>
              <a:rPr lang="zh-CN" altLang="en-US" sz="1600" b="1" dirty="0">
                <a:solidFill>
                  <a:srgbClr val="C00000"/>
                </a:solidFill>
                <a:sym typeface="Arial" panose="020B0604020202020204" pitchFamily="34" charset="0"/>
              </a:rPr>
              <a:t>个整型元素的数组</a:t>
            </a:r>
            <a:r>
              <a:rPr lang="zh-CN" altLang="en-US" sz="1600" b="1" dirty="0">
                <a:sym typeface="Arial" panose="020B0604020202020204" pitchFamily="34" charset="0"/>
              </a:rPr>
              <a:t>；</a:t>
            </a:r>
            <a:endParaRPr lang="en-US" altLang="zh-CN" sz="1600" b="1" dirty="0">
              <a:sym typeface="Arial" panose="020B0604020202020204" pitchFamily="34" charset="0"/>
            </a:endParaRPr>
          </a:p>
          <a:p>
            <a:pPr marL="1200150" lvl="2"/>
            <a:r>
              <a:rPr lang="zh-CN" altLang="en-US" sz="1600" dirty="0"/>
              <a:t>如：</a:t>
            </a:r>
            <a:r>
              <a:rPr lang="en-US" altLang="zh-CN" sz="1600" dirty="0"/>
              <a:t>int a[10],</a:t>
            </a:r>
            <a:r>
              <a:rPr lang="zh-CN" altLang="en-US" sz="1600" dirty="0"/>
              <a:t> </a:t>
            </a:r>
            <a:r>
              <a:rPr lang="en-US" altLang="zh-CN" sz="1600" dirty="0"/>
              <a:t>b[10], (*p)[10]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zh-CN" altLang="en-US" sz="1600" dirty="0"/>
              <a:t>则</a:t>
            </a:r>
            <a:r>
              <a:rPr lang="en-US" altLang="zh-CN" sz="1600" dirty="0"/>
              <a:t>(*p)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a,b</a:t>
            </a:r>
            <a:r>
              <a:rPr lang="zh-CN" altLang="en-US" sz="1600" dirty="0"/>
              <a:t>，可以对</a:t>
            </a:r>
            <a:r>
              <a:rPr lang="en-US" altLang="zh-CN" sz="1600" dirty="0"/>
              <a:t>p</a:t>
            </a:r>
            <a:r>
              <a:rPr lang="zh-CN" altLang="en-US" sz="1600" dirty="0"/>
              <a:t>进行赋值，</a:t>
            </a:r>
            <a:r>
              <a:rPr lang="en-US" altLang="zh-CN" sz="1600" dirty="0">
                <a:solidFill>
                  <a:srgbClr val="030DCD"/>
                </a:solidFill>
              </a:rPr>
              <a:t>p=&amp;</a:t>
            </a:r>
            <a:r>
              <a:rPr lang="en-US" altLang="zh-CN" sz="1600" dirty="0" err="1">
                <a:solidFill>
                  <a:srgbClr val="030DCD"/>
                </a:solidFill>
              </a:rPr>
              <a:t>a,</a:t>
            </a:r>
            <a:r>
              <a:rPr lang="en-US" altLang="zh-CN" sz="1600" b="1" dirty="0" err="1">
                <a:solidFill>
                  <a:srgbClr val="006600"/>
                </a:solidFill>
              </a:rPr>
              <a:t>p</a:t>
            </a:r>
            <a:r>
              <a:rPr lang="en-US" altLang="zh-CN" sz="1600" b="1" dirty="0">
                <a:solidFill>
                  <a:srgbClr val="006600"/>
                </a:solidFill>
              </a:rPr>
              <a:t>=&amp;b</a:t>
            </a:r>
            <a:r>
              <a:rPr lang="en-US" altLang="zh-CN" sz="1600" dirty="0">
                <a:solidFill>
                  <a:srgbClr val="030DCD"/>
                </a:solidFill>
              </a:rPr>
              <a:t>;</a:t>
            </a:r>
          </a:p>
          <a:p>
            <a:pPr marL="1543050" lvl="3"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7030A0"/>
                </a:solidFill>
              </a:rPr>
              <a:t>当</a:t>
            </a:r>
            <a:r>
              <a:rPr lang="en-US" altLang="zh-CN" sz="1400" b="1" dirty="0">
                <a:solidFill>
                  <a:srgbClr val="7030A0"/>
                </a:solidFill>
              </a:rPr>
              <a:t>p</a:t>
            </a:r>
            <a:r>
              <a:rPr lang="zh-CN" altLang="en-US" sz="1400" b="1" dirty="0">
                <a:solidFill>
                  <a:srgbClr val="7030A0"/>
                </a:solidFill>
              </a:rPr>
              <a:t>被赋值</a:t>
            </a:r>
            <a:r>
              <a:rPr lang="zh-CN" altLang="en-US" sz="1400" b="1" dirty="0">
                <a:solidFill>
                  <a:srgbClr val="C00000"/>
                </a:solidFill>
              </a:rPr>
              <a:t>指向</a:t>
            </a:r>
            <a:r>
              <a:rPr lang="zh-CN" altLang="en-US" sz="1400" b="1" dirty="0">
                <a:solidFill>
                  <a:srgbClr val="7030A0"/>
                </a:solidFill>
              </a:rPr>
              <a:t>一个有</a:t>
            </a:r>
            <a:r>
              <a:rPr lang="en-US" altLang="zh-CN" sz="1400" b="1" dirty="0">
                <a:solidFill>
                  <a:srgbClr val="7030A0"/>
                </a:solidFill>
              </a:rPr>
              <a:t>10</a:t>
            </a:r>
            <a:r>
              <a:rPr lang="zh-CN" altLang="en-US" sz="1400" b="1" dirty="0">
                <a:solidFill>
                  <a:srgbClr val="7030A0"/>
                </a:solidFill>
              </a:rPr>
              <a:t>个整型元素的数组，如</a:t>
            </a:r>
            <a:r>
              <a:rPr lang="en-US" altLang="zh-CN" sz="1400" b="1" dirty="0">
                <a:solidFill>
                  <a:srgbClr val="C00000"/>
                </a:solidFill>
              </a:rPr>
              <a:t>p=&amp;a</a:t>
            </a:r>
            <a:r>
              <a:rPr lang="zh-CN" altLang="en-US" sz="1400" b="1" dirty="0">
                <a:solidFill>
                  <a:srgbClr val="7030A0"/>
                </a:solidFill>
              </a:rPr>
              <a:t>，则 </a:t>
            </a:r>
            <a:r>
              <a:rPr lang="en-US" altLang="zh-CN" sz="1400" b="1" dirty="0">
                <a:solidFill>
                  <a:srgbClr val="C00000"/>
                </a:solidFill>
              </a:rPr>
              <a:t>(*p)[</a:t>
            </a:r>
            <a:r>
              <a:rPr lang="en-US" altLang="zh-CN" sz="1400" b="1" dirty="0" err="1">
                <a:solidFill>
                  <a:srgbClr val="C00000"/>
                </a:solidFill>
              </a:rPr>
              <a:t>i</a:t>
            </a:r>
            <a:r>
              <a:rPr lang="en-US" altLang="zh-CN" sz="1400" b="1" dirty="0">
                <a:solidFill>
                  <a:srgbClr val="C00000"/>
                </a:solidFill>
              </a:rPr>
              <a:t>]</a:t>
            </a:r>
            <a:r>
              <a:rPr lang="zh-CN" altLang="en-US" sz="1400" b="1" dirty="0">
                <a:solidFill>
                  <a:srgbClr val="7030A0"/>
                </a:solidFill>
              </a:rPr>
              <a:t>等价于</a:t>
            </a:r>
            <a:r>
              <a:rPr lang="en-US" altLang="zh-CN" sz="1400" b="1" dirty="0">
                <a:solidFill>
                  <a:srgbClr val="C00000"/>
                </a:solidFill>
              </a:rPr>
              <a:t>a[</a:t>
            </a:r>
            <a:r>
              <a:rPr lang="en-US" altLang="zh-CN" sz="1400" b="1" dirty="0" err="1">
                <a:solidFill>
                  <a:srgbClr val="C00000"/>
                </a:solidFill>
              </a:rPr>
              <a:t>i</a:t>
            </a:r>
            <a:r>
              <a:rPr lang="en-US" altLang="zh-CN" sz="1400" b="1" dirty="0">
                <a:solidFill>
                  <a:srgbClr val="C00000"/>
                </a:solidFill>
              </a:rPr>
              <a:t>]</a:t>
            </a:r>
            <a:r>
              <a:rPr lang="en-US" altLang="zh-CN" sz="1400" b="1" dirty="0">
                <a:solidFill>
                  <a:srgbClr val="7030A0"/>
                </a:solidFill>
              </a:rPr>
              <a:t>;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函数、返回指针类型的函数、指向函数的指针</a:t>
            </a:r>
            <a:endParaRPr lang="en-US" altLang="zh-CN" sz="2000" dirty="0"/>
          </a:p>
          <a:p>
            <a:pPr marL="971550" lvl="1">
              <a:lnSpc>
                <a:spcPct val="110000"/>
              </a:lnSpc>
            </a:pPr>
            <a:r>
              <a:rPr lang="en-US" altLang="zh-CN" sz="1800" dirty="0"/>
              <a:t>int  f(int) ;     // f</a:t>
            </a:r>
            <a:r>
              <a:rPr lang="zh-CN" altLang="en-US" sz="1800" dirty="0"/>
              <a:t>是一个函数，返回整型数据</a:t>
            </a:r>
            <a:endParaRPr lang="en-US" altLang="zh-CN" sz="1800" dirty="0"/>
          </a:p>
          <a:p>
            <a:pPr marL="971550" lvl="1">
              <a:lnSpc>
                <a:spcPct val="110000"/>
              </a:lnSpc>
            </a:pPr>
            <a:r>
              <a:rPr lang="en-US" altLang="zh-CN" sz="1800" dirty="0"/>
              <a:t>int* f(int)      // f</a:t>
            </a:r>
            <a:r>
              <a:rPr lang="zh-CN" altLang="en-US" sz="1800" dirty="0"/>
              <a:t>是一个函数，返回指向整型数据的指针</a:t>
            </a:r>
            <a:endParaRPr lang="en-US" altLang="zh-CN" sz="1800" dirty="0"/>
          </a:p>
          <a:p>
            <a:pPr marL="971550" lvl="1">
              <a:lnSpc>
                <a:spcPct val="110000"/>
              </a:lnSpc>
            </a:pPr>
            <a:r>
              <a:rPr lang="en-US" altLang="zh-CN" sz="1800" dirty="0"/>
              <a:t>int  (*f)(int)   // f</a:t>
            </a:r>
            <a:r>
              <a:rPr lang="zh-CN" altLang="en-US" sz="1800" dirty="0"/>
              <a:t>是一个指向函数的指针变量，</a:t>
            </a:r>
            <a:r>
              <a:rPr kumimoji="1" lang="zh-CN" altLang="en-US" sz="1800" dirty="0">
                <a:solidFill>
                  <a:srgbClr val="C00000"/>
                </a:solidFill>
              </a:rPr>
              <a:t>可以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指向一个参数是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int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，返回值是</a:t>
            </a:r>
            <a:r>
              <a:rPr kumimoji="1" lang="en-US" altLang="zh-CN" sz="1800" b="1" dirty="0">
                <a:solidFill>
                  <a:srgbClr val="C00000"/>
                </a:solidFill>
              </a:rPr>
              <a:t>int</a:t>
            </a:r>
            <a:r>
              <a:rPr kumimoji="1" lang="zh-CN" altLang="en-US" sz="1800" b="1" dirty="0">
                <a:solidFill>
                  <a:srgbClr val="C00000"/>
                </a:solidFill>
              </a:rPr>
              <a:t>的函数</a:t>
            </a:r>
            <a:r>
              <a:rPr kumimoji="1"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32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7030A0"/>
                </a:solidFill>
              </a:rPr>
              <a:t>函数指针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0000CC"/>
                </a:solidFill>
              </a:rPr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612" y="950505"/>
            <a:ext cx="840616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0000CC"/>
                </a:solidFill>
              </a:rPr>
              <a:t>1</a:t>
            </a:r>
            <a:r>
              <a:rPr kumimoji="1" lang="zh-CN" altLang="en-US" sz="1800" dirty="0">
                <a:solidFill>
                  <a:srgbClr val="0000CC"/>
                </a:solidFill>
              </a:rPr>
              <a:t>、</a:t>
            </a:r>
            <a:r>
              <a:rPr lang="zh-CN" altLang="en-US" sz="1800" dirty="0">
                <a:solidFill>
                  <a:srgbClr val="0000CC"/>
                </a:solidFill>
              </a:rPr>
              <a:t>声明一个函数；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lang="zh-CN" altLang="en-US" sz="1600" b="1" dirty="0">
                <a:solidFill>
                  <a:srgbClr val="006600"/>
                </a:solidFill>
              </a:rPr>
              <a:t>如  </a:t>
            </a:r>
            <a:r>
              <a:rPr lang="en-US" altLang="zh-CN" sz="1600" b="1" dirty="0" err="1">
                <a:solidFill>
                  <a:srgbClr val="006600"/>
                </a:solidFill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</a:rPr>
              <a:t> x); 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0000CC"/>
                </a:solidFill>
              </a:rPr>
              <a:t>2</a:t>
            </a:r>
            <a:r>
              <a:rPr kumimoji="1" lang="zh-CN" altLang="en-US" sz="1800" dirty="0">
                <a:solidFill>
                  <a:srgbClr val="0000CC"/>
                </a:solidFill>
              </a:rPr>
              <a:t>、定义指向函数的指针变量：</a:t>
            </a:r>
            <a:endParaRPr kumimoji="1"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lang="zh-CN" altLang="en-US" sz="1600" dirty="0">
                <a:solidFill>
                  <a:srgbClr val="1A93C8"/>
                </a:solidFill>
                <a:sym typeface="Arial" panose="020B0604020202020204" pitchFamily="34" charset="0"/>
              </a:rPr>
              <a:t>定义方法：</a:t>
            </a:r>
            <a:r>
              <a:rPr kumimoji="1" lang="zh-CN" altLang="en-US" sz="1600" b="1" dirty="0"/>
              <a:t>返回类型 </a:t>
            </a:r>
            <a:r>
              <a:rPr kumimoji="1" lang="en-US" altLang="zh-CN" sz="1600" b="1" dirty="0"/>
              <a:t>(</a:t>
            </a:r>
            <a:r>
              <a:rPr kumimoji="1" lang="zh-CN" altLang="en-US" sz="1600" b="1" dirty="0"/>
              <a:t>* 函数指针变量名</a:t>
            </a:r>
            <a:r>
              <a:rPr kumimoji="1" lang="en-US" altLang="zh-CN" sz="1600" b="1" dirty="0"/>
              <a:t>) (</a:t>
            </a:r>
            <a:r>
              <a:rPr kumimoji="1" lang="zh-CN" altLang="en-US" sz="1600" b="1" dirty="0"/>
              <a:t>形参列表</a:t>
            </a:r>
            <a:r>
              <a:rPr kumimoji="1" lang="en-US" altLang="zh-CN" sz="1600" b="1" dirty="0"/>
              <a:t>)</a:t>
            </a:r>
            <a:r>
              <a:rPr kumimoji="1" lang="zh-CN" altLang="en-US" sz="1600" b="1" dirty="0" smtClean="0"/>
              <a:t>；</a:t>
            </a:r>
            <a:endParaRPr kumimoji="1" lang="en-US" altLang="zh-CN" sz="1600" b="1" dirty="0" smtClean="0"/>
          </a:p>
          <a:p>
            <a:pPr marL="971550" lvl="1"/>
            <a:r>
              <a:rPr kumimoji="1" lang="zh-CN" altLang="en-US" sz="1600" dirty="0"/>
              <a:t>如</a:t>
            </a:r>
            <a:r>
              <a:rPr kumimoji="1" lang="zh-CN" altLang="en-US" sz="1600" dirty="0">
                <a:solidFill>
                  <a:srgbClr val="C00000"/>
                </a:solidFill>
              </a:rPr>
              <a:t>： </a:t>
            </a:r>
            <a:r>
              <a:rPr kumimoji="1"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 (*f) (</a:t>
            </a:r>
            <a:r>
              <a:rPr kumimoji="1"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);   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比较：</a:t>
            </a:r>
            <a:r>
              <a:rPr kumimoji="1" lang="en-US" altLang="zh-CN" sz="1600" b="1" dirty="0" err="1">
                <a:solidFill>
                  <a:srgbClr val="7030A0"/>
                </a:solidFill>
              </a:rPr>
              <a:t>int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* f(</a:t>
            </a:r>
            <a:r>
              <a:rPr kumimoji="1" lang="en-US" altLang="zh-CN" sz="1600" b="1" dirty="0" err="1">
                <a:solidFill>
                  <a:srgbClr val="7030A0"/>
                </a:solidFill>
              </a:rPr>
              <a:t>int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)</a:t>
            </a:r>
            <a:r>
              <a:rPr kumimoji="1" lang="zh-CN" altLang="en-US" sz="1600" dirty="0"/>
              <a:t>与</a:t>
            </a:r>
            <a:r>
              <a:rPr kumimoji="1" lang="en-US" altLang="zh-CN" sz="1600" b="1" dirty="0" err="1">
                <a:solidFill>
                  <a:srgbClr val="7030A0"/>
                </a:solidFill>
              </a:rPr>
              <a:t>int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 (*f) (</a:t>
            </a:r>
            <a:r>
              <a:rPr kumimoji="1" lang="en-US" altLang="zh-CN" sz="1600" b="1" dirty="0" err="1">
                <a:solidFill>
                  <a:srgbClr val="7030A0"/>
                </a:solidFill>
              </a:rPr>
              <a:t>int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)</a:t>
            </a:r>
            <a:r>
              <a:rPr kumimoji="1" lang="zh-CN" altLang="en-US" sz="1600" dirty="0"/>
              <a:t>的</a:t>
            </a:r>
            <a:r>
              <a:rPr kumimoji="1" lang="zh-CN" altLang="en-US" sz="1600" dirty="0" smtClean="0"/>
              <a:t>区别</a:t>
            </a:r>
            <a:endParaRPr kumimoji="1" lang="en-US" altLang="zh-CN" sz="1600" dirty="0" smtClean="0"/>
          </a:p>
          <a:p>
            <a:pPr marL="971550" lvl="1"/>
            <a:r>
              <a:rPr kumimoji="1" lang="zh-CN" altLang="en-US" sz="1600" b="1" dirty="0" smtClean="0">
                <a:solidFill>
                  <a:srgbClr val="006600"/>
                </a:solidFill>
              </a:rPr>
              <a:t>声明指向函数的指针变量类型，应该与声明的函数类型一致</a:t>
            </a:r>
            <a:r>
              <a:rPr kumimoji="1" lang="zh-CN" altLang="en-US" sz="1600" b="1" dirty="0" smtClean="0">
                <a:solidFill>
                  <a:srgbClr val="006600"/>
                </a:solidFill>
              </a:rPr>
              <a:t>；</a:t>
            </a:r>
            <a:endParaRPr kumimoji="1" lang="en-US" altLang="zh-CN" sz="1600" b="1" dirty="0" smtClean="0">
              <a:solidFill>
                <a:srgbClr val="006600"/>
              </a:solidFill>
            </a:endParaRPr>
          </a:p>
          <a:p>
            <a:pPr marL="1200150" lvl="2"/>
            <a:r>
              <a:rPr kumimoji="1" lang="zh-CN" altLang="en-US" sz="1600" b="1" dirty="0" smtClean="0">
                <a:solidFill>
                  <a:srgbClr val="C00000"/>
                </a:solidFill>
              </a:rPr>
              <a:t>参数个数和每个参数的类型，以及函数的返回值都要一致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rgbClr val="0000CC"/>
                </a:solidFill>
              </a:rPr>
              <a:t>3</a:t>
            </a:r>
            <a:r>
              <a:rPr kumimoji="1" lang="zh-CN" altLang="en-US" sz="1800" dirty="0" smtClean="0">
                <a:solidFill>
                  <a:srgbClr val="0000CC"/>
                </a:solidFill>
              </a:rPr>
              <a:t>、对指向函数的指针变量赋值，使其指向某个函数：</a:t>
            </a:r>
            <a:endParaRPr kumimoji="1" lang="en-US" altLang="zh-CN" sz="1800" dirty="0" smtClean="0">
              <a:solidFill>
                <a:srgbClr val="0000CC"/>
              </a:solidFill>
            </a:endParaRPr>
          </a:p>
          <a:p>
            <a:pPr marL="971550" lvl="1"/>
            <a:r>
              <a:rPr kumimoji="1" lang="zh-CN" altLang="en-US" sz="1600" dirty="0" smtClean="0">
                <a:solidFill>
                  <a:srgbClr val="FF0000"/>
                </a:solidFill>
              </a:rPr>
              <a:t>函数</a:t>
            </a:r>
            <a:r>
              <a:rPr kumimoji="1" lang="zh-CN" altLang="en-US" sz="1600" dirty="0">
                <a:solidFill>
                  <a:srgbClr val="FF0000"/>
                </a:solidFill>
              </a:rPr>
              <a:t>指针变量名</a:t>
            </a:r>
            <a:r>
              <a:rPr kumimoji="1" lang="en-US" altLang="zh-CN" sz="1600" dirty="0">
                <a:solidFill>
                  <a:srgbClr val="FF0000"/>
                </a:solidFill>
              </a:rPr>
              <a:t>=</a:t>
            </a:r>
            <a:r>
              <a:rPr kumimoji="1" lang="zh-CN" altLang="en-US" sz="1600" dirty="0">
                <a:solidFill>
                  <a:srgbClr val="FF0000"/>
                </a:solidFill>
              </a:rPr>
              <a:t>函数名；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marL="971550" lvl="1"/>
            <a:r>
              <a:rPr kumimoji="1" lang="zh-CN" altLang="en-US" sz="1600" dirty="0">
                <a:solidFill>
                  <a:srgbClr val="003300"/>
                </a:solidFill>
              </a:rPr>
              <a:t>如 </a:t>
            </a:r>
            <a:r>
              <a:rPr kumimoji="1" lang="en-US" altLang="zh-CN" sz="1600" b="1" dirty="0">
                <a:solidFill>
                  <a:srgbClr val="006600"/>
                </a:solidFill>
              </a:rPr>
              <a:t>f = </a:t>
            </a:r>
            <a:r>
              <a:rPr lang="en-US" altLang="zh-CN" sz="1600" b="1" dirty="0" err="1">
                <a:solidFill>
                  <a:srgbClr val="006600"/>
                </a:solidFill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</a:rPr>
              <a:t>;   </a:t>
            </a:r>
            <a:r>
              <a:rPr lang="en-US" altLang="zh-CN" sz="1600" dirty="0"/>
              <a:t>//</a:t>
            </a:r>
            <a:r>
              <a:rPr lang="zh-CN" altLang="en-US" sz="1600" dirty="0"/>
              <a:t>赋值时不带</a:t>
            </a:r>
            <a:r>
              <a:rPr lang="zh-CN" altLang="en-US" sz="1600" dirty="0" smtClean="0"/>
              <a:t>参数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 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0000CC"/>
                </a:solidFill>
              </a:rPr>
              <a:t>4</a:t>
            </a:r>
            <a:r>
              <a:rPr kumimoji="1" lang="zh-CN" altLang="en-US" sz="1800" dirty="0">
                <a:solidFill>
                  <a:srgbClr val="0000CC"/>
                </a:solidFill>
              </a:rPr>
              <a:t>、利用指向函数的指针变量调用函数：</a:t>
            </a:r>
            <a:endParaRPr kumimoji="1"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kumimoji="1" lang="en-US" altLang="zh-CN" sz="1600" dirty="0">
                <a:solidFill>
                  <a:srgbClr val="FF0000"/>
                </a:solidFill>
              </a:rPr>
              <a:t>(</a:t>
            </a:r>
            <a:r>
              <a:rPr kumimoji="1" lang="zh-CN" altLang="en-US" sz="1600" dirty="0">
                <a:solidFill>
                  <a:srgbClr val="FF0000"/>
                </a:solidFill>
              </a:rPr>
              <a:t>* 函数指针变量名</a:t>
            </a:r>
            <a:r>
              <a:rPr kumimoji="1" lang="en-US" altLang="zh-CN" sz="1600" dirty="0">
                <a:solidFill>
                  <a:srgbClr val="FF0000"/>
                </a:solidFill>
              </a:rPr>
              <a:t>) (</a:t>
            </a:r>
            <a:r>
              <a:rPr kumimoji="1" lang="zh-CN" altLang="en-US" sz="1600" dirty="0">
                <a:solidFill>
                  <a:srgbClr val="FF0000"/>
                </a:solidFill>
              </a:rPr>
              <a:t>实参表</a:t>
            </a:r>
            <a:r>
              <a:rPr kumimoji="1"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971550" lvl="1"/>
            <a:r>
              <a:rPr kumimoji="1" lang="zh-CN" altLang="en-US" sz="1600" dirty="0">
                <a:solidFill>
                  <a:srgbClr val="003300"/>
                </a:solidFill>
              </a:rPr>
              <a:t>如 </a:t>
            </a:r>
            <a:r>
              <a:rPr kumimoji="1" lang="en-US" altLang="zh-CN" sz="1600" dirty="0">
                <a:solidFill>
                  <a:srgbClr val="003300"/>
                </a:solidFill>
              </a:rPr>
              <a:t>int a= </a:t>
            </a:r>
            <a:r>
              <a:rPr kumimoji="1" lang="en-US" altLang="zh-CN" sz="1600" dirty="0">
                <a:solidFill>
                  <a:srgbClr val="006600"/>
                </a:solidFill>
              </a:rPr>
              <a:t>(*f)(5);   //</a:t>
            </a:r>
            <a:r>
              <a:rPr kumimoji="1" lang="zh-CN" altLang="en-US" sz="1600" dirty="0">
                <a:solidFill>
                  <a:srgbClr val="006600"/>
                </a:solidFill>
              </a:rPr>
              <a:t>相当于  </a:t>
            </a:r>
            <a:r>
              <a:rPr kumimoji="1" lang="en-US" altLang="zh-CN" sz="1600" dirty="0" err="1">
                <a:solidFill>
                  <a:srgbClr val="006600"/>
                </a:solidFill>
              </a:rPr>
              <a:t>int</a:t>
            </a:r>
            <a:r>
              <a:rPr kumimoji="1" lang="en-US" altLang="zh-CN" sz="1600" dirty="0">
                <a:solidFill>
                  <a:srgbClr val="006600"/>
                </a:solidFill>
              </a:rPr>
              <a:t> a=</a:t>
            </a:r>
            <a:r>
              <a:rPr kumimoji="1" lang="en-US" altLang="zh-CN" sz="1600" dirty="0" err="1">
                <a:solidFill>
                  <a:srgbClr val="006600"/>
                </a:solidFill>
              </a:rPr>
              <a:t>func</a:t>
            </a:r>
            <a:r>
              <a:rPr kumimoji="1" lang="en-US" altLang="zh-CN" sz="1600" dirty="0">
                <a:solidFill>
                  <a:srgbClr val="006600"/>
                </a:solidFill>
              </a:rPr>
              <a:t>(5);</a:t>
            </a:r>
            <a:r>
              <a:rPr kumimoji="1" lang="zh-CN" altLang="en-US" sz="1600" dirty="0">
                <a:solidFill>
                  <a:srgbClr val="0066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/>
              <a:t>函数指针一般用来作为</a:t>
            </a:r>
            <a:r>
              <a:rPr lang="zh-CN" altLang="en-US" sz="1800" b="1" dirty="0">
                <a:solidFill>
                  <a:srgbClr val="7030A0"/>
                </a:solidFill>
              </a:rPr>
              <a:t>函数参数，</a:t>
            </a:r>
            <a:r>
              <a:rPr lang="zh-CN" altLang="en-US" sz="1800" b="1" dirty="0">
                <a:solidFill>
                  <a:srgbClr val="000000"/>
                </a:solidFill>
              </a:rPr>
              <a:t>实现在一个函数中根据需要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调用其他不同</a:t>
            </a:r>
            <a:r>
              <a:rPr lang="zh-CN" altLang="en-US" sz="1800" b="1" dirty="0">
                <a:solidFill>
                  <a:srgbClr val="000000"/>
                </a:solidFill>
              </a:rPr>
              <a:t>的函数；</a:t>
            </a:r>
          </a:p>
        </p:txBody>
      </p:sp>
    </p:spTree>
    <p:extLst>
      <p:ext uri="{BB962C8B-B14F-4D97-AF65-F5344CB8AC3E}">
        <p14:creationId xmlns:p14="http://schemas.microsoft.com/office/powerpoint/2010/main" val="7940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通过函数指针实现函数的调用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612" y="950505"/>
            <a:ext cx="840616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0000CC"/>
                </a:solidFill>
              </a:rPr>
              <a:t>1</a:t>
            </a:r>
            <a:r>
              <a:rPr kumimoji="1" lang="zh-CN" altLang="en-US" sz="1800" dirty="0">
                <a:solidFill>
                  <a:srgbClr val="0000CC"/>
                </a:solidFill>
              </a:rPr>
              <a:t>、</a:t>
            </a:r>
            <a:r>
              <a:rPr lang="zh-CN" altLang="en-US" sz="1800" dirty="0">
                <a:solidFill>
                  <a:srgbClr val="0000CC"/>
                </a:solidFill>
              </a:rPr>
              <a:t>声明一个函数；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lang="zh-CN" altLang="en-US" sz="1600" b="1" dirty="0">
                <a:solidFill>
                  <a:srgbClr val="006600"/>
                </a:solidFill>
              </a:rPr>
              <a:t>如  </a:t>
            </a:r>
            <a:r>
              <a:rPr lang="en-US" altLang="zh-CN" sz="1600" b="1" dirty="0" err="1">
                <a:solidFill>
                  <a:srgbClr val="006600"/>
                </a:solidFill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</a:rPr>
              <a:t>func</a:t>
            </a:r>
            <a:r>
              <a:rPr lang="en-US" altLang="zh-CN" sz="1600" b="1" dirty="0">
                <a:solidFill>
                  <a:srgbClr val="006600"/>
                </a:solidFill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</a:rPr>
              <a:t> x); 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0000CC"/>
                </a:solidFill>
              </a:rPr>
              <a:t>2</a:t>
            </a:r>
            <a:r>
              <a:rPr kumimoji="1" lang="zh-CN" altLang="en-US" sz="1800" dirty="0">
                <a:solidFill>
                  <a:srgbClr val="0000CC"/>
                </a:solidFill>
              </a:rPr>
              <a:t>、定义指向函数的指针变量：</a:t>
            </a:r>
            <a:endParaRPr kumimoji="1"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lang="zh-CN" altLang="en-US" sz="1600" dirty="0">
                <a:solidFill>
                  <a:srgbClr val="1A93C8"/>
                </a:solidFill>
                <a:sym typeface="Arial" panose="020B0604020202020204" pitchFamily="34" charset="0"/>
              </a:rPr>
              <a:t>定义方法：</a:t>
            </a:r>
            <a:r>
              <a:rPr kumimoji="1" lang="zh-CN" altLang="en-US" sz="1600" b="1" dirty="0"/>
              <a:t>返回类型 </a:t>
            </a:r>
            <a:r>
              <a:rPr kumimoji="1" lang="en-US" altLang="zh-CN" sz="1600" b="1" dirty="0"/>
              <a:t>(</a:t>
            </a:r>
            <a:r>
              <a:rPr kumimoji="1" lang="zh-CN" altLang="en-US" sz="1600" b="1" dirty="0"/>
              <a:t>* 函数指针变量名</a:t>
            </a:r>
            <a:r>
              <a:rPr kumimoji="1" lang="en-US" altLang="zh-CN" sz="1600" b="1" dirty="0"/>
              <a:t>) (</a:t>
            </a:r>
            <a:r>
              <a:rPr kumimoji="1" lang="zh-CN" altLang="en-US" sz="1600" b="1" dirty="0"/>
              <a:t>形参列表</a:t>
            </a:r>
            <a:r>
              <a:rPr kumimoji="1" lang="en-US" altLang="zh-CN" sz="1600" b="1" dirty="0"/>
              <a:t>)</a:t>
            </a:r>
            <a:r>
              <a:rPr kumimoji="1" lang="zh-CN" altLang="en-US" sz="1600" b="1" dirty="0"/>
              <a:t>；</a:t>
            </a:r>
          </a:p>
          <a:p>
            <a:pPr marL="1200150" lvl="2"/>
            <a:r>
              <a:rPr kumimoji="1" lang="zh-CN" altLang="en-US" sz="1400" dirty="0"/>
              <a:t>如： </a:t>
            </a:r>
            <a:r>
              <a:rPr kumimoji="1" lang="en-US" altLang="zh-CN" sz="1400" b="1" dirty="0">
                <a:solidFill>
                  <a:srgbClr val="006600"/>
                </a:solidFill>
              </a:rPr>
              <a:t>int (*f) (int);     </a:t>
            </a:r>
            <a:r>
              <a:rPr kumimoji="1" lang="en-US" altLang="zh-CN" sz="1400" dirty="0"/>
              <a:t>//</a:t>
            </a:r>
            <a:r>
              <a:rPr kumimoji="1" lang="zh-CN" altLang="en-US" sz="1400" dirty="0"/>
              <a:t>比较：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int* f(int)</a:t>
            </a:r>
            <a:r>
              <a:rPr kumimoji="1" lang="zh-CN" altLang="en-US" sz="1400" dirty="0"/>
              <a:t>与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int (*f) (int)</a:t>
            </a:r>
            <a:r>
              <a:rPr kumimoji="1" lang="zh-CN" altLang="en-US" sz="1400" dirty="0"/>
              <a:t>的区别</a:t>
            </a:r>
            <a:endParaRPr kumimoji="1" lang="en-US" altLang="zh-CN" sz="1400" dirty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zh-CN" altLang="en-US" sz="1600" dirty="0" smtClean="0">
                <a:solidFill>
                  <a:srgbClr val="FF0000"/>
                </a:solidFill>
              </a:rPr>
              <a:t>  </a:t>
            </a:r>
            <a:r>
              <a:rPr kumimoji="1" lang="zh-CN" altLang="en-US" sz="1600" dirty="0" smtClean="0"/>
              <a:t>解释：</a:t>
            </a:r>
            <a:r>
              <a:rPr kumimoji="1" lang="en-US" altLang="zh-CN" sz="1600" dirty="0" smtClean="0">
                <a:solidFill>
                  <a:srgbClr val="C00000"/>
                </a:solidFill>
              </a:rPr>
              <a:t> f</a:t>
            </a:r>
            <a:r>
              <a:rPr kumimoji="1" lang="zh-CN" altLang="en-US" sz="1600" dirty="0" smtClean="0">
                <a:solidFill>
                  <a:srgbClr val="C00000"/>
                </a:solidFill>
              </a:rPr>
              <a:t>是函数指针变量，可以</a:t>
            </a:r>
            <a:r>
              <a:rPr kumimoji="1" lang="zh-CN" altLang="en-US" sz="1600" b="1" dirty="0" smtClean="0">
                <a:solidFill>
                  <a:srgbClr val="C00000"/>
                </a:solidFill>
              </a:rPr>
              <a:t>指向任何一个参数是</a:t>
            </a:r>
            <a:r>
              <a:rPr kumimoji="1"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kumimoji="1" lang="zh-CN" altLang="en-US" sz="1600" b="1" dirty="0" smtClean="0">
                <a:solidFill>
                  <a:srgbClr val="C00000"/>
                </a:solidFill>
              </a:rPr>
              <a:t>，返回值是</a:t>
            </a:r>
            <a:r>
              <a:rPr kumimoji="1"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kumimoji="1" lang="zh-CN" altLang="en-US" sz="1600" b="1" dirty="0" smtClean="0">
                <a:solidFill>
                  <a:srgbClr val="C00000"/>
                </a:solidFill>
              </a:rPr>
              <a:t>的函数</a:t>
            </a:r>
            <a:r>
              <a:rPr kumimoji="1" lang="zh-CN" altLang="en-US" sz="1600" dirty="0" smtClean="0">
                <a:solidFill>
                  <a:srgbClr val="C00000"/>
                </a:solidFill>
              </a:rPr>
              <a:t>；</a:t>
            </a:r>
            <a:endParaRPr kumimoji="1" lang="en-US" altLang="zh-CN" sz="1600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rgbClr val="0000CC"/>
                </a:solidFill>
              </a:rPr>
              <a:t>3</a:t>
            </a:r>
            <a:r>
              <a:rPr kumimoji="1" lang="zh-CN" altLang="en-US" sz="1800" dirty="0">
                <a:solidFill>
                  <a:srgbClr val="0000CC"/>
                </a:solidFill>
              </a:rPr>
              <a:t>、对指向函数的指针变量赋值，使其指向某个函数：</a:t>
            </a:r>
            <a:endParaRPr kumimoji="1"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kumimoji="1" lang="zh-CN" altLang="en-US" sz="1600" dirty="0">
                <a:solidFill>
                  <a:srgbClr val="FF0000"/>
                </a:solidFill>
              </a:rPr>
              <a:t>函数指针变量名</a:t>
            </a:r>
            <a:r>
              <a:rPr kumimoji="1" lang="en-US" altLang="zh-CN" sz="1600" dirty="0">
                <a:solidFill>
                  <a:srgbClr val="FF0000"/>
                </a:solidFill>
              </a:rPr>
              <a:t>=</a:t>
            </a:r>
            <a:r>
              <a:rPr kumimoji="1" lang="zh-CN" altLang="en-US" sz="1600" dirty="0">
                <a:solidFill>
                  <a:srgbClr val="FF0000"/>
                </a:solidFill>
              </a:rPr>
              <a:t>函数名；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pPr marL="1200150" lvl="2"/>
            <a:r>
              <a:rPr kumimoji="1" lang="zh-CN" altLang="en-US" sz="1400" dirty="0">
                <a:solidFill>
                  <a:srgbClr val="003300"/>
                </a:solidFill>
              </a:rPr>
              <a:t>如 </a:t>
            </a:r>
            <a:r>
              <a:rPr kumimoji="1" lang="en-US" altLang="zh-CN" sz="1400" b="1" dirty="0">
                <a:solidFill>
                  <a:srgbClr val="006600"/>
                </a:solidFill>
              </a:rPr>
              <a:t>f = </a:t>
            </a:r>
            <a:r>
              <a:rPr lang="en-US" altLang="zh-CN" sz="1400" b="1" dirty="0" err="1">
                <a:solidFill>
                  <a:srgbClr val="006600"/>
                </a:solidFill>
              </a:rPr>
              <a:t>func</a:t>
            </a:r>
            <a:r>
              <a:rPr lang="en-US" altLang="zh-CN" sz="1400" b="1" dirty="0">
                <a:solidFill>
                  <a:srgbClr val="006600"/>
                </a:solidFill>
              </a:rPr>
              <a:t>;   </a:t>
            </a:r>
            <a:r>
              <a:rPr lang="en-US" altLang="zh-CN" sz="1400" dirty="0"/>
              <a:t>//</a:t>
            </a:r>
            <a:r>
              <a:rPr lang="zh-CN" altLang="en-US" sz="1400" dirty="0"/>
              <a:t>赋值时不带参数</a:t>
            </a:r>
            <a:endParaRPr lang="en-US" altLang="zh-CN" sz="1400" dirty="0"/>
          </a:p>
          <a:p>
            <a:pPr marL="1200150" lvl="2"/>
            <a:r>
              <a:rPr lang="zh-CN" altLang="en-US" sz="1400" dirty="0" smtClean="0"/>
              <a:t>根据函数定义，与函数指针定义之间的对应关系：</a:t>
            </a:r>
            <a:endParaRPr lang="en-US" altLang="zh-CN" sz="1400" dirty="0" smtClean="0"/>
          </a:p>
          <a:p>
            <a:pPr marL="1200150" lvl="2"/>
            <a:r>
              <a:rPr lang="zh-CN" altLang="en-US" sz="1400" dirty="0" smtClean="0"/>
              <a:t> </a:t>
            </a:r>
            <a:r>
              <a:rPr lang="en-US" altLang="zh-CN" sz="1400" dirty="0"/>
              <a:t>(*f)</a:t>
            </a:r>
            <a:r>
              <a:rPr lang="zh-CN" altLang="en-US" sz="1400" dirty="0"/>
              <a:t>对应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</a:t>
            </a:r>
            <a:r>
              <a:rPr lang="zh-CN" altLang="en-US" sz="1400" dirty="0"/>
              <a:t>因此可以这样赋值 </a:t>
            </a:r>
            <a:r>
              <a:rPr lang="en-US" altLang="zh-CN" sz="1400" b="1" dirty="0">
                <a:solidFill>
                  <a:srgbClr val="7030A0"/>
                </a:solidFill>
              </a:rPr>
              <a:t>f=</a:t>
            </a:r>
            <a:r>
              <a:rPr lang="en-US" altLang="zh-CN" sz="1400" b="1" dirty="0">
                <a:solidFill>
                  <a:srgbClr val="C00000"/>
                </a:solidFill>
              </a:rPr>
              <a:t>&amp;</a:t>
            </a:r>
            <a:r>
              <a:rPr lang="en-US" altLang="zh-CN" sz="1400" b="1" dirty="0" err="1">
                <a:solidFill>
                  <a:srgbClr val="7030A0"/>
                </a:solidFill>
              </a:rPr>
              <a:t>func</a:t>
            </a:r>
            <a:r>
              <a:rPr lang="en-US" altLang="zh-CN" sz="1400" dirty="0">
                <a:solidFill>
                  <a:srgbClr val="7030A0"/>
                </a:solidFill>
              </a:rPr>
              <a:t>;   </a:t>
            </a:r>
            <a:r>
              <a:rPr lang="en-US" altLang="zh-CN" sz="1400" b="1" dirty="0">
                <a:solidFill>
                  <a:srgbClr val="006600"/>
                </a:solidFill>
              </a:rPr>
              <a:t>//</a:t>
            </a:r>
            <a:r>
              <a:rPr lang="zh-CN" altLang="en-US" sz="1400" b="1" dirty="0">
                <a:solidFill>
                  <a:srgbClr val="006600"/>
                </a:solidFill>
              </a:rPr>
              <a:t>可以用，但一般不用</a:t>
            </a:r>
            <a:r>
              <a:rPr lang="en-US" altLang="zh-CN" sz="1400" b="1" dirty="0">
                <a:solidFill>
                  <a:srgbClr val="006600"/>
                </a:solidFill>
              </a:rPr>
              <a:t> 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kumimoji="1" lang="en-US" altLang="zh-CN" sz="1800" dirty="0">
                <a:solidFill>
                  <a:srgbClr val="0000CC"/>
                </a:solidFill>
              </a:rPr>
              <a:t>4</a:t>
            </a:r>
            <a:r>
              <a:rPr kumimoji="1" lang="zh-CN" altLang="en-US" sz="1800" dirty="0">
                <a:solidFill>
                  <a:srgbClr val="0000CC"/>
                </a:solidFill>
              </a:rPr>
              <a:t>、利用指向函数的指针变量调用函数：</a:t>
            </a:r>
            <a:endParaRPr kumimoji="1"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kumimoji="1" lang="en-US" altLang="zh-CN" sz="1600" dirty="0">
                <a:solidFill>
                  <a:srgbClr val="FF0000"/>
                </a:solidFill>
              </a:rPr>
              <a:t>(</a:t>
            </a:r>
            <a:r>
              <a:rPr kumimoji="1" lang="zh-CN" altLang="en-US" sz="1600" dirty="0">
                <a:solidFill>
                  <a:srgbClr val="FF0000"/>
                </a:solidFill>
              </a:rPr>
              <a:t>* 函数指针变量名</a:t>
            </a:r>
            <a:r>
              <a:rPr kumimoji="1" lang="en-US" altLang="zh-CN" sz="1600" dirty="0">
                <a:solidFill>
                  <a:srgbClr val="FF0000"/>
                </a:solidFill>
              </a:rPr>
              <a:t>) (</a:t>
            </a:r>
            <a:r>
              <a:rPr kumimoji="1" lang="zh-CN" altLang="en-US" sz="1600" dirty="0">
                <a:solidFill>
                  <a:srgbClr val="FF0000"/>
                </a:solidFill>
              </a:rPr>
              <a:t>实参表</a:t>
            </a:r>
            <a:r>
              <a:rPr kumimoji="1"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1200150" lvl="2"/>
            <a:r>
              <a:rPr kumimoji="1" lang="zh-CN" altLang="en-US" sz="1400" dirty="0">
                <a:solidFill>
                  <a:srgbClr val="003300"/>
                </a:solidFill>
              </a:rPr>
              <a:t>如 </a:t>
            </a:r>
            <a:r>
              <a:rPr kumimoji="1" lang="en-US" altLang="zh-CN" sz="1400" dirty="0">
                <a:solidFill>
                  <a:srgbClr val="003300"/>
                </a:solidFill>
              </a:rPr>
              <a:t>int a= </a:t>
            </a:r>
            <a:r>
              <a:rPr kumimoji="1" lang="en-US" altLang="zh-CN" sz="1400" dirty="0">
                <a:solidFill>
                  <a:srgbClr val="006600"/>
                </a:solidFill>
              </a:rPr>
              <a:t>(*f)(5);   //</a:t>
            </a:r>
            <a:r>
              <a:rPr kumimoji="1" lang="zh-CN" altLang="en-US" sz="1400" dirty="0">
                <a:solidFill>
                  <a:srgbClr val="006600"/>
                </a:solidFill>
              </a:rPr>
              <a:t>相当于  </a:t>
            </a:r>
            <a:r>
              <a:rPr kumimoji="1" lang="en-US" altLang="zh-CN" sz="1400" dirty="0" err="1">
                <a:solidFill>
                  <a:srgbClr val="006600"/>
                </a:solidFill>
              </a:rPr>
              <a:t>int</a:t>
            </a:r>
            <a:r>
              <a:rPr kumimoji="1" lang="en-US" altLang="zh-CN" sz="1400" dirty="0">
                <a:solidFill>
                  <a:srgbClr val="006600"/>
                </a:solidFill>
              </a:rPr>
              <a:t> a=</a:t>
            </a:r>
            <a:r>
              <a:rPr kumimoji="1" lang="en-US" altLang="zh-CN" sz="1400" dirty="0" err="1">
                <a:solidFill>
                  <a:srgbClr val="006600"/>
                </a:solidFill>
              </a:rPr>
              <a:t>func</a:t>
            </a:r>
            <a:r>
              <a:rPr kumimoji="1" lang="en-US" altLang="zh-CN" sz="1400" dirty="0">
                <a:solidFill>
                  <a:srgbClr val="006600"/>
                </a:solidFill>
              </a:rPr>
              <a:t>(5);</a:t>
            </a:r>
            <a:r>
              <a:rPr kumimoji="1" lang="zh-CN" altLang="en-US" sz="1400" dirty="0">
                <a:solidFill>
                  <a:srgbClr val="0066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/>
              <a:t>函数指针一般用来作为</a:t>
            </a:r>
            <a:r>
              <a:rPr lang="zh-CN" altLang="en-US" sz="1800" b="1" dirty="0">
                <a:solidFill>
                  <a:srgbClr val="7030A0"/>
                </a:solidFill>
              </a:rPr>
              <a:t>函数参数，</a:t>
            </a:r>
            <a:r>
              <a:rPr lang="zh-CN" altLang="en-US" sz="1800" b="1" dirty="0">
                <a:solidFill>
                  <a:srgbClr val="000000"/>
                </a:solidFill>
              </a:rPr>
              <a:t>实现在一个函数中根据需要调用不同的函数；</a:t>
            </a:r>
          </a:p>
        </p:txBody>
      </p:sp>
    </p:spTree>
    <p:extLst>
      <p:ext uri="{BB962C8B-B14F-4D97-AF65-F5344CB8AC3E}">
        <p14:creationId xmlns:p14="http://schemas.microsoft.com/office/powerpoint/2010/main" val="31795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比较：通过</a:t>
            </a:r>
            <a:r>
              <a:rPr lang="zh-CN" altLang="en-US" dirty="0">
                <a:solidFill>
                  <a:srgbClr val="030DCD"/>
                </a:solidFill>
              </a:rPr>
              <a:t>函数名</a:t>
            </a:r>
            <a:r>
              <a:rPr lang="zh-CN" altLang="en-US" dirty="0"/>
              <a:t>实现函数调用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/>
              <a:t>例：产生</a:t>
            </a:r>
            <a:r>
              <a:rPr kumimoji="1" lang="en-US" altLang="zh-CN" sz="1800" dirty="0"/>
              <a:t>10</a:t>
            </a:r>
            <a:r>
              <a:rPr kumimoji="1" lang="zh-CN" altLang="en-US" sz="1800" dirty="0"/>
              <a:t>个</a:t>
            </a:r>
            <a:r>
              <a:rPr kumimoji="1" lang="en-US" altLang="zh-CN" sz="1800" dirty="0"/>
              <a:t>0~99</a:t>
            </a:r>
            <a:r>
              <a:rPr kumimoji="1" lang="zh-CN" altLang="en-US" sz="1800" dirty="0"/>
              <a:t>之间的随机整数，输出其中的最大值；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/* </a:t>
            </a:r>
            <a:r>
              <a:rPr kumimoji="1" lang="zh-CN" altLang="en-US" sz="1600" dirty="0"/>
              <a:t>使用函数名调用函数 *</a:t>
            </a:r>
            <a:r>
              <a:rPr kumimoji="1" lang="en-US" altLang="zh-CN" sz="1600" dirty="0"/>
              <a:t>/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 </a:t>
            </a:r>
            <a:endParaRPr lang="en-US" altLang="zh-CN" sz="1600" dirty="0" smtClean="0"/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</a:t>
            </a:r>
            <a:endParaRPr lang="en-US" altLang="zh-CN" sz="1600" dirty="0" smtClean="0"/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time.h</a:t>
            </a:r>
            <a:r>
              <a:rPr lang="en-US" altLang="zh-CN" sz="1600" dirty="0" smtClean="0"/>
              <a:t>&gt;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#define random(x) (rand()%x)    //</a:t>
            </a:r>
            <a:r>
              <a:rPr lang="zh-CN" altLang="en-US" sz="1600" dirty="0">
                <a:solidFill>
                  <a:srgbClr val="0000CC"/>
                </a:solidFill>
              </a:rPr>
              <a:t>产生</a:t>
            </a:r>
            <a:r>
              <a:rPr lang="en-US" altLang="zh-CN" sz="1600" dirty="0">
                <a:solidFill>
                  <a:srgbClr val="0000CC"/>
                </a:solidFill>
              </a:rPr>
              <a:t>0~(x-1)</a:t>
            </a:r>
            <a:r>
              <a:rPr lang="zh-CN" altLang="en-US" sz="1600" dirty="0">
                <a:solidFill>
                  <a:srgbClr val="0000CC"/>
                </a:solidFill>
              </a:rPr>
              <a:t>之间的随机整数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max(</a:t>
            </a:r>
            <a:r>
              <a:rPr lang="en-US" altLang="zh-CN" sz="1600" b="1" dirty="0" err="1">
                <a:solidFill>
                  <a:srgbClr val="7030A0"/>
                </a:solidFill>
              </a:rPr>
              <a:t>int</a:t>
            </a:r>
            <a:r>
              <a:rPr lang="en-US" altLang="zh-CN" sz="1600" b="1" dirty="0">
                <a:solidFill>
                  <a:srgbClr val="7030A0"/>
                </a:solidFill>
              </a:rPr>
              <a:t> *p</a:t>
            </a:r>
            <a:r>
              <a:rPr lang="en-US" altLang="zh-CN" sz="1600" b="1" dirty="0">
                <a:solidFill>
                  <a:srgbClr val="C00000"/>
                </a:solidFill>
              </a:rPr>
              <a:t>); </a:t>
            </a:r>
            <a:r>
              <a:rPr lang="zh-CN" altLang="en-US" sz="1600" b="1" dirty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</a:t>
            </a:r>
            <a:r>
              <a:rPr lang="en-US" altLang="zh-CN" sz="1600" b="1" dirty="0" err="1">
                <a:solidFill>
                  <a:srgbClr val="006600"/>
                </a:solidFill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</a:rPr>
              <a:t> max(</a:t>
            </a:r>
            <a:r>
              <a:rPr lang="en-US" altLang="zh-CN" sz="1600" b="1" dirty="0" err="1">
                <a:solidFill>
                  <a:srgbClr val="006600"/>
                </a:solidFill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</a:rPr>
              <a:t> *)</a:t>
            </a:r>
            <a:r>
              <a:rPr lang="en-US" altLang="zh-CN" sz="1600" dirty="0">
                <a:solidFill>
                  <a:srgbClr val="006600"/>
                </a:solidFill>
              </a:rPr>
              <a:t>;    //</a:t>
            </a:r>
            <a:r>
              <a:rPr lang="zh-CN" altLang="en-US" sz="1600" dirty="0">
                <a:solidFill>
                  <a:srgbClr val="006600"/>
                </a:solidFill>
              </a:rPr>
              <a:t>声明一个函数</a:t>
            </a:r>
            <a:r>
              <a:rPr lang="en-US" altLang="zh-CN" sz="1600" dirty="0">
                <a:solidFill>
                  <a:srgbClr val="006600"/>
                </a:solidFill>
              </a:rPr>
              <a:t>,</a:t>
            </a:r>
            <a:r>
              <a:rPr lang="zh-CN" altLang="en-US" sz="1600" dirty="0">
                <a:solidFill>
                  <a:srgbClr val="006600"/>
                </a:solidFill>
              </a:rPr>
              <a:t>参数是整型指针</a:t>
            </a:r>
            <a:endParaRPr kumimoji="1"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 err="1"/>
              <a:t>int</a:t>
            </a:r>
            <a:r>
              <a:rPr kumimoji="1" lang="en-US" altLang="zh-CN" sz="1600" dirty="0"/>
              <a:t> main() 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{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      int </a:t>
            </a:r>
            <a:r>
              <a:rPr kumimoji="1" lang="en-US" altLang="zh-CN" sz="1600" dirty="0">
                <a:solidFill>
                  <a:srgbClr val="C00000"/>
                </a:solidFill>
              </a:rPr>
              <a:t>a[10],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, m; 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      </a:t>
            </a:r>
            <a:r>
              <a:rPr kumimoji="1" lang="en-US" altLang="zh-CN" sz="1600" dirty="0" err="1"/>
              <a:t>srand</a:t>
            </a:r>
            <a:r>
              <a:rPr kumimoji="1" lang="en-US" altLang="zh-CN" sz="1600" dirty="0"/>
              <a:t>((unsigned)time(0));    // </a:t>
            </a:r>
            <a:r>
              <a:rPr kumimoji="1" lang="en-US" altLang="zh-CN" sz="1600" dirty="0" err="1"/>
              <a:t>srand</a:t>
            </a:r>
            <a:r>
              <a:rPr kumimoji="1" lang="en-US" altLang="zh-CN" sz="1600" dirty="0"/>
              <a:t>((unsigned)time(NULL));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      for(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=0; 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&lt;10;  </a:t>
            </a:r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++)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7030A0"/>
                </a:solidFill>
              </a:rPr>
              <a:t>           a[</a:t>
            </a:r>
            <a:r>
              <a:rPr kumimoji="1" lang="en-US" altLang="zh-CN" sz="1600" b="1" dirty="0" err="1">
                <a:solidFill>
                  <a:srgbClr val="7030A0"/>
                </a:solidFill>
              </a:rPr>
              <a:t>i</a:t>
            </a:r>
            <a:r>
              <a:rPr kumimoji="1" lang="en-US" altLang="zh-CN" sz="1600" b="1" dirty="0">
                <a:solidFill>
                  <a:srgbClr val="7030A0"/>
                </a:solidFill>
              </a:rPr>
              <a:t>] = random(100);  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产生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个</a:t>
            </a:r>
            <a:r>
              <a:rPr kumimoji="1" lang="en-US" altLang="zh-CN" sz="1600" dirty="0"/>
              <a:t>0~99</a:t>
            </a:r>
            <a:r>
              <a:rPr kumimoji="1" lang="zh-CN" altLang="en-US" sz="1600" dirty="0"/>
              <a:t>之间的随机数</a:t>
            </a:r>
            <a:endParaRPr kumimoji="1" lang="en-US" altLang="zh-CN" sz="1600" dirty="0"/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>
                <a:solidFill>
                  <a:srgbClr val="006600"/>
                </a:solidFill>
              </a:rPr>
              <a:t>     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m=max(a);           </a:t>
            </a:r>
            <a:r>
              <a:rPr kumimoji="1" lang="en-US" altLang="zh-CN" sz="1600" dirty="0"/>
              <a:t>// </a:t>
            </a:r>
            <a:r>
              <a:rPr kumimoji="1" lang="zh-CN" altLang="en-US" sz="1600" dirty="0"/>
              <a:t>函数原型：</a:t>
            </a:r>
            <a:r>
              <a:rPr lang="en-US" altLang="zh-CN" sz="1600" b="1" dirty="0">
                <a:solidFill>
                  <a:srgbClr val="C00000"/>
                </a:solidFill>
              </a:rPr>
              <a:t>int max(</a:t>
            </a:r>
            <a:r>
              <a:rPr lang="en-US" altLang="zh-CN" sz="1600" b="1" dirty="0">
                <a:solidFill>
                  <a:srgbClr val="7030A0"/>
                </a:solidFill>
              </a:rPr>
              <a:t>int *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r>
              <a:rPr lang="zh-CN" altLang="en-US" sz="1600" b="1" dirty="0">
                <a:solidFill>
                  <a:srgbClr val="C00000"/>
                </a:solidFill>
              </a:rPr>
              <a:t>，</a:t>
            </a:r>
            <a:r>
              <a:rPr lang="zh-CN" altLang="en-US" sz="1600" b="1" dirty="0">
                <a:solidFill>
                  <a:srgbClr val="030DCD"/>
                </a:solidFill>
              </a:rPr>
              <a:t>形参是整型指针</a:t>
            </a:r>
            <a:endParaRPr lang="en-US" altLang="zh-CN" sz="1600" b="1" dirty="0">
              <a:solidFill>
                <a:srgbClr val="030DCD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b="1" dirty="0">
                <a:solidFill>
                  <a:srgbClr val="C00000"/>
                </a:solidFill>
              </a:rPr>
              <a:t>       </a:t>
            </a:r>
            <a:r>
              <a:rPr kumimoji="1" lang="en-US" altLang="zh-CN" sz="1600" b="1" dirty="0" smtClean="0">
                <a:solidFill>
                  <a:srgbClr val="C00000"/>
                </a:solidFill>
              </a:rPr>
              <a:t>//</a:t>
            </a:r>
            <a:r>
              <a:rPr kumimoji="1" lang="en-US" altLang="zh-CN" sz="1600" b="1" dirty="0" smtClean="0">
                <a:solidFill>
                  <a:srgbClr val="030DCD"/>
                </a:solidFill>
              </a:rPr>
              <a:t>m=max</a:t>
            </a:r>
            <a:r>
              <a:rPr kumimoji="1" lang="en-US" altLang="zh-CN" sz="1600" b="1" dirty="0">
                <a:solidFill>
                  <a:srgbClr val="030DCD"/>
                </a:solidFill>
              </a:rPr>
              <a:t>(&amp;a[0]);   </a:t>
            </a:r>
            <a:r>
              <a:rPr kumimoji="1" lang="en-US" altLang="zh-CN" sz="1600" dirty="0"/>
              <a:t>//</a:t>
            </a:r>
            <a:r>
              <a:rPr kumimoji="1" lang="zh-CN" altLang="en-US" sz="1600" dirty="0"/>
              <a:t>亦可</a:t>
            </a:r>
            <a:endParaRPr kumimoji="1" lang="en-US" altLang="zh-CN" sz="1600" dirty="0"/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       </a:t>
            </a:r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("max=%d\</a:t>
            </a:r>
            <a:r>
              <a:rPr kumimoji="1" lang="en-US" altLang="zh-CN" sz="1600" dirty="0" err="1"/>
              <a:t>n",m</a:t>
            </a:r>
            <a:r>
              <a:rPr kumimoji="1" lang="en-US" altLang="zh-CN" sz="1600" dirty="0"/>
              <a:t>);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       return 0</a:t>
            </a:r>
            <a:r>
              <a:rPr kumimoji="1" lang="zh-CN" altLang="en-US" sz="1600" dirty="0"/>
              <a:t>；</a:t>
            </a:r>
            <a:endParaRPr kumimoji="1" lang="en-US" altLang="zh-CN" sz="1600" dirty="0"/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sz="1600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3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为什么要使用函数？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12443"/>
            <a:ext cx="8089900" cy="4924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1028" name="Picture 4" descr="手绘木柜图片素材">
            <a:extLst>
              <a:ext uri="{FF2B5EF4-FFF2-40B4-BE49-F238E27FC236}">
                <a16:creationId xmlns:a16="http://schemas.microsoft.com/office/drawing/2014/main" id="{A56F92A6-5D82-4455-96C8-F6B7AF68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" y="178213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楼房 图片 的图像结果">
            <a:extLst>
              <a:ext uri="{FF2B5EF4-FFF2-40B4-BE49-F238E27FC236}">
                <a16:creationId xmlns:a16="http://schemas.microsoft.com/office/drawing/2014/main" id="{0764DE55-BC12-4925-A638-2D6112E8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00" y="2066663"/>
            <a:ext cx="2705100" cy="22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垒墙 图片 的图像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03" y="2224473"/>
            <a:ext cx="1581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74147" y="1020990"/>
            <a:ext cx="3246638" cy="281948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函数定义（函数实现）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功能：在数组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个整数中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            </a:t>
            </a:r>
            <a:r>
              <a:rPr lang="zh-CN" altLang="en-US" sz="1600" dirty="0" smtClean="0"/>
              <a:t>选择最大值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max(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int</a:t>
            </a:r>
            <a:r>
              <a:rPr lang="en-US" altLang="zh-CN" sz="1600" dirty="0" smtClean="0">
                <a:solidFill>
                  <a:srgbClr val="030DCD"/>
                </a:solidFill>
              </a:rPr>
              <a:t> *p</a:t>
            </a:r>
            <a:r>
              <a:rPr lang="en-US" altLang="zh-CN" sz="1600" dirty="0"/>
              <a:t>)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{ </a:t>
            </a:r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, t=*p;   //t</a:t>
            </a:r>
            <a:r>
              <a:rPr lang="zh-CN" altLang="en-US" sz="1600" dirty="0" smtClean="0"/>
              <a:t>等于数组</a:t>
            </a:r>
            <a:r>
              <a:rPr lang="en-US" altLang="zh-CN" sz="1600" dirty="0" smtClean="0"/>
              <a:t>a[0];</a:t>
            </a:r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for(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=1; 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&lt;10; 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</a:t>
            </a:r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smtClean="0">
                <a:solidFill>
                  <a:srgbClr val="030DCD"/>
                </a:solidFill>
              </a:rPr>
              <a:t>if (*(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p+i</a:t>
            </a:r>
            <a:r>
              <a:rPr lang="en-US" altLang="zh-CN" sz="1600" dirty="0" smtClean="0">
                <a:solidFill>
                  <a:srgbClr val="030DCD"/>
                </a:solidFill>
              </a:rPr>
              <a:t>)&gt;t) </a:t>
            </a:r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30DCD"/>
                </a:solidFill>
              </a:rPr>
              <a:t>                 t=*(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p+i</a:t>
            </a:r>
            <a:r>
              <a:rPr lang="en-US" altLang="zh-CN" sz="1600" dirty="0" smtClean="0">
                <a:solidFill>
                  <a:srgbClr val="030DCD"/>
                </a:solidFill>
              </a:rPr>
              <a:t>);</a:t>
            </a:r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return t;</a:t>
            </a:r>
          </a:p>
          <a:p>
            <a:pPr marL="285750" lvl="1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1034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6756" y="976745"/>
            <a:ext cx="4531128" cy="5517573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marL="285750" lvl="1" indent="0">
              <a:buNone/>
            </a:pPr>
            <a:r>
              <a:rPr lang="en-US" altLang="zh-CN" sz="1600" b="1" dirty="0"/>
              <a:t>/* </a:t>
            </a:r>
            <a:r>
              <a:rPr lang="zh-CN" altLang="en-US" sz="1600" b="1" dirty="0"/>
              <a:t>使用函数指针变量调用函数 *</a:t>
            </a:r>
            <a:r>
              <a:rPr lang="en-US" altLang="zh-CN" sz="1600" b="1" dirty="0"/>
              <a:t>/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time.h</a:t>
            </a:r>
            <a:r>
              <a:rPr lang="en-US" altLang="zh-CN" sz="1600" dirty="0"/>
              <a:t>&gt;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define random(x) rand()%x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solidFill>
                  <a:srgbClr val="030DCD"/>
                </a:solidFill>
              </a:rPr>
              <a:t>int</a:t>
            </a:r>
            <a:r>
              <a:rPr lang="en-US" altLang="zh-CN" sz="1600" dirty="0" smtClean="0">
                <a:solidFill>
                  <a:srgbClr val="030DCD"/>
                </a:solidFill>
              </a:rPr>
              <a:t>   </a:t>
            </a:r>
            <a:r>
              <a:rPr lang="en-US" altLang="zh-CN" sz="1600" dirty="0">
                <a:solidFill>
                  <a:srgbClr val="030DCD"/>
                </a:solidFill>
              </a:rPr>
              <a:t>max(</a:t>
            </a:r>
            <a:r>
              <a:rPr lang="en-US" altLang="zh-CN" sz="1600" dirty="0" err="1">
                <a:solidFill>
                  <a:srgbClr val="030DCD"/>
                </a:solidFill>
              </a:rPr>
              <a:t>int</a:t>
            </a:r>
            <a:r>
              <a:rPr lang="en-US" altLang="zh-CN" sz="1600" dirty="0">
                <a:solidFill>
                  <a:srgbClr val="030DCD"/>
                </a:solidFill>
              </a:rPr>
              <a:t> *</a:t>
            </a:r>
            <a:r>
              <a:rPr lang="en-US" altLang="zh-CN" sz="1600" dirty="0" smtClean="0">
                <a:solidFill>
                  <a:srgbClr val="030DCD"/>
                </a:solidFill>
              </a:rPr>
              <a:t>);  </a:t>
            </a:r>
            <a:r>
              <a:rPr lang="en-US" altLang="zh-CN" sz="1600" dirty="0"/>
              <a:t>// declare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i,m,a</a:t>
            </a:r>
            <a:r>
              <a:rPr lang="en-US" altLang="zh-CN" sz="1600" dirty="0"/>
              <a:t>[10];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srand</a:t>
            </a:r>
            <a:r>
              <a:rPr lang="en-US" altLang="zh-CN" sz="1600" dirty="0"/>
              <a:t>((unsigned)time(0));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>
                <a:solidFill>
                  <a:srgbClr val="030DCD"/>
                </a:solidFill>
              </a:rPr>
              <a:t>int</a:t>
            </a:r>
            <a:r>
              <a:rPr lang="en-US" altLang="zh-CN" sz="1600" dirty="0">
                <a:solidFill>
                  <a:srgbClr val="030DCD"/>
                </a:solidFill>
              </a:rPr>
              <a:t> (*pf)(</a:t>
            </a:r>
            <a:r>
              <a:rPr lang="en-US" altLang="zh-CN" sz="1600" dirty="0" err="1">
                <a:solidFill>
                  <a:srgbClr val="030DCD"/>
                </a:solidFill>
              </a:rPr>
              <a:t>int</a:t>
            </a:r>
            <a:r>
              <a:rPr lang="en-US" altLang="zh-CN" sz="1600" dirty="0">
                <a:solidFill>
                  <a:srgbClr val="030DCD"/>
                </a:solidFill>
              </a:rPr>
              <a:t> *</a:t>
            </a:r>
            <a:r>
              <a:rPr lang="en-US" altLang="zh-CN" sz="1600" dirty="0" smtClean="0">
                <a:solidFill>
                  <a:srgbClr val="030DCD"/>
                </a:solidFill>
              </a:rPr>
              <a:t>);  </a:t>
            </a:r>
            <a:r>
              <a:rPr lang="en-US" altLang="zh-CN" sz="1600" dirty="0"/>
              <a:t>// define </a:t>
            </a:r>
            <a:r>
              <a:rPr lang="en-US" altLang="zh-CN" sz="1600" dirty="0" err="1"/>
              <a:t>func</a:t>
            </a:r>
            <a:r>
              <a:rPr lang="en-US" altLang="zh-CN" sz="1600" dirty="0"/>
              <a:t> pointer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&lt;10;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random(100);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DCD"/>
                </a:solidFill>
              </a:rPr>
              <a:t>    pf=max;       </a:t>
            </a:r>
            <a:r>
              <a:rPr lang="en-US" altLang="zh-CN" sz="1600" dirty="0"/>
              <a:t>/* pf-&gt;max()  */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030DCD"/>
                </a:solidFill>
              </a:rPr>
              <a:t>m=(*pf)(a);   </a:t>
            </a:r>
            <a:r>
              <a:rPr lang="en-US" altLang="zh-CN" sz="1600" dirty="0"/>
              <a:t>/* call max */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7030A0"/>
                </a:solidFill>
              </a:rPr>
              <a:t>//m=max(a);  </a:t>
            </a:r>
            <a:r>
              <a:rPr lang="en-US" altLang="zh-CN" sz="1600" dirty="0"/>
              <a:t>//</a:t>
            </a:r>
            <a:r>
              <a:rPr lang="zh-CN" altLang="en-US" sz="1600" dirty="0"/>
              <a:t>通过函数名调用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("max=%d\</a:t>
            </a:r>
            <a:r>
              <a:rPr lang="en-US" altLang="zh-CN" sz="1600" dirty="0" err="1"/>
              <a:t>n",m</a:t>
            </a:r>
            <a:r>
              <a:rPr lang="en-US" altLang="zh-CN" sz="1600" dirty="0"/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return 0;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zh-CN" altLang="en-US" dirty="0">
                <a:solidFill>
                  <a:srgbClr val="030DCD"/>
                </a:solidFill>
              </a:rPr>
              <a:t>函数</a:t>
            </a:r>
            <a:r>
              <a:rPr kumimoji="1" lang="zh-CN" altLang="en-US" dirty="0" smtClean="0">
                <a:solidFill>
                  <a:srgbClr val="030DCD"/>
                </a:solidFill>
              </a:rPr>
              <a:t>指针变量</a:t>
            </a:r>
            <a:r>
              <a:rPr kumimoji="1" lang="zh-CN" altLang="en-US" dirty="0" smtClean="0"/>
              <a:t>实现</a:t>
            </a:r>
            <a:r>
              <a:rPr kumimoji="1" lang="zh-CN" altLang="en-US" dirty="0"/>
              <a:t>函数调用</a:t>
            </a:r>
            <a:endParaRPr lang="zh-CN" altLang="en-US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18D3BB69-C95B-404D-9FA9-0B9A3DE08E07}"/>
              </a:ext>
            </a:extLst>
          </p:cNvPr>
          <p:cNvSpPr/>
          <p:nvPr/>
        </p:nvSpPr>
        <p:spPr bwMode="auto">
          <a:xfrm>
            <a:off x="3577165" y="2170332"/>
            <a:ext cx="2461258" cy="353824"/>
          </a:xfrm>
          <a:prstGeom prst="wedgeRoundRectCallout">
            <a:avLst>
              <a:gd name="adj1" fmla="val -109172"/>
              <a:gd name="adj2" fmla="val 1483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声明函数原型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81C718A0-12BC-4311-BE61-68E20DC2B0C3}"/>
              </a:ext>
            </a:extLst>
          </p:cNvPr>
          <p:cNvSpPr/>
          <p:nvPr/>
        </p:nvSpPr>
        <p:spPr bwMode="auto">
          <a:xfrm>
            <a:off x="3553041" y="2686490"/>
            <a:ext cx="2856071" cy="865351"/>
          </a:xfrm>
          <a:prstGeom prst="wedgeRoundRectCallout">
            <a:avLst>
              <a:gd name="adj1" fmla="val -97116"/>
              <a:gd name="adj2" fmla="val 6071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/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定义函数指针变量</a:t>
            </a:r>
            <a:r>
              <a:rPr lang="en-US" altLang="zh-CN" sz="1600" dirty="0">
                <a:solidFill>
                  <a:srgbClr val="0000CC"/>
                </a:solidFill>
                <a:latin typeface="+mn-lt"/>
                <a:ea typeface="+mn-ea"/>
              </a:rPr>
              <a:t>pf</a:t>
            </a:r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；</a:t>
            </a:r>
            <a:endParaRPr lang="en-US" altLang="zh-CN" sz="1600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pf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指向的函数的类型（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参数与返回值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）应该与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max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相同</a:t>
            </a:r>
            <a:endParaRPr lang="en-US" altLang="zh-CN" sz="160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474FC0B-F2B6-4951-8479-B776C86AFD04}"/>
              </a:ext>
            </a:extLst>
          </p:cNvPr>
          <p:cNvSpPr/>
          <p:nvPr/>
        </p:nvSpPr>
        <p:spPr bwMode="auto">
          <a:xfrm>
            <a:off x="3322042" y="3729526"/>
            <a:ext cx="3120322" cy="880701"/>
          </a:xfrm>
          <a:prstGeom prst="wedgeRoundRectCallout">
            <a:avLst>
              <a:gd name="adj1" fmla="val -101194"/>
              <a:gd name="adj2" fmla="val 2801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/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函数指针变量赋值。</a:t>
            </a:r>
            <a:endParaRPr lang="en-US" altLang="zh-CN" sz="1600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函数指针</a:t>
            </a:r>
            <a:r>
              <a:rPr lang="en-US" altLang="zh-CN" sz="1600" dirty="0">
                <a:solidFill>
                  <a:srgbClr val="0000CC"/>
                </a:solidFill>
                <a:latin typeface="+mn-lt"/>
                <a:ea typeface="+mn-ea"/>
              </a:rPr>
              <a:t>pf</a:t>
            </a:r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指向</a:t>
            </a:r>
            <a:r>
              <a:rPr lang="en-US" altLang="zh-CN" sz="1600" dirty="0">
                <a:solidFill>
                  <a:srgbClr val="0000CC"/>
                </a:solidFill>
                <a:latin typeface="+mn-lt"/>
                <a:ea typeface="+mn-ea"/>
              </a:rPr>
              <a:t>max</a:t>
            </a:r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入口；</a:t>
            </a:r>
            <a:endParaRPr lang="en-US" altLang="zh-CN" sz="1600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即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px-&gt;max()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D936D33-6932-4EA2-8695-EC9D57A40D5A}"/>
              </a:ext>
            </a:extLst>
          </p:cNvPr>
          <p:cNvSpPr/>
          <p:nvPr/>
        </p:nvSpPr>
        <p:spPr bwMode="auto">
          <a:xfrm>
            <a:off x="3239726" y="4772562"/>
            <a:ext cx="3136136" cy="678721"/>
          </a:xfrm>
          <a:prstGeom prst="wedgeRoundRectCallout">
            <a:avLst>
              <a:gd name="adj1" fmla="val -93525"/>
              <a:gd name="adj2" fmla="val -6005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/>
            <a:r>
              <a:rPr lang="zh-CN" altLang="en-US" sz="1600" dirty="0">
                <a:solidFill>
                  <a:srgbClr val="0000CC"/>
                </a:solidFill>
                <a:latin typeface="+mn-lt"/>
                <a:ea typeface="+mn-ea"/>
              </a:rPr>
              <a:t>函数指针的引用：</a:t>
            </a:r>
          </a:p>
          <a:p>
            <a:pPr algn="just"/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调用函数指针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pf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指向的函数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max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0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用</a:t>
            </a:r>
            <a:r>
              <a:rPr lang="zh-CN" altLang="en-US" b="1" dirty="0">
                <a:solidFill>
                  <a:srgbClr val="7030A0"/>
                </a:solidFill>
                <a:latin typeface="+mn-ea"/>
                <a:ea typeface="+mn-ea"/>
              </a:rPr>
              <a:t>指向函数的指针</a:t>
            </a:r>
            <a:r>
              <a:rPr lang="zh-CN" altLang="en-US" b="1" dirty="0" smtClean="0">
                <a:latin typeface="+mn-ea"/>
                <a:ea typeface="+mn-ea"/>
              </a:rPr>
              <a:t>作为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函数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参数</a:t>
            </a:r>
            <a:endParaRPr lang="zh-CN" altLang="en-US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函数指针变量常用的用途之一是把</a:t>
            </a:r>
            <a:r>
              <a:rPr lang="zh-CN" altLang="en-US" sz="2000" dirty="0">
                <a:solidFill>
                  <a:srgbClr val="030DCD"/>
                </a:solidFill>
              </a:rPr>
              <a:t>函数</a:t>
            </a:r>
            <a:r>
              <a:rPr lang="zh-CN" altLang="en-US" sz="2000" dirty="0"/>
              <a:t>作为</a:t>
            </a:r>
            <a:r>
              <a:rPr lang="zh-CN" altLang="en-US" sz="2000" dirty="0">
                <a:solidFill>
                  <a:srgbClr val="C00000"/>
                </a:solidFill>
              </a:rPr>
              <a:t>其它函数的参数</a:t>
            </a:r>
            <a:r>
              <a:rPr lang="zh-CN" altLang="en-US" sz="2000" dirty="0"/>
              <a:t>传递到其它函数中，以增加函数的通用性；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例如</a:t>
            </a:r>
            <a:r>
              <a:rPr lang="zh-CN" altLang="en-US" sz="2000" dirty="0" smtClean="0"/>
              <a:t>：卡拉</a:t>
            </a:r>
            <a:r>
              <a:rPr lang="en-US" altLang="zh-CN" sz="2000" dirty="0" smtClean="0"/>
              <a:t>OK</a:t>
            </a:r>
            <a:r>
              <a:rPr lang="zh-CN" altLang="en-US" sz="2000" smtClean="0"/>
              <a:t>比赛计分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</a:rPr>
              <a:t>设计一个函数</a:t>
            </a:r>
            <a:r>
              <a:rPr lang="en-US" altLang="zh-CN" sz="1800" dirty="0">
                <a:solidFill>
                  <a:srgbClr val="000000"/>
                </a:solidFill>
              </a:rPr>
              <a:t>process</a:t>
            </a:r>
            <a:r>
              <a:rPr lang="zh-CN" altLang="en-US" sz="1800" dirty="0">
                <a:solidFill>
                  <a:srgbClr val="000000"/>
                </a:solidFill>
              </a:rPr>
              <a:t>，在调用它的时候，</a:t>
            </a:r>
            <a:r>
              <a:rPr lang="zh-CN" altLang="en-US" sz="1800" b="1" dirty="0">
                <a:solidFill>
                  <a:srgbClr val="006600"/>
                </a:solidFill>
              </a:rPr>
              <a:t>每次实现不同的功能</a:t>
            </a:r>
            <a:r>
              <a:rPr lang="zh-CN" altLang="en-US" sz="1800" dirty="0">
                <a:solidFill>
                  <a:srgbClr val="000000"/>
                </a:solidFill>
              </a:rPr>
              <a:t>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</a:rPr>
              <a:t>输入ａ和ｂ两个数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0DCD"/>
                </a:solidFill>
              </a:rPr>
              <a:t>第一次调用</a:t>
            </a:r>
            <a:r>
              <a:rPr lang="en-US" altLang="zh-CN" sz="1600" dirty="0">
                <a:solidFill>
                  <a:srgbClr val="7030A0"/>
                </a:solidFill>
              </a:rPr>
              <a:t>process</a:t>
            </a:r>
            <a:r>
              <a:rPr lang="zh-CN" altLang="en-US" sz="1600" dirty="0">
                <a:solidFill>
                  <a:srgbClr val="030DCD"/>
                </a:solidFill>
              </a:rPr>
              <a:t>时，找出ａ和ｂ中较大者；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0DCD"/>
                </a:solidFill>
              </a:rPr>
              <a:t>第二次调用</a:t>
            </a:r>
            <a:r>
              <a:rPr lang="en-US" altLang="zh-CN" sz="1600" dirty="0">
                <a:solidFill>
                  <a:srgbClr val="7030A0"/>
                </a:solidFill>
              </a:rPr>
              <a:t>process</a:t>
            </a:r>
            <a:r>
              <a:rPr lang="zh-CN" altLang="en-US" sz="1600" dirty="0">
                <a:solidFill>
                  <a:srgbClr val="030DCD"/>
                </a:solidFill>
              </a:rPr>
              <a:t>时，找出其中较小者；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0DCD"/>
                </a:solidFill>
              </a:rPr>
              <a:t>第三次调用</a:t>
            </a:r>
            <a:r>
              <a:rPr lang="en-US" altLang="zh-CN" sz="1600" dirty="0">
                <a:solidFill>
                  <a:srgbClr val="7030A0"/>
                </a:solidFill>
              </a:rPr>
              <a:t>process</a:t>
            </a:r>
            <a:r>
              <a:rPr lang="zh-CN" altLang="en-US" sz="1600" dirty="0">
                <a:solidFill>
                  <a:srgbClr val="030DCD"/>
                </a:solidFill>
              </a:rPr>
              <a:t>时，求ａ与ｂ之和；</a:t>
            </a: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用指向函数的指针作函数参数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209" y="979199"/>
            <a:ext cx="8543406" cy="5504727"/>
          </a:xfrm>
        </p:spPr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main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（）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max(</a:t>
            </a:r>
            <a:r>
              <a:rPr lang="en-US" altLang="zh-CN" sz="1600" dirty="0" err="1">
                <a:solidFill>
                  <a:srgbClr val="006600"/>
                </a:solidFill>
              </a:rPr>
              <a:t>int,int</a:t>
            </a:r>
            <a:r>
              <a:rPr lang="en-US" altLang="zh-CN" sz="1600" dirty="0">
                <a:solidFill>
                  <a:srgbClr val="006600"/>
                </a:solidFill>
              </a:rPr>
              <a:t>);      //</a:t>
            </a:r>
            <a:r>
              <a:rPr lang="zh-CN" altLang="en-US" sz="1600" dirty="0" smtClean="0">
                <a:solidFill>
                  <a:srgbClr val="006600"/>
                </a:solidFill>
              </a:rPr>
              <a:t>函数原型声明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min(</a:t>
            </a:r>
            <a:r>
              <a:rPr lang="en-US" altLang="zh-CN" sz="1600" dirty="0" err="1">
                <a:solidFill>
                  <a:srgbClr val="006600"/>
                </a:solidFill>
              </a:rPr>
              <a:t>int,int</a:t>
            </a:r>
            <a:r>
              <a:rPr lang="en-US" altLang="zh-CN" sz="1600" dirty="0">
                <a:solidFill>
                  <a:srgbClr val="006600"/>
                </a:solidFill>
              </a:rPr>
              <a:t>);      //</a:t>
            </a:r>
            <a:r>
              <a:rPr lang="zh-CN" altLang="en-US" sz="1600" dirty="0" smtClean="0">
                <a:solidFill>
                  <a:srgbClr val="006600"/>
                </a:solidFill>
              </a:rPr>
              <a:t>函数原型声明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add(</a:t>
            </a:r>
            <a:r>
              <a:rPr lang="en-US" altLang="zh-CN" sz="1600" dirty="0" err="1">
                <a:solidFill>
                  <a:srgbClr val="006600"/>
                </a:solidFill>
              </a:rPr>
              <a:t>int,int</a:t>
            </a:r>
            <a:r>
              <a:rPr lang="en-US" altLang="zh-CN" sz="1600" dirty="0">
                <a:solidFill>
                  <a:srgbClr val="006600"/>
                </a:solidFill>
              </a:rPr>
              <a:t>);       //</a:t>
            </a:r>
            <a:r>
              <a:rPr lang="zh-CN" altLang="en-US" sz="1600" dirty="0" smtClean="0">
                <a:solidFill>
                  <a:srgbClr val="006600"/>
                </a:solidFill>
              </a:rPr>
              <a:t>函数原型声明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30DCD"/>
                </a:solidFill>
              </a:rPr>
              <a:t>    void process (</a:t>
            </a:r>
            <a:r>
              <a:rPr lang="en-US" altLang="zh-CN" sz="1600" b="1" dirty="0" err="1">
                <a:solidFill>
                  <a:srgbClr val="030DCD"/>
                </a:solidFill>
              </a:rPr>
              <a:t>int,int</a:t>
            </a:r>
            <a:r>
              <a:rPr lang="en-US" altLang="zh-CN" sz="1600" b="1" dirty="0">
                <a:solidFill>
                  <a:srgbClr val="006600"/>
                </a:solidFill>
              </a:rPr>
              <a:t>,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(*</a:t>
            </a:r>
            <a:r>
              <a:rPr lang="en-US" altLang="zh-CN" sz="1600" b="1" dirty="0">
                <a:solidFill>
                  <a:srgbClr val="FF0000"/>
                </a:solidFill>
              </a:rPr>
              <a:t>fun)(</a:t>
            </a:r>
            <a:r>
              <a:rPr lang="en-US" altLang="zh-CN" sz="1600" b="1" dirty="0" err="1">
                <a:solidFill>
                  <a:srgbClr val="FF0000"/>
                </a:solidFill>
              </a:rPr>
              <a:t>int,int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en-US" altLang="zh-CN" sz="1600" b="1" dirty="0">
                <a:solidFill>
                  <a:srgbClr val="006600"/>
                </a:solidFill>
              </a:rPr>
              <a:t>);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30DCD"/>
                </a:solidFill>
              </a:rPr>
              <a:t>//</a:t>
            </a:r>
            <a:r>
              <a:rPr lang="zh-CN" altLang="en-US" sz="1600" dirty="0">
                <a:solidFill>
                  <a:srgbClr val="030DCD"/>
                </a:solidFill>
              </a:rPr>
              <a:t>函数指针作为</a:t>
            </a:r>
            <a:r>
              <a:rPr lang="zh-CN" altLang="en-US" sz="1600" dirty="0" smtClean="0">
                <a:solidFill>
                  <a:srgbClr val="030DCD"/>
                </a:solidFill>
              </a:rPr>
              <a:t>参数（形参）</a:t>
            </a:r>
            <a:endParaRPr lang="en-US" altLang="zh-CN" sz="1600" dirty="0" smtClean="0">
              <a:solidFill>
                <a:srgbClr val="030DCD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 //</a:t>
            </a:r>
            <a:r>
              <a:rPr lang="zh-CN" altLang="en-US" sz="1600" dirty="0" smtClean="0">
                <a:solidFill>
                  <a:srgbClr val="7030A0"/>
                </a:solidFill>
              </a:rPr>
              <a:t>将要把函数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max(</a:t>
            </a:r>
            <a:r>
              <a:rPr lang="en-US" altLang="zh-CN" sz="1600" dirty="0" err="1">
                <a:solidFill>
                  <a:srgbClr val="006600"/>
                </a:solidFill>
              </a:rPr>
              <a:t>int,int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  <a:r>
              <a:rPr lang="zh-CN" altLang="en-US" sz="1600" dirty="0" smtClean="0">
                <a:solidFill>
                  <a:srgbClr val="006600"/>
                </a:solidFill>
              </a:rPr>
              <a:t>、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min(</a:t>
            </a:r>
            <a:r>
              <a:rPr lang="en-US" altLang="zh-CN" sz="1600" dirty="0" err="1">
                <a:solidFill>
                  <a:srgbClr val="006600"/>
                </a:solidFill>
              </a:rPr>
              <a:t>int,int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  <a:r>
              <a:rPr lang="zh-CN" altLang="en-US" sz="1600" dirty="0" smtClean="0">
                <a:solidFill>
                  <a:srgbClr val="006600"/>
                </a:solidFill>
              </a:rPr>
              <a:t>、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add(</a:t>
            </a:r>
            <a:r>
              <a:rPr lang="en-US" altLang="zh-CN" sz="1600" dirty="0" err="1">
                <a:solidFill>
                  <a:srgbClr val="006600"/>
                </a:solidFill>
              </a:rPr>
              <a:t>int,int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  <a:r>
              <a:rPr lang="zh-CN" altLang="en-US" sz="1600" dirty="0">
                <a:solidFill>
                  <a:srgbClr val="7030A0"/>
                </a:solidFill>
              </a:rPr>
              <a:t>作为实参传递给函数</a:t>
            </a:r>
            <a:r>
              <a:rPr lang="en-US" altLang="zh-CN" sz="1600" b="1" dirty="0" smtClean="0">
                <a:solidFill>
                  <a:srgbClr val="030DCD"/>
                </a:solidFill>
              </a:rPr>
              <a:t>process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30DCD"/>
                </a:solidFill>
              </a:rPr>
              <a:t>     // </a:t>
            </a:r>
            <a:r>
              <a:rPr lang="zh-CN" altLang="en-US" sz="1600" dirty="0">
                <a:solidFill>
                  <a:srgbClr val="7030A0"/>
                </a:solidFill>
              </a:rPr>
              <a:t>因此，函数</a:t>
            </a:r>
            <a:r>
              <a:rPr lang="en-US" altLang="zh-CN" sz="1600" dirty="0">
                <a:solidFill>
                  <a:srgbClr val="7030A0"/>
                </a:solidFill>
              </a:rPr>
              <a:t>process</a:t>
            </a:r>
            <a:r>
              <a:rPr lang="zh-CN" altLang="en-US" sz="1600" dirty="0" smtClean="0">
                <a:solidFill>
                  <a:srgbClr val="7030A0"/>
                </a:solidFill>
              </a:rPr>
              <a:t>中声明的</a:t>
            </a:r>
            <a:r>
              <a:rPr lang="zh-CN" altLang="en-US" sz="1600" dirty="0">
                <a:solidFill>
                  <a:srgbClr val="7030A0"/>
                </a:solidFill>
              </a:rPr>
              <a:t>函数指针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(*</a:t>
            </a:r>
            <a:r>
              <a:rPr lang="en-US" altLang="zh-CN" sz="1600" b="1" dirty="0">
                <a:solidFill>
                  <a:srgbClr val="FF0000"/>
                </a:solidFill>
              </a:rPr>
              <a:t>fun)(</a:t>
            </a:r>
            <a:r>
              <a:rPr lang="en-US" altLang="zh-CN" sz="1600" b="1" dirty="0" err="1">
                <a:solidFill>
                  <a:srgbClr val="FF0000"/>
                </a:solidFill>
              </a:rPr>
              <a:t>int,int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7030A0"/>
                </a:solidFill>
              </a:rPr>
              <a:t>应该与上述三个函数</a:t>
            </a:r>
            <a:r>
              <a:rPr lang="zh-CN" altLang="en-US" sz="1600" dirty="0" smtClean="0">
                <a:solidFill>
                  <a:srgbClr val="7030A0"/>
                </a:solidFill>
              </a:rPr>
              <a:t>一致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</a:t>
            </a:r>
            <a:r>
              <a:rPr lang="en-US" altLang="zh-CN" sz="1600" dirty="0"/>
              <a:t>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("Enter a and b:");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d,%d",&amp;a,&amp;b</a:t>
            </a:r>
            <a:r>
              <a:rPr lang="en-US" altLang="zh-CN" sz="1600" dirty="0"/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("max=");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0000CC"/>
                </a:solidFill>
              </a:rPr>
              <a:t>process(</a:t>
            </a:r>
            <a:r>
              <a:rPr lang="en-US" altLang="zh-CN" sz="1600" dirty="0" err="1">
                <a:solidFill>
                  <a:srgbClr val="0000CC"/>
                </a:solidFill>
              </a:rPr>
              <a:t>a,b,</a:t>
            </a:r>
            <a:r>
              <a:rPr lang="en-US" altLang="zh-CN" sz="1600" dirty="0" err="1">
                <a:solidFill>
                  <a:srgbClr val="C00000"/>
                </a:solidFill>
              </a:rPr>
              <a:t>max</a:t>
            </a:r>
            <a:r>
              <a:rPr lang="en-US" altLang="zh-CN" sz="1600" dirty="0">
                <a:solidFill>
                  <a:srgbClr val="0000CC"/>
                </a:solidFill>
              </a:rPr>
              <a:t>);    </a:t>
            </a:r>
            <a:r>
              <a:rPr lang="en-US" altLang="zh-CN" sz="1600" dirty="0"/>
              <a:t>//</a:t>
            </a:r>
            <a:r>
              <a:rPr lang="zh-CN" altLang="en-US" sz="1600" dirty="0"/>
              <a:t>函数指针作为参数，</a:t>
            </a:r>
            <a:r>
              <a:rPr lang="zh-CN" altLang="en-US" sz="1600" dirty="0">
                <a:solidFill>
                  <a:srgbClr val="7030A0"/>
                </a:solidFill>
              </a:rPr>
              <a:t>相当于</a:t>
            </a:r>
            <a:r>
              <a:rPr lang="en-US" altLang="zh-CN" sz="1600" dirty="0">
                <a:solidFill>
                  <a:srgbClr val="7030A0"/>
                </a:solidFill>
              </a:rPr>
              <a:t>fun=max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("min=");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process(</a:t>
            </a:r>
            <a:r>
              <a:rPr lang="en-US" altLang="zh-CN" sz="1600" dirty="0" err="1">
                <a:solidFill>
                  <a:srgbClr val="0000CC"/>
                </a:solidFill>
              </a:rPr>
              <a:t>a,b,</a:t>
            </a:r>
            <a:r>
              <a:rPr lang="en-US" altLang="zh-CN" sz="1600" dirty="0" err="1">
                <a:solidFill>
                  <a:srgbClr val="C00000"/>
                </a:solidFill>
              </a:rPr>
              <a:t>min</a:t>
            </a:r>
            <a:r>
              <a:rPr lang="en-US" altLang="zh-CN" sz="1600" dirty="0">
                <a:solidFill>
                  <a:srgbClr val="0000CC"/>
                </a:solidFill>
              </a:rPr>
              <a:t>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函数指针作为参数，</a:t>
            </a:r>
            <a:r>
              <a:rPr lang="zh-CN" altLang="en-US" sz="1600" dirty="0">
                <a:solidFill>
                  <a:srgbClr val="7030A0"/>
                </a:solidFill>
              </a:rPr>
              <a:t>相当于</a:t>
            </a:r>
            <a:r>
              <a:rPr lang="en-US" altLang="zh-CN" sz="1600" dirty="0">
                <a:solidFill>
                  <a:srgbClr val="7030A0"/>
                </a:solidFill>
              </a:rPr>
              <a:t>fun=min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("sum=");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00CC"/>
                </a:solidFill>
              </a:rPr>
              <a:t>    process(</a:t>
            </a:r>
            <a:r>
              <a:rPr lang="en-US" altLang="zh-CN" sz="1600" dirty="0" err="1">
                <a:solidFill>
                  <a:srgbClr val="0000CC"/>
                </a:solidFill>
              </a:rPr>
              <a:t>a,b,</a:t>
            </a:r>
            <a:r>
              <a:rPr lang="en-US" altLang="zh-CN" sz="1600" dirty="0" err="1">
                <a:solidFill>
                  <a:srgbClr val="C00000"/>
                </a:solidFill>
              </a:rPr>
              <a:t>add</a:t>
            </a:r>
            <a:r>
              <a:rPr lang="en-US" altLang="zh-CN" sz="1600" dirty="0">
                <a:solidFill>
                  <a:srgbClr val="0000CC"/>
                </a:solidFill>
              </a:rPr>
              <a:t>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函数指针作为参数相当于有</a:t>
            </a:r>
            <a:r>
              <a:rPr lang="en-US" altLang="zh-CN" sz="1600" dirty="0">
                <a:solidFill>
                  <a:srgbClr val="7030A0"/>
                </a:solidFill>
              </a:rPr>
              <a:t>fun=add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return 0;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marL="514350" lvl="2" indent="0">
              <a:buNone/>
            </a:pPr>
            <a:endParaRPr lang="zh-CN" altLang="en-US" sz="1800" dirty="0">
              <a:latin typeface="Times New Roman" panose="02020603050405020304" pitchFamily="18" charset="0"/>
            </a:endParaRPr>
          </a:p>
          <a:p>
            <a:pPr lvl="1"/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813FC7A7-B04F-4947-8CDA-97C38D403108}"/>
              </a:ext>
            </a:extLst>
          </p:cNvPr>
          <p:cNvSpPr/>
          <p:nvPr/>
        </p:nvSpPr>
        <p:spPr bwMode="auto">
          <a:xfrm>
            <a:off x="3731803" y="1627462"/>
            <a:ext cx="3196209" cy="655715"/>
          </a:xfrm>
          <a:prstGeom prst="wedgeRoundRectCallout">
            <a:avLst>
              <a:gd name="adj1" fmla="val -49509"/>
              <a:gd name="adj2" fmla="val 8498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函数指针变量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fun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将要指向的函数类型应该形如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 f(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int</a:t>
            </a:r>
            <a:r>
              <a:rPr lang="en-US" altLang="zh-CN" sz="14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,int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)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；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B772ACB-C216-482C-B5B8-A86400494621}"/>
              </a:ext>
            </a:extLst>
          </p:cNvPr>
          <p:cNvSpPr/>
          <p:nvPr/>
        </p:nvSpPr>
        <p:spPr bwMode="auto">
          <a:xfrm>
            <a:off x="2449582" y="3526031"/>
            <a:ext cx="3627022" cy="289511"/>
          </a:xfrm>
          <a:prstGeom prst="wedgeRoundRectCallout">
            <a:avLst>
              <a:gd name="adj1" fmla="val -57614"/>
              <a:gd name="adj2" fmla="val 11947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max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传递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给其它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sz="1400" b="1" dirty="0">
                <a:solidFill>
                  <a:srgbClr val="030DCD"/>
                </a:solidFill>
              </a:rPr>
              <a:t>process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</a:p>
        </p:txBody>
      </p:sp>
      <p:sp>
        <p:nvSpPr>
          <p:cNvPr id="8" name="对话气泡: 圆角矩形 4">
            <a:extLst>
              <a:ext uri="{FF2B5EF4-FFF2-40B4-BE49-F238E27FC236}">
                <a16:creationId xmlns:a16="http://schemas.microsoft.com/office/drawing/2014/main" id="{AB772ACB-C216-482C-B5B8-A86400494621}"/>
              </a:ext>
            </a:extLst>
          </p:cNvPr>
          <p:cNvSpPr/>
          <p:nvPr/>
        </p:nvSpPr>
        <p:spPr bwMode="auto">
          <a:xfrm>
            <a:off x="2449582" y="4178022"/>
            <a:ext cx="3627022" cy="285914"/>
          </a:xfrm>
          <a:prstGeom prst="wedgeRoundRectCallout">
            <a:avLst>
              <a:gd name="adj1" fmla="val -57156"/>
              <a:gd name="adj2" fmla="val 764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min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传递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给其它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sz="1400" b="1" dirty="0">
                <a:solidFill>
                  <a:srgbClr val="030DCD"/>
                </a:solidFill>
              </a:rPr>
              <a:t>process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</a:p>
        </p:txBody>
      </p:sp>
      <p:sp>
        <p:nvSpPr>
          <p:cNvPr id="9" name="对话气泡: 圆角矩形 4">
            <a:extLst>
              <a:ext uri="{FF2B5EF4-FFF2-40B4-BE49-F238E27FC236}">
                <a16:creationId xmlns:a16="http://schemas.microsoft.com/office/drawing/2014/main" id="{AB772ACB-C216-482C-B5B8-A86400494621}"/>
              </a:ext>
            </a:extLst>
          </p:cNvPr>
          <p:cNvSpPr/>
          <p:nvPr/>
        </p:nvSpPr>
        <p:spPr bwMode="auto">
          <a:xfrm>
            <a:off x="2449582" y="4662675"/>
            <a:ext cx="3627022" cy="285914"/>
          </a:xfrm>
          <a:prstGeom prst="wedgeRoundRectCallout">
            <a:avLst>
              <a:gd name="adj1" fmla="val -57156"/>
              <a:gd name="adj2" fmla="val 764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add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传递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给其它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sz="1400" b="1" dirty="0">
                <a:solidFill>
                  <a:srgbClr val="030DCD"/>
                </a:solidFill>
              </a:rPr>
              <a:t>process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形参</a:t>
            </a:r>
          </a:p>
        </p:txBody>
      </p:sp>
    </p:spTree>
    <p:extLst>
      <p:ext uri="{BB962C8B-B14F-4D97-AF65-F5344CB8AC3E}">
        <p14:creationId xmlns:p14="http://schemas.microsoft.com/office/powerpoint/2010/main" val="31689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用指向函数的指针作函数参数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2450"/>
            <a:ext cx="8364610" cy="5345112"/>
          </a:xfrm>
        </p:spPr>
        <p:txBody>
          <a:bodyPr/>
          <a:lstStyle/>
          <a:p>
            <a:pPr marL="285750" lvl="1" indent="0">
              <a:buNone/>
            </a:pPr>
            <a:r>
              <a:rPr lang="en-US" altLang="zh-CN" sz="1800" b="1" dirty="0">
                <a:solidFill>
                  <a:srgbClr val="030DCD"/>
                </a:solidFill>
                <a:latin typeface="Times New Roman" panose="02020603050405020304" pitchFamily="18" charset="0"/>
              </a:rPr>
              <a:t>void  process</a:t>
            </a:r>
            <a:r>
              <a:rPr lang="en-US" altLang="zh-CN" sz="1800" b="1" dirty="0">
                <a:latin typeface="Times New Roman" panose="02020603050405020304" pitchFamily="18" charset="0"/>
              </a:rPr>
              <a:t>(int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y,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int (*fun)(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int,int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b="1" dirty="0">
                <a:latin typeface="Times New Roman" panose="02020603050405020304" pitchFamily="18" charset="0"/>
              </a:rPr>
              <a:t>)   </a:t>
            </a:r>
            <a:r>
              <a:rPr lang="en-US" altLang="zh-CN" sz="1800" dirty="0"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</a:rPr>
              <a:t>定义函数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{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int  result;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result=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(*fun) (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</a:rPr>
              <a:t>;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1800" dirty="0">
                <a:latin typeface="Times New Roman" panose="02020603050405020304" pitchFamily="18" charset="0"/>
              </a:rPr>
              <a:t>("%d\n", result);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}</a:t>
            </a:r>
          </a:p>
          <a:p>
            <a:pPr marL="285750" lvl="1" indent="0"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</a:rPr>
              <a:t>int  max(int </a:t>
            </a:r>
            <a:r>
              <a:rPr lang="en-US" altLang="zh-CN" sz="1800" dirty="0" err="1">
                <a:solidFill>
                  <a:srgbClr val="030DCD"/>
                </a:solidFill>
                <a:latin typeface="Times New Roman" panose="02020603050405020304" pitchFamily="18" charset="0"/>
              </a:rPr>
              <a:t>x,int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</a:rPr>
              <a:t> y)</a:t>
            </a:r>
            <a:r>
              <a:rPr lang="en-US" altLang="zh-CN" sz="1800" dirty="0">
                <a:latin typeface="Times New Roman" panose="02020603050405020304" pitchFamily="18" charset="0"/>
              </a:rPr>
              <a:t>  // </a:t>
            </a:r>
            <a:r>
              <a:rPr lang="zh-CN" altLang="en-US" sz="1800" dirty="0">
                <a:latin typeface="Times New Roman" panose="02020603050405020304" pitchFamily="18" charset="0"/>
              </a:rPr>
              <a:t>应与</a:t>
            </a:r>
            <a:r>
              <a:rPr lang="en-US" altLang="zh-CN" sz="1800" b="1" dirty="0">
                <a:solidFill>
                  <a:srgbClr val="030DCD"/>
                </a:solidFill>
              </a:rPr>
              <a:t> void process (</a:t>
            </a:r>
            <a:r>
              <a:rPr lang="en-US" altLang="zh-CN" sz="1800" b="1" dirty="0" err="1">
                <a:solidFill>
                  <a:srgbClr val="030DCD"/>
                </a:solidFill>
              </a:rPr>
              <a:t>int,int</a:t>
            </a:r>
            <a:r>
              <a:rPr lang="en-US" altLang="zh-CN" sz="1800" b="1" dirty="0">
                <a:solidFill>
                  <a:srgbClr val="006600"/>
                </a:solidFill>
              </a:rPr>
              <a:t>, </a:t>
            </a:r>
            <a:r>
              <a:rPr lang="en-US" altLang="zh-CN" sz="1800" b="1" dirty="0">
                <a:solidFill>
                  <a:srgbClr val="FF0000"/>
                </a:solidFill>
              </a:rPr>
              <a:t>int(*fun)(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int,int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en-US" altLang="zh-CN" sz="1800" b="1" dirty="0">
                <a:solidFill>
                  <a:srgbClr val="006600"/>
                </a:solidFill>
              </a:rPr>
              <a:t>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                                //</a:t>
            </a:r>
            <a:r>
              <a:rPr lang="zh-CN" altLang="en-US" sz="1800" b="1" dirty="0">
                <a:solidFill>
                  <a:srgbClr val="006600"/>
                </a:solidFill>
              </a:rPr>
              <a:t> </a:t>
            </a:r>
            <a:r>
              <a:rPr lang="zh-CN" altLang="en-US" sz="1800" dirty="0">
                <a:solidFill>
                  <a:srgbClr val="006600"/>
                </a:solidFill>
              </a:rPr>
              <a:t>中声明的函数指针所指向的函数类型一致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int z;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if(x&gt;y) z=x;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else z=y;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return z;       //</a:t>
            </a:r>
            <a:r>
              <a:rPr lang="zh-CN" altLang="en-US" sz="1800" dirty="0">
                <a:latin typeface="Times New Roman" panose="02020603050405020304" pitchFamily="18" charset="0"/>
              </a:rPr>
              <a:t>思考：利用条件运算符，或问号表达式实现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}</a:t>
            </a:r>
          </a:p>
          <a:p>
            <a:pPr marL="285750" lvl="1" indent="0"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</a:rPr>
              <a:t>用指向函数的指针作函数参数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+mn-ea"/>
                <a:ea typeface="+mn-ea"/>
              </a:rPr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31054" cy="5345112"/>
          </a:xfrm>
        </p:spPr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</a:rPr>
              <a:t>int  min(int </a:t>
            </a:r>
            <a:r>
              <a:rPr lang="en-US" altLang="zh-CN" sz="1800" dirty="0" err="1">
                <a:solidFill>
                  <a:srgbClr val="030DCD"/>
                </a:solidFill>
                <a:latin typeface="Times New Roman" panose="02020603050405020304" pitchFamily="18" charset="0"/>
              </a:rPr>
              <a:t>x,int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</a:rPr>
              <a:t> y)          </a:t>
            </a:r>
            <a:r>
              <a:rPr lang="en-US" altLang="zh-CN" sz="1800" dirty="0">
                <a:latin typeface="Times New Roman" panose="02020603050405020304" pitchFamily="18" charset="0"/>
              </a:rPr>
              <a:t>//</a:t>
            </a:r>
            <a:r>
              <a:rPr lang="zh-CN" altLang="en-US" sz="1800" dirty="0">
                <a:latin typeface="Times New Roman" panose="02020603050405020304" pitchFamily="18" charset="0"/>
              </a:rPr>
              <a:t>函数定义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z;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if (x&lt;y) z=x;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else z=y;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return z;     //return (x&gt;y)? y:x;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800" dirty="0">
              <a:solidFill>
                <a:srgbClr val="030DCD"/>
              </a:solidFill>
              <a:latin typeface="Times New Roman" panose="02020603050405020304" pitchFamily="18" charset="0"/>
            </a:endParaRP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</a:rPr>
              <a:t>int  add(int x, int y )          </a:t>
            </a:r>
            <a:r>
              <a:rPr lang="en-US" altLang="zh-CN" sz="1800" dirty="0">
                <a:latin typeface="Times New Roman" panose="02020603050405020304" pitchFamily="18" charset="0"/>
              </a:rPr>
              <a:t>// </a:t>
            </a:r>
            <a:r>
              <a:rPr lang="zh-CN" altLang="en-US" sz="1800" dirty="0">
                <a:latin typeface="Times New Roman" panose="02020603050405020304" pitchFamily="18" charset="0"/>
              </a:rPr>
              <a:t>定义函数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{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int z;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z=</a:t>
            </a:r>
            <a:r>
              <a:rPr lang="en-US" altLang="zh-CN" sz="1800" dirty="0" err="1">
                <a:latin typeface="Times New Roman" panose="02020603050405020304" pitchFamily="18" charset="0"/>
              </a:rPr>
              <a:t>x+y</a:t>
            </a:r>
            <a:r>
              <a:rPr lang="en-US" altLang="zh-CN" sz="1800" dirty="0">
                <a:latin typeface="Times New Roman" panose="02020603050405020304" pitchFamily="18" charset="0"/>
              </a:rPr>
              <a:t>;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    return z;</a:t>
            </a:r>
          </a:p>
          <a:p>
            <a:pPr marL="28575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6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en-US" altLang="zh-CN" dirty="0" smtClean="0"/>
              <a:t>5.3 </a:t>
            </a:r>
            <a:r>
              <a:rPr lang="zh-CN" altLang="en-US" dirty="0"/>
              <a:t>函数编程</a:t>
            </a:r>
            <a:r>
              <a:rPr lang="zh-CN" altLang="en-US" dirty="0" smtClean="0"/>
              <a:t>实例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089900" cy="5359255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solidFill>
                      <a:srgbClr val="000000"/>
                    </a:solidFill>
                    <a:latin typeface="+mn-ea"/>
                  </a:rPr>
                  <a:t>编程求解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思路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+mn-ea"/>
                  </a:rPr>
                  <a:t>：</a:t>
                </a:r>
                <a:endParaRPr lang="en-US" altLang="zh-CN" sz="2000" dirty="0" smtClean="0">
                  <a:solidFill>
                    <a:srgbClr val="000000"/>
                  </a:solidFill>
                  <a:latin typeface="+mn-ea"/>
                </a:endParaRPr>
              </a:p>
              <a:p>
                <a:pPr marL="971550" lvl="1">
                  <a:lnSpc>
                    <a:spcPct val="150000"/>
                  </a:lnSpc>
                </a:pPr>
                <a:r>
                  <a:rPr lang="zh-CN" altLang="en-US" sz="1800" dirty="0" smtClean="0">
                    <a:solidFill>
                      <a:srgbClr val="000000"/>
                    </a:solidFill>
                    <a:latin typeface="+mn-ea"/>
                  </a:rPr>
                  <a:t>定义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</a:rPr>
                  <a:t>两个函数，一个计算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</a:rPr>
                  <a:t>，另一个计算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</a:rPr>
                  <a:t>；</a:t>
                </a:r>
                <a:endParaRPr lang="en-US" altLang="zh-CN" sz="180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假定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</a:rPr>
                  <a:t>n=6, k=4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，则</a:t>
                </a:r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  <a:p>
                <a:pPr marL="971550"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800" dirty="0">
                  <a:latin typeface="+mn-ea"/>
                </a:endParaRPr>
              </a:p>
              <a:p>
                <a:pPr marL="971550" lvl="1">
                  <a:lnSpc>
                    <a:spcPct val="150000"/>
                  </a:lnSpc>
                </a:pPr>
                <a:r>
                  <a:rPr lang="zh-CN" altLang="en-US" sz="1800" dirty="0">
                    <a:latin typeface="+mn-ea"/>
                  </a:rPr>
                  <a:t>定义一个计算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+mn-ea"/>
                  </a:rPr>
                  <a:t>幂函数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𝑝𝑜𝑤𝑒𝑟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1800" b="0" i="1" dirty="0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dirty="0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=1,2,3,4,5,6</m:t>
                    </m:r>
                  </m:oMath>
                </a14:m>
                <a:endParaRPr lang="en-US" altLang="zh-CN" sz="1800" i="1" dirty="0">
                  <a:latin typeface="+mn-ea"/>
                </a:endParaRPr>
              </a:p>
              <a:p>
                <a:pPr marL="971550" lvl="1">
                  <a:lnSpc>
                    <a:spcPct val="150000"/>
                  </a:lnSpc>
                </a:pPr>
                <a:r>
                  <a:rPr lang="zh-CN" altLang="en-US" sz="1800" dirty="0">
                    <a:latin typeface="+mn-ea"/>
                  </a:rPr>
                  <a:t>定义一个计算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80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dirty="0">
                    <a:latin typeface="+mn-ea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𝑆𝑂𝑃</m:t>
                    </m:r>
                    <m:d>
                      <m:dPr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𝑝𝑜𝑤𝑒𝑟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dirty="0">
                  <a:latin typeface="+mn-ea"/>
                </a:endParaRPr>
              </a:p>
              <a:p>
                <a:pPr marL="1200150" lvl="2">
                  <a:lnSpc>
                    <a:spcPct val="150000"/>
                  </a:lnSpc>
                </a:pPr>
                <a:r>
                  <a:rPr lang="zh-CN" altLang="en-US" sz="1800" dirty="0">
                    <a:latin typeface="+mn-ea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800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𝑆𝑂𝑃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+mn-ea"/>
                  </a:rPr>
                  <a:t> 调用函数</a:t>
                </a:r>
                <a:r>
                  <a:rPr lang="en-US" altLang="zh-CN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dirty="0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𝑝𝑜𝑤𝑒𝑟</m:t>
                    </m:r>
                    <m:d>
                      <m:dPr>
                        <m:ctrlPr>
                          <a:rPr lang="en-US" altLang="zh-CN" sz="1800" i="1" dirty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dirty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dirty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dirty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+mn-ea"/>
                  </a:rPr>
                  <a:t>；</a:t>
                </a:r>
              </a:p>
              <a:p>
                <a:pPr marL="971550" lvl="1"/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>
                  <a:solidFill>
                    <a:srgbClr val="00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089900" cy="5359255"/>
              </a:xfrm>
              <a:blipFill>
                <a:blip r:embed="rId2"/>
                <a:stretch>
                  <a:fillRect t="-6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编程求解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83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// ******************************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// * </a:t>
            </a:r>
            <a:r>
              <a:rPr lang="zh-CN" altLang="en-US" dirty="0"/>
              <a:t>程    序：</a:t>
            </a:r>
            <a:r>
              <a:rPr lang="en-US" altLang="zh-CN" dirty="0"/>
              <a:t>5.3.cpp                          *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// * </a:t>
            </a:r>
            <a:r>
              <a:rPr lang="zh-CN" altLang="en-US" dirty="0"/>
              <a:t>作    者：</a:t>
            </a:r>
            <a:r>
              <a:rPr lang="en-US" altLang="zh-CN" dirty="0" err="1"/>
              <a:t>wuwh</a:t>
            </a:r>
            <a:r>
              <a:rPr lang="en-US" altLang="zh-CN" dirty="0"/>
              <a:t>                             *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// * </a:t>
            </a:r>
            <a:r>
              <a:rPr lang="zh-CN" altLang="en-US" dirty="0"/>
              <a:t>编制时间：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       *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// * </a:t>
            </a:r>
            <a:r>
              <a:rPr lang="zh-CN" altLang="en-US" dirty="0"/>
              <a:t>主要功能：求幂函数的和           *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// ******************************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			// </a:t>
            </a:r>
            <a:r>
              <a:rPr lang="zh-CN" altLang="en-US" dirty="0"/>
              <a:t>预编译命令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 = 6;				// </a:t>
            </a:r>
            <a:r>
              <a:rPr lang="zh-CN" altLang="en-US" dirty="0"/>
              <a:t>定义符号常量 </a:t>
            </a:r>
            <a:r>
              <a:rPr lang="en-US" altLang="zh-CN" dirty="0"/>
              <a:t>n </a:t>
            </a:r>
            <a:r>
              <a:rPr lang="zh-CN" altLang="en-US" dirty="0"/>
              <a:t>为 </a:t>
            </a:r>
            <a:r>
              <a:rPr lang="en-US" altLang="zh-CN" dirty="0"/>
              <a:t>6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k = 4;				// </a:t>
            </a:r>
            <a:r>
              <a:rPr lang="zh-CN" altLang="en-US" dirty="0"/>
              <a:t>定义符号常量 </a:t>
            </a:r>
            <a:r>
              <a:rPr lang="en-US" altLang="zh-CN" dirty="0"/>
              <a:t>k </a:t>
            </a:r>
            <a:r>
              <a:rPr lang="zh-CN" altLang="en-US" dirty="0"/>
              <a:t>为 </a:t>
            </a:r>
            <a:r>
              <a:rPr lang="en-US" altLang="zh-CN" dirty="0"/>
              <a:t>4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int</a:t>
            </a:r>
            <a:r>
              <a:rPr lang="en-US" altLang="zh-CN" dirty="0">
                <a:solidFill>
                  <a:srgbClr val="006600"/>
                </a:solidFill>
              </a:rPr>
              <a:t> SOP(</a:t>
            </a:r>
            <a:r>
              <a:rPr lang="en-US" altLang="zh-CN" dirty="0" err="1">
                <a:solidFill>
                  <a:srgbClr val="006600"/>
                </a:solidFill>
              </a:rPr>
              <a:t>int</a:t>
            </a:r>
            <a:r>
              <a:rPr lang="en-US" altLang="zh-CN" dirty="0">
                <a:solidFill>
                  <a:srgbClr val="006600"/>
                </a:solidFill>
              </a:rPr>
              <a:t> m, </a:t>
            </a:r>
            <a:r>
              <a:rPr lang="en-US" altLang="zh-CN" dirty="0" err="1">
                <a:solidFill>
                  <a:srgbClr val="006600"/>
                </a:solidFill>
              </a:rPr>
              <a:t>int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i="1" dirty="0">
                <a:solidFill>
                  <a:srgbClr val="006600"/>
                </a:solidFill>
              </a:rPr>
              <a:t>l </a:t>
            </a:r>
            <a:r>
              <a:rPr lang="en-US" altLang="zh-CN" dirty="0">
                <a:solidFill>
                  <a:srgbClr val="006600"/>
                </a:solidFill>
              </a:rPr>
              <a:t>);</a:t>
            </a:r>
            <a:r>
              <a:rPr lang="en-US" altLang="zh-CN" dirty="0"/>
              <a:t>			// </a:t>
            </a:r>
            <a:r>
              <a:rPr lang="zh-CN" altLang="en-US" dirty="0"/>
              <a:t>声明函数</a:t>
            </a:r>
            <a:r>
              <a:rPr lang="en-US" altLang="zh-CN" dirty="0"/>
              <a:t>SOP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power(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p,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q );</a:t>
            </a:r>
            <a:r>
              <a:rPr lang="en-US" altLang="zh-CN" dirty="0">
                <a:solidFill>
                  <a:srgbClr val="030DCD"/>
                </a:solidFill>
              </a:rPr>
              <a:t>	</a:t>
            </a:r>
            <a:r>
              <a:rPr lang="en-US" altLang="zh-CN" dirty="0"/>
              <a:t>		// </a:t>
            </a:r>
            <a:r>
              <a:rPr lang="zh-CN" altLang="en-US" dirty="0"/>
              <a:t>声明函数</a:t>
            </a:r>
            <a:r>
              <a:rPr lang="en-US" altLang="zh-CN" dirty="0"/>
              <a:t>power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(“Sum of %d the power of integers from 1 to %d is %d\n”, 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           </a:t>
            </a:r>
            <a:r>
              <a:rPr lang="en-US" altLang="zh-CN" dirty="0" err="1"/>
              <a:t>k,n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30DCD"/>
                </a:solidFill>
              </a:rPr>
              <a:t>SOP(</a:t>
            </a:r>
            <a:r>
              <a:rPr lang="en-US" altLang="zh-CN" dirty="0" err="1">
                <a:solidFill>
                  <a:srgbClr val="030DCD"/>
                </a:solidFill>
              </a:rPr>
              <a:t>n,k</a:t>
            </a:r>
            <a:r>
              <a:rPr lang="en-US" altLang="zh-CN" dirty="0">
                <a:solidFill>
                  <a:srgbClr val="030DCD"/>
                </a:solidFill>
              </a:rPr>
              <a:t>)</a:t>
            </a:r>
            <a:r>
              <a:rPr lang="en-US" altLang="zh-CN" dirty="0"/>
              <a:t>);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return 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编程求解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83" t="-1042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// </a:t>
            </a:r>
            <a:r>
              <a:rPr lang="en-US" altLang="en-US" sz="1800" dirty="0" err="1"/>
              <a:t>以下函数是被主程序调用的函数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// 功能：计算1, 2, ... , </a:t>
            </a:r>
            <a:r>
              <a:rPr lang="en-US" altLang="en-US" sz="1800" dirty="0" err="1"/>
              <a:t>m的</a:t>
            </a:r>
            <a:r>
              <a:rPr lang="en-US" altLang="en-US" sz="1800" dirty="0"/>
              <a:t> </a:t>
            </a:r>
            <a:r>
              <a:rPr lang="en-US" altLang="en-US" sz="1800" i="1" dirty="0"/>
              <a:t>l </a:t>
            </a:r>
            <a:r>
              <a:rPr lang="en-US" altLang="en-US" sz="1800" dirty="0" err="1"/>
              <a:t>次幂的和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SOP(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m, 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i="1" dirty="0">
                <a:solidFill>
                  <a:srgbClr val="FF0000"/>
                </a:solidFill>
              </a:rPr>
              <a:t>l </a:t>
            </a:r>
            <a:r>
              <a:rPr lang="en-US" altLang="en-US" sz="1800" dirty="0">
                <a:solidFill>
                  <a:srgbClr val="FF0000"/>
                </a:solidFill>
              </a:rPr>
              <a:t>)</a:t>
            </a:r>
            <a:r>
              <a:rPr lang="en-US" altLang="en-US" sz="1800" dirty="0"/>
              <a:t>	// </a:t>
            </a:r>
            <a:r>
              <a:rPr lang="en-US" altLang="en-US" sz="1800" dirty="0" err="1"/>
              <a:t>整型自定义函数</a:t>
            </a:r>
            <a:r>
              <a:rPr lang="en-US" altLang="en-US" sz="1800" dirty="0"/>
              <a:t>, m, </a:t>
            </a:r>
            <a:r>
              <a:rPr lang="en-US" altLang="en-US" sz="1800" i="1" dirty="0"/>
              <a:t>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为形参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{					// </a:t>
            </a:r>
            <a:r>
              <a:rPr lang="en-US" altLang="en-US" sz="1800" dirty="0" err="1"/>
              <a:t>自定义函数体开始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sum;		// </a:t>
            </a:r>
            <a:r>
              <a:rPr lang="en-US" altLang="en-US" sz="1800" dirty="0" err="1"/>
              <a:t>定义整型变量i</a:t>
            </a:r>
            <a:r>
              <a:rPr lang="en-US" altLang="en-US" sz="1800" dirty="0"/>
              <a:t>, sum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sum=0;			// </a:t>
            </a:r>
            <a:r>
              <a:rPr lang="en-US" altLang="en-US" sz="1800" dirty="0" err="1"/>
              <a:t>初始化累加器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for(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=1;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&lt;=m;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=i+1 )		// </a:t>
            </a:r>
            <a:r>
              <a:rPr lang="en-US" altLang="en-US" sz="1800" dirty="0" err="1"/>
              <a:t>计数循环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	       </a:t>
            </a:r>
            <a:r>
              <a:rPr lang="en-US" altLang="en-US" sz="1800" dirty="0">
                <a:solidFill>
                  <a:srgbClr val="0000CC"/>
                </a:solidFill>
              </a:rPr>
              <a:t>sum=</a:t>
            </a:r>
            <a:r>
              <a:rPr lang="en-US" altLang="en-US" sz="1800" dirty="0" err="1">
                <a:solidFill>
                  <a:srgbClr val="0000CC"/>
                </a:solidFill>
              </a:rPr>
              <a:t>sum+</a:t>
            </a:r>
            <a:r>
              <a:rPr lang="en-US" altLang="en-US" sz="1800" dirty="0" err="1">
                <a:solidFill>
                  <a:srgbClr val="C00000"/>
                </a:solidFill>
              </a:rPr>
              <a:t>power</a:t>
            </a:r>
            <a:r>
              <a:rPr lang="en-US" altLang="en-US" sz="1800" dirty="0">
                <a:solidFill>
                  <a:srgbClr val="C00000"/>
                </a:solidFill>
              </a:rPr>
              <a:t>( </a:t>
            </a:r>
            <a:r>
              <a:rPr lang="en-US" altLang="en-US" sz="1800" dirty="0" err="1">
                <a:solidFill>
                  <a:srgbClr val="C00000"/>
                </a:solidFill>
              </a:rPr>
              <a:t>i</a:t>
            </a:r>
            <a:r>
              <a:rPr lang="en-US" altLang="en-US" sz="1800" dirty="0">
                <a:solidFill>
                  <a:srgbClr val="C00000"/>
                </a:solidFill>
              </a:rPr>
              <a:t>, </a:t>
            </a:r>
            <a:r>
              <a:rPr lang="en-US" altLang="en-US" sz="1800" i="1" dirty="0">
                <a:solidFill>
                  <a:srgbClr val="C00000"/>
                </a:solidFill>
              </a:rPr>
              <a:t>l</a:t>
            </a:r>
            <a:r>
              <a:rPr lang="en-US" altLang="en-US" sz="1800" dirty="0">
                <a:solidFill>
                  <a:srgbClr val="C00000"/>
                </a:solidFill>
              </a:rPr>
              <a:t> )</a:t>
            </a:r>
            <a:r>
              <a:rPr lang="en-US" altLang="en-US" sz="1800" dirty="0">
                <a:solidFill>
                  <a:srgbClr val="0000CC"/>
                </a:solidFill>
              </a:rPr>
              <a:t>;   </a:t>
            </a:r>
            <a:r>
              <a:rPr lang="en-US" altLang="en-US" sz="1800" dirty="0"/>
              <a:t>// </a:t>
            </a:r>
            <a:r>
              <a:rPr lang="en-US" altLang="en-US" sz="1800" dirty="0" err="1"/>
              <a:t>累加</a:t>
            </a:r>
            <a:endParaRPr lang="en-US" alt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return sum;		// </a:t>
            </a:r>
            <a:r>
              <a:rPr lang="en-US" altLang="en-US" sz="1800" dirty="0" err="1"/>
              <a:t>返回值sum给函数SOP</a:t>
            </a:r>
            <a:r>
              <a:rPr lang="en-US" altLang="en-US" sz="1800" dirty="0"/>
              <a:t>(n, k)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}					// </a:t>
            </a:r>
            <a:r>
              <a:rPr lang="en-US" altLang="en-US" sz="1800" dirty="0" err="1"/>
              <a:t>自定义函数体结束</a:t>
            </a:r>
            <a:endParaRPr lang="en-US" altLang="zh-CN" sz="18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8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编程求解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83" t="-1042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// </a:t>
            </a:r>
            <a:r>
              <a:rPr lang="en-US" altLang="en-US" sz="1800" dirty="0" err="1"/>
              <a:t>以下函数是被函数SOP</a:t>
            </a:r>
            <a:r>
              <a:rPr lang="en-US" altLang="en-US" sz="1800" dirty="0"/>
              <a:t>(n, k)</a:t>
            </a:r>
            <a:r>
              <a:rPr lang="en-US" altLang="en-US" sz="1800" dirty="0" err="1"/>
              <a:t>调用的函数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// </a:t>
            </a:r>
            <a:r>
              <a:rPr lang="en-US" altLang="en-US" sz="1800" dirty="0" err="1"/>
              <a:t>功能：计算p的q次幂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power(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p, </a:t>
            </a:r>
            <a:r>
              <a:rPr lang="en-US" altLang="en-US" sz="1800" dirty="0" err="1">
                <a:solidFill>
                  <a:srgbClr val="FF0000"/>
                </a:solidFill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</a:rPr>
              <a:t> q)	</a:t>
            </a:r>
            <a:r>
              <a:rPr lang="en-US" altLang="en-US" sz="1800" dirty="0"/>
              <a:t>	// </a:t>
            </a:r>
            <a:r>
              <a:rPr lang="en-US" altLang="en-US" sz="1800" dirty="0" err="1"/>
              <a:t>整型自定义函数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{						// </a:t>
            </a:r>
            <a:r>
              <a:rPr lang="en-US" altLang="en-US" sz="1800" dirty="0" err="1"/>
              <a:t>自定义函数体开始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, product;			// </a:t>
            </a:r>
            <a:r>
              <a:rPr lang="en-US" altLang="en-US" sz="1800" dirty="0" err="1"/>
              <a:t>整型变量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product=1;			// </a:t>
            </a:r>
            <a:r>
              <a:rPr lang="en-US" altLang="en-US" sz="1800" dirty="0" err="1"/>
              <a:t>初始化累乘器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for(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=1;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&lt;=q;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=i+1)		// </a:t>
            </a:r>
            <a:r>
              <a:rPr lang="en-US" altLang="en-US" sz="1800" dirty="0" err="1"/>
              <a:t>计数循环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0000CC"/>
                </a:solidFill>
              </a:rPr>
              <a:t>     product=product*p;	</a:t>
            </a:r>
            <a:r>
              <a:rPr lang="en-US" altLang="en-US" sz="1800" dirty="0"/>
              <a:t>// </a:t>
            </a:r>
            <a:r>
              <a:rPr lang="en-US" altLang="en-US" sz="1800" dirty="0" err="1"/>
              <a:t>累乘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	return product;	// </a:t>
            </a:r>
            <a:r>
              <a:rPr lang="en-US" altLang="en-US" sz="1800" dirty="0" err="1"/>
              <a:t>累乘值product返回给power</a:t>
            </a:r>
            <a:endParaRPr lang="en-US" altLang="en-US" sz="1800" dirty="0"/>
          </a:p>
          <a:p>
            <a:pPr lvl="1">
              <a:spcBef>
                <a:spcPts val="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800" dirty="0"/>
              <a:t>}					// </a:t>
            </a:r>
            <a:r>
              <a:rPr lang="en-US" altLang="en-US" sz="1800" dirty="0" err="1"/>
              <a:t>自定义函数体结束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2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/>
              <a:t>5.4 </a:t>
            </a:r>
            <a:r>
              <a:rPr lang="zh-CN" altLang="en-US" dirty="0"/>
              <a:t>编程实例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3592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编程求解</a:t>
            </a:r>
            <a:r>
              <a:rPr lang="en-US" altLang="zh-CN" sz="2000" dirty="0">
                <a:solidFill>
                  <a:srgbClr val="000000"/>
                </a:solidFill>
              </a:rPr>
              <a:t>2~100</a:t>
            </a:r>
            <a:r>
              <a:rPr lang="zh-CN" altLang="en-US" sz="2000" dirty="0">
                <a:solidFill>
                  <a:srgbClr val="000000"/>
                </a:solidFill>
              </a:rPr>
              <a:t>以内全部</a:t>
            </a:r>
            <a:r>
              <a:rPr lang="en-US" altLang="zh-CN" sz="2000" dirty="0">
                <a:solidFill>
                  <a:srgbClr val="000000"/>
                </a:solidFill>
              </a:rPr>
              <a:t>4n+1</a:t>
            </a:r>
            <a:r>
              <a:rPr lang="zh-CN" altLang="en-US" sz="2000" dirty="0">
                <a:solidFill>
                  <a:srgbClr val="000000"/>
                </a:solidFill>
              </a:rPr>
              <a:t>型的质数（素数）的数目；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自学；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为什么要使用函数？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12443"/>
            <a:ext cx="8089900" cy="4924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05411F-FE61-435A-B61E-FE82C848D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9" y="1101957"/>
            <a:ext cx="5715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31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工程与同一个工程中函数的定义与使用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1800" dirty="0" smtClean="0"/>
              <a:t>一个</a:t>
            </a:r>
            <a:r>
              <a:rPr lang="zh-CN" altLang="zh-CN" sz="1800" dirty="0" smtClean="0">
                <a:solidFill>
                  <a:srgbClr val="C00000"/>
                </a:solidFill>
              </a:rPr>
              <a:t>工程</a:t>
            </a:r>
            <a:r>
              <a:rPr lang="zh-CN" altLang="zh-CN" sz="1800" dirty="0" smtClean="0"/>
              <a:t>可以</a:t>
            </a:r>
            <a:r>
              <a:rPr lang="zh-CN" altLang="zh-CN" sz="1800" dirty="0" smtClean="0">
                <a:solidFill>
                  <a:srgbClr val="C00000"/>
                </a:solidFill>
              </a:rPr>
              <a:t>包含多个</a:t>
            </a:r>
            <a:r>
              <a:rPr lang="en-GB" altLang="zh-CN" sz="1800" dirty="0" smtClean="0">
                <a:solidFill>
                  <a:srgbClr val="C00000"/>
                </a:solidFill>
              </a:rPr>
              <a:t>C</a:t>
            </a:r>
            <a:r>
              <a:rPr lang="zh-CN" altLang="zh-CN" sz="1800" dirty="0" smtClean="0">
                <a:solidFill>
                  <a:srgbClr val="C00000"/>
                </a:solidFill>
              </a:rPr>
              <a:t>源文件</a:t>
            </a:r>
            <a:r>
              <a:rPr lang="zh-CN" altLang="zh-CN" sz="1800" dirty="0" smtClean="0"/>
              <a:t>，</a:t>
            </a:r>
            <a:r>
              <a:rPr lang="zh-CN" altLang="zh-CN" sz="1800" b="1" dirty="0" smtClean="0">
                <a:solidFill>
                  <a:srgbClr val="000000"/>
                </a:solidFill>
              </a:rPr>
              <a:t>这些文件逻辑上可以视为一个文件</a:t>
            </a:r>
            <a:endParaRPr lang="en-US" altLang="zh-CN" sz="1800" b="1" dirty="0" smtClean="0">
              <a:solidFill>
                <a:srgbClr val="0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600" b="1" dirty="0">
                <a:solidFill>
                  <a:srgbClr val="7030A0"/>
                </a:solidFill>
              </a:rPr>
              <a:t>这些文件中定义的函数可以互相</a:t>
            </a:r>
            <a:r>
              <a:rPr lang="zh-CN" altLang="zh-CN" sz="1600" b="1" dirty="0" smtClean="0">
                <a:solidFill>
                  <a:srgbClr val="7030A0"/>
                </a:solidFill>
              </a:rPr>
              <a:t>调用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由于一个程序只能有</a:t>
            </a:r>
            <a:r>
              <a:rPr lang="zh-CN" altLang="zh-CN" sz="1600" dirty="0" smtClean="0"/>
              <a:t>一个入口</a:t>
            </a:r>
            <a:r>
              <a:rPr lang="zh-CN" altLang="en-US" sz="1600" dirty="0" smtClean="0"/>
              <a:t>，即</a:t>
            </a:r>
            <a:r>
              <a:rPr lang="en-US" altLang="zh-CN" sz="1600" dirty="0" smtClean="0"/>
              <a:t>main()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600" b="1" dirty="0" smtClean="0">
                <a:solidFill>
                  <a:srgbClr val="C00000"/>
                </a:solidFill>
              </a:rPr>
              <a:t>同</a:t>
            </a:r>
            <a:r>
              <a:rPr lang="zh-CN" altLang="zh-CN" sz="1600" b="1" dirty="0">
                <a:solidFill>
                  <a:srgbClr val="C00000"/>
                </a:solidFill>
              </a:rPr>
              <a:t>一个工程中的所有文件，</a:t>
            </a:r>
            <a:r>
              <a:rPr lang="zh-CN" altLang="zh-CN" sz="1600" b="1" dirty="0" smtClean="0">
                <a:solidFill>
                  <a:srgbClr val="C00000"/>
                </a:solidFill>
              </a:rPr>
              <a:t>只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能</a:t>
            </a:r>
            <a:r>
              <a:rPr lang="zh-CN" altLang="zh-CN" sz="1600" b="1" dirty="0" smtClean="0">
                <a:solidFill>
                  <a:srgbClr val="C00000"/>
                </a:solidFill>
              </a:rPr>
              <a:t>有</a:t>
            </a:r>
            <a:r>
              <a:rPr lang="zh-CN" altLang="zh-CN" sz="1600" b="1" dirty="0">
                <a:solidFill>
                  <a:srgbClr val="C00000"/>
                </a:solidFill>
              </a:rPr>
              <a:t>一个文件中可以有主函数</a:t>
            </a:r>
            <a:r>
              <a:rPr lang="en-GB" altLang="zh-CN" sz="1600" b="1" dirty="0">
                <a:solidFill>
                  <a:srgbClr val="C00000"/>
                </a:solidFill>
              </a:rPr>
              <a:t>main</a:t>
            </a:r>
            <a:r>
              <a:rPr lang="en-GB" altLang="zh-CN" sz="1600" b="1" dirty="0" smtClean="0">
                <a:solidFill>
                  <a:srgbClr val="C00000"/>
                </a:solidFill>
              </a:rPr>
              <a:t>()</a:t>
            </a:r>
            <a:endParaRPr lang="zh-CN" altLang="zh-CN" sz="16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使用工程的优点</a:t>
            </a:r>
            <a:r>
              <a:rPr lang="zh-CN" altLang="en-US" sz="1800" dirty="0"/>
              <a:t>之一：</a:t>
            </a:r>
            <a:r>
              <a:rPr lang="zh-CN" altLang="zh-CN" sz="1800" dirty="0"/>
              <a:t>方便一个大项目中的多人协作。</a:t>
            </a:r>
          </a:p>
          <a:p>
            <a:pPr marL="1085850" lvl="1" indent="-285750">
              <a:buFont typeface="Wingdings" panose="05000000000000000000" pitchFamily="2" charset="2"/>
              <a:buChar char="l"/>
            </a:pPr>
            <a:r>
              <a:rPr lang="zh-CN" altLang="zh-CN" sz="1600" dirty="0"/>
              <a:t>例如一个公司某部门的多个人员同时在开发一个大的</a:t>
            </a:r>
            <a:r>
              <a:rPr lang="zh-CN" altLang="zh-CN" sz="1600" dirty="0" smtClean="0"/>
              <a:t>工程</a:t>
            </a:r>
            <a:endParaRPr lang="en-US" altLang="zh-CN" sz="1600" dirty="0" smtClean="0"/>
          </a:p>
          <a:p>
            <a:pPr marL="1085850" lvl="1" indent="-285750">
              <a:buFont typeface="Wingdings" panose="05000000000000000000" pitchFamily="2" charset="2"/>
              <a:buChar char="l"/>
            </a:pPr>
            <a:r>
              <a:rPr lang="zh-CN" altLang="zh-CN" sz="1600" dirty="0" smtClean="0"/>
              <a:t>每人</a:t>
            </a:r>
            <a:r>
              <a:rPr lang="zh-CN" altLang="zh-CN" sz="1600" dirty="0"/>
              <a:t>负责一个</a:t>
            </a:r>
            <a:r>
              <a:rPr lang="zh-CN" altLang="zh-CN" sz="1600" dirty="0" smtClean="0"/>
              <a:t>模块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可以</a:t>
            </a:r>
            <a:r>
              <a:rPr lang="zh-CN" altLang="zh-CN" sz="1600" dirty="0"/>
              <a:t>将自己开发的程序模块保存在一个独立的文件</a:t>
            </a:r>
            <a:r>
              <a:rPr lang="zh-CN" altLang="zh-CN" sz="1600" dirty="0" smtClean="0"/>
              <a:t>中</a:t>
            </a:r>
            <a:endParaRPr lang="en-US" altLang="zh-CN" sz="1600" dirty="0" smtClean="0"/>
          </a:p>
          <a:p>
            <a:pPr marL="1085850" lvl="1" indent="-285750">
              <a:buFont typeface="Wingdings" panose="05000000000000000000" pitchFamily="2" charset="2"/>
              <a:buChar char="l"/>
            </a:pPr>
            <a:r>
              <a:rPr lang="zh-CN" altLang="zh-CN" sz="1600" dirty="0" smtClean="0"/>
              <a:t>最后</a:t>
            </a:r>
            <a:r>
              <a:rPr lang="zh-CN" altLang="zh-CN" sz="1600" dirty="0"/>
              <a:t>将这些</a:t>
            </a:r>
            <a:r>
              <a:rPr lang="zh-CN" altLang="zh-CN" sz="1600" dirty="0" smtClean="0"/>
              <a:t>文件</a:t>
            </a:r>
            <a:r>
              <a:rPr lang="zh-CN" altLang="en-US" sz="1600" dirty="0" smtClean="0"/>
              <a:t>添加</a:t>
            </a:r>
            <a:r>
              <a:rPr lang="zh-CN" altLang="zh-CN" sz="1600" dirty="0" smtClean="0"/>
              <a:t>到</a:t>
            </a:r>
            <a:r>
              <a:rPr lang="zh-CN" altLang="zh-CN" sz="1600" dirty="0"/>
              <a:t>同一个工程中，这些文件中的函数可以互相调用。</a:t>
            </a:r>
          </a:p>
          <a:p>
            <a:pPr marL="1085850" lvl="1" indent="-285750">
              <a:buFont typeface="Wingdings" panose="05000000000000000000" pitchFamily="2" charset="2"/>
              <a:buChar char="l"/>
            </a:pPr>
            <a:r>
              <a:rPr lang="zh-CN" altLang="zh-CN" sz="1600" dirty="0"/>
              <a:t>主</a:t>
            </a:r>
            <a:r>
              <a:rPr lang="zh-CN" altLang="zh-CN" sz="1600" dirty="0">
                <a:solidFill>
                  <a:srgbClr val="0000CC"/>
                </a:solidFill>
              </a:rPr>
              <a:t>函数</a:t>
            </a:r>
            <a:r>
              <a:rPr lang="en-GB" altLang="zh-CN" sz="1600" dirty="0">
                <a:solidFill>
                  <a:srgbClr val="0000CC"/>
                </a:solidFill>
              </a:rPr>
              <a:t>main()</a:t>
            </a:r>
            <a:r>
              <a:rPr lang="zh-CN" altLang="zh-CN" sz="1600" dirty="0">
                <a:solidFill>
                  <a:srgbClr val="0000CC"/>
                </a:solidFill>
              </a:rPr>
              <a:t>中可以</a:t>
            </a:r>
            <a:r>
              <a:rPr lang="zh-CN" altLang="zh-CN" sz="1600" dirty="0" smtClean="0">
                <a:solidFill>
                  <a:srgbClr val="0000CC"/>
                </a:solidFill>
              </a:rPr>
              <a:t>将</a:t>
            </a:r>
            <a:r>
              <a:rPr lang="zh-CN" altLang="en-US" sz="1600" dirty="0" smtClean="0">
                <a:solidFill>
                  <a:srgbClr val="0000CC"/>
                </a:solidFill>
              </a:rPr>
              <a:t>这些</a:t>
            </a:r>
            <a:r>
              <a:rPr lang="zh-CN" altLang="zh-CN" sz="1600" dirty="0" smtClean="0">
                <a:solidFill>
                  <a:srgbClr val="0000CC"/>
                </a:solidFill>
              </a:rPr>
              <a:t>函数</a:t>
            </a:r>
            <a:r>
              <a:rPr lang="zh-CN" altLang="zh-CN" sz="1600" dirty="0">
                <a:solidFill>
                  <a:srgbClr val="0000CC"/>
                </a:solidFill>
              </a:rPr>
              <a:t>有机地组织起来，完成一个工程</a:t>
            </a:r>
            <a:r>
              <a:rPr lang="zh-CN" altLang="zh-CN" sz="1600" dirty="0" smtClean="0">
                <a:solidFill>
                  <a:srgbClr val="0000CC"/>
                </a:solidFill>
              </a:rPr>
              <a:t>的</a:t>
            </a:r>
            <a:r>
              <a:rPr lang="zh-CN" altLang="en-US" sz="1600" dirty="0" smtClean="0">
                <a:solidFill>
                  <a:srgbClr val="0000CC"/>
                </a:solidFill>
              </a:rPr>
              <a:t>任务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1800" dirty="0"/>
              <a:t>即使你自己编写的规模比较大的源程序，也建议</a:t>
            </a:r>
            <a:r>
              <a:rPr lang="zh-CN" altLang="zh-CN" sz="1800" dirty="0" smtClean="0"/>
              <a:t>将</a:t>
            </a:r>
            <a:r>
              <a:rPr lang="zh-CN" altLang="en-US" sz="1800" dirty="0" smtClean="0"/>
              <a:t>函数</a:t>
            </a:r>
            <a:r>
              <a:rPr lang="zh-CN" altLang="zh-CN" sz="1800" dirty="0" smtClean="0"/>
              <a:t>等</a:t>
            </a:r>
            <a:r>
              <a:rPr lang="zh-CN" altLang="zh-CN" sz="1800" dirty="0"/>
              <a:t>分开存放到不同的源文件</a:t>
            </a:r>
            <a:r>
              <a:rPr lang="zh-CN" altLang="zh-CN" sz="1800" dirty="0" smtClean="0"/>
              <a:t>中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600" dirty="0" smtClean="0"/>
              <a:t>例如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头文件中对常量、全局变量、结构、函数、类等进行</a:t>
            </a:r>
            <a:r>
              <a:rPr lang="zh-CN" altLang="zh-CN" sz="1600" dirty="0" smtClean="0">
                <a:solidFill>
                  <a:srgbClr val="C00000"/>
                </a:solidFill>
              </a:rPr>
              <a:t>声明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zh-CN" sz="1600" dirty="0" smtClean="0"/>
              <a:t>函数的</a:t>
            </a:r>
            <a:r>
              <a:rPr lang="zh-CN" altLang="zh-CN" sz="1600" dirty="0">
                <a:solidFill>
                  <a:srgbClr val="C00000"/>
                </a:solidFill>
              </a:rPr>
              <a:t>实现</a:t>
            </a:r>
            <a:r>
              <a:rPr lang="zh-CN" altLang="zh-CN" sz="1600" dirty="0"/>
              <a:t>存放到其它文件</a:t>
            </a:r>
            <a:r>
              <a:rPr lang="zh-CN" altLang="zh-CN" sz="1600" dirty="0" smtClean="0"/>
              <a:t>中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87657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在不同</a:t>
            </a:r>
            <a:r>
              <a:rPr lang="zh-CN" altLang="en-US" dirty="0"/>
              <a:t>的文件中定义</a:t>
            </a:r>
            <a:r>
              <a:rPr lang="zh-CN" altLang="en-US" dirty="0" smtClean="0"/>
              <a:t>与调用函数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522417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三</a:t>
            </a:r>
            <a:r>
              <a:rPr lang="zh-CN" altLang="en-US" sz="2000" dirty="0"/>
              <a:t>种</a:t>
            </a:r>
            <a:r>
              <a:rPr lang="zh-CN" altLang="en-US" sz="2000" dirty="0" smtClean="0"/>
              <a:t>方法</a:t>
            </a:r>
            <a:r>
              <a:rPr lang="zh-CN" altLang="en-US" sz="2000" dirty="0" smtClean="0">
                <a:solidFill>
                  <a:srgbClr val="7030A0"/>
                </a:solidFill>
              </a:rPr>
              <a:t>定义</a:t>
            </a:r>
            <a:r>
              <a:rPr lang="zh-CN" altLang="en-US" sz="2000" dirty="0" smtClean="0"/>
              <a:t>函数、</a:t>
            </a:r>
            <a:r>
              <a:rPr lang="zh-CN" altLang="en-US" sz="2000" dirty="0" smtClean="0">
                <a:solidFill>
                  <a:srgbClr val="7030A0"/>
                </a:solidFill>
              </a:rPr>
              <a:t>实现</a:t>
            </a:r>
            <a:r>
              <a:rPr lang="zh-CN" altLang="en-US" sz="2000" dirty="0" smtClean="0"/>
              <a:t>函数与</a:t>
            </a:r>
            <a:r>
              <a:rPr lang="zh-CN" altLang="en-US" sz="2000" dirty="0" smtClean="0">
                <a:solidFill>
                  <a:srgbClr val="7030A0"/>
                </a:solidFill>
              </a:rPr>
              <a:t>调用</a:t>
            </a:r>
            <a:r>
              <a:rPr lang="zh-CN" altLang="en-US" sz="2000" dirty="0" smtClean="0"/>
              <a:t>函数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30DCD"/>
                </a:solidFill>
              </a:rPr>
              <a:t>创建</a:t>
            </a:r>
            <a:r>
              <a:rPr lang="zh-CN" altLang="en-US" sz="1800" dirty="0">
                <a:solidFill>
                  <a:srgbClr val="030DCD"/>
                </a:solidFill>
              </a:rPr>
              <a:t>一</a:t>
            </a:r>
            <a:r>
              <a:rPr lang="zh-CN" altLang="en-US" sz="1800" dirty="0" smtClean="0">
                <a:solidFill>
                  <a:srgbClr val="030DCD"/>
                </a:solidFill>
              </a:rPr>
              <a:t>个独立的头文件（</a:t>
            </a:r>
            <a:r>
              <a:rPr lang="en-US" altLang="zh-CN" sz="1800" dirty="0" smtClean="0">
                <a:solidFill>
                  <a:srgbClr val="030DCD"/>
                </a:solidFill>
              </a:rPr>
              <a:t>.h</a:t>
            </a:r>
            <a:r>
              <a:rPr lang="zh-CN" altLang="en-US" sz="1800" dirty="0" smtClean="0">
                <a:solidFill>
                  <a:srgbClr val="030DCD"/>
                </a:solidFill>
              </a:rPr>
              <a:t>），</a:t>
            </a:r>
            <a:r>
              <a:rPr lang="zh-CN" altLang="en-US" sz="1800" dirty="0" smtClean="0">
                <a:solidFill>
                  <a:srgbClr val="FF0000"/>
                </a:solidFill>
              </a:rPr>
              <a:t>头文件中</a:t>
            </a:r>
            <a:r>
              <a:rPr lang="zh-CN" altLang="en-US" sz="1800" b="1" u="sng" dirty="0" smtClean="0">
                <a:solidFill>
                  <a:srgbClr val="FF0000"/>
                </a:solidFill>
              </a:rPr>
              <a:t>实现</a:t>
            </a:r>
            <a:r>
              <a:rPr lang="zh-CN" altLang="en-US" sz="1800" dirty="0" smtClean="0">
                <a:solidFill>
                  <a:srgbClr val="FF0000"/>
                </a:solidFill>
              </a:rPr>
              <a:t>函数；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该头文件是一个</a:t>
            </a:r>
            <a:r>
              <a:rPr lang="zh-CN" altLang="en-US" sz="1600" b="1" u="sng" dirty="0" smtClean="0"/>
              <a:t>独立文件</a:t>
            </a:r>
            <a:r>
              <a:rPr lang="zh-CN" altLang="en-US" sz="1600" dirty="0" smtClean="0"/>
              <a:t>，实现函数；</a:t>
            </a:r>
            <a:endParaRPr lang="en-US" altLang="zh-CN" sz="16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调用该函数的文件中利用</a:t>
            </a:r>
            <a:r>
              <a:rPr lang="en-US" altLang="zh-CN" sz="1600" b="1" u="sng" dirty="0"/>
              <a:t>#include </a:t>
            </a:r>
            <a:r>
              <a:rPr lang="zh-CN" altLang="en-US" sz="1600" dirty="0"/>
              <a:t>将该头文件包含进来；</a:t>
            </a:r>
            <a:endParaRPr lang="en-US" altLang="zh-CN" sz="1600" dirty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然后调用相应的函数；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30DCD"/>
                </a:solidFill>
              </a:rPr>
              <a:t>在</a:t>
            </a:r>
            <a:r>
              <a:rPr lang="zh-CN" altLang="en-US" sz="1800" dirty="0">
                <a:solidFill>
                  <a:srgbClr val="030DCD"/>
                </a:solidFill>
              </a:rPr>
              <a:t>同一个工程的一</a:t>
            </a:r>
            <a:r>
              <a:rPr lang="zh-CN" altLang="en-US" sz="1800" dirty="0" smtClean="0">
                <a:solidFill>
                  <a:srgbClr val="030DCD"/>
                </a:solidFill>
              </a:rPr>
              <a:t>个文件中（</a:t>
            </a:r>
            <a:r>
              <a:rPr lang="en-US" altLang="zh-CN" sz="1800" b="1" dirty="0">
                <a:solidFill>
                  <a:srgbClr val="006600"/>
                </a:solidFill>
              </a:rPr>
              <a:t>.c,</a:t>
            </a:r>
            <a:r>
              <a:rPr lang="zh-CN" altLang="en-US" sz="1800" b="1" dirty="0">
                <a:solidFill>
                  <a:srgbClr val="006600"/>
                </a:solidFill>
              </a:rPr>
              <a:t>或</a:t>
            </a:r>
            <a:r>
              <a:rPr lang="en-US" altLang="zh-CN" sz="1800" b="1" dirty="0">
                <a:solidFill>
                  <a:srgbClr val="006600"/>
                </a:solidFill>
              </a:rPr>
              <a:t>.</a:t>
            </a:r>
            <a:r>
              <a:rPr lang="en-US" altLang="zh-CN" sz="1800" b="1" dirty="0" err="1">
                <a:solidFill>
                  <a:srgbClr val="006600"/>
                </a:solidFill>
              </a:rPr>
              <a:t>cpp</a:t>
            </a:r>
            <a:r>
              <a:rPr lang="zh-CN" altLang="en-US" sz="1800" b="1" dirty="0">
                <a:solidFill>
                  <a:srgbClr val="006600"/>
                </a:solidFill>
              </a:rPr>
              <a:t>文件，不是头文件</a:t>
            </a:r>
            <a:r>
              <a:rPr lang="zh-CN" altLang="en-US" sz="1800" dirty="0" smtClean="0">
                <a:solidFill>
                  <a:srgbClr val="030DCD"/>
                </a:solidFill>
              </a:rPr>
              <a:t>）定义函数，然后在同</a:t>
            </a:r>
            <a:r>
              <a:rPr lang="zh-CN" altLang="en-US" sz="1800" dirty="0">
                <a:solidFill>
                  <a:srgbClr val="030DCD"/>
                </a:solidFill>
              </a:rPr>
              <a:t>一个工程的其它文件中声明</a:t>
            </a:r>
            <a:r>
              <a:rPr lang="zh-CN" altLang="en-US" sz="1800" dirty="0" smtClean="0">
                <a:solidFill>
                  <a:srgbClr val="030DCD"/>
                </a:solidFill>
              </a:rPr>
              <a:t>，并调用</a:t>
            </a:r>
            <a:r>
              <a:rPr lang="zh-CN" altLang="en-US" sz="1800" dirty="0">
                <a:solidFill>
                  <a:srgbClr val="030DCD"/>
                </a:solidFill>
              </a:rPr>
              <a:t>该</a:t>
            </a:r>
            <a:r>
              <a:rPr lang="zh-CN" altLang="en-US" sz="1800" dirty="0" smtClean="0">
                <a:solidFill>
                  <a:srgbClr val="030DCD"/>
                </a:solidFill>
              </a:rPr>
              <a:t>函数；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同一个工程的文件</a:t>
            </a:r>
            <a:r>
              <a:rPr lang="en-US" altLang="zh-CN" sz="1600" dirty="0"/>
              <a:t>.</a:t>
            </a:r>
            <a:r>
              <a:rPr lang="en-US" altLang="zh-CN" sz="1600" dirty="0" err="1"/>
              <a:t>cpp</a:t>
            </a:r>
            <a:r>
              <a:rPr lang="zh-CN" altLang="en-US" sz="1600" dirty="0"/>
              <a:t>文件（或</a:t>
            </a:r>
            <a:r>
              <a:rPr lang="en-US" altLang="zh-CN" sz="1600" dirty="0"/>
              <a:t>.c</a:t>
            </a:r>
            <a:r>
              <a:rPr lang="zh-CN" altLang="en-US" sz="1600" dirty="0"/>
              <a:t>文件）</a:t>
            </a:r>
            <a:r>
              <a:rPr lang="zh-CN" altLang="en-US" sz="1600" dirty="0" smtClean="0"/>
              <a:t>中实现函数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在同一个工程</a:t>
            </a:r>
            <a:r>
              <a:rPr lang="zh-CN" altLang="en-US" sz="1600" dirty="0">
                <a:solidFill>
                  <a:srgbClr val="7030A0"/>
                </a:solidFill>
              </a:rPr>
              <a:t>调用该函数</a:t>
            </a:r>
            <a:r>
              <a:rPr lang="zh-CN" altLang="en-US" sz="1600" dirty="0" smtClean="0">
                <a:solidFill>
                  <a:srgbClr val="7030A0"/>
                </a:solidFill>
              </a:rPr>
              <a:t>的其它文件</a:t>
            </a:r>
            <a:r>
              <a:rPr lang="zh-CN" altLang="en-US" sz="1600" dirty="0">
                <a:solidFill>
                  <a:srgbClr val="7030A0"/>
                </a:solidFill>
              </a:rPr>
              <a:t>中</a:t>
            </a:r>
            <a:r>
              <a:rPr lang="zh-CN" altLang="en-US" sz="1600" b="1" dirty="0">
                <a:solidFill>
                  <a:srgbClr val="C00000"/>
                </a:solidFill>
              </a:rPr>
              <a:t>声明</a:t>
            </a:r>
            <a:r>
              <a:rPr lang="zh-CN" altLang="en-US" sz="1600" dirty="0">
                <a:solidFill>
                  <a:srgbClr val="7030A0"/>
                </a:solidFill>
              </a:rPr>
              <a:t>该函数</a:t>
            </a:r>
            <a:r>
              <a:rPr lang="zh-CN" altLang="en-US" sz="1600" dirty="0"/>
              <a:t>，然后</a:t>
            </a:r>
            <a:r>
              <a:rPr lang="zh-CN" altLang="en-US" sz="1600" b="1" dirty="0">
                <a:solidFill>
                  <a:srgbClr val="C00000"/>
                </a:solidFill>
              </a:rPr>
              <a:t>调用</a:t>
            </a:r>
            <a:r>
              <a:rPr lang="zh-CN" altLang="en-US" sz="1600" dirty="0"/>
              <a:t>该函数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006600"/>
                </a:solidFill>
              </a:rPr>
              <a:t>不需要将实现函数的文件</a:t>
            </a:r>
            <a:r>
              <a:rPr lang="en-US" altLang="zh-CN" sz="1600" b="1" dirty="0">
                <a:solidFill>
                  <a:srgbClr val="006600"/>
                </a:solidFill>
              </a:rPr>
              <a:t>#include 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到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调用函数的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文件中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在工程中通常的做法：（</a:t>
            </a:r>
            <a:r>
              <a:rPr lang="zh-CN" altLang="en-US" sz="1800" b="1" dirty="0">
                <a:solidFill>
                  <a:srgbClr val="030DCD"/>
                </a:solidFill>
              </a:rPr>
              <a:t>推荐该方法，第二种也可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）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/>
              <a:t>在独立的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头文件</a:t>
            </a:r>
            <a:r>
              <a:rPr lang="zh-CN" altLang="en-US" sz="1600" b="1" dirty="0"/>
              <a:t>中只对</a:t>
            </a:r>
            <a:r>
              <a:rPr lang="zh-CN" altLang="en-US" sz="1600" b="1" dirty="0">
                <a:solidFill>
                  <a:srgbClr val="7030A0"/>
                </a:solidFill>
              </a:rPr>
              <a:t>函数</a:t>
            </a:r>
            <a:r>
              <a:rPr lang="zh-CN" altLang="en-US" sz="1600" b="1" dirty="0"/>
              <a:t>进行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声明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/>
              <a:t>在</a:t>
            </a:r>
            <a:r>
              <a:rPr lang="en-US" altLang="zh-CN" sz="1600" b="1" dirty="0">
                <a:solidFill>
                  <a:srgbClr val="C00000"/>
                </a:solidFill>
              </a:rPr>
              <a:t>.c(.</a:t>
            </a:r>
            <a:r>
              <a:rPr lang="en-US" altLang="zh-CN" sz="1600" b="1" dirty="0" err="1">
                <a:solidFill>
                  <a:srgbClr val="C00000"/>
                </a:solidFill>
              </a:rPr>
              <a:t>cpp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r>
              <a:rPr lang="zh-CN" altLang="en-US" sz="1600" b="1" dirty="0">
                <a:solidFill>
                  <a:srgbClr val="C00000"/>
                </a:solidFill>
              </a:rPr>
              <a:t>文件</a:t>
            </a:r>
            <a:r>
              <a:rPr lang="zh-CN" altLang="en-US" sz="1600" b="1" dirty="0"/>
              <a:t>中对</a:t>
            </a:r>
            <a:r>
              <a:rPr lang="zh-CN" altLang="en-US" sz="1600" b="1" dirty="0">
                <a:solidFill>
                  <a:srgbClr val="7030A0"/>
                </a:solidFill>
              </a:rPr>
              <a:t>函数</a:t>
            </a:r>
            <a:r>
              <a:rPr lang="zh-CN" altLang="en-US" sz="1600" b="1" dirty="0"/>
              <a:t>进行</a:t>
            </a:r>
            <a:r>
              <a:rPr lang="zh-CN" altLang="en-US" sz="1600" b="1" dirty="0">
                <a:solidFill>
                  <a:srgbClr val="C00000"/>
                </a:solidFill>
              </a:rPr>
              <a:t>定义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调用函数的文件中</a:t>
            </a:r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en-US" altLang="zh-CN" sz="1600" dirty="0" smtClean="0">
                <a:solidFill>
                  <a:srgbClr val="C00000"/>
                </a:solidFill>
              </a:rPr>
              <a:t>include</a:t>
            </a:r>
            <a:r>
              <a:rPr lang="zh-CN" altLang="en-US" sz="1600" dirty="0" smtClean="0">
                <a:solidFill>
                  <a:srgbClr val="C00000"/>
                </a:solidFill>
              </a:rPr>
              <a:t>头文件</a:t>
            </a:r>
            <a:r>
              <a:rPr lang="zh-CN" altLang="en-US" sz="1600" dirty="0" smtClean="0"/>
              <a:t>，然后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调用</a:t>
            </a:r>
            <a:r>
              <a:rPr lang="zh-CN" altLang="en-US" sz="1600" dirty="0" smtClean="0"/>
              <a:t>相应的函数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0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 smtClean="0"/>
              <a:t>例：在</a:t>
            </a:r>
            <a:r>
              <a:rPr lang="zh-CN" altLang="en-US" sz="2400" dirty="0">
                <a:solidFill>
                  <a:srgbClr val="7030A0"/>
                </a:solidFill>
              </a:rPr>
              <a:t>头文件</a:t>
            </a:r>
            <a:r>
              <a:rPr lang="en-US" altLang="zh-CN" sz="2400" dirty="0">
                <a:solidFill>
                  <a:srgbClr val="7030A0"/>
                </a:solidFill>
              </a:rPr>
              <a:t>(.h)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C00000"/>
                </a:solidFill>
              </a:rPr>
              <a:t>实现</a:t>
            </a:r>
            <a:r>
              <a:rPr lang="zh-CN" altLang="en-US" sz="2400" dirty="0" smtClean="0"/>
              <a:t>函数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4004" y="1100652"/>
            <a:ext cx="3601833" cy="3770606"/>
          </a:xfrm>
          <a:ln>
            <a:solidFill>
              <a:srgbClr val="0033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 err="1">
                <a:solidFill>
                  <a:srgbClr val="030DCD"/>
                </a:solidFill>
              </a:rPr>
              <a:t>functions.h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在文件</a:t>
            </a:r>
            <a:r>
              <a:rPr lang="en-US" altLang="zh-CN" sz="1800" dirty="0" err="1"/>
              <a:t>functions,h</a:t>
            </a:r>
            <a:r>
              <a:rPr lang="zh-CN" altLang="en-US" sz="1800" dirty="0"/>
              <a:t>中定义计算</a:t>
            </a:r>
            <a:r>
              <a:rPr lang="zh-CN" altLang="zh-CN" sz="1800" dirty="0"/>
              <a:t>斐波那契序列</a:t>
            </a:r>
            <a:r>
              <a:rPr lang="zh-CN" altLang="en-US" sz="1800" dirty="0"/>
              <a:t>第</a:t>
            </a:r>
            <a:r>
              <a:rPr lang="en-US" altLang="zh-CN" sz="1800" dirty="0"/>
              <a:t>n</a:t>
            </a:r>
            <a:r>
              <a:rPr lang="zh-CN" altLang="en-US" sz="1800" dirty="0"/>
              <a:t>项的函数；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fibonacci</a:t>
            </a:r>
            <a:r>
              <a:rPr lang="en-US" altLang="zh-CN" sz="1600" dirty="0">
                <a:solidFill>
                  <a:srgbClr val="000000"/>
                </a:solidFill>
              </a:rPr>
              <a:t>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fin[n+1];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fin[0]=0;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fin[1]=1;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for (int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=2;i&lt;=</a:t>
            </a:r>
            <a:r>
              <a:rPr lang="en-US" altLang="zh-CN" sz="1600" dirty="0" err="1">
                <a:solidFill>
                  <a:srgbClr val="000000"/>
                </a:solidFill>
              </a:rPr>
              <a:t>n;i</a:t>
            </a:r>
            <a:r>
              <a:rPr lang="en-US" altLang="zh-CN" sz="16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fin[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]=fin[i-1]+fin[i-2];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return fin[n];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7610" y="1083873"/>
            <a:ext cx="4335392" cy="3787385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>
                <a:solidFill>
                  <a:srgbClr val="006600"/>
                </a:solidFill>
              </a:rPr>
              <a:t>main.cc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在主函数所在的文件中调用函数；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#include “</a:t>
            </a:r>
            <a:r>
              <a:rPr lang="en-US" altLang="zh-CN" sz="1600" dirty="0" err="1">
                <a:solidFill>
                  <a:srgbClr val="030DCD"/>
                </a:solidFill>
              </a:rPr>
              <a:t>functions.h</a:t>
            </a:r>
            <a:r>
              <a:rPr lang="en-US" altLang="zh-CN" sz="1600" dirty="0">
                <a:solidFill>
                  <a:srgbClr val="FF0000"/>
                </a:solidFill>
              </a:rPr>
              <a:t>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/>
              <a:t>     int  n=10;</a:t>
            </a:r>
          </a:p>
          <a:p>
            <a:pPr lvl="1">
              <a:buNone/>
            </a:pPr>
            <a:r>
              <a:rPr lang="en-US" altLang="zh-CN" sz="1600" dirty="0"/>
              <a:t>     unsigned long </a:t>
            </a:r>
            <a:r>
              <a:rPr lang="en-US" altLang="zh-CN" sz="1600" dirty="0" err="1"/>
              <a:t>long</a:t>
            </a:r>
            <a:r>
              <a:rPr lang="en-US" altLang="zh-CN" sz="1600" dirty="0"/>
              <a:t>  fib;</a:t>
            </a:r>
          </a:p>
          <a:p>
            <a:pPr lvl="1">
              <a:buNone/>
            </a:pPr>
            <a:r>
              <a:rPr lang="en-US" altLang="zh-CN" sz="1600" dirty="0"/>
              <a:t>     fib=</a:t>
            </a:r>
            <a:r>
              <a:rPr lang="en-US" altLang="zh-CN" sz="1600" dirty="0" err="1"/>
              <a:t>fibonacci</a:t>
            </a:r>
            <a:r>
              <a:rPr lang="en-US" altLang="zh-CN" sz="1600" dirty="0"/>
              <a:t>(n)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(“fib(%d)=%</a:t>
            </a:r>
            <a:r>
              <a:rPr lang="en-US" altLang="zh-CN" sz="1600" dirty="0" err="1"/>
              <a:t>llu</a:t>
            </a:r>
            <a:r>
              <a:rPr lang="en-US" altLang="zh-CN" sz="1600" dirty="0"/>
              <a:t>”,</a:t>
            </a:r>
            <a:r>
              <a:rPr lang="en-US" altLang="zh-CN" sz="1600" dirty="0" err="1"/>
              <a:t>n,fib</a:t>
            </a:r>
            <a:r>
              <a:rPr lang="en-US" altLang="zh-CN" sz="1600" dirty="0"/>
              <a:t>);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/>
              <a:t>     return 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C70701E-EE5A-47B5-A728-0F18B03E24A2}"/>
              </a:ext>
            </a:extLst>
          </p:cNvPr>
          <p:cNvSpPr txBox="1">
            <a:spLocks/>
          </p:cNvSpPr>
          <p:nvPr/>
        </p:nvSpPr>
        <p:spPr bwMode="auto">
          <a:xfrm>
            <a:off x="387610" y="4977560"/>
            <a:ext cx="8088227" cy="1381675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思考：编译预处理后的文件内容？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相当于在</a:t>
            </a:r>
            <a:r>
              <a:rPr lang="en-US" altLang="zh-CN" sz="1600" dirty="0"/>
              <a:t>main</a:t>
            </a:r>
            <a:r>
              <a:rPr lang="zh-CN" altLang="en-US" sz="1600" dirty="0"/>
              <a:t>函数之前</a:t>
            </a:r>
            <a:r>
              <a:rPr lang="zh-CN" altLang="en-US" sz="1600" dirty="0" smtClean="0"/>
              <a:t>，定义并实现</a:t>
            </a:r>
            <a:r>
              <a:rPr lang="zh-CN" altLang="en-US" sz="1600" dirty="0"/>
              <a:t>函数</a:t>
            </a:r>
            <a:r>
              <a:rPr lang="en-US" altLang="zh-CN" sz="1600" dirty="0" err="1">
                <a:solidFill>
                  <a:srgbClr val="000000"/>
                </a:solidFill>
              </a:rPr>
              <a:t>fibonacci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如果同一个工程的多</a:t>
            </a:r>
            <a:r>
              <a:rPr lang="zh-CN" altLang="en-US" sz="1600" dirty="0"/>
              <a:t>个文件都有</a:t>
            </a:r>
            <a:r>
              <a:rPr lang="en-US" altLang="zh-CN" sz="1600" dirty="0">
                <a:solidFill>
                  <a:srgbClr val="FF0000"/>
                </a:solidFill>
              </a:rPr>
              <a:t>#include “</a:t>
            </a:r>
            <a:r>
              <a:rPr lang="en-US" altLang="zh-CN" sz="1600" dirty="0" err="1">
                <a:solidFill>
                  <a:srgbClr val="030DCD"/>
                </a:solidFill>
              </a:rPr>
              <a:t>functions.h</a:t>
            </a:r>
            <a:r>
              <a:rPr lang="en-US" altLang="zh-CN" sz="1600" dirty="0">
                <a:solidFill>
                  <a:srgbClr val="FF0000"/>
                </a:solidFill>
              </a:rPr>
              <a:t>”</a:t>
            </a:r>
            <a:r>
              <a:rPr lang="zh-CN" altLang="en-US" sz="1600" dirty="0" smtClean="0">
                <a:solidFill>
                  <a:srgbClr val="FF0000"/>
                </a:solidFill>
              </a:rPr>
              <a:t>，可能会</a:t>
            </a:r>
            <a:r>
              <a:rPr lang="zh-CN" altLang="en-US" sz="1600" dirty="0">
                <a:solidFill>
                  <a:srgbClr val="FF0000"/>
                </a:solidFill>
              </a:rPr>
              <a:t>造成函数重复定义</a:t>
            </a:r>
            <a:r>
              <a:rPr lang="zh-CN" altLang="en-US" sz="1600" dirty="0" smtClean="0">
                <a:solidFill>
                  <a:srgbClr val="FF0000"/>
                </a:solidFill>
              </a:rPr>
              <a:t>；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 smtClean="0"/>
              <a:t>可以利用条件编译</a:t>
            </a:r>
            <a:r>
              <a:rPr lang="en-US" altLang="zh-CN" sz="1400" dirty="0" smtClean="0"/>
              <a:t>#</a:t>
            </a:r>
            <a:r>
              <a:rPr lang="en-US" altLang="zh-CN" sz="1400" dirty="0" err="1" smtClean="0"/>
              <a:t>ifndef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避免这种情况；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64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在文件</a:t>
            </a:r>
            <a:r>
              <a:rPr lang="en-US" altLang="zh-CN" dirty="0"/>
              <a:t>(.</a:t>
            </a:r>
            <a:r>
              <a:rPr lang="en-US" altLang="zh-CN" dirty="0" err="1"/>
              <a:t>cpp</a:t>
            </a:r>
            <a:r>
              <a:rPr lang="zh-CN" altLang="en-US" dirty="0"/>
              <a:t>或</a:t>
            </a:r>
            <a:r>
              <a:rPr lang="en-US" altLang="zh-CN" dirty="0"/>
              <a:t>.c)</a:t>
            </a:r>
            <a:r>
              <a:rPr lang="zh-CN" altLang="en-US" dirty="0" smtClean="0"/>
              <a:t>中实现函数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7030A0"/>
                </a:solidFill>
              </a:rPr>
              <a:t>同一个工程的</a:t>
            </a:r>
            <a:r>
              <a:rPr lang="en-US" altLang="zh-CN" dirty="0" smtClean="0">
                <a:solidFill>
                  <a:srgbClr val="7030A0"/>
                </a:solidFill>
              </a:rPr>
              <a:t>c</a:t>
            </a:r>
            <a:r>
              <a:rPr lang="zh-CN" altLang="en-US" dirty="0" smtClean="0">
                <a:solidFill>
                  <a:srgbClr val="7030A0"/>
                </a:solidFill>
              </a:rPr>
              <a:t>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9661" y="1635852"/>
            <a:ext cx="3816061" cy="4622713"/>
          </a:xfrm>
          <a:ln>
            <a:solidFill>
              <a:srgbClr val="0033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>
                <a:solidFill>
                  <a:srgbClr val="030DCD"/>
                </a:solidFill>
              </a:rPr>
              <a:t>functions.cpp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在文件</a:t>
            </a:r>
            <a:r>
              <a:rPr lang="en-US" altLang="zh-CN" sz="1800" dirty="0" err="1"/>
              <a:t>functions,cpp</a:t>
            </a:r>
            <a:r>
              <a:rPr lang="zh-CN" altLang="en-US" sz="1800" dirty="0" smtClean="0"/>
              <a:t>中</a:t>
            </a:r>
            <a:r>
              <a:rPr lang="zh-CN" altLang="en-US" sz="1800" dirty="0" smtClean="0">
                <a:solidFill>
                  <a:srgbClr val="C00000"/>
                </a:solidFill>
              </a:rPr>
              <a:t>实现</a:t>
            </a:r>
            <a:r>
              <a:rPr lang="zh-CN" altLang="en-US" sz="1800" dirty="0" smtClean="0"/>
              <a:t>计算</a:t>
            </a:r>
            <a:r>
              <a:rPr lang="zh-CN" altLang="zh-CN" sz="1800" dirty="0"/>
              <a:t>斐波那契序列</a:t>
            </a:r>
            <a:r>
              <a:rPr lang="zh-CN" altLang="en-US" sz="1800" dirty="0"/>
              <a:t>第</a:t>
            </a:r>
            <a:r>
              <a:rPr lang="en-US" altLang="zh-CN" sz="1800" dirty="0"/>
              <a:t>n</a:t>
            </a:r>
            <a:r>
              <a:rPr lang="zh-CN" altLang="en-US" sz="1800" dirty="0"/>
              <a:t>项的函数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fibonacci</a:t>
            </a:r>
            <a:r>
              <a:rPr lang="en-US" altLang="zh-CN" sz="1600" dirty="0">
                <a:solidFill>
                  <a:srgbClr val="000000"/>
                </a:solidFill>
              </a:rPr>
              <a:t>(int n</a:t>
            </a:r>
            <a:r>
              <a:rPr lang="en-US" altLang="zh-CN" sz="1600" dirty="0" smtClean="0">
                <a:solidFill>
                  <a:srgbClr val="000000"/>
                </a:solidFill>
              </a:rPr>
              <a:t>)  </a:t>
            </a:r>
            <a:r>
              <a:rPr lang="en-US" altLang="zh-CN" sz="1600" dirty="0" smtClean="0">
                <a:solidFill>
                  <a:srgbClr val="C00000"/>
                </a:solidFill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</a:rPr>
              <a:t>实现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fin[n+1];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fin[0]=0;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fin[1]=1;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for (int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=2;i&lt;=</a:t>
            </a:r>
            <a:r>
              <a:rPr lang="en-US" altLang="zh-CN" sz="1600" dirty="0" err="1">
                <a:solidFill>
                  <a:srgbClr val="000000"/>
                </a:solidFill>
              </a:rPr>
              <a:t>n;i</a:t>
            </a:r>
            <a:r>
              <a:rPr lang="en-US" altLang="zh-CN" sz="16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fin[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]=fin[i-1]+fin[i-2];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return fin[n];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7104" y="1635853"/>
            <a:ext cx="4356388" cy="4622713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>
                <a:solidFill>
                  <a:srgbClr val="7030A0"/>
                </a:solidFill>
              </a:rPr>
              <a:t>main.cpp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在主函数所在的文件中声明并调用函数；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首先应声明要调用的函数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600" smtClean="0">
                <a:solidFill>
                  <a:srgbClr val="006600"/>
                </a:solidFill>
              </a:rPr>
              <a:t>//unsigned </a:t>
            </a:r>
            <a:r>
              <a:rPr lang="en-US" altLang="zh-CN" sz="1600" dirty="0">
                <a:solidFill>
                  <a:srgbClr val="006600"/>
                </a:solidFill>
              </a:rPr>
              <a:t>long </a:t>
            </a:r>
            <a:r>
              <a:rPr lang="en-US" altLang="zh-CN" sz="1600" dirty="0" err="1">
                <a:solidFill>
                  <a:srgbClr val="006600"/>
                </a:solidFill>
              </a:rPr>
              <a:t>long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fibonacci</a:t>
            </a:r>
            <a:r>
              <a:rPr lang="en-US" altLang="zh-CN" sz="1600" dirty="0">
                <a:solidFill>
                  <a:srgbClr val="006600"/>
                </a:solidFill>
              </a:rPr>
              <a:t>(int n)  </a:t>
            </a:r>
            <a:r>
              <a:rPr lang="en-US" altLang="zh-CN" sz="1600" dirty="0"/>
              <a:t>//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unsigned </a:t>
            </a:r>
            <a:r>
              <a:rPr lang="en-US" altLang="zh-CN" sz="1600" dirty="0">
                <a:solidFill>
                  <a:srgbClr val="006600"/>
                </a:solidFill>
              </a:rPr>
              <a:t>long </a:t>
            </a:r>
            <a:r>
              <a:rPr lang="en-US" altLang="zh-CN" sz="1600" dirty="0" err="1">
                <a:solidFill>
                  <a:srgbClr val="006600"/>
                </a:solidFill>
              </a:rPr>
              <a:t>long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fibonacci</a:t>
            </a:r>
            <a:r>
              <a:rPr lang="en-US" altLang="zh-CN" sz="1600" dirty="0">
                <a:solidFill>
                  <a:srgbClr val="006600"/>
                </a:solidFill>
              </a:rPr>
              <a:t>(int);  </a:t>
            </a:r>
            <a:r>
              <a:rPr lang="en-US" altLang="zh-CN" sz="1600" dirty="0"/>
              <a:t>//</a:t>
            </a:r>
            <a:r>
              <a:rPr lang="zh-CN" altLang="en-US" sz="1600" dirty="0" smtClean="0"/>
              <a:t>原型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声明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int  n=10;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unsigned long </a:t>
            </a:r>
            <a:r>
              <a:rPr lang="en-US" altLang="zh-CN" sz="1600" dirty="0" err="1"/>
              <a:t>long</a:t>
            </a:r>
            <a:r>
              <a:rPr lang="en-US" altLang="zh-CN" sz="1600" dirty="0"/>
              <a:t>  fib;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b="1" dirty="0">
                <a:solidFill>
                  <a:srgbClr val="C00000"/>
                </a:solidFill>
              </a:rPr>
              <a:t>fib=</a:t>
            </a:r>
            <a:r>
              <a:rPr lang="en-US" altLang="zh-CN" sz="1600" b="1" dirty="0" err="1">
                <a:solidFill>
                  <a:srgbClr val="C00000"/>
                </a:solidFill>
              </a:rPr>
              <a:t>fibonacci</a:t>
            </a:r>
            <a:r>
              <a:rPr lang="en-US" altLang="zh-CN" sz="1600" b="1" dirty="0">
                <a:solidFill>
                  <a:srgbClr val="C00000"/>
                </a:solidFill>
              </a:rPr>
              <a:t>(n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；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//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调用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(“fib(%d)=%</a:t>
            </a:r>
            <a:r>
              <a:rPr lang="en-US" altLang="zh-CN" sz="1600" dirty="0" err="1"/>
              <a:t>llu</a:t>
            </a:r>
            <a:r>
              <a:rPr lang="en-US" altLang="zh-CN" sz="1600" dirty="0"/>
              <a:t>”,</a:t>
            </a:r>
            <a:r>
              <a:rPr lang="en-US" altLang="zh-CN" sz="1600" dirty="0" err="1"/>
              <a:t>n,fib</a:t>
            </a:r>
            <a:r>
              <a:rPr lang="en-US" altLang="zh-CN" sz="1600" dirty="0"/>
              <a:t>);   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return 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}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15CE98-0AA4-432D-89D9-56953DE24CE0}"/>
              </a:ext>
            </a:extLst>
          </p:cNvPr>
          <p:cNvSpPr txBox="1">
            <a:spLocks/>
          </p:cNvSpPr>
          <p:nvPr/>
        </p:nvSpPr>
        <p:spPr bwMode="auto">
          <a:xfrm>
            <a:off x="307104" y="1043199"/>
            <a:ext cx="8088227" cy="389242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注：文件</a:t>
            </a:r>
            <a:r>
              <a:rPr lang="en-US" altLang="zh-CN" sz="2000" b="1" dirty="0">
                <a:solidFill>
                  <a:srgbClr val="030DCD"/>
                </a:solidFill>
              </a:rPr>
              <a:t>main.cpp</a:t>
            </a:r>
            <a:r>
              <a:rPr lang="zh-CN" altLang="en-US" sz="2000" b="1" dirty="0"/>
              <a:t>与文件</a:t>
            </a:r>
            <a:r>
              <a:rPr lang="en-US" altLang="zh-CN" sz="2000" b="1" dirty="0">
                <a:solidFill>
                  <a:srgbClr val="030DCD"/>
                </a:solidFill>
              </a:rPr>
              <a:t>functions.cpp</a:t>
            </a:r>
            <a:r>
              <a:rPr lang="zh-CN" altLang="en-US" sz="2000" b="1" dirty="0">
                <a:solidFill>
                  <a:srgbClr val="C00000"/>
                </a:solidFill>
              </a:rPr>
              <a:t>在同一个工程中</a:t>
            </a:r>
            <a:r>
              <a:rPr lang="zh-CN" altLang="en-US" sz="2000" b="1" dirty="0">
                <a:solidFill>
                  <a:srgbClr val="030DCD"/>
                </a:solidFill>
              </a:rPr>
              <a:t>；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7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函数在头文件中声明，在文件</a:t>
            </a:r>
            <a:r>
              <a:rPr lang="en-US" altLang="zh-CN" dirty="0"/>
              <a:t>(.</a:t>
            </a:r>
            <a:r>
              <a:rPr lang="en-US" altLang="zh-CN" dirty="0" err="1"/>
              <a:t>cpp</a:t>
            </a:r>
            <a:r>
              <a:rPr lang="zh-CN" altLang="en-US" dirty="0"/>
              <a:t>或</a:t>
            </a:r>
            <a:r>
              <a:rPr lang="en-US" altLang="zh-CN" dirty="0"/>
              <a:t>.c)</a:t>
            </a:r>
            <a:r>
              <a:rPr lang="zh-CN" altLang="en-US" dirty="0"/>
              <a:t>中定义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9661" y="2950804"/>
            <a:ext cx="3816061" cy="2319465"/>
          </a:xfrm>
          <a:ln>
            <a:solidFill>
              <a:srgbClr val="0033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>
                <a:solidFill>
                  <a:srgbClr val="030DCD"/>
                </a:solidFill>
              </a:rPr>
              <a:t>functions.cpp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在文件</a:t>
            </a:r>
            <a:r>
              <a:rPr lang="en-US" altLang="zh-CN" sz="1800" dirty="0" err="1"/>
              <a:t>functions,cpp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C00000"/>
                </a:solidFill>
              </a:rPr>
              <a:t>定义</a:t>
            </a:r>
            <a:r>
              <a:rPr lang="zh-CN" altLang="en-US" sz="1800" dirty="0"/>
              <a:t>函数</a:t>
            </a:r>
            <a:endParaRPr lang="en-US" altLang="zh-CN" sz="1800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</a:rPr>
              <a:t>fibonacci</a:t>
            </a:r>
            <a:r>
              <a:rPr lang="en-US" altLang="zh-CN" sz="1600" dirty="0">
                <a:solidFill>
                  <a:srgbClr val="000000"/>
                </a:solidFill>
              </a:rPr>
              <a:t>(int n)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 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//…….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return fin[n];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7104" y="1635854"/>
            <a:ext cx="4356388" cy="3542975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/>
              <a:t>main.cpp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#</a:t>
            </a:r>
            <a:r>
              <a:rPr lang="en-US" altLang="zh-CN" sz="1600" dirty="0">
                <a:solidFill>
                  <a:srgbClr val="C00000"/>
                </a:solidFill>
              </a:rPr>
              <a:t>include “</a:t>
            </a:r>
            <a:r>
              <a:rPr lang="en-US" altLang="zh-CN" sz="1600" dirty="0" err="1">
                <a:solidFill>
                  <a:srgbClr val="C00000"/>
                </a:solidFill>
              </a:rPr>
              <a:t>functions.h</a:t>
            </a:r>
            <a:r>
              <a:rPr lang="en-US" altLang="zh-CN" sz="1600" dirty="0" smtClean="0">
                <a:solidFill>
                  <a:srgbClr val="C00000"/>
                </a:solidFill>
              </a:rPr>
              <a:t>”  //</a:t>
            </a:r>
            <a:r>
              <a:rPr lang="zh-CN" altLang="en-US" sz="1600" dirty="0" smtClean="0">
                <a:solidFill>
                  <a:srgbClr val="C00000"/>
                </a:solidFill>
              </a:rPr>
              <a:t>声明函数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{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int  n=10;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unsigned long </a:t>
            </a:r>
            <a:r>
              <a:rPr lang="en-US" altLang="zh-CN" sz="1600" dirty="0" err="1"/>
              <a:t>long</a:t>
            </a:r>
            <a:r>
              <a:rPr lang="en-US" altLang="zh-CN" sz="1600" dirty="0"/>
              <a:t>  fib;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fib=</a:t>
            </a:r>
            <a:r>
              <a:rPr lang="en-US" altLang="zh-CN" sz="1600" dirty="0" err="1"/>
              <a:t>fibonacci</a:t>
            </a:r>
            <a:r>
              <a:rPr lang="en-US" altLang="zh-CN" sz="1600" dirty="0"/>
              <a:t>(n)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(“fib(%d)=%</a:t>
            </a:r>
            <a:r>
              <a:rPr lang="en-US" altLang="zh-CN" sz="1600" dirty="0" err="1"/>
              <a:t>llu</a:t>
            </a:r>
            <a:r>
              <a:rPr lang="en-US" altLang="zh-CN" sz="1600" dirty="0"/>
              <a:t>”,</a:t>
            </a:r>
            <a:r>
              <a:rPr lang="en-US" altLang="zh-CN" sz="1600" dirty="0" err="1"/>
              <a:t>n,fib</a:t>
            </a:r>
            <a:r>
              <a:rPr lang="en-US" altLang="zh-CN" sz="1600" dirty="0"/>
              <a:t>);   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     return 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1600" dirty="0"/>
              <a:t>}</a:t>
            </a:r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15CE98-0AA4-432D-89D9-56953DE24CE0}"/>
              </a:ext>
            </a:extLst>
          </p:cNvPr>
          <p:cNvSpPr txBox="1">
            <a:spLocks/>
          </p:cNvSpPr>
          <p:nvPr/>
        </p:nvSpPr>
        <p:spPr bwMode="auto">
          <a:xfrm>
            <a:off x="307104" y="1043199"/>
            <a:ext cx="8088227" cy="389242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注：两个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cpp</a:t>
            </a:r>
            <a:r>
              <a:rPr lang="zh-CN" altLang="en-US" sz="2000" b="1" dirty="0"/>
              <a:t>文件在</a:t>
            </a:r>
            <a:r>
              <a:rPr lang="zh-CN" altLang="en-US" sz="2000" b="1" dirty="0">
                <a:solidFill>
                  <a:srgbClr val="C00000"/>
                </a:solidFill>
              </a:rPr>
              <a:t>同一个工程中</a:t>
            </a:r>
            <a:r>
              <a:rPr lang="en-US" altLang="zh-CN" sz="2000" b="1" dirty="0">
                <a:solidFill>
                  <a:srgbClr val="C00000"/>
                </a:solidFill>
              </a:rPr>
              <a:t>,</a:t>
            </a:r>
            <a:r>
              <a:rPr lang="zh-CN" altLang="en-US" sz="2000" b="1" dirty="0">
                <a:solidFill>
                  <a:srgbClr val="030DCD"/>
                </a:solidFill>
              </a:rPr>
              <a:t>头文件在当前目录中；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D29A02D-6CA7-4223-8F7D-3A96FAAA6D17}"/>
              </a:ext>
            </a:extLst>
          </p:cNvPr>
          <p:cNvSpPr txBox="1">
            <a:spLocks/>
          </p:cNvSpPr>
          <p:nvPr/>
        </p:nvSpPr>
        <p:spPr bwMode="auto">
          <a:xfrm>
            <a:off x="4839661" y="1616976"/>
            <a:ext cx="3816061" cy="1168169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文件：</a:t>
            </a:r>
            <a:r>
              <a:rPr lang="en-US" altLang="zh-CN" sz="1800" dirty="0" err="1">
                <a:solidFill>
                  <a:srgbClr val="030DCD"/>
                </a:solidFill>
              </a:rPr>
              <a:t>functions.h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在文件</a:t>
            </a:r>
            <a:r>
              <a:rPr lang="en-US" altLang="zh-CN" sz="1800" dirty="0" err="1"/>
              <a:t>functions,h</a:t>
            </a:r>
            <a:r>
              <a:rPr lang="zh-CN" altLang="en-US" sz="1800" dirty="0"/>
              <a:t>中</a:t>
            </a:r>
            <a:r>
              <a:rPr lang="zh-CN" altLang="en-US" sz="1800" dirty="0">
                <a:solidFill>
                  <a:srgbClr val="C00000"/>
                </a:solidFill>
              </a:rPr>
              <a:t>声明</a:t>
            </a:r>
            <a:r>
              <a:rPr lang="zh-CN" altLang="en-US" sz="1800" dirty="0"/>
              <a:t>函数</a:t>
            </a:r>
            <a:endParaRPr lang="en-US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unsigned </a:t>
            </a:r>
            <a:r>
              <a:rPr lang="en-US" altLang="zh-CN" sz="1600" dirty="0">
                <a:solidFill>
                  <a:srgbClr val="C00000"/>
                </a:solidFill>
              </a:rPr>
              <a:t>long </a:t>
            </a:r>
            <a:r>
              <a:rPr lang="en-US" altLang="zh-CN" sz="1600" dirty="0" err="1">
                <a:solidFill>
                  <a:srgbClr val="C00000"/>
                </a:solidFill>
              </a:rPr>
              <a:t>long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fibonacci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n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315CE98-0AA4-432D-89D9-56953DE24CE0}"/>
              </a:ext>
            </a:extLst>
          </p:cNvPr>
          <p:cNvSpPr txBox="1">
            <a:spLocks/>
          </p:cNvSpPr>
          <p:nvPr/>
        </p:nvSpPr>
        <p:spPr bwMode="auto">
          <a:xfrm>
            <a:off x="307104" y="5382242"/>
            <a:ext cx="8088227" cy="389242"/>
          </a:xfrm>
          <a:prstGeom prst="rect">
            <a:avLst/>
          </a:prstGeom>
          <a:noFill/>
          <a:ln>
            <a:solidFill>
              <a:srgbClr val="00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注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语言</a:t>
            </a:r>
            <a:r>
              <a:rPr lang="zh-CN" altLang="en-US" sz="2000" b="1" dirty="0">
                <a:solidFill>
                  <a:srgbClr val="C00000"/>
                </a:solidFill>
              </a:rPr>
              <a:t>中，一个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函数</a:t>
            </a:r>
            <a:r>
              <a:rPr lang="zh-CN" altLang="en-US" sz="2000" b="1" dirty="0">
                <a:solidFill>
                  <a:srgbClr val="C00000"/>
                </a:solidFill>
              </a:rPr>
              <a:t>允许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声明多次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自学：</a:t>
            </a:r>
            <a:r>
              <a:rPr lang="zh-CN" altLang="en-US" dirty="0" smtClean="0"/>
              <a:t>用</a:t>
            </a:r>
            <a:r>
              <a:rPr lang="en-US" altLang="zh-CN" dirty="0"/>
              <a:t>typedef</a:t>
            </a:r>
            <a:r>
              <a:rPr lang="zh-CN" altLang="en-US" dirty="0"/>
              <a:t>定义函数指针类型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先按定义</a:t>
            </a:r>
            <a:r>
              <a:rPr lang="zh-CN" altLang="en-US" sz="2000" dirty="0">
                <a:solidFill>
                  <a:srgbClr val="030DCD"/>
                </a:solidFill>
              </a:rPr>
              <a:t>函数指针变量</a:t>
            </a:r>
            <a:r>
              <a:rPr lang="zh-CN" altLang="en-US" sz="2000" dirty="0"/>
              <a:t>形式书写：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(*f)(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,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)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zh-CN" altLang="en-US" sz="1800" dirty="0"/>
              <a:t>指向一个返回值为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的函数的指针</a:t>
            </a:r>
            <a:r>
              <a:rPr lang="en-US" altLang="zh-CN" sz="1800" dirty="0">
                <a:solidFill>
                  <a:srgbClr val="006600"/>
                </a:solidFill>
              </a:rPr>
              <a:t>f</a:t>
            </a:r>
            <a:r>
              <a:rPr lang="zh-CN" altLang="en-US" sz="1800" dirty="0"/>
              <a:t>；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将</a:t>
            </a:r>
            <a:r>
              <a:rPr lang="zh-CN" altLang="en-US" sz="2000" dirty="0">
                <a:solidFill>
                  <a:srgbClr val="030DCD"/>
                </a:solidFill>
              </a:rPr>
              <a:t>变量名</a:t>
            </a:r>
            <a:r>
              <a:rPr lang="en-US" altLang="zh-CN" sz="2000" dirty="0">
                <a:solidFill>
                  <a:srgbClr val="030DCD"/>
                </a:solidFill>
              </a:rPr>
              <a:t>f</a:t>
            </a:r>
            <a:r>
              <a:rPr lang="zh-CN" altLang="en-US" sz="2000" dirty="0"/>
              <a:t>换成</a:t>
            </a:r>
            <a:r>
              <a:rPr lang="zh-CN" altLang="en-US" sz="2000" dirty="0">
                <a:solidFill>
                  <a:srgbClr val="7030A0"/>
                </a:solidFill>
              </a:rPr>
              <a:t>自己指定的类型名，如</a:t>
            </a:r>
            <a:r>
              <a:rPr lang="en-US" altLang="zh-CN" sz="2000" dirty="0" err="1">
                <a:solidFill>
                  <a:srgbClr val="FF0000"/>
                </a:solidFill>
              </a:rPr>
              <a:t>FunPointer</a:t>
            </a:r>
            <a:r>
              <a:rPr lang="zh-CN" altLang="en-US" sz="2000" dirty="0"/>
              <a:t>：</a:t>
            </a:r>
          </a:p>
          <a:p>
            <a:pPr marL="971550" lvl="1">
              <a:lnSpc>
                <a:spcPct val="100000"/>
              </a:lnSpc>
            </a:pPr>
            <a:r>
              <a:rPr lang="zh-CN" altLang="en-US" dirty="0"/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int (*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FunPointer</a:t>
            </a:r>
            <a:r>
              <a:rPr lang="en-US" altLang="zh-CN" sz="1800" dirty="0">
                <a:solidFill>
                  <a:srgbClr val="006600"/>
                </a:solidFill>
              </a:rPr>
              <a:t>)(int, int);</a:t>
            </a:r>
            <a:endParaRPr lang="zh-CN" altLang="en-US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在前面加上</a:t>
            </a:r>
            <a:r>
              <a:rPr lang="en-US" altLang="zh-CN" sz="2000" dirty="0" err="1">
                <a:solidFill>
                  <a:srgbClr val="C00000"/>
                </a:solidFill>
              </a:rPr>
              <a:t>typedef</a:t>
            </a:r>
            <a:r>
              <a:rPr lang="zh-CN" altLang="en-US" sz="2000" dirty="0"/>
              <a:t>，得到</a:t>
            </a:r>
          </a:p>
          <a:p>
            <a:pPr marL="971550" lvl="1">
              <a:lnSpc>
                <a:spcPct val="100000"/>
              </a:lnSpc>
            </a:pPr>
            <a:r>
              <a:rPr lang="zh-CN" altLang="en-US" dirty="0"/>
              <a:t>  </a:t>
            </a:r>
            <a:r>
              <a:rPr lang="en-US" altLang="zh-CN" sz="1800" dirty="0">
                <a:solidFill>
                  <a:srgbClr val="C00000"/>
                </a:solidFill>
              </a:rPr>
              <a:t>typedef  </a:t>
            </a:r>
            <a:r>
              <a:rPr lang="en-US" altLang="zh-CN" sz="1800" dirty="0">
                <a:solidFill>
                  <a:srgbClr val="006600"/>
                </a:solidFill>
              </a:rPr>
              <a:t>int (*</a:t>
            </a:r>
            <a:r>
              <a:rPr lang="en-US" altLang="zh-CN" sz="1800" dirty="0" err="1">
                <a:solidFill>
                  <a:srgbClr val="030DCD"/>
                </a:solidFill>
              </a:rPr>
              <a:t>FunPointer</a:t>
            </a:r>
            <a:r>
              <a:rPr lang="en-US" altLang="zh-CN" sz="1800" dirty="0">
                <a:solidFill>
                  <a:srgbClr val="006600"/>
                </a:solidFill>
              </a:rPr>
              <a:t>)(int, int) </a:t>
            </a:r>
            <a:r>
              <a:rPr lang="zh-CN" altLang="en-US" sz="1800" dirty="0"/>
              <a:t>；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 利用</a:t>
            </a:r>
            <a:r>
              <a:rPr lang="en-US" altLang="zh-CN" sz="2000" dirty="0" err="1">
                <a:solidFill>
                  <a:srgbClr val="030DCD"/>
                </a:solidFill>
                <a:sym typeface="宋体" panose="02010600030101010101" pitchFamily="2" charset="-122"/>
              </a:rPr>
              <a:t>FunPointer</a:t>
            </a:r>
            <a:r>
              <a:rPr lang="zh-CN" altLang="en-US" sz="2000" dirty="0"/>
              <a:t>作为数据类型定义变量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 err="1">
                <a:solidFill>
                  <a:srgbClr val="030DCD"/>
                </a:solidFill>
              </a:rPr>
              <a:t>FunPointer</a:t>
            </a:r>
            <a:r>
              <a:rPr lang="en-US" altLang="zh-CN" sz="1800" dirty="0">
                <a:solidFill>
                  <a:srgbClr val="030DCD"/>
                </a:solidFill>
              </a:rPr>
              <a:t>  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； </a:t>
            </a:r>
            <a:r>
              <a:rPr lang="en-US" altLang="zh-CN" sz="1800" dirty="0"/>
              <a:t>//</a:t>
            </a:r>
            <a:r>
              <a:rPr lang="zh-CN" altLang="en-US" sz="1800" dirty="0"/>
              <a:t>与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(*</a:t>
            </a:r>
            <a:r>
              <a:rPr lang="en-US" altLang="zh-CN" sz="1800" dirty="0" err="1">
                <a:solidFill>
                  <a:srgbClr val="006600"/>
                </a:solidFill>
              </a:rPr>
              <a:t>fp</a:t>
            </a:r>
            <a:r>
              <a:rPr lang="en-US" altLang="zh-CN" sz="1800" dirty="0">
                <a:solidFill>
                  <a:srgbClr val="006600"/>
                </a:solidFill>
              </a:rPr>
              <a:t>)(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) </a:t>
            </a:r>
            <a:r>
              <a:rPr lang="zh-CN" altLang="en-US" sz="1800" dirty="0"/>
              <a:t>等价；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应用例子</a:t>
            </a:r>
            <a:endParaRPr lang="en-US" altLang="zh-CN" sz="2000" b="1" dirty="0" smtClean="0"/>
          </a:p>
          <a:p>
            <a:pPr marL="971550" lvl="1">
              <a:lnSpc>
                <a:spcPct val="100000"/>
              </a:lnSpc>
            </a:pPr>
            <a:r>
              <a:rPr lang="en-US" altLang="zh-CN" sz="1800" dirty="0" err="1">
                <a:solidFill>
                  <a:srgbClr val="C00000"/>
                </a:solidFill>
              </a:rPr>
              <a:t>typedef</a:t>
            </a:r>
            <a:r>
              <a:rPr lang="en-US" altLang="zh-CN" sz="1800" dirty="0">
                <a:solidFill>
                  <a:srgbClr val="C000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(*</a:t>
            </a:r>
            <a:r>
              <a:rPr lang="en-US" altLang="zh-CN" sz="1800" dirty="0" err="1">
                <a:solidFill>
                  <a:srgbClr val="030DCD"/>
                </a:solidFill>
              </a:rPr>
              <a:t>FunPointer</a:t>
            </a:r>
            <a:r>
              <a:rPr lang="en-US" altLang="zh-CN" sz="1800" dirty="0">
                <a:solidFill>
                  <a:srgbClr val="006600"/>
                </a:solidFill>
              </a:rPr>
              <a:t>)(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) </a:t>
            </a:r>
            <a:r>
              <a:rPr lang="zh-CN" altLang="en-US" sz="1800" dirty="0"/>
              <a:t>；</a:t>
            </a:r>
          </a:p>
          <a:p>
            <a:pPr marL="971550" lvl="1">
              <a:lnSpc>
                <a:spcPct val="100000"/>
              </a:lnSpc>
            </a:pPr>
            <a:r>
              <a:rPr lang="en-US" altLang="zh-CN" sz="1800" dirty="0" err="1">
                <a:solidFill>
                  <a:srgbClr val="030DCD"/>
                </a:solidFill>
              </a:rPr>
              <a:t>FunPointer</a:t>
            </a:r>
            <a:r>
              <a:rPr lang="en-US" altLang="zh-CN" sz="1800" dirty="0">
                <a:solidFill>
                  <a:srgbClr val="030DCD"/>
                </a:solidFill>
              </a:rPr>
              <a:t>  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； 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相当于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(*</a:t>
            </a:r>
            <a:r>
              <a:rPr lang="en-US" altLang="zh-CN" sz="1800" dirty="0" err="1">
                <a:solidFill>
                  <a:srgbClr val="006600"/>
                </a:solidFill>
              </a:rPr>
              <a:t>fp</a:t>
            </a:r>
            <a:r>
              <a:rPr lang="en-US" altLang="zh-CN" sz="1800" dirty="0">
                <a:solidFill>
                  <a:srgbClr val="006600"/>
                </a:solidFill>
              </a:rPr>
              <a:t>)(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) </a:t>
            </a:r>
            <a:endParaRPr lang="en-US" altLang="zh-CN" sz="1800" dirty="0" smtClean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en-US" altLang="zh-CN" sz="1800" smtClean="0"/>
              <a:t>//</a:t>
            </a:r>
            <a:r>
              <a:rPr lang="zh-CN" altLang="en-US" sz="1800" smtClean="0"/>
              <a:t>降低</a:t>
            </a:r>
            <a:r>
              <a:rPr lang="zh-CN" altLang="en-US" sz="1800" dirty="0" smtClean="0"/>
              <a:t>了程序的可读性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endParaRPr lang="en-US" altLang="zh-CN" sz="1600" b="1" dirty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zh-CN" altLang="en-US" sz="20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2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sz="3200" dirty="0"/>
              <a:t>主要内容</a:t>
            </a:r>
            <a:endParaRPr lang="en-US" altLang="zh-CN" sz="32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函数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函数的定义与声明；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有参函数与无参函数；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参数的三种传递方式；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指向函数的指针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通过函数指针实现函数调用的四个步骤；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函数指针作为函数的参数；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函数指针的使用在有些情况下可以增加函数的通用性；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编程实例</a:t>
            </a:r>
            <a:r>
              <a:rPr lang="en-US" altLang="zh-CN" sz="20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编程实例</a:t>
            </a:r>
            <a:r>
              <a:rPr lang="en-US" altLang="zh-CN" sz="2000" dirty="0"/>
              <a:t>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在同一个工程的不同的文件中定义与使用函数（</a:t>
            </a:r>
            <a:r>
              <a:rPr lang="en-US" altLang="zh-CN" sz="2000" dirty="0"/>
              <a:t>.h</a:t>
            </a:r>
            <a:r>
              <a:rPr lang="zh-CN" altLang="en-US" sz="2000" dirty="0"/>
              <a:t>文件与</a:t>
            </a:r>
            <a:r>
              <a:rPr lang="en-US" altLang="zh-CN" sz="2000" dirty="0"/>
              <a:t>.</a:t>
            </a:r>
            <a:r>
              <a:rPr lang="en-US" altLang="zh-CN" sz="2000" dirty="0" err="1"/>
              <a:t>cpp</a:t>
            </a:r>
            <a:r>
              <a:rPr lang="zh-CN" altLang="en-US" sz="2000" dirty="0"/>
              <a:t>文件）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4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67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23806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为什么要使用函数？</a:t>
            </a:r>
            <a:endParaRPr lang="en-US" altLang="zh-CN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</a:rPr>
              <a:t>模块化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971550" lvl="1"/>
            <a:r>
              <a:rPr lang="en-US" altLang="zh-CN" sz="1800" b="1" dirty="0"/>
              <a:t>C</a:t>
            </a:r>
            <a:r>
              <a:rPr lang="zh-CN" altLang="en-US" sz="1800" b="1" dirty="0"/>
              <a:t>语言通过函数来实现</a:t>
            </a:r>
            <a:r>
              <a:rPr lang="zh-CN" altLang="en-US" sz="1800" b="1" dirty="0">
                <a:solidFill>
                  <a:srgbClr val="C00000"/>
                </a:solidFill>
              </a:rPr>
              <a:t>模块化程序设计与实现</a:t>
            </a:r>
            <a:r>
              <a:rPr lang="zh-CN" altLang="en-US" sz="1800" b="1" dirty="0">
                <a:solidFill>
                  <a:srgbClr val="FF0066"/>
                </a:solidFill>
              </a:rPr>
              <a:t>；</a:t>
            </a:r>
            <a:endParaRPr lang="en-US" altLang="zh-CN" sz="18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</a:rPr>
              <a:t>分而治之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  <a:latin typeface="+mn-ea"/>
              </a:rPr>
              <a:t>在解决复杂问题时</a:t>
            </a:r>
            <a:r>
              <a:rPr lang="zh-CN" altLang="en-US" sz="1800" dirty="0">
                <a:latin typeface="+mn-ea"/>
              </a:rPr>
              <a:t>，先将</a:t>
            </a:r>
            <a:r>
              <a:rPr lang="zh-CN" altLang="en-US" sz="1800" dirty="0">
                <a:solidFill>
                  <a:srgbClr val="0000CC"/>
                </a:solidFill>
                <a:latin typeface="+mn-ea"/>
              </a:rPr>
              <a:t>问题划分或化解成一些子问题</a:t>
            </a:r>
            <a:r>
              <a:rPr lang="zh-CN" altLang="en-US" sz="1800" dirty="0">
                <a:latin typeface="+mn-ea"/>
              </a:rPr>
              <a:t>分别加以解决，</a:t>
            </a:r>
            <a:r>
              <a:rPr lang="zh-CN" altLang="en-US" sz="1800" b="1" dirty="0">
                <a:solidFill>
                  <a:srgbClr val="C00000"/>
                </a:solidFill>
              </a:rPr>
              <a:t>从而降低解决问题的复杂度；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>
                <a:latin typeface="+mn-ea"/>
              </a:rPr>
              <a:t>在程序实现</a:t>
            </a:r>
            <a:r>
              <a:rPr lang="zh-CN" altLang="en-US" sz="1800" dirty="0" smtClean="0">
                <a:latin typeface="+mn-ea"/>
              </a:rPr>
              <a:t>时，可</a:t>
            </a:r>
            <a:r>
              <a:rPr lang="zh-CN" altLang="en-US" sz="1800" dirty="0">
                <a:latin typeface="+mn-ea"/>
              </a:rPr>
              <a:t>针对这些</a:t>
            </a:r>
            <a:r>
              <a:rPr lang="zh-CN" altLang="en-US" sz="1800" dirty="0">
                <a:solidFill>
                  <a:srgbClr val="006600"/>
                </a:solidFill>
                <a:latin typeface="+mn-ea"/>
              </a:rPr>
              <a:t>子问题</a:t>
            </a:r>
            <a:r>
              <a:rPr lang="zh-CN" altLang="en-US" sz="1800" dirty="0">
                <a:solidFill>
                  <a:srgbClr val="030DCD"/>
                </a:solidFill>
                <a:latin typeface="+mn-ea"/>
              </a:rPr>
              <a:t>分别编程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实现</a:t>
            </a:r>
            <a:r>
              <a:rPr lang="zh-CN" altLang="en-US" sz="1800" dirty="0">
                <a:solidFill>
                  <a:srgbClr val="030DCD"/>
                </a:solidFill>
                <a:latin typeface="+mn-ea"/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测试</a:t>
            </a:r>
            <a:r>
              <a:rPr lang="zh-CN" altLang="en-US" sz="1800" dirty="0">
                <a:latin typeface="+mn-ea"/>
              </a:rPr>
              <a:t>；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</a:rPr>
              <a:t>团队开发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>
                <a:latin typeface="+mn-ea"/>
              </a:rPr>
              <a:t>问题分解、模块化、使用函数，程序的开发可以由</a:t>
            </a:r>
            <a:r>
              <a:rPr lang="zh-CN" altLang="en-US" sz="1800" b="1" dirty="0">
                <a:solidFill>
                  <a:srgbClr val="C00000"/>
                </a:solidFill>
              </a:rPr>
              <a:t>多人分工协作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方便编程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>
                <a:latin typeface="+mn-ea"/>
              </a:rPr>
              <a:t>使用函数可以</a:t>
            </a:r>
            <a:r>
              <a:rPr lang="zh-CN" altLang="en-US" sz="1800" b="1" dirty="0">
                <a:solidFill>
                  <a:srgbClr val="030DCD"/>
                </a:solidFill>
                <a:latin typeface="+mn-ea"/>
              </a:rPr>
              <a:t>灵活控制变量的作用范围</a:t>
            </a:r>
            <a:r>
              <a:rPr lang="zh-CN" altLang="en-US" sz="1800" dirty="0" smtClean="0">
                <a:latin typeface="+mn-ea"/>
              </a:rPr>
              <a:t>；（</a:t>
            </a:r>
            <a:r>
              <a:rPr lang="zh-CN" altLang="en-US" sz="1800" dirty="0" smtClean="0">
                <a:solidFill>
                  <a:srgbClr val="FF0000"/>
                </a:solidFill>
                <a:latin typeface="+mn-ea"/>
              </a:rPr>
              <a:t>变量的作用域</a:t>
            </a:r>
            <a:r>
              <a:rPr lang="zh-CN" altLang="en-US" sz="1800" dirty="0" smtClean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marL="971550" lvl="1"/>
            <a:r>
              <a:rPr lang="zh-CN" altLang="en-US" sz="1800" b="1" dirty="0" smtClean="0">
                <a:solidFill>
                  <a:srgbClr val="006600"/>
                </a:solidFill>
                <a:latin typeface="+mn-ea"/>
              </a:rPr>
              <a:t>给编程</a:t>
            </a:r>
            <a:r>
              <a:rPr lang="zh-CN" altLang="en-US" sz="1800" b="1" dirty="0">
                <a:solidFill>
                  <a:srgbClr val="006600"/>
                </a:solidFill>
                <a:latin typeface="+mn-ea"/>
              </a:rPr>
              <a:t>带来了很大的灵活性</a:t>
            </a:r>
            <a:r>
              <a:rPr lang="zh-CN" altLang="en-US" sz="1800" dirty="0">
                <a:latin typeface="+mn-ea"/>
              </a:rPr>
              <a:t>；</a:t>
            </a:r>
            <a:endParaRPr lang="en-US" altLang="zh-CN" sz="18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5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为什么要使用函数？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  <a:latin typeface="+mn-ea"/>
              </a:rPr>
              <a:t>通用模块、公共模块</a:t>
            </a:r>
            <a:endParaRPr lang="en-US" altLang="zh-CN" sz="2000" b="1" dirty="0">
              <a:solidFill>
                <a:srgbClr val="7030A0"/>
              </a:solidFill>
              <a:latin typeface="+mn-ea"/>
            </a:endParaRPr>
          </a:p>
          <a:p>
            <a:pPr marL="971550" lvl="1"/>
            <a:r>
              <a:rPr lang="zh-CN" altLang="en-US" sz="1800" dirty="0">
                <a:latin typeface="+mn-ea"/>
              </a:rPr>
              <a:t>在解决不同的实际问题时，常常需要用到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</a:rPr>
              <a:t>许多</a:t>
            </a:r>
            <a:r>
              <a:rPr lang="zh-CN" altLang="en-US" sz="1800" b="1" dirty="0">
                <a:solidFill>
                  <a:srgbClr val="030DCD"/>
                </a:solidFill>
                <a:latin typeface="+mn-ea"/>
              </a:rPr>
              <a:t>相同的</a:t>
            </a:r>
            <a:r>
              <a:rPr lang="zh-CN" altLang="en-US" sz="1800" b="1" dirty="0">
                <a:solidFill>
                  <a:srgbClr val="C00000"/>
                </a:solidFill>
                <a:latin typeface="+mn-ea"/>
              </a:rPr>
              <a:t>子方法或子技术</a:t>
            </a:r>
            <a:r>
              <a:rPr lang="zh-CN" altLang="en-US" sz="1800" dirty="0">
                <a:latin typeface="+mn-ea"/>
              </a:rPr>
              <a:t>，它们对于不同问题可能</a:t>
            </a:r>
            <a:r>
              <a:rPr lang="zh-CN" altLang="en-US" sz="1800" dirty="0">
                <a:solidFill>
                  <a:srgbClr val="0000CC"/>
                </a:solidFill>
                <a:latin typeface="+mn-ea"/>
              </a:rPr>
              <a:t>只是选择参数的不同，而</a:t>
            </a:r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内部功能完全相同</a:t>
            </a:r>
            <a:r>
              <a:rPr lang="zh-CN" altLang="en-US" sz="1800" dirty="0">
                <a:solidFill>
                  <a:srgbClr val="0000CC"/>
                </a:solidFill>
                <a:latin typeface="+mn-ea"/>
              </a:rPr>
              <a:t>；</a:t>
            </a:r>
            <a:endParaRPr lang="en-US" altLang="zh-CN" sz="1800" dirty="0">
              <a:solidFill>
                <a:srgbClr val="0000CC"/>
              </a:solidFill>
              <a:latin typeface="+mn-ea"/>
            </a:endParaRPr>
          </a:p>
          <a:p>
            <a:pPr marL="971550" lvl="1"/>
            <a:r>
              <a:rPr lang="zh-CN" altLang="en-US" sz="1800" dirty="0">
                <a:latin typeface="+mn-ea"/>
              </a:rPr>
              <a:t>如果能将这些子方法或子技术形成一个</a:t>
            </a:r>
            <a:r>
              <a:rPr lang="zh-CN" altLang="en-US" sz="1800" b="1" dirty="0">
                <a:solidFill>
                  <a:srgbClr val="0000CC"/>
                </a:solidFill>
                <a:latin typeface="+mn-ea"/>
              </a:rPr>
              <a:t>经过测试的优化的固定程序模块</a:t>
            </a:r>
            <a:r>
              <a:rPr lang="zh-CN" altLang="en-US" sz="1800" dirty="0">
                <a:latin typeface="+mn-ea"/>
              </a:rPr>
              <a:t>，</a:t>
            </a:r>
            <a:r>
              <a:rPr lang="zh-CN" altLang="en-US" sz="1800" b="1" u="sng" dirty="0">
                <a:solidFill>
                  <a:srgbClr val="006600"/>
                </a:solidFill>
                <a:latin typeface="+mn-ea"/>
              </a:rPr>
              <a:t>让用户在解决问题时直接调用，就会比较方便</a:t>
            </a:r>
            <a:r>
              <a:rPr lang="zh-CN" altLang="en-US" sz="1800" dirty="0">
                <a:latin typeface="+mn-ea"/>
              </a:rPr>
              <a:t>；</a:t>
            </a:r>
            <a:endParaRPr lang="en-US" altLang="zh-CN" sz="1800" dirty="0">
              <a:latin typeface="+mn-ea"/>
            </a:endParaRPr>
          </a:p>
          <a:p>
            <a:pPr marL="971550" lvl="1"/>
            <a:r>
              <a:rPr lang="en-US" altLang="zh-CN" sz="1800" b="1" dirty="0" smtClean="0">
                <a:solidFill>
                  <a:srgbClr val="030DCD"/>
                </a:solidFill>
              </a:rPr>
              <a:t>C</a:t>
            </a:r>
            <a:r>
              <a:rPr lang="zh-CN" altLang="en-US" sz="1800" b="1" dirty="0" smtClean="0">
                <a:solidFill>
                  <a:srgbClr val="030DCD"/>
                </a:solidFill>
              </a:rPr>
              <a:t>为</a:t>
            </a:r>
            <a:r>
              <a:rPr lang="zh-CN" altLang="en-US" sz="1800" b="1" dirty="0">
                <a:solidFill>
                  <a:srgbClr val="030DCD"/>
                </a:solidFill>
              </a:rPr>
              <a:t>用户提供了众多的标准库函数；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</a:rPr>
              <a:t>Ｃ程序的全部工作都是由各式各样的函数完成的，所以也把Ｃ语言称为</a:t>
            </a:r>
            <a:r>
              <a:rPr lang="zh-CN" altLang="en-US" sz="2000" b="1" dirty="0">
                <a:solidFill>
                  <a:srgbClr val="030DCD"/>
                </a:solidFill>
              </a:rPr>
              <a:t>函数式语言。</a:t>
            </a:r>
            <a:endParaRPr lang="en-US" altLang="zh-CN" sz="2000" b="1" dirty="0">
              <a:solidFill>
                <a:srgbClr val="030DCD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/>
              <a:t>函数是组成</a:t>
            </a:r>
            <a:r>
              <a:rPr lang="en-US" altLang="zh-CN" sz="1800" b="1" dirty="0" smtClean="0"/>
              <a:t>C</a:t>
            </a:r>
            <a:r>
              <a:rPr lang="zh-CN" altLang="en-US" sz="1800" b="1" dirty="0" smtClean="0"/>
              <a:t>程序</a:t>
            </a:r>
            <a:r>
              <a:rPr lang="zh-CN" altLang="en-US" sz="1800" b="1" dirty="0"/>
              <a:t>的基础；</a:t>
            </a:r>
            <a:endParaRPr lang="en-US" altLang="zh-CN" sz="1800" b="1" dirty="0"/>
          </a:p>
          <a:p>
            <a:pPr marL="971550" lvl="1"/>
            <a:endParaRPr lang="en-US" altLang="zh-CN" dirty="0">
              <a:solidFill>
                <a:srgbClr val="FF006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FF006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/>
              <a:t>一个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程序一般包括</a:t>
            </a:r>
            <a:r>
              <a:rPr lang="zh-CN" altLang="en-US" sz="2000" b="1" dirty="0">
                <a:solidFill>
                  <a:srgbClr val="C00000"/>
                </a:solidFill>
              </a:rPr>
              <a:t>一个</a:t>
            </a:r>
            <a:r>
              <a:rPr lang="zh-CN" altLang="en-US" sz="2000" b="1" dirty="0">
                <a:solidFill>
                  <a:srgbClr val="030DCD"/>
                </a:solidFill>
              </a:rPr>
              <a:t>主函数</a:t>
            </a:r>
            <a:r>
              <a:rPr lang="en-US" altLang="zh-CN" sz="2000" b="1" dirty="0">
                <a:solidFill>
                  <a:srgbClr val="030DCD"/>
                </a:solidFill>
              </a:rPr>
              <a:t>main()</a:t>
            </a:r>
            <a:r>
              <a:rPr lang="zh-CN" altLang="en-US" sz="2000" b="1" dirty="0"/>
              <a:t>和</a:t>
            </a:r>
            <a:r>
              <a:rPr lang="zh-CN" altLang="en-US" sz="2000" b="1" u="sng" dirty="0">
                <a:solidFill>
                  <a:srgbClr val="C00000"/>
                </a:solidFill>
              </a:rPr>
              <a:t>若干</a:t>
            </a:r>
            <a:r>
              <a:rPr lang="zh-CN" altLang="en-US" sz="2000" b="1" u="sng" dirty="0">
                <a:solidFill>
                  <a:srgbClr val="030DCD"/>
                </a:solidFill>
              </a:rPr>
              <a:t>其它函数</a:t>
            </a:r>
            <a:r>
              <a:rPr lang="zh-CN" altLang="en-US" sz="2000" b="1" u="sng" dirty="0"/>
              <a:t>；</a:t>
            </a:r>
            <a:endParaRPr lang="en-US" altLang="zh-CN" sz="2000" b="1" u="sng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对于一个程序，</a:t>
            </a:r>
            <a:r>
              <a:rPr lang="zh-CN" altLang="en-US" sz="2000" b="1" dirty="0">
                <a:solidFill>
                  <a:srgbClr val="C00000"/>
                </a:solidFill>
              </a:rPr>
              <a:t>有且仅有一个</a:t>
            </a:r>
            <a:r>
              <a:rPr lang="zh-CN" altLang="en-US" sz="2000" b="1" dirty="0">
                <a:solidFill>
                  <a:srgbClr val="030DCD"/>
                </a:solidFill>
              </a:rPr>
              <a:t>主函数</a:t>
            </a:r>
            <a:r>
              <a:rPr lang="en-US" altLang="zh-CN" sz="2000" b="1" dirty="0">
                <a:solidFill>
                  <a:srgbClr val="030DCD"/>
                </a:solidFill>
              </a:rPr>
              <a:t>main()</a:t>
            </a:r>
            <a:r>
              <a:rPr lang="zh-CN" altLang="en-US" sz="2000" dirty="0"/>
              <a:t>，它是程序或所有函数的</a:t>
            </a:r>
            <a:r>
              <a:rPr lang="zh-CN" altLang="en-US" sz="2000" b="1" dirty="0">
                <a:solidFill>
                  <a:srgbClr val="006600"/>
                </a:solidFill>
              </a:rPr>
              <a:t>执行起点，或程序的入口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C</a:t>
            </a:r>
            <a:r>
              <a:rPr lang="zh-CN" altLang="en-US" sz="2000" dirty="0" smtClean="0"/>
              <a:t>程序中，</a:t>
            </a:r>
            <a:r>
              <a:rPr lang="zh-CN" altLang="en-US" sz="2000" b="1" u="sng" dirty="0" smtClean="0"/>
              <a:t>所有</a:t>
            </a:r>
            <a:r>
              <a:rPr lang="zh-CN" altLang="en-US" sz="2000" b="1" u="sng" dirty="0"/>
              <a:t>函数都是</a:t>
            </a:r>
            <a:r>
              <a:rPr lang="zh-CN" altLang="en-US" sz="2000" b="1" u="sng" dirty="0">
                <a:solidFill>
                  <a:srgbClr val="C00000"/>
                </a:solidFill>
              </a:rPr>
              <a:t>平行</a:t>
            </a:r>
            <a:r>
              <a:rPr lang="zh-CN" altLang="en-US" sz="2000" b="1" u="sng" dirty="0"/>
              <a:t>的</a:t>
            </a:r>
            <a:r>
              <a:rPr lang="zh-CN" altLang="en-US" sz="2000" dirty="0"/>
              <a:t>，在定义时候是</a:t>
            </a:r>
            <a:r>
              <a:rPr lang="zh-CN" altLang="en-US" sz="2000" dirty="0">
                <a:solidFill>
                  <a:srgbClr val="C00000"/>
                </a:solidFill>
              </a:rPr>
              <a:t>分别进行</a:t>
            </a:r>
            <a:r>
              <a:rPr lang="zh-CN" altLang="en-US" sz="2000" dirty="0"/>
              <a:t>的，相互</a:t>
            </a:r>
            <a:r>
              <a:rPr lang="zh-CN" altLang="en-US" sz="2000" dirty="0">
                <a:solidFill>
                  <a:srgbClr val="C00000"/>
                </a:solidFill>
              </a:rPr>
              <a:t>独立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66"/>
                </a:solidFill>
              </a:rPr>
              <a:t>无</a:t>
            </a:r>
            <a:r>
              <a:rPr lang="zh-CN" altLang="en-US" sz="2000" dirty="0">
                <a:solidFill>
                  <a:srgbClr val="C00000"/>
                </a:solidFill>
              </a:rPr>
              <a:t>从属</a:t>
            </a:r>
            <a:r>
              <a:rPr lang="zh-CN" altLang="en-US" sz="2000" dirty="0"/>
              <a:t>关系，</a:t>
            </a:r>
            <a:r>
              <a:rPr lang="zh-CN" altLang="en-US" sz="2000" dirty="0">
                <a:solidFill>
                  <a:srgbClr val="C00000"/>
                </a:solidFill>
              </a:rPr>
              <a:t>不可嵌套</a:t>
            </a:r>
            <a:r>
              <a:rPr lang="zh-CN" altLang="en-US" sz="2000" dirty="0"/>
              <a:t>定义；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主</a:t>
            </a:r>
            <a:r>
              <a:rPr lang="zh-CN" altLang="en-US" sz="2000" dirty="0" smtClean="0">
                <a:solidFill>
                  <a:srgbClr val="C00000"/>
                </a:solidFill>
              </a:rPr>
              <a:t>函数</a:t>
            </a:r>
            <a:r>
              <a:rPr lang="en-US" altLang="zh-CN" sz="2000" dirty="0" smtClean="0">
                <a:solidFill>
                  <a:srgbClr val="C00000"/>
                </a:solidFill>
              </a:rPr>
              <a:t>main()</a:t>
            </a:r>
            <a:r>
              <a:rPr lang="zh-CN" altLang="en-US" sz="2000" dirty="0" smtClean="0">
                <a:solidFill>
                  <a:srgbClr val="C00000"/>
                </a:solidFill>
              </a:rPr>
              <a:t>之外</a:t>
            </a:r>
            <a:r>
              <a:rPr lang="zh-CN" altLang="en-US" sz="2000" dirty="0">
                <a:solidFill>
                  <a:srgbClr val="C00000"/>
                </a:solidFill>
              </a:rPr>
              <a:t>的</a:t>
            </a:r>
            <a:r>
              <a:rPr lang="zh-CN" altLang="en-US" sz="2000" dirty="0"/>
              <a:t>其它函数可以</a:t>
            </a:r>
            <a:r>
              <a:rPr lang="zh-CN" altLang="en-US" sz="2000" b="1" dirty="0">
                <a:solidFill>
                  <a:srgbClr val="030DCD"/>
                </a:solidFill>
              </a:rPr>
              <a:t>互相调用，且可以被调用多次；</a:t>
            </a:r>
            <a:endParaRPr lang="en-US" altLang="zh-CN" sz="2000" b="1" dirty="0">
              <a:solidFill>
                <a:srgbClr val="030DCD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</a:rPr>
              <a:t>注：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/>
              <a:t>函数之间可相互调用，但</a:t>
            </a:r>
            <a:r>
              <a:rPr lang="zh-CN" altLang="en-US" sz="1800" b="1" dirty="0">
                <a:solidFill>
                  <a:srgbClr val="030DCD"/>
                </a:solidFill>
              </a:rPr>
              <a:t>其它函数</a:t>
            </a:r>
            <a:r>
              <a:rPr lang="zh-CN" altLang="en-US" sz="1800" b="1" dirty="0">
                <a:solidFill>
                  <a:srgbClr val="C00000"/>
                </a:solidFill>
              </a:rPr>
              <a:t>不能调用主函数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main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C00000"/>
                </a:solidFill>
              </a:rPr>
              <a:t>主函数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main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只能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由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操作系统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来</a:t>
            </a:r>
            <a:r>
              <a:rPr lang="zh-CN" altLang="en-US" sz="1800" b="1" dirty="0">
                <a:solidFill>
                  <a:srgbClr val="7030A0"/>
                </a:solidFill>
              </a:rPr>
              <a:t>调用</a:t>
            </a:r>
            <a:r>
              <a:rPr lang="zh-CN" altLang="en-US" sz="1800" b="1" dirty="0" smtClean="0"/>
              <a:t>；</a:t>
            </a:r>
            <a:endParaRPr lang="en-US" altLang="zh-CN" sz="2000" b="1" u="sng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i="1" u="sng" dirty="0" smtClean="0"/>
              <a:t>对于</a:t>
            </a:r>
            <a:r>
              <a:rPr lang="zh-CN" altLang="en-US" sz="1800" b="1" i="1" u="sng" dirty="0">
                <a:solidFill>
                  <a:srgbClr val="030DCD"/>
                </a:solidFill>
              </a:rPr>
              <a:t>同一个工程</a:t>
            </a:r>
            <a:r>
              <a:rPr lang="zh-CN" altLang="en-US" sz="1800" b="1" i="1" u="sng" dirty="0"/>
              <a:t>中的所有文件，</a:t>
            </a:r>
            <a:r>
              <a:rPr lang="zh-CN" altLang="en-US" sz="1800" b="1" i="1" u="sng" dirty="0">
                <a:solidFill>
                  <a:srgbClr val="7030A0"/>
                </a:solidFill>
              </a:rPr>
              <a:t>只能有一个文件中有主函数</a:t>
            </a:r>
            <a:r>
              <a:rPr lang="en-US" altLang="zh-CN" sz="1800" b="1" i="1" u="sng" dirty="0">
                <a:solidFill>
                  <a:srgbClr val="7030A0"/>
                </a:solidFill>
              </a:rPr>
              <a:t>main</a:t>
            </a:r>
            <a:r>
              <a:rPr lang="zh-CN" altLang="en-US" sz="1800" b="1" i="1" u="sng" dirty="0"/>
              <a:t>；</a:t>
            </a:r>
            <a:endParaRPr lang="en-US" altLang="zh-CN" sz="1800" b="1" i="1" u="sng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316562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9768</Words>
  <Application>Microsoft Office PowerPoint</Application>
  <PresentationFormat>全屏显示(4:3)</PresentationFormat>
  <Paragraphs>1116</Paragraphs>
  <Slides>67</Slides>
  <Notes>1</Notes>
  <HiddenSlides>14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5" baseType="lpstr"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Symbol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5 函数思维与模块化设计</vt:lpstr>
      <vt:lpstr>5.1 函数</vt:lpstr>
      <vt:lpstr>关于C函数的几个问题</vt:lpstr>
      <vt:lpstr>为什么要使用函数？</vt:lpstr>
      <vt:lpstr>为什么要使用函数？</vt:lpstr>
      <vt:lpstr>为什么要使用函数？</vt:lpstr>
      <vt:lpstr>为什么要使用函数？</vt:lpstr>
      <vt:lpstr>C程序的构成</vt:lpstr>
      <vt:lpstr>良好的程序结构</vt:lpstr>
      <vt:lpstr>良好的程序结构</vt:lpstr>
      <vt:lpstr>C语言中函数的分类</vt:lpstr>
      <vt:lpstr>函数的分类</vt:lpstr>
      <vt:lpstr>空函数</vt:lpstr>
      <vt:lpstr>课后练习：函数例—判断一个数是否为素数</vt:lpstr>
      <vt:lpstr>课后练习：函数实现：判断一个数是否为素数</vt:lpstr>
      <vt:lpstr>课后练习：函数实现：判断一个数是否为素数</vt:lpstr>
      <vt:lpstr>函数的声明—声明函数的原型</vt:lpstr>
      <vt:lpstr>函数的定义（实现）</vt:lpstr>
      <vt:lpstr>定义函数时的参数表：形参表</vt:lpstr>
      <vt:lpstr>例：函数的声明、定义、形参、调用、实参</vt:lpstr>
      <vt:lpstr>函数的返回值</vt:lpstr>
      <vt:lpstr>函数的返回值</vt:lpstr>
      <vt:lpstr>例：函数的返回值</vt:lpstr>
      <vt:lpstr>函数的调用</vt:lpstr>
      <vt:lpstr>函数调用时的参数：实参</vt:lpstr>
      <vt:lpstr>课后练习：例：函数的调用</vt:lpstr>
      <vt:lpstr>实参与形参的传递</vt:lpstr>
      <vt:lpstr>系统为形参临时分配的内存空间的位置</vt:lpstr>
      <vt:lpstr>实参与形参的传递</vt:lpstr>
      <vt:lpstr>值传送—将实参的值传递给形参</vt:lpstr>
      <vt:lpstr>地址传送—将实参的地址传递给形参</vt:lpstr>
      <vt:lpstr>课后练习：地址传送—与上一例比较</vt:lpstr>
      <vt:lpstr>地址传送—常用于传送数组--  一维数组</vt:lpstr>
      <vt:lpstr>地址传送—常用于传送数组--  一维数组</vt:lpstr>
      <vt:lpstr>课后练习：函数实现：二分查找，对半查找，折半查找</vt:lpstr>
      <vt:lpstr>课后练习：二分查找，对半查找，折半查找—另一种形式</vt:lpstr>
      <vt:lpstr>课后练习：地址传送—传送一维数组的几种格式</vt:lpstr>
      <vt:lpstr>课后练习：地址传送—传送二维数组</vt:lpstr>
      <vt:lpstr>课后练习：地址传送—传送二维数组</vt:lpstr>
      <vt:lpstr>课后练习：地址传送—传送二维数组</vt:lpstr>
      <vt:lpstr>引用传送(C++)--形参的操作影响实参得值</vt:lpstr>
      <vt:lpstr>引用传送(C++)--形参的操作影响实参得值</vt:lpstr>
      <vt:lpstr>引用传送(C++)</vt:lpstr>
      <vt:lpstr>5.2 指向函数的指针</vt:lpstr>
      <vt:lpstr>指向函数的指针—类比</vt:lpstr>
      <vt:lpstr>通过函数指针实现函数的调用</vt:lpstr>
      <vt:lpstr>通过函数指针实现函数的调用</vt:lpstr>
      <vt:lpstr>比较：通过函数名实现函数调用</vt:lpstr>
      <vt:lpstr>通过函数指针变量实现函数调用</vt:lpstr>
      <vt:lpstr>用指向函数的指针作为函数参数</vt:lpstr>
      <vt:lpstr>用指向函数的指针作函数参数-例</vt:lpstr>
      <vt:lpstr>用指向函数的指针作函数参数-例</vt:lpstr>
      <vt:lpstr>用指向函数的指针作函数参数-例</vt:lpstr>
      <vt:lpstr>课后练习：5.3 函数编程实例1</vt:lpstr>
      <vt:lpstr>编程求解∑_(i=1)^n▒x^k </vt:lpstr>
      <vt:lpstr>编程求解∑_(i=1)^n▒x^k </vt:lpstr>
      <vt:lpstr>编程求解∑_(i=1)^n▒x^k </vt:lpstr>
      <vt:lpstr>课后练习： 5.4 编程实例2</vt:lpstr>
      <vt:lpstr>5.5 工程与同一个工程中函数的定义与使用</vt:lpstr>
      <vt:lpstr>在不同的文件中定义与调用函数</vt:lpstr>
      <vt:lpstr>例：在头文件(.h)中实现函数</vt:lpstr>
      <vt:lpstr>在文件(.cpp或.c)中实现函数—同一个工程的c文件</vt:lpstr>
      <vt:lpstr>函数在头文件中声明，在文件(.cpp或.c)中定义</vt:lpstr>
      <vt:lpstr>自学：用typedef定义函数指针类型</vt:lpstr>
      <vt:lpstr>主要内容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2061</cp:revision>
  <dcterms:created xsi:type="dcterms:W3CDTF">2013-01-25T01:44:00Z</dcterms:created>
  <dcterms:modified xsi:type="dcterms:W3CDTF">2022-10-21T14:06:59Z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