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714" r:id="rId5"/>
  </p:sldMasterIdLst>
  <p:notesMasterIdLst>
    <p:notesMasterId r:id="rId62"/>
  </p:notesMasterIdLst>
  <p:sldIdLst>
    <p:sldId id="639" r:id="rId6"/>
    <p:sldId id="659" r:id="rId7"/>
    <p:sldId id="669" r:id="rId8"/>
    <p:sldId id="678" r:id="rId9"/>
    <p:sldId id="700" r:id="rId10"/>
    <p:sldId id="657" r:id="rId11"/>
    <p:sldId id="621" r:id="rId12"/>
    <p:sldId id="668" r:id="rId13"/>
    <p:sldId id="675" r:id="rId14"/>
    <p:sldId id="632" r:id="rId15"/>
    <p:sldId id="680" r:id="rId16"/>
    <p:sldId id="633" r:id="rId17"/>
    <p:sldId id="623" r:id="rId18"/>
    <p:sldId id="624" r:id="rId19"/>
    <p:sldId id="676" r:id="rId20"/>
    <p:sldId id="618" r:id="rId21"/>
    <p:sldId id="674" r:id="rId22"/>
    <p:sldId id="672" r:id="rId23"/>
    <p:sldId id="688" r:id="rId24"/>
    <p:sldId id="693" r:id="rId25"/>
    <p:sldId id="689" r:id="rId26"/>
    <p:sldId id="691" r:id="rId27"/>
    <p:sldId id="692" r:id="rId28"/>
    <p:sldId id="637" r:id="rId29"/>
    <p:sldId id="640" r:id="rId30"/>
    <p:sldId id="670" r:id="rId31"/>
    <p:sldId id="664" r:id="rId32"/>
    <p:sldId id="701" r:id="rId33"/>
    <p:sldId id="666" r:id="rId34"/>
    <p:sldId id="627" r:id="rId35"/>
    <p:sldId id="636" r:id="rId36"/>
    <p:sldId id="628" r:id="rId37"/>
    <p:sldId id="681" r:id="rId38"/>
    <p:sldId id="677" r:id="rId39"/>
    <p:sldId id="671" r:id="rId40"/>
    <p:sldId id="648" r:id="rId41"/>
    <p:sldId id="644" r:id="rId42"/>
    <p:sldId id="645" r:id="rId43"/>
    <p:sldId id="695" r:id="rId44"/>
    <p:sldId id="698" r:id="rId45"/>
    <p:sldId id="650" r:id="rId46"/>
    <p:sldId id="651" r:id="rId47"/>
    <p:sldId id="652" r:id="rId48"/>
    <p:sldId id="653" r:id="rId49"/>
    <p:sldId id="702" r:id="rId50"/>
    <p:sldId id="683" r:id="rId51"/>
    <p:sldId id="685" r:id="rId52"/>
    <p:sldId id="696" r:id="rId53"/>
    <p:sldId id="697" r:id="rId54"/>
    <p:sldId id="694" r:id="rId55"/>
    <p:sldId id="642" r:id="rId56"/>
    <p:sldId id="649" r:id="rId57"/>
    <p:sldId id="667" r:id="rId58"/>
    <p:sldId id="673" r:id="rId59"/>
    <p:sldId id="687" r:id="rId60"/>
    <p:sldId id="638" r:id="rId6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40C"/>
    <a:srgbClr val="0303DF"/>
    <a:srgbClr val="996600"/>
    <a:srgbClr val="996633"/>
    <a:srgbClr val="006600"/>
    <a:srgbClr val="336600"/>
    <a:srgbClr val="660066"/>
    <a:srgbClr val="9933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494" autoAdjust="0"/>
  </p:normalViewPr>
  <p:slideViewPr>
    <p:cSldViewPr snapToGrid="0" snapToObjects="1">
      <p:cViewPr varScale="1">
        <p:scale>
          <a:sx n="106" d="100"/>
          <a:sy n="106" d="100"/>
        </p:scale>
        <p:origin x="1686" y="96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2022/10/6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56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104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2022/10/6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2022/10/6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2022/10/6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2022/10/6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2022/10/6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2022/10/6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2022/10/6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2022/10/6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2022/10/6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eaLnBrk="1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eaLnBrk="1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28044024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010465"/>
            <a:ext cx="8636000" cy="4972050"/>
          </a:xfrm>
        </p:spPr>
        <p:txBody>
          <a:bodyPr/>
          <a:lstStyle>
            <a:lvl1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lvl1pPr>
            <a:lvl2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lvl2pPr>
            <a:lvl3pPr eaLnBrk="1">
              <a:lnSpc>
                <a:spcPct val="130000"/>
              </a:lnSpc>
              <a:spcBef>
                <a:spcPts val="0"/>
              </a:spcBef>
              <a:defRPr/>
            </a:lvl3pPr>
            <a:lvl4pPr eaLnBrk="1">
              <a:lnSpc>
                <a:spcPct val="130000"/>
              </a:lnSpc>
              <a:spcBef>
                <a:spcPts val="0"/>
              </a:spcBef>
              <a:defRPr/>
            </a:lvl4pPr>
            <a:lvl5pPr eaLnBrk="1"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 Box 17"/>
          <p:cNvSpPr txBox="1">
            <a:spLocks noChangeArrowheads="1"/>
          </p:cNvSpPr>
          <p:nvPr userDrawn="1"/>
        </p:nvSpPr>
        <p:spPr bwMode="auto">
          <a:xfrm>
            <a:off x="50800" y="6481763"/>
            <a:ext cx="90678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fld id="{380602F7-2D1E-4BA3-9157-D4E968859D90}" type="slidenum">
              <a:rPr lang="zh-CN" altLang="en-US" sz="1600" b="1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1975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1637987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0FF57203-C35C-4101-BB59-5D58D06E0BA5}" type="slidenum"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885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9FC7E16D-5A04-4A97-B5EF-ADB58EFF5016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2022/10/6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2022/10/6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2022/10/6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2022/10/6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2022/10/6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2022/10/6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2022/10/6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2" descr="aaaa00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19063"/>
            <a:ext cx="85471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96963"/>
            <a:ext cx="8636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Ø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sz="2400" b="1">
          <a:solidFill>
            <a:srgbClr val="0000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þ"/>
        <a:defRPr sz="2400" b="1">
          <a:solidFill>
            <a:srgbClr val="A854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Blip>
          <a:blip r:embed="rId9"/>
        </a:buBlip>
        <a:defRPr sz="1600" b="1">
          <a:solidFill>
            <a:srgbClr val="80008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计算导论与程序设计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84109" y="4675043"/>
            <a:ext cx="2943225" cy="988002"/>
          </a:xfrm>
        </p:spPr>
        <p:txBody>
          <a:bodyPr/>
          <a:lstStyle/>
          <a:p>
            <a:r>
              <a:rPr lang="zh-CN" altLang="en-US" sz="2400" dirty="0"/>
              <a:t>变量的生命期</a:t>
            </a:r>
            <a:endParaRPr lang="en-US" altLang="zh-CN" sz="2400" dirty="0"/>
          </a:p>
          <a:p>
            <a:r>
              <a:rPr lang="zh-CN" altLang="en-US" sz="2400" dirty="0"/>
              <a:t>与作用域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0"/>
            <a:ext cx="9144000" cy="2547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930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在复合语句内定义的局部变量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考察下述程序片段</a:t>
            </a:r>
            <a:endParaRPr lang="en-US" altLang="zh-CN" sz="2000" dirty="0"/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int  main()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 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{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1800" b="1" dirty="0">
                <a:solidFill>
                  <a:srgbClr val="0303DF"/>
                </a:solidFill>
              </a:rPr>
              <a:t>         int a=99;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p</a:t>
            </a:r>
            <a:r>
              <a:rPr lang="sv-SE" altLang="zh-CN" sz="1800" dirty="0">
                <a:solidFill>
                  <a:srgbClr val="080808"/>
                </a:solidFill>
              </a:rPr>
              <a:t>rintf</a:t>
            </a:r>
            <a:r>
              <a:rPr lang="sv-SE" altLang="zh-CN" sz="1800" dirty="0" smtClean="0">
                <a:solidFill>
                  <a:srgbClr val="080808"/>
                </a:solidFill>
              </a:rPr>
              <a:t>(”1:</a:t>
            </a:r>
            <a:r>
              <a:rPr lang="en-US" altLang="zh-CN" sz="1800" dirty="0" smtClean="0">
                <a:solidFill>
                  <a:srgbClr val="080808"/>
                </a:solidFill>
              </a:rPr>
              <a:t>--</a:t>
            </a:r>
            <a:r>
              <a:rPr lang="sv-SE" altLang="zh-CN" sz="1800" dirty="0" smtClean="0">
                <a:solidFill>
                  <a:srgbClr val="080808"/>
                </a:solidFill>
              </a:rPr>
              <a:t>a</a:t>
            </a:r>
            <a:r>
              <a:rPr lang="sv-SE" altLang="zh-CN" sz="1800" dirty="0">
                <a:solidFill>
                  <a:srgbClr val="080808"/>
                </a:solidFill>
              </a:rPr>
              <a:t>=%d\n”, a);  </a:t>
            </a:r>
            <a:r>
              <a:rPr lang="sv-SE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该语句输出什么？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</a:rPr>
              <a:t>}</a:t>
            </a:r>
            <a:r>
              <a:rPr lang="en-US" altLang="zh-CN" sz="1800" dirty="0">
                <a:solidFill>
                  <a:srgbClr val="080808"/>
                </a:solidFill>
              </a:rPr>
              <a:t>  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>
                <a:solidFill>
                  <a:srgbClr val="7030A0"/>
                </a:solidFill>
              </a:rPr>
              <a:t>p</a:t>
            </a:r>
            <a:r>
              <a:rPr lang="sv-SE" altLang="zh-CN" sz="1800" dirty="0">
                <a:solidFill>
                  <a:srgbClr val="7030A0"/>
                </a:solidFill>
              </a:rPr>
              <a:t>rintf</a:t>
            </a:r>
            <a:r>
              <a:rPr lang="sv-SE" altLang="zh-CN" sz="1800" dirty="0" smtClean="0">
                <a:solidFill>
                  <a:srgbClr val="7030A0"/>
                </a:solidFill>
              </a:rPr>
              <a:t>(”2:</a:t>
            </a:r>
            <a:r>
              <a:rPr lang="en-US" altLang="zh-CN" sz="1800" dirty="0" smtClean="0">
                <a:solidFill>
                  <a:srgbClr val="7030A0"/>
                </a:solidFill>
              </a:rPr>
              <a:t>--</a:t>
            </a:r>
            <a:r>
              <a:rPr lang="sv-SE" altLang="zh-CN" sz="1800" dirty="0" smtClean="0">
                <a:solidFill>
                  <a:srgbClr val="7030A0"/>
                </a:solidFill>
              </a:rPr>
              <a:t>a</a:t>
            </a:r>
            <a:r>
              <a:rPr lang="sv-SE" altLang="zh-CN" sz="1800" dirty="0">
                <a:solidFill>
                  <a:srgbClr val="7030A0"/>
                </a:solidFill>
              </a:rPr>
              <a:t>=%d\n”, a); </a:t>
            </a:r>
            <a:r>
              <a:rPr lang="sv-SE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该语句输出什么？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return 0;</a:t>
            </a:r>
          </a:p>
          <a:p>
            <a:pPr lvl="1">
              <a:buNone/>
            </a:pPr>
            <a:r>
              <a:rPr lang="en-US" altLang="zh-CN" dirty="0">
                <a:solidFill>
                  <a:srgbClr val="080808"/>
                </a:solidFill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</a:rPr>
              <a:t>变量</a:t>
            </a:r>
            <a:r>
              <a:rPr lang="en-US" altLang="zh-CN" sz="2000" dirty="0" smtClean="0">
                <a:solidFill>
                  <a:srgbClr val="C00000"/>
                </a:solidFill>
              </a:rPr>
              <a:t>a</a:t>
            </a:r>
          </a:p>
          <a:p>
            <a:pPr marL="971550" lvl="1"/>
            <a:r>
              <a:rPr lang="zh-CN" altLang="en-US" sz="1800" dirty="0" smtClean="0">
                <a:solidFill>
                  <a:srgbClr val="006600"/>
                </a:solidFill>
              </a:rPr>
              <a:t>生命期</a:t>
            </a:r>
            <a:r>
              <a:rPr lang="zh-CN" altLang="en-US" sz="1800" dirty="0" smtClean="0">
                <a:solidFill>
                  <a:srgbClr val="00040C"/>
                </a:solidFill>
              </a:rPr>
              <a:t>：仅在复合语句（语句块）的执行期间；</a:t>
            </a:r>
            <a:endParaRPr lang="en-US" altLang="zh-CN" sz="1800" dirty="0" smtClean="0">
              <a:solidFill>
                <a:srgbClr val="00040C"/>
              </a:solidFill>
            </a:endParaRPr>
          </a:p>
          <a:p>
            <a:pPr marL="971550" lvl="1"/>
            <a:r>
              <a:rPr lang="zh-CN" altLang="en-US" sz="1800" dirty="0" smtClean="0">
                <a:solidFill>
                  <a:srgbClr val="006600"/>
                </a:solidFill>
              </a:rPr>
              <a:t>作用域</a:t>
            </a:r>
            <a:r>
              <a:rPr lang="zh-CN" altLang="en-US" sz="1800" dirty="0" smtClean="0">
                <a:solidFill>
                  <a:srgbClr val="00040C"/>
                </a:solidFill>
              </a:rPr>
              <a:t>：仅</a:t>
            </a:r>
            <a:r>
              <a:rPr lang="zh-CN" altLang="en-US" sz="1800" dirty="0">
                <a:solidFill>
                  <a:srgbClr val="00040C"/>
                </a:solidFill>
              </a:rPr>
              <a:t>在复合语句（语句块</a:t>
            </a:r>
            <a:r>
              <a:rPr lang="zh-CN" altLang="en-US" sz="1800" dirty="0" smtClean="0">
                <a:solidFill>
                  <a:srgbClr val="00040C"/>
                </a:solidFill>
              </a:rPr>
              <a:t>）内引用；</a:t>
            </a:r>
            <a:endParaRPr lang="en-US" altLang="zh-CN" sz="1800" dirty="0" smtClean="0">
              <a:solidFill>
                <a:srgbClr val="00040C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3DE5FBED-04FB-4CBB-B322-610972AB254C}"/>
              </a:ext>
            </a:extLst>
          </p:cNvPr>
          <p:cNvSpPr/>
          <p:nvPr/>
        </p:nvSpPr>
        <p:spPr bwMode="auto">
          <a:xfrm>
            <a:off x="5390536" y="2901358"/>
            <a:ext cx="3020037" cy="906261"/>
          </a:xfrm>
          <a:prstGeom prst="wedgeRoundRectCallout">
            <a:avLst>
              <a:gd name="adj1" fmla="val -62550"/>
              <a:gd name="adj2" fmla="val 1042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该程序无法通过编译；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此处的变量</a:t>
            </a: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未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定义；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无法访问一个未定义的变量；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5" name="对话气泡: 圆角矩形 3">
            <a:extLst>
              <a:ext uri="{FF2B5EF4-FFF2-40B4-BE49-F238E27FC236}">
                <a16:creationId xmlns:a16="http://schemas.microsoft.com/office/drawing/2014/main" id="{3DE5FBED-04FB-4CBB-B322-610972AB254C}"/>
              </a:ext>
            </a:extLst>
          </p:cNvPr>
          <p:cNvSpPr/>
          <p:nvPr/>
        </p:nvSpPr>
        <p:spPr bwMode="auto">
          <a:xfrm>
            <a:off x="5555638" y="2400451"/>
            <a:ext cx="1593307" cy="336363"/>
          </a:xfrm>
          <a:prstGeom prst="wedgeRoundRectCallout">
            <a:avLst>
              <a:gd name="adj1" fmla="val -65680"/>
              <a:gd name="adj2" fmla="val 7715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变量</a:t>
            </a: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a</a:t>
            </a:r>
            <a:r>
              <a:rPr kumimoji="0" lang="zh-CN" altLang="en-US" sz="16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的值是</a:t>
            </a:r>
            <a:r>
              <a:rPr lang="en-US" altLang="zh-CN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99</a:t>
            </a: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；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004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在复合语句内定义的局部变量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考察下述程序片段</a:t>
            </a:r>
            <a:endParaRPr lang="en-US" altLang="zh-CN" sz="2000" dirty="0"/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int  main()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 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1800" b="1" dirty="0">
                <a:solidFill>
                  <a:srgbClr val="0303DF"/>
                </a:solidFill>
              </a:rPr>
              <a:t>     </a:t>
            </a:r>
            <a:r>
              <a:rPr lang="en-US" altLang="zh-CN" sz="1800" b="1" dirty="0">
                <a:solidFill>
                  <a:srgbClr val="7030A0"/>
                </a:solidFill>
              </a:rPr>
              <a:t>int a=88;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</a:rPr>
              <a:t>{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1800" b="1" dirty="0">
                <a:solidFill>
                  <a:srgbClr val="0303DF"/>
                </a:solidFill>
              </a:rPr>
              <a:t>         int a=99;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p</a:t>
            </a:r>
            <a:r>
              <a:rPr lang="sv-SE" altLang="zh-CN" sz="1800" dirty="0">
                <a:solidFill>
                  <a:srgbClr val="080808"/>
                </a:solidFill>
              </a:rPr>
              <a:t>rintf</a:t>
            </a:r>
            <a:r>
              <a:rPr lang="sv-SE" altLang="zh-CN" sz="1800" dirty="0" smtClean="0">
                <a:solidFill>
                  <a:srgbClr val="080808"/>
                </a:solidFill>
              </a:rPr>
              <a:t>(”1:</a:t>
            </a:r>
            <a:r>
              <a:rPr lang="en-US" altLang="zh-CN" sz="1800" dirty="0" smtClean="0">
                <a:solidFill>
                  <a:srgbClr val="080808"/>
                </a:solidFill>
              </a:rPr>
              <a:t>--</a:t>
            </a:r>
            <a:r>
              <a:rPr lang="sv-SE" altLang="zh-CN" sz="1800" dirty="0" smtClean="0">
                <a:solidFill>
                  <a:srgbClr val="080808"/>
                </a:solidFill>
              </a:rPr>
              <a:t>a</a:t>
            </a:r>
            <a:r>
              <a:rPr lang="sv-SE" altLang="zh-CN" sz="1800" dirty="0">
                <a:solidFill>
                  <a:srgbClr val="080808"/>
                </a:solidFill>
              </a:rPr>
              <a:t>=%d\n”, a);  </a:t>
            </a:r>
            <a:r>
              <a:rPr lang="sv-SE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该语句输出什么？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>
                <a:solidFill>
                  <a:srgbClr val="C00000"/>
                </a:solidFill>
              </a:rPr>
              <a:t>}  </a:t>
            </a: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    p</a:t>
            </a:r>
            <a:r>
              <a:rPr lang="sv-SE" altLang="zh-CN" sz="1800" dirty="0">
                <a:solidFill>
                  <a:srgbClr val="7030A0"/>
                </a:solidFill>
              </a:rPr>
              <a:t>rintf</a:t>
            </a:r>
            <a:r>
              <a:rPr lang="sv-SE" altLang="zh-CN" sz="1800" dirty="0" smtClean="0">
                <a:solidFill>
                  <a:srgbClr val="7030A0"/>
                </a:solidFill>
              </a:rPr>
              <a:t>(”2:</a:t>
            </a:r>
            <a:r>
              <a:rPr lang="en-US" altLang="zh-CN" sz="1800" dirty="0" smtClean="0">
                <a:solidFill>
                  <a:srgbClr val="7030A0"/>
                </a:solidFill>
              </a:rPr>
              <a:t>--</a:t>
            </a:r>
            <a:r>
              <a:rPr lang="sv-SE" altLang="zh-CN" sz="1800" dirty="0" smtClean="0">
                <a:solidFill>
                  <a:srgbClr val="7030A0"/>
                </a:solidFill>
              </a:rPr>
              <a:t>a</a:t>
            </a:r>
            <a:r>
              <a:rPr lang="sv-SE" altLang="zh-CN" sz="1800" dirty="0">
                <a:solidFill>
                  <a:srgbClr val="7030A0"/>
                </a:solidFill>
              </a:rPr>
              <a:t>=%d\n”, a); </a:t>
            </a:r>
            <a:r>
              <a:rPr lang="sv-SE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该语句输出什么？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>
              <a:lnSpc>
                <a:spcPct val="11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return 0;</a:t>
            </a:r>
          </a:p>
          <a:p>
            <a:pPr lvl="1">
              <a:buNone/>
            </a:pPr>
            <a:r>
              <a:rPr lang="en-US" altLang="zh-CN" dirty="0">
                <a:solidFill>
                  <a:srgbClr val="080808"/>
                </a:solidFill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</a:rPr>
              <a:t>两个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不是同一个</a:t>
            </a:r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zh-CN" altLang="en-US" sz="2000" dirty="0">
                <a:solidFill>
                  <a:srgbClr val="FF0000"/>
                </a:solidFill>
              </a:rPr>
              <a:t>；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1AAF63D4-3A5A-48F2-B248-B6F3A513DAF3}"/>
              </a:ext>
            </a:extLst>
          </p:cNvPr>
          <p:cNvSpPr/>
          <p:nvPr/>
        </p:nvSpPr>
        <p:spPr bwMode="auto">
          <a:xfrm>
            <a:off x="3296873" y="2503738"/>
            <a:ext cx="4824662" cy="688349"/>
          </a:xfrm>
          <a:prstGeom prst="wedgeRoundRectCallout">
            <a:avLst>
              <a:gd name="adj1" fmla="val -68753"/>
              <a:gd name="adj2" fmla="val -675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生命期：仅在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复合语句（语句块）的执行期间；</a:t>
            </a:r>
            <a:endParaRPr lang="en-US" altLang="zh-CN" sz="1600" dirty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作用域：只能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在该语句块内访问；</a:t>
            </a:r>
            <a:endParaRPr lang="en-US" altLang="zh-CN" sz="1600" dirty="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F8719978-BE43-411F-B888-FA25BCDC2F7C}"/>
              </a:ext>
            </a:extLst>
          </p:cNvPr>
          <p:cNvSpPr/>
          <p:nvPr/>
        </p:nvSpPr>
        <p:spPr bwMode="auto">
          <a:xfrm>
            <a:off x="2944534" y="1588204"/>
            <a:ext cx="3959605" cy="685214"/>
          </a:xfrm>
          <a:prstGeom prst="wedgeRoundRectCallout">
            <a:avLst>
              <a:gd name="adj1" fmla="val -69645"/>
              <a:gd name="adj2" fmla="val 4097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生命期：在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整个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函数执行期间；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作用域：整个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main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函数。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27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在复合语句内定义的局部变量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考察下述程序片段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for (</a:t>
            </a:r>
            <a:r>
              <a:rPr lang="en-US" altLang="zh-CN" sz="1800" b="1" dirty="0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080808"/>
                </a:solidFill>
              </a:rPr>
              <a:t>=0;i&lt;100;i++)</a:t>
            </a:r>
          </a:p>
          <a:p>
            <a:pPr lvl="1"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</a:p>
          <a:p>
            <a:pPr lvl="1"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</a:t>
            </a:r>
            <a:r>
              <a:rPr lang="en-US" altLang="zh-CN" sz="1800" dirty="0">
                <a:solidFill>
                  <a:srgbClr val="080808"/>
                </a:solidFill>
              </a:rPr>
              <a:t>// </a:t>
            </a:r>
            <a:r>
              <a:rPr lang="zh-CN" altLang="en-US" sz="1800" dirty="0">
                <a:solidFill>
                  <a:srgbClr val="080808"/>
                </a:solidFill>
              </a:rPr>
              <a:t>在该语句块内</a:t>
            </a:r>
            <a:r>
              <a:rPr lang="zh-CN" altLang="en-US" sz="1800" b="1" dirty="0">
                <a:solidFill>
                  <a:srgbClr val="C00000"/>
                </a:solidFill>
              </a:rPr>
              <a:t>可以</a:t>
            </a:r>
            <a:r>
              <a:rPr lang="zh-CN" altLang="en-US" sz="1800" dirty="0" smtClean="0">
                <a:solidFill>
                  <a:srgbClr val="080808"/>
                </a:solidFill>
              </a:rPr>
              <a:t>访问变量 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i</a:t>
            </a:r>
            <a:r>
              <a:rPr lang="en-US" altLang="zh-CN" sz="1800" dirty="0" smtClean="0">
                <a:solidFill>
                  <a:srgbClr val="080808"/>
                </a:solidFill>
              </a:rPr>
              <a:t>    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lvl="1"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 </a:t>
            </a:r>
            <a:r>
              <a:rPr lang="en-US" altLang="zh-CN" sz="1800" b="1" u="sng" dirty="0">
                <a:solidFill>
                  <a:srgbClr val="080808"/>
                </a:solidFill>
                <a:sym typeface="宋体" panose="02010600030101010101" pitchFamily="2" charset="-122"/>
              </a:rPr>
              <a:t>//</a:t>
            </a:r>
            <a:r>
              <a:rPr lang="zh-CN" altLang="en-US" sz="1800" b="1" u="sng" dirty="0">
                <a:solidFill>
                  <a:srgbClr val="080808"/>
                </a:solidFill>
                <a:sym typeface="宋体" panose="02010600030101010101" pitchFamily="2" charset="-122"/>
              </a:rPr>
              <a:t>在语句块外</a:t>
            </a:r>
            <a:r>
              <a:rPr lang="zh-CN" altLang="en-US" sz="1800" b="1" u="sng" dirty="0">
                <a:solidFill>
                  <a:srgbClr val="C00000"/>
                </a:solidFill>
                <a:sym typeface="宋体" panose="02010600030101010101" pitchFamily="2" charset="-122"/>
              </a:rPr>
              <a:t>不可以</a:t>
            </a:r>
            <a:r>
              <a:rPr lang="zh-CN" altLang="en-US" sz="1800" b="1" u="sng" dirty="0">
                <a:solidFill>
                  <a:srgbClr val="080808"/>
                </a:solidFill>
                <a:sym typeface="宋体" panose="02010600030101010101" pitchFamily="2" charset="-122"/>
              </a:rPr>
              <a:t>访问 </a:t>
            </a:r>
            <a:r>
              <a:rPr lang="en-US" altLang="zh-CN" sz="1800" b="1" u="sng" dirty="0" err="1">
                <a:solidFill>
                  <a:srgbClr val="080808"/>
                </a:solidFill>
                <a:sym typeface="宋体" panose="02010600030101010101" pitchFamily="2" charset="-122"/>
              </a:rPr>
              <a:t>i</a:t>
            </a:r>
            <a:endParaRPr lang="en-US" altLang="zh-CN" sz="1800" b="1" u="sng" dirty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变量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</a:t>
            </a:r>
            <a:r>
              <a:rPr lang="zh-CN" altLang="en-US" sz="2000" dirty="0">
                <a:solidFill>
                  <a:srgbClr val="0303DF"/>
                </a:solidFill>
              </a:rPr>
              <a:t>作用域</a:t>
            </a:r>
            <a:r>
              <a:rPr lang="zh-CN" altLang="en-US" sz="2000" dirty="0"/>
              <a:t>仅限于其所定义的语句块内；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其</a:t>
            </a:r>
            <a:r>
              <a:rPr lang="zh-CN" altLang="en-US" sz="2000" dirty="0">
                <a:solidFill>
                  <a:srgbClr val="0303DF"/>
                </a:solidFill>
              </a:rPr>
              <a:t>生命期</a:t>
            </a:r>
            <a:r>
              <a:rPr lang="zh-CN" altLang="en-US" sz="2000" dirty="0"/>
              <a:t>也仅在循环语句的执行期间；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18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8390" y="1062681"/>
            <a:ext cx="7772400" cy="5403850"/>
          </a:xfrm>
          <a:noFill/>
          <a:ln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全局变量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971550" lvl="1"/>
            <a:r>
              <a:rPr lang="zh-CN" altLang="en-US" sz="1800" dirty="0" smtClean="0"/>
              <a:t>从变量定义位置开始，到</a:t>
            </a:r>
            <a:r>
              <a:rPr lang="zh-CN" altLang="en-US" sz="1800" dirty="0" smtClean="0">
                <a:solidFill>
                  <a:srgbClr val="0303DF"/>
                </a:solidFill>
              </a:rPr>
              <a:t>本文件</a:t>
            </a:r>
            <a:r>
              <a:rPr lang="zh-CN" altLang="en-US" sz="1800" dirty="0" smtClean="0"/>
              <a:t>结束之前均可访问的</a:t>
            </a:r>
            <a:r>
              <a:rPr lang="zh-CN" altLang="en-US" sz="1800" dirty="0"/>
              <a:t>变量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全局变量定义的位置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所有</a:t>
            </a:r>
            <a:r>
              <a:rPr lang="zh-CN" altLang="en-US" sz="1800" dirty="0">
                <a:solidFill>
                  <a:srgbClr val="C00000"/>
                </a:solidFill>
              </a:rPr>
              <a:t>函数之前</a:t>
            </a:r>
            <a:r>
              <a:rPr lang="zh-CN" altLang="en-US" sz="1800" dirty="0">
                <a:solidFill>
                  <a:srgbClr val="FF0066"/>
                </a:solidFill>
              </a:rPr>
              <a:t>，</a:t>
            </a:r>
            <a:r>
              <a:rPr lang="zh-CN" altLang="en-US" sz="1800" dirty="0"/>
              <a:t>各个函数</a:t>
            </a:r>
            <a:r>
              <a:rPr lang="zh-CN" altLang="en-US" sz="1800" dirty="0">
                <a:solidFill>
                  <a:srgbClr val="C00000"/>
                </a:solidFill>
              </a:rPr>
              <a:t>之间，所有函数之后</a:t>
            </a:r>
            <a:r>
              <a:rPr lang="zh-CN" altLang="en-US" sz="1800" dirty="0" smtClean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全局变量</a:t>
            </a:r>
            <a:r>
              <a:rPr lang="zh-CN" altLang="en-US" sz="2000" b="1" dirty="0">
                <a:solidFill>
                  <a:srgbClr val="C00000"/>
                </a:solidFill>
              </a:rPr>
              <a:t>作用域</a:t>
            </a:r>
            <a:endParaRPr lang="en-US" altLang="zh-CN" sz="2000" b="1" dirty="0">
              <a:solidFill>
                <a:srgbClr val="FF0066"/>
              </a:solidFill>
            </a:endParaRPr>
          </a:p>
          <a:p>
            <a:pPr marL="971550" lvl="1"/>
            <a:r>
              <a:rPr lang="zh-CN" altLang="en-US" sz="1800" b="1" dirty="0">
                <a:solidFill>
                  <a:srgbClr val="0303DF"/>
                </a:solidFill>
              </a:rPr>
              <a:t>从定义全局变量的位置开始，到</a:t>
            </a:r>
            <a:r>
              <a:rPr lang="zh-CN" altLang="en-US" sz="1800" b="1" u="sng" dirty="0">
                <a:solidFill>
                  <a:srgbClr val="7030A0"/>
                </a:solidFill>
              </a:rPr>
              <a:t>本文件结束</a:t>
            </a:r>
            <a:r>
              <a:rPr lang="zh-CN" altLang="en-US" sz="1800" b="1" dirty="0">
                <a:solidFill>
                  <a:srgbClr val="0303DF"/>
                </a:solidFill>
              </a:rPr>
              <a:t>为止的所有代码；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/>
              <a:t>全局变量</a:t>
            </a:r>
            <a:r>
              <a:rPr lang="zh-CN" altLang="en-US" sz="2000" b="1" dirty="0">
                <a:solidFill>
                  <a:srgbClr val="C00000"/>
                </a:solidFill>
              </a:rPr>
              <a:t>生命期</a:t>
            </a:r>
            <a:endParaRPr lang="en-US" altLang="zh-CN" sz="2000" b="1" dirty="0">
              <a:solidFill>
                <a:srgbClr val="FF0066"/>
              </a:solidFill>
            </a:endParaRPr>
          </a:p>
          <a:p>
            <a:pPr marL="971550" lvl="1"/>
            <a:r>
              <a:rPr lang="zh-CN" altLang="en-US" sz="1800" b="1" u="sng" dirty="0" smtClean="0">
                <a:solidFill>
                  <a:srgbClr val="006600"/>
                </a:solidFill>
              </a:rPr>
              <a:t>整个程序执行期间；</a:t>
            </a:r>
            <a:endParaRPr lang="en-US" altLang="zh-CN" sz="1800" b="1" u="sng" dirty="0">
              <a:solidFill>
                <a:srgbClr val="006600"/>
              </a:solidFill>
            </a:endParaRPr>
          </a:p>
          <a:p>
            <a:pPr marL="971550" lvl="1"/>
            <a:endParaRPr lang="zh-CN" altLang="en-US" sz="1800" b="1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FF0000"/>
                </a:solidFill>
              </a:rPr>
              <a:t>全局变量</a:t>
            </a:r>
            <a:r>
              <a:rPr lang="zh-CN" altLang="en-US" sz="2000" b="1" dirty="0">
                <a:solidFill>
                  <a:srgbClr val="FF0000"/>
                </a:solidFill>
              </a:rPr>
              <a:t>可被作用域内的所有位置，</a:t>
            </a:r>
            <a:r>
              <a:rPr lang="zh-CN" altLang="en-US" sz="2000" b="1" dirty="0">
                <a:solidFill>
                  <a:srgbClr val="7030A0"/>
                </a:solidFill>
              </a:rPr>
              <a:t>包括函数中直接引用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r>
              <a:rPr lang="zh-CN" altLang="en-US" dirty="0" smtClean="0"/>
              <a:t>全局变量（全程变量，</a:t>
            </a:r>
            <a:r>
              <a:rPr lang="en-US" altLang="zh-CN" dirty="0" smtClean="0"/>
              <a:t>global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72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0" name="AutoShape 6"/>
          <p:cNvSpPr>
            <a:spLocks noChangeArrowheads="1"/>
          </p:cNvSpPr>
          <p:nvPr/>
        </p:nvSpPr>
        <p:spPr bwMode="auto">
          <a:xfrm>
            <a:off x="5047603" y="1501965"/>
            <a:ext cx="2832864" cy="4179617"/>
          </a:xfrm>
          <a:prstGeom prst="cloudCallout">
            <a:avLst>
              <a:gd name="adj1" fmla="val -166006"/>
              <a:gd name="adj2" fmla="val 37176"/>
            </a:avLst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在函数</a:t>
            </a:r>
            <a:r>
              <a:rPr kumimoji="1"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swap()</a:t>
            </a:r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中，虽然没有定义变量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，但</a:t>
            </a:r>
            <a:r>
              <a:rPr kumimoji="1"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</a:t>
            </a:r>
            <a:r>
              <a:rPr kumimoji="1" lang="en-US" altLang="zh-CN" sz="16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a,b</a:t>
            </a:r>
            <a:r>
              <a:rPr kumimoji="1"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在程序的最前面，是</a:t>
            </a:r>
            <a:r>
              <a:rPr kumimoji="1"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全局变量；</a:t>
            </a:r>
            <a:endParaRPr kumimoji="1" lang="en-US" altLang="zh-CN" sz="1600" b="1" dirty="0" smtClean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1"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凡是</a:t>
            </a:r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在定义该变量的</a:t>
            </a:r>
            <a:r>
              <a:rPr kumimoji="1"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后面的代码中均</a:t>
            </a:r>
            <a:r>
              <a:rPr kumimoji="1"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可以引用</a:t>
            </a:r>
            <a:r>
              <a:rPr kumimoji="1" lang="zh-CN" altLang="en-US" sz="1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它们，（自然包括函数）。</a:t>
            </a:r>
            <a:endParaRPr kumimoji="1" lang="zh-CN" altLang="en-US" sz="16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1" y="1075038"/>
            <a:ext cx="4398818" cy="4817339"/>
          </a:xfrm>
          <a:noFill/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 “</a:t>
            </a:r>
            <a:r>
              <a:rPr lang="en-US" altLang="zh-CN" sz="1800" dirty="0" err="1">
                <a:solidFill>
                  <a:srgbClr val="080808"/>
                </a:solidFill>
              </a:rPr>
              <a:t>stdio.h</a:t>
            </a:r>
            <a:r>
              <a:rPr lang="en-US" altLang="zh-CN" sz="1800" dirty="0">
                <a:solidFill>
                  <a:srgbClr val="080808"/>
                </a:solidFill>
              </a:rPr>
              <a:t>”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303DF"/>
                </a:solidFill>
              </a:rPr>
              <a:t>int  a=3,  b=5</a:t>
            </a:r>
            <a:r>
              <a:rPr lang="en-US" altLang="zh-CN" sz="1800" dirty="0">
                <a:solidFill>
                  <a:srgbClr val="0303DF"/>
                </a:solidFill>
              </a:rPr>
              <a:t>;       </a:t>
            </a:r>
            <a:r>
              <a:rPr lang="en-US" altLang="zh-CN" sz="1800" dirty="0">
                <a:solidFill>
                  <a:srgbClr val="C00000"/>
                </a:solidFill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</a:rPr>
              <a:t>在函数体外定义的变量</a:t>
            </a:r>
            <a:r>
              <a:rPr lang="zh-CN" altLang="en-US" sz="1800" dirty="0" smtClean="0">
                <a:solidFill>
                  <a:srgbClr val="C00000"/>
                </a:solidFill>
              </a:rPr>
              <a:t>，  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</a:rPr>
              <a:t>                              //</a:t>
            </a:r>
            <a:r>
              <a:rPr lang="zh-CN" altLang="en-US" sz="1800" dirty="0" smtClean="0">
                <a:solidFill>
                  <a:srgbClr val="C00000"/>
                </a:solidFill>
              </a:rPr>
              <a:t>全局变量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void  swap(  );   // void  </a:t>
            </a:r>
            <a:r>
              <a:rPr lang="en-US" altLang="zh-CN" sz="1800" dirty="0" smtClean="0">
                <a:solidFill>
                  <a:srgbClr val="7030A0"/>
                </a:solidFill>
              </a:rPr>
              <a:t>swap(void); 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(“ a= %d , b=%d \n ” , a,  b);   // 3,5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swap();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(“ a= %d , b=%d \n ” , a,  b);   //5,3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void  swap(void)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 c ;  //</a:t>
            </a:r>
            <a:r>
              <a:rPr lang="zh-CN" altLang="en-US" sz="1800" dirty="0">
                <a:solidFill>
                  <a:srgbClr val="006600"/>
                </a:solidFill>
              </a:rPr>
              <a:t>局部变量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</a:t>
            </a:r>
            <a:r>
              <a:rPr lang="en-US" altLang="zh-CN" sz="1800" dirty="0">
                <a:solidFill>
                  <a:srgbClr val="080808"/>
                </a:solidFill>
              </a:rPr>
              <a:t>c=</a:t>
            </a:r>
            <a:r>
              <a:rPr lang="en-US" altLang="zh-CN" sz="1800" b="1" dirty="0">
                <a:solidFill>
                  <a:srgbClr val="FF0066"/>
                </a:solidFill>
              </a:rPr>
              <a:t>a</a:t>
            </a:r>
            <a:r>
              <a:rPr lang="en-US" altLang="zh-CN" sz="1800" dirty="0">
                <a:solidFill>
                  <a:srgbClr val="FF0066"/>
                </a:solidFill>
              </a:rPr>
              <a:t>;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66"/>
                </a:solidFill>
              </a:rPr>
              <a:t>  </a:t>
            </a:r>
            <a:r>
              <a:rPr lang="en-US" altLang="zh-CN" sz="1800" b="1" dirty="0">
                <a:solidFill>
                  <a:srgbClr val="FF0066"/>
                </a:solidFill>
              </a:rPr>
              <a:t>a</a:t>
            </a:r>
            <a:r>
              <a:rPr lang="en-US" altLang="zh-CN" sz="1800" dirty="0">
                <a:solidFill>
                  <a:srgbClr val="FF0066"/>
                </a:solidFill>
              </a:rPr>
              <a:t>=</a:t>
            </a:r>
            <a:r>
              <a:rPr lang="en-US" altLang="zh-CN" sz="1800" b="1" dirty="0">
                <a:solidFill>
                  <a:srgbClr val="FF0066"/>
                </a:solidFill>
              </a:rPr>
              <a:t>b</a:t>
            </a:r>
            <a:r>
              <a:rPr lang="en-US" altLang="zh-CN" sz="1800" dirty="0">
                <a:solidFill>
                  <a:srgbClr val="FF0066"/>
                </a:solidFill>
              </a:rPr>
              <a:t>;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FF0066"/>
                </a:solidFill>
              </a:rPr>
              <a:t>  </a:t>
            </a:r>
            <a:r>
              <a:rPr lang="en-US" altLang="zh-CN" sz="1800" b="1" dirty="0">
                <a:solidFill>
                  <a:srgbClr val="FF0066"/>
                </a:solidFill>
              </a:rPr>
              <a:t>b</a:t>
            </a:r>
            <a:r>
              <a:rPr lang="en-US" altLang="zh-CN" sz="1800" dirty="0">
                <a:solidFill>
                  <a:srgbClr val="080808"/>
                </a:solidFill>
              </a:rPr>
              <a:t>=c</a:t>
            </a:r>
            <a:r>
              <a:rPr lang="en-US" altLang="zh-CN" sz="1800" dirty="0">
                <a:solidFill>
                  <a:srgbClr val="FF0066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80808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r>
              <a:rPr lang="zh-CN" altLang="en-US" dirty="0"/>
              <a:t>全局变量</a:t>
            </a:r>
            <a:r>
              <a:rPr lang="en-US" altLang="zh-CN" dirty="0"/>
              <a:t>—</a:t>
            </a:r>
            <a:r>
              <a:rPr lang="zh-CN" altLang="en-US" dirty="0"/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22917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10906" y="1018345"/>
            <a:ext cx="8089901" cy="24106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若下述两个文件在同一个目录中；</a:t>
            </a:r>
            <a:endParaRPr kumimoji="1" lang="en-US" altLang="zh-CN" sz="1800" dirty="0">
              <a:solidFill>
                <a:srgbClr val="0303D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</a:t>
            </a:r>
            <a:r>
              <a:rPr kumimoji="1" lang="en-US" altLang="zh-CN" sz="1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：对于一个全局变量，只能在在同一个工程中的一个文件中定义，否则会造成变量的重复定义；</a:t>
            </a:r>
            <a:r>
              <a:rPr kumimoji="1" lang="zh-CN" altLang="en-US" sz="1800" b="1" dirty="0">
                <a:solidFill>
                  <a:srgbClr val="1D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（在同一个工程的所有文件中只能定义一次）</a:t>
            </a:r>
            <a:endParaRPr kumimoji="1" lang="en-US" altLang="zh-CN" sz="1800" b="1" dirty="0">
              <a:solidFill>
                <a:srgbClr val="1D03D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b="1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注</a:t>
            </a:r>
            <a:r>
              <a:rPr kumimoji="1" lang="en-US" altLang="zh-CN" sz="1800" b="1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1800" b="1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：在头文件</a:t>
            </a:r>
            <a:r>
              <a:rPr kumimoji="1" lang="en-US" altLang="zh-CN" sz="1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r>
              <a:rPr kumimoji="1" lang="en-US" altLang="zh-CN" sz="1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kumimoji="1" lang="zh-CN" altLang="en-US" sz="1800" b="1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中定义一些全局变量的方法</a:t>
            </a:r>
            <a:endParaRPr kumimoji="1" lang="en-US" altLang="zh-CN" sz="1800" b="1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85850" lvl="1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zh-CN" altLang="en-US" sz="1600" b="1" u="sng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尽管可以这样用，但尽量不要在头文件中定义变量；</a:t>
            </a:r>
            <a:endParaRPr kumimoji="1" lang="en-US" altLang="zh-CN" sz="1600" b="1" u="sng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85850" lvl="1" indent="-342900"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kumimoji="1" lang="zh-CN" altLang="en-US" sz="1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编译器以</a:t>
            </a:r>
            <a:r>
              <a:rPr kumimoji="1" lang="en-US" altLang="zh-CN" sz="1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</a:t>
            </a:r>
            <a:r>
              <a:rPr kumimoji="1" lang="zh-CN" altLang="en-US" sz="1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kumimoji="1" lang="en-US" altLang="zh-CN" sz="1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altLang="zh-CN" sz="1600" b="1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kumimoji="1" lang="zh-CN" altLang="en-US" sz="16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文件为单位进行编译，</a:t>
            </a:r>
            <a:r>
              <a:rPr kumimoji="1" lang="zh-CN" altLang="en-US" sz="1600" b="1" dirty="0">
                <a:solidFill>
                  <a:srgbClr val="0066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若多个文件均包含该头文件</a:t>
            </a:r>
            <a:r>
              <a:rPr kumimoji="1" lang="zh-CN" altLang="en-US" sz="1600" b="1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，会导致头文件中的变量重复定义，即使头文件中使用</a:t>
            </a:r>
            <a:r>
              <a:rPr kumimoji="1" lang="en-US" altLang="zh-CN" sz="1600" b="1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#pragma once</a:t>
            </a:r>
            <a:r>
              <a:rPr kumimoji="1" lang="zh-CN" altLang="en-US" sz="1600" b="1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也不行；；</a:t>
            </a:r>
            <a:endParaRPr kumimoji="1" lang="en-US" altLang="zh-CN" sz="1600" b="1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085850" lvl="1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头文件中一般只有一些</a:t>
            </a:r>
            <a:r>
              <a:rPr kumimoji="1" lang="zh-CN" altLang="en-US" sz="16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声明语句</a:t>
            </a: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，尽量不要有</a:t>
            </a:r>
            <a:r>
              <a:rPr kumimoji="1" lang="zh-CN" altLang="en-US" sz="1600" b="1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分配内存空间</a:t>
            </a: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的语句；</a:t>
            </a:r>
            <a:endParaRPr kumimoji="1"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一般地，在工程中，头文件中声明，</a:t>
            </a:r>
            <a:r>
              <a:rPr kumimoji="1" lang="en-US" altLang="zh-CN" sz="18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.c/.c++</a:t>
            </a:r>
            <a:r>
              <a:rPr kumimoji="1"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文件中定义；</a:t>
            </a:r>
            <a:endParaRPr kumimoji="1" lang="en-US" altLang="zh-CN" sz="1800" dirty="0">
              <a:solidFill>
                <a:srgbClr val="0303D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kumimoji="1" lang="en-US" altLang="zh-CN" sz="18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485775" y="3518418"/>
            <a:ext cx="3531736" cy="2321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kumimoji="1"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login.c</a:t>
            </a:r>
            <a:endParaRPr kumimoji="1" lang="en-US" altLang="zh-CN" sz="1600" dirty="0">
              <a:solidFill>
                <a:srgbClr val="0303D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“</a:t>
            </a:r>
            <a:r>
              <a:rPr kumimoji="1" lang="en-US" altLang="zh-CN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globalVar</a:t>
            </a:r>
            <a:r>
              <a:rPr kumimoji="1"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.h</a:t>
            </a:r>
            <a:r>
              <a:rPr kumimoji="1"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16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相当于声明了一些全局变量；</a:t>
            </a:r>
            <a:endParaRPr kumimoji="1" lang="en-US" altLang="zh-CN" sz="1600" b="1" dirty="0">
              <a:solidFill>
                <a:srgbClr val="0303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 main()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//</a:t>
            </a: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访问头文件中定义的变量；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pPr eaLnBrk="1" hangingPunct="1">
              <a:defRPr/>
            </a:pPr>
            <a:r>
              <a:rPr kumimoji="1" lang="zh-CN" altLang="en-US" dirty="0"/>
              <a:t>通过文件包含（</a:t>
            </a:r>
            <a:r>
              <a:rPr kumimoji="1" lang="en-US" altLang="zh-CN" dirty="0"/>
              <a:t>#include</a:t>
            </a:r>
            <a:r>
              <a:rPr kumimoji="1" lang="zh-CN" altLang="en-US" dirty="0"/>
              <a:t>）声明全局变量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63B62CF-FDA0-4CED-A066-C32356369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666" y="3518419"/>
            <a:ext cx="3672009" cy="23212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1600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文件</a:t>
            </a:r>
            <a:r>
              <a:rPr kumimoji="1" lang="en-US" altLang="zh-CN" sz="1600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globalVar</a:t>
            </a:r>
            <a:r>
              <a:rPr kumimoji="1" lang="en-US" altLang="zh-CN" sz="1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.h</a:t>
            </a: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#define PI 3.14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#define E 2.71828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unsigned MAX_SIZE=256;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*Passwd="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OnlyYou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ErrMSG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="Error, Try again!";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 char *MSG="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Pefect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!";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bool  </a:t>
            </a:r>
            <a:r>
              <a:rPr kumimoji="1"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PasswdRight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=false;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</a:t>
            </a: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其它声明或定义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endParaRPr kumimoji="1" lang="en-US" altLang="zh-CN" sz="20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20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latin typeface="+mn-ea"/>
              </a:rPr>
              <a:t>在程序的全部执行过程中一直</a:t>
            </a:r>
            <a:r>
              <a:rPr kumimoji="1" lang="zh-CN" altLang="en-US" sz="2000" dirty="0">
                <a:solidFill>
                  <a:srgbClr val="C00000"/>
                </a:solidFill>
                <a:latin typeface="+mn-ea"/>
              </a:rPr>
              <a:t>占用存储空间；（生命期很长）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000" dirty="0" smtClean="0">
                <a:latin typeface="+mn-ea"/>
              </a:rPr>
              <a:t>全局变量</a:t>
            </a:r>
            <a:r>
              <a:rPr kumimoji="1" lang="zh-CN" altLang="en-US" sz="2000" dirty="0">
                <a:latin typeface="+mn-ea"/>
              </a:rPr>
              <a:t>增加了函数间数据</a:t>
            </a:r>
            <a:r>
              <a:rPr kumimoji="1" lang="zh-CN" altLang="en-US" sz="2000" dirty="0">
                <a:solidFill>
                  <a:srgbClr val="C00000"/>
                </a:solidFill>
                <a:latin typeface="+mn-ea"/>
              </a:rPr>
              <a:t>联系的渠道</a:t>
            </a:r>
            <a:endParaRPr kumimoji="1" lang="en-US" altLang="zh-CN" sz="2000" dirty="0">
              <a:solidFill>
                <a:srgbClr val="C00000"/>
              </a:solidFill>
              <a:latin typeface="+mn-ea"/>
            </a:endParaRPr>
          </a:p>
          <a:p>
            <a:pPr marL="971550" lvl="1"/>
            <a:r>
              <a:rPr kumimoji="1" lang="zh-CN" altLang="en-US" sz="1800" b="1" u="sng" dirty="0">
                <a:latin typeface="+mn-ea"/>
              </a:rPr>
              <a:t>全局可视</a:t>
            </a:r>
            <a:r>
              <a:rPr kumimoji="1" lang="zh-CN" altLang="en-US" sz="1800" dirty="0">
                <a:latin typeface="+mn-ea"/>
              </a:rPr>
              <a:t>，</a:t>
            </a:r>
            <a:r>
              <a:rPr kumimoji="1" lang="zh-CN" altLang="en-US" sz="1800" b="1" dirty="0">
                <a:solidFill>
                  <a:srgbClr val="7030A0"/>
                </a:solidFill>
                <a:latin typeface="+mn-ea"/>
              </a:rPr>
              <a:t>任何一个函数都可以访问和</a:t>
            </a:r>
            <a:r>
              <a:rPr kumimoji="1" lang="zh-CN" altLang="en-US" sz="1800" b="1" dirty="0" smtClean="0">
                <a:solidFill>
                  <a:srgbClr val="7030A0"/>
                </a:solidFill>
                <a:latin typeface="+mn-ea"/>
              </a:rPr>
              <a:t>更改全局变量的值</a:t>
            </a:r>
            <a:r>
              <a:rPr kumimoji="1" lang="zh-CN" altLang="en-US" sz="1800" b="1" dirty="0">
                <a:solidFill>
                  <a:srgbClr val="7030A0"/>
                </a:solidFill>
                <a:latin typeface="+mn-ea"/>
              </a:rPr>
              <a:t>。</a:t>
            </a:r>
            <a:endParaRPr kumimoji="1" lang="en-US" altLang="zh-CN" sz="1800" b="1" dirty="0">
              <a:solidFill>
                <a:srgbClr val="7030A0"/>
              </a:solidFill>
              <a:latin typeface="+mn-ea"/>
            </a:endParaRPr>
          </a:p>
          <a:p>
            <a:pPr marL="971550" lvl="1"/>
            <a:r>
              <a:rPr kumimoji="1" lang="zh-CN" altLang="en-US" sz="1800" b="1" dirty="0">
                <a:latin typeface="+mn-ea"/>
              </a:rPr>
              <a:t>由于同一文件中的所有函数都能引用全局变量的值，当需要从一个函数中</a:t>
            </a:r>
            <a:r>
              <a:rPr kumimoji="1" lang="zh-CN" altLang="en-US" sz="1800" b="1" dirty="0">
                <a:solidFill>
                  <a:srgbClr val="C00000"/>
                </a:solidFill>
                <a:latin typeface="+mn-ea"/>
              </a:rPr>
              <a:t>带回多个值</a:t>
            </a:r>
            <a:r>
              <a:rPr kumimoji="1" lang="zh-CN" altLang="en-US" sz="1800" b="1" dirty="0">
                <a:latin typeface="+mn-ea"/>
              </a:rPr>
              <a:t>时，就能克服</a:t>
            </a:r>
            <a:r>
              <a:rPr kumimoji="1" lang="zh-CN" altLang="en-US" sz="1800" b="1" dirty="0">
                <a:solidFill>
                  <a:srgbClr val="0303DF"/>
                </a:solidFill>
                <a:latin typeface="+mn-ea"/>
              </a:rPr>
              <a:t>函数调用只能返回一个值的局限性</a:t>
            </a:r>
            <a:r>
              <a:rPr kumimoji="1" lang="zh-CN" altLang="en-US" sz="1800" b="1" dirty="0">
                <a:latin typeface="+mn-ea"/>
              </a:rPr>
              <a:t>；</a:t>
            </a:r>
            <a:endParaRPr kumimoji="1" lang="en-US" altLang="zh-CN" sz="18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000" b="1" dirty="0" smtClean="0">
                <a:solidFill>
                  <a:srgbClr val="006600"/>
                </a:solidFill>
                <a:latin typeface="+mn-ea"/>
              </a:rPr>
              <a:t>不成</a:t>
            </a:r>
            <a:r>
              <a:rPr kumimoji="1" lang="zh-CN" altLang="en-US" sz="2000" b="1" dirty="0">
                <a:solidFill>
                  <a:srgbClr val="006600"/>
                </a:solidFill>
                <a:latin typeface="+mn-ea"/>
              </a:rPr>
              <a:t>文约定</a:t>
            </a:r>
            <a:r>
              <a:rPr kumimoji="1" lang="zh-CN" altLang="en-US" sz="2000" b="1" dirty="0">
                <a:latin typeface="+mn-ea"/>
              </a:rPr>
              <a:t>：全局变量名</a:t>
            </a:r>
            <a:r>
              <a:rPr kumimoji="1" lang="zh-CN" altLang="en-US" sz="2000" b="1" dirty="0">
                <a:solidFill>
                  <a:srgbClr val="0303DF"/>
                </a:solidFill>
                <a:latin typeface="+mn-ea"/>
              </a:rPr>
              <a:t>首字母大写。</a:t>
            </a:r>
            <a:endParaRPr kumimoji="1" lang="en-US" altLang="zh-CN" sz="2000" b="1" dirty="0">
              <a:solidFill>
                <a:srgbClr val="0303DF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000" dirty="0">
                <a:solidFill>
                  <a:srgbClr val="C00000"/>
                </a:solidFill>
                <a:latin typeface="+mn-ea"/>
              </a:rPr>
              <a:t>如无必要</a:t>
            </a:r>
            <a:r>
              <a:rPr kumimoji="1" lang="zh-CN" altLang="en-US" sz="2000" dirty="0">
                <a:latin typeface="+mn-ea"/>
              </a:rPr>
              <a:t>，</a:t>
            </a:r>
            <a:r>
              <a:rPr kumimoji="1" lang="zh-CN" altLang="en-US" sz="2000" dirty="0">
                <a:solidFill>
                  <a:srgbClr val="7030A0"/>
                </a:solidFill>
                <a:latin typeface="+mn-ea"/>
              </a:rPr>
              <a:t>函数中</a:t>
            </a:r>
            <a:r>
              <a:rPr kumimoji="1" lang="zh-CN" altLang="en-US" sz="2000" dirty="0">
                <a:solidFill>
                  <a:srgbClr val="C00000"/>
                </a:solidFill>
                <a:latin typeface="+mn-ea"/>
              </a:rPr>
              <a:t>不要或尽可能不要使用</a:t>
            </a:r>
            <a:r>
              <a:rPr kumimoji="1" lang="zh-CN" altLang="en-US" sz="2000" dirty="0">
                <a:solidFill>
                  <a:srgbClr val="7030A0"/>
                </a:solidFill>
                <a:latin typeface="+mn-ea"/>
              </a:rPr>
              <a:t>全局变量；</a:t>
            </a:r>
            <a:endParaRPr kumimoji="1" lang="en-US" altLang="zh-CN" sz="2000" dirty="0">
              <a:solidFill>
                <a:srgbClr val="7030A0"/>
              </a:solidFill>
              <a:latin typeface="+mn-ea"/>
            </a:endParaRPr>
          </a:p>
          <a:p>
            <a:pPr marL="971550" lvl="1"/>
            <a:r>
              <a:rPr kumimoji="1" lang="zh-CN" altLang="en-US" sz="1800" dirty="0">
                <a:latin typeface="+mn-ea"/>
              </a:rPr>
              <a:t>全局变量</a:t>
            </a:r>
            <a:r>
              <a:rPr kumimoji="1" lang="zh-CN" altLang="en-US" sz="1800" dirty="0">
                <a:solidFill>
                  <a:srgbClr val="C00000"/>
                </a:solidFill>
                <a:latin typeface="+mn-ea"/>
              </a:rPr>
              <a:t>降低</a:t>
            </a:r>
            <a:r>
              <a:rPr kumimoji="1" lang="zh-CN" altLang="en-US" sz="1800" dirty="0">
                <a:latin typeface="+mn-ea"/>
              </a:rPr>
              <a:t>了</a:t>
            </a:r>
            <a:r>
              <a:rPr kumimoji="1" lang="zh-CN" altLang="en-US" sz="1800" dirty="0">
                <a:solidFill>
                  <a:srgbClr val="C00000"/>
                </a:solidFill>
                <a:latin typeface="+mn-ea"/>
              </a:rPr>
              <a:t>程序</a:t>
            </a:r>
            <a:r>
              <a:rPr kumimoji="1" lang="zh-CN" altLang="en-US" sz="1800" dirty="0">
                <a:latin typeface="+mn-ea"/>
              </a:rPr>
              <a:t>的</a:t>
            </a:r>
            <a:r>
              <a:rPr kumimoji="1" lang="zh-CN" altLang="en-US" sz="1800" dirty="0">
                <a:solidFill>
                  <a:srgbClr val="0303DF"/>
                </a:solidFill>
                <a:latin typeface="+mn-ea"/>
              </a:rPr>
              <a:t>清晰性，可读性；</a:t>
            </a:r>
            <a:endParaRPr kumimoji="1" lang="en-US" altLang="zh-CN" sz="1800" dirty="0">
              <a:solidFill>
                <a:srgbClr val="0303DF"/>
              </a:solidFill>
              <a:latin typeface="+mn-ea"/>
            </a:endParaRPr>
          </a:p>
          <a:p>
            <a:pPr marL="1200150" lvl="2"/>
            <a:r>
              <a:rPr kumimoji="1" lang="zh-CN" altLang="en-US" sz="1600" dirty="0">
                <a:latin typeface="+mn-ea"/>
              </a:rPr>
              <a:t>要理解、调试一个函数，</a:t>
            </a:r>
            <a:r>
              <a:rPr kumimoji="1" lang="zh-CN" altLang="en-US" sz="1600" dirty="0">
                <a:solidFill>
                  <a:srgbClr val="C00000"/>
                </a:solidFill>
                <a:latin typeface="+mn-ea"/>
              </a:rPr>
              <a:t>需要理解整个程序</a:t>
            </a:r>
            <a:r>
              <a:rPr kumimoji="1" lang="zh-CN" altLang="en-US" sz="1600" dirty="0">
                <a:latin typeface="+mn-ea"/>
              </a:rPr>
              <a:t>；</a:t>
            </a:r>
            <a:endParaRPr kumimoji="1" lang="en-US" altLang="zh-CN" sz="1600" dirty="0">
              <a:latin typeface="+mn-ea"/>
            </a:endParaRPr>
          </a:p>
          <a:p>
            <a:pPr marL="1200150" lvl="2"/>
            <a:r>
              <a:rPr kumimoji="1" lang="zh-CN" altLang="en-US" sz="1600" b="1" dirty="0">
                <a:solidFill>
                  <a:srgbClr val="006600"/>
                </a:solidFill>
                <a:latin typeface="+mn-ea"/>
                <a:sym typeface="Arial" panose="020B0604020202020204" pitchFamily="34" charset="0"/>
              </a:rPr>
              <a:t>难于重构一个函数；</a:t>
            </a:r>
            <a:endParaRPr kumimoji="1" lang="en-US" altLang="zh-CN" sz="1600" b="1" dirty="0">
              <a:solidFill>
                <a:srgbClr val="006600"/>
              </a:solidFill>
              <a:latin typeface="+mn-ea"/>
              <a:sym typeface="Arial" panose="020B0604020202020204" pitchFamily="34" charset="0"/>
            </a:endParaRPr>
          </a:p>
          <a:p>
            <a:pPr marL="971550" lvl="1"/>
            <a:r>
              <a:rPr kumimoji="1" lang="zh-CN" altLang="en-US" sz="1800" dirty="0">
                <a:latin typeface="+mn-ea"/>
              </a:rPr>
              <a:t>全局变量</a:t>
            </a:r>
            <a:r>
              <a:rPr kumimoji="1" lang="zh-CN" altLang="en-US" sz="1800" dirty="0">
                <a:solidFill>
                  <a:srgbClr val="C00000"/>
                </a:solidFill>
                <a:latin typeface="+mn-ea"/>
              </a:rPr>
              <a:t>降低</a:t>
            </a:r>
            <a:r>
              <a:rPr kumimoji="1" lang="zh-CN" altLang="en-US" sz="1800" dirty="0">
                <a:latin typeface="+mn-ea"/>
              </a:rPr>
              <a:t>了函数的</a:t>
            </a:r>
            <a:r>
              <a:rPr kumimoji="1" lang="zh-CN" altLang="en-US" sz="1800" dirty="0">
                <a:solidFill>
                  <a:srgbClr val="0303DF"/>
                </a:solidFill>
                <a:latin typeface="+mn-ea"/>
              </a:rPr>
              <a:t>通用性；</a:t>
            </a:r>
            <a:endParaRPr kumimoji="1" lang="en-US" altLang="zh-CN" sz="1800" dirty="0">
              <a:solidFill>
                <a:srgbClr val="0303DF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90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局部变量屏蔽全局变量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局部变量“屏蔽”全局变量；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</a:rPr>
              <a:t>如何访问被屏蔽的全局变量？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例如</a:t>
            </a:r>
            <a:endParaRPr lang="en-US" altLang="zh-CN" sz="2000" dirty="0"/>
          </a:p>
          <a:p>
            <a:pPr marL="514350" lvl="2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int var=666;   </a:t>
            </a:r>
            <a:r>
              <a:rPr lang="en-US" altLang="zh-CN" sz="1800" dirty="0"/>
              <a:t>//global</a:t>
            </a:r>
          </a:p>
          <a:p>
            <a:pPr marL="514350" lvl="2" indent="0">
              <a:buNone/>
            </a:pPr>
            <a:r>
              <a:rPr lang="en-US" altLang="zh-CN" sz="1800" dirty="0"/>
              <a:t>void  </a:t>
            </a:r>
            <a:r>
              <a:rPr lang="en-US" altLang="zh-CN" sz="1800" dirty="0" err="1"/>
              <a:t>func</a:t>
            </a:r>
            <a:r>
              <a:rPr lang="en-US" altLang="zh-CN" sz="1800" dirty="0"/>
              <a:t>()</a:t>
            </a:r>
          </a:p>
          <a:p>
            <a:pPr marL="514350" lvl="2" indent="0">
              <a:buNone/>
            </a:pPr>
            <a:r>
              <a:rPr lang="en-US" altLang="zh-CN" sz="1800" dirty="0"/>
              <a:t>{</a:t>
            </a:r>
          </a:p>
          <a:p>
            <a:pPr marL="514350" lvl="2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0303DF"/>
                </a:solidFill>
              </a:rPr>
              <a:t>int var=888;   </a:t>
            </a:r>
            <a:r>
              <a:rPr lang="en-US" altLang="zh-CN" sz="1800" dirty="0"/>
              <a:t>//local</a:t>
            </a:r>
          </a:p>
          <a:p>
            <a:pPr marL="514350" lvl="2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(“var=%d\n”, var);   //</a:t>
            </a:r>
            <a:r>
              <a:rPr lang="zh-CN" altLang="en-US" sz="1800" dirty="0"/>
              <a:t>输出</a:t>
            </a:r>
            <a:r>
              <a:rPr lang="en-US" altLang="zh-CN" sz="1800" dirty="0"/>
              <a:t>888</a:t>
            </a:r>
            <a:r>
              <a:rPr lang="zh-CN" altLang="en-US" sz="1800" dirty="0"/>
              <a:t>；</a:t>
            </a:r>
            <a:r>
              <a:rPr lang="zh-CN" altLang="en-US" sz="1800" dirty="0">
                <a:solidFill>
                  <a:srgbClr val="006600"/>
                </a:solidFill>
              </a:rPr>
              <a:t>局部变量屏蔽全局变量；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514350" lvl="2" indent="0"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     </a:t>
            </a:r>
            <a:r>
              <a:rPr lang="en-US" altLang="zh-CN" sz="1800" b="1" dirty="0" err="1">
                <a:solidFill>
                  <a:srgbClr val="C00000"/>
                </a:solidFill>
              </a:rPr>
              <a:t>int</a:t>
            </a:r>
            <a:r>
              <a:rPr lang="en-US" altLang="zh-CN" sz="1800" b="1" dirty="0">
                <a:solidFill>
                  <a:srgbClr val="C00000"/>
                </a:solidFill>
              </a:rPr>
              <a:t> a = ::</a:t>
            </a:r>
            <a:r>
              <a:rPr lang="en-US" altLang="zh-CN" sz="1800" b="1" dirty="0" err="1">
                <a:solidFill>
                  <a:srgbClr val="C00000"/>
                </a:solidFill>
              </a:rPr>
              <a:t>var</a:t>
            </a:r>
            <a:r>
              <a:rPr lang="en-US" altLang="zh-CN" sz="1800" b="1" dirty="0">
                <a:solidFill>
                  <a:srgbClr val="C00000"/>
                </a:solidFill>
              </a:rPr>
              <a:t>;   </a:t>
            </a:r>
            <a:r>
              <a:rPr lang="en-US" altLang="zh-CN" sz="1800" b="1" dirty="0">
                <a:solidFill>
                  <a:srgbClr val="0303DF"/>
                </a:solidFill>
              </a:rPr>
              <a:t>//</a:t>
            </a:r>
            <a:r>
              <a:rPr lang="zh-CN" altLang="en-US" sz="1800" b="1" dirty="0">
                <a:solidFill>
                  <a:srgbClr val="0303DF"/>
                </a:solidFill>
              </a:rPr>
              <a:t>利用 </a:t>
            </a:r>
            <a:r>
              <a:rPr lang="en-US" altLang="zh-CN" sz="1800" b="1" dirty="0">
                <a:solidFill>
                  <a:srgbClr val="C00000"/>
                </a:solidFill>
              </a:rPr>
              <a:t>::</a:t>
            </a:r>
            <a:r>
              <a:rPr lang="zh-CN" altLang="en-US" sz="1800" b="1" dirty="0">
                <a:solidFill>
                  <a:srgbClr val="C00000"/>
                </a:solidFill>
              </a:rPr>
              <a:t>全局变量名</a:t>
            </a:r>
            <a:r>
              <a:rPr lang="zh-CN" altLang="en-US" sz="1800" b="1" dirty="0">
                <a:solidFill>
                  <a:srgbClr val="0303DF"/>
                </a:solidFill>
              </a:rPr>
              <a:t>引用全局变量；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 marL="514350" lvl="2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 (“a=%d\n”, a);   //</a:t>
            </a:r>
            <a:r>
              <a:rPr lang="zh-CN" altLang="en-US" sz="1800" dirty="0"/>
              <a:t>输出</a:t>
            </a:r>
            <a:r>
              <a:rPr lang="en-US" altLang="zh-CN" sz="1800" dirty="0"/>
              <a:t>666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514350" lvl="2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57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系统为程序分配的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—C</a:t>
            </a:r>
            <a:r>
              <a:rPr lang="zh-CN" altLang="en-US" dirty="0" smtClean="0"/>
              <a:t>语言的内存视图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89785"/>
            <a:ext cx="3877762" cy="5141046"/>
          </a:xfr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/>
              <a:t>系统运行程序时，为其所分配的内存一般包括如下几个部分：</a:t>
            </a:r>
            <a:endParaRPr lang="en-US" altLang="zh-CN" sz="1600" dirty="0"/>
          </a:p>
          <a:p>
            <a:pPr marL="971550" lvl="1">
              <a:lnSpc>
                <a:spcPct val="110000"/>
              </a:lnSpc>
            </a:pPr>
            <a:r>
              <a:rPr lang="zh-CN" altLang="en-US" sz="1400" dirty="0"/>
              <a:t>代码区</a:t>
            </a:r>
          </a:p>
          <a:p>
            <a:pPr marL="971550" lvl="1">
              <a:lnSpc>
                <a:spcPct val="110000"/>
              </a:lnSpc>
            </a:pPr>
            <a:r>
              <a:rPr lang="zh-CN" altLang="en-US" sz="1400" dirty="0"/>
              <a:t>常量区</a:t>
            </a:r>
            <a:endParaRPr lang="en-US" altLang="zh-CN" sz="1400" dirty="0"/>
          </a:p>
          <a:p>
            <a:pPr marL="971550" lvl="1">
              <a:lnSpc>
                <a:spcPct val="110000"/>
              </a:lnSpc>
            </a:pPr>
            <a:r>
              <a:rPr lang="zh-CN" altLang="en-US" sz="1400" dirty="0" smtClean="0"/>
              <a:t>全局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静态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变量存储区</a:t>
            </a:r>
            <a:endParaRPr lang="en-US" altLang="zh-CN" sz="1400" dirty="0"/>
          </a:p>
          <a:p>
            <a:pPr marL="971550" lvl="1">
              <a:lnSpc>
                <a:spcPct val="110000"/>
              </a:lnSpc>
            </a:pPr>
            <a:r>
              <a:rPr lang="zh-CN" altLang="en-US" sz="1400" dirty="0"/>
              <a:t>堆区</a:t>
            </a:r>
            <a:endParaRPr lang="en-US" altLang="zh-CN" sz="1400" dirty="0"/>
          </a:p>
          <a:p>
            <a:pPr marL="971550" lvl="1">
              <a:lnSpc>
                <a:spcPct val="110000"/>
              </a:lnSpc>
            </a:pPr>
            <a:r>
              <a:rPr lang="zh-CN" altLang="en-US" sz="1400" dirty="0"/>
              <a:t>栈</a:t>
            </a:r>
            <a:r>
              <a:rPr lang="zh-CN" altLang="en-US" sz="1400" dirty="0" smtClean="0"/>
              <a:t>区</a:t>
            </a:r>
            <a:endParaRPr lang="en-US" altLang="zh-CN" sz="1400" dirty="0" smtClean="0"/>
          </a:p>
          <a:p>
            <a:pPr marL="971550" lvl="1">
              <a:lnSpc>
                <a:spcPct val="110000"/>
              </a:lnSpc>
            </a:pPr>
            <a:r>
              <a:rPr lang="zh-CN" altLang="en-US" sz="1400" dirty="0" smtClean="0"/>
              <a:t>命令行参数区</a:t>
            </a:r>
            <a:endParaRPr lang="en-US" altLang="zh-CN" sz="14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303DF"/>
                </a:solidFill>
              </a:rPr>
              <a:t>全局</a:t>
            </a:r>
            <a:r>
              <a:rPr lang="en-US" altLang="zh-CN" sz="1600" dirty="0">
                <a:solidFill>
                  <a:srgbClr val="0303DF"/>
                </a:solidFill>
              </a:rPr>
              <a:t>(</a:t>
            </a:r>
            <a:r>
              <a:rPr lang="zh-CN" altLang="en-US" sz="1600" dirty="0">
                <a:solidFill>
                  <a:srgbClr val="0303DF"/>
                </a:solidFill>
              </a:rPr>
              <a:t>静态</a:t>
            </a:r>
            <a:r>
              <a:rPr lang="en-US" altLang="zh-CN" sz="1600" dirty="0">
                <a:solidFill>
                  <a:srgbClr val="0303DF"/>
                </a:solidFill>
              </a:rPr>
              <a:t>)</a:t>
            </a:r>
            <a:r>
              <a:rPr lang="zh-CN" altLang="en-US" sz="1600" dirty="0">
                <a:solidFill>
                  <a:srgbClr val="0303DF"/>
                </a:solidFill>
              </a:rPr>
              <a:t>存储区</a:t>
            </a:r>
            <a:r>
              <a:rPr lang="zh-CN" altLang="en-US" sz="1600" dirty="0"/>
              <a:t>再分为</a:t>
            </a:r>
            <a:endParaRPr lang="en-US" altLang="zh-CN" sz="1600" dirty="0"/>
          </a:p>
          <a:p>
            <a:pPr marL="971550"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006600"/>
                </a:solidFill>
              </a:rPr>
              <a:t>已初始化</a:t>
            </a:r>
            <a:r>
              <a:rPr lang="zh-CN" altLang="en-US" sz="1400" dirty="0"/>
              <a:t>的数据区</a:t>
            </a:r>
            <a:endParaRPr lang="en-US" altLang="zh-CN" sz="1400" dirty="0"/>
          </a:p>
          <a:p>
            <a:pPr marL="971550"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1400" b="1" dirty="0">
                <a:solidFill>
                  <a:srgbClr val="006600"/>
                </a:solidFill>
              </a:rPr>
              <a:t>未初始化</a:t>
            </a:r>
            <a:r>
              <a:rPr lang="zh-CN" altLang="en-US" sz="1400" dirty="0"/>
              <a:t>的数据</a:t>
            </a:r>
            <a:r>
              <a:rPr lang="zh-CN" altLang="en-US" sz="1400" dirty="0" smtClean="0"/>
              <a:t>区（</a:t>
            </a:r>
            <a:r>
              <a:rPr lang="en-US" altLang="zh-CN" sz="1400" dirty="0" smtClean="0"/>
              <a:t>BSS</a:t>
            </a:r>
            <a:r>
              <a:rPr lang="zh-CN" altLang="en-US" sz="1400" dirty="0" smtClean="0"/>
              <a:t>）</a:t>
            </a:r>
            <a:endParaRPr lang="en-US" altLang="zh-CN" sz="14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/>
              <a:t>x86</a:t>
            </a:r>
            <a:r>
              <a:rPr lang="zh-CN" altLang="en-US" sz="1600" dirty="0"/>
              <a:t>中的堆、栈</a:t>
            </a:r>
            <a:endParaRPr lang="en-US" altLang="zh-CN" sz="1600" dirty="0"/>
          </a:p>
          <a:p>
            <a:pPr marL="971550"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rgbClr val="0303DF"/>
                </a:solidFill>
              </a:rPr>
              <a:t>堆</a:t>
            </a:r>
            <a:r>
              <a:rPr lang="zh-CN" altLang="en-US" sz="1400" dirty="0"/>
              <a:t>：向上生长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低地址</a:t>
            </a:r>
            <a:r>
              <a:rPr lang="en-US" altLang="zh-CN" sz="1400" dirty="0" smtClean="0">
                <a:sym typeface="Wingdings" panose="05000000000000000000" pitchFamily="2" charset="2"/>
              </a:rPr>
              <a:t></a:t>
            </a:r>
            <a:r>
              <a:rPr lang="zh-CN" altLang="en-US" sz="1400" dirty="0" smtClean="0">
                <a:sym typeface="Wingdings" panose="05000000000000000000" pitchFamily="2" charset="2"/>
              </a:rPr>
              <a:t>高地址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marL="971550"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1400" dirty="0">
                <a:solidFill>
                  <a:srgbClr val="0303DF"/>
                </a:solidFill>
              </a:rPr>
              <a:t>栈</a:t>
            </a:r>
            <a:r>
              <a:rPr lang="zh-CN" altLang="en-US" sz="1400" dirty="0"/>
              <a:t>：向下生长</a:t>
            </a:r>
            <a:r>
              <a:rPr lang="zh-CN" altLang="en-US" sz="1400" dirty="0" smtClean="0"/>
              <a:t>；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高地址</a:t>
            </a:r>
            <a:r>
              <a:rPr lang="en-US" altLang="zh-CN" sz="1400" dirty="0" smtClean="0">
                <a:sym typeface="Wingdings" panose="05000000000000000000" pitchFamily="2" charset="2"/>
              </a:rPr>
              <a:t></a:t>
            </a:r>
            <a:r>
              <a:rPr lang="zh-CN" altLang="en-US" sz="1400" smtClean="0">
                <a:sym typeface="Wingdings" panose="05000000000000000000" pitchFamily="2" charset="2"/>
              </a:rPr>
              <a:t>低地址</a:t>
            </a:r>
            <a:r>
              <a:rPr lang="en-US" altLang="zh-CN" sz="1400" smtClean="0"/>
              <a:t>)</a:t>
            </a:r>
            <a:endParaRPr lang="en-US" altLang="zh-CN" sz="1400" dirty="0"/>
          </a:p>
          <a:p>
            <a:pPr marL="971550" lvl="1">
              <a:lnSpc>
                <a:spcPct val="110000"/>
              </a:lnSpc>
              <a:spcBef>
                <a:spcPts val="0"/>
              </a:spcBef>
            </a:pPr>
            <a:r>
              <a:rPr lang="zh-CN" altLang="en-US" sz="1400" dirty="0"/>
              <a:t>由</a:t>
            </a:r>
            <a:r>
              <a:rPr lang="zh-CN" altLang="en-US" sz="1400" dirty="0">
                <a:solidFill>
                  <a:srgbClr val="7030A0"/>
                </a:solidFill>
              </a:rPr>
              <a:t>小地址</a:t>
            </a:r>
            <a:r>
              <a:rPr lang="en-US" altLang="zh-CN" sz="1400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400" dirty="0">
                <a:solidFill>
                  <a:srgbClr val="7030A0"/>
                </a:solidFill>
                <a:sym typeface="Wingdings" panose="05000000000000000000" pitchFamily="2" charset="2"/>
              </a:rPr>
              <a:t>大地址增长</a:t>
            </a:r>
            <a:r>
              <a:rPr lang="zh-CN" altLang="en-US" sz="1400" dirty="0">
                <a:sym typeface="Wingdings" panose="05000000000000000000" pitchFamily="2" charset="2"/>
              </a:rPr>
              <a:t>，称为</a:t>
            </a:r>
            <a:r>
              <a:rPr lang="zh-CN" altLang="en-US" sz="1400" dirty="0">
                <a:solidFill>
                  <a:srgbClr val="C00000"/>
                </a:solidFill>
                <a:sym typeface="Wingdings" panose="05000000000000000000" pitchFamily="2" charset="2"/>
              </a:rPr>
              <a:t>向上生长</a:t>
            </a:r>
            <a:r>
              <a:rPr lang="zh-CN" altLang="en-US" sz="1400" dirty="0">
                <a:sym typeface="Wingdings" panose="05000000000000000000" pitchFamily="2" charset="2"/>
              </a:rPr>
              <a:t>，反之称为</a:t>
            </a:r>
            <a:r>
              <a:rPr lang="zh-CN" altLang="en-US" sz="1400" dirty="0">
                <a:solidFill>
                  <a:srgbClr val="C00000"/>
                </a:solidFill>
                <a:sym typeface="Wingdings" panose="05000000000000000000" pitchFamily="2" charset="2"/>
              </a:rPr>
              <a:t>向下生长；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/>
              <a:t>堆栈溢出：</a:t>
            </a:r>
            <a:r>
              <a:rPr lang="en-US" altLang="zh-CN" sz="1600" dirty="0" err="1"/>
              <a:t>DevCpp</a:t>
            </a:r>
            <a:r>
              <a:rPr lang="zh-CN" altLang="en-US" sz="1600" dirty="0"/>
              <a:t>默认堆栈大小为</a:t>
            </a:r>
            <a:r>
              <a:rPr lang="en-US" altLang="zh-CN" sz="1600" dirty="0">
                <a:solidFill>
                  <a:srgbClr val="7030A0"/>
                </a:solidFill>
              </a:rPr>
              <a:t>2MB</a:t>
            </a:r>
            <a:r>
              <a:rPr lang="zh-CN" altLang="en-US" sz="1600" dirty="0">
                <a:solidFill>
                  <a:srgbClr val="7030A0"/>
                </a:solidFill>
              </a:rPr>
              <a:t>；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1800" dirty="0" smtClean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600" dirty="0" smtClean="0">
                <a:solidFill>
                  <a:srgbClr val="00040C"/>
                </a:solidFill>
              </a:rPr>
              <a:t>BSS--Block </a:t>
            </a:r>
            <a:r>
              <a:rPr lang="en-US" altLang="zh-CN" sz="1600" dirty="0">
                <a:solidFill>
                  <a:srgbClr val="00040C"/>
                </a:solidFill>
              </a:rPr>
              <a:t>Started by Symbol</a:t>
            </a:r>
          </a:p>
        </p:txBody>
      </p:sp>
      <p:pic>
        <p:nvPicPr>
          <p:cNvPr id="1030" name="Picture 6" descr="https://ss2.baidu.com/6ONYsjip0QIZ8tyhnq/it/u=3661006841,3554856478&amp;fm=173&amp;app=25&amp;f=JPEG?w=428&amp;h=774&amp;s=BDB0EB162186CCEA524DD046030030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77" y="937258"/>
            <a:ext cx="3818613" cy="451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AB20BB-93F5-446C-86D8-D505B5C27E78}"/>
              </a:ext>
            </a:extLst>
          </p:cNvPr>
          <p:cNvGrpSpPr/>
          <p:nvPr/>
        </p:nvGrpSpPr>
        <p:grpSpPr>
          <a:xfrm>
            <a:off x="4338135" y="989785"/>
            <a:ext cx="826076" cy="4721060"/>
            <a:chOff x="3804647" y="1057721"/>
            <a:chExt cx="826076" cy="483179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3C3583E-15DE-4F4E-B6B1-0770AD4CDC36}"/>
                </a:ext>
              </a:extLst>
            </p:cNvPr>
            <p:cNvSpPr txBox="1"/>
            <p:nvPr/>
          </p:nvSpPr>
          <p:spPr>
            <a:xfrm>
              <a:off x="3808602" y="1057721"/>
              <a:ext cx="822121" cy="34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低地址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2C5EA38-FC85-4EB5-AFBC-0E61789F78B4}"/>
                </a:ext>
              </a:extLst>
            </p:cNvPr>
            <p:cNvSpPr txBox="1"/>
            <p:nvPr/>
          </p:nvSpPr>
          <p:spPr>
            <a:xfrm>
              <a:off x="3804647" y="5545449"/>
              <a:ext cx="822121" cy="344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高地址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A5B3B30-9A54-48F0-9345-ECFDA1D82875}"/>
                </a:ext>
              </a:extLst>
            </p:cNvPr>
            <p:cNvCxnSpPr>
              <a:stCxn id="4" idx="2"/>
            </p:cNvCxnSpPr>
            <p:nvPr/>
          </p:nvCxnSpPr>
          <p:spPr bwMode="auto">
            <a:xfrm flipH="1">
              <a:off x="4219661" y="1401789"/>
              <a:ext cx="2" cy="411543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2C3769A3-83FE-44FD-820A-8EA24894A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783332"/>
              </p:ext>
            </p:extLst>
          </p:nvPr>
        </p:nvGraphicFramePr>
        <p:xfrm>
          <a:off x="5067114" y="5411864"/>
          <a:ext cx="376014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797">
                  <a:extLst>
                    <a:ext uri="{9D8B030D-6E8A-4147-A177-3AD203B41FA5}">
                      <a16:colId xmlns:a16="http://schemas.microsoft.com/office/drawing/2014/main" val="117904371"/>
                    </a:ext>
                  </a:extLst>
                </a:gridCol>
                <a:gridCol w="2025352">
                  <a:extLst>
                    <a:ext uri="{9D8B030D-6E8A-4147-A177-3AD203B41FA5}">
                      <a16:colId xmlns:a16="http://schemas.microsoft.com/office/drawing/2014/main" val="72724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命令行参数区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主函数</a:t>
                      </a:r>
                      <a:r>
                        <a:rPr lang="en-US" altLang="zh-CN" sz="14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main</a:t>
                      </a:r>
                      <a:r>
                        <a:rPr lang="zh-CN" altLang="en-US" sz="1400" b="0" kern="120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+mn-cs"/>
                        </a:rPr>
                        <a:t>的参数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94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08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96B39-DE2D-4EB5-AAAA-B813B8FA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6294A-CCA4-4CC0-B95F-23ED6799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4169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考察下面的代码片段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545FFC-A2BD-4C77-BE60-DF54A65BB5B0}"/>
              </a:ext>
            </a:extLst>
          </p:cNvPr>
          <p:cNvSpPr txBox="1">
            <a:spLocks/>
          </p:cNvSpPr>
          <p:nvPr/>
        </p:nvSpPr>
        <p:spPr bwMode="auto">
          <a:xfrm>
            <a:off x="485775" y="1585519"/>
            <a:ext cx="3599664" cy="18434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int main()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</a:t>
            </a:r>
            <a:r>
              <a:rPr lang="en-US" altLang="zh-CN" sz="1800" dirty="0">
                <a:solidFill>
                  <a:srgbClr val="0303DF"/>
                </a:solidFill>
              </a:rPr>
              <a:t>char c[4096][506];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//…….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return 0;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0B5665C-0996-4697-905B-65ED9454F157}"/>
              </a:ext>
            </a:extLst>
          </p:cNvPr>
          <p:cNvSpPr txBox="1">
            <a:spLocks/>
          </p:cNvSpPr>
          <p:nvPr/>
        </p:nvSpPr>
        <p:spPr bwMode="auto">
          <a:xfrm>
            <a:off x="4479720" y="1585519"/>
            <a:ext cx="4095955" cy="42263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</a:rPr>
              <a:t>用户若使用的堆栈大小超过</a:t>
            </a:r>
            <a:r>
              <a:rPr lang="en-US" altLang="zh-CN" sz="1800" b="1" dirty="0">
                <a:solidFill>
                  <a:srgbClr val="0303DF"/>
                </a:solidFill>
              </a:rPr>
              <a:t>4096*506</a:t>
            </a:r>
            <a:r>
              <a:rPr lang="en-US" altLang="zh-CN" sz="1800" b="1" dirty="0">
                <a:solidFill>
                  <a:srgbClr val="000000"/>
                </a:solidFill>
              </a:rPr>
              <a:t>B</a:t>
            </a:r>
            <a:r>
              <a:rPr lang="zh-CN" altLang="en-US" sz="1800" dirty="0">
                <a:solidFill>
                  <a:srgbClr val="000000"/>
                </a:solidFill>
              </a:rPr>
              <a:t>，将会造成堆栈溢出</a:t>
            </a:r>
            <a:r>
              <a:rPr lang="en-US" altLang="zh-CN" sz="1800" dirty="0">
                <a:solidFill>
                  <a:srgbClr val="000000"/>
                </a:solidFill>
              </a:rPr>
              <a:t>;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</a:rPr>
              <a:t>main</a:t>
            </a:r>
            <a:r>
              <a:rPr lang="zh-CN" altLang="en-US" sz="1800" dirty="0">
                <a:solidFill>
                  <a:srgbClr val="000000"/>
                </a:solidFill>
              </a:rPr>
              <a:t>函数中声明的数组不能超过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91440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303DF"/>
                </a:solidFill>
              </a:rPr>
              <a:t>char c[4096][506]</a:t>
            </a:r>
            <a:r>
              <a:rPr lang="zh-CN" altLang="en-US" sz="1600" dirty="0">
                <a:solidFill>
                  <a:srgbClr val="0303DF"/>
                </a:solidFill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</a:rPr>
              <a:t>或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91440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303DF"/>
                </a:solidFill>
              </a:rPr>
              <a:t>short a[2048][1018]</a:t>
            </a:r>
            <a:r>
              <a:rPr lang="zh-CN" altLang="en-US" sz="1600" dirty="0">
                <a:solidFill>
                  <a:srgbClr val="0303DF"/>
                </a:solidFill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</a:rPr>
              <a:t>或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91440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303DF"/>
                </a:solidFill>
              </a:rPr>
              <a:t>int a[1024][1018]</a:t>
            </a:r>
            <a:r>
              <a:rPr lang="zh-CN" altLang="en-US" sz="1600" dirty="0">
                <a:solidFill>
                  <a:srgbClr val="0303DF"/>
                </a:solidFill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</a:rPr>
              <a:t>或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914400" lvl="1" indent="-285750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303DF"/>
                </a:solidFill>
              </a:rPr>
              <a:t> float a[1024][1018]</a:t>
            </a:r>
            <a:r>
              <a:rPr lang="zh-CN" altLang="en-US" sz="1600" dirty="0">
                <a:solidFill>
                  <a:srgbClr val="0303DF"/>
                </a:solidFill>
              </a:rPr>
              <a:t>；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914400" lvl="1" indent="-285750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000000"/>
                </a:solidFill>
              </a:rPr>
              <a:t>以此类推；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303DF"/>
                </a:solidFill>
              </a:rPr>
              <a:t> </a:t>
            </a:r>
            <a:r>
              <a:rPr lang="zh-CN" altLang="en-US" sz="1800" dirty="0">
                <a:solidFill>
                  <a:srgbClr val="C00000"/>
                </a:solidFill>
              </a:rPr>
              <a:t>思考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914400" lvl="1" indent="-285750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006600"/>
                </a:solidFill>
              </a:rPr>
              <a:t>在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默认堆栈</a:t>
            </a:r>
            <a:r>
              <a:rPr lang="zh-CN" altLang="en-US" sz="1600" b="1" dirty="0">
                <a:solidFill>
                  <a:srgbClr val="006600"/>
                </a:solidFill>
              </a:rPr>
              <a:t>大小的情况下，左边的程序段存在什么问题？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914400" lvl="1" indent="-285750">
              <a:lnSpc>
                <a:spcPct val="100000"/>
              </a:lnSpc>
              <a:spcBef>
                <a:spcPts val="600"/>
              </a:spcBef>
            </a:pPr>
            <a:endParaRPr lang="en-US" altLang="zh-CN" sz="1800" dirty="0">
              <a:sym typeface="Arial" panose="020B0604020202020204" pitchFamily="34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64D45E3-0D42-42C4-96DD-BD53A764DE4A}"/>
              </a:ext>
            </a:extLst>
          </p:cNvPr>
          <p:cNvSpPr txBox="1">
            <a:spLocks/>
          </p:cNvSpPr>
          <p:nvPr/>
        </p:nvSpPr>
        <p:spPr bwMode="auto">
          <a:xfrm>
            <a:off x="485774" y="3568241"/>
            <a:ext cx="3767443" cy="24718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000000"/>
                </a:solidFill>
              </a:rPr>
              <a:t>DevCpp</a:t>
            </a:r>
            <a:r>
              <a:rPr lang="zh-CN" altLang="en-US" sz="1800" dirty="0">
                <a:solidFill>
                  <a:srgbClr val="000000"/>
                </a:solidFill>
              </a:rPr>
              <a:t>默认堆栈大小</a:t>
            </a:r>
            <a:r>
              <a:rPr lang="en-US" altLang="zh-CN" sz="1800" dirty="0">
                <a:solidFill>
                  <a:srgbClr val="C00000"/>
                </a:solidFill>
              </a:rPr>
              <a:t>2MB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303DF"/>
                </a:solidFill>
              </a:rPr>
              <a:t>系统加载程序时至少使用</a:t>
            </a:r>
            <a:r>
              <a:rPr lang="en-US" altLang="zh-CN" sz="1800" dirty="0" smtClean="0">
                <a:solidFill>
                  <a:srgbClr val="0303DF"/>
                </a:solidFill>
              </a:rPr>
              <a:t>24KB</a:t>
            </a:r>
            <a:r>
              <a:rPr lang="zh-CN" altLang="en-US" sz="1800" dirty="0">
                <a:solidFill>
                  <a:srgbClr val="0303DF"/>
                </a:solidFill>
              </a:rPr>
              <a:t>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</a:rPr>
              <a:t>剩余：</a:t>
            </a:r>
            <a:r>
              <a:rPr lang="en-US" altLang="zh-CN" sz="1800" dirty="0">
                <a:solidFill>
                  <a:srgbClr val="000000"/>
                </a:solidFill>
              </a:rPr>
              <a:t>2MB-24KB=</a:t>
            </a:r>
            <a:r>
              <a:rPr lang="en-US" altLang="zh-CN" sz="1800" b="1" dirty="0">
                <a:solidFill>
                  <a:srgbClr val="006600"/>
                </a:solidFill>
              </a:rPr>
              <a:t>4K*506B</a:t>
            </a:r>
            <a:r>
              <a:rPr lang="zh-CN" altLang="en-US" sz="1800" dirty="0">
                <a:solidFill>
                  <a:srgbClr val="000000"/>
                </a:solidFill>
              </a:rPr>
              <a:t>可用；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C00000"/>
                </a:solidFill>
              </a:rPr>
              <a:t>数组</a:t>
            </a:r>
            <a:r>
              <a:rPr lang="en-US" altLang="zh-CN" sz="1800" dirty="0">
                <a:solidFill>
                  <a:srgbClr val="C00000"/>
                </a:solidFill>
              </a:rPr>
              <a:t>c</a:t>
            </a:r>
            <a:r>
              <a:rPr lang="zh-CN" altLang="en-US" sz="1800" dirty="0">
                <a:solidFill>
                  <a:srgbClr val="C00000"/>
                </a:solidFill>
              </a:rPr>
              <a:t>是局部变量，</a:t>
            </a:r>
            <a:r>
              <a:rPr lang="zh-CN" altLang="en-US" sz="1800" dirty="0" smtClean="0">
                <a:solidFill>
                  <a:srgbClr val="000000"/>
                </a:solidFill>
              </a:rPr>
              <a:t>在栈</a:t>
            </a:r>
            <a:r>
              <a:rPr lang="zh-CN" altLang="en-US" sz="1800" dirty="0">
                <a:solidFill>
                  <a:srgbClr val="000000"/>
                </a:solidFill>
              </a:rPr>
              <a:t>中</a:t>
            </a:r>
            <a:r>
              <a:rPr lang="zh-CN" altLang="en-US" sz="1800" dirty="0" smtClean="0">
                <a:solidFill>
                  <a:srgbClr val="000000"/>
                </a:solidFill>
              </a:rPr>
              <a:t>分配存储空间</a:t>
            </a:r>
            <a:r>
              <a:rPr lang="zh-CN" altLang="en-US" sz="1800" dirty="0">
                <a:solidFill>
                  <a:srgbClr val="000000"/>
                </a:solidFill>
              </a:rPr>
              <a:t>；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0CFED93-F73D-442D-8428-58B55BBB409A}"/>
              </a:ext>
            </a:extLst>
          </p:cNvPr>
          <p:cNvSpPr/>
          <p:nvPr/>
        </p:nvSpPr>
        <p:spPr bwMode="auto">
          <a:xfrm>
            <a:off x="4479720" y="2452695"/>
            <a:ext cx="3926048" cy="2153421"/>
          </a:xfrm>
          <a:prstGeom prst="wedgeRoundRectCallout">
            <a:avLst>
              <a:gd name="adj1" fmla="val -20030"/>
              <a:gd name="adj2" fmla="val 4848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char c[4096][506]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</a:rPr>
              <a:t>，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+mn-ea"/>
              </a:rPr>
              <a:t>则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数组</a:t>
            </a:r>
            <a:r>
              <a:rPr lang="en-US" altLang="zh-CN" sz="1600" dirty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c</a:t>
            </a:r>
            <a:r>
              <a:rPr lang="zh-CN" altLang="en-US" sz="1600" dirty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占用了全部的堆栈区；</a:t>
            </a:r>
            <a:endParaRPr lang="en-US" altLang="zh-CN" sz="1600" dirty="0">
              <a:solidFill>
                <a:srgbClr val="7030A0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marL="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6600"/>
                </a:solidFill>
                <a:latin typeface="+mn-lt"/>
                <a:ea typeface="+mn-ea"/>
                <a:sym typeface="Arial" panose="020B0604020202020204" pitchFamily="34" charset="0"/>
              </a:rPr>
              <a:t>再也不能定义其它的局部变量；</a:t>
            </a:r>
            <a:endParaRPr lang="en-US" altLang="zh-CN" sz="1600" dirty="0">
              <a:solidFill>
                <a:srgbClr val="006600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marL="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6600"/>
                </a:solidFill>
                <a:latin typeface="+mn-lt"/>
                <a:ea typeface="+mn-ea"/>
                <a:sym typeface="Arial" panose="020B0604020202020204" pitchFamily="34" charset="0"/>
              </a:rPr>
              <a:t>也无法进行函数调用；</a:t>
            </a:r>
            <a:endParaRPr lang="en-US" altLang="zh-CN" sz="1600" dirty="0">
              <a:solidFill>
                <a:srgbClr val="006600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marL="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marL="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03DF"/>
                </a:solidFill>
                <a:latin typeface="+mn-lt"/>
                <a:ea typeface="+mn-ea"/>
                <a:sym typeface="Arial" panose="020B0604020202020204" pitchFamily="34" charset="0"/>
              </a:rPr>
              <a:t>思考：如何定义大数组？</a:t>
            </a:r>
            <a:endParaRPr lang="en-US" altLang="zh-CN" sz="1600" dirty="0">
              <a:solidFill>
                <a:srgbClr val="0303DF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4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变量的</a:t>
            </a:r>
            <a:r>
              <a:rPr lang="zh-CN" altLang="en-US" dirty="0" smtClean="0"/>
              <a:t>生命期、作用域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280720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</a:rPr>
              <a:t>变量的</a:t>
            </a:r>
            <a:r>
              <a:rPr lang="zh-CN" altLang="en-US" sz="2000" b="1" u="sng" dirty="0">
                <a:solidFill>
                  <a:srgbClr val="FF0000"/>
                </a:solidFill>
              </a:rPr>
              <a:t>生命期</a:t>
            </a:r>
            <a:endParaRPr lang="en-US" altLang="zh-CN" sz="2000" b="1" u="sng" dirty="0">
              <a:solidFill>
                <a:srgbClr val="FF0000"/>
              </a:solidFill>
            </a:endParaRPr>
          </a:p>
          <a:p>
            <a:pPr marL="971550" lvl="1"/>
            <a:r>
              <a:rPr lang="zh-CN" altLang="en-US" sz="1800" b="1" dirty="0" smtClean="0"/>
              <a:t>一</a:t>
            </a:r>
            <a:r>
              <a:rPr lang="zh-CN" altLang="en-US" sz="1800" b="1" dirty="0"/>
              <a:t>个变量</a:t>
            </a:r>
            <a:r>
              <a:rPr lang="zh-CN" altLang="en-US" sz="1800" b="1" dirty="0" smtClean="0"/>
              <a:t>何时创建，</a:t>
            </a:r>
            <a:r>
              <a:rPr lang="zh-CN" altLang="en-US" sz="1800" b="1" dirty="0"/>
              <a:t>何时</a:t>
            </a:r>
            <a:r>
              <a:rPr lang="zh-CN" altLang="en-US" sz="1800" b="1" dirty="0" smtClean="0"/>
              <a:t>消亡（释放）；</a:t>
            </a:r>
            <a:endParaRPr lang="en-US" altLang="zh-CN" sz="1800" b="1" dirty="0"/>
          </a:p>
          <a:p>
            <a:pPr marL="971550" lvl="1"/>
            <a:r>
              <a:rPr lang="zh-CN" altLang="en-US" sz="1800" dirty="0"/>
              <a:t>一个变量一旦消亡，也就无法访问；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一个变量在其生命期内，在程序中</a:t>
            </a:r>
            <a:r>
              <a:rPr lang="zh-CN" altLang="en-US" sz="2000" dirty="0">
                <a:solidFill>
                  <a:srgbClr val="0303DF"/>
                </a:solidFill>
              </a:rPr>
              <a:t>有的地方可以</a:t>
            </a:r>
            <a:r>
              <a:rPr lang="zh-CN" altLang="en-US" sz="2000" dirty="0"/>
              <a:t>访问它，</a:t>
            </a:r>
            <a:r>
              <a:rPr lang="zh-CN" altLang="en-US" sz="2000" dirty="0">
                <a:solidFill>
                  <a:srgbClr val="0303DF"/>
                </a:solidFill>
              </a:rPr>
              <a:t>有的地方不可以</a:t>
            </a:r>
            <a:r>
              <a:rPr lang="zh-CN" altLang="en-US" sz="2000" dirty="0"/>
              <a:t>访问它，涉及到</a:t>
            </a:r>
            <a:r>
              <a:rPr lang="zh-CN" altLang="en-US" sz="2000" b="1" u="sng" dirty="0">
                <a:solidFill>
                  <a:srgbClr val="7030A0"/>
                </a:solidFill>
              </a:rPr>
              <a:t>变量的作用域</a:t>
            </a:r>
            <a:r>
              <a:rPr lang="zh-CN" altLang="en-US" sz="2000" dirty="0"/>
              <a:t>的概念；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FF0000"/>
                </a:solidFill>
              </a:rPr>
              <a:t>变量的</a:t>
            </a:r>
            <a:r>
              <a:rPr lang="zh-CN" altLang="en-US" sz="2000" b="1" u="sng" dirty="0">
                <a:solidFill>
                  <a:srgbClr val="FF0000"/>
                </a:solidFill>
              </a:rPr>
              <a:t>作用域</a:t>
            </a:r>
            <a:endParaRPr lang="en-US" altLang="zh-CN" sz="2000" b="1" u="sng" dirty="0">
              <a:solidFill>
                <a:srgbClr val="FF0000"/>
              </a:solidFill>
            </a:endParaRPr>
          </a:p>
          <a:p>
            <a:pPr marL="971550" lvl="1"/>
            <a:r>
              <a:rPr lang="zh-CN" altLang="en-US" sz="1800" dirty="0"/>
              <a:t>变量的作用</a:t>
            </a:r>
            <a:r>
              <a:rPr lang="zh-CN" altLang="en-US" sz="1800" dirty="0" smtClean="0"/>
              <a:t>范围</a:t>
            </a:r>
            <a:endParaRPr lang="en-US" altLang="zh-CN" sz="1800" dirty="0" smtClean="0"/>
          </a:p>
          <a:p>
            <a:pPr marL="971550" lvl="1"/>
            <a:r>
              <a:rPr lang="zh-CN" altLang="en-US" sz="1800" dirty="0" smtClean="0"/>
              <a:t>即</a:t>
            </a:r>
            <a:r>
              <a:rPr lang="zh-CN" altLang="en-US" sz="1800" dirty="0"/>
              <a:t>一个</a:t>
            </a:r>
            <a:r>
              <a:rPr lang="zh-CN" altLang="en-US" sz="1800" dirty="0" smtClean="0"/>
              <a:t>变量在其生命期中，在</a:t>
            </a:r>
            <a:r>
              <a:rPr lang="zh-CN" altLang="en-US" sz="1800" dirty="0"/>
              <a:t>什么范围内可以访问它，或不可以访问它；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依据变量的</a:t>
            </a:r>
            <a:r>
              <a:rPr lang="zh-CN" altLang="en-US" sz="2000" dirty="0">
                <a:solidFill>
                  <a:srgbClr val="7030A0"/>
                </a:solidFill>
              </a:rPr>
              <a:t>生命期与作用域</a:t>
            </a:r>
            <a:r>
              <a:rPr lang="zh-CN" altLang="en-US" sz="2000" dirty="0"/>
              <a:t>，变量一般分为</a:t>
            </a:r>
            <a:endParaRPr lang="en-US" altLang="zh-CN" sz="2000" dirty="0"/>
          </a:p>
          <a:p>
            <a:pPr marL="971550" lvl="1"/>
            <a:r>
              <a:rPr lang="zh-CN" altLang="en-US" sz="1800" dirty="0" smtClean="0">
                <a:solidFill>
                  <a:srgbClr val="0303DF"/>
                </a:solidFill>
              </a:rPr>
              <a:t>局部变量（</a:t>
            </a:r>
            <a:r>
              <a:rPr lang="en-US" altLang="zh-CN" sz="1800" dirty="0" smtClean="0">
                <a:solidFill>
                  <a:srgbClr val="0303DF"/>
                </a:solidFill>
              </a:rPr>
              <a:t>local variable</a:t>
            </a:r>
            <a:r>
              <a:rPr lang="zh-CN" altLang="en-US" sz="1800" dirty="0" smtClean="0">
                <a:solidFill>
                  <a:srgbClr val="0303DF"/>
                </a:solidFill>
              </a:rPr>
              <a:t>）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 smtClean="0">
                <a:solidFill>
                  <a:srgbClr val="006600"/>
                </a:solidFill>
              </a:rPr>
              <a:t>全局变量（</a:t>
            </a:r>
            <a:r>
              <a:rPr lang="en-US" altLang="zh-CN" sz="1800" dirty="0" smtClean="0">
                <a:solidFill>
                  <a:srgbClr val="006600"/>
                </a:solidFill>
              </a:rPr>
              <a:t>global variable</a:t>
            </a:r>
            <a:r>
              <a:rPr lang="zh-CN" altLang="en-US" sz="1800" dirty="0" smtClean="0">
                <a:solidFill>
                  <a:srgbClr val="006600"/>
                </a:solidFill>
              </a:rPr>
              <a:t>）（全程变量）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C00000"/>
                </a:solidFill>
              </a:rPr>
              <a:t>对于这一章的学习，请牢记三件事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971550" lvl="1"/>
            <a:r>
              <a:rPr lang="zh-CN" altLang="en-US" sz="1800" dirty="0" smtClean="0"/>
              <a:t>变量的</a:t>
            </a:r>
            <a:r>
              <a:rPr lang="zh-CN" altLang="en-US" sz="1800" dirty="0" smtClean="0">
                <a:solidFill>
                  <a:srgbClr val="7030A0"/>
                </a:solidFill>
              </a:rPr>
              <a:t>生命期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solidFill>
                  <a:srgbClr val="7030A0"/>
                </a:solidFill>
              </a:rPr>
              <a:t>作用域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solidFill>
                  <a:srgbClr val="7030A0"/>
                </a:solidFill>
              </a:rPr>
              <a:t>存储位置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smtClean="0"/>
              <a:t>其中，变量</a:t>
            </a:r>
            <a:r>
              <a:rPr lang="zh-CN" altLang="en-US" sz="1800" dirty="0" smtClean="0"/>
              <a:t>的存储位置</a:t>
            </a:r>
            <a:r>
              <a:rPr lang="zh-CN" altLang="en-US" sz="1800" smtClean="0"/>
              <a:t>决定了其生命期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6959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96B39-DE2D-4EB5-AAAA-B813B8FA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>
                <a:solidFill>
                  <a:srgbClr val="0303DF"/>
                </a:solidFill>
              </a:rPr>
              <a:t>大数组</a:t>
            </a:r>
            <a:r>
              <a:rPr lang="zh-CN" altLang="en-US" dirty="0"/>
              <a:t>的几种方法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0B5665C-0996-4697-905B-65ED9454F157}"/>
              </a:ext>
            </a:extLst>
          </p:cNvPr>
          <p:cNvSpPr txBox="1">
            <a:spLocks/>
          </p:cNvSpPr>
          <p:nvPr/>
        </p:nvSpPr>
        <p:spPr bwMode="auto">
          <a:xfrm>
            <a:off x="4613564" y="1110379"/>
            <a:ext cx="4133926" cy="4489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</a:rPr>
              <a:t>定义数组为全局变量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float a[1000][1000</a:t>
            </a:r>
            <a:r>
              <a:rPr lang="en-US" altLang="zh-CN" sz="1800" dirty="0" smtClean="0">
                <a:solidFill>
                  <a:srgbClr val="0303DF"/>
                </a:solidFill>
              </a:rPr>
              <a:t>];  //</a:t>
            </a:r>
            <a:r>
              <a:rPr lang="zh-CN" altLang="en-US" sz="1800" dirty="0" smtClean="0">
                <a:solidFill>
                  <a:srgbClr val="0303DF"/>
                </a:solidFill>
              </a:rPr>
              <a:t>全局变量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int main()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//…….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return 0;     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</a:rPr>
              <a:t>堆栈太小，可以将</a:t>
            </a:r>
            <a:r>
              <a:rPr lang="zh-CN" altLang="en-US" sz="1600" dirty="0">
                <a:solidFill>
                  <a:srgbClr val="C00000"/>
                </a:solidFill>
              </a:rPr>
              <a:t>大数组</a:t>
            </a:r>
            <a:r>
              <a:rPr lang="zh-CN" altLang="en-US" sz="1600" dirty="0">
                <a:solidFill>
                  <a:srgbClr val="000000"/>
                </a:solidFill>
              </a:rPr>
              <a:t>定义为</a:t>
            </a:r>
            <a:r>
              <a:rPr lang="zh-CN" altLang="en-US" sz="1600" dirty="0" smtClean="0">
                <a:solidFill>
                  <a:srgbClr val="C00000"/>
                </a:solidFill>
              </a:rPr>
              <a:t>全局变量</a:t>
            </a:r>
            <a:r>
              <a:rPr lang="en-US" altLang="zh-CN" sz="1600" dirty="0" smtClean="0">
                <a:solidFill>
                  <a:srgbClr val="000000"/>
                </a:solidFill>
              </a:rPr>
              <a:t>;</a:t>
            </a:r>
          </a:p>
          <a:p>
            <a:pPr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//</a:t>
            </a:r>
            <a:r>
              <a:rPr lang="zh-CN" altLang="en-US" sz="1600" dirty="0" smtClean="0">
                <a:solidFill>
                  <a:srgbClr val="000000"/>
                </a:solidFill>
              </a:rPr>
              <a:t>在</a:t>
            </a:r>
            <a:r>
              <a:rPr lang="zh-CN" altLang="en-US" sz="1600" dirty="0">
                <a:solidFill>
                  <a:srgbClr val="C00000"/>
                </a:solidFill>
              </a:rPr>
              <a:t>全局数据区中分配内存空间</a:t>
            </a:r>
            <a:r>
              <a:rPr lang="zh-CN" altLang="en-US" sz="1600" dirty="0">
                <a:solidFill>
                  <a:srgbClr val="000000"/>
                </a:solidFill>
              </a:rPr>
              <a:t>；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//</a:t>
            </a:r>
            <a:r>
              <a:rPr lang="zh-CN" altLang="en-US" sz="1600" dirty="0">
                <a:solidFill>
                  <a:srgbClr val="0303DF"/>
                </a:solidFill>
              </a:rPr>
              <a:t>全局变量的生命期很长</a:t>
            </a:r>
            <a:r>
              <a:rPr lang="zh-CN" altLang="en-US" sz="1600" dirty="0" smtClean="0">
                <a:solidFill>
                  <a:srgbClr val="0303DF"/>
                </a:solidFill>
              </a:rPr>
              <a:t>，会长期占用内存空间</a:t>
            </a:r>
            <a:endParaRPr lang="zh-CN" altLang="en-US" sz="1600" dirty="0">
              <a:solidFill>
                <a:srgbClr val="0303DF"/>
              </a:solidFill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2AAEC56-9A2B-4572-8217-2CD77B26EC4D}"/>
              </a:ext>
            </a:extLst>
          </p:cNvPr>
          <p:cNvSpPr txBox="1">
            <a:spLocks/>
          </p:cNvSpPr>
          <p:nvPr/>
        </p:nvSpPr>
        <p:spPr bwMode="auto">
          <a:xfrm>
            <a:off x="253807" y="1085611"/>
            <a:ext cx="3928961" cy="45139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</a:rPr>
              <a:t>方法：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914400" lvl="1" indent="-285750"/>
            <a:r>
              <a:rPr lang="zh-CN" altLang="en-US" sz="1800" dirty="0">
                <a:solidFill>
                  <a:srgbClr val="7030A0"/>
                </a:solidFill>
              </a:rPr>
              <a:t>定义大数组为全局变量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914400" lvl="1" indent="-285750"/>
            <a:r>
              <a:rPr lang="zh-CN" altLang="en-US" sz="1800" dirty="0">
                <a:solidFill>
                  <a:srgbClr val="0303DF"/>
                </a:solidFill>
                <a:sym typeface="Arial" panose="020B0604020202020204" pitchFamily="34" charset="0"/>
              </a:rPr>
              <a:t>修改堆栈大小；</a:t>
            </a:r>
            <a:endParaRPr lang="en-US" altLang="zh-CN" sz="1800" dirty="0">
              <a:solidFill>
                <a:srgbClr val="0303DF"/>
              </a:solidFill>
              <a:sym typeface="Arial" panose="020B0604020202020204" pitchFamily="34" charset="0"/>
            </a:endParaRPr>
          </a:p>
          <a:p>
            <a:pPr marL="914400" lvl="1" indent="-285750"/>
            <a:r>
              <a:rPr lang="zh-CN" altLang="en-US" sz="1800" b="1" dirty="0">
                <a:solidFill>
                  <a:srgbClr val="006600"/>
                </a:solidFill>
                <a:sym typeface="Arial" panose="020B0604020202020204" pitchFamily="34" charset="0"/>
              </a:rPr>
              <a:t>在函数中将大数组定义为</a:t>
            </a:r>
            <a:r>
              <a:rPr lang="zh-CN" altLang="en-US" sz="1800" b="1" dirty="0">
                <a:solidFill>
                  <a:srgbClr val="C00000"/>
                </a:solidFill>
                <a:sym typeface="Arial" panose="020B0604020202020204" pitchFamily="34" charset="0"/>
              </a:rPr>
              <a:t>静态局部变量</a:t>
            </a:r>
            <a:r>
              <a:rPr lang="zh-CN" altLang="en-US" sz="1800" b="1" dirty="0">
                <a:solidFill>
                  <a:srgbClr val="006600"/>
                </a:solidFill>
                <a:sym typeface="Arial" panose="020B0604020202020204" pitchFamily="34" charset="0"/>
              </a:rPr>
              <a:t>，如</a:t>
            </a:r>
            <a:endParaRPr lang="en-US" altLang="zh-CN" sz="1800" b="1" dirty="0">
              <a:solidFill>
                <a:srgbClr val="006600"/>
              </a:solidFill>
              <a:sym typeface="Arial" panose="020B0604020202020204" pitchFamily="34" charset="0"/>
            </a:endParaRPr>
          </a:p>
          <a:p>
            <a:pPr lvl="2" indent="0"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  int f()</a:t>
            </a:r>
          </a:p>
          <a:p>
            <a:pPr lvl="2" indent="0"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  {</a:t>
            </a:r>
          </a:p>
          <a:p>
            <a:pPr lvl="2" indent="0">
              <a:buNone/>
            </a:pPr>
            <a:r>
              <a:rPr lang="en-US" altLang="zh-CN" sz="1600" dirty="0">
                <a:solidFill>
                  <a:srgbClr val="0303DF"/>
                </a:solidFill>
                <a:sym typeface="Arial" panose="020B0604020202020204" pitchFamily="34" charset="0"/>
              </a:rPr>
              <a:t>       static</a:t>
            </a:r>
            <a:r>
              <a:rPr lang="en-US" altLang="zh-CN" sz="1600" dirty="0">
                <a:sym typeface="Arial" panose="020B0604020202020204" pitchFamily="34" charset="0"/>
              </a:rPr>
              <a:t> float a[1000][1000];</a:t>
            </a:r>
          </a:p>
          <a:p>
            <a:pPr lvl="2" indent="0"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       //….</a:t>
            </a:r>
          </a:p>
          <a:p>
            <a:pPr lvl="2" indent="0">
              <a:buNone/>
            </a:pPr>
            <a:r>
              <a:rPr lang="en-US" altLang="zh-CN" sz="1600" dirty="0">
                <a:sym typeface="Arial" panose="020B0604020202020204" pitchFamily="34" charset="0"/>
              </a:rPr>
              <a:t>   }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0000"/>
                </a:solidFill>
              </a:rPr>
              <a:t>如果定义的数组仅仅在本函数中使用，推荐定义为</a:t>
            </a:r>
            <a:r>
              <a:rPr lang="zh-CN" altLang="en-US" sz="1600" b="1" dirty="0">
                <a:solidFill>
                  <a:srgbClr val="C00000"/>
                </a:solidFill>
              </a:rPr>
              <a:t>静态局部变量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；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7030A0"/>
                </a:solidFill>
              </a:rPr>
              <a:t>静态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局部变量</a:t>
            </a:r>
            <a:r>
              <a:rPr lang="zh-CN" altLang="en-US" sz="1600" dirty="0" smtClean="0">
                <a:solidFill>
                  <a:srgbClr val="7030A0"/>
                </a:solidFill>
              </a:rPr>
              <a:t>与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全局变量</a:t>
            </a:r>
            <a:r>
              <a:rPr lang="zh-CN" altLang="en-US" sz="1600" dirty="0" smtClean="0">
                <a:solidFill>
                  <a:srgbClr val="7030A0"/>
                </a:solidFill>
              </a:rPr>
              <a:t>存储在</a:t>
            </a:r>
            <a:r>
              <a:rPr lang="zh-CN" altLang="en-US" sz="1600" dirty="0" smtClean="0">
                <a:solidFill>
                  <a:srgbClr val="C00000"/>
                </a:solidFill>
              </a:rPr>
              <a:t>全局数据区内</a:t>
            </a:r>
            <a:r>
              <a:rPr lang="zh-CN" altLang="en-US" sz="1600" dirty="0" smtClean="0">
                <a:solidFill>
                  <a:srgbClr val="7030A0"/>
                </a:solidFill>
              </a:rPr>
              <a:t>（不在栈中）。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971550" lvl="1"/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3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7050-B8EF-492E-90E9-E590DF6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DevCpp</a:t>
            </a:r>
            <a:r>
              <a:rPr lang="zh-CN" altLang="en-US" dirty="0"/>
              <a:t>中自己定义堆栈的</a:t>
            </a:r>
            <a:r>
              <a:rPr lang="zh-CN" altLang="en-US" dirty="0" smtClean="0"/>
              <a:t>大小</a:t>
            </a:r>
            <a:r>
              <a:rPr lang="zh-CN" altLang="en-US" dirty="0" smtClean="0">
                <a:solidFill>
                  <a:srgbClr val="7030A0"/>
                </a:solidFill>
              </a:rPr>
              <a:t>（不建议使用）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20BC3-FA03-4B4E-A890-760329EC4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4336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菜单中选择：</a:t>
            </a:r>
            <a:r>
              <a:rPr lang="en-US" altLang="zh-CN" sz="2000" dirty="0"/>
              <a:t>Tools/Compiler Options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7FB0AB-D904-4E5C-A334-D938B2ABF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60" y="1568741"/>
            <a:ext cx="48006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27050-B8EF-492E-90E9-E590DF68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DevCpp</a:t>
            </a:r>
            <a:r>
              <a:rPr lang="zh-CN" altLang="en-US" dirty="0"/>
              <a:t>中自己定义堆栈的</a:t>
            </a:r>
            <a:r>
              <a:rPr lang="zh-CN" altLang="en-US" dirty="0" smtClean="0"/>
              <a:t>大小</a:t>
            </a:r>
            <a:r>
              <a:rPr lang="zh-CN" altLang="en-US" dirty="0">
                <a:solidFill>
                  <a:srgbClr val="7030A0"/>
                </a:solidFill>
              </a:rPr>
              <a:t>（不建议使用）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20BC3-FA03-4B4E-A890-760329EC4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4" y="1135062"/>
            <a:ext cx="8089901" cy="238122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在弹出的对话框中，</a:t>
            </a:r>
            <a:r>
              <a:rPr lang="zh-CN" altLang="en-US" sz="1800" dirty="0" smtClean="0"/>
              <a:t>添加链接程序</a:t>
            </a:r>
            <a:r>
              <a:rPr lang="zh-CN" altLang="en-US" sz="1800" dirty="0"/>
              <a:t>的参数 </a:t>
            </a:r>
            <a:r>
              <a:rPr lang="en-US" altLang="zh-CN" sz="1800" i="1" dirty="0">
                <a:solidFill>
                  <a:srgbClr val="C00000"/>
                </a:solidFill>
              </a:rPr>
              <a:t>-</a:t>
            </a:r>
            <a:r>
              <a:rPr lang="en-US" altLang="zh-CN" sz="1800" i="1" dirty="0" err="1">
                <a:solidFill>
                  <a:srgbClr val="C00000"/>
                </a:solidFill>
              </a:rPr>
              <a:t>W</a:t>
            </a:r>
            <a:r>
              <a:rPr lang="en-US" altLang="zh-CN" sz="1800" i="1" dirty="0" err="1" smtClean="0">
                <a:solidFill>
                  <a:srgbClr val="C00000"/>
                </a:solidFill>
              </a:rPr>
              <a:t>l</a:t>
            </a:r>
            <a:r>
              <a:rPr lang="en-US" altLang="zh-CN" sz="1800" i="1" dirty="0">
                <a:solidFill>
                  <a:srgbClr val="C00000"/>
                </a:solidFill>
              </a:rPr>
              <a:t>,--stack=SIZE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其中，</a:t>
            </a:r>
            <a:r>
              <a:rPr lang="en-US" altLang="zh-CN" sz="1600" dirty="0"/>
              <a:t>SIZE</a:t>
            </a:r>
            <a:r>
              <a:rPr lang="zh-CN" altLang="en-US" sz="1600" dirty="0"/>
              <a:t>以</a:t>
            </a:r>
            <a:r>
              <a:rPr lang="zh-CN" altLang="en-US" sz="1600" b="1" dirty="0">
                <a:solidFill>
                  <a:srgbClr val="7030A0"/>
                </a:solidFill>
              </a:rPr>
              <a:t>字节</a:t>
            </a:r>
            <a:r>
              <a:rPr lang="zh-CN" altLang="en-US" sz="1600" dirty="0"/>
              <a:t>为单位；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如要设置你的程序运行时堆栈为</a:t>
            </a:r>
            <a:r>
              <a:rPr lang="en-US" altLang="zh-CN" sz="1600" b="1" dirty="0">
                <a:solidFill>
                  <a:srgbClr val="0303DF"/>
                </a:solidFill>
              </a:rPr>
              <a:t>4MB</a:t>
            </a:r>
            <a:r>
              <a:rPr lang="zh-CN" altLang="en-US" sz="1600" dirty="0"/>
              <a:t>，则</a:t>
            </a:r>
            <a:r>
              <a:rPr lang="en-US" altLang="zh-CN" sz="1600" dirty="0">
                <a:solidFill>
                  <a:srgbClr val="0303DF"/>
                </a:solidFill>
              </a:rPr>
              <a:t>SIZE=4*1024*1024=4195304;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系统自己使用</a:t>
            </a:r>
            <a:r>
              <a:rPr lang="en-US" altLang="zh-CN" sz="1800" dirty="0"/>
              <a:t>24KB</a:t>
            </a:r>
            <a:r>
              <a:rPr lang="zh-CN" altLang="en-US" sz="1800" dirty="0"/>
              <a:t>，因此编程最多使用</a:t>
            </a:r>
            <a:r>
              <a:rPr lang="en-US" altLang="zh-CN" sz="1800" dirty="0">
                <a:solidFill>
                  <a:srgbClr val="0303DF"/>
                </a:solidFill>
              </a:rPr>
              <a:t>4MB-24KB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问题：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在其它编译器下编译后可能无法正常执行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可能无法通过一些考试平台的自动评判</a:t>
            </a:r>
            <a:endParaRPr lang="zh-CN" altLang="en-US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E57EAB0-3B34-4D07-82D9-0F30C883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17" y="2635134"/>
            <a:ext cx="3195454" cy="27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8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96B39-DE2D-4EB5-AAAA-B813B8FA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堆栈溢出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6294A-CCA4-4CC0-B95F-23ED67995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2"/>
            <a:ext cx="8089900" cy="92862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4MB</a:t>
            </a:r>
            <a:r>
              <a:rPr lang="zh-CN" altLang="en-US" sz="2000" dirty="0"/>
              <a:t>大小的堆栈，除去系统使用的</a:t>
            </a:r>
            <a:r>
              <a:rPr lang="en-US" altLang="zh-CN" sz="2000" dirty="0"/>
              <a:t>24KB</a:t>
            </a:r>
            <a:r>
              <a:rPr lang="zh-CN" altLang="en-US" sz="2000" dirty="0"/>
              <a:t>，编程最多使用</a:t>
            </a:r>
            <a:r>
              <a:rPr lang="en-US" altLang="zh-CN" sz="2000" dirty="0">
                <a:solidFill>
                  <a:srgbClr val="0303DF"/>
                </a:solidFill>
              </a:rPr>
              <a:t>4MB-24KB</a:t>
            </a:r>
            <a:r>
              <a:rPr lang="zh-CN" altLang="en-US" sz="2000" dirty="0">
                <a:solidFill>
                  <a:srgbClr val="0303DF"/>
                </a:solidFill>
              </a:rPr>
              <a:t>；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303DF"/>
                </a:solidFill>
              </a:rPr>
              <a:t>4MB-24KB=4K*506B</a:t>
            </a: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8545FFC-A2BD-4C77-BE60-DF54A65BB5B0}"/>
              </a:ext>
            </a:extLst>
          </p:cNvPr>
          <p:cNvSpPr txBox="1">
            <a:spLocks/>
          </p:cNvSpPr>
          <p:nvPr/>
        </p:nvSpPr>
        <p:spPr bwMode="auto">
          <a:xfrm>
            <a:off x="695498" y="2164360"/>
            <a:ext cx="7441823" cy="38689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int main()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</a:t>
            </a:r>
            <a:r>
              <a:rPr lang="en-US" altLang="zh-CN" sz="1800" dirty="0">
                <a:solidFill>
                  <a:srgbClr val="0303DF"/>
                </a:solidFill>
              </a:rPr>
              <a:t>char c[4096][506];   </a:t>
            </a:r>
            <a:r>
              <a:rPr lang="en-US" altLang="zh-CN" sz="1800" b="1" dirty="0">
                <a:solidFill>
                  <a:srgbClr val="006600"/>
                </a:solidFill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</a:rPr>
              <a:t>超过该数组大小，将会造成堆栈溢出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  //</a:t>
            </a:r>
            <a:r>
              <a:rPr lang="zh-CN" altLang="en-US" sz="1800" dirty="0">
                <a:solidFill>
                  <a:srgbClr val="C00000"/>
                </a:solidFill>
              </a:rPr>
              <a:t>无法定义其它的局部变量；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  //</a:t>
            </a:r>
            <a:r>
              <a:rPr lang="zh-CN" altLang="en-US" sz="1800" dirty="0">
                <a:solidFill>
                  <a:srgbClr val="C00000"/>
                </a:solidFill>
              </a:rPr>
              <a:t>无法进行函数调用；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  </a:t>
            </a:r>
            <a:r>
              <a:rPr lang="en-US" altLang="zh-CN" sz="1800" b="1" dirty="0">
                <a:solidFill>
                  <a:srgbClr val="0303DF"/>
                </a:solidFill>
              </a:rPr>
              <a:t>//</a:t>
            </a:r>
            <a:r>
              <a:rPr lang="zh-CN" altLang="en-US" sz="1800" b="1" dirty="0">
                <a:solidFill>
                  <a:srgbClr val="0303DF"/>
                </a:solidFill>
              </a:rPr>
              <a:t>应该将数组</a:t>
            </a:r>
            <a:r>
              <a:rPr lang="en-US" altLang="zh-CN" sz="1800" b="1" dirty="0">
                <a:solidFill>
                  <a:srgbClr val="0303DF"/>
                </a:solidFill>
              </a:rPr>
              <a:t>c</a:t>
            </a:r>
            <a:r>
              <a:rPr lang="zh-CN" altLang="en-US" sz="1800" b="1" dirty="0">
                <a:solidFill>
                  <a:srgbClr val="0303DF"/>
                </a:solidFill>
              </a:rPr>
              <a:t>定义为</a:t>
            </a:r>
            <a:r>
              <a:rPr lang="zh-CN" altLang="en-US" sz="1800" b="1" dirty="0">
                <a:solidFill>
                  <a:srgbClr val="7030A0"/>
                </a:solidFill>
              </a:rPr>
              <a:t>全局变量</a:t>
            </a:r>
            <a:r>
              <a:rPr lang="zh-CN" altLang="en-US" sz="1800" b="1" dirty="0">
                <a:solidFill>
                  <a:srgbClr val="0303DF"/>
                </a:solidFill>
              </a:rPr>
              <a:t>，或</a:t>
            </a:r>
            <a:r>
              <a:rPr lang="zh-CN" altLang="en-US" sz="1800" b="1" dirty="0">
                <a:solidFill>
                  <a:srgbClr val="7030A0"/>
                </a:solidFill>
              </a:rPr>
              <a:t>静态局部变量</a:t>
            </a:r>
            <a:r>
              <a:rPr lang="zh-CN" altLang="en-US" sz="1800" b="1" dirty="0">
                <a:solidFill>
                  <a:srgbClr val="0303DF"/>
                </a:solidFill>
              </a:rPr>
              <a:t>；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return 0;     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039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语言的四种存储类型：</a:t>
            </a:r>
            <a:r>
              <a:rPr lang="zh-CN" altLang="en-US" dirty="0">
                <a:solidFill>
                  <a:srgbClr val="0303DF"/>
                </a:solidFill>
              </a:rPr>
              <a:t>变量的四个修饰词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375004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四种存储类型说明符，决定了</a:t>
            </a:r>
            <a:r>
              <a:rPr lang="zh-CN" altLang="en-US" sz="1800" b="1" dirty="0">
                <a:solidFill>
                  <a:srgbClr val="C00000"/>
                </a:solidFill>
              </a:rPr>
              <a:t>变量的存储周期</a:t>
            </a:r>
            <a:r>
              <a:rPr lang="zh-CN" altLang="en-US" sz="1800" b="1" dirty="0">
                <a:solidFill>
                  <a:srgbClr val="006600"/>
                </a:solidFill>
              </a:rPr>
              <a:t>（生命期）</a:t>
            </a:r>
            <a:r>
              <a:rPr lang="zh-CN" altLang="en-US" sz="1800" dirty="0"/>
              <a:t>与</a:t>
            </a:r>
            <a:r>
              <a:rPr lang="zh-CN" altLang="en-US" sz="1800" b="1" dirty="0">
                <a:solidFill>
                  <a:srgbClr val="006600"/>
                </a:solidFill>
              </a:rPr>
              <a:t>作用域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971550" lvl="1"/>
            <a:r>
              <a:rPr lang="en-US" altLang="zh-CN" sz="1600" dirty="0">
                <a:solidFill>
                  <a:srgbClr val="C00000"/>
                </a:solidFill>
              </a:rPr>
              <a:t>auto  </a:t>
            </a:r>
            <a:r>
              <a:rPr lang="en-US" altLang="zh-CN" sz="1600" dirty="0"/>
              <a:t>      //</a:t>
            </a:r>
            <a:r>
              <a:rPr lang="zh-CN" altLang="en-US" sz="1600" b="1" dirty="0">
                <a:solidFill>
                  <a:srgbClr val="006600"/>
                </a:solidFill>
              </a:rPr>
              <a:t>自动存储周期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971550" lvl="1"/>
            <a:r>
              <a:rPr lang="en-US" altLang="zh-CN" sz="1600" dirty="0">
                <a:solidFill>
                  <a:srgbClr val="C00000"/>
                </a:solidFill>
              </a:rPr>
              <a:t>register   </a:t>
            </a:r>
            <a:r>
              <a:rPr lang="en-US" altLang="zh-CN" sz="1600" dirty="0"/>
              <a:t>//</a:t>
            </a:r>
            <a:r>
              <a:rPr lang="zh-CN" altLang="en-US" sz="1600" b="1" dirty="0">
                <a:solidFill>
                  <a:srgbClr val="006600"/>
                </a:solidFill>
              </a:rPr>
              <a:t>自动存储周期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971550" lvl="1"/>
            <a:r>
              <a:rPr lang="en-US" altLang="zh-CN" sz="1600" dirty="0">
                <a:solidFill>
                  <a:srgbClr val="C00000"/>
                </a:solidFill>
              </a:rPr>
              <a:t>extern </a:t>
            </a:r>
            <a:r>
              <a:rPr lang="en-US" altLang="zh-CN" sz="1600" dirty="0"/>
              <a:t>    //</a:t>
            </a:r>
            <a:r>
              <a:rPr lang="zh-CN" altLang="en-US" sz="1600" b="1" dirty="0">
                <a:solidFill>
                  <a:srgbClr val="7030A0"/>
                </a:solidFill>
              </a:rPr>
              <a:t>静态存储周期，</a:t>
            </a:r>
            <a:r>
              <a:rPr lang="zh-CN" altLang="en-US" sz="1600" dirty="0" smtClean="0"/>
              <a:t>外部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全局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变量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971550" lvl="1"/>
            <a:r>
              <a:rPr lang="en-US" altLang="zh-CN" sz="1600" dirty="0">
                <a:solidFill>
                  <a:srgbClr val="C00000"/>
                </a:solidFill>
              </a:rPr>
              <a:t>static </a:t>
            </a:r>
            <a:r>
              <a:rPr lang="en-US" altLang="zh-CN" sz="1600" dirty="0"/>
              <a:t>      //</a:t>
            </a:r>
            <a:r>
              <a:rPr lang="zh-CN" altLang="en-US" sz="1600" b="1" dirty="0">
                <a:solidFill>
                  <a:srgbClr val="7030A0"/>
                </a:solidFill>
              </a:rPr>
              <a:t>静态存储周期</a:t>
            </a:r>
            <a:r>
              <a:rPr lang="zh-CN" altLang="en-US" sz="1600" dirty="0"/>
              <a:t>，静态变量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303DF"/>
                </a:solidFill>
              </a:rPr>
              <a:t>自动存储周期</a:t>
            </a:r>
            <a:r>
              <a:rPr lang="zh-CN" altLang="en-US" sz="1800" dirty="0"/>
              <a:t>的变量</a:t>
            </a:r>
            <a:endParaRPr lang="en-US" altLang="zh-CN" sz="1800" dirty="0"/>
          </a:p>
          <a:p>
            <a:pPr marL="971550" lvl="1"/>
            <a:r>
              <a:rPr lang="zh-CN" altLang="en-US" sz="1600" dirty="0"/>
              <a:t>在进入声明该变量的程序块时被建立</a:t>
            </a:r>
            <a:r>
              <a:rPr lang="zh-CN" altLang="en-US" sz="1600" dirty="0" smtClean="0"/>
              <a:t>，在</a:t>
            </a:r>
            <a:r>
              <a:rPr lang="zh-CN" altLang="en-US" sz="1600" dirty="0"/>
              <a:t>该程序块活动时存在，退出该程序块时撤销；</a:t>
            </a:r>
            <a:endParaRPr lang="en-US" altLang="zh-CN" sz="1600" dirty="0"/>
          </a:p>
          <a:p>
            <a:pPr marL="971550" lvl="1"/>
            <a:r>
              <a:rPr lang="zh-CN" altLang="en-US" sz="1600" b="1" dirty="0">
                <a:solidFill>
                  <a:srgbClr val="006600"/>
                </a:solidFill>
              </a:rPr>
              <a:t>存储位置：</a:t>
            </a:r>
            <a:r>
              <a:rPr lang="zh-CN" altLang="en-US" sz="1600" dirty="0"/>
              <a:t>存储在</a:t>
            </a:r>
            <a:r>
              <a:rPr lang="zh-CN" altLang="en-US" sz="1600" dirty="0">
                <a:solidFill>
                  <a:srgbClr val="C00000"/>
                </a:solidFill>
              </a:rPr>
              <a:t>栈</a:t>
            </a:r>
            <a:r>
              <a:rPr lang="zh-CN" altLang="en-US" sz="1600" dirty="0"/>
              <a:t>中；</a:t>
            </a:r>
            <a:endParaRPr lang="en-US" altLang="zh-CN" sz="1600" dirty="0"/>
          </a:p>
          <a:p>
            <a:pPr marL="971550" lvl="1"/>
            <a:r>
              <a:rPr lang="zh-CN" altLang="en-US" sz="1600" b="1" dirty="0" smtClean="0">
                <a:solidFill>
                  <a:srgbClr val="C00000"/>
                </a:solidFill>
              </a:rPr>
              <a:t>通常的局部变量</a:t>
            </a:r>
            <a:r>
              <a:rPr lang="zh-CN" altLang="en-US" sz="1600" b="1" dirty="0">
                <a:solidFill>
                  <a:srgbClr val="C00000"/>
                </a:solidFill>
              </a:rPr>
              <a:t>均自动为 </a:t>
            </a:r>
            <a:r>
              <a:rPr lang="en-US" altLang="zh-CN" sz="1600" b="1" dirty="0">
                <a:solidFill>
                  <a:srgbClr val="C00000"/>
                </a:solidFill>
              </a:rPr>
              <a:t>auto</a:t>
            </a:r>
            <a:r>
              <a:rPr lang="zh-CN" altLang="en-US" sz="1600" b="1" dirty="0">
                <a:solidFill>
                  <a:srgbClr val="C00000"/>
                </a:solidFill>
              </a:rPr>
              <a:t>，不需要再显式声明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；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303DF"/>
                </a:solidFill>
              </a:rPr>
              <a:t>静态</a:t>
            </a:r>
            <a:r>
              <a:rPr lang="zh-CN" altLang="en-US" sz="1800" dirty="0">
                <a:solidFill>
                  <a:srgbClr val="0303DF"/>
                </a:solidFill>
              </a:rPr>
              <a:t>存储周期</a:t>
            </a:r>
            <a:r>
              <a:rPr lang="zh-CN" altLang="en-US" sz="1800" dirty="0"/>
              <a:t>的变量</a:t>
            </a:r>
            <a:endParaRPr lang="en-US" altLang="zh-CN" sz="1800" dirty="0"/>
          </a:p>
          <a:p>
            <a:pPr marL="971550" lvl="1"/>
            <a:r>
              <a:rPr lang="zh-CN" altLang="en-US" sz="1600" dirty="0">
                <a:solidFill>
                  <a:srgbClr val="7030A0"/>
                </a:solidFill>
              </a:rPr>
              <a:t>变量存在于整个程序运行期间；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600" b="1" dirty="0">
                <a:solidFill>
                  <a:srgbClr val="006600"/>
                </a:solidFill>
              </a:rPr>
              <a:t>存储位置：</a:t>
            </a:r>
            <a:r>
              <a:rPr lang="zh-CN" altLang="en-US" sz="1600" dirty="0"/>
              <a:t>存储在</a:t>
            </a:r>
            <a:r>
              <a:rPr lang="zh-CN" altLang="en-US" sz="1600" dirty="0" smtClean="0">
                <a:solidFill>
                  <a:srgbClr val="C00000"/>
                </a:solidFill>
              </a:rPr>
              <a:t>全局</a:t>
            </a:r>
            <a:r>
              <a:rPr lang="en-US" altLang="zh-CN" sz="1600" dirty="0" smtClean="0">
                <a:solidFill>
                  <a:srgbClr val="C00000"/>
                </a:solidFill>
              </a:rPr>
              <a:t>(</a:t>
            </a:r>
            <a:r>
              <a:rPr lang="zh-CN" altLang="en-US" sz="1600" dirty="0" smtClean="0">
                <a:solidFill>
                  <a:srgbClr val="C00000"/>
                </a:solidFill>
              </a:rPr>
              <a:t>静态</a:t>
            </a:r>
            <a:r>
              <a:rPr lang="en-US" altLang="zh-CN" sz="1600" dirty="0" smtClean="0">
                <a:solidFill>
                  <a:srgbClr val="C00000"/>
                </a:solidFill>
              </a:rPr>
              <a:t>)</a:t>
            </a:r>
            <a:r>
              <a:rPr lang="zh-CN" altLang="en-US" sz="1600" dirty="0" smtClean="0">
                <a:solidFill>
                  <a:srgbClr val="C00000"/>
                </a:solidFill>
              </a:rPr>
              <a:t>存储</a:t>
            </a:r>
            <a:r>
              <a:rPr lang="zh-CN" altLang="en-US" sz="1600" dirty="0">
                <a:solidFill>
                  <a:srgbClr val="C00000"/>
                </a:solidFill>
              </a:rPr>
              <a:t>区</a:t>
            </a:r>
            <a:r>
              <a:rPr lang="zh-CN" altLang="en-US" sz="1600" dirty="0"/>
              <a:t>中；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为了区分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静态局部变量</a:t>
            </a:r>
            <a:r>
              <a:rPr lang="zh-CN" altLang="en-US" sz="1800" dirty="0" smtClean="0"/>
              <a:t>，有时称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一般的局部变量</a:t>
            </a:r>
            <a:r>
              <a:rPr lang="zh-CN" altLang="en-US" sz="1800" dirty="0" smtClean="0"/>
              <a:t>为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自动局部变量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marL="971550" lvl="1"/>
            <a:r>
              <a:rPr lang="zh-CN" altLang="en-US" sz="1600" dirty="0" smtClean="0"/>
              <a:t>通常的称谓：</a:t>
            </a:r>
            <a:r>
              <a:rPr lang="zh-CN" altLang="en-US" sz="1600" b="1" dirty="0">
                <a:solidFill>
                  <a:srgbClr val="7030A0"/>
                </a:solidFill>
              </a:rPr>
              <a:t>自动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局部变量</a:t>
            </a:r>
            <a:r>
              <a:rPr lang="en-US" altLang="zh-CN" sz="16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局部变量，</a:t>
            </a:r>
            <a:r>
              <a:rPr lang="zh-CN" altLang="en-US" sz="1600" b="1" dirty="0">
                <a:solidFill>
                  <a:srgbClr val="7030A0"/>
                </a:solidFill>
              </a:rPr>
              <a:t>静态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局部变量</a:t>
            </a:r>
            <a:r>
              <a:rPr lang="en-US" altLang="zh-CN" sz="1600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600" b="1" dirty="0">
                <a:solidFill>
                  <a:srgbClr val="7030A0"/>
                </a:solidFill>
              </a:rPr>
              <a:t>静态局部变量</a:t>
            </a:r>
            <a:endParaRPr lang="en-US" altLang="zh-CN" sz="16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381" y="34948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7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auto</a:t>
            </a:r>
            <a:r>
              <a:rPr lang="zh-CN" altLang="en-US" dirty="0"/>
              <a:t>修饰</a:t>
            </a:r>
            <a:r>
              <a:rPr lang="zh-CN" altLang="en-US" dirty="0">
                <a:solidFill>
                  <a:srgbClr val="0303DF"/>
                </a:solidFill>
              </a:rPr>
              <a:t>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77352"/>
            <a:ext cx="8089900" cy="56063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7030A0"/>
                </a:solidFill>
              </a:rPr>
              <a:t>auto   </a:t>
            </a:r>
            <a:r>
              <a:rPr lang="en-US" altLang="zh-CN" sz="2000" dirty="0"/>
              <a:t> //</a:t>
            </a:r>
            <a:r>
              <a:rPr lang="zh-CN" altLang="en-US" sz="2000" dirty="0">
                <a:solidFill>
                  <a:srgbClr val="006600"/>
                </a:solidFill>
              </a:rPr>
              <a:t>自动存储周期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971550" lvl="1"/>
            <a:r>
              <a:rPr lang="en-US" altLang="zh-CN" sz="1800" dirty="0"/>
              <a:t>C++ 98</a:t>
            </a:r>
            <a:r>
              <a:rPr lang="zh-CN" altLang="en-US" sz="1800" dirty="0"/>
              <a:t>标准</a:t>
            </a:r>
            <a:r>
              <a:rPr lang="en-US" altLang="zh-CN" sz="1800" dirty="0"/>
              <a:t>/C++03</a:t>
            </a:r>
            <a:r>
              <a:rPr lang="zh-CN" altLang="en-US" sz="1800" dirty="0"/>
              <a:t>标准中，</a:t>
            </a:r>
            <a:r>
              <a:rPr lang="zh-CN" altLang="en-US" sz="1800" b="1" dirty="0">
                <a:solidFill>
                  <a:srgbClr val="000099"/>
                </a:solidFill>
              </a:rPr>
              <a:t>在调用函数，或进入声明该变量的程序块时被建立，它在该函数或程序块活动时存在，退出该函数或程序块时撤销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系统为自动变量在</a:t>
            </a:r>
            <a:r>
              <a:rPr lang="zh-CN" altLang="en-US" sz="1800" dirty="0">
                <a:solidFill>
                  <a:srgbClr val="0303DF"/>
                </a:solidFill>
              </a:rPr>
              <a:t>栈中</a:t>
            </a:r>
            <a:r>
              <a:rPr lang="zh-CN" altLang="en-US" sz="1800" dirty="0"/>
              <a:t>为其分配内存空间；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如：语句块或函数中的一个局部变量，可以显式声明为</a:t>
            </a:r>
            <a:r>
              <a:rPr lang="en-US" altLang="zh-CN" sz="1800" dirty="0"/>
              <a:t>auto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1200150" lvl="2"/>
            <a:r>
              <a:rPr lang="en-US" altLang="zh-CN" sz="1600" b="1" dirty="0"/>
              <a:t>for (</a:t>
            </a:r>
            <a:r>
              <a:rPr lang="en-US" altLang="zh-CN" sz="1600" b="1" dirty="0">
                <a:solidFill>
                  <a:srgbClr val="C00000"/>
                </a:solidFill>
              </a:rPr>
              <a:t>auto</a:t>
            </a:r>
            <a:r>
              <a:rPr lang="en-US" altLang="zh-CN" sz="1600" b="1" dirty="0"/>
              <a:t> int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=0;i&lt;10; </a:t>
            </a:r>
            <a:r>
              <a:rPr lang="en-US" altLang="zh-CN" sz="1600" b="1" dirty="0" err="1"/>
              <a:t>i</a:t>
            </a:r>
            <a:r>
              <a:rPr lang="en-US" altLang="zh-CN" sz="1600" b="1" dirty="0"/>
              <a:t>++)   { </a:t>
            </a:r>
            <a:r>
              <a:rPr lang="en-US" altLang="zh-CN" sz="1600" b="1" dirty="0">
                <a:solidFill>
                  <a:srgbClr val="C00000"/>
                </a:solidFill>
              </a:rPr>
              <a:t>auto</a:t>
            </a:r>
            <a:r>
              <a:rPr lang="en-US" altLang="zh-CN" sz="1600" b="1" dirty="0"/>
              <a:t> float f=3.8; ….}</a:t>
            </a:r>
          </a:p>
          <a:p>
            <a:pPr marL="971550" lvl="1"/>
            <a:r>
              <a:rPr lang="zh-CN" altLang="en-US" sz="1800" b="1" dirty="0">
                <a:solidFill>
                  <a:srgbClr val="0303DF"/>
                </a:solidFill>
              </a:rPr>
              <a:t>注：局部变量自动为</a:t>
            </a:r>
            <a:r>
              <a:rPr lang="en-US" altLang="zh-CN" sz="1800" b="1" dirty="0">
                <a:solidFill>
                  <a:srgbClr val="0303DF"/>
                </a:solidFill>
              </a:rPr>
              <a:t>auto</a:t>
            </a:r>
            <a:r>
              <a:rPr lang="zh-CN" altLang="en-US" sz="1800" b="1" dirty="0">
                <a:solidFill>
                  <a:srgbClr val="0303DF"/>
                </a:solidFill>
              </a:rPr>
              <a:t>，不需要显式说明</a:t>
            </a:r>
            <a:r>
              <a:rPr lang="zh-CN" altLang="en-US" sz="1800" b="1" dirty="0" smtClean="0">
                <a:solidFill>
                  <a:srgbClr val="0303DF"/>
                </a:solidFill>
              </a:rPr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在</a:t>
            </a:r>
            <a:r>
              <a:rPr lang="en-US" altLang="zh-CN" sz="1800" dirty="0"/>
              <a:t>C++11</a:t>
            </a:r>
            <a:r>
              <a:rPr lang="zh-CN" altLang="en-US" sz="1800" dirty="0"/>
              <a:t>规范中，</a:t>
            </a:r>
            <a:r>
              <a:rPr lang="en-US" altLang="zh-CN" sz="1800" dirty="0">
                <a:solidFill>
                  <a:srgbClr val="006600"/>
                </a:solidFill>
              </a:rPr>
              <a:t>auto</a:t>
            </a:r>
            <a:r>
              <a:rPr lang="zh-CN" altLang="en-US" sz="1800" dirty="0">
                <a:solidFill>
                  <a:srgbClr val="006600"/>
                </a:solidFill>
              </a:rPr>
              <a:t>又增加了</a:t>
            </a:r>
            <a:r>
              <a:rPr lang="zh-CN" altLang="en-US" sz="1800" dirty="0">
                <a:solidFill>
                  <a:srgbClr val="C00000"/>
                </a:solidFill>
              </a:rPr>
              <a:t>自动推断变量类型</a:t>
            </a:r>
            <a:r>
              <a:rPr lang="zh-CN" altLang="en-US" sz="1800" dirty="0">
                <a:solidFill>
                  <a:srgbClr val="006600"/>
                </a:solidFill>
              </a:rPr>
              <a:t>的功能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1200150" lvl="2"/>
            <a:r>
              <a:rPr lang="en-US" altLang="zh-CN" sz="1600" dirty="0"/>
              <a:t>auto x=5.2</a:t>
            </a:r>
            <a:r>
              <a:rPr lang="zh-CN" altLang="en-US" sz="1600" dirty="0"/>
              <a:t>；</a:t>
            </a:r>
            <a:r>
              <a:rPr lang="en-US" altLang="zh-CN" sz="1600" dirty="0">
                <a:solidFill>
                  <a:srgbClr val="000099"/>
                </a:solidFill>
              </a:rPr>
              <a:t>//x</a:t>
            </a:r>
            <a:r>
              <a:rPr lang="zh-CN" altLang="en-US" sz="1600" dirty="0">
                <a:solidFill>
                  <a:srgbClr val="000099"/>
                </a:solidFill>
              </a:rPr>
              <a:t>被自动推断为</a:t>
            </a:r>
            <a:r>
              <a:rPr lang="en-US" altLang="zh-CN" sz="1600" dirty="0">
                <a:solidFill>
                  <a:srgbClr val="000099"/>
                </a:solidFill>
              </a:rPr>
              <a:t>double</a:t>
            </a:r>
            <a:r>
              <a:rPr lang="zh-CN" altLang="en-US" sz="1600" dirty="0"/>
              <a:t>；</a:t>
            </a:r>
            <a:r>
              <a:rPr lang="zh-CN" altLang="en-US" sz="1600" dirty="0">
                <a:solidFill>
                  <a:srgbClr val="C00000"/>
                </a:solidFill>
              </a:rPr>
              <a:t>注：大部分的编译器尚未支持；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1200150" lvl="2"/>
            <a:r>
              <a:rPr lang="en-US" altLang="zh-CN" sz="1600" dirty="0"/>
              <a:t>for (auto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=1;i&lt;10;i++)  //</a:t>
            </a:r>
            <a:r>
              <a:rPr lang="en-US" altLang="zh-CN" sz="1600" dirty="0">
                <a:solidFill>
                  <a:srgbClr val="000099"/>
                </a:solidFill>
              </a:rPr>
              <a:t>x</a:t>
            </a:r>
            <a:r>
              <a:rPr lang="zh-CN" altLang="en-US" sz="1600" dirty="0">
                <a:solidFill>
                  <a:srgbClr val="000099"/>
                </a:solidFill>
              </a:rPr>
              <a:t>被自动推断为整型；</a:t>
            </a:r>
            <a:r>
              <a:rPr lang="zh-CN" altLang="en-US" sz="1600" dirty="0">
                <a:solidFill>
                  <a:srgbClr val="C00000"/>
                </a:solidFill>
              </a:rPr>
              <a:t>注：大部分的编译器尚未支持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1200150" lvl="2"/>
            <a:r>
              <a:rPr lang="zh-CN" altLang="en-US" sz="1600" dirty="0" smtClean="0"/>
              <a:t>为了让编译器能够自动推断数据类型，要求</a:t>
            </a:r>
            <a:r>
              <a:rPr lang="en-US" altLang="zh-CN" sz="1600" dirty="0">
                <a:solidFill>
                  <a:srgbClr val="0303DF"/>
                </a:solidFill>
              </a:rPr>
              <a:t>auto</a:t>
            </a:r>
            <a:r>
              <a:rPr lang="zh-CN" altLang="en-US" sz="1600" dirty="0">
                <a:solidFill>
                  <a:srgbClr val="0303DF"/>
                </a:solidFill>
              </a:rPr>
              <a:t>关键字必须给声明的变量赋予一个初始值</a:t>
            </a:r>
            <a:r>
              <a:rPr lang="zh-CN" altLang="en-US" sz="1600" dirty="0"/>
              <a:t>，否则无法通过编译；</a:t>
            </a:r>
            <a:endParaRPr lang="en-US" altLang="zh-CN" sz="1600" dirty="0"/>
          </a:p>
          <a:p>
            <a:pPr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00000"/>
                </a:solidFill>
              </a:rPr>
              <a:t>不能利用</a:t>
            </a:r>
            <a:r>
              <a:rPr lang="en-US" altLang="zh-CN" sz="1800" b="1" dirty="0">
                <a:solidFill>
                  <a:srgbClr val="C00000"/>
                </a:solidFill>
              </a:rPr>
              <a:t>auto</a:t>
            </a:r>
            <a:r>
              <a:rPr lang="zh-CN" altLang="en-US" sz="1800" b="1" dirty="0">
                <a:solidFill>
                  <a:srgbClr val="C00000"/>
                </a:solidFill>
              </a:rPr>
              <a:t>声明全局变量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；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altLang="zh-CN" sz="1600" dirty="0" smtClean="0">
                <a:solidFill>
                  <a:srgbClr val="00040C"/>
                </a:solidFill>
              </a:rPr>
              <a:t>auto</a:t>
            </a:r>
            <a:r>
              <a:rPr lang="zh-CN" altLang="en-US" sz="1600" dirty="0">
                <a:solidFill>
                  <a:srgbClr val="00040C"/>
                </a:solidFill>
              </a:rPr>
              <a:t>变量的存储位置、生命期与全局变量冲突</a:t>
            </a:r>
            <a:endParaRPr lang="en-US" altLang="zh-CN" sz="1600" dirty="0">
              <a:solidFill>
                <a:srgbClr val="00040C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US" altLang="zh-CN" sz="1400" b="1" dirty="0" smtClean="0">
              <a:solidFill>
                <a:srgbClr val="C000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381" y="34948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3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register</a:t>
            </a:r>
            <a:r>
              <a:rPr lang="zh-CN" altLang="en-US" dirty="0"/>
              <a:t>修饰</a:t>
            </a:r>
            <a:r>
              <a:rPr lang="zh-CN" altLang="en-US" dirty="0">
                <a:solidFill>
                  <a:srgbClr val="0303DF"/>
                </a:solidFill>
              </a:rPr>
              <a:t>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7030A0"/>
                </a:solidFill>
              </a:rPr>
              <a:t>register</a:t>
            </a:r>
            <a:r>
              <a:rPr lang="en-US" altLang="zh-CN" dirty="0"/>
              <a:t> //</a:t>
            </a:r>
            <a:r>
              <a:rPr lang="zh-CN" altLang="en-US" dirty="0">
                <a:solidFill>
                  <a:srgbClr val="006600"/>
                </a:solidFill>
              </a:rPr>
              <a:t>自动存储周期</a:t>
            </a:r>
            <a:endParaRPr lang="en-US" altLang="zh-CN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dirty="0"/>
              <a:t>请求编译器</a:t>
            </a:r>
            <a:r>
              <a:rPr lang="zh-CN" altLang="en-US" b="1" dirty="0">
                <a:solidFill>
                  <a:srgbClr val="FF0000"/>
                </a:solidFill>
              </a:rPr>
              <a:t>尽可能</a:t>
            </a:r>
            <a:r>
              <a:rPr lang="zh-CN" altLang="en-US" dirty="0"/>
              <a:t>地</a:t>
            </a:r>
            <a:r>
              <a:rPr lang="zh-CN" altLang="en-US" b="1" dirty="0">
                <a:solidFill>
                  <a:srgbClr val="000099"/>
                </a:solidFill>
              </a:rPr>
              <a:t>将变量存在</a:t>
            </a:r>
            <a:r>
              <a:rPr lang="en-US" altLang="zh-CN" b="1" dirty="0">
                <a:solidFill>
                  <a:srgbClr val="000099"/>
                </a:solidFill>
              </a:rPr>
              <a:t>CPU</a:t>
            </a:r>
            <a:r>
              <a:rPr lang="zh-CN" altLang="en-US" b="1" dirty="0">
                <a:solidFill>
                  <a:srgbClr val="000099"/>
                </a:solidFill>
              </a:rPr>
              <a:t>内部寄存器</a:t>
            </a:r>
            <a:r>
              <a:rPr lang="zh-CN" altLang="en-US" dirty="0"/>
              <a:t>中，而</a:t>
            </a:r>
            <a:r>
              <a:rPr lang="zh-CN" altLang="en-US" dirty="0" smtClean="0"/>
              <a:t>不是保存在内存中，以提高变量的访问</a:t>
            </a:r>
            <a:r>
              <a:rPr lang="zh-CN" altLang="en-US" dirty="0"/>
              <a:t>效率；</a:t>
            </a:r>
            <a:endParaRPr lang="en-US" altLang="zh-CN" dirty="0"/>
          </a:p>
          <a:p>
            <a:pPr marL="971550" lvl="1"/>
            <a:r>
              <a:rPr lang="zh-CN" altLang="en-US" b="1" dirty="0">
                <a:solidFill>
                  <a:srgbClr val="000099"/>
                </a:solidFill>
              </a:rPr>
              <a:t>对于频访问的变量，可定义为该类型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endParaRPr lang="en-US" altLang="zh-CN" dirty="0">
              <a:solidFill>
                <a:srgbClr val="C00000"/>
              </a:solidFill>
            </a:endParaRPr>
          </a:p>
          <a:p>
            <a:pPr marL="971550" lvl="1"/>
            <a:r>
              <a:rPr lang="en-US" altLang="zh-CN" dirty="0">
                <a:solidFill>
                  <a:srgbClr val="C00000"/>
                </a:solidFill>
              </a:rPr>
              <a:t>register  int 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;   </a:t>
            </a:r>
            <a:r>
              <a:rPr lang="en-US" altLang="zh-CN" dirty="0"/>
              <a:t>//</a:t>
            </a:r>
            <a:r>
              <a:rPr lang="zh-CN" altLang="en-US" dirty="0"/>
              <a:t>只是</a:t>
            </a:r>
            <a:r>
              <a:rPr lang="zh-CN" altLang="en-US" dirty="0">
                <a:solidFill>
                  <a:srgbClr val="0303DF"/>
                </a:solidFill>
              </a:rPr>
              <a:t>尽可能将</a:t>
            </a:r>
            <a:r>
              <a:rPr lang="en-US" altLang="zh-CN" dirty="0" err="1">
                <a:solidFill>
                  <a:srgbClr val="0303DF"/>
                </a:solidFill>
              </a:rPr>
              <a:t>i</a:t>
            </a:r>
            <a:r>
              <a:rPr lang="zh-CN" altLang="en-US" dirty="0">
                <a:solidFill>
                  <a:srgbClr val="0303DF"/>
                </a:solidFill>
              </a:rPr>
              <a:t>保存在寄存器中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但不能保证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971550" lvl="1"/>
            <a:endParaRPr lang="en-US" altLang="zh-CN" dirty="0"/>
          </a:p>
          <a:p>
            <a:pPr marL="971550" lvl="1"/>
            <a:r>
              <a:rPr lang="en-US" altLang="zh-CN" dirty="0"/>
              <a:t>for (</a:t>
            </a:r>
            <a:r>
              <a:rPr lang="en-US" altLang="zh-CN" dirty="0">
                <a:solidFill>
                  <a:srgbClr val="C00000"/>
                </a:solidFill>
              </a:rPr>
              <a:t>register</a:t>
            </a:r>
            <a:r>
              <a:rPr lang="en-US" altLang="zh-CN" dirty="0"/>
              <a:t> int </a:t>
            </a:r>
            <a:r>
              <a:rPr lang="en-US" altLang="zh-CN" dirty="0" err="1"/>
              <a:t>i</a:t>
            </a:r>
            <a:r>
              <a:rPr lang="en-US" altLang="zh-CN" dirty="0"/>
              <a:t>=0;i&lt;100;i++)   {…..} 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381" y="34948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37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316523"/>
            <a:ext cx="8089900" cy="523265"/>
          </a:xfrm>
        </p:spPr>
        <p:txBody>
          <a:bodyPr/>
          <a:lstStyle/>
          <a:p>
            <a:r>
              <a:rPr lang="zh-CN" altLang="en-US" b="1" dirty="0"/>
              <a:t>利用</a:t>
            </a:r>
            <a:r>
              <a:rPr lang="en-US" altLang="zh-CN" b="1" dirty="0"/>
              <a:t>extern</a:t>
            </a:r>
            <a:r>
              <a:rPr lang="zh-CN" altLang="en-US" b="1" dirty="0"/>
              <a:t>修饰</a:t>
            </a:r>
            <a:r>
              <a:rPr lang="zh-CN" altLang="en-US" b="1" dirty="0">
                <a:solidFill>
                  <a:srgbClr val="0303DF"/>
                </a:solidFill>
              </a:rPr>
              <a:t>全局变量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006600"/>
                </a:solidFill>
              </a:rPr>
              <a:t>外部变量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303DF"/>
                </a:solidFill>
              </a:rPr>
              <a:t>全局变量</a:t>
            </a:r>
            <a:r>
              <a:rPr lang="zh-CN" altLang="en-US" sz="1800" dirty="0"/>
              <a:t>的作用域是从变量定义的地方开始到其</a:t>
            </a:r>
            <a:r>
              <a:rPr lang="zh-CN" altLang="en-US" sz="1800" b="1" u="sng" dirty="0">
                <a:solidFill>
                  <a:srgbClr val="C00000"/>
                </a:solidFill>
              </a:rPr>
              <a:t>所在的文件</a:t>
            </a:r>
            <a:r>
              <a:rPr lang="zh-CN" altLang="en-US" sz="1800" dirty="0"/>
              <a:t>的结尾为止；</a:t>
            </a:r>
            <a:endParaRPr lang="en-US" altLang="zh-CN" sz="1800" dirty="0"/>
          </a:p>
          <a:p>
            <a:pPr marL="971550" lvl="1"/>
            <a:r>
              <a:rPr lang="zh-CN" altLang="en-US" sz="1600" dirty="0">
                <a:solidFill>
                  <a:srgbClr val="C00000"/>
                </a:solidFill>
              </a:rPr>
              <a:t>思考：</a:t>
            </a:r>
            <a:r>
              <a:rPr lang="zh-CN" altLang="en-US" sz="1600" dirty="0"/>
              <a:t>一个项目由多人编程实现（协作），</a:t>
            </a:r>
            <a:r>
              <a:rPr lang="zh-CN" altLang="en-US" sz="1600" dirty="0">
                <a:solidFill>
                  <a:srgbClr val="7030A0"/>
                </a:solidFill>
              </a:rPr>
              <a:t>有一些变量是系统级全局变量，需要在多个文件中访问它们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通常做法是将这些变量为全局变量定义在</a:t>
            </a:r>
            <a:r>
              <a:rPr lang="zh-CN" altLang="en-US" sz="1600" dirty="0">
                <a:solidFill>
                  <a:srgbClr val="0303DF"/>
                </a:solidFill>
              </a:rPr>
              <a:t>一个独立的文件中</a:t>
            </a:r>
            <a:r>
              <a:rPr lang="zh-CN" altLang="en-US" sz="1600" dirty="0"/>
              <a:t>，然后在其它文件中访问；</a:t>
            </a:r>
            <a:endParaRPr lang="en-US" altLang="zh-CN" sz="1600" dirty="0"/>
          </a:p>
          <a:p>
            <a:pPr marL="971550" lvl="1"/>
            <a:r>
              <a:rPr lang="zh-CN" altLang="en-US" sz="1600" b="1" dirty="0">
                <a:solidFill>
                  <a:srgbClr val="C00000"/>
                </a:solidFill>
              </a:rPr>
              <a:t>如何在一个文件中访问其它文件中定义的全局变量？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303DF"/>
                </a:solidFill>
              </a:rPr>
              <a:t>外部变量</a:t>
            </a:r>
            <a:r>
              <a:rPr lang="zh-CN" altLang="en-US" sz="1800" dirty="0"/>
              <a:t>：</a:t>
            </a:r>
            <a:r>
              <a:rPr lang="en-US" altLang="zh-CN" sz="1800" dirty="0"/>
              <a:t> </a:t>
            </a:r>
            <a:r>
              <a:rPr lang="zh-CN" altLang="en-US" sz="1800" b="1" dirty="0"/>
              <a:t>利用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extern</a:t>
            </a:r>
            <a:r>
              <a:rPr lang="zh-CN" altLang="en-US" sz="1800" b="1" dirty="0" smtClean="0"/>
              <a:t>声明一个</a:t>
            </a:r>
            <a:r>
              <a:rPr lang="zh-CN" altLang="en-US" sz="1800" b="1" u="sng" dirty="0" smtClean="0">
                <a:solidFill>
                  <a:srgbClr val="C00000"/>
                </a:solidFill>
              </a:rPr>
              <a:t>已经定义的全局变量</a:t>
            </a:r>
            <a:r>
              <a:rPr lang="zh-CN" altLang="en-US" sz="1800" b="1" dirty="0"/>
              <a:t>，然后访问之；</a:t>
            </a:r>
            <a:endParaRPr lang="en-US" altLang="zh-CN" sz="1800" b="1" dirty="0"/>
          </a:p>
          <a:p>
            <a:pPr marL="971550" lvl="1"/>
            <a:r>
              <a:rPr lang="zh-CN" altLang="en-US" sz="1600" b="1" u="sng" dirty="0" smtClean="0">
                <a:solidFill>
                  <a:srgbClr val="C00000"/>
                </a:solidFill>
              </a:rPr>
              <a:t>同</a:t>
            </a:r>
            <a:r>
              <a:rPr lang="zh-CN" altLang="en-US" sz="1600" b="1" u="sng" dirty="0">
                <a:solidFill>
                  <a:srgbClr val="C00000"/>
                </a:solidFill>
              </a:rPr>
              <a:t>一个文件内</a:t>
            </a:r>
            <a:r>
              <a:rPr lang="zh-CN" altLang="en-US" sz="1600" b="1" dirty="0">
                <a:solidFill>
                  <a:srgbClr val="C00000"/>
                </a:solidFill>
              </a:rPr>
              <a:t>： </a:t>
            </a:r>
            <a:r>
              <a:rPr lang="zh-CN" altLang="en-US" sz="1600" dirty="0"/>
              <a:t>引用在</a:t>
            </a:r>
            <a:r>
              <a:rPr lang="zh-CN" altLang="en-US" sz="1600" dirty="0">
                <a:solidFill>
                  <a:srgbClr val="0303DF"/>
                </a:solidFill>
              </a:rPr>
              <a:t>后面定义</a:t>
            </a:r>
            <a:r>
              <a:rPr lang="zh-CN" altLang="en-US" sz="1600" dirty="0"/>
              <a:t>的</a:t>
            </a:r>
            <a:r>
              <a:rPr lang="zh-CN" altLang="en-US" sz="1600" dirty="0">
                <a:solidFill>
                  <a:srgbClr val="006600"/>
                </a:solidFill>
              </a:rPr>
              <a:t>全局变量</a:t>
            </a:r>
            <a:r>
              <a:rPr lang="zh-CN" altLang="en-US" sz="1600" dirty="0"/>
              <a:t>，即该全局变量</a:t>
            </a:r>
            <a:r>
              <a:rPr lang="zh-CN" altLang="en-US" sz="1600" b="1" dirty="0">
                <a:solidFill>
                  <a:srgbClr val="7030A0"/>
                </a:solidFill>
              </a:rPr>
              <a:t>使用在前，定义在后；</a:t>
            </a:r>
            <a:endParaRPr lang="en-US" altLang="zh-CN" sz="1600" dirty="0"/>
          </a:p>
          <a:p>
            <a:pPr marL="971550" lvl="1"/>
            <a:r>
              <a:rPr lang="zh-CN" altLang="en-US" sz="1600" b="1" u="sng" dirty="0">
                <a:solidFill>
                  <a:srgbClr val="C00000"/>
                </a:solidFill>
              </a:rPr>
              <a:t>不同文件中</a:t>
            </a:r>
            <a:r>
              <a:rPr lang="zh-CN" altLang="en-US" sz="1600" dirty="0"/>
              <a:t>：</a:t>
            </a:r>
            <a:r>
              <a:rPr lang="zh-CN" altLang="en-US" sz="1600" dirty="0" smtClean="0"/>
              <a:t>引用同一个工程的</a:t>
            </a:r>
            <a:r>
              <a:rPr lang="zh-CN" altLang="en-US" sz="1600" dirty="0" smtClean="0">
                <a:solidFill>
                  <a:srgbClr val="0303DF"/>
                </a:solidFill>
              </a:rPr>
              <a:t>其它文件</a:t>
            </a:r>
            <a:r>
              <a:rPr lang="zh-CN" altLang="en-US" sz="1600" dirty="0">
                <a:solidFill>
                  <a:srgbClr val="0303DF"/>
                </a:solidFill>
              </a:rPr>
              <a:t>中</a:t>
            </a:r>
            <a:r>
              <a:rPr lang="zh-CN" altLang="en-US" sz="1600" dirty="0"/>
              <a:t>定义的全局变量；</a:t>
            </a:r>
            <a:endParaRPr lang="en-US" altLang="zh-CN" sz="1600" dirty="0"/>
          </a:p>
          <a:p>
            <a:pPr marL="1200150" lvl="2"/>
            <a:r>
              <a:rPr lang="zh-CN" altLang="en-US" sz="1400" b="1" dirty="0">
                <a:solidFill>
                  <a:srgbClr val="006600"/>
                </a:solidFill>
              </a:rPr>
              <a:t>同一个工程：在一个文件中定义，在其它文件中访问；对其修改互相可见。</a:t>
            </a:r>
            <a:endParaRPr lang="en-US" altLang="zh-CN" sz="1400" b="1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600" dirty="0"/>
              <a:t>生命期</a:t>
            </a:r>
            <a:r>
              <a:rPr lang="zh-CN" altLang="en-US" sz="1600" dirty="0" smtClean="0"/>
              <a:t>：整个程序执行期间；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注：</a:t>
            </a:r>
            <a:r>
              <a:rPr lang="en-US" altLang="zh-CN" sz="1600" b="1" dirty="0">
                <a:solidFill>
                  <a:srgbClr val="0303DF"/>
                </a:solidFill>
              </a:rPr>
              <a:t> </a:t>
            </a:r>
            <a:r>
              <a:rPr lang="zh-CN" altLang="en-US" sz="1600" b="1" dirty="0"/>
              <a:t>利用</a:t>
            </a:r>
            <a:r>
              <a:rPr lang="en-US" altLang="zh-CN" sz="1600" b="1" dirty="0">
                <a:solidFill>
                  <a:srgbClr val="0303DF"/>
                </a:solidFill>
              </a:rPr>
              <a:t>extern</a:t>
            </a:r>
            <a:r>
              <a:rPr lang="zh-CN" altLang="en-US" sz="1600" b="1" dirty="0"/>
              <a:t>说明一个外部全局变量时，</a:t>
            </a:r>
            <a:r>
              <a:rPr lang="zh-CN" altLang="en-US" sz="1600" b="1" u="sng" dirty="0" smtClean="0">
                <a:solidFill>
                  <a:srgbClr val="C00000"/>
                </a:solidFill>
              </a:rPr>
              <a:t>不能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对</a:t>
            </a:r>
            <a:r>
              <a:rPr lang="zh-CN" altLang="en-US" sz="1600" b="1" dirty="0">
                <a:solidFill>
                  <a:srgbClr val="C00000"/>
                </a:solidFill>
              </a:rPr>
              <a:t>其进行</a:t>
            </a:r>
            <a:r>
              <a:rPr lang="zh-CN" altLang="en-US" sz="1600" b="1" u="sng" dirty="0">
                <a:solidFill>
                  <a:srgbClr val="C00000"/>
                </a:solidFill>
              </a:rPr>
              <a:t>初始化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pPr marL="1200150" lvl="2"/>
            <a:r>
              <a:rPr lang="zh-CN" altLang="en-US" sz="1400" b="1" dirty="0">
                <a:solidFill>
                  <a:srgbClr val="0303DF"/>
                </a:solidFill>
              </a:rPr>
              <a:t>变量只能在定义时进行初始化；</a:t>
            </a:r>
            <a:endParaRPr lang="en-US" altLang="zh-CN" sz="1400" b="1" dirty="0">
              <a:solidFill>
                <a:srgbClr val="0303DF"/>
              </a:solidFill>
            </a:endParaRPr>
          </a:p>
          <a:p>
            <a:pPr marL="1200150" lvl="2"/>
            <a:r>
              <a:rPr lang="zh-CN" altLang="en-US" sz="1400" b="1" u="sng" dirty="0" smtClean="0"/>
              <a:t>利用</a:t>
            </a:r>
            <a:r>
              <a:rPr lang="en-US" altLang="zh-CN" sz="1400" b="1" u="sng" dirty="0">
                <a:solidFill>
                  <a:srgbClr val="0303DF"/>
                </a:solidFill>
              </a:rPr>
              <a:t>extern</a:t>
            </a:r>
            <a:r>
              <a:rPr lang="zh-CN" altLang="en-US" sz="1400" b="1" u="sng" dirty="0" smtClean="0"/>
              <a:t>只是声明一</a:t>
            </a:r>
            <a:r>
              <a:rPr lang="zh-CN" altLang="en-US" sz="1400" b="1" u="sng" dirty="0"/>
              <a:t>个已经定义过的全局变量</a:t>
            </a:r>
            <a:r>
              <a:rPr lang="zh-CN" altLang="en-US" sz="1400" b="1" u="sng" dirty="0" smtClean="0"/>
              <a:t>；</a:t>
            </a:r>
            <a:endParaRPr lang="en-US" altLang="zh-CN" sz="1400" b="1" u="sng" dirty="0" smtClean="0"/>
          </a:p>
          <a:p>
            <a:pPr marL="1200150" lvl="2"/>
            <a:r>
              <a:rPr lang="zh-CN" altLang="en-US" sz="1400" b="1" dirty="0" smtClean="0">
                <a:solidFill>
                  <a:srgbClr val="7030A0"/>
                </a:solidFill>
              </a:rPr>
              <a:t>声明后，可以对其进行引用，包括修改其值；</a:t>
            </a:r>
            <a:endParaRPr lang="en-US" altLang="zh-CN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静态全局变量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只在其所在的源文件可见</a:t>
            </a:r>
            <a:endParaRPr lang="zh-CN" altLang="en-US" b="1" dirty="0">
              <a:solidFill>
                <a:srgbClr val="0303D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6363" y="2455140"/>
            <a:ext cx="4244443" cy="348014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7030A0"/>
                </a:solidFill>
              </a:rPr>
              <a:t>源文件 </a:t>
            </a:r>
            <a:r>
              <a:rPr lang="en-US" altLang="zh-CN" sz="1800" dirty="0" smtClean="0">
                <a:solidFill>
                  <a:srgbClr val="7030A0"/>
                </a:solidFill>
              </a:rPr>
              <a:t>b.cpp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#</a:t>
            </a:r>
            <a:r>
              <a:rPr lang="en-US" altLang="zh-CN" sz="1600" dirty="0">
                <a:solidFill>
                  <a:srgbClr val="080808"/>
                </a:solidFill>
              </a:rPr>
              <a:t>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stdio.h</a:t>
            </a:r>
            <a:r>
              <a:rPr lang="en-US" altLang="zh-CN" sz="1600" dirty="0" smtClean="0">
                <a:solidFill>
                  <a:srgbClr val="080808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static </a:t>
            </a:r>
            <a:r>
              <a:rPr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=8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; </a:t>
            </a:r>
            <a:r>
              <a:rPr lang="en-US" altLang="zh-CN" sz="1400" b="1" dirty="0">
                <a:solidFill>
                  <a:srgbClr val="0303DF"/>
                </a:solidFill>
              </a:rPr>
              <a:t>//</a:t>
            </a:r>
            <a:r>
              <a:rPr lang="zh-CN" altLang="en-US" sz="1400" b="1" dirty="0">
                <a:solidFill>
                  <a:srgbClr val="0303DF"/>
                </a:solidFill>
              </a:rPr>
              <a:t>静态全局变量定义并初始化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getGloval_Var</a:t>
            </a:r>
            <a:r>
              <a:rPr lang="en-US" altLang="zh-CN" sz="1600" dirty="0" smtClean="0">
                <a:solidFill>
                  <a:srgbClr val="006600"/>
                </a:solidFill>
              </a:rPr>
              <a:t>() 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int main()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printf</a:t>
            </a:r>
            <a:r>
              <a:rPr lang="en-US" altLang="zh-CN" sz="1600" dirty="0" smtClean="0">
                <a:solidFill>
                  <a:srgbClr val="080808"/>
                </a:solidFill>
              </a:rPr>
              <a:t>(“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Var</a:t>
            </a:r>
            <a:r>
              <a:rPr lang="en-US" altLang="zh-CN" sz="1600" dirty="0" smtClean="0">
                <a:solidFill>
                  <a:srgbClr val="080808"/>
                </a:solidFill>
              </a:rPr>
              <a:t>=%d\n”,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Var</a:t>
            </a:r>
            <a:r>
              <a:rPr lang="en-US" altLang="zh-CN" sz="1600" dirty="0" smtClean="0">
                <a:solidFill>
                  <a:srgbClr val="080808"/>
                </a:solidFill>
              </a:rPr>
              <a:t>);  </a:t>
            </a:r>
            <a:r>
              <a:rPr lang="en-US" altLang="zh-CN" sz="1600" dirty="0" smtClean="0">
                <a:solidFill>
                  <a:srgbClr val="C00000"/>
                </a:solidFill>
              </a:rPr>
              <a:t>//8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</a:rPr>
              <a:t> temp=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getGloval_Var</a:t>
            </a:r>
            <a:r>
              <a:rPr lang="en-US" altLang="zh-CN" sz="1600" dirty="0" smtClean="0">
                <a:solidFill>
                  <a:srgbClr val="080808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getGloval_Var</a:t>
            </a:r>
            <a:r>
              <a:rPr lang="en-US" altLang="zh-CN" sz="1600" dirty="0" smtClean="0">
                <a:solidFill>
                  <a:srgbClr val="080808"/>
                </a:solidFill>
              </a:rPr>
              <a:t>: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Var</a:t>
            </a:r>
            <a:r>
              <a:rPr lang="en-US" altLang="zh-CN" sz="1600" dirty="0" smtClean="0">
                <a:solidFill>
                  <a:srgbClr val="080808"/>
                </a:solidFill>
              </a:rPr>
              <a:t>=%</a:t>
            </a:r>
            <a:r>
              <a:rPr lang="en-US" altLang="zh-CN" sz="1600" dirty="0">
                <a:solidFill>
                  <a:srgbClr val="080808"/>
                </a:solidFill>
              </a:rPr>
              <a:t>d\</a:t>
            </a:r>
            <a:r>
              <a:rPr lang="en-US" altLang="zh-CN" sz="1600" dirty="0" err="1">
                <a:solidFill>
                  <a:srgbClr val="080808"/>
                </a:solidFill>
              </a:rPr>
              <a:t>n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",temp</a:t>
            </a:r>
            <a:r>
              <a:rPr lang="en-US" altLang="zh-CN" sz="1600" dirty="0" smtClean="0">
                <a:solidFill>
                  <a:srgbClr val="080808"/>
                </a:solidFill>
              </a:rPr>
              <a:t>); </a:t>
            </a:r>
            <a:r>
              <a:rPr lang="en-US" altLang="zh-CN" sz="1600" dirty="0" smtClean="0">
                <a:solidFill>
                  <a:srgbClr val="C00000"/>
                </a:solidFill>
              </a:rPr>
              <a:t>//</a:t>
            </a:r>
            <a:r>
              <a:rPr lang="en-US" altLang="zh-CN" sz="1600" dirty="0">
                <a:solidFill>
                  <a:srgbClr val="C00000"/>
                </a:solidFill>
              </a:rPr>
              <a:t>5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44709" y="2455140"/>
            <a:ext cx="3653713" cy="3480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7030A0"/>
                </a:solidFill>
              </a:rPr>
              <a:t>源文件 </a:t>
            </a:r>
            <a:r>
              <a:rPr lang="en-US" altLang="zh-CN" sz="1800" dirty="0" smtClean="0">
                <a:solidFill>
                  <a:srgbClr val="7030A0"/>
                </a:solidFill>
              </a:rPr>
              <a:t>a.cpp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>
              <a:buNone/>
            </a:pP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stdio.h</a:t>
            </a:r>
            <a:r>
              <a:rPr lang="en-US" altLang="zh-CN" sz="1600" dirty="0">
                <a:solidFill>
                  <a:srgbClr val="080808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C00000"/>
                </a:solidFill>
              </a:rPr>
              <a:t>static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>
                <a:solidFill>
                  <a:srgbClr val="C00000"/>
                </a:solidFill>
              </a:rPr>
              <a:t>V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ar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=5</a:t>
            </a:r>
            <a:r>
              <a:rPr lang="en-US" altLang="zh-CN" sz="1600" b="1" dirty="0">
                <a:solidFill>
                  <a:srgbClr val="C00000"/>
                </a:solidFill>
              </a:rPr>
              <a:t>;  </a:t>
            </a:r>
            <a:r>
              <a:rPr lang="en-US" altLang="zh-CN" sz="1400" b="1" dirty="0" smtClean="0">
                <a:solidFill>
                  <a:srgbClr val="0303DF"/>
                </a:solidFill>
              </a:rPr>
              <a:t>//</a:t>
            </a:r>
            <a:r>
              <a:rPr lang="zh-CN" altLang="en-US" sz="1400" b="1" dirty="0" smtClean="0">
                <a:solidFill>
                  <a:srgbClr val="0303DF"/>
                </a:solidFill>
              </a:rPr>
              <a:t>静态全局变量定义</a:t>
            </a:r>
            <a:endParaRPr lang="en-US" altLang="zh-CN" sz="1400" b="1" dirty="0" smtClean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303DF"/>
                </a:solidFill>
              </a:rPr>
              <a:t> </a:t>
            </a:r>
            <a:r>
              <a:rPr lang="en-US" altLang="zh-CN" sz="1400" b="1" dirty="0" smtClean="0">
                <a:solidFill>
                  <a:srgbClr val="0303DF"/>
                </a:solidFill>
              </a:rPr>
              <a:t>                                 //</a:t>
            </a:r>
            <a:r>
              <a:rPr lang="zh-CN" altLang="en-US" sz="1400" b="1" dirty="0" smtClean="0">
                <a:solidFill>
                  <a:srgbClr val="0303DF"/>
                </a:solidFill>
              </a:rPr>
              <a:t>并初始化</a:t>
            </a:r>
            <a:endParaRPr lang="en-US" altLang="zh-CN" sz="1400" b="1" dirty="0" smtClean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getGloval_Var</a:t>
            </a:r>
            <a:r>
              <a:rPr lang="en-US" altLang="zh-CN" sz="1600" dirty="0" smtClean="0">
                <a:solidFill>
                  <a:srgbClr val="006600"/>
                </a:solidFill>
              </a:rPr>
              <a:t>() 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  return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Var</a:t>
            </a:r>
            <a:r>
              <a:rPr lang="en-US" altLang="zh-CN" sz="1600" dirty="0" smtClean="0">
                <a:solidFill>
                  <a:srgbClr val="080808"/>
                </a:solidFill>
              </a:rPr>
              <a:t>;  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D552A4C-B8BE-493F-818A-1F4E8AC6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018345"/>
            <a:ext cx="7915032" cy="11845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一个文件中定义了一</a:t>
            </a:r>
            <a:r>
              <a:rPr kumimoji="1" lang="zh-CN" altLang="en-US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</a:t>
            </a:r>
            <a:r>
              <a:rPr kumimoji="1"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静态全局变量</a:t>
            </a:r>
            <a:r>
              <a:rPr kumimoji="1" lang="zh-CN" altLang="en-US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zh-CN" altLang="en-US" sz="1600" dirty="0" smtClean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作用域只是其所在的源文件</a:t>
            </a:r>
            <a:endParaRPr kumimoji="1" lang="en-US" altLang="zh-CN" sz="1600" dirty="0" smtClean="0">
              <a:solidFill>
                <a:srgbClr val="0303D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静态全局变量，对</a:t>
            </a:r>
            <a:r>
              <a:rPr kumimoji="1"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整个</a:t>
            </a:r>
            <a:r>
              <a:rPr kumimoji="1" lang="zh-CN" altLang="en-US" sz="1600" dirty="0" smtClean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工程不再可见</a:t>
            </a: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下述程序可以正常编译、链接并执行</a:t>
            </a:r>
            <a:endParaRPr kumimoji="1" lang="en-US" altLang="zh-CN" sz="1600" dirty="0" smtClean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两个静态全局变量不会发生冲突。</a:t>
            </a: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10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316523"/>
            <a:ext cx="8089900" cy="523265"/>
          </a:xfrm>
        </p:spPr>
        <p:txBody>
          <a:bodyPr/>
          <a:lstStyle/>
          <a:p>
            <a:r>
              <a:rPr lang="zh-CN" altLang="en-US" dirty="0"/>
              <a:t>外部变量</a:t>
            </a:r>
            <a:r>
              <a:rPr lang="zh-CN" altLang="en-US" dirty="0">
                <a:solidFill>
                  <a:srgbClr val="7030A0"/>
                </a:solidFill>
              </a:rPr>
              <a:t>定义</a:t>
            </a:r>
            <a:r>
              <a:rPr lang="zh-CN" altLang="en-US" dirty="0"/>
              <a:t>与外部变量</a:t>
            </a:r>
            <a:r>
              <a:rPr lang="zh-CN" altLang="en-US" dirty="0">
                <a:solidFill>
                  <a:srgbClr val="7030A0"/>
                </a:solidFill>
              </a:rPr>
              <a:t>说明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303DF"/>
                </a:solidFill>
              </a:rPr>
              <a:t>同一个文件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2"/>
            <a:ext cx="7990010" cy="5242291"/>
          </a:xfrm>
          <a:ln w="9525"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303DF"/>
                </a:solidFill>
              </a:rPr>
              <a:t>引用后面声明的全局变量</a:t>
            </a:r>
            <a:r>
              <a:rPr lang="zh-CN" altLang="en-US" sz="2000" b="1" dirty="0">
                <a:solidFill>
                  <a:srgbClr val="006600"/>
                </a:solidFill>
              </a:rPr>
              <a:t>（定义在后，使用在前）</a:t>
            </a:r>
            <a:endParaRPr lang="en-US" altLang="zh-CN" sz="2000" b="1" dirty="0">
              <a:solidFill>
                <a:srgbClr val="006600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solidFill>
                <a:srgbClr val="080808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#</a:t>
            </a:r>
            <a:r>
              <a:rPr lang="en-US" altLang="zh-CN" sz="1600" dirty="0">
                <a:solidFill>
                  <a:srgbClr val="080808"/>
                </a:solidFill>
              </a:rPr>
              <a:t>include </a:t>
            </a:r>
            <a:r>
              <a:rPr lang="en-US" altLang="zh-CN" sz="1600" dirty="0" smtClean="0">
                <a:solidFill>
                  <a:srgbClr val="080808"/>
                </a:solidFill>
              </a:rPr>
              <a:t>“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stdio.h</a:t>
            </a:r>
            <a:r>
              <a:rPr lang="en-US" altLang="zh-CN" sz="1600" dirty="0" smtClean="0">
                <a:solidFill>
                  <a:srgbClr val="080808"/>
                </a:solidFill>
              </a:rPr>
              <a:t>”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main()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(“a=%d\</a:t>
            </a:r>
            <a:r>
              <a:rPr lang="en-US" altLang="zh-CN" sz="1600" dirty="0" err="1">
                <a:solidFill>
                  <a:srgbClr val="080808"/>
                </a:solidFill>
              </a:rPr>
              <a:t>n”,a</a:t>
            </a:r>
            <a:r>
              <a:rPr lang="en-US" altLang="zh-CN" sz="1600" dirty="0">
                <a:solidFill>
                  <a:srgbClr val="080808"/>
                </a:solidFill>
              </a:rPr>
              <a:t>); //</a:t>
            </a:r>
            <a:r>
              <a:rPr lang="zh-CN" altLang="en-US" sz="1600" dirty="0">
                <a:solidFill>
                  <a:srgbClr val="7030A0"/>
                </a:solidFill>
              </a:rPr>
              <a:t>不可访问变量</a:t>
            </a:r>
            <a:r>
              <a:rPr lang="en-US" altLang="zh-CN" sz="1600" dirty="0" smtClean="0">
                <a:solidFill>
                  <a:srgbClr val="7030A0"/>
                </a:solidFill>
              </a:rPr>
              <a:t>a, </a:t>
            </a:r>
            <a:r>
              <a:rPr lang="zh-CN" altLang="en-US" sz="1600" dirty="0" smtClean="0">
                <a:solidFill>
                  <a:srgbClr val="7030A0"/>
                </a:solidFill>
              </a:rPr>
              <a:t>尚未定义该变量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</a:t>
            </a:r>
            <a:r>
              <a:rPr lang="en-US" altLang="zh-CN" sz="1600" b="1" dirty="0">
                <a:solidFill>
                  <a:srgbClr val="C00000"/>
                </a:solidFill>
              </a:rPr>
              <a:t>extern int a;    </a:t>
            </a:r>
            <a:r>
              <a:rPr lang="en-US" altLang="zh-CN" sz="1600" b="1" dirty="0">
                <a:solidFill>
                  <a:srgbClr val="006600"/>
                </a:solidFill>
              </a:rPr>
              <a:t>//</a:t>
            </a:r>
            <a:r>
              <a:rPr lang="zh-CN" altLang="en-US" sz="1600" b="1" dirty="0">
                <a:solidFill>
                  <a:srgbClr val="006600"/>
                </a:solidFill>
              </a:rPr>
              <a:t>说明一个已经定义过的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全局变量</a:t>
            </a:r>
            <a:r>
              <a:rPr lang="zh-CN" altLang="en-US" sz="1600" b="1" dirty="0" smtClean="0">
                <a:solidFill>
                  <a:srgbClr val="0303DF"/>
                </a:solidFill>
              </a:rPr>
              <a:t>（只能声明，不能初始化）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其后的代码可以访问</a:t>
            </a:r>
            <a:r>
              <a:rPr lang="en-US" altLang="zh-CN" sz="1600" dirty="0">
                <a:solidFill>
                  <a:srgbClr val="7030A0"/>
                </a:solidFill>
              </a:rPr>
              <a:t>a</a:t>
            </a:r>
            <a:r>
              <a:rPr lang="zh-CN" altLang="en-US" sz="1600" dirty="0">
                <a:solidFill>
                  <a:srgbClr val="7030A0"/>
                </a:solidFill>
              </a:rPr>
              <a:t>；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(“a=%d\</a:t>
            </a:r>
            <a:r>
              <a:rPr lang="en-US" altLang="zh-CN" sz="1600" dirty="0" err="1">
                <a:solidFill>
                  <a:srgbClr val="080808"/>
                </a:solidFill>
              </a:rPr>
              <a:t>n”,a</a:t>
            </a:r>
            <a:r>
              <a:rPr lang="en-US" altLang="zh-CN" sz="1600" dirty="0">
                <a:solidFill>
                  <a:srgbClr val="080808"/>
                </a:solidFill>
              </a:rPr>
              <a:t>);  //</a:t>
            </a:r>
            <a:r>
              <a:rPr lang="zh-CN" altLang="en-US" sz="1600" dirty="0" smtClean="0">
                <a:solidFill>
                  <a:srgbClr val="C00000"/>
                </a:solidFill>
              </a:rPr>
              <a:t>输出</a:t>
            </a:r>
            <a:r>
              <a:rPr lang="en-US" altLang="zh-CN" sz="1600" dirty="0" smtClean="0">
                <a:solidFill>
                  <a:srgbClr val="C00000"/>
                </a:solidFill>
              </a:rPr>
              <a:t>a=10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en-US" altLang="zh-CN" sz="1600" dirty="0" smtClean="0">
                <a:solidFill>
                  <a:srgbClr val="0303DF"/>
                </a:solidFill>
              </a:rPr>
              <a:t>    a=30;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(“a=%d\</a:t>
            </a:r>
            <a:r>
              <a:rPr lang="en-US" altLang="zh-CN" sz="1600" dirty="0" err="1">
                <a:solidFill>
                  <a:srgbClr val="080808"/>
                </a:solidFill>
              </a:rPr>
              <a:t>n”,a</a:t>
            </a:r>
            <a:r>
              <a:rPr lang="en-US" altLang="zh-CN" sz="1600" dirty="0">
                <a:solidFill>
                  <a:srgbClr val="080808"/>
                </a:solidFill>
              </a:rPr>
              <a:t>);  //</a:t>
            </a:r>
            <a:r>
              <a:rPr lang="zh-CN" altLang="en-US" sz="1600" dirty="0" smtClean="0">
                <a:solidFill>
                  <a:srgbClr val="0303DF"/>
                </a:solidFill>
              </a:rPr>
              <a:t>输出</a:t>
            </a:r>
            <a:r>
              <a:rPr lang="en-US" altLang="zh-CN" sz="1600" dirty="0" smtClean="0">
                <a:solidFill>
                  <a:srgbClr val="0303DF"/>
                </a:solidFill>
              </a:rPr>
              <a:t>a=30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return 0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80808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int a=10;  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定义全局变量</a:t>
            </a:r>
            <a:r>
              <a:rPr lang="en-US" altLang="zh-CN" sz="1600" dirty="0" smtClean="0">
                <a:solidFill>
                  <a:srgbClr val="080808"/>
                </a:solidFill>
              </a:rPr>
              <a:t>a</a:t>
            </a:r>
            <a:r>
              <a:rPr lang="zh-CN" altLang="en-US" sz="1600" dirty="0" smtClean="0">
                <a:solidFill>
                  <a:srgbClr val="080808"/>
                </a:solidFill>
              </a:rPr>
              <a:t>，并初始化，且只能在定义时对其初始化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i="1" u="sng" dirty="0">
                <a:solidFill>
                  <a:srgbClr val="006600"/>
                </a:solidFill>
              </a:rPr>
              <a:t>//</a:t>
            </a:r>
            <a:r>
              <a:rPr lang="zh-CN" altLang="en-US" sz="1600" b="1" i="1" u="sng" dirty="0">
                <a:solidFill>
                  <a:srgbClr val="006600"/>
                </a:solidFill>
              </a:rPr>
              <a:t>全局变量</a:t>
            </a:r>
            <a:r>
              <a:rPr lang="en-US" altLang="zh-CN" sz="1600" b="1" i="1" u="sng" dirty="0">
                <a:solidFill>
                  <a:srgbClr val="006600"/>
                </a:solidFill>
              </a:rPr>
              <a:t>a</a:t>
            </a:r>
            <a:r>
              <a:rPr lang="zh-CN" altLang="en-US" sz="1600" b="1" i="1" u="sng" dirty="0">
                <a:solidFill>
                  <a:srgbClr val="006600"/>
                </a:solidFill>
              </a:rPr>
              <a:t>的作用域从这里开始</a:t>
            </a:r>
            <a:endParaRPr lang="en-US" altLang="zh-CN" sz="1600" i="1" u="sng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303DF"/>
                </a:solidFill>
              </a:rPr>
              <a:t>注：不可以外部声明的同时对变量初始化；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C00000"/>
                </a:solidFill>
              </a:rPr>
              <a:t>如：</a:t>
            </a:r>
            <a:r>
              <a:rPr lang="en-US" altLang="zh-CN" sz="1800" dirty="0">
                <a:solidFill>
                  <a:srgbClr val="C00000"/>
                </a:solidFill>
              </a:rPr>
              <a:t>extern int a=20;</a:t>
            </a:r>
            <a:r>
              <a:rPr lang="zh-CN" altLang="en-US" sz="1800" dirty="0">
                <a:solidFill>
                  <a:srgbClr val="C00000"/>
                </a:solidFill>
              </a:rPr>
              <a:t>是错误的；</a:t>
            </a:r>
          </a:p>
        </p:txBody>
      </p:sp>
    </p:spTree>
    <p:extLst>
      <p:ext uri="{BB962C8B-B14F-4D97-AF65-F5344CB8AC3E}">
        <p14:creationId xmlns:p14="http://schemas.microsoft.com/office/powerpoint/2010/main" val="225583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局部变量 </a:t>
            </a:r>
            <a:r>
              <a:rPr lang="en-US" altLang="zh-CN" dirty="0"/>
              <a:t>vs. </a:t>
            </a:r>
            <a:r>
              <a:rPr lang="zh-CN" altLang="en-US" dirty="0"/>
              <a:t>全局变量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303DF"/>
                </a:solidFill>
              </a:rPr>
              <a:t>局部变量</a:t>
            </a:r>
            <a:r>
              <a:rPr lang="zh-CN" altLang="en-US" sz="1800" dirty="0" smtClean="0"/>
              <a:t>：</a:t>
            </a:r>
            <a:r>
              <a:rPr lang="zh-CN" altLang="en-US" sz="1800" b="1" dirty="0">
                <a:solidFill>
                  <a:srgbClr val="FF0000"/>
                </a:solidFill>
              </a:rPr>
              <a:t>指在一定范围内有效（可以访问）的变量；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971550" lvl="1"/>
            <a:r>
              <a:rPr lang="zh-CN" altLang="en-US" sz="1600" b="1" dirty="0">
                <a:solidFill>
                  <a:srgbClr val="7030A0"/>
                </a:solidFill>
              </a:rPr>
              <a:t>函数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形参的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作用域</a:t>
            </a:r>
            <a:r>
              <a:rPr lang="zh-CN" altLang="en-US" sz="1600" dirty="0" smtClean="0"/>
              <a:t>：</a:t>
            </a:r>
            <a:r>
              <a:rPr lang="zh-CN" altLang="en-US" sz="1600" dirty="0"/>
              <a:t>只能在</a:t>
            </a:r>
            <a:r>
              <a:rPr lang="zh-CN" altLang="en-US" sz="1600" dirty="0">
                <a:solidFill>
                  <a:srgbClr val="FF0000"/>
                </a:solidFill>
              </a:rPr>
              <a:t>函数体内</a:t>
            </a:r>
            <a:r>
              <a:rPr lang="zh-CN" altLang="en-US" sz="1600" dirty="0"/>
              <a:t>使用；</a:t>
            </a:r>
            <a:endParaRPr lang="en-US" altLang="zh-CN" sz="1600" dirty="0"/>
          </a:p>
          <a:p>
            <a:pPr marL="971550" lvl="1"/>
            <a:r>
              <a:rPr lang="zh-CN" altLang="en-US" sz="1600" b="1" dirty="0">
                <a:solidFill>
                  <a:srgbClr val="7030A0"/>
                </a:solidFill>
              </a:rPr>
              <a:t>函数体内定义的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变量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作用域</a:t>
            </a:r>
            <a:r>
              <a:rPr lang="zh-CN" altLang="en-US" sz="1600" dirty="0" smtClean="0">
                <a:solidFill>
                  <a:srgbClr val="7030A0"/>
                </a:solidFill>
              </a:rPr>
              <a:t>：</a:t>
            </a:r>
            <a:r>
              <a:rPr lang="zh-CN" altLang="en-US" sz="1600" dirty="0"/>
              <a:t>只能在</a:t>
            </a:r>
            <a:r>
              <a:rPr lang="zh-CN" altLang="en-US" sz="1600" dirty="0">
                <a:solidFill>
                  <a:srgbClr val="FF0000"/>
                </a:solidFill>
              </a:rPr>
              <a:t>函数体内</a:t>
            </a:r>
            <a:r>
              <a:rPr lang="zh-CN" altLang="en-US" sz="1600" dirty="0"/>
              <a:t>使用；</a:t>
            </a:r>
            <a:endParaRPr lang="en-US" altLang="zh-CN" sz="1600" dirty="0"/>
          </a:p>
          <a:p>
            <a:pPr marL="971550" lvl="1"/>
            <a:r>
              <a:rPr lang="zh-CN" altLang="en-US" sz="1600" b="1" dirty="0">
                <a:solidFill>
                  <a:srgbClr val="7030A0"/>
                </a:solidFill>
              </a:rPr>
              <a:t>语句块（复合语句）内定义的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变量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作用域</a:t>
            </a:r>
            <a:r>
              <a:rPr lang="zh-CN" altLang="en-US" sz="1600" dirty="0" smtClean="0">
                <a:solidFill>
                  <a:srgbClr val="7030A0"/>
                </a:solidFill>
              </a:rPr>
              <a:t>：</a:t>
            </a:r>
            <a:r>
              <a:rPr lang="zh-CN" altLang="en-US" sz="1600" dirty="0"/>
              <a:t>只能在</a:t>
            </a:r>
            <a:r>
              <a:rPr lang="zh-CN" altLang="en-US" sz="1600" dirty="0">
                <a:solidFill>
                  <a:srgbClr val="FF0000"/>
                </a:solidFill>
              </a:rPr>
              <a:t>本语句块内</a:t>
            </a:r>
            <a:r>
              <a:rPr lang="zh-CN" altLang="en-US" sz="1600" dirty="0"/>
              <a:t>使用；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/>
              <a:t>对于</a:t>
            </a:r>
            <a:r>
              <a:rPr lang="zh-CN" altLang="en-US" sz="1800" b="1" dirty="0">
                <a:solidFill>
                  <a:srgbClr val="006600"/>
                </a:solidFill>
              </a:rPr>
              <a:t>函数形参与函数体内</a:t>
            </a:r>
            <a:r>
              <a:rPr lang="zh-CN" altLang="en-US" sz="1800" b="1" dirty="0"/>
              <a:t>定义的变量的</a:t>
            </a:r>
            <a:r>
              <a:rPr lang="zh-CN" altLang="en-US" sz="1800" b="1" dirty="0">
                <a:solidFill>
                  <a:srgbClr val="7030A0"/>
                </a:solidFill>
              </a:rPr>
              <a:t>生命期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函数调用时，系统为其分配内存单元；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函数调用结束后，系统释放为其所分配的内存单元；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即，局部变量的生命期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为函数调用期间；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zh-CN" altLang="en-US" sz="1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语句块内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定义的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变量的</a:t>
            </a:r>
            <a:r>
              <a:rPr lang="zh-CN" alt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生命期</a:t>
            </a:r>
            <a:endParaRPr lang="en-US" altLang="zh-CN" sz="1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进入该语句</a:t>
            </a:r>
            <a:r>
              <a:rPr lang="zh-CN" altLang="en-US" sz="16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块内，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执行到变量定义语句，系统为其分配内存单元；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退出该语句块，系统释放为其所分配的内存单元；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即其生命期是在该语句块中变量定义开始，到退出该语句块期间；</a:t>
            </a:r>
            <a:endParaRPr lang="en-US" altLang="zh-CN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注：</a:t>
            </a:r>
            <a:r>
              <a:rPr lang="zh-CN" altLang="en-US" sz="1800" dirty="0">
                <a:solidFill>
                  <a:srgbClr val="7030A0"/>
                </a:solidFill>
              </a:rPr>
              <a:t>主函数</a:t>
            </a:r>
            <a:r>
              <a:rPr lang="en-US" altLang="zh-CN" sz="1800" dirty="0">
                <a:solidFill>
                  <a:srgbClr val="7030A0"/>
                </a:solidFill>
              </a:rPr>
              <a:t>main</a:t>
            </a:r>
            <a:r>
              <a:rPr lang="zh-CN" altLang="en-US" sz="1800" dirty="0">
                <a:solidFill>
                  <a:srgbClr val="7030A0"/>
                </a:solidFill>
              </a:rPr>
              <a:t>也是一个函数，其形参与其内定义的变量也为局部变量；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6600"/>
                </a:solidFill>
              </a:rPr>
              <a:t>类比：</a:t>
            </a:r>
            <a:r>
              <a:rPr lang="zh-CN" altLang="en-US" sz="1800" dirty="0"/>
              <a:t>企业临时</a:t>
            </a:r>
            <a:r>
              <a:rPr lang="zh-CN" altLang="en-US" sz="1800" dirty="0" smtClean="0"/>
              <a:t>招聘员工；</a:t>
            </a:r>
            <a:r>
              <a:rPr lang="zh-CN" altLang="en-US" sz="1800" dirty="0"/>
              <a:t>受阅官兵；临时伙伴；合同制；</a:t>
            </a:r>
            <a:r>
              <a:rPr lang="en-US" altLang="zh-CN" sz="1800" dirty="0"/>
              <a:t>…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41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sz="2400" dirty="0" smtClean="0"/>
              <a:t>外部</a:t>
            </a:r>
            <a:r>
              <a:rPr lang="zh-CN" altLang="en-US" sz="2400" dirty="0"/>
              <a:t>变量</a:t>
            </a:r>
            <a:r>
              <a:rPr lang="zh-CN" altLang="en-US" sz="2400" dirty="0">
                <a:solidFill>
                  <a:srgbClr val="7030A0"/>
                </a:solidFill>
              </a:rPr>
              <a:t>定义</a:t>
            </a:r>
            <a:r>
              <a:rPr lang="zh-CN" altLang="en-US" sz="2400" dirty="0"/>
              <a:t>与外部变量</a:t>
            </a:r>
            <a:r>
              <a:rPr lang="zh-CN" altLang="en-US" sz="2400" dirty="0">
                <a:solidFill>
                  <a:srgbClr val="7030A0"/>
                </a:solidFill>
              </a:rPr>
              <a:t>说明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0303DF"/>
                </a:solidFill>
              </a:rPr>
              <a:t>同一个文件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19449"/>
            <a:ext cx="8089900" cy="5345112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引用后面声明的变量</a:t>
            </a:r>
            <a:endParaRPr lang="en-US" altLang="zh-CN" sz="2000" dirty="0"/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int vs(int </a:t>
            </a:r>
            <a:r>
              <a:rPr lang="en-US" altLang="zh-CN" sz="1600" dirty="0">
                <a:solidFill>
                  <a:srgbClr val="7030A0"/>
                </a:solidFill>
              </a:rPr>
              <a:t>xl</a:t>
            </a:r>
            <a:r>
              <a:rPr lang="en-US" altLang="zh-CN" sz="1600" dirty="0">
                <a:solidFill>
                  <a:srgbClr val="080808"/>
                </a:solidFill>
              </a:rPr>
              <a:t> ,int </a:t>
            </a:r>
            <a:r>
              <a:rPr lang="en-US" altLang="zh-CN" sz="1600" dirty="0" err="1">
                <a:solidFill>
                  <a:srgbClr val="7030A0"/>
                </a:solidFill>
              </a:rPr>
              <a:t>xw</a:t>
            </a:r>
            <a:r>
              <a:rPr lang="en-US" altLang="zh-CN" sz="1600" dirty="0">
                <a:solidFill>
                  <a:srgbClr val="080808"/>
                </a:solidFill>
              </a:rPr>
              <a:t>)                 //</a:t>
            </a:r>
            <a:r>
              <a:rPr lang="zh-CN" altLang="en-US" sz="1600" dirty="0">
                <a:solidFill>
                  <a:srgbClr val="080808"/>
                </a:solidFill>
              </a:rPr>
              <a:t>形参 </a:t>
            </a:r>
            <a:r>
              <a:rPr lang="en-US" altLang="zh-CN" sz="1600" dirty="0">
                <a:solidFill>
                  <a:srgbClr val="080808"/>
                </a:solidFill>
              </a:rPr>
              <a:t>xl</a:t>
            </a:r>
            <a:r>
              <a:rPr lang="zh-CN" altLang="en-US" sz="1600" dirty="0">
                <a:solidFill>
                  <a:srgbClr val="080808"/>
                </a:solidFill>
              </a:rPr>
              <a:t>与</a:t>
            </a:r>
            <a:r>
              <a:rPr lang="en-US" altLang="zh-CN" sz="1600" dirty="0" err="1">
                <a:solidFill>
                  <a:srgbClr val="080808"/>
                </a:solidFill>
              </a:rPr>
              <a:t>xw</a:t>
            </a:r>
            <a:r>
              <a:rPr lang="zh-CN" altLang="en-US" sz="1600" dirty="0">
                <a:solidFill>
                  <a:srgbClr val="080808"/>
                </a:solidFill>
              </a:rPr>
              <a:t>，局部变量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b="1" dirty="0">
                <a:solidFill>
                  <a:srgbClr val="0303DF"/>
                </a:solidFill>
              </a:rPr>
              <a:t>extern int </a:t>
            </a:r>
            <a:r>
              <a:rPr lang="en-US" altLang="zh-CN" sz="1600" b="1" dirty="0" err="1">
                <a:solidFill>
                  <a:srgbClr val="0303DF"/>
                </a:solidFill>
              </a:rPr>
              <a:t>xh</a:t>
            </a:r>
            <a:r>
              <a:rPr lang="zh-CN" altLang="en-US" sz="1600" dirty="0">
                <a:solidFill>
                  <a:srgbClr val="0303DF"/>
                </a:solidFill>
              </a:rPr>
              <a:t>；                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外部变量</a:t>
            </a:r>
            <a:r>
              <a:rPr lang="en-US" altLang="zh-CN" sz="1600" dirty="0" err="1">
                <a:solidFill>
                  <a:srgbClr val="080808"/>
                </a:solidFill>
              </a:rPr>
              <a:t>xh</a:t>
            </a:r>
            <a:r>
              <a:rPr lang="zh-CN" altLang="en-US" sz="1600" dirty="0">
                <a:solidFill>
                  <a:srgbClr val="080808"/>
                </a:solidFill>
              </a:rPr>
              <a:t>的说明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v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>
                <a:solidFill>
                  <a:srgbClr val="080808"/>
                </a:solidFill>
              </a:rPr>
              <a:t>v=xl*</a:t>
            </a:r>
            <a:r>
              <a:rPr lang="en-US" altLang="zh-CN" sz="1600" dirty="0" err="1">
                <a:solidFill>
                  <a:srgbClr val="080808"/>
                </a:solidFill>
              </a:rPr>
              <a:t>xw</a:t>
            </a:r>
            <a:r>
              <a:rPr lang="en-US" altLang="zh-CN" sz="1600" dirty="0">
                <a:solidFill>
                  <a:srgbClr val="080808"/>
                </a:solidFill>
              </a:rPr>
              <a:t>*</a:t>
            </a:r>
            <a:r>
              <a:rPr lang="en-US" altLang="zh-CN" sz="1600" b="1" dirty="0" err="1">
                <a:solidFill>
                  <a:srgbClr val="7030A0"/>
                </a:solidFill>
              </a:rPr>
              <a:t>xh</a:t>
            </a:r>
            <a:r>
              <a:rPr lang="zh-CN" altLang="en-US" sz="1600" dirty="0">
                <a:solidFill>
                  <a:srgbClr val="080808"/>
                </a:solidFill>
              </a:rPr>
              <a:t>；                 </a:t>
            </a:r>
            <a:r>
              <a:rPr lang="en-US" altLang="zh-CN" sz="1600" b="1" dirty="0">
                <a:solidFill>
                  <a:srgbClr val="7030A0"/>
                </a:solidFill>
              </a:rPr>
              <a:t>//</a:t>
            </a:r>
            <a:r>
              <a:rPr lang="zh-CN" altLang="en-US" sz="1600" b="1" dirty="0">
                <a:solidFill>
                  <a:srgbClr val="7030A0"/>
                </a:solidFill>
              </a:rPr>
              <a:t>直接使用外部变量</a:t>
            </a:r>
            <a:r>
              <a:rPr lang="en-US" altLang="zh-CN" sz="1600" b="1" dirty="0" err="1">
                <a:solidFill>
                  <a:srgbClr val="7030A0"/>
                </a:solidFill>
              </a:rPr>
              <a:t>xh</a:t>
            </a:r>
            <a:r>
              <a:rPr lang="zh-CN" altLang="en-US" sz="1600" b="1" dirty="0">
                <a:solidFill>
                  <a:srgbClr val="7030A0"/>
                </a:solidFill>
              </a:rPr>
              <a:t>的值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return v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main()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{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b="1" dirty="0">
                <a:solidFill>
                  <a:srgbClr val="0303DF"/>
                </a:solidFill>
              </a:rPr>
              <a:t>extern int </a:t>
            </a:r>
            <a:r>
              <a:rPr lang="en-US" altLang="zh-CN" sz="1600" b="1" dirty="0" err="1">
                <a:solidFill>
                  <a:srgbClr val="0303DF"/>
                </a:solidFill>
              </a:rPr>
              <a:t>xw,xh</a:t>
            </a:r>
            <a:r>
              <a:rPr lang="zh-CN" altLang="en-US" sz="1600" b="1" dirty="0">
                <a:solidFill>
                  <a:srgbClr val="080808"/>
                </a:solidFill>
              </a:rPr>
              <a:t>；</a:t>
            </a:r>
            <a:r>
              <a:rPr lang="zh-CN" altLang="en-US" sz="1600" dirty="0">
                <a:solidFill>
                  <a:srgbClr val="080808"/>
                </a:solidFill>
              </a:rPr>
              <a:t>         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外部变量的说明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xl</a:t>
            </a:r>
            <a:r>
              <a:rPr lang="en-US" altLang="zh-CN" sz="1600" dirty="0">
                <a:solidFill>
                  <a:srgbClr val="080808"/>
                </a:solidFill>
              </a:rPr>
              <a:t> =5</a:t>
            </a:r>
            <a:r>
              <a:rPr lang="zh-CN" altLang="en-US" sz="1600" dirty="0">
                <a:solidFill>
                  <a:srgbClr val="080808"/>
                </a:solidFill>
              </a:rPr>
              <a:t>；                       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内部变量的定义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(“xl=%</a:t>
            </a:r>
            <a:r>
              <a:rPr lang="en-US" altLang="zh-CN" sz="1600" dirty="0" err="1">
                <a:solidFill>
                  <a:srgbClr val="080808"/>
                </a:solidFill>
              </a:rPr>
              <a:t>d,xw</a:t>
            </a:r>
            <a:r>
              <a:rPr lang="en-US" altLang="zh-CN" sz="1600" dirty="0">
                <a:solidFill>
                  <a:srgbClr val="080808"/>
                </a:solidFill>
              </a:rPr>
              <a:t>=%</a:t>
            </a:r>
            <a:r>
              <a:rPr lang="en-US" altLang="zh-CN" sz="1600" dirty="0" err="1">
                <a:solidFill>
                  <a:srgbClr val="080808"/>
                </a:solidFill>
              </a:rPr>
              <a:t>d,xh</a:t>
            </a:r>
            <a:r>
              <a:rPr lang="en-US" altLang="zh-CN" sz="1600" dirty="0">
                <a:solidFill>
                  <a:srgbClr val="080808"/>
                </a:solidFill>
              </a:rPr>
              <a:t>=%d\</a:t>
            </a:r>
            <a:r>
              <a:rPr lang="en-US" altLang="zh-CN" sz="1600" dirty="0" err="1">
                <a:solidFill>
                  <a:srgbClr val="080808"/>
                </a:solidFill>
              </a:rPr>
              <a:t>nv</a:t>
            </a:r>
            <a:r>
              <a:rPr lang="en-US" altLang="zh-CN" sz="1600" dirty="0">
                <a:solidFill>
                  <a:srgbClr val="080808"/>
                </a:solidFill>
              </a:rPr>
              <a:t>=%d”,</a:t>
            </a:r>
            <a:r>
              <a:rPr lang="en-US" altLang="zh-CN" sz="1600" dirty="0" err="1">
                <a:solidFill>
                  <a:srgbClr val="080808"/>
                </a:solidFill>
              </a:rPr>
              <a:t>xl,xw,xh,</a:t>
            </a:r>
            <a:r>
              <a:rPr lang="en-US" altLang="zh-CN" sz="1600" b="1" dirty="0" err="1">
                <a:solidFill>
                  <a:srgbClr val="7030A0"/>
                </a:solidFill>
              </a:rPr>
              <a:t>vs</a:t>
            </a:r>
            <a:r>
              <a:rPr lang="en-US" altLang="zh-CN" sz="1600" b="1" dirty="0">
                <a:solidFill>
                  <a:srgbClr val="7030A0"/>
                </a:solidFill>
              </a:rPr>
              <a:t>(</a:t>
            </a:r>
            <a:r>
              <a:rPr lang="en-US" altLang="zh-CN" sz="1600" b="1" dirty="0" err="1">
                <a:solidFill>
                  <a:srgbClr val="7030A0"/>
                </a:solidFill>
              </a:rPr>
              <a:t>xl,xw</a:t>
            </a:r>
            <a:r>
              <a:rPr lang="en-US" altLang="zh-CN" sz="1600" b="1" dirty="0">
                <a:solidFill>
                  <a:srgbClr val="7030A0"/>
                </a:solidFill>
              </a:rPr>
              <a:t>)</a:t>
            </a:r>
            <a:r>
              <a:rPr lang="en-US" altLang="zh-CN" sz="1600" dirty="0">
                <a:solidFill>
                  <a:srgbClr val="080808"/>
                </a:solidFill>
              </a:rPr>
              <a:t>)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r>
              <a:rPr lang="en-US" altLang="zh-CN" sz="1600" dirty="0">
                <a:solidFill>
                  <a:srgbClr val="0303DF"/>
                </a:solidFill>
              </a:rPr>
              <a:t>//</a:t>
            </a:r>
            <a:r>
              <a:rPr lang="zh-CN" altLang="en-US" sz="1600" dirty="0">
                <a:solidFill>
                  <a:srgbClr val="0303DF"/>
                </a:solidFill>
              </a:rPr>
              <a:t>输出结果？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  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xl=3, </a:t>
            </a:r>
            <a:r>
              <a:rPr lang="en-US" altLang="zh-CN" sz="1600" b="1" dirty="0" err="1">
                <a:solidFill>
                  <a:srgbClr val="FF0000"/>
                </a:solidFill>
              </a:rPr>
              <a:t>xw</a:t>
            </a:r>
            <a:r>
              <a:rPr lang="en-US" altLang="zh-CN" sz="1600" b="1" dirty="0">
                <a:solidFill>
                  <a:srgbClr val="FF0000"/>
                </a:solidFill>
              </a:rPr>
              <a:t>=4, </a:t>
            </a:r>
            <a:r>
              <a:rPr lang="en-US" altLang="zh-CN" sz="1600" b="1" dirty="0" err="1">
                <a:solidFill>
                  <a:srgbClr val="FF0000"/>
                </a:solidFill>
              </a:rPr>
              <a:t>xh</a:t>
            </a:r>
            <a:r>
              <a:rPr lang="en-US" altLang="zh-CN" sz="1600" b="1" dirty="0">
                <a:solidFill>
                  <a:srgbClr val="FF0000"/>
                </a:solidFill>
              </a:rPr>
              <a:t>=5</a:t>
            </a:r>
            <a:r>
              <a:rPr lang="zh-CN" altLang="en-US" sz="1600" b="1" dirty="0">
                <a:solidFill>
                  <a:srgbClr val="FF0000"/>
                </a:solidFill>
              </a:rPr>
              <a:t>；          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 smtClean="0">
                <a:solidFill>
                  <a:srgbClr val="080808"/>
                </a:solidFill>
              </a:rPr>
              <a:t>外部</a:t>
            </a:r>
            <a:r>
              <a:rPr lang="en-US" altLang="zh-CN" sz="1600" dirty="0" smtClean="0">
                <a:solidFill>
                  <a:srgbClr val="080808"/>
                </a:solidFill>
              </a:rPr>
              <a:t>(</a:t>
            </a:r>
            <a:r>
              <a:rPr lang="zh-CN" altLang="en-US" sz="1600" dirty="0" smtClean="0">
                <a:solidFill>
                  <a:srgbClr val="080808"/>
                </a:solidFill>
              </a:rPr>
              <a:t>全局</a:t>
            </a:r>
            <a:r>
              <a:rPr lang="en-US" altLang="zh-CN" sz="1600" dirty="0" smtClean="0">
                <a:solidFill>
                  <a:srgbClr val="080808"/>
                </a:solidFill>
              </a:rPr>
              <a:t>)</a:t>
            </a:r>
            <a:r>
              <a:rPr lang="zh-CN" altLang="en-US" sz="1600" dirty="0" smtClean="0">
                <a:solidFill>
                  <a:srgbClr val="080808"/>
                </a:solidFill>
              </a:rPr>
              <a:t>变量</a:t>
            </a:r>
            <a:r>
              <a:rPr lang="en-US" altLang="zh-CN" sz="1600" dirty="0">
                <a:solidFill>
                  <a:srgbClr val="080808"/>
                </a:solidFill>
              </a:rPr>
              <a:t>xl</a:t>
            </a:r>
            <a:r>
              <a:rPr lang="zh-CN" altLang="en-US" sz="1600" dirty="0">
                <a:solidFill>
                  <a:srgbClr val="080808"/>
                </a:solidFill>
              </a:rPr>
              <a:t>、</a:t>
            </a:r>
            <a:r>
              <a:rPr lang="en-US" altLang="zh-CN" sz="1600" dirty="0" err="1">
                <a:solidFill>
                  <a:srgbClr val="080808"/>
                </a:solidFill>
              </a:rPr>
              <a:t>xw</a:t>
            </a:r>
            <a:r>
              <a:rPr lang="zh-CN" altLang="en-US" sz="1600" dirty="0">
                <a:solidFill>
                  <a:srgbClr val="080808"/>
                </a:solidFill>
              </a:rPr>
              <a:t>、</a:t>
            </a:r>
            <a:r>
              <a:rPr lang="en-US" altLang="zh-CN" sz="1600" dirty="0" err="1">
                <a:solidFill>
                  <a:srgbClr val="080808"/>
                </a:solidFill>
              </a:rPr>
              <a:t>xh</a:t>
            </a:r>
            <a:r>
              <a:rPr lang="zh-CN" altLang="en-US" sz="1600" dirty="0">
                <a:solidFill>
                  <a:srgbClr val="080808"/>
                </a:solidFill>
              </a:rPr>
              <a:t>的定义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52C6D5C2-1F5D-431E-8712-C6C01560143B}"/>
              </a:ext>
            </a:extLst>
          </p:cNvPr>
          <p:cNvSpPr/>
          <p:nvPr/>
        </p:nvSpPr>
        <p:spPr bwMode="auto">
          <a:xfrm>
            <a:off x="5410825" y="2861075"/>
            <a:ext cx="3020823" cy="1175959"/>
          </a:xfrm>
          <a:prstGeom prst="wedgeRoundRectCallout">
            <a:avLst>
              <a:gd name="adj1" fmla="val -21165"/>
              <a:gd name="adj2" fmla="val 4893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v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宋体" panose="02010600030101010101" pitchFamily="2" charset="-122"/>
              </a:rPr>
              <a:t>s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xl,xw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相当于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vs(5,4)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，返回值是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5*4*5=100;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输出：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5,4,5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                 100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73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外部变量</a:t>
            </a:r>
            <a:r>
              <a:rPr lang="zh-CN" altLang="en-US" dirty="0">
                <a:solidFill>
                  <a:srgbClr val="7030A0"/>
                </a:solidFill>
              </a:rPr>
              <a:t>定义</a:t>
            </a:r>
            <a:r>
              <a:rPr lang="zh-CN" altLang="en-US" dirty="0"/>
              <a:t>与外部变量</a:t>
            </a:r>
            <a:r>
              <a:rPr lang="zh-CN" altLang="en-US" dirty="0">
                <a:solidFill>
                  <a:srgbClr val="7030A0"/>
                </a:solidFill>
              </a:rPr>
              <a:t>说明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0303DF"/>
                </a:solidFill>
              </a:rPr>
              <a:t>不同的文件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5142" y="2116959"/>
            <a:ext cx="3532552" cy="42990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7030A0"/>
                </a:solidFill>
              </a:rPr>
              <a:t>源文件 </a:t>
            </a:r>
            <a:r>
              <a:rPr lang="en-US" altLang="zh-CN" sz="1800" dirty="0" smtClean="0">
                <a:solidFill>
                  <a:srgbClr val="7030A0"/>
                </a:solidFill>
              </a:rPr>
              <a:t>b.cpp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#</a:t>
            </a:r>
            <a:r>
              <a:rPr lang="en-US" altLang="zh-CN" sz="1600" dirty="0">
                <a:solidFill>
                  <a:srgbClr val="080808"/>
                </a:solidFill>
              </a:rPr>
              <a:t>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stdio.h</a:t>
            </a:r>
            <a:r>
              <a:rPr lang="en-US" altLang="zh-CN" sz="1600" dirty="0">
                <a:solidFill>
                  <a:srgbClr val="080808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//extern int c;    </a:t>
            </a:r>
            <a:r>
              <a:rPr lang="en-US" altLang="zh-CN" sz="1600" b="1" dirty="0" smtClean="0">
                <a:solidFill>
                  <a:srgbClr val="0303DF"/>
                </a:solidFill>
              </a:rPr>
              <a:t>//</a:t>
            </a:r>
            <a:r>
              <a:rPr lang="zh-CN" altLang="en-US" sz="1600" b="1" dirty="0" smtClean="0">
                <a:solidFill>
                  <a:srgbClr val="0303DF"/>
                </a:solidFill>
              </a:rPr>
              <a:t>声明外部变量</a:t>
            </a:r>
            <a:endParaRPr lang="zh-CN" altLang="en-US" sz="1600" b="1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 test1() 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int main()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>
                <a:solidFill>
                  <a:srgbClr val="006600"/>
                </a:solidFill>
              </a:rPr>
              <a:t>test1() ;   </a:t>
            </a:r>
            <a:r>
              <a:rPr lang="en-US" altLang="zh-CN" sz="1600" dirty="0" smtClean="0">
                <a:solidFill>
                  <a:srgbClr val="006600"/>
                </a:solidFill>
              </a:rPr>
              <a:t>//c=5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    extern int c;  </a:t>
            </a:r>
            <a:r>
              <a:rPr lang="en-US" altLang="zh-CN" sz="1600" b="1" dirty="0" smtClean="0">
                <a:solidFill>
                  <a:srgbClr val="0303DF"/>
                </a:solidFill>
              </a:rPr>
              <a:t>//</a:t>
            </a:r>
            <a:r>
              <a:rPr lang="zh-CN" altLang="en-US" sz="1600" b="1" dirty="0">
                <a:solidFill>
                  <a:srgbClr val="0303DF"/>
                </a:solidFill>
              </a:rPr>
              <a:t>声明外部变量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("main c=%d\</a:t>
            </a:r>
            <a:r>
              <a:rPr lang="en-US" altLang="zh-CN" sz="1600" dirty="0" err="1">
                <a:solidFill>
                  <a:srgbClr val="080808"/>
                </a:solidFill>
              </a:rPr>
              <a:t>n",c</a:t>
            </a:r>
            <a:r>
              <a:rPr lang="en-US" altLang="zh-CN" sz="1600" dirty="0">
                <a:solidFill>
                  <a:srgbClr val="080808"/>
                </a:solidFill>
              </a:rPr>
              <a:t>);  </a:t>
            </a:r>
            <a:r>
              <a:rPr lang="en-US" altLang="zh-CN" sz="1600" dirty="0" smtClean="0">
                <a:solidFill>
                  <a:srgbClr val="080808"/>
                </a:solidFill>
              </a:rPr>
              <a:t>//c=5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   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c+=</a:t>
            </a:r>
            <a:r>
              <a:rPr lang="en-US" altLang="zh-CN" sz="1600" b="1" dirty="0">
                <a:solidFill>
                  <a:srgbClr val="7030A0"/>
                </a:solidFill>
              </a:rPr>
              <a:t>20;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("main c=%d\</a:t>
            </a:r>
            <a:r>
              <a:rPr lang="en-US" altLang="zh-CN" sz="1600" dirty="0" err="1">
                <a:solidFill>
                  <a:srgbClr val="080808"/>
                </a:solidFill>
              </a:rPr>
              <a:t>n",c</a:t>
            </a:r>
            <a:r>
              <a:rPr lang="en-US" altLang="zh-CN" sz="1600" dirty="0">
                <a:solidFill>
                  <a:srgbClr val="080808"/>
                </a:solidFill>
              </a:rPr>
              <a:t>);  </a:t>
            </a:r>
            <a:r>
              <a:rPr lang="en-US" altLang="zh-CN" sz="1600" dirty="0" smtClean="0">
                <a:solidFill>
                  <a:srgbClr val="080808"/>
                </a:solidFill>
              </a:rPr>
              <a:t>//</a:t>
            </a:r>
            <a:r>
              <a:rPr lang="en-US" altLang="zh-CN" sz="1600" dirty="0" smtClean="0">
                <a:solidFill>
                  <a:srgbClr val="7030A0"/>
                </a:solidFill>
              </a:rPr>
              <a:t>c=25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    </a:t>
            </a:r>
            <a:r>
              <a:rPr lang="en-US" altLang="zh-CN" sz="1600" b="1" dirty="0">
                <a:solidFill>
                  <a:srgbClr val="006600"/>
                </a:solidFill>
              </a:rPr>
              <a:t>test1();   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//c=25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32143" y="2047817"/>
            <a:ext cx="4098582" cy="42990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7030A0"/>
                </a:solidFill>
              </a:rPr>
              <a:t>源文件 </a:t>
            </a:r>
            <a:r>
              <a:rPr lang="en-US" altLang="zh-CN" sz="1800" dirty="0" smtClean="0">
                <a:solidFill>
                  <a:srgbClr val="7030A0"/>
                </a:solidFill>
              </a:rPr>
              <a:t>a.cpp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>
              <a:buNone/>
            </a:pP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stdio.h</a:t>
            </a:r>
            <a:r>
              <a:rPr lang="en-US" altLang="zh-CN" sz="1600" dirty="0">
                <a:solidFill>
                  <a:srgbClr val="080808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C00000"/>
                </a:solidFill>
              </a:rPr>
              <a:t>int c=5;  </a:t>
            </a:r>
            <a:r>
              <a:rPr lang="en-US" altLang="zh-CN" sz="1600" b="1" dirty="0" smtClean="0">
                <a:solidFill>
                  <a:srgbClr val="0303DF"/>
                </a:solidFill>
              </a:rPr>
              <a:t>//</a:t>
            </a:r>
            <a:r>
              <a:rPr lang="zh-CN" altLang="en-US" sz="1600" b="1" dirty="0" smtClean="0">
                <a:solidFill>
                  <a:srgbClr val="0303DF"/>
                </a:solidFill>
              </a:rPr>
              <a:t>全局变量定义，并初始化</a:t>
            </a:r>
            <a:endParaRPr lang="en-US" altLang="zh-CN" sz="1600" b="1" dirty="0" smtClean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7030A0"/>
                </a:solidFill>
              </a:rPr>
              <a:t>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在该文件中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(a.cpp)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可以直接引用变量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c</a:t>
            </a:r>
            <a:endParaRPr lang="zh-CN" altLang="en-US" sz="16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 test1()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(“test1 c=%d\</a:t>
            </a:r>
            <a:r>
              <a:rPr lang="en-US" altLang="zh-CN" sz="1600" dirty="0" err="1">
                <a:solidFill>
                  <a:srgbClr val="080808"/>
                </a:solidFill>
              </a:rPr>
              <a:t>n",c</a:t>
            </a:r>
            <a:r>
              <a:rPr lang="en-US" altLang="zh-CN" sz="1600" dirty="0">
                <a:solidFill>
                  <a:srgbClr val="080808"/>
                </a:solidFill>
              </a:rPr>
              <a:t>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D552A4C-B8BE-493F-818A-1F4E8AC6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018345"/>
            <a:ext cx="7915032" cy="8509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一个文件中定义了一个全局变量，对整个工程可见；</a:t>
            </a: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其它文件中利用</a:t>
            </a:r>
            <a:r>
              <a:rPr kumimoji="1"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extern</a:t>
            </a: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声明之，然后访问之；</a:t>
            </a: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b="1" u="sng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一个文件中对其做了修改，</a:t>
            </a:r>
            <a:r>
              <a:rPr kumimoji="1" lang="zh-CN" altLang="en-US" sz="1600" b="1" u="sng" dirty="0">
                <a:solidFill>
                  <a:srgbClr val="0303D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整个工程可感知对该变量值的改变</a:t>
            </a:r>
            <a:r>
              <a:rPr kumimoji="1" lang="zh-CN" altLang="en-US" sz="1600" b="1" u="sng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</a:t>
            </a:r>
            <a:endParaRPr kumimoji="1" lang="en-US" altLang="zh-CN" sz="1600" b="1" u="sng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65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7030A0"/>
                </a:solidFill>
                <a:latin typeface="+mn-ea"/>
              </a:rPr>
              <a:t>自学：</a:t>
            </a:r>
            <a:r>
              <a:rPr kumimoji="1" lang="zh-CN" altLang="en-US" dirty="0" smtClean="0">
                <a:latin typeface="+mn-ea"/>
              </a:rPr>
              <a:t>外部</a:t>
            </a:r>
            <a:r>
              <a:rPr kumimoji="1" lang="zh-CN" altLang="en-US" dirty="0">
                <a:latin typeface="+mn-ea"/>
              </a:rPr>
              <a:t>变量定义和外部变量说明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zh-CN" sz="2000" dirty="0">
                <a:solidFill>
                  <a:srgbClr val="0303DF"/>
                </a:solidFill>
              </a:rPr>
              <a:t>extern</a:t>
            </a:r>
            <a:r>
              <a:rPr kumimoji="1" lang="zh-CN" altLang="en-US" sz="2000" dirty="0">
                <a:solidFill>
                  <a:srgbClr val="0303DF"/>
                </a:solidFill>
              </a:rPr>
              <a:t>只能声明一个已经在</a:t>
            </a:r>
            <a:r>
              <a:rPr kumimoji="1" lang="en-US" altLang="zh-CN" sz="2000" dirty="0">
                <a:solidFill>
                  <a:srgbClr val="0303DF"/>
                </a:solidFill>
              </a:rPr>
              <a:t>.c</a:t>
            </a:r>
            <a:r>
              <a:rPr kumimoji="1" lang="zh-CN" altLang="en-US" sz="2000" dirty="0">
                <a:solidFill>
                  <a:srgbClr val="0303DF"/>
                </a:solidFill>
              </a:rPr>
              <a:t>或</a:t>
            </a:r>
            <a:r>
              <a:rPr kumimoji="1" lang="en-US" altLang="zh-CN" sz="2000" dirty="0">
                <a:solidFill>
                  <a:srgbClr val="0303DF"/>
                </a:solidFill>
              </a:rPr>
              <a:t>.</a:t>
            </a:r>
            <a:r>
              <a:rPr kumimoji="1" lang="en-US" altLang="zh-CN" sz="2000" dirty="0" err="1">
                <a:solidFill>
                  <a:srgbClr val="0303DF"/>
                </a:solidFill>
              </a:rPr>
              <a:t>cpp</a:t>
            </a:r>
            <a:r>
              <a:rPr kumimoji="1" lang="zh-CN" altLang="en-US" sz="2000" dirty="0">
                <a:solidFill>
                  <a:srgbClr val="0303DF"/>
                </a:solidFill>
              </a:rPr>
              <a:t>文件中定义过的全局变量；</a:t>
            </a:r>
            <a:endParaRPr kumimoji="1" lang="en-US" altLang="zh-CN" sz="20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外部变量的</a:t>
            </a:r>
            <a:r>
              <a:rPr kumimoji="1" lang="zh-CN" altLang="en-US" sz="2000" dirty="0">
                <a:solidFill>
                  <a:srgbClr val="C00000"/>
                </a:solidFill>
              </a:rPr>
              <a:t>定义只能有一次</a:t>
            </a:r>
            <a:r>
              <a:rPr kumimoji="1" lang="en-US" altLang="zh-CN" sz="2000" dirty="0"/>
              <a:t>, </a:t>
            </a:r>
            <a:r>
              <a:rPr kumimoji="1" lang="zh-CN" altLang="en-US" sz="2000" dirty="0"/>
              <a:t>它的位置在所有函数之外；</a:t>
            </a:r>
            <a:endParaRPr kumimoji="1"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外部</a:t>
            </a:r>
            <a:r>
              <a:rPr kumimoji="1" lang="zh-CN" altLang="en-US" sz="2000" dirty="0">
                <a:solidFill>
                  <a:srgbClr val="C00000"/>
                </a:solidFill>
              </a:rPr>
              <a:t>变量说明可以有多次</a:t>
            </a:r>
            <a:r>
              <a:rPr kumimoji="1" lang="zh-CN" altLang="en-US" sz="2000" dirty="0"/>
              <a:t>，它的位置</a:t>
            </a:r>
            <a:r>
              <a:rPr kumimoji="1" lang="zh-CN" altLang="en-US" sz="2000" dirty="0">
                <a:solidFill>
                  <a:srgbClr val="0303DF"/>
                </a:solidFill>
              </a:rPr>
              <a:t>在函数之内 </a:t>
            </a:r>
            <a:r>
              <a:rPr kumimoji="1" lang="en-US" altLang="zh-CN" sz="2000" dirty="0"/>
              <a:t>(</a:t>
            </a:r>
            <a:r>
              <a:rPr kumimoji="1" lang="zh-CN" altLang="en-US" sz="2000" dirty="0">
                <a:solidFill>
                  <a:srgbClr val="0303DF"/>
                </a:solidFill>
              </a:rPr>
              <a:t>哪个函数使用就在哪个函数中说明</a:t>
            </a:r>
            <a:r>
              <a:rPr kumimoji="1" lang="en-US" altLang="zh-CN" sz="2000" dirty="0">
                <a:solidFill>
                  <a:srgbClr val="0303DF"/>
                </a:solidFill>
              </a:rPr>
              <a:t>)</a:t>
            </a:r>
            <a:r>
              <a:rPr kumimoji="1" lang="zh-CN" altLang="en-US" sz="2000" dirty="0">
                <a:solidFill>
                  <a:srgbClr val="0303DF"/>
                </a:solidFill>
              </a:rPr>
              <a:t>；</a:t>
            </a:r>
            <a:endParaRPr kumimoji="1" lang="en-US" altLang="zh-CN" sz="20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000" dirty="0"/>
              <a:t>系统</a:t>
            </a:r>
            <a:r>
              <a:rPr kumimoji="1" lang="zh-CN" altLang="en-US" sz="2000" dirty="0">
                <a:solidFill>
                  <a:srgbClr val="C00000"/>
                </a:solidFill>
              </a:rPr>
              <a:t>根据</a:t>
            </a:r>
            <a:r>
              <a:rPr kumimoji="1" lang="zh-CN" altLang="en-US" sz="2000" dirty="0"/>
              <a:t>外部变量的</a:t>
            </a:r>
            <a:r>
              <a:rPr kumimoji="1" lang="zh-CN" altLang="en-US" sz="2000" dirty="0">
                <a:solidFill>
                  <a:srgbClr val="C00000"/>
                </a:solidFill>
              </a:rPr>
              <a:t>定义</a:t>
            </a:r>
            <a:r>
              <a:rPr kumimoji="1" lang="en-US" altLang="zh-CN" sz="2000" dirty="0"/>
              <a:t>(</a:t>
            </a:r>
            <a:r>
              <a:rPr kumimoji="1" lang="zh-CN" altLang="en-US" sz="2000" dirty="0"/>
              <a:t>而不是根据外部变量的说明</a:t>
            </a:r>
            <a:r>
              <a:rPr kumimoji="1" lang="en-US" altLang="zh-CN" sz="2000" dirty="0"/>
              <a:t>)</a:t>
            </a:r>
            <a:r>
              <a:rPr kumimoji="1" lang="zh-CN" altLang="en-US" sz="2000" dirty="0">
                <a:solidFill>
                  <a:srgbClr val="C00000"/>
                </a:solidFill>
              </a:rPr>
              <a:t>分配存储单元；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kumimoji="1" lang="en-US" altLang="zh-CN" sz="2000" b="1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000" b="1" dirty="0">
                <a:solidFill>
                  <a:srgbClr val="0303DF"/>
                </a:solidFill>
              </a:rPr>
              <a:t>对外部变量的初始化</a:t>
            </a:r>
            <a:r>
              <a:rPr kumimoji="1" lang="zh-CN" altLang="en-US" sz="2000" dirty="0"/>
              <a:t>只能在“</a:t>
            </a:r>
            <a:r>
              <a:rPr kumimoji="1" lang="zh-CN" altLang="en-US" sz="2000" b="1" dirty="0">
                <a:solidFill>
                  <a:srgbClr val="0303DF"/>
                </a:solidFill>
              </a:rPr>
              <a:t>定义</a:t>
            </a:r>
            <a:r>
              <a:rPr kumimoji="1" lang="zh-CN" altLang="en-US" sz="2000" dirty="0"/>
              <a:t>”时进行，因为</a:t>
            </a:r>
            <a:r>
              <a:rPr kumimoji="1" lang="en-US" altLang="zh-CN" sz="2000" dirty="0">
                <a:solidFill>
                  <a:srgbClr val="C00000"/>
                </a:solidFill>
              </a:rPr>
              <a:t>“extern”</a:t>
            </a:r>
            <a:r>
              <a:rPr kumimoji="1" lang="zh-CN" altLang="en-US" sz="2000" dirty="0">
                <a:solidFill>
                  <a:srgbClr val="C00000"/>
                </a:solidFill>
              </a:rPr>
              <a:t>只是申明该变量是一个已在外部定义过的全局变量；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kumimoji="1" lang="zh-CN" altLang="en-US" sz="2000" dirty="0">
              <a:solidFill>
                <a:srgbClr val="CC009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026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410308"/>
            <a:ext cx="8089900" cy="429480"/>
          </a:xfrm>
        </p:spPr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修饰的静态变量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0000"/>
                </a:solidFill>
              </a:rPr>
              <a:t>静态</a:t>
            </a:r>
            <a:r>
              <a:rPr lang="zh-CN" altLang="en-US" sz="2000" b="1" dirty="0"/>
              <a:t>变量</a:t>
            </a:r>
            <a:endParaRPr lang="en-US" altLang="zh-CN" sz="2000" b="1" dirty="0"/>
          </a:p>
          <a:p>
            <a:pPr marL="971550" lvl="1"/>
            <a:r>
              <a:rPr lang="zh-CN" altLang="en-US" sz="1800" dirty="0"/>
              <a:t>在变量之前加上关键字</a:t>
            </a:r>
            <a:r>
              <a:rPr lang="en-US" altLang="zh-CN" sz="1800" dirty="0">
                <a:solidFill>
                  <a:srgbClr val="C00000"/>
                </a:solidFill>
              </a:rPr>
              <a:t>static</a:t>
            </a:r>
            <a:r>
              <a:rPr lang="zh-CN" altLang="en-US" sz="1800" dirty="0"/>
              <a:t>，该</a:t>
            </a:r>
            <a:r>
              <a:rPr lang="zh-CN" altLang="en-US" sz="1800" dirty="0">
                <a:solidFill>
                  <a:srgbClr val="0303DF"/>
                </a:solidFill>
              </a:rPr>
              <a:t>变量</a:t>
            </a:r>
            <a:r>
              <a:rPr lang="zh-CN" altLang="en-US" sz="1800" dirty="0"/>
              <a:t>就被定义成为一个</a:t>
            </a:r>
            <a:r>
              <a:rPr lang="zh-CN" altLang="en-US" sz="1800" b="1" dirty="0">
                <a:solidFill>
                  <a:srgbClr val="C00000"/>
                </a:solidFill>
              </a:rPr>
              <a:t>静态变量</a:t>
            </a:r>
            <a:r>
              <a:rPr lang="zh-CN" altLang="en-US" sz="1800" b="1" dirty="0">
                <a:solidFill>
                  <a:srgbClr val="000099"/>
                </a:solidFill>
              </a:rPr>
              <a:t>；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0000"/>
                </a:solidFill>
              </a:rPr>
              <a:t>静态</a:t>
            </a:r>
            <a:r>
              <a:rPr lang="zh-CN" altLang="en-US" sz="2000" b="1" dirty="0"/>
              <a:t>变量的特点</a:t>
            </a:r>
          </a:p>
          <a:p>
            <a:pPr marL="971550" lvl="1"/>
            <a:r>
              <a:rPr lang="zh-CN" altLang="en-US" sz="1800" dirty="0">
                <a:solidFill>
                  <a:srgbClr val="006600"/>
                </a:solidFill>
              </a:rPr>
              <a:t>内存中的位置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C00000"/>
                </a:solidFill>
              </a:rPr>
              <a:t>静态存储区，或全局存储区；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006600"/>
                </a:solidFill>
              </a:rPr>
              <a:t>生命期：</a:t>
            </a:r>
            <a:r>
              <a:rPr lang="zh-CN" altLang="en-US" sz="1800" b="1" dirty="0">
                <a:solidFill>
                  <a:srgbClr val="0303DF"/>
                </a:solidFill>
              </a:rPr>
              <a:t>在整个程序运行期间都存在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>
                <a:solidFill>
                  <a:srgbClr val="006600"/>
                </a:solidFill>
              </a:rPr>
              <a:t>初始化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1200150" lvl="2">
              <a:spcBef>
                <a:spcPts val="600"/>
              </a:spcBef>
            </a:pPr>
            <a:r>
              <a:rPr lang="zh-CN" altLang="en-US" sz="1600" dirty="0" smtClean="0"/>
              <a:t>可以在定义变量时显</a:t>
            </a:r>
            <a:r>
              <a:rPr lang="zh-CN" altLang="en-US" sz="1600" dirty="0"/>
              <a:t>式对其进行初始化；</a:t>
            </a:r>
            <a:endParaRPr lang="en-US" altLang="zh-CN" sz="1600" dirty="0"/>
          </a:p>
          <a:p>
            <a:pPr marL="1200150" lvl="2">
              <a:spcBef>
                <a:spcPts val="600"/>
              </a:spcBef>
            </a:pPr>
            <a:r>
              <a:rPr lang="zh-CN" altLang="en-US" sz="1600" dirty="0">
                <a:solidFill>
                  <a:srgbClr val="C00000"/>
                </a:solidFill>
              </a:rPr>
              <a:t>未经初始化</a:t>
            </a:r>
            <a:r>
              <a:rPr lang="zh-CN" altLang="en-US" sz="1600" dirty="0"/>
              <a:t>的静态变量会</a:t>
            </a:r>
            <a:r>
              <a:rPr lang="zh-CN" altLang="en-US" sz="1600" dirty="0" smtClean="0"/>
              <a:t>被编译器</a:t>
            </a:r>
            <a:r>
              <a:rPr lang="zh-CN" altLang="en-US" sz="1600" dirty="0" smtClean="0">
                <a:solidFill>
                  <a:srgbClr val="000099"/>
                </a:solidFill>
              </a:rPr>
              <a:t>自动</a:t>
            </a:r>
            <a:r>
              <a:rPr lang="zh-CN" altLang="en-US" sz="1600" dirty="0">
                <a:solidFill>
                  <a:srgbClr val="000099"/>
                </a:solidFill>
              </a:rPr>
              <a:t>初始化为</a:t>
            </a:r>
            <a:r>
              <a:rPr lang="en-US" altLang="zh-CN" sz="1600" dirty="0">
                <a:solidFill>
                  <a:srgbClr val="000099"/>
                </a:solidFill>
              </a:rPr>
              <a:t>0</a:t>
            </a:r>
            <a:r>
              <a:rPr lang="zh-CN" altLang="en-US" sz="1800" dirty="0">
                <a:solidFill>
                  <a:srgbClr val="000099"/>
                </a:solidFill>
              </a:rPr>
              <a:t>；</a:t>
            </a:r>
            <a:endParaRPr lang="en-US" altLang="zh-CN" sz="1800" dirty="0">
              <a:solidFill>
                <a:srgbClr val="000099"/>
              </a:solidFill>
            </a:endParaRPr>
          </a:p>
          <a:p>
            <a:pPr marL="1200150" lvl="2">
              <a:spcBef>
                <a:spcPts val="600"/>
              </a:spcBef>
            </a:pPr>
            <a:r>
              <a:rPr lang="zh-CN" altLang="en-US" sz="1600" b="1" dirty="0">
                <a:solidFill>
                  <a:srgbClr val="7030A0"/>
                </a:solidFill>
              </a:rPr>
              <a:t>建议：根据自己的需要对其进行显式地初始化；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06600"/>
                </a:solidFill>
              </a:rPr>
              <a:t>作用域：？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根据</a:t>
            </a:r>
            <a:r>
              <a:rPr lang="zh-CN" altLang="en-US" sz="2000" dirty="0"/>
              <a:t>变量的</a:t>
            </a:r>
            <a:r>
              <a:rPr lang="zh-CN" altLang="en-US" sz="2000" dirty="0">
                <a:solidFill>
                  <a:srgbClr val="C00000"/>
                </a:solidFill>
              </a:rPr>
              <a:t>作用域</a:t>
            </a:r>
            <a:r>
              <a:rPr lang="zh-CN" altLang="en-US" sz="2000" dirty="0"/>
              <a:t>，静态变量又分为</a:t>
            </a:r>
            <a:endParaRPr lang="en-US" altLang="zh-CN" sz="2000" dirty="0"/>
          </a:p>
          <a:p>
            <a:pPr marL="971550" lvl="1"/>
            <a:r>
              <a:rPr lang="zh-CN" altLang="en-US" sz="1800" b="1" dirty="0">
                <a:solidFill>
                  <a:srgbClr val="7030A0"/>
                </a:solidFill>
              </a:rPr>
              <a:t>静态</a:t>
            </a:r>
            <a:r>
              <a:rPr lang="zh-CN" altLang="en-US" sz="1800" b="1" dirty="0">
                <a:solidFill>
                  <a:srgbClr val="0303DF"/>
                </a:solidFill>
              </a:rPr>
              <a:t>全局</a:t>
            </a:r>
            <a:r>
              <a:rPr lang="zh-CN" altLang="en-US" sz="1800" b="1" dirty="0"/>
              <a:t>变量</a:t>
            </a:r>
            <a:endParaRPr lang="en-US" altLang="zh-CN" sz="1800" b="1" dirty="0"/>
          </a:p>
          <a:p>
            <a:pPr marL="971550" lvl="1"/>
            <a:r>
              <a:rPr lang="zh-CN" altLang="en-US" sz="1800" b="1" dirty="0">
                <a:solidFill>
                  <a:srgbClr val="7030A0"/>
                </a:solidFill>
              </a:rPr>
              <a:t>静态</a:t>
            </a:r>
            <a:r>
              <a:rPr lang="zh-CN" altLang="en-US" sz="1800" b="1" dirty="0">
                <a:solidFill>
                  <a:srgbClr val="0303DF"/>
                </a:solidFill>
              </a:rPr>
              <a:t>局部</a:t>
            </a:r>
            <a:r>
              <a:rPr lang="zh-CN" altLang="en-US" sz="1800" b="1" dirty="0"/>
              <a:t>变量</a:t>
            </a:r>
            <a:endParaRPr lang="en-US" altLang="zh-CN" sz="18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381" y="34948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39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410308"/>
            <a:ext cx="8089900" cy="429480"/>
          </a:xfrm>
        </p:spPr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修饰的全局变量</a:t>
            </a:r>
            <a:r>
              <a:rPr lang="en-US" altLang="zh-CN" b="1" dirty="0"/>
              <a:t>—</a:t>
            </a:r>
            <a:r>
              <a:rPr lang="zh-CN" altLang="en-US" b="1" dirty="0">
                <a:solidFill>
                  <a:srgbClr val="0303DF"/>
                </a:solidFill>
              </a:rPr>
              <a:t>静态</a:t>
            </a:r>
            <a:r>
              <a:rPr lang="zh-CN" altLang="en-US" b="1" dirty="0">
                <a:solidFill>
                  <a:srgbClr val="7030A0"/>
                </a:solidFill>
              </a:rPr>
              <a:t>全局</a:t>
            </a:r>
            <a:r>
              <a:rPr lang="zh-CN" altLang="en-US" b="1" dirty="0">
                <a:solidFill>
                  <a:srgbClr val="0303DF"/>
                </a:solidFill>
              </a:rPr>
              <a:t>变量</a:t>
            </a:r>
            <a:endParaRPr lang="zh-CN" altLang="en-US" dirty="0">
              <a:solidFill>
                <a:srgbClr val="0303D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 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/>
              <a:t>全局变量</a:t>
            </a:r>
          </a:p>
          <a:p>
            <a:pPr marL="971550" lvl="1"/>
            <a:r>
              <a:rPr lang="zh-CN" altLang="en-US" dirty="0"/>
              <a:t>在</a:t>
            </a:r>
            <a:r>
              <a:rPr lang="zh-CN" altLang="en-US" dirty="0">
                <a:solidFill>
                  <a:srgbClr val="0303DF"/>
                </a:solidFill>
              </a:rPr>
              <a:t>全局变量</a:t>
            </a:r>
            <a:r>
              <a:rPr lang="zh-CN" altLang="en-US" dirty="0"/>
              <a:t>之前加上关键字</a:t>
            </a:r>
            <a:r>
              <a:rPr lang="en-US" altLang="zh-CN" dirty="0">
                <a:solidFill>
                  <a:srgbClr val="C00000"/>
                </a:solidFill>
              </a:rPr>
              <a:t>static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303DF"/>
                </a:solidFill>
              </a:rPr>
              <a:t>全局变量</a:t>
            </a:r>
            <a:r>
              <a:rPr lang="zh-CN" altLang="en-US" dirty="0"/>
              <a:t>就被定义成为一个</a:t>
            </a:r>
            <a:r>
              <a:rPr lang="zh-CN" altLang="en-US" b="1" dirty="0">
                <a:solidFill>
                  <a:srgbClr val="000099"/>
                </a:solidFill>
              </a:rPr>
              <a:t>静态全局变量；</a:t>
            </a:r>
          </a:p>
          <a:p>
            <a:pPr marL="971550" lvl="1"/>
            <a:r>
              <a:rPr lang="zh-CN" altLang="en-US" dirty="0">
                <a:solidFill>
                  <a:srgbClr val="006600"/>
                </a:solidFill>
              </a:rPr>
              <a:t>内存中的位置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静态存储区</a:t>
            </a:r>
            <a:r>
              <a:rPr lang="zh-CN" altLang="en-US" dirty="0"/>
              <a:t>（</a:t>
            </a:r>
            <a:r>
              <a:rPr lang="zh-CN" altLang="en-US" b="1" dirty="0">
                <a:solidFill>
                  <a:srgbClr val="7030A0"/>
                </a:solidFill>
              </a:rPr>
              <a:t>静态存储区在整个程序运行期间都存在</a:t>
            </a:r>
            <a:r>
              <a:rPr lang="zh-CN" altLang="en-US" dirty="0"/>
              <a:t>）；</a:t>
            </a:r>
            <a:endParaRPr lang="en-US" altLang="zh-CN" dirty="0"/>
          </a:p>
          <a:p>
            <a:pPr marL="971550" lvl="1"/>
            <a:r>
              <a:rPr lang="zh-CN" altLang="en-US" dirty="0">
                <a:solidFill>
                  <a:srgbClr val="006600"/>
                </a:solidFill>
              </a:rPr>
              <a:t>初始化</a:t>
            </a:r>
            <a:r>
              <a:rPr lang="zh-CN" altLang="en-US" dirty="0"/>
              <a:t>：</a:t>
            </a:r>
            <a:r>
              <a:rPr lang="zh-CN" altLang="en-US" dirty="0" smtClean="0"/>
              <a:t>可以在定义时显</a:t>
            </a:r>
            <a:r>
              <a:rPr lang="zh-CN" altLang="en-US" dirty="0"/>
              <a:t>式对其进行初始化；</a:t>
            </a:r>
            <a:r>
              <a:rPr lang="zh-CN" altLang="en-US" dirty="0">
                <a:solidFill>
                  <a:srgbClr val="C00000"/>
                </a:solidFill>
              </a:rPr>
              <a:t>未经初始化</a:t>
            </a:r>
            <a:r>
              <a:rPr lang="zh-CN" altLang="en-US" dirty="0"/>
              <a:t>的静态全局变量会被程序</a:t>
            </a:r>
            <a:r>
              <a:rPr lang="zh-CN" altLang="en-US" dirty="0">
                <a:solidFill>
                  <a:srgbClr val="000099"/>
                </a:solidFill>
              </a:rPr>
              <a:t>自动初始化为</a:t>
            </a:r>
            <a:r>
              <a:rPr lang="en-US" altLang="zh-CN" dirty="0">
                <a:solidFill>
                  <a:srgbClr val="000099"/>
                </a:solidFill>
              </a:rPr>
              <a:t>0</a:t>
            </a:r>
            <a:r>
              <a:rPr lang="zh-CN" altLang="en-US" dirty="0" smtClean="0">
                <a:solidFill>
                  <a:srgbClr val="000099"/>
                </a:solidFill>
              </a:rPr>
              <a:t>；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如上可以看出，静态全局变量，与一般的全局变量相比</a:t>
            </a:r>
            <a:endParaRPr lang="en-US" altLang="zh-CN" dirty="0"/>
          </a:p>
          <a:p>
            <a:pPr marL="971550" lvl="1"/>
            <a:r>
              <a:rPr lang="zh-CN" altLang="en-US" dirty="0" smtClean="0">
                <a:solidFill>
                  <a:srgbClr val="7030A0"/>
                </a:solidFill>
              </a:rPr>
              <a:t>存储位置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006600"/>
                </a:solidFill>
              </a:rPr>
              <a:t>生命期</a:t>
            </a:r>
            <a:r>
              <a:rPr lang="zh-CN" altLang="en-US" dirty="0" smtClean="0"/>
              <a:t>均未发生改变；</a:t>
            </a:r>
            <a:endParaRPr lang="en-US" altLang="zh-CN" dirty="0" smtClean="0"/>
          </a:p>
          <a:p>
            <a:pPr marL="971550" lvl="1"/>
            <a:r>
              <a:rPr lang="zh-CN" altLang="en-US" b="1" dirty="0" smtClean="0">
                <a:solidFill>
                  <a:srgbClr val="996633"/>
                </a:solidFill>
              </a:rPr>
              <a:t>应该是</a:t>
            </a:r>
            <a:r>
              <a:rPr lang="zh-CN" altLang="en-US" dirty="0" smtClean="0">
                <a:solidFill>
                  <a:srgbClr val="000099"/>
                </a:solidFill>
              </a:rPr>
              <a:t>作用域发生了改变；</a:t>
            </a:r>
            <a:endParaRPr lang="en-US" altLang="zh-CN" dirty="0">
              <a:solidFill>
                <a:srgbClr val="000099"/>
              </a:solidFill>
            </a:endParaRP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381" y="34948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410308"/>
            <a:ext cx="8089900" cy="429480"/>
          </a:xfrm>
        </p:spPr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修饰的全局变量</a:t>
            </a:r>
            <a:r>
              <a:rPr lang="en-US" altLang="zh-CN" b="1" dirty="0"/>
              <a:t>—</a:t>
            </a:r>
            <a:r>
              <a:rPr lang="zh-CN" altLang="en-US" b="1" dirty="0">
                <a:solidFill>
                  <a:srgbClr val="0303DF"/>
                </a:solidFill>
              </a:rPr>
              <a:t>静态全局变量</a:t>
            </a:r>
            <a:endParaRPr lang="zh-CN" altLang="en-US" dirty="0">
              <a:solidFill>
                <a:srgbClr val="0303D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68809"/>
            <a:ext cx="8383096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</a:rPr>
              <a:t>静态</a:t>
            </a:r>
            <a:r>
              <a:rPr lang="zh-CN" altLang="en-US" sz="2000" dirty="0"/>
              <a:t>全局变量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800" b="1" dirty="0">
                <a:solidFill>
                  <a:srgbClr val="006600"/>
                </a:solidFill>
              </a:rPr>
              <a:t>作用域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1200150" lvl="2"/>
            <a:r>
              <a:rPr lang="zh-CN" altLang="en-US" sz="1600" b="1" dirty="0" smtClean="0">
                <a:solidFill>
                  <a:srgbClr val="7030A0"/>
                </a:solidFill>
              </a:rPr>
              <a:t>静态</a:t>
            </a:r>
            <a:r>
              <a:rPr lang="zh-CN" altLang="en-US" sz="1600" b="1" dirty="0">
                <a:solidFill>
                  <a:srgbClr val="7030A0"/>
                </a:solidFill>
              </a:rPr>
              <a:t>全局变量</a:t>
            </a:r>
            <a:r>
              <a:rPr lang="zh-CN" altLang="en-US" sz="1600" dirty="0"/>
              <a:t>从</a:t>
            </a:r>
            <a:r>
              <a:rPr lang="zh-CN" altLang="en-US" sz="1600" b="1" dirty="0">
                <a:solidFill>
                  <a:srgbClr val="C00000"/>
                </a:solidFill>
              </a:rPr>
              <a:t>文件定义之处开始</a:t>
            </a:r>
            <a:r>
              <a:rPr lang="zh-CN" altLang="en-US" sz="1600" dirty="0"/>
              <a:t>到</a:t>
            </a:r>
            <a:r>
              <a:rPr lang="zh-CN" altLang="en-US" sz="1600" b="1" dirty="0">
                <a:solidFill>
                  <a:srgbClr val="C00000"/>
                </a:solidFill>
              </a:rPr>
              <a:t>文件结尾</a:t>
            </a:r>
            <a:r>
              <a:rPr lang="zh-CN" altLang="en-US" sz="1600" dirty="0"/>
              <a:t>是</a:t>
            </a:r>
            <a:r>
              <a:rPr lang="zh-CN" altLang="en-US" sz="1600" dirty="0">
                <a:solidFill>
                  <a:srgbClr val="0303DF"/>
                </a:solidFill>
              </a:rPr>
              <a:t>可见</a:t>
            </a:r>
            <a:r>
              <a:rPr lang="zh-CN" altLang="en-US" sz="1600" dirty="0" smtClean="0">
                <a:solidFill>
                  <a:srgbClr val="0303DF"/>
                </a:solidFill>
              </a:rPr>
              <a:t>的（可访问的）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1200150" lvl="2"/>
            <a:r>
              <a:rPr lang="zh-CN" altLang="en-US" sz="1600" b="1" i="1" u="sng" dirty="0" smtClean="0"/>
              <a:t>在</a:t>
            </a:r>
            <a:r>
              <a:rPr lang="zh-CN" altLang="en-US" sz="1600" b="1" i="1" u="sng" dirty="0"/>
              <a:t>定义它的文件之外是不可见的</a:t>
            </a:r>
            <a:r>
              <a:rPr lang="zh-CN" altLang="en-US" sz="1600" b="1" dirty="0" smtClean="0"/>
              <a:t>；（不可访问）</a:t>
            </a:r>
            <a:endParaRPr lang="en-US" altLang="zh-CN" sz="1600" b="1" dirty="0"/>
          </a:p>
          <a:p>
            <a:pPr marL="971550" lvl="1"/>
            <a:r>
              <a:rPr lang="zh-CN" altLang="en-US" sz="1800" b="1" dirty="0">
                <a:solidFill>
                  <a:srgbClr val="0303DF"/>
                </a:solidFill>
              </a:rPr>
              <a:t>其它文件中</a:t>
            </a:r>
            <a:r>
              <a:rPr lang="zh-CN" altLang="en-US" sz="1800" b="1" dirty="0">
                <a:solidFill>
                  <a:srgbClr val="080808"/>
                </a:solidFill>
              </a:rPr>
              <a:t>也就</a:t>
            </a:r>
            <a:r>
              <a:rPr lang="zh-CN" altLang="en-US" sz="1800" b="1" dirty="0">
                <a:solidFill>
                  <a:srgbClr val="C00000"/>
                </a:solidFill>
              </a:rPr>
              <a:t>不可以</a:t>
            </a:r>
            <a:r>
              <a:rPr lang="zh-CN" altLang="en-US" sz="1800" b="1" dirty="0">
                <a:solidFill>
                  <a:srgbClr val="0303DF"/>
                </a:solidFill>
              </a:rPr>
              <a:t>利用</a:t>
            </a:r>
            <a:r>
              <a:rPr lang="en-US" altLang="zh-CN" sz="1800" b="1" dirty="0">
                <a:solidFill>
                  <a:srgbClr val="FF0000"/>
                </a:solidFill>
              </a:rPr>
              <a:t>extern</a:t>
            </a:r>
            <a:r>
              <a:rPr lang="zh-CN" altLang="en-US" sz="1800" b="1" dirty="0">
                <a:solidFill>
                  <a:srgbClr val="0303DF"/>
                </a:solidFill>
              </a:rPr>
              <a:t>声明并访问它；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/>
              <a:t>比较：</a:t>
            </a:r>
            <a:r>
              <a:rPr lang="zh-CN" altLang="en-US" sz="1800" b="1" dirty="0">
                <a:solidFill>
                  <a:srgbClr val="7030A0"/>
                </a:solidFill>
              </a:rPr>
              <a:t>未被</a:t>
            </a:r>
            <a:r>
              <a:rPr lang="en-US" altLang="zh-CN" sz="1800" b="1" dirty="0">
                <a:solidFill>
                  <a:srgbClr val="7030A0"/>
                </a:solidFill>
              </a:rPr>
              <a:t>static</a:t>
            </a:r>
            <a:r>
              <a:rPr lang="zh-CN" altLang="en-US" sz="1800" b="1" dirty="0">
                <a:solidFill>
                  <a:srgbClr val="7030A0"/>
                </a:solidFill>
              </a:rPr>
              <a:t>修饰的全局变量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 marL="1200150" lvl="2"/>
            <a:r>
              <a:rPr lang="zh-CN" altLang="en-US" sz="1600" dirty="0" smtClean="0"/>
              <a:t>整个</a:t>
            </a:r>
            <a:r>
              <a:rPr lang="zh-CN" altLang="en-US" sz="1600" dirty="0"/>
              <a:t>工程</a:t>
            </a:r>
            <a:r>
              <a:rPr lang="zh-CN" altLang="en-US" sz="1600" dirty="0" smtClean="0"/>
              <a:t>可见；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同一个工程中的其它文件使用</a:t>
            </a:r>
            <a:r>
              <a:rPr lang="en-US" altLang="zh-CN" sz="1600" dirty="0"/>
              <a:t>extern</a:t>
            </a:r>
            <a:r>
              <a:rPr lang="zh-CN" altLang="en-US" sz="1600" dirty="0"/>
              <a:t>声明后即可访问；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</a:rPr>
              <a:t>当</a:t>
            </a:r>
            <a:r>
              <a:rPr lang="en-US" altLang="zh-CN" sz="2000" b="1" dirty="0">
                <a:solidFill>
                  <a:srgbClr val="C00000"/>
                </a:solidFill>
              </a:rPr>
              <a:t>static</a:t>
            </a:r>
            <a:r>
              <a:rPr lang="zh-CN" altLang="en-US" sz="2000" b="1" dirty="0">
                <a:solidFill>
                  <a:srgbClr val="C00000"/>
                </a:solidFill>
              </a:rPr>
              <a:t>用来修饰</a:t>
            </a:r>
            <a:r>
              <a:rPr lang="zh-CN" altLang="en-US" sz="2000" b="1" dirty="0">
                <a:solidFill>
                  <a:srgbClr val="7030A0"/>
                </a:solidFill>
              </a:rPr>
              <a:t>全局变量</a:t>
            </a:r>
            <a:r>
              <a:rPr lang="zh-CN" altLang="en-US" sz="2000" b="1" dirty="0">
                <a:solidFill>
                  <a:srgbClr val="C00000"/>
                </a:solidFill>
              </a:rPr>
              <a:t>之后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1143000" lvl="1"/>
            <a:r>
              <a:rPr lang="zh-CN" altLang="en-US" sz="1800" dirty="0">
                <a:solidFill>
                  <a:srgbClr val="0303DF"/>
                </a:solidFill>
              </a:rPr>
              <a:t>存储位置没有改变</a:t>
            </a:r>
            <a:r>
              <a:rPr lang="zh-CN" altLang="en-US" sz="1800" dirty="0"/>
              <a:t>（仍然保存在全局存储区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marL="1143000" lvl="1"/>
            <a:r>
              <a:rPr lang="zh-CN" altLang="en-US" sz="1800" b="1" dirty="0" smtClean="0">
                <a:solidFill>
                  <a:srgbClr val="006600"/>
                </a:solidFill>
              </a:rPr>
              <a:t>生命期</a:t>
            </a:r>
            <a:r>
              <a:rPr lang="zh-CN" altLang="en-US" sz="1800" b="1" dirty="0">
                <a:solidFill>
                  <a:srgbClr val="006600"/>
                </a:solidFill>
              </a:rPr>
              <a:t>没有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改变</a:t>
            </a:r>
            <a:r>
              <a:rPr lang="zh-CN" altLang="en-US" sz="1800" b="1" dirty="0" smtClean="0">
                <a:solidFill>
                  <a:srgbClr val="0303DF"/>
                </a:solidFill>
              </a:rPr>
              <a:t>：仍然是整个程序运行期间；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 marL="1143000" lvl="1"/>
            <a:r>
              <a:rPr lang="zh-CN" altLang="en-US" sz="1800" b="1" u="sng" dirty="0">
                <a:solidFill>
                  <a:srgbClr val="0303DF"/>
                </a:solidFill>
              </a:rPr>
              <a:t>但改变了它的</a:t>
            </a:r>
            <a:r>
              <a:rPr lang="zh-CN" altLang="en-US" sz="1800" b="1" u="sng" dirty="0" smtClean="0">
                <a:solidFill>
                  <a:srgbClr val="FF0000"/>
                </a:solidFill>
              </a:rPr>
              <a:t>作用域</a:t>
            </a:r>
            <a:r>
              <a:rPr lang="zh-CN" altLang="en-US" sz="1800" b="1" u="sng" dirty="0" smtClean="0">
                <a:solidFill>
                  <a:srgbClr val="0303DF"/>
                </a:solidFill>
              </a:rPr>
              <a:t>：只</a:t>
            </a:r>
            <a:r>
              <a:rPr lang="zh-CN" altLang="en-US" sz="1800" b="1" u="sng" dirty="0">
                <a:solidFill>
                  <a:srgbClr val="0303DF"/>
                </a:solidFill>
              </a:rPr>
              <a:t>在定义它的文件可见，</a:t>
            </a:r>
            <a:r>
              <a:rPr lang="zh-CN" altLang="en-US" sz="1800" b="1" u="sng" dirty="0">
                <a:solidFill>
                  <a:srgbClr val="7030A0"/>
                </a:solidFill>
              </a:rPr>
              <a:t>对整个工程不再可见</a:t>
            </a:r>
            <a:r>
              <a:rPr lang="zh-CN" altLang="en-US" sz="1800" b="1" u="sng" dirty="0">
                <a:solidFill>
                  <a:srgbClr val="0303DF"/>
                </a:solidFill>
              </a:rPr>
              <a:t>；</a:t>
            </a:r>
            <a:endParaRPr lang="en-US" altLang="zh-CN" sz="1800" b="1" u="sng" dirty="0">
              <a:solidFill>
                <a:srgbClr val="0303DF"/>
              </a:solidFill>
            </a:endParaRPr>
          </a:p>
          <a:p>
            <a:pPr marL="51435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303DF"/>
                </a:solidFill>
              </a:rPr>
              <a:t>可以说</a:t>
            </a:r>
            <a:r>
              <a:rPr lang="en-US" altLang="zh-CN" sz="2000" b="1" dirty="0" smtClean="0">
                <a:solidFill>
                  <a:srgbClr val="0303DF"/>
                </a:solidFill>
              </a:rPr>
              <a:t>static</a:t>
            </a:r>
            <a:r>
              <a:rPr lang="zh-CN" altLang="en-US" sz="2000" b="1" dirty="0">
                <a:solidFill>
                  <a:srgbClr val="0303DF"/>
                </a:solidFill>
              </a:rPr>
              <a:t>具有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“隐藏”</a:t>
            </a:r>
            <a:r>
              <a:rPr lang="zh-CN" altLang="en-US" sz="2000" b="1" dirty="0" smtClean="0">
                <a:solidFill>
                  <a:srgbClr val="006600"/>
                </a:solidFill>
              </a:rPr>
              <a:t>全局变量</a:t>
            </a:r>
            <a:r>
              <a:rPr lang="zh-CN" altLang="en-US" sz="2000" b="1" dirty="0">
                <a:solidFill>
                  <a:srgbClr val="0303DF"/>
                </a:solidFill>
              </a:rPr>
              <a:t>的作用； </a:t>
            </a:r>
            <a:endParaRPr lang="en-US" altLang="zh-CN" sz="2000" b="1" dirty="0" smtClean="0">
              <a:solidFill>
                <a:srgbClr val="0303DF"/>
              </a:solidFill>
            </a:endParaRPr>
          </a:p>
          <a:p>
            <a:pPr marL="1143000" lvl="1"/>
            <a:r>
              <a:rPr lang="zh-CN" altLang="en-US" sz="1800" b="1" dirty="0" smtClean="0">
                <a:solidFill>
                  <a:srgbClr val="00040C"/>
                </a:solidFill>
              </a:rPr>
              <a:t>使一个全局变量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只</a:t>
            </a:r>
            <a:r>
              <a:rPr lang="zh-CN" altLang="en-US" sz="1800" b="1" dirty="0">
                <a:solidFill>
                  <a:srgbClr val="006600"/>
                </a:solidFill>
              </a:rPr>
              <a:t>在定义它的文件可见</a:t>
            </a:r>
            <a:r>
              <a:rPr lang="zh-CN" altLang="en-US" sz="1800" b="1" dirty="0">
                <a:solidFill>
                  <a:srgbClr val="00040C"/>
                </a:solidFill>
              </a:rPr>
              <a:t>，对</a:t>
            </a:r>
            <a:r>
              <a:rPr lang="zh-CN" altLang="en-US" sz="1800" b="1" dirty="0">
                <a:solidFill>
                  <a:srgbClr val="7030A0"/>
                </a:solidFill>
              </a:rPr>
              <a:t>整个工程</a:t>
            </a:r>
            <a:r>
              <a:rPr lang="zh-CN" altLang="en-US" sz="1800" b="1" dirty="0">
                <a:solidFill>
                  <a:srgbClr val="C00000"/>
                </a:solidFill>
              </a:rPr>
              <a:t>不再可见</a:t>
            </a:r>
            <a:r>
              <a:rPr lang="zh-CN" altLang="en-US" sz="1800" b="1" dirty="0">
                <a:solidFill>
                  <a:srgbClr val="00040C"/>
                </a:solidFill>
              </a:rPr>
              <a:t>；</a:t>
            </a:r>
            <a:endParaRPr lang="en-US" altLang="zh-CN" sz="1800" b="1" dirty="0">
              <a:solidFill>
                <a:srgbClr val="00040C"/>
              </a:solidFill>
            </a:endParaRPr>
          </a:p>
          <a:p>
            <a:pPr marL="514350" indent="-342900"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00040C"/>
                </a:solidFill>
              </a:rPr>
              <a:t>每个文件中就可以定义仅供自己文件中使用的全局变量</a:t>
            </a:r>
            <a:endParaRPr lang="en-US" altLang="zh-CN" sz="1800" b="1" dirty="0">
              <a:solidFill>
                <a:srgbClr val="00040C"/>
              </a:solidFill>
            </a:endParaRPr>
          </a:p>
          <a:p>
            <a:pPr marL="1143000" lvl="1"/>
            <a:endParaRPr lang="en-US" altLang="zh-CN" b="1" dirty="0">
              <a:solidFill>
                <a:srgbClr val="0303DF"/>
              </a:solidFill>
            </a:endParaRPr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381" y="34948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76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</a:t>
            </a:r>
            <a:r>
              <a:rPr lang="zh-CN" altLang="en-US" b="1" dirty="0">
                <a:solidFill>
                  <a:srgbClr val="7030A0"/>
                </a:solidFill>
              </a:rPr>
              <a:t>全局变量</a:t>
            </a:r>
            <a:r>
              <a:rPr lang="en-US" altLang="zh-CN" b="1" dirty="0"/>
              <a:t>—</a:t>
            </a:r>
            <a:r>
              <a:rPr lang="zh-CN" altLang="en-US" dirty="0"/>
              <a:t>其它文件不可访问</a:t>
            </a:r>
          </a:p>
        </p:txBody>
      </p:sp>
      <p:sp>
        <p:nvSpPr>
          <p:cNvPr id="5" name="矩形 4"/>
          <p:cNvSpPr/>
          <p:nvPr/>
        </p:nvSpPr>
        <p:spPr>
          <a:xfrm>
            <a:off x="485775" y="1095121"/>
            <a:ext cx="3945548" cy="175432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eaLnBrk="0" latinLnBrk="1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文件  </a:t>
            </a:r>
            <a:r>
              <a:rPr lang="en-US" altLang="zh-CN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testStatic.c</a:t>
            </a:r>
            <a:endParaRPr lang="en-US" altLang="zh-CN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latinLnBrk="1"/>
            <a:r>
              <a:rPr lang="en-US" altLang="zh-CN" dirty="0">
                <a:solidFill>
                  <a:srgbClr val="0303DF"/>
                </a:solidFill>
                <a:latin typeface="+mn-lt"/>
              </a:rPr>
              <a:t>char </a:t>
            </a:r>
            <a:r>
              <a:rPr lang="en-US" altLang="zh-CN" dirty="0" err="1">
                <a:solidFill>
                  <a:srgbClr val="0303DF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rgbClr val="0303DF"/>
                </a:solidFill>
                <a:latin typeface="+mn-lt"/>
              </a:rPr>
              <a:t> = </a:t>
            </a:r>
            <a:r>
              <a:rPr lang="en-US" altLang="zh-CN" dirty="0" smtClean="0">
                <a:solidFill>
                  <a:srgbClr val="0303DF"/>
                </a:solidFill>
                <a:latin typeface="+mn-lt"/>
              </a:rPr>
              <a:t>‘A’;     </a:t>
            </a:r>
            <a:r>
              <a:rPr lang="en-US" altLang="zh-CN" i="1" dirty="0" smtClean="0">
                <a:solidFill>
                  <a:srgbClr val="080808"/>
                </a:solidFill>
                <a:latin typeface="+mn-lt"/>
              </a:rPr>
              <a:t>//global variable</a:t>
            </a:r>
          </a:p>
          <a:p>
            <a:pPr latinLnBrk="1"/>
            <a:r>
              <a:rPr lang="en-US" altLang="zh-CN" dirty="0" smtClean="0">
                <a:solidFill>
                  <a:srgbClr val="080808"/>
                </a:solidFill>
                <a:latin typeface="+mn-lt"/>
              </a:rPr>
              <a:t>void </a:t>
            </a:r>
            <a:r>
              <a:rPr lang="en-US" altLang="zh-CN" dirty="0">
                <a:solidFill>
                  <a:srgbClr val="080808"/>
                </a:solidFill>
                <a:latin typeface="+mn-lt"/>
              </a:rPr>
              <a:t>msg(); </a:t>
            </a:r>
            <a:r>
              <a:rPr lang="en-US" altLang="zh-CN" dirty="0" smtClean="0">
                <a:solidFill>
                  <a:srgbClr val="080808"/>
                </a:solidFill>
                <a:latin typeface="+mn-lt"/>
              </a:rPr>
              <a:t>     </a:t>
            </a:r>
            <a:r>
              <a:rPr lang="en-US" altLang="zh-CN" dirty="0" smtClean="0">
                <a:solidFill>
                  <a:srgbClr val="7030A0"/>
                </a:solidFill>
                <a:latin typeface="+mn-lt"/>
                <a:ea typeface="+mn-ea"/>
              </a:rPr>
              <a:t>//</a:t>
            </a:r>
            <a:r>
              <a:rPr lang="zh-CN" altLang="en-US" dirty="0">
                <a:solidFill>
                  <a:srgbClr val="7030A0"/>
                </a:solidFill>
                <a:latin typeface="+mn-lt"/>
                <a:ea typeface="+mn-ea"/>
              </a:rPr>
              <a:t>整个工程</a:t>
            </a:r>
            <a:r>
              <a:rPr lang="zh-CN" altLang="en-US" dirty="0" smtClean="0">
                <a:solidFill>
                  <a:srgbClr val="7030A0"/>
                </a:solidFill>
                <a:latin typeface="+mn-lt"/>
                <a:ea typeface="+mn-ea"/>
              </a:rPr>
              <a:t>可见</a:t>
            </a:r>
            <a:endParaRPr lang="en-US" altLang="zh-CN" dirty="0">
              <a:solidFill>
                <a:srgbClr val="080808"/>
              </a:solidFill>
              <a:latin typeface="+mn-lt"/>
            </a:endParaRPr>
          </a:p>
          <a:p>
            <a:pPr latinLnBrk="1"/>
            <a:r>
              <a:rPr lang="en-US" altLang="zh-CN" dirty="0">
                <a:solidFill>
                  <a:srgbClr val="080808"/>
                </a:solidFill>
                <a:latin typeface="+mn-lt"/>
              </a:rPr>
              <a:t>{</a:t>
            </a:r>
          </a:p>
          <a:p>
            <a:pPr latinLnBrk="1"/>
            <a:r>
              <a:rPr lang="en-US" altLang="zh-CN" dirty="0">
                <a:solidFill>
                  <a:srgbClr val="080808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080808"/>
                </a:solidFill>
                <a:latin typeface="+mn-lt"/>
              </a:rPr>
              <a:t>printf</a:t>
            </a:r>
            <a:r>
              <a:rPr lang="en-US" altLang="zh-CN" dirty="0">
                <a:solidFill>
                  <a:srgbClr val="080808"/>
                </a:solidFill>
                <a:latin typeface="+mn-lt"/>
              </a:rPr>
              <a:t>(“Hello SDU!\n"); </a:t>
            </a:r>
          </a:p>
          <a:p>
            <a:pPr latinLnBrk="1"/>
            <a:r>
              <a:rPr lang="en-US" altLang="zh-CN" dirty="0">
                <a:solidFill>
                  <a:srgbClr val="080808"/>
                </a:solidFill>
                <a:latin typeface="+mn-lt"/>
              </a:rPr>
              <a:t>}</a:t>
            </a:r>
            <a:endParaRPr lang="en-US" altLang="zh-CN" b="0" i="0" dirty="0">
              <a:solidFill>
                <a:srgbClr val="080808"/>
              </a:solidFill>
              <a:effectLst/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30126" y="1088273"/>
            <a:ext cx="4144351" cy="1754326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eaLnBrk="0" latinLnBrk="1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文件  </a:t>
            </a:r>
            <a:r>
              <a:rPr lang="en-US" altLang="zh-CN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testStatic.c</a:t>
            </a:r>
            <a:endParaRPr lang="en-US" altLang="zh-CN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latinLnBrk="1"/>
            <a:r>
              <a:rPr lang="en-US" altLang="zh-CN" dirty="0">
                <a:solidFill>
                  <a:srgbClr val="C00000"/>
                </a:solidFill>
                <a:latin typeface="+mn-lt"/>
              </a:rPr>
              <a:t>static</a:t>
            </a:r>
            <a:r>
              <a:rPr lang="en-US" altLang="zh-CN" dirty="0">
                <a:solidFill>
                  <a:srgbClr val="080808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rgbClr val="0303DF"/>
                </a:solidFill>
                <a:latin typeface="+mn-lt"/>
              </a:rPr>
              <a:t>char </a:t>
            </a:r>
            <a:r>
              <a:rPr lang="en-US" altLang="zh-CN" dirty="0" err="1">
                <a:solidFill>
                  <a:srgbClr val="0303DF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rgbClr val="0303DF"/>
                </a:solidFill>
                <a:latin typeface="+mn-lt"/>
              </a:rPr>
              <a:t> = 'A';  </a:t>
            </a:r>
            <a:r>
              <a:rPr lang="en-US" altLang="zh-CN" i="1" dirty="0">
                <a:solidFill>
                  <a:srgbClr val="080808"/>
                </a:solidFill>
                <a:latin typeface="+mn-lt"/>
              </a:rPr>
              <a:t>// </a:t>
            </a:r>
            <a:r>
              <a:rPr lang="en-US" altLang="zh-CN" i="1" dirty="0">
                <a:solidFill>
                  <a:srgbClr val="C00000"/>
                </a:solidFill>
                <a:latin typeface="+mn-lt"/>
              </a:rPr>
              <a:t>static</a:t>
            </a:r>
            <a:r>
              <a:rPr lang="en-US" altLang="zh-CN" i="1" dirty="0">
                <a:solidFill>
                  <a:srgbClr val="080808"/>
                </a:solidFill>
                <a:latin typeface="+mn-lt"/>
              </a:rPr>
              <a:t> global variable</a:t>
            </a:r>
          </a:p>
          <a:p>
            <a:pPr latinLnBrk="1"/>
            <a:r>
              <a:rPr lang="en-US" altLang="zh-CN" dirty="0">
                <a:solidFill>
                  <a:srgbClr val="080808"/>
                </a:solidFill>
                <a:latin typeface="+mn-lt"/>
              </a:rPr>
              <a:t> void msg() ;</a:t>
            </a:r>
          </a:p>
          <a:p>
            <a:pPr latinLnBrk="1"/>
            <a:r>
              <a:rPr lang="en-US" altLang="zh-CN" dirty="0">
                <a:solidFill>
                  <a:srgbClr val="080808"/>
                </a:solidFill>
                <a:latin typeface="+mn-lt"/>
              </a:rPr>
              <a:t>{</a:t>
            </a:r>
          </a:p>
          <a:p>
            <a:pPr latinLnBrk="1"/>
            <a:r>
              <a:rPr lang="en-US" altLang="zh-CN" dirty="0">
                <a:solidFill>
                  <a:srgbClr val="080808"/>
                </a:solidFill>
                <a:latin typeface="+mn-lt"/>
              </a:rPr>
              <a:t>      </a:t>
            </a:r>
            <a:r>
              <a:rPr lang="en-US" altLang="zh-CN" dirty="0" err="1">
                <a:solidFill>
                  <a:srgbClr val="080808"/>
                </a:solidFill>
                <a:latin typeface="+mn-lt"/>
              </a:rPr>
              <a:t>printf</a:t>
            </a:r>
            <a:r>
              <a:rPr lang="en-US" altLang="zh-CN" dirty="0">
                <a:solidFill>
                  <a:srgbClr val="080808"/>
                </a:solidFill>
                <a:latin typeface="+mn-lt"/>
              </a:rPr>
              <a:t>(“Hello SDU!\n"); </a:t>
            </a:r>
          </a:p>
          <a:p>
            <a:pPr latinLnBrk="1"/>
            <a:r>
              <a:rPr lang="en-US" altLang="zh-CN" dirty="0">
                <a:solidFill>
                  <a:srgbClr val="080808"/>
                </a:solidFill>
                <a:latin typeface="+mn-lt"/>
              </a:rPr>
              <a:t>}</a:t>
            </a:r>
            <a:endParaRPr lang="en-US" altLang="zh-CN" b="0" i="0" dirty="0">
              <a:solidFill>
                <a:srgbClr val="080808"/>
              </a:solidFill>
              <a:effectLst/>
              <a:latin typeface="+mn-lt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630126" y="2930475"/>
            <a:ext cx="4144351" cy="286232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/>
              <a:t>文件 </a:t>
            </a:r>
            <a:r>
              <a:rPr lang="en-US" altLang="zh-CN" sz="1800" dirty="0" err="1"/>
              <a:t>main.c</a:t>
            </a:r>
            <a:endParaRPr lang="en-US" altLang="zh-CN" sz="1800" dirty="0"/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zh-CN" sz="1800" dirty="0">
                <a:solidFill>
                  <a:srgbClr val="080808"/>
                </a:solidFill>
              </a:rPr>
              <a:t>#include&lt;stdio.h&gt;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void </a:t>
            </a:r>
            <a:r>
              <a:rPr lang="en-US" altLang="zh-CN" sz="1800" dirty="0" err="1">
                <a:solidFill>
                  <a:srgbClr val="080808"/>
                </a:solidFill>
              </a:rPr>
              <a:t>msg</a:t>
            </a:r>
            <a:r>
              <a:rPr lang="en-US" altLang="zh-CN" sz="1800" dirty="0">
                <a:solidFill>
                  <a:srgbClr val="080808"/>
                </a:solidFill>
              </a:rPr>
              <a:t>(); </a:t>
            </a:r>
            <a:endParaRPr lang="zh-CN" altLang="zh-CN" sz="1800" dirty="0">
              <a:solidFill>
                <a:srgbClr val="080808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dirty="0" err="1">
                <a:solidFill>
                  <a:srgbClr val="080808"/>
                </a:solidFill>
              </a:rPr>
              <a:t>int</a:t>
            </a:r>
            <a:r>
              <a:rPr lang="zh-CN" altLang="zh-CN" sz="1800" dirty="0">
                <a:solidFill>
                  <a:srgbClr val="080808"/>
                </a:solidFill>
              </a:rPr>
              <a:t> main(void)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zh-CN" sz="1800" dirty="0">
                <a:solidFill>
                  <a:srgbClr val="080808"/>
                </a:solidFill>
              </a:rPr>
              <a:t>{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</a:t>
            </a:r>
            <a:r>
              <a:rPr lang="zh-CN" altLang="zh-CN" sz="1800" dirty="0">
                <a:solidFill>
                  <a:srgbClr val="C00000"/>
                </a:solidFill>
              </a:rPr>
              <a:t>extern char i; </a:t>
            </a:r>
            <a:r>
              <a:rPr lang="en-US" altLang="zh-CN" sz="1800" dirty="0">
                <a:solidFill>
                  <a:srgbClr val="C00000"/>
                </a:solidFill>
              </a:rPr>
              <a:t>  //</a:t>
            </a:r>
            <a:r>
              <a:rPr lang="zh-CN" altLang="en-US" sz="1800" dirty="0">
                <a:solidFill>
                  <a:srgbClr val="C00000"/>
                </a:solidFill>
              </a:rPr>
              <a:t>错误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</a:t>
            </a:r>
            <a:r>
              <a:rPr lang="zh-CN" altLang="zh-CN" sz="1800" dirty="0">
                <a:solidFill>
                  <a:srgbClr val="006600"/>
                </a:solidFill>
              </a:rPr>
              <a:t>printf(“%c ”, i);</a:t>
            </a:r>
            <a:r>
              <a:rPr lang="en-US" altLang="zh-CN" sz="1800" dirty="0">
                <a:solidFill>
                  <a:srgbClr val="006600"/>
                </a:solidFill>
              </a:rPr>
              <a:t>   </a:t>
            </a:r>
            <a:r>
              <a:rPr lang="en-US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</a:rPr>
              <a:t>不</a:t>
            </a:r>
            <a:r>
              <a:rPr lang="zh-CN" altLang="en-US" sz="1800" dirty="0">
                <a:solidFill>
                  <a:srgbClr val="0303DF"/>
                </a:solidFill>
              </a:rPr>
              <a:t>可以访问 </a:t>
            </a:r>
            <a:r>
              <a:rPr lang="en-US" altLang="zh-CN" sz="1800" dirty="0" err="1">
                <a:solidFill>
                  <a:srgbClr val="0303DF"/>
                </a:solidFill>
              </a:rPr>
              <a:t>i</a:t>
            </a:r>
            <a:endParaRPr lang="zh-CN" altLang="zh-CN" sz="1800" dirty="0">
              <a:solidFill>
                <a:srgbClr val="0303DF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     </a:t>
            </a:r>
            <a:r>
              <a:rPr lang="zh-CN" altLang="zh-CN" sz="1800" dirty="0">
                <a:solidFill>
                  <a:srgbClr val="7030A0"/>
                </a:solidFill>
              </a:rPr>
              <a:t>msg();</a:t>
            </a:r>
            <a:r>
              <a:rPr lang="en-US" altLang="zh-CN" sz="1800" dirty="0">
                <a:solidFill>
                  <a:srgbClr val="7030A0"/>
                </a:solidFill>
              </a:rPr>
              <a:t>            </a:t>
            </a:r>
            <a:r>
              <a:rPr lang="en-US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可以访问</a:t>
            </a:r>
            <a:r>
              <a:rPr lang="en-US" altLang="zh-CN" sz="1800" dirty="0" err="1">
                <a:solidFill>
                  <a:srgbClr val="0303DF"/>
                </a:solidFill>
              </a:rPr>
              <a:t>msg</a:t>
            </a:r>
            <a:r>
              <a:rPr lang="en-US" altLang="zh-CN" sz="1800" dirty="0">
                <a:solidFill>
                  <a:srgbClr val="0303DF"/>
                </a:solidFill>
              </a:rPr>
              <a:t>()</a:t>
            </a:r>
            <a:endParaRPr lang="zh-CN" altLang="zh-CN" sz="1800" dirty="0">
              <a:solidFill>
                <a:srgbClr val="0303DF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zh-CN" altLang="zh-CN" sz="1800" dirty="0">
                <a:solidFill>
                  <a:srgbClr val="080808"/>
                </a:solidFill>
              </a:rPr>
              <a:t>return 0;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zh-CN" sz="18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B262657-85B0-483A-A273-5A27BC50F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2922939"/>
            <a:ext cx="3945548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/>
              <a:t>文件 </a:t>
            </a:r>
            <a:r>
              <a:rPr lang="en-US" altLang="zh-CN" sz="1800" dirty="0" err="1"/>
              <a:t>main.c</a:t>
            </a:r>
            <a:endParaRPr lang="en-US" altLang="zh-CN" sz="1800" dirty="0"/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800" dirty="0">
                <a:solidFill>
                  <a:srgbClr val="080808"/>
                </a:solidFill>
              </a:rPr>
              <a:t>#include&lt;stdio.h&gt;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void msg(); 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int</a:t>
            </a:r>
            <a:r>
              <a:rPr lang="zh-CN" altLang="zh-CN" sz="1800" dirty="0">
                <a:solidFill>
                  <a:srgbClr val="080808"/>
                </a:solidFill>
              </a:rPr>
              <a:t> main(void)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800" dirty="0">
                <a:solidFill>
                  <a:srgbClr val="080808"/>
                </a:solidFill>
              </a:rPr>
              <a:t>{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</a:t>
            </a:r>
            <a:r>
              <a:rPr lang="zh-CN" altLang="zh-CN" sz="1800" dirty="0">
                <a:solidFill>
                  <a:srgbClr val="C00000"/>
                </a:solidFill>
              </a:rPr>
              <a:t>extern char i; </a:t>
            </a:r>
            <a:r>
              <a:rPr lang="en-US" altLang="zh-CN" sz="1800" dirty="0">
                <a:solidFill>
                  <a:srgbClr val="C00000"/>
                </a:solidFill>
              </a:rPr>
              <a:t>  //</a:t>
            </a:r>
            <a:r>
              <a:rPr lang="zh-CN" altLang="en-US" sz="1800" dirty="0">
                <a:solidFill>
                  <a:srgbClr val="C00000"/>
                </a:solidFill>
              </a:rPr>
              <a:t>正确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</a:t>
            </a:r>
            <a:r>
              <a:rPr lang="zh-CN" altLang="zh-CN" sz="1800" dirty="0">
                <a:solidFill>
                  <a:srgbClr val="006600"/>
                </a:solidFill>
              </a:rPr>
              <a:t>printf("%c ", i);</a:t>
            </a:r>
            <a:r>
              <a:rPr lang="en-US" altLang="zh-CN" sz="1800" dirty="0">
                <a:solidFill>
                  <a:srgbClr val="006600"/>
                </a:solidFill>
              </a:rPr>
              <a:t>   </a:t>
            </a:r>
            <a:r>
              <a:rPr lang="en-US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可以访问 </a:t>
            </a:r>
            <a:r>
              <a:rPr lang="en-US" altLang="zh-CN" sz="1800" dirty="0" err="1">
                <a:solidFill>
                  <a:srgbClr val="0303DF"/>
                </a:solidFill>
              </a:rPr>
              <a:t>i</a:t>
            </a:r>
            <a:endParaRPr lang="zh-CN" altLang="zh-CN" sz="1800" dirty="0">
              <a:solidFill>
                <a:srgbClr val="0303DF"/>
              </a:solidFill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     </a:t>
            </a:r>
            <a:r>
              <a:rPr lang="zh-CN" altLang="zh-CN" sz="1800" dirty="0">
                <a:solidFill>
                  <a:srgbClr val="7030A0"/>
                </a:solidFill>
              </a:rPr>
              <a:t>msg();</a:t>
            </a:r>
            <a:r>
              <a:rPr lang="en-US" altLang="zh-CN" sz="1800" dirty="0">
                <a:solidFill>
                  <a:srgbClr val="7030A0"/>
                </a:solidFill>
              </a:rPr>
              <a:t>           </a:t>
            </a:r>
            <a:r>
              <a:rPr lang="en-US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可以访问</a:t>
            </a:r>
            <a:r>
              <a:rPr lang="en-US" altLang="zh-CN" sz="1800" dirty="0">
                <a:solidFill>
                  <a:srgbClr val="0303DF"/>
                </a:solidFill>
              </a:rPr>
              <a:t>msg()</a:t>
            </a:r>
            <a:endParaRPr lang="zh-CN" altLang="zh-CN" sz="1800" dirty="0">
              <a:solidFill>
                <a:srgbClr val="0303DF"/>
              </a:solidFill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</a:t>
            </a:r>
            <a:r>
              <a:rPr lang="zh-CN" altLang="zh-CN" sz="1800" dirty="0">
                <a:solidFill>
                  <a:srgbClr val="080808"/>
                </a:solidFill>
              </a:rPr>
              <a:t>return 0;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8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3" name="圆角矩形标注 2"/>
          <p:cNvSpPr/>
          <p:nvPr/>
        </p:nvSpPr>
        <p:spPr bwMode="auto">
          <a:xfrm>
            <a:off x="4630126" y="1454728"/>
            <a:ext cx="1803925" cy="249382"/>
          </a:xfrm>
          <a:prstGeom prst="wedgeRoundRectCallout">
            <a:avLst>
              <a:gd name="adj1" fmla="val -20833"/>
              <a:gd name="adj2" fmla="val 48500"/>
              <a:gd name="adj3" fmla="val 1666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4898376" y="4378262"/>
            <a:ext cx="2184068" cy="249382"/>
          </a:xfrm>
          <a:prstGeom prst="wedgeRoundRectCallout">
            <a:avLst>
              <a:gd name="adj1" fmla="val -20833"/>
              <a:gd name="adj2" fmla="val 48500"/>
              <a:gd name="adj3" fmla="val 1666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 bwMode="auto">
          <a:xfrm>
            <a:off x="423886" y="1446416"/>
            <a:ext cx="1388289" cy="249382"/>
          </a:xfrm>
          <a:prstGeom prst="wedgeRoundRectCallout">
            <a:avLst>
              <a:gd name="adj1" fmla="val -20833"/>
              <a:gd name="adj2" fmla="val 48500"/>
              <a:gd name="adj3" fmla="val 1666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748083" y="4378262"/>
            <a:ext cx="2190010" cy="249382"/>
          </a:xfrm>
          <a:prstGeom prst="wedgeRoundRectCallout">
            <a:avLst>
              <a:gd name="adj1" fmla="val -20833"/>
              <a:gd name="adj2" fmla="val 48500"/>
              <a:gd name="adj3" fmla="val 16667"/>
            </a:avLst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30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" grpId="0" animBg="1"/>
      <p:bldP spid="8" grpId="0" animBg="1"/>
      <p:bldP spid="9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386862"/>
            <a:ext cx="8089900" cy="452926"/>
          </a:xfrm>
        </p:spPr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</a:t>
            </a:r>
            <a:r>
              <a:rPr lang="zh-CN" altLang="en-US" b="1" dirty="0">
                <a:solidFill>
                  <a:srgbClr val="7030A0"/>
                </a:solidFill>
              </a:rPr>
              <a:t>全局变量</a:t>
            </a:r>
            <a:r>
              <a:rPr lang="en-US" altLang="zh-CN" b="1" dirty="0"/>
              <a:t>--</a:t>
            </a:r>
            <a:r>
              <a:rPr lang="zh-CN" altLang="en-US" b="1" dirty="0">
                <a:solidFill>
                  <a:srgbClr val="0303DF"/>
                </a:solidFill>
              </a:rPr>
              <a:t>静态全局变量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 </a:t>
            </a:r>
            <a:r>
              <a:rPr lang="zh-CN" altLang="en-US" sz="2000" dirty="0"/>
              <a:t>定义静态全局变量的优点</a:t>
            </a:r>
          </a:p>
          <a:p>
            <a:pPr marL="971550" lvl="1"/>
            <a:r>
              <a:rPr lang="zh-CN" altLang="en-US" sz="1800" b="1" dirty="0">
                <a:solidFill>
                  <a:srgbClr val="0303DF"/>
                </a:solidFill>
              </a:rPr>
              <a:t>不会被其它文件所访问，修改；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 marL="1200150" lvl="2"/>
            <a:r>
              <a:rPr lang="zh-CN" altLang="en-US" sz="1600" dirty="0"/>
              <a:t>在同一个工程中一个模块定义了一个</a:t>
            </a:r>
            <a:r>
              <a:rPr lang="zh-CN" altLang="en-US" sz="1600" dirty="0">
                <a:solidFill>
                  <a:srgbClr val="006600"/>
                </a:solidFill>
              </a:rPr>
              <a:t>非静态全局变量</a:t>
            </a:r>
            <a:r>
              <a:rPr lang="zh-CN" altLang="en-US" sz="1600" dirty="0"/>
              <a:t>，其它模块中可以利用</a:t>
            </a:r>
            <a:r>
              <a:rPr lang="en-US" altLang="zh-CN" sz="1600" dirty="0"/>
              <a:t>extern</a:t>
            </a:r>
            <a:r>
              <a:rPr lang="zh-CN" altLang="en-US" sz="1600" dirty="0"/>
              <a:t>声明该变量后即可访问；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但若在同一个工程中一个模块定义了一个</a:t>
            </a:r>
            <a:r>
              <a:rPr lang="zh-CN" altLang="en-US" sz="1600" dirty="0">
                <a:solidFill>
                  <a:srgbClr val="006600"/>
                </a:solidFill>
              </a:rPr>
              <a:t>静态全局变量</a:t>
            </a:r>
            <a:r>
              <a:rPr lang="zh-CN" altLang="en-US" sz="1600" dirty="0"/>
              <a:t>，其它模块中不可以访问该变量，</a:t>
            </a:r>
            <a:r>
              <a:rPr lang="zh-CN" altLang="en-US" sz="1600" dirty="0">
                <a:solidFill>
                  <a:srgbClr val="7030A0"/>
                </a:solidFill>
              </a:rPr>
              <a:t>因为不能利用</a:t>
            </a:r>
            <a:r>
              <a:rPr lang="en-US" altLang="zh-CN" sz="1600" dirty="0">
                <a:solidFill>
                  <a:srgbClr val="7030A0"/>
                </a:solidFill>
              </a:rPr>
              <a:t>extern</a:t>
            </a:r>
            <a:r>
              <a:rPr lang="zh-CN" altLang="en-US" sz="1600" dirty="0">
                <a:solidFill>
                  <a:srgbClr val="7030A0"/>
                </a:solidFill>
              </a:rPr>
              <a:t>声明之</a:t>
            </a:r>
            <a:r>
              <a:rPr lang="zh-CN" altLang="en-US" sz="1600" dirty="0"/>
              <a:t>；</a:t>
            </a:r>
          </a:p>
          <a:p>
            <a:pPr marL="971550" lvl="1"/>
            <a:r>
              <a:rPr lang="zh-CN" altLang="en-US" sz="1800" b="1" dirty="0">
                <a:solidFill>
                  <a:srgbClr val="0303DF"/>
                </a:solidFill>
              </a:rPr>
              <a:t>其它文件中可以使用相同名字的变量，不会发生冲突</a:t>
            </a:r>
            <a:r>
              <a:rPr lang="zh-CN" altLang="en-US" sz="1800" dirty="0">
                <a:solidFill>
                  <a:srgbClr val="0303DF"/>
                </a:solidFill>
              </a:rPr>
              <a:t>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1200150" lvl="2"/>
            <a:r>
              <a:rPr lang="zh-CN" altLang="en-US" sz="1600" dirty="0"/>
              <a:t>在同一个工程中一个模块定义了一个</a:t>
            </a:r>
            <a:r>
              <a:rPr lang="zh-CN" altLang="en-US" sz="1600" dirty="0">
                <a:solidFill>
                  <a:srgbClr val="006600"/>
                </a:solidFill>
              </a:rPr>
              <a:t>非静态全局变量</a:t>
            </a:r>
            <a:r>
              <a:rPr lang="zh-CN" altLang="en-US" sz="1600" dirty="0"/>
              <a:t>，其它模块中再声明同名的变量会发生冲突，编译器提示重复定义；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但如果在同一个工程中一个模块定义了一个</a:t>
            </a:r>
            <a:r>
              <a:rPr lang="zh-CN" altLang="en-US" sz="1600" dirty="0">
                <a:solidFill>
                  <a:srgbClr val="006600"/>
                </a:solidFill>
              </a:rPr>
              <a:t>静态全局变量</a:t>
            </a:r>
            <a:r>
              <a:rPr lang="zh-CN" altLang="en-US" sz="1600" dirty="0"/>
              <a:t>，其它模块中可以声明同名的变量（无论是静态还是非静态），而不会发生冲突；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303DF"/>
                </a:solidFill>
              </a:rPr>
              <a:t>因此</a:t>
            </a:r>
            <a:r>
              <a:rPr lang="en-US" altLang="zh-CN" sz="2000" b="1" dirty="0">
                <a:solidFill>
                  <a:srgbClr val="0303DF"/>
                </a:solidFill>
              </a:rPr>
              <a:t>static</a:t>
            </a:r>
            <a:r>
              <a:rPr lang="zh-CN" altLang="en-US" sz="2000" b="1" dirty="0">
                <a:solidFill>
                  <a:srgbClr val="0303DF"/>
                </a:solidFill>
              </a:rPr>
              <a:t>具有</a:t>
            </a:r>
            <a:r>
              <a:rPr lang="zh-CN" altLang="en-US" sz="2000" b="1" dirty="0">
                <a:solidFill>
                  <a:srgbClr val="C00000"/>
                </a:solidFill>
              </a:rPr>
              <a:t>“隐藏”</a:t>
            </a:r>
            <a:r>
              <a:rPr lang="zh-CN" altLang="en-US" sz="2000" b="1" dirty="0">
                <a:solidFill>
                  <a:srgbClr val="0303DF"/>
                </a:solidFill>
              </a:rPr>
              <a:t>变量的作用； 只在定义它的文件可见，对整个工程不再可见；</a:t>
            </a:r>
            <a:endParaRPr lang="en-US" altLang="zh-CN" sz="2000" b="1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381" y="34948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15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修饰的局部变量</a:t>
            </a:r>
            <a:r>
              <a:rPr lang="en-US" altLang="zh-CN" b="1" dirty="0">
                <a:solidFill>
                  <a:srgbClr val="0303DF"/>
                </a:solidFill>
              </a:rPr>
              <a:t>—</a:t>
            </a:r>
            <a:r>
              <a:rPr lang="zh-CN" altLang="en-US" b="1" dirty="0">
                <a:solidFill>
                  <a:srgbClr val="C00000"/>
                </a:solidFill>
              </a:rPr>
              <a:t>静态</a:t>
            </a:r>
            <a:r>
              <a:rPr lang="zh-CN" altLang="en-US" b="1" dirty="0">
                <a:solidFill>
                  <a:srgbClr val="0303DF"/>
                </a:solidFill>
              </a:rPr>
              <a:t>局部变量</a:t>
            </a:r>
            <a:endParaRPr lang="zh-CN" altLang="en-US" dirty="0">
              <a:solidFill>
                <a:srgbClr val="0303D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297498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 </a:t>
            </a:r>
            <a:r>
              <a:rPr lang="zh-CN" altLang="en-US" sz="2000" u="sng" dirty="0">
                <a:solidFill>
                  <a:srgbClr val="7030A0"/>
                </a:solidFill>
              </a:rPr>
              <a:t>静态局部变量</a:t>
            </a:r>
            <a:r>
              <a:rPr lang="zh-CN" altLang="en-US" sz="2000" dirty="0"/>
              <a:t>的引入</a:t>
            </a:r>
            <a:endParaRPr lang="en-US" altLang="zh-CN" sz="2000" dirty="0"/>
          </a:p>
          <a:p>
            <a:pPr marL="971550" lvl="1"/>
            <a:r>
              <a:rPr lang="en-US" altLang="zh-CN" sz="1800" dirty="0" smtClean="0"/>
              <a:t>(</a:t>
            </a:r>
            <a:r>
              <a:rPr lang="zh-CN" altLang="en-US" sz="1800" dirty="0" smtClean="0"/>
              <a:t>自动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局部变量</a:t>
            </a:r>
            <a:r>
              <a:rPr lang="zh-CN" altLang="en-US" sz="1800" dirty="0"/>
              <a:t>的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优点</a:t>
            </a:r>
            <a:r>
              <a:rPr lang="zh-CN" altLang="en-US" sz="1800" b="1" dirty="0" smtClean="0">
                <a:solidFill>
                  <a:srgbClr val="00040C"/>
                </a:solidFill>
              </a:rPr>
              <a:t>（</a:t>
            </a:r>
            <a:r>
              <a:rPr lang="zh-CN" altLang="en-US" sz="1800" dirty="0">
                <a:solidFill>
                  <a:srgbClr val="00040C"/>
                </a:solidFill>
              </a:rPr>
              <a:t>自动</a:t>
            </a:r>
            <a:r>
              <a:rPr lang="zh-CN" altLang="en-US" sz="1800" dirty="0" smtClean="0">
                <a:solidFill>
                  <a:srgbClr val="00040C"/>
                </a:solidFill>
              </a:rPr>
              <a:t>局部变量，即一般的局部变量</a:t>
            </a:r>
            <a:r>
              <a:rPr lang="zh-CN" altLang="en-US" sz="1800" b="1" dirty="0" smtClean="0">
                <a:solidFill>
                  <a:srgbClr val="00040C"/>
                </a:solidFill>
              </a:rPr>
              <a:t>）</a:t>
            </a:r>
            <a:endParaRPr lang="en-US" altLang="zh-CN" sz="1800" b="1" dirty="0">
              <a:solidFill>
                <a:srgbClr val="00040C"/>
              </a:solidFill>
            </a:endParaRPr>
          </a:p>
          <a:p>
            <a:pPr marL="1200150" lvl="2"/>
            <a:r>
              <a:rPr lang="zh-CN" altLang="en-US" sz="1600" dirty="0"/>
              <a:t>函数的形参，以及在函数定义的局部变量，在函数调用时创建，函数调用结束时释放</a:t>
            </a:r>
            <a:r>
              <a:rPr lang="zh-CN" altLang="en-US" sz="1600" dirty="0" smtClean="0"/>
              <a:t>；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节省内存空间，这些内存空间可以重复使用（栈空间）。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1200150" lvl="2"/>
            <a:r>
              <a:rPr lang="zh-CN" altLang="en-US" sz="1600" b="1" dirty="0">
                <a:solidFill>
                  <a:srgbClr val="0303DF"/>
                </a:solidFill>
              </a:rPr>
              <a:t>作用域只在函数体内，使函数具有相对的独立性；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marL="1200150" lvl="2"/>
            <a:r>
              <a:rPr lang="zh-CN" altLang="en-US" sz="1600" b="1" dirty="0"/>
              <a:t>便于函数</a:t>
            </a:r>
            <a:r>
              <a:rPr lang="zh-CN" altLang="en-US" sz="1600" b="1" dirty="0">
                <a:solidFill>
                  <a:srgbClr val="C00000"/>
                </a:solidFill>
              </a:rPr>
              <a:t>重构、共享、移植</a:t>
            </a:r>
            <a:r>
              <a:rPr lang="zh-CN" altLang="en-US" sz="1600" b="1" dirty="0"/>
              <a:t>以及节省内存空间等优点；</a:t>
            </a:r>
            <a:endParaRPr lang="en-US" altLang="zh-CN" sz="1600" b="1" dirty="0"/>
          </a:p>
          <a:p>
            <a:pPr marL="971550" lvl="1"/>
            <a:r>
              <a:rPr lang="en-US" altLang="zh-CN" sz="1800" b="1" u="sng" dirty="0" smtClean="0"/>
              <a:t>(</a:t>
            </a:r>
            <a:r>
              <a:rPr lang="zh-CN" altLang="en-US" sz="1800" b="1" u="sng" dirty="0" smtClean="0"/>
              <a:t>自动</a:t>
            </a:r>
            <a:r>
              <a:rPr lang="en-US" altLang="zh-CN" sz="1800" b="1" u="sng" dirty="0" smtClean="0"/>
              <a:t>)</a:t>
            </a:r>
            <a:r>
              <a:rPr lang="zh-CN" altLang="en-US" sz="1800" b="1" u="sng" dirty="0" smtClean="0"/>
              <a:t>局部变量</a:t>
            </a:r>
            <a:r>
              <a:rPr lang="zh-CN" altLang="en-US" sz="1800" b="1" u="sng" dirty="0">
                <a:solidFill>
                  <a:srgbClr val="7030A0"/>
                </a:solidFill>
              </a:rPr>
              <a:t>存在的问题</a:t>
            </a:r>
            <a:endParaRPr lang="en-US" altLang="zh-CN" sz="1800" b="1" u="sng" dirty="0">
              <a:solidFill>
                <a:srgbClr val="7030A0"/>
              </a:solidFill>
            </a:endParaRPr>
          </a:p>
          <a:p>
            <a:pPr marL="1200150" lvl="2"/>
            <a:r>
              <a:rPr lang="zh-CN" altLang="en-US" sz="1600" dirty="0"/>
              <a:t>当函数被频繁调用时（如递归调用），局部变量需要不断</a:t>
            </a:r>
            <a:r>
              <a:rPr lang="zh-CN" altLang="en-US" sz="1600" dirty="0" smtClean="0"/>
              <a:t>地进栈</a:t>
            </a:r>
            <a:r>
              <a:rPr lang="zh-CN" altLang="en-US" sz="1600" dirty="0"/>
              <a:t>、出栈，</a:t>
            </a:r>
            <a:r>
              <a:rPr lang="zh-CN" altLang="en-US" sz="1600" b="1" dirty="0" smtClean="0">
                <a:solidFill>
                  <a:srgbClr val="0303DF"/>
                </a:solidFill>
              </a:rPr>
              <a:t>降低了程序的执行</a:t>
            </a:r>
            <a:r>
              <a:rPr lang="zh-CN" altLang="en-US" sz="1600" b="1" dirty="0">
                <a:solidFill>
                  <a:srgbClr val="0303DF"/>
                </a:solidFill>
              </a:rPr>
              <a:t>效率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一般堆栈空间设置不是很大，</a:t>
            </a:r>
            <a:r>
              <a:rPr lang="zh-CN" altLang="en-US" sz="1600" b="1" dirty="0">
                <a:solidFill>
                  <a:srgbClr val="006600"/>
                </a:solidFill>
              </a:rPr>
              <a:t>无法满足数据量比较大的需求</a:t>
            </a:r>
            <a:r>
              <a:rPr lang="zh-CN" altLang="en-US" sz="1600" dirty="0"/>
              <a:t>；</a:t>
            </a:r>
            <a:r>
              <a:rPr lang="en-US" altLang="zh-CN" sz="1600" dirty="0"/>
              <a:t>(</a:t>
            </a:r>
            <a:r>
              <a:rPr lang="zh-CN" altLang="en-US" sz="1600" dirty="0"/>
              <a:t>如大数组</a:t>
            </a:r>
            <a:r>
              <a:rPr lang="en-US" altLang="zh-CN" sz="1600" dirty="0"/>
              <a:t>)</a:t>
            </a:r>
          </a:p>
          <a:p>
            <a:pPr marL="1200150" lvl="2"/>
            <a:r>
              <a:rPr lang="zh-CN" altLang="en-US" sz="1600" b="1" dirty="0">
                <a:solidFill>
                  <a:srgbClr val="C00000"/>
                </a:solidFill>
              </a:rPr>
              <a:t>当函数调用结束后，变量会被释放，</a:t>
            </a:r>
            <a:r>
              <a:rPr lang="zh-CN" altLang="en-US" sz="1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</a:t>
            </a:r>
            <a:r>
              <a:rPr lang="zh-CN" altLang="en-US" sz="1600" b="1" i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保留上次</a:t>
            </a:r>
            <a:r>
              <a:rPr lang="zh-CN" altLang="en-US" sz="1600" b="1" i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调用的结果</a:t>
            </a:r>
            <a:r>
              <a:rPr lang="zh-CN" altLang="en-US" sz="1600" b="1" u="sng" dirty="0">
                <a:solidFill>
                  <a:srgbClr val="C00000"/>
                </a:solidFill>
              </a:rPr>
              <a:t>；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我们希望在函数定义的变量，既能</a:t>
            </a:r>
            <a:r>
              <a:rPr lang="zh-CN" altLang="en-US" sz="2000" dirty="0">
                <a:solidFill>
                  <a:srgbClr val="7030A0"/>
                </a:solidFill>
              </a:rPr>
              <a:t>保留局部变量的优点</a:t>
            </a:r>
            <a:r>
              <a:rPr lang="zh-CN" altLang="en-US" sz="2000" dirty="0"/>
              <a:t>，又能</a:t>
            </a:r>
            <a:r>
              <a:rPr lang="zh-CN" altLang="en-US" sz="2000" dirty="0">
                <a:solidFill>
                  <a:srgbClr val="7030A0"/>
                </a:solidFill>
              </a:rPr>
              <a:t>克服其存在的缺点</a:t>
            </a:r>
            <a:r>
              <a:rPr lang="zh-CN" altLang="en-US" sz="2000" dirty="0"/>
              <a:t>，满足我们的一些特殊需求；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在局部变量之前加上关键字</a:t>
            </a:r>
            <a:r>
              <a:rPr lang="en-US" altLang="zh-CN" sz="2000" dirty="0">
                <a:solidFill>
                  <a:srgbClr val="C00000"/>
                </a:solidFill>
              </a:rPr>
              <a:t>static</a:t>
            </a:r>
            <a:r>
              <a:rPr lang="zh-CN" altLang="en-US" sz="2000" dirty="0"/>
              <a:t>，局部变量就被定义成为一个</a:t>
            </a:r>
            <a:r>
              <a:rPr lang="zh-CN" altLang="en-US" sz="2000" dirty="0">
                <a:solidFill>
                  <a:srgbClr val="C00000"/>
                </a:solidFill>
              </a:rPr>
              <a:t>静态局部变量；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381" y="34948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4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修饰的局部变量</a:t>
            </a:r>
            <a:r>
              <a:rPr lang="en-US" altLang="zh-CN" b="1" dirty="0">
                <a:solidFill>
                  <a:srgbClr val="0303DF"/>
                </a:solidFill>
              </a:rPr>
              <a:t>—</a:t>
            </a:r>
            <a:r>
              <a:rPr lang="zh-CN" altLang="en-US" b="1" dirty="0">
                <a:solidFill>
                  <a:srgbClr val="0303DF"/>
                </a:solidFill>
              </a:rPr>
              <a:t>静态局部变量</a:t>
            </a:r>
            <a:endParaRPr lang="zh-CN" altLang="en-US" dirty="0">
              <a:solidFill>
                <a:srgbClr val="0303D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414944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6600"/>
                </a:solidFill>
              </a:rPr>
              <a:t>作用域</a:t>
            </a:r>
            <a:r>
              <a:rPr lang="zh-CN" altLang="en-US" sz="2000" dirty="0"/>
              <a:t>：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作用域</a:t>
            </a:r>
            <a:r>
              <a:rPr lang="zh-CN" altLang="en-US" sz="2000" dirty="0">
                <a:solidFill>
                  <a:srgbClr val="7030A0"/>
                </a:solidFill>
              </a:rPr>
              <a:t>与自动局部变量</a:t>
            </a:r>
            <a:r>
              <a:rPr lang="zh-CN" altLang="en-US" sz="2000" dirty="0" smtClean="0">
                <a:solidFill>
                  <a:srgbClr val="7030A0"/>
                </a:solidFill>
              </a:rPr>
              <a:t>相同</a:t>
            </a:r>
            <a:r>
              <a:rPr lang="zh-CN" altLang="en-US" sz="2000" dirty="0">
                <a:solidFill>
                  <a:srgbClr val="7030A0"/>
                </a:solidFill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仍</a:t>
            </a:r>
            <a:r>
              <a:rPr lang="zh-CN" altLang="en-US" sz="2000" b="1" dirty="0">
                <a:solidFill>
                  <a:srgbClr val="C00000"/>
                </a:solidFill>
              </a:rPr>
              <a:t>为局部作用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域</a:t>
            </a:r>
            <a:r>
              <a:rPr lang="zh-CN" altLang="en-US" sz="2000" dirty="0" smtClean="0"/>
              <a:t>。当</a:t>
            </a:r>
            <a:r>
              <a:rPr lang="zh-CN" altLang="en-US" sz="2000" dirty="0"/>
              <a:t>定义它的函数或者语句块结束的时候</a:t>
            </a:r>
            <a:r>
              <a:rPr lang="zh-CN" altLang="en-US" sz="2000" dirty="0">
                <a:solidFill>
                  <a:srgbClr val="0303DF"/>
                </a:solidFill>
              </a:rPr>
              <a:t>，</a:t>
            </a:r>
            <a:r>
              <a:rPr lang="zh-CN" altLang="en-US" sz="2000" b="1" dirty="0">
                <a:solidFill>
                  <a:srgbClr val="0303DF"/>
                </a:solidFill>
              </a:rPr>
              <a:t>作用域</a:t>
            </a:r>
            <a:r>
              <a:rPr lang="zh-CN" altLang="en-US" sz="2000" b="1" dirty="0"/>
              <a:t>随之结束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7030A0"/>
                </a:solidFill>
              </a:rPr>
              <a:t>内存中的位置：</a:t>
            </a:r>
            <a:r>
              <a:rPr lang="zh-CN" altLang="en-US" sz="2000" b="1" dirty="0">
                <a:solidFill>
                  <a:srgbClr val="0303DF"/>
                </a:solidFill>
              </a:rPr>
              <a:t>全局存储区；</a:t>
            </a:r>
            <a:r>
              <a:rPr lang="zh-CN" altLang="en-US" sz="2000" b="1" dirty="0"/>
              <a:t>从原来的栈中存放改为</a:t>
            </a:r>
            <a:r>
              <a:rPr lang="zh-CN" altLang="en-US" sz="2000" b="1" dirty="0">
                <a:solidFill>
                  <a:srgbClr val="C00000"/>
                </a:solidFill>
              </a:rPr>
              <a:t>全局存储区</a:t>
            </a:r>
            <a:r>
              <a:rPr lang="zh-CN" altLang="en-US" sz="2000" b="1" dirty="0"/>
              <a:t>存放；</a:t>
            </a:r>
            <a:endParaRPr lang="en-US" altLang="zh-CN" sz="2000" b="1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7030A0"/>
                </a:solidFill>
              </a:rPr>
              <a:t>生命期</a:t>
            </a:r>
            <a:r>
              <a:rPr lang="zh-CN" altLang="en-US" sz="2000" dirty="0" smtClean="0">
                <a:solidFill>
                  <a:srgbClr val="7030A0"/>
                </a:solidFill>
              </a:rPr>
              <a:t>：</a:t>
            </a:r>
            <a:r>
              <a:rPr lang="zh-CN" altLang="en-US" sz="2000" dirty="0" smtClean="0">
                <a:solidFill>
                  <a:srgbClr val="006600"/>
                </a:solidFill>
              </a:rPr>
              <a:t>整个程序运行期间；</a:t>
            </a:r>
            <a:endParaRPr lang="en-US" altLang="zh-CN" sz="2000" dirty="0" smtClean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当局</a:t>
            </a:r>
            <a:r>
              <a:rPr lang="zh-CN" altLang="en-US" sz="1800" dirty="0"/>
              <a:t>部静态变量在离开作用域之后，</a:t>
            </a:r>
            <a:r>
              <a:rPr lang="zh-CN" altLang="en-US" sz="1800" dirty="0">
                <a:solidFill>
                  <a:srgbClr val="0303DF"/>
                </a:solidFill>
              </a:rPr>
              <a:t>并没有被释放</a:t>
            </a:r>
            <a:r>
              <a:rPr lang="zh-CN" altLang="en-US" sz="1800" dirty="0"/>
              <a:t>，而是仍然驻留在内存的全局数据区中，直到程序</a:t>
            </a:r>
            <a:r>
              <a:rPr lang="zh-CN" altLang="en-US" sz="1800" dirty="0" smtClean="0"/>
              <a:t>结束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6600"/>
                </a:solidFill>
              </a:rPr>
              <a:t>初始化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7030A0"/>
                </a:solidFill>
              </a:rPr>
              <a:t>静态局部变量</a:t>
            </a:r>
            <a:r>
              <a:rPr lang="zh-CN" altLang="en-US" sz="1800" i="1" u="sng" dirty="0">
                <a:solidFill>
                  <a:srgbClr val="C00000"/>
                </a:solidFill>
              </a:rPr>
              <a:t>只能定义且初始化一次。</a:t>
            </a:r>
            <a:endParaRPr lang="en-US" altLang="zh-CN" sz="1800" i="1" u="sng" dirty="0">
              <a:solidFill>
                <a:srgbClr val="C00000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006600"/>
                </a:solidFill>
              </a:rPr>
              <a:t>在生命期内，无论函数被调用多少次，静态局部变量的定义与初始化语句只在第一次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调用函数时</a:t>
            </a:r>
            <a:r>
              <a:rPr lang="zh-CN" altLang="en-US" sz="1600" b="1" dirty="0">
                <a:solidFill>
                  <a:srgbClr val="006600"/>
                </a:solidFill>
              </a:rPr>
              <a:t>执行</a:t>
            </a:r>
            <a:r>
              <a:rPr lang="en-US" altLang="zh-CN" sz="1600" b="1" dirty="0">
                <a:solidFill>
                  <a:srgbClr val="006600"/>
                </a:solidFill>
              </a:rPr>
              <a:t>(</a:t>
            </a:r>
            <a:r>
              <a:rPr lang="zh-CN" altLang="en-US" sz="1600" i="1" u="sng" dirty="0">
                <a:solidFill>
                  <a:srgbClr val="7030A0"/>
                </a:solidFill>
              </a:rPr>
              <a:t>只能定义且初始化一次</a:t>
            </a:r>
            <a:r>
              <a:rPr lang="en-US" altLang="zh-CN" sz="1600" b="1" dirty="0">
                <a:solidFill>
                  <a:srgbClr val="006600"/>
                </a:solidFill>
              </a:rPr>
              <a:t>)</a:t>
            </a:r>
            <a:r>
              <a:rPr lang="zh-CN" altLang="en-US" sz="1600" b="1" dirty="0">
                <a:solidFill>
                  <a:srgbClr val="006600"/>
                </a:solidFill>
              </a:rPr>
              <a:t>；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u="sng" dirty="0">
                <a:solidFill>
                  <a:srgbClr val="C00000"/>
                </a:solidFill>
              </a:rPr>
              <a:t>这样可以保留上次函数调用结束时，</a:t>
            </a:r>
            <a:r>
              <a:rPr lang="zh-CN" altLang="en-US" sz="1600" b="1" u="sng" dirty="0" smtClean="0">
                <a:solidFill>
                  <a:srgbClr val="C00000"/>
                </a:solidFill>
              </a:rPr>
              <a:t>函数中对</a:t>
            </a:r>
            <a:r>
              <a:rPr lang="zh-CN" altLang="en-US" sz="1600" b="1" u="sng" dirty="0">
                <a:solidFill>
                  <a:srgbClr val="C00000"/>
                </a:solidFill>
              </a:rPr>
              <a:t>静态变量的修改；</a:t>
            </a:r>
            <a:endParaRPr lang="en-US" altLang="zh-CN" sz="1600" b="1" u="sng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</a:rPr>
              <a:t>静态局部变量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006600"/>
                </a:solidFill>
              </a:rPr>
              <a:t>自动局部变量</a:t>
            </a:r>
            <a:r>
              <a:rPr lang="zh-CN" altLang="en-US" sz="2000" dirty="0"/>
              <a:t>相比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</a:rPr>
              <a:t>作用域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未</a:t>
            </a:r>
            <a:r>
              <a:rPr lang="zh-CN" altLang="en-US" sz="1600" b="1" dirty="0" smtClean="0">
                <a:solidFill>
                  <a:srgbClr val="00040C"/>
                </a:solidFill>
              </a:rPr>
              <a:t>发生改变；</a:t>
            </a:r>
            <a:endParaRPr lang="en-US" altLang="zh-CN" sz="1600" b="1" dirty="0" smtClean="0">
              <a:solidFill>
                <a:srgbClr val="00040C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00040C"/>
                </a:solidFill>
              </a:rPr>
              <a:t>存储位置发生改变，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生命期</a:t>
            </a:r>
            <a:r>
              <a:rPr lang="zh-CN" altLang="en-US" sz="1600" b="1" dirty="0" smtClean="0">
                <a:solidFill>
                  <a:srgbClr val="00040C"/>
                </a:solidFill>
              </a:rPr>
              <a:t>也随之改变；</a:t>
            </a:r>
            <a:endParaRPr lang="en-US" altLang="zh-CN" sz="1600" b="1" dirty="0" smtClean="0">
              <a:solidFill>
                <a:srgbClr val="00040C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endParaRPr lang="en-US" altLang="zh-CN" sz="1600" b="1" dirty="0" smtClean="0">
              <a:solidFill>
                <a:srgbClr val="0066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rgbClr val="0066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b="1" dirty="0" smtClean="0">
              <a:solidFill>
                <a:srgbClr val="00660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381" y="34948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局部变量 </a:t>
            </a:r>
            <a:r>
              <a:rPr lang="en-US" altLang="zh-CN" dirty="0"/>
              <a:t>vs. </a:t>
            </a:r>
            <a:r>
              <a:rPr lang="zh-CN" altLang="en-US" dirty="0"/>
              <a:t>全局变量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73222"/>
            <a:ext cx="8284152" cy="5345112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303DF"/>
                </a:solidFill>
              </a:rPr>
              <a:t>全局变量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971550"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b="1" dirty="0" smtClean="0"/>
              <a:t>指</a:t>
            </a:r>
            <a:r>
              <a:rPr lang="zh-CN" altLang="en-US" sz="1800" b="1" dirty="0"/>
              <a:t>从</a:t>
            </a:r>
            <a:r>
              <a:rPr lang="zh-CN" altLang="en-US" sz="1800" b="1" dirty="0">
                <a:solidFill>
                  <a:srgbClr val="9933FF"/>
                </a:solidFill>
              </a:rPr>
              <a:t>定义全局变量的位置</a:t>
            </a:r>
            <a:r>
              <a:rPr lang="zh-CN" altLang="en-US" sz="1800" b="1" dirty="0">
                <a:solidFill>
                  <a:srgbClr val="C00000"/>
                </a:solidFill>
              </a:rPr>
              <a:t>开始</a:t>
            </a:r>
            <a:r>
              <a:rPr lang="zh-CN" altLang="en-US" sz="1800" b="1" dirty="0" smtClean="0"/>
              <a:t>到</a:t>
            </a:r>
            <a:r>
              <a:rPr lang="zh-CN" altLang="en-US" sz="1800" b="1" u="sng" dirty="0" smtClean="0">
                <a:solidFill>
                  <a:srgbClr val="7030A0"/>
                </a:solidFill>
              </a:rPr>
              <a:t>本文件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结束</a:t>
            </a:r>
            <a:r>
              <a:rPr lang="zh-CN" altLang="en-US" sz="1800" b="1" dirty="0">
                <a:solidFill>
                  <a:srgbClr val="C00000"/>
                </a:solidFill>
              </a:rPr>
              <a:t>为止</a:t>
            </a:r>
            <a:r>
              <a:rPr lang="zh-CN" altLang="en-US" sz="1800" b="1" dirty="0"/>
              <a:t>，</a:t>
            </a:r>
            <a:r>
              <a:rPr lang="zh-CN" altLang="en-US" sz="1800" b="1" dirty="0">
                <a:solidFill>
                  <a:srgbClr val="006600"/>
                </a:solidFill>
              </a:rPr>
              <a:t>任何地方均可访问的变量</a:t>
            </a:r>
            <a:r>
              <a:rPr lang="zh-CN" altLang="en-US" sz="1800" b="1" dirty="0" smtClean="0"/>
              <a:t>；</a:t>
            </a:r>
            <a:endParaRPr lang="en-US" altLang="zh-CN" sz="1800" b="1" dirty="0"/>
          </a:p>
          <a:p>
            <a:pPr marL="971550" lvl="1"/>
            <a:r>
              <a:rPr lang="zh-CN" altLang="en-US" sz="1800" b="1" u="sng" dirty="0" smtClean="0">
                <a:solidFill>
                  <a:srgbClr val="7030A0"/>
                </a:solidFill>
              </a:rPr>
              <a:t>定义</a:t>
            </a:r>
            <a:r>
              <a:rPr lang="zh-CN" altLang="en-US" sz="1800" b="1" u="sng" dirty="0">
                <a:solidFill>
                  <a:srgbClr val="7030A0"/>
                </a:solidFill>
              </a:rPr>
              <a:t>全局变量的位置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303DF"/>
                </a:solidFill>
              </a:rPr>
              <a:t>所有</a:t>
            </a:r>
            <a:r>
              <a:rPr lang="zh-CN" altLang="en-US" sz="1800" dirty="0">
                <a:solidFill>
                  <a:srgbClr val="C00000"/>
                </a:solidFill>
              </a:rPr>
              <a:t>函数之前</a:t>
            </a:r>
            <a:r>
              <a:rPr lang="zh-CN" altLang="en-US" sz="1800" dirty="0">
                <a:solidFill>
                  <a:srgbClr val="FF0066"/>
                </a:solidFill>
              </a:rPr>
              <a:t>，</a:t>
            </a:r>
            <a:r>
              <a:rPr lang="zh-CN" altLang="en-US" sz="1800" dirty="0">
                <a:solidFill>
                  <a:srgbClr val="0303DF"/>
                </a:solidFill>
              </a:rPr>
              <a:t>各个函数</a:t>
            </a:r>
            <a:r>
              <a:rPr lang="zh-CN" altLang="en-US" sz="1800" dirty="0">
                <a:solidFill>
                  <a:srgbClr val="C00000"/>
                </a:solidFill>
              </a:rPr>
              <a:t>之间</a:t>
            </a:r>
            <a:r>
              <a:rPr lang="zh-CN" altLang="en-US" sz="1800" dirty="0">
                <a:solidFill>
                  <a:srgbClr val="FF0066"/>
                </a:solidFill>
              </a:rPr>
              <a:t>，</a:t>
            </a:r>
            <a:r>
              <a:rPr lang="zh-CN" altLang="en-US" sz="1800" dirty="0">
                <a:solidFill>
                  <a:srgbClr val="0303DF"/>
                </a:solidFill>
              </a:rPr>
              <a:t>所有</a:t>
            </a:r>
            <a:r>
              <a:rPr lang="zh-CN" altLang="en-US" sz="1800" dirty="0">
                <a:solidFill>
                  <a:srgbClr val="C00000"/>
                </a:solidFill>
              </a:rPr>
              <a:t>函数之后</a:t>
            </a:r>
            <a:r>
              <a:rPr lang="zh-CN" altLang="en-US" sz="1800" dirty="0">
                <a:solidFill>
                  <a:srgbClr val="FF0066"/>
                </a:solidFill>
              </a:rPr>
              <a:t>；</a:t>
            </a:r>
            <a:endParaRPr lang="en-US" altLang="zh-CN" sz="1800" dirty="0">
              <a:solidFill>
                <a:srgbClr val="FF0066"/>
              </a:solidFill>
            </a:endParaRPr>
          </a:p>
          <a:p>
            <a:pPr marL="1200150" lvl="2"/>
            <a:r>
              <a:rPr lang="zh-CN" altLang="en-US" sz="1600" b="1" dirty="0">
                <a:solidFill>
                  <a:srgbClr val="006600"/>
                </a:solidFill>
              </a:rPr>
              <a:t>即不是在函数中定义的变量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；</a:t>
            </a:r>
            <a:endParaRPr lang="en-US" altLang="zh-CN" sz="1600" b="1" dirty="0" smtClean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800" dirty="0" smtClean="0">
                <a:solidFill>
                  <a:srgbClr val="0303DF"/>
                </a:solidFill>
              </a:rPr>
              <a:t>生命期</a:t>
            </a:r>
            <a:r>
              <a:rPr lang="zh-CN" altLang="en-US" sz="1800" dirty="0" smtClean="0"/>
              <a:t>：整个</a:t>
            </a:r>
            <a:r>
              <a:rPr lang="zh-CN" altLang="en-US" sz="1800" b="1" dirty="0" smtClean="0"/>
              <a:t>程序执行期间</a:t>
            </a:r>
            <a:r>
              <a:rPr lang="zh-CN" altLang="en-US" sz="1800" dirty="0" smtClean="0"/>
              <a:t>；</a:t>
            </a:r>
            <a:endParaRPr lang="zh-CN" altLang="en-US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sym typeface="宋体" panose="02010600030101010101" pitchFamily="2" charset="-122"/>
              </a:rPr>
              <a:t>注</a:t>
            </a:r>
            <a:r>
              <a:rPr lang="zh-CN" altLang="en-US" sz="2000" dirty="0" smtClean="0">
                <a:solidFill>
                  <a:srgbClr val="000000"/>
                </a:solidFill>
                <a:sym typeface="宋体" panose="02010600030101010101" pitchFamily="2" charset="-122"/>
              </a:rPr>
              <a:t>：在一个工程中</a:t>
            </a:r>
            <a:endParaRPr lang="en-US" altLang="zh-CN" sz="200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000000"/>
                </a:solidFill>
                <a:sym typeface="宋体" panose="02010600030101010101" pitchFamily="2" charset="-122"/>
              </a:rPr>
              <a:t>在</a:t>
            </a:r>
            <a:r>
              <a:rPr lang="zh-CN" altLang="en-US" sz="1800" dirty="0">
                <a:solidFill>
                  <a:srgbClr val="000000"/>
                </a:solidFill>
                <a:sym typeface="宋体" panose="02010600030101010101" pitchFamily="2" charset="-122"/>
              </a:rPr>
              <a:t>一个文件中定义的全局变量，只能在</a:t>
            </a:r>
            <a:r>
              <a:rPr lang="zh-CN" altLang="en-US" sz="1800" b="1" dirty="0">
                <a:solidFill>
                  <a:srgbClr val="C00000"/>
                </a:solidFill>
                <a:sym typeface="宋体" panose="02010600030101010101" pitchFamily="2" charset="-122"/>
              </a:rPr>
              <a:t>本文件</a:t>
            </a:r>
            <a:r>
              <a:rPr lang="zh-CN" altLang="en-US" sz="1800" dirty="0">
                <a:solidFill>
                  <a:srgbClr val="000000"/>
                </a:solidFill>
                <a:sym typeface="宋体" panose="02010600030101010101" pitchFamily="2" charset="-122"/>
              </a:rPr>
              <a:t>中</a:t>
            </a:r>
            <a:r>
              <a:rPr lang="zh-CN" altLang="en-US" sz="1800" dirty="0">
                <a:solidFill>
                  <a:srgbClr val="006600"/>
                </a:solidFill>
                <a:sym typeface="宋体" panose="02010600030101010101" pitchFamily="2" charset="-122"/>
              </a:rPr>
              <a:t>定义变量之后</a:t>
            </a:r>
            <a:r>
              <a:rPr lang="zh-CN" altLang="en-US" sz="1800" dirty="0">
                <a:solidFill>
                  <a:srgbClr val="000000"/>
                </a:solidFill>
                <a:sym typeface="宋体" panose="02010600030101010101" pitchFamily="2" charset="-122"/>
              </a:rPr>
              <a:t>的代码中</a:t>
            </a:r>
            <a:r>
              <a:rPr lang="zh-CN" altLang="en-US" sz="1800" dirty="0" smtClean="0">
                <a:solidFill>
                  <a:srgbClr val="000000"/>
                </a:solidFill>
                <a:sym typeface="宋体" panose="02010600030101010101" pitchFamily="2" charset="-122"/>
              </a:rPr>
              <a:t>引用；</a:t>
            </a:r>
            <a:endParaRPr lang="en-US" altLang="zh-CN" sz="1800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0303DF"/>
                </a:solidFill>
                <a:sym typeface="宋体" panose="02010600030101010101" pitchFamily="2" charset="-122"/>
              </a:rPr>
              <a:t>其它文件中不能</a:t>
            </a:r>
            <a:r>
              <a:rPr lang="zh-CN" altLang="en-US" sz="1800" dirty="0">
                <a:solidFill>
                  <a:srgbClr val="C00000"/>
                </a:solidFill>
                <a:sym typeface="宋体" panose="02010600030101010101" pitchFamily="2" charset="-122"/>
              </a:rPr>
              <a:t>直接</a:t>
            </a:r>
            <a:r>
              <a:rPr lang="zh-CN" altLang="en-US" sz="1800" dirty="0">
                <a:solidFill>
                  <a:srgbClr val="0303DF"/>
                </a:solidFill>
                <a:sym typeface="宋体" panose="02010600030101010101" pitchFamily="2" charset="-122"/>
              </a:rPr>
              <a:t>引用</a:t>
            </a:r>
            <a:r>
              <a:rPr lang="zh-CN" altLang="en-US" sz="1800" dirty="0">
                <a:solidFill>
                  <a:srgbClr val="000000"/>
                </a:solidFill>
                <a:sym typeface="宋体" panose="02010600030101010101" pitchFamily="2" charset="-122"/>
              </a:rPr>
              <a:t>；</a:t>
            </a:r>
            <a:endParaRPr lang="en-US" altLang="zh-CN" sz="18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7030A0"/>
                </a:solidFill>
                <a:sym typeface="宋体" panose="02010600030101010101" pitchFamily="2" charset="-122"/>
              </a:rPr>
              <a:t>在同一个工程中，若要在一个文件</a:t>
            </a:r>
            <a:r>
              <a:rPr lang="zh-CN" altLang="en-US" sz="2000" b="1" dirty="0">
                <a:solidFill>
                  <a:srgbClr val="7030A0"/>
                </a:solidFill>
                <a:sym typeface="宋体" panose="02010600030101010101" pitchFamily="2" charset="-122"/>
              </a:rPr>
              <a:t>中</a:t>
            </a:r>
            <a:r>
              <a:rPr lang="zh-CN" altLang="en-US" sz="2000" b="1" dirty="0" smtClean="0">
                <a:solidFill>
                  <a:srgbClr val="7030A0"/>
                </a:solidFill>
                <a:sym typeface="宋体" panose="02010600030101010101" pitchFamily="2" charset="-122"/>
              </a:rPr>
              <a:t>引用其它文件中定义的全局变量</a:t>
            </a:r>
            <a:r>
              <a:rPr lang="zh-CN" altLang="en-US" sz="2000" b="1" dirty="0">
                <a:solidFill>
                  <a:srgbClr val="7030A0"/>
                </a:solidFill>
                <a:sym typeface="宋体" panose="02010600030101010101" pitchFamily="2" charset="-122"/>
              </a:rPr>
              <a:t>，</a:t>
            </a:r>
            <a:r>
              <a:rPr lang="zh-CN" altLang="en-US" sz="2000" b="1" dirty="0" smtClean="0">
                <a:solidFill>
                  <a:srgbClr val="7030A0"/>
                </a:solidFill>
                <a:sym typeface="宋体" panose="02010600030101010101" pitchFamily="2" charset="-122"/>
              </a:rPr>
              <a:t>需要</a:t>
            </a:r>
            <a:endParaRPr lang="en-US" altLang="zh-CN" sz="2000" b="1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u="sng" dirty="0" smtClean="0">
                <a:solidFill>
                  <a:srgbClr val="00040C"/>
                </a:solidFill>
              </a:rPr>
              <a:t>首先利用</a:t>
            </a:r>
            <a:r>
              <a:rPr lang="en-US" altLang="zh-CN" sz="1800" b="1" u="sng" dirty="0">
                <a:solidFill>
                  <a:srgbClr val="C00000"/>
                </a:solidFill>
              </a:rPr>
              <a:t>extern</a:t>
            </a:r>
            <a:r>
              <a:rPr lang="zh-CN" altLang="en-US" sz="1800" b="1" u="sng" dirty="0" smtClean="0">
                <a:solidFill>
                  <a:srgbClr val="00040C"/>
                </a:solidFill>
              </a:rPr>
              <a:t>声明在</a:t>
            </a:r>
            <a:r>
              <a:rPr lang="zh-CN" altLang="en-US" sz="1800" b="1" u="sng" dirty="0" smtClean="0">
                <a:solidFill>
                  <a:srgbClr val="0303DF"/>
                </a:solidFill>
              </a:rPr>
              <a:t>其它文件中</a:t>
            </a:r>
            <a:r>
              <a:rPr lang="zh-CN" altLang="en-US" sz="1800" b="1" u="sng" dirty="0" smtClean="0">
                <a:solidFill>
                  <a:srgbClr val="00040C"/>
                </a:solidFill>
              </a:rPr>
              <a:t>定义的</a:t>
            </a:r>
            <a:r>
              <a:rPr lang="zh-CN" altLang="en-US" sz="1800" b="1" u="sng" dirty="0" smtClean="0">
                <a:solidFill>
                  <a:srgbClr val="C00000"/>
                </a:solidFill>
              </a:rPr>
              <a:t>全局变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量</a:t>
            </a:r>
            <a:r>
              <a:rPr lang="en-US" altLang="zh-CN" sz="1800" b="1" dirty="0" smtClean="0">
                <a:solidFill>
                  <a:srgbClr val="00040C"/>
                </a:solidFill>
              </a:rPr>
              <a:t> </a:t>
            </a:r>
            <a:r>
              <a:rPr lang="zh-CN" altLang="en-US" sz="1800" b="1" dirty="0" smtClean="0">
                <a:solidFill>
                  <a:srgbClr val="00040C"/>
                </a:solidFill>
              </a:rPr>
              <a:t>；</a:t>
            </a:r>
            <a:endParaRPr lang="en-US" altLang="zh-CN" sz="1800" b="1" dirty="0" smtClean="0">
              <a:solidFill>
                <a:srgbClr val="00040C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00040C"/>
                </a:solidFill>
              </a:rPr>
              <a:t>然后在本文件中引用（使用）该全局变量；</a:t>
            </a:r>
            <a:endParaRPr lang="en-US" altLang="zh-CN" sz="1800" dirty="0">
              <a:solidFill>
                <a:srgbClr val="00040C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0070C0"/>
                </a:solidFill>
                <a:sym typeface="宋体" panose="02010600030101010101" pitchFamily="2" charset="-122"/>
              </a:rPr>
              <a:t>类比：一个文件需要先声明其它文件中定义的函数，然后才能调用这些函数</a:t>
            </a:r>
            <a:endParaRPr lang="en-US" altLang="zh-CN" sz="1600" b="1" dirty="0">
              <a:solidFill>
                <a:srgbClr val="0070C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修饰的局部变量</a:t>
            </a:r>
            <a:r>
              <a:rPr lang="en-US" altLang="zh-CN" b="1" dirty="0">
                <a:solidFill>
                  <a:srgbClr val="0303DF"/>
                </a:solidFill>
              </a:rPr>
              <a:t>—</a:t>
            </a:r>
            <a:r>
              <a:rPr lang="zh-CN" altLang="en-US" b="1" dirty="0">
                <a:solidFill>
                  <a:srgbClr val="0303DF"/>
                </a:solidFill>
              </a:rPr>
              <a:t>静态局部变量</a:t>
            </a:r>
            <a:endParaRPr lang="zh-CN" altLang="en-US" dirty="0">
              <a:solidFill>
                <a:srgbClr val="0303D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414944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7030A0"/>
                </a:solidFill>
              </a:rPr>
              <a:t>例如：</a:t>
            </a:r>
            <a:r>
              <a:rPr lang="zh-CN" altLang="en-US" sz="2000" dirty="0">
                <a:solidFill>
                  <a:srgbClr val="0303DF"/>
                </a:solidFill>
              </a:rPr>
              <a:t>对于局部变量，只能在函数体内定义并初始化化；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rgbClr val="7030A0"/>
                </a:solidFill>
              </a:rPr>
              <a:t>自动局部变量</a:t>
            </a:r>
            <a:r>
              <a:rPr lang="zh-CN" altLang="en-US" sz="1800" dirty="0"/>
              <a:t>：如函数体中有语句 </a:t>
            </a:r>
            <a:r>
              <a:rPr lang="en-US" altLang="zh-CN" sz="1800" b="1" dirty="0"/>
              <a:t>int a=3; </a:t>
            </a: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每次调用函数时，执行该</a:t>
            </a:r>
            <a:r>
              <a:rPr lang="zh-CN" altLang="en-US" sz="1600" dirty="0" smtClean="0"/>
              <a:t>语句；</a:t>
            </a:r>
            <a:endParaRPr lang="en-US" altLang="zh-CN" sz="1600" dirty="0" smtClean="0"/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为</a:t>
            </a:r>
            <a:r>
              <a:rPr lang="en-US" altLang="zh-CN" sz="1600" dirty="0"/>
              <a:t>a</a:t>
            </a:r>
            <a:r>
              <a:rPr lang="zh-CN" altLang="en-US" sz="1600" dirty="0"/>
              <a:t>在栈中重新分配</a:t>
            </a:r>
            <a:r>
              <a:rPr lang="zh-CN" altLang="en-US" sz="1600" dirty="0" smtClean="0"/>
              <a:t>空间</a:t>
            </a:r>
            <a:endParaRPr lang="en-US" altLang="zh-CN" sz="1600" dirty="0" smtClean="0"/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/>
              <a:t>并</a:t>
            </a:r>
            <a:r>
              <a:rPr lang="zh-CN" altLang="en-US" sz="1600" dirty="0"/>
              <a:t>初始化为</a:t>
            </a:r>
            <a:r>
              <a:rPr lang="en-US" altLang="zh-CN" sz="1600" dirty="0"/>
              <a:t>3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rgbClr val="7030A0"/>
                </a:solidFill>
              </a:rPr>
              <a:t>静态局部变量</a:t>
            </a:r>
            <a:r>
              <a:rPr lang="zh-CN" altLang="en-US" sz="1800" dirty="0"/>
              <a:t>：如函数体中有语句 </a:t>
            </a:r>
            <a:r>
              <a:rPr lang="en-US" altLang="zh-CN" sz="1800" b="1" dirty="0">
                <a:solidFill>
                  <a:srgbClr val="C00000"/>
                </a:solidFill>
              </a:rPr>
              <a:t>static</a:t>
            </a:r>
            <a:r>
              <a:rPr lang="en-US" altLang="zh-CN" sz="1800" b="1" dirty="0"/>
              <a:t> int a=3; </a:t>
            </a: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在全局数据区</a:t>
            </a:r>
            <a:r>
              <a:rPr lang="zh-CN" altLang="en-US" sz="1600" dirty="0" smtClean="0"/>
              <a:t>，生命期是整个程序的运行期间；</a:t>
            </a:r>
            <a:endParaRPr lang="en-US" altLang="zh-CN" sz="1600" dirty="0"/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C00000"/>
                </a:solidFill>
              </a:rPr>
              <a:t>第一次</a:t>
            </a:r>
            <a:r>
              <a:rPr lang="zh-CN" altLang="en-US" sz="1600" b="1" dirty="0" smtClean="0">
                <a:solidFill>
                  <a:srgbClr val="0303DF"/>
                </a:solidFill>
              </a:rPr>
              <a:t>调用该函数时，执行了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定义</a:t>
            </a:r>
            <a:r>
              <a:rPr lang="zh-CN" altLang="en-US" sz="1600" b="1" dirty="0">
                <a:solidFill>
                  <a:srgbClr val="006600"/>
                </a:solidFill>
              </a:rPr>
              <a:t>及初始化语句</a:t>
            </a:r>
            <a:r>
              <a:rPr lang="en-US" altLang="zh-CN" sz="1600" b="1" dirty="0">
                <a:solidFill>
                  <a:srgbClr val="C00000"/>
                </a:solidFill>
              </a:rPr>
              <a:t>static </a:t>
            </a:r>
            <a:r>
              <a:rPr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a=3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；</a:t>
            </a:r>
            <a:endParaRPr lang="en-US" altLang="zh-CN" sz="1600" b="1" dirty="0" smtClean="0">
              <a:solidFill>
                <a:srgbClr val="0303DF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0303DF"/>
                </a:solidFill>
              </a:rPr>
              <a:t>以后无论</a:t>
            </a:r>
            <a:r>
              <a:rPr lang="zh-CN" altLang="en-US" sz="1600" b="1" dirty="0">
                <a:solidFill>
                  <a:srgbClr val="0303DF"/>
                </a:solidFill>
              </a:rPr>
              <a:t>函数被调用多少次</a:t>
            </a:r>
            <a:r>
              <a:rPr lang="zh-CN" altLang="en-US" sz="1600" dirty="0" smtClean="0"/>
              <a:t>，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定义及初始化语句</a:t>
            </a:r>
            <a:r>
              <a:rPr lang="en-US" altLang="zh-CN" sz="1600" b="1" dirty="0">
                <a:solidFill>
                  <a:srgbClr val="C00000"/>
                </a:solidFill>
              </a:rPr>
              <a:t>static </a:t>
            </a:r>
            <a:r>
              <a:rPr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a=3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都不会再次执行；</a:t>
            </a:r>
            <a:endParaRPr lang="en-US" altLang="zh-CN" sz="1600" b="1" dirty="0" smtClean="0">
              <a:solidFill>
                <a:srgbClr val="C00000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C00000"/>
                </a:solidFill>
              </a:rPr>
              <a:t>即为静态局部变量只能定义且初始化</a:t>
            </a:r>
            <a:r>
              <a:rPr lang="zh-CN" altLang="en-US" sz="1600" b="1" dirty="0">
                <a:solidFill>
                  <a:srgbClr val="C00000"/>
                </a:solidFill>
              </a:rPr>
              <a:t>一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次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7030A0"/>
                </a:solidFill>
              </a:rPr>
              <a:t>这样在函数退出返回时，可以</a:t>
            </a:r>
            <a:r>
              <a:rPr lang="zh-CN" altLang="en-US" sz="1600" b="1" u="sng" dirty="0" smtClean="0">
                <a:solidFill>
                  <a:srgbClr val="7030A0"/>
                </a:solidFill>
              </a:rPr>
              <a:t>保留本次函数对该变量的修改，供后续函数使用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。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76381" y="349488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7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</a:t>
            </a:r>
            <a:r>
              <a:rPr lang="zh-CN" altLang="en-US" b="1" dirty="0">
                <a:solidFill>
                  <a:srgbClr val="0303DF"/>
                </a:solidFill>
              </a:rPr>
              <a:t>局部变量</a:t>
            </a:r>
            <a:r>
              <a:rPr lang="zh-CN" altLang="en-US" dirty="0"/>
              <a:t>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C00000"/>
                </a:solidFill>
              </a:rPr>
              <a:t>只能定义与初始化一次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5773" y="2953755"/>
            <a:ext cx="3945549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文件 </a:t>
            </a:r>
            <a:r>
              <a:rPr lang="en-US" altLang="zh-CN" sz="1600" dirty="0" err="1"/>
              <a:t>main.c</a:t>
            </a:r>
            <a:endParaRPr lang="en-US" altLang="zh-C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#include&lt;stdio.h&gt;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fun(void);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count=1;  </a:t>
            </a:r>
            <a:r>
              <a:rPr lang="en-US" altLang="zh-CN" sz="1600" dirty="0">
                <a:solidFill>
                  <a:srgbClr val="0303DF"/>
                </a:solidFill>
              </a:rPr>
              <a:t>// </a:t>
            </a:r>
            <a:r>
              <a:rPr lang="en-US" altLang="zh-CN" sz="1600" dirty="0" smtClean="0">
                <a:solidFill>
                  <a:srgbClr val="0303DF"/>
                </a:solidFill>
              </a:rPr>
              <a:t>global variable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zh-CN" altLang="zh-CN" sz="1600" dirty="0">
                <a:solidFill>
                  <a:srgbClr val="080808"/>
                </a:solidFill>
              </a:rPr>
              <a:t> main(void)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  <a:endParaRPr lang="zh-CN" altLang="zh-CN" sz="1600" dirty="0">
              <a:solidFill>
                <a:srgbClr val="080808"/>
              </a:solidFill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("global\t\</a:t>
            </a:r>
            <a:r>
              <a:rPr lang="en-US" altLang="zh-CN" sz="1600" dirty="0" err="1">
                <a:solidFill>
                  <a:srgbClr val="080808"/>
                </a:solidFill>
              </a:rPr>
              <a:t>tlocal</a:t>
            </a:r>
            <a:r>
              <a:rPr lang="en-US" altLang="zh-CN" sz="1600" dirty="0">
                <a:solidFill>
                  <a:srgbClr val="080808"/>
                </a:solidFill>
              </a:rPr>
              <a:t> static\n");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for(; count &lt;= 10; </a:t>
            </a:r>
            <a:r>
              <a:rPr lang="en-US" altLang="zh-CN" sz="1600" dirty="0">
                <a:solidFill>
                  <a:srgbClr val="C00000"/>
                </a:solidFill>
              </a:rPr>
              <a:t>count++)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("%d\t\</a:t>
            </a:r>
            <a:r>
              <a:rPr lang="en-US" altLang="zh-CN" sz="1600" dirty="0" err="1">
                <a:solidFill>
                  <a:srgbClr val="080808"/>
                </a:solidFill>
              </a:rPr>
              <a:t>t%d</a:t>
            </a:r>
            <a:r>
              <a:rPr lang="en-US" altLang="zh-CN" sz="1600" dirty="0">
                <a:solidFill>
                  <a:srgbClr val="080808"/>
                </a:solidFill>
              </a:rPr>
              <a:t>\n", </a:t>
            </a:r>
            <a:r>
              <a:rPr lang="en-US" altLang="zh-CN" sz="1600" dirty="0">
                <a:solidFill>
                  <a:srgbClr val="C00000"/>
                </a:solidFill>
              </a:rPr>
              <a:t>count</a:t>
            </a:r>
            <a:r>
              <a:rPr lang="en-US" altLang="zh-CN" sz="1600" dirty="0">
                <a:solidFill>
                  <a:srgbClr val="0303DF"/>
                </a:solidFill>
              </a:rPr>
              <a:t>, fun());         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return 0;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5774" y="1184805"/>
            <a:ext cx="3945548" cy="157863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342900" indent="-342900" eaLnBrk="0" latinLnBrk="1" hangingPunct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文件  </a:t>
            </a:r>
            <a:r>
              <a:rPr lang="en-US" altLang="zh-CN" sz="1600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testStatic.c</a:t>
            </a:r>
            <a:endParaRPr lang="en-US" altLang="zh-CN" sz="1600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latinLnBrk="1"/>
            <a:r>
              <a:rPr lang="en-US" altLang="zh-CN" sz="1600" dirty="0" err="1">
                <a:solidFill>
                  <a:srgbClr val="006600"/>
                </a:solidFill>
                <a:latin typeface="+mn-lt"/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  <a:latin typeface="+mn-lt"/>
              </a:rPr>
              <a:t> fun(void){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    </a:t>
            </a:r>
            <a:r>
              <a:rPr lang="en-US" altLang="zh-CN" sz="1600" dirty="0" err="1">
                <a:solidFill>
                  <a:srgbClr val="996600"/>
                </a:solidFill>
                <a:latin typeface="+mn-lt"/>
              </a:rPr>
              <a:t>int</a:t>
            </a:r>
            <a:r>
              <a:rPr lang="en-US" altLang="zh-CN" sz="1600" dirty="0">
                <a:solidFill>
                  <a:srgbClr val="996600"/>
                </a:solidFill>
                <a:latin typeface="+mn-lt"/>
              </a:rPr>
              <a:t> count = 10;   </a:t>
            </a:r>
            <a:r>
              <a:rPr lang="en-US" altLang="zh-CN" sz="1600" dirty="0" smtClean="0">
                <a:solidFill>
                  <a:srgbClr val="0303DF"/>
                </a:solidFill>
                <a:latin typeface="+mn-lt"/>
                <a:ea typeface="+mn-ea"/>
                <a:sym typeface="Arial" panose="020B0604020202020204" pitchFamily="34" charset="0"/>
              </a:rPr>
              <a:t>//local </a:t>
            </a:r>
            <a:r>
              <a:rPr lang="en-US" altLang="zh-CN" sz="1600" dirty="0">
                <a:solidFill>
                  <a:srgbClr val="0303DF"/>
                </a:solidFill>
                <a:latin typeface="+mn-lt"/>
                <a:ea typeface="+mn-ea"/>
                <a:sym typeface="Arial" panose="020B0604020202020204" pitchFamily="34" charset="0"/>
              </a:rPr>
              <a:t>variable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+mn-lt"/>
              </a:rPr>
              <a:t>return count--;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}</a:t>
            </a:r>
            <a:endParaRPr lang="en-US" altLang="zh-CN" sz="1600" b="0" i="0" dirty="0">
              <a:solidFill>
                <a:srgbClr val="080808"/>
              </a:solidFill>
              <a:effectLst/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30126" y="1193780"/>
            <a:ext cx="4378792" cy="156966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eaLnBrk="0" latinLnBrk="1" hangingPunct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文件  </a:t>
            </a:r>
            <a:r>
              <a:rPr lang="en-US" altLang="zh-CN" sz="1600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testStatic.c</a:t>
            </a:r>
            <a:endParaRPr lang="en-US" altLang="zh-CN" sz="1600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latinLnBrk="1"/>
            <a:r>
              <a:rPr lang="en-US" altLang="zh-CN" sz="1600" dirty="0" err="1">
                <a:solidFill>
                  <a:srgbClr val="080808"/>
                </a:solidFill>
                <a:latin typeface="+mn-lt"/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 fun(void){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  <a:latin typeface="+mn-lt"/>
              </a:rPr>
              <a:t>static</a:t>
            </a:r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996600"/>
                </a:solidFill>
                <a:latin typeface="+mn-lt"/>
              </a:rPr>
              <a:t>int count = 10; </a:t>
            </a:r>
            <a:r>
              <a:rPr lang="en-US" altLang="zh-CN" sz="1600" b="1" dirty="0" smtClean="0">
                <a:solidFill>
                  <a:srgbClr val="0303DF"/>
                </a:solidFill>
                <a:latin typeface="+mn-lt"/>
                <a:ea typeface="+mn-ea"/>
              </a:rPr>
              <a:t>//</a:t>
            </a:r>
            <a:r>
              <a:rPr lang="zh-CN" altLang="en-US" sz="1600" b="1" dirty="0" smtClean="0">
                <a:solidFill>
                  <a:srgbClr val="0303DF"/>
                </a:solidFill>
                <a:latin typeface="+mn-lt"/>
                <a:ea typeface="+mn-ea"/>
              </a:rPr>
              <a:t>只在函数第一次被调</a:t>
            </a:r>
            <a:endParaRPr lang="en-US" altLang="zh-CN" sz="1600" b="1" dirty="0" smtClean="0">
              <a:solidFill>
                <a:srgbClr val="0303DF"/>
              </a:solidFill>
              <a:latin typeface="+mn-lt"/>
              <a:ea typeface="+mn-ea"/>
            </a:endParaRPr>
          </a:p>
          <a:p>
            <a:pPr latinLnBrk="1"/>
            <a:r>
              <a:rPr lang="en-US" altLang="zh-CN" sz="1600" b="1" dirty="0">
                <a:solidFill>
                  <a:srgbClr val="0303DF"/>
                </a:solidFill>
                <a:latin typeface="+mn-lt"/>
                <a:ea typeface="+mn-ea"/>
              </a:rPr>
              <a:t> </a:t>
            </a:r>
            <a:r>
              <a:rPr lang="en-US" altLang="zh-CN" sz="1600" b="1" dirty="0" smtClean="0">
                <a:solidFill>
                  <a:srgbClr val="0303DF"/>
                </a:solidFill>
                <a:latin typeface="+mn-lt"/>
                <a:ea typeface="+mn-ea"/>
              </a:rPr>
              <a:t>                                      //</a:t>
            </a:r>
            <a:r>
              <a:rPr lang="zh-CN" altLang="en-US" sz="1600" b="1" dirty="0" smtClean="0">
                <a:solidFill>
                  <a:srgbClr val="0303DF"/>
                </a:solidFill>
                <a:latin typeface="+mn-lt"/>
                <a:ea typeface="+mn-ea"/>
              </a:rPr>
              <a:t>用时定义</a:t>
            </a:r>
            <a:r>
              <a:rPr lang="zh-CN" altLang="en-US" sz="1600" b="1" dirty="0">
                <a:solidFill>
                  <a:srgbClr val="0303DF"/>
                </a:solidFill>
                <a:latin typeface="+mn-lt"/>
                <a:ea typeface="+mn-ea"/>
              </a:rPr>
              <a:t>并初始化一次</a:t>
            </a:r>
            <a:r>
              <a:rPr lang="en-US" altLang="zh-CN" sz="1600" b="1" dirty="0">
                <a:solidFill>
                  <a:srgbClr val="0303DF"/>
                </a:solidFill>
                <a:latin typeface="+mn-lt"/>
                <a:ea typeface="+mn-ea"/>
              </a:rPr>
              <a:t>   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+mn-lt"/>
              </a:rPr>
              <a:t>return count--;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}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630126" y="2953755"/>
            <a:ext cx="4378792" cy="280076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文件 </a:t>
            </a:r>
            <a:r>
              <a:rPr lang="en-US" altLang="zh-CN" sz="1600" dirty="0" err="1"/>
              <a:t>main.c</a:t>
            </a:r>
            <a:endParaRPr lang="en-US" altLang="zh-CN" sz="1600" dirty="0"/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600" dirty="0">
                <a:solidFill>
                  <a:srgbClr val="080808"/>
                </a:solidFill>
              </a:rPr>
              <a:t>#include&lt;stdio.h&gt;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fun(void);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count=1;  </a:t>
            </a:r>
            <a:r>
              <a:rPr lang="en-US" altLang="zh-CN" sz="1600" dirty="0" smtClean="0">
                <a:solidFill>
                  <a:srgbClr val="0303DF"/>
                </a:solidFill>
              </a:rPr>
              <a:t>// global variable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zh-CN" altLang="zh-CN" sz="1600" dirty="0" smtClean="0">
                <a:solidFill>
                  <a:srgbClr val="080808"/>
                </a:solidFill>
              </a:rPr>
              <a:t> </a:t>
            </a:r>
            <a:r>
              <a:rPr lang="zh-CN" altLang="zh-CN" sz="1600" dirty="0">
                <a:solidFill>
                  <a:srgbClr val="080808"/>
                </a:solidFill>
              </a:rPr>
              <a:t>main(void)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  <a:endParaRPr lang="zh-CN" altLang="zh-CN" sz="1600" dirty="0">
              <a:solidFill>
                <a:srgbClr val="080808"/>
              </a:solidFill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("global\t\</a:t>
            </a:r>
            <a:r>
              <a:rPr lang="en-US" altLang="zh-CN" sz="1600" dirty="0" err="1">
                <a:solidFill>
                  <a:srgbClr val="080808"/>
                </a:solidFill>
              </a:rPr>
              <a:t>tlocal</a:t>
            </a:r>
            <a:r>
              <a:rPr lang="en-US" altLang="zh-CN" sz="1600" dirty="0">
                <a:solidFill>
                  <a:srgbClr val="080808"/>
                </a:solidFill>
              </a:rPr>
              <a:t> static\n");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for(; count &lt;= 10; </a:t>
            </a:r>
            <a:r>
              <a:rPr lang="en-US" altLang="zh-CN" sz="1600" dirty="0">
                <a:solidFill>
                  <a:srgbClr val="C00000"/>
                </a:solidFill>
              </a:rPr>
              <a:t>count++)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("%d\t\</a:t>
            </a:r>
            <a:r>
              <a:rPr lang="en-US" altLang="zh-CN" sz="1600" dirty="0" err="1">
                <a:solidFill>
                  <a:srgbClr val="080808"/>
                </a:solidFill>
              </a:rPr>
              <a:t>t%d</a:t>
            </a:r>
            <a:r>
              <a:rPr lang="en-US" altLang="zh-CN" sz="1600" dirty="0">
                <a:solidFill>
                  <a:srgbClr val="080808"/>
                </a:solidFill>
              </a:rPr>
              <a:t>\n", </a:t>
            </a:r>
            <a:r>
              <a:rPr lang="en-US" altLang="zh-CN" sz="1600" dirty="0">
                <a:solidFill>
                  <a:srgbClr val="C00000"/>
                </a:solidFill>
              </a:rPr>
              <a:t>count</a:t>
            </a:r>
            <a:r>
              <a:rPr lang="en-US" altLang="zh-CN" sz="1600" dirty="0">
                <a:solidFill>
                  <a:srgbClr val="0303DF"/>
                </a:solidFill>
              </a:rPr>
              <a:t>, fun());         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return 0;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  <a:endParaRPr lang="zh-CN" altLang="zh-CN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3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</a:t>
            </a:r>
            <a:r>
              <a:rPr lang="zh-CN" altLang="en-US" b="1" dirty="0">
                <a:solidFill>
                  <a:srgbClr val="0303DF"/>
                </a:solidFill>
              </a:rPr>
              <a:t>局部变量</a:t>
            </a:r>
            <a:r>
              <a:rPr lang="zh-CN" altLang="en-US" dirty="0"/>
              <a:t>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C00000"/>
                </a:solidFill>
              </a:rPr>
              <a:t>只能定义与初始化一次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6076" y="924773"/>
            <a:ext cx="3171825" cy="2807763"/>
          </a:xfrm>
          <a:ln w="9525"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global          local static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1                  10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2                  10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3	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4                  10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5                  10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6                  10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7                  10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8                  10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9                  10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10                10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425482" y="927322"/>
            <a:ext cx="3535671" cy="2807763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global          local static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1                  10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2                  9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3	       8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4                  7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5                  6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6                  5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7                  4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8                  3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9                  2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10                1</a:t>
            </a:r>
            <a:endParaRPr lang="zh-CN" altLang="en-US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17456" y="3817521"/>
            <a:ext cx="8089900" cy="2516167"/>
          </a:xfrm>
          <a:prstGeom prst="rect">
            <a:avLst/>
          </a:prstGeom>
          <a:noFill/>
          <a:ln w="9525"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80808"/>
                </a:solidFill>
              </a:rPr>
              <a:t>左边函数</a:t>
            </a:r>
            <a:r>
              <a:rPr lang="en-US" altLang="zh-CN" sz="1600" dirty="0">
                <a:solidFill>
                  <a:srgbClr val="080808"/>
                </a:solidFill>
              </a:rPr>
              <a:t>fun</a:t>
            </a:r>
            <a:r>
              <a:rPr lang="zh-CN" altLang="en-US" sz="1600" dirty="0">
                <a:solidFill>
                  <a:srgbClr val="080808"/>
                </a:solidFill>
              </a:rPr>
              <a:t>中的语句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static int count = 10</a:t>
            </a:r>
            <a:r>
              <a:rPr lang="zh-CN" altLang="en-US" sz="1600" dirty="0">
                <a:solidFill>
                  <a:srgbClr val="080808"/>
                </a:solidFill>
              </a:rPr>
              <a:t>的作用可以理解为：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rgbClr val="080808"/>
                </a:solidFill>
              </a:rPr>
              <a:t>在</a:t>
            </a:r>
            <a:r>
              <a:rPr lang="zh-CN" altLang="en-US" sz="1400" dirty="0">
                <a:solidFill>
                  <a:srgbClr val="0303DF"/>
                </a:solidFill>
              </a:rPr>
              <a:t>函数</a:t>
            </a:r>
            <a:r>
              <a:rPr lang="en-US" altLang="zh-CN" sz="1400" dirty="0">
                <a:solidFill>
                  <a:srgbClr val="0303DF"/>
                </a:solidFill>
              </a:rPr>
              <a:t>fun</a:t>
            </a:r>
            <a:r>
              <a:rPr lang="zh-CN" altLang="en-US" sz="1400" dirty="0">
                <a:solidFill>
                  <a:srgbClr val="0303DF"/>
                </a:solidFill>
              </a:rPr>
              <a:t>第一次被调用时，</a:t>
            </a:r>
            <a:r>
              <a:rPr lang="zh-CN" altLang="en-US" sz="1400" dirty="0">
                <a:solidFill>
                  <a:srgbClr val="080808"/>
                </a:solidFill>
              </a:rPr>
              <a:t>系统在</a:t>
            </a:r>
            <a:r>
              <a:rPr lang="zh-CN" altLang="en-US" sz="1400" dirty="0">
                <a:solidFill>
                  <a:srgbClr val="C00000"/>
                </a:solidFill>
              </a:rPr>
              <a:t>静态存储区</a:t>
            </a:r>
            <a:r>
              <a:rPr lang="zh-CN" altLang="en-US" sz="1400" dirty="0">
                <a:solidFill>
                  <a:srgbClr val="080808"/>
                </a:solidFill>
              </a:rPr>
              <a:t>为静态局部变量</a:t>
            </a:r>
            <a:r>
              <a:rPr lang="en-US" altLang="zh-CN" sz="1400" dirty="0">
                <a:solidFill>
                  <a:srgbClr val="080808"/>
                </a:solidFill>
              </a:rPr>
              <a:t>count</a:t>
            </a:r>
            <a:r>
              <a:rPr lang="zh-CN" altLang="en-US" sz="1400" dirty="0">
                <a:solidFill>
                  <a:srgbClr val="080808"/>
                </a:solidFill>
              </a:rPr>
              <a:t>分配内存空间，并初始化为</a:t>
            </a:r>
            <a:r>
              <a:rPr lang="en-US" altLang="zh-CN" sz="1400" dirty="0">
                <a:solidFill>
                  <a:srgbClr val="080808"/>
                </a:solidFill>
              </a:rPr>
              <a:t>10</a:t>
            </a:r>
            <a:r>
              <a:rPr lang="zh-CN" altLang="en-US" sz="1400" dirty="0">
                <a:solidFill>
                  <a:srgbClr val="080808"/>
                </a:solidFill>
              </a:rPr>
              <a:t>；</a:t>
            </a:r>
            <a:endParaRPr lang="en-US" altLang="zh-CN" sz="1400" dirty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400" b="1" dirty="0">
                <a:solidFill>
                  <a:srgbClr val="7030A0"/>
                </a:solidFill>
              </a:rPr>
              <a:t>其后的调用</a:t>
            </a:r>
            <a:r>
              <a:rPr lang="zh-CN" altLang="en-US" sz="1400" b="1" dirty="0">
                <a:solidFill>
                  <a:srgbClr val="C00000"/>
                </a:solidFill>
              </a:rPr>
              <a:t>不再执行</a:t>
            </a:r>
            <a:r>
              <a:rPr lang="zh-CN" altLang="en-US" sz="1400" b="1" dirty="0">
                <a:solidFill>
                  <a:srgbClr val="7030A0"/>
                </a:solidFill>
              </a:rPr>
              <a:t>该定义及初始化语句</a:t>
            </a:r>
            <a:r>
              <a:rPr lang="zh-CN" altLang="en-US" sz="1400" dirty="0">
                <a:solidFill>
                  <a:srgbClr val="7030A0"/>
                </a:solidFill>
              </a:rPr>
              <a:t>；</a:t>
            </a:r>
            <a:endParaRPr lang="en-US" altLang="zh-CN" sz="14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080808"/>
                </a:solidFill>
              </a:rPr>
              <a:t>函数</a:t>
            </a:r>
            <a:r>
              <a:rPr lang="zh-CN" altLang="en-US" sz="1600" dirty="0">
                <a:solidFill>
                  <a:srgbClr val="080808"/>
                </a:solidFill>
              </a:rPr>
              <a:t>第一次被调用结束时，系统为其分配的内存空间并没有被释放；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</a:rPr>
              <a:t>以后再调用该函数时，</a:t>
            </a:r>
            <a:r>
              <a:rPr lang="zh-CN" altLang="en-US" sz="1600" dirty="0">
                <a:solidFill>
                  <a:srgbClr val="080808"/>
                </a:solidFill>
              </a:rPr>
              <a:t>也就</a:t>
            </a:r>
            <a:r>
              <a:rPr lang="zh-CN" altLang="en-US" sz="1600" b="1" dirty="0">
                <a:solidFill>
                  <a:srgbClr val="7030A0"/>
                </a:solidFill>
              </a:rPr>
              <a:t>不需要为其重新分配内存空间</a:t>
            </a:r>
            <a:r>
              <a:rPr lang="zh-CN" altLang="en-US" sz="1600" b="1" dirty="0">
                <a:solidFill>
                  <a:srgbClr val="080808"/>
                </a:solidFill>
              </a:rPr>
              <a:t>，</a:t>
            </a:r>
            <a:r>
              <a:rPr lang="zh-CN" altLang="en-US" sz="1600" b="1" dirty="0">
                <a:solidFill>
                  <a:srgbClr val="006600"/>
                </a:solidFill>
              </a:rPr>
              <a:t>也就不能初始化</a:t>
            </a:r>
            <a:r>
              <a:rPr lang="zh-CN" altLang="en-US" sz="1600" b="1" dirty="0">
                <a:solidFill>
                  <a:srgbClr val="080808"/>
                </a:solidFill>
              </a:rPr>
              <a:t>，也就不会再执行</a:t>
            </a:r>
            <a:r>
              <a:rPr lang="zh-CN" altLang="en-US" sz="1600" dirty="0">
                <a:solidFill>
                  <a:srgbClr val="080808"/>
                </a:solidFill>
              </a:rPr>
              <a:t>语句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b="1" dirty="0">
                <a:solidFill>
                  <a:srgbClr val="080808"/>
                </a:solidFill>
              </a:rPr>
              <a:t>static int count = 10</a:t>
            </a:r>
            <a:r>
              <a:rPr lang="zh-CN" altLang="en-US" sz="1600" b="1" dirty="0">
                <a:solidFill>
                  <a:srgbClr val="080808"/>
                </a:solidFill>
              </a:rPr>
              <a:t>；</a:t>
            </a:r>
            <a:endParaRPr lang="en-US" altLang="zh-CN" sz="1600" b="1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C00000"/>
                </a:solidFill>
              </a:rPr>
              <a:t>由于函数调用结束时，</a:t>
            </a:r>
            <a:r>
              <a:rPr lang="en-US" altLang="zh-CN" sz="1600" b="1" dirty="0">
                <a:solidFill>
                  <a:srgbClr val="C00000"/>
                </a:solidFill>
              </a:rPr>
              <a:t>count</a:t>
            </a:r>
            <a:r>
              <a:rPr lang="zh-CN" altLang="en-US" sz="1600" b="1" dirty="0">
                <a:solidFill>
                  <a:srgbClr val="C00000"/>
                </a:solidFill>
              </a:rPr>
              <a:t>的内存空间并未释放，</a:t>
            </a:r>
            <a:r>
              <a:rPr lang="zh-CN" altLang="en-US" sz="1600" b="1" u="sng" dirty="0">
                <a:solidFill>
                  <a:srgbClr val="C00000"/>
                </a:solidFill>
              </a:rPr>
              <a:t>其值保留上次函数退出时的值</a:t>
            </a:r>
            <a:r>
              <a:rPr lang="zh-CN" altLang="en-US" sz="1600" b="1" dirty="0">
                <a:solidFill>
                  <a:srgbClr val="C00000"/>
                </a:solidFill>
              </a:rPr>
              <a:t>。</a:t>
            </a:r>
            <a:endParaRPr lang="en-US" altLang="zh-CN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</a:t>
            </a:r>
            <a:r>
              <a:rPr lang="zh-CN" altLang="en-US" b="1" dirty="0">
                <a:solidFill>
                  <a:srgbClr val="0303DF"/>
                </a:solidFill>
              </a:rPr>
              <a:t>局部变量</a:t>
            </a:r>
            <a:r>
              <a:rPr lang="zh-CN" altLang="en-US" dirty="0"/>
              <a:t>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0303DF"/>
                </a:solidFill>
              </a:rPr>
              <a:t>可以多次赋值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5775" y="2959695"/>
            <a:ext cx="3945549" cy="28007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文件 </a:t>
            </a:r>
            <a:r>
              <a:rPr lang="en-US" altLang="zh-CN" sz="1600" dirty="0" err="1"/>
              <a:t>main.c</a:t>
            </a:r>
            <a:endParaRPr lang="en-US" altLang="zh-C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#include&lt;stdio.h&gt;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fun(void);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count=1;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zh-CN" altLang="zh-CN" sz="1600" dirty="0">
                <a:solidFill>
                  <a:srgbClr val="080808"/>
                </a:solidFill>
              </a:rPr>
              <a:t> main(void)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  <a:endParaRPr lang="zh-CN" altLang="zh-CN" sz="1600" dirty="0">
              <a:solidFill>
                <a:srgbClr val="080808"/>
              </a:solidFill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("global\t\</a:t>
            </a:r>
            <a:r>
              <a:rPr lang="en-US" altLang="zh-CN" sz="1600" dirty="0" err="1">
                <a:solidFill>
                  <a:srgbClr val="080808"/>
                </a:solidFill>
              </a:rPr>
              <a:t>tlocal</a:t>
            </a:r>
            <a:r>
              <a:rPr lang="en-US" altLang="zh-CN" sz="1600" dirty="0">
                <a:solidFill>
                  <a:srgbClr val="080808"/>
                </a:solidFill>
              </a:rPr>
              <a:t> static\n");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for(; count &lt;= 10; </a:t>
            </a:r>
            <a:r>
              <a:rPr lang="en-US" altLang="zh-CN" sz="1600" dirty="0">
                <a:solidFill>
                  <a:srgbClr val="C00000"/>
                </a:solidFill>
              </a:rPr>
              <a:t>count++)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("%d\t\</a:t>
            </a:r>
            <a:r>
              <a:rPr lang="en-US" altLang="zh-CN" sz="1600" dirty="0" err="1">
                <a:solidFill>
                  <a:srgbClr val="080808"/>
                </a:solidFill>
              </a:rPr>
              <a:t>t%d</a:t>
            </a:r>
            <a:r>
              <a:rPr lang="en-US" altLang="zh-CN" sz="1600" dirty="0">
                <a:solidFill>
                  <a:srgbClr val="080808"/>
                </a:solidFill>
              </a:rPr>
              <a:t>\n", </a:t>
            </a:r>
            <a:r>
              <a:rPr lang="en-US" altLang="zh-CN" sz="1600" dirty="0">
                <a:solidFill>
                  <a:srgbClr val="C00000"/>
                </a:solidFill>
              </a:rPr>
              <a:t>count</a:t>
            </a:r>
            <a:r>
              <a:rPr lang="en-US" altLang="zh-CN" sz="1600" dirty="0">
                <a:solidFill>
                  <a:srgbClr val="080808"/>
                </a:solidFill>
              </a:rPr>
              <a:t>, </a:t>
            </a:r>
            <a:r>
              <a:rPr lang="en-US" altLang="zh-CN" sz="1600" dirty="0">
                <a:solidFill>
                  <a:srgbClr val="006600"/>
                </a:solidFill>
              </a:rPr>
              <a:t>fun()</a:t>
            </a:r>
            <a:r>
              <a:rPr lang="en-US" altLang="zh-CN" sz="1600" dirty="0">
                <a:solidFill>
                  <a:srgbClr val="080808"/>
                </a:solidFill>
              </a:rPr>
              <a:t>);         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return 0;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5774" y="1184804"/>
            <a:ext cx="3945548" cy="1578636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342900" indent="-342900" eaLnBrk="0" latinLnBrk="1" hangingPunct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文件  </a:t>
            </a:r>
            <a:r>
              <a:rPr lang="en-US" altLang="zh-CN" sz="1600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testStatic.c</a:t>
            </a:r>
            <a:endParaRPr lang="en-US" altLang="zh-CN" sz="1600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latinLnBrk="1"/>
            <a:r>
              <a:rPr lang="en-US" altLang="zh-CN" sz="1600" dirty="0" err="1">
                <a:solidFill>
                  <a:srgbClr val="006600"/>
                </a:solidFill>
                <a:latin typeface="+mn-lt"/>
                <a:ea typeface="+mn-ea"/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  <a:latin typeface="+mn-lt"/>
                <a:ea typeface="+mn-ea"/>
              </a:rPr>
              <a:t> fun(void){</a:t>
            </a:r>
          </a:p>
          <a:p>
            <a:pPr latinLnBrk="1"/>
            <a:r>
              <a:rPr lang="en-US" altLang="zh-CN" sz="1600" dirty="0">
                <a:solidFill>
                  <a:srgbClr val="0303DF"/>
                </a:solidFill>
                <a:latin typeface="+mn-lt"/>
                <a:ea typeface="+mn-ea"/>
              </a:rPr>
              <a:t>    </a:t>
            </a:r>
            <a:r>
              <a:rPr lang="en-US" altLang="zh-CN" sz="1600" dirty="0" err="1">
                <a:solidFill>
                  <a:srgbClr val="0303DF"/>
                </a:solidFill>
                <a:latin typeface="+mn-lt"/>
                <a:ea typeface="+mn-ea"/>
              </a:rPr>
              <a:t>int</a:t>
            </a:r>
            <a:r>
              <a:rPr lang="en-US" altLang="zh-CN" sz="1600" dirty="0">
                <a:solidFill>
                  <a:srgbClr val="0303DF"/>
                </a:solidFill>
                <a:latin typeface="+mn-lt"/>
                <a:ea typeface="+mn-ea"/>
              </a:rPr>
              <a:t> count = 10;   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  <a:ea typeface="+mn-ea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+mn-lt"/>
                <a:ea typeface="+mn-ea"/>
              </a:rPr>
              <a:t>return count--;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  <a:ea typeface="+mn-ea"/>
              </a:rPr>
              <a:t>}</a:t>
            </a:r>
            <a:endParaRPr lang="en-US" altLang="zh-CN" sz="1600" b="0" i="0" dirty="0">
              <a:solidFill>
                <a:srgbClr val="080808"/>
              </a:solidFill>
              <a:effectLst/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30126" y="1193780"/>
            <a:ext cx="4306056" cy="156966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eaLnBrk="0" latinLnBrk="1" hangingPunct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文件  </a:t>
            </a:r>
            <a:r>
              <a:rPr lang="en-US" altLang="zh-CN" sz="1600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testStatic.c</a:t>
            </a:r>
            <a:endParaRPr lang="en-US" altLang="zh-CN" sz="1600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latinLnBrk="1"/>
            <a:r>
              <a:rPr lang="en-US" altLang="zh-CN" sz="1600" dirty="0" err="1">
                <a:solidFill>
                  <a:srgbClr val="006600"/>
                </a:solidFill>
                <a:latin typeface="+mn-lt"/>
                <a:ea typeface="+mn-ea"/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  <a:latin typeface="+mn-lt"/>
                <a:ea typeface="+mn-ea"/>
              </a:rPr>
              <a:t> fun(void){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  <a:ea typeface="+mn-ea"/>
              </a:rPr>
              <a:t>    </a:t>
            </a: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+mn-ea"/>
              </a:rPr>
              <a:t>static</a:t>
            </a:r>
            <a:r>
              <a:rPr lang="en-US" altLang="zh-CN" sz="1600" b="1" dirty="0">
                <a:solidFill>
                  <a:srgbClr val="080808"/>
                </a:solidFill>
                <a:latin typeface="+mn-lt"/>
                <a:ea typeface="+mn-ea"/>
              </a:rPr>
              <a:t> </a:t>
            </a:r>
            <a:r>
              <a:rPr lang="en-US" altLang="zh-CN" sz="1600" b="1" dirty="0" err="1">
                <a:solidFill>
                  <a:srgbClr val="080808"/>
                </a:solidFill>
                <a:latin typeface="+mn-lt"/>
                <a:ea typeface="+mn-ea"/>
              </a:rPr>
              <a:t>int</a:t>
            </a:r>
            <a:r>
              <a:rPr lang="en-US" altLang="zh-CN" sz="1600" b="1" dirty="0">
                <a:solidFill>
                  <a:srgbClr val="080808"/>
                </a:solidFill>
                <a:latin typeface="+mn-lt"/>
                <a:ea typeface="+mn-ea"/>
              </a:rPr>
              <a:t> count = 10</a:t>
            </a:r>
            <a:r>
              <a:rPr lang="en-US" altLang="zh-CN" sz="1200" b="1" dirty="0">
                <a:solidFill>
                  <a:srgbClr val="080808"/>
                </a:solidFill>
                <a:latin typeface="+mn-lt"/>
                <a:ea typeface="+mn-ea"/>
              </a:rPr>
              <a:t>;   </a:t>
            </a:r>
            <a:r>
              <a:rPr lang="en-US" altLang="zh-CN" sz="1600" b="1" dirty="0" smtClean="0">
                <a:solidFill>
                  <a:srgbClr val="080808"/>
                </a:solidFill>
                <a:latin typeface="+mn-lt"/>
                <a:ea typeface="+mn-ea"/>
              </a:rPr>
              <a:t>//</a:t>
            </a:r>
            <a:r>
              <a:rPr lang="zh-CN" altLang="en-US" sz="1600" b="1" dirty="0" smtClean="0">
                <a:solidFill>
                  <a:srgbClr val="080808"/>
                </a:solidFill>
                <a:latin typeface="+mn-lt"/>
                <a:ea typeface="+mn-ea"/>
              </a:rPr>
              <a:t>定义并初始化一次</a:t>
            </a:r>
            <a:endParaRPr lang="en-US" altLang="zh-CN" sz="1600" b="1" dirty="0">
              <a:solidFill>
                <a:srgbClr val="080808"/>
              </a:solidFill>
              <a:latin typeface="+mn-lt"/>
              <a:ea typeface="+mn-ea"/>
            </a:endParaRP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  <a:ea typeface="+mn-ea"/>
              </a:rPr>
              <a:t>     </a:t>
            </a:r>
            <a:r>
              <a:rPr lang="en-US" altLang="zh-CN" sz="1600" dirty="0">
                <a:solidFill>
                  <a:srgbClr val="0303DF"/>
                </a:solidFill>
                <a:latin typeface="+mn-lt"/>
                <a:ea typeface="+mn-ea"/>
              </a:rPr>
              <a:t>count = 20;   </a:t>
            </a:r>
            <a:r>
              <a:rPr lang="en-US" altLang="zh-CN" sz="1600" b="1" dirty="0">
                <a:solidFill>
                  <a:srgbClr val="006600"/>
                </a:solidFill>
                <a:latin typeface="+mn-lt"/>
                <a:ea typeface="+mn-ea"/>
              </a:rPr>
              <a:t>//</a:t>
            </a:r>
            <a:r>
              <a:rPr lang="zh-CN" altLang="en-US" sz="1600" b="1" dirty="0">
                <a:solidFill>
                  <a:srgbClr val="006600"/>
                </a:solidFill>
                <a:latin typeface="+mn-lt"/>
                <a:ea typeface="+mn-ea"/>
              </a:rPr>
              <a:t>可以多次赋值运算</a:t>
            </a:r>
            <a:endParaRPr lang="en-US" altLang="zh-CN" sz="1600" b="1" dirty="0">
              <a:solidFill>
                <a:srgbClr val="006600"/>
              </a:solidFill>
              <a:latin typeface="+mn-lt"/>
              <a:ea typeface="+mn-ea"/>
            </a:endParaRP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  <a:ea typeface="+mn-ea"/>
              </a:rPr>
              <a:t>    </a:t>
            </a:r>
            <a:r>
              <a:rPr lang="en-US" altLang="zh-CN" sz="1600" b="1" dirty="0">
                <a:solidFill>
                  <a:srgbClr val="7030A0"/>
                </a:solidFill>
                <a:latin typeface="+mn-lt"/>
                <a:ea typeface="+mn-ea"/>
              </a:rPr>
              <a:t>return count--;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  <a:ea typeface="+mn-ea"/>
              </a:rPr>
              <a:t>}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630126" y="2980295"/>
            <a:ext cx="4144351" cy="280076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文件 </a:t>
            </a:r>
            <a:r>
              <a:rPr lang="en-US" altLang="zh-CN" sz="1600" dirty="0" err="1"/>
              <a:t>main.c</a:t>
            </a:r>
            <a:endParaRPr lang="en-US" altLang="zh-CN" sz="1600" dirty="0"/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600" dirty="0">
                <a:solidFill>
                  <a:srgbClr val="080808"/>
                </a:solidFill>
              </a:rPr>
              <a:t>#include&lt;stdio.h&gt;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fun(void);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 count=1;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zh-CN" altLang="zh-CN" sz="1600" dirty="0">
                <a:solidFill>
                  <a:srgbClr val="080808"/>
                </a:solidFill>
              </a:rPr>
              <a:t> main(void)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  <a:endParaRPr lang="zh-CN" altLang="zh-CN" sz="1600" dirty="0">
              <a:solidFill>
                <a:srgbClr val="080808"/>
              </a:solidFill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("global\t\</a:t>
            </a:r>
            <a:r>
              <a:rPr lang="en-US" altLang="zh-CN" sz="1600" dirty="0" err="1">
                <a:solidFill>
                  <a:srgbClr val="080808"/>
                </a:solidFill>
              </a:rPr>
              <a:t>tlocal</a:t>
            </a:r>
            <a:r>
              <a:rPr lang="en-US" altLang="zh-CN" sz="1600" dirty="0">
                <a:solidFill>
                  <a:srgbClr val="080808"/>
                </a:solidFill>
              </a:rPr>
              <a:t> static\n");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for(; count &lt;= 10; </a:t>
            </a:r>
            <a:r>
              <a:rPr lang="en-US" altLang="zh-CN" sz="1600" dirty="0">
                <a:solidFill>
                  <a:srgbClr val="C00000"/>
                </a:solidFill>
              </a:rPr>
              <a:t>count++)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("%d\t\</a:t>
            </a:r>
            <a:r>
              <a:rPr lang="en-US" altLang="zh-CN" sz="1600" dirty="0" err="1">
                <a:solidFill>
                  <a:srgbClr val="080808"/>
                </a:solidFill>
              </a:rPr>
              <a:t>t%d</a:t>
            </a:r>
            <a:r>
              <a:rPr lang="en-US" altLang="zh-CN" sz="1600" dirty="0">
                <a:solidFill>
                  <a:srgbClr val="080808"/>
                </a:solidFill>
              </a:rPr>
              <a:t>\n", </a:t>
            </a:r>
            <a:r>
              <a:rPr lang="en-US" altLang="zh-CN" sz="1600" dirty="0">
                <a:solidFill>
                  <a:srgbClr val="C00000"/>
                </a:solidFill>
              </a:rPr>
              <a:t>count</a:t>
            </a:r>
            <a:r>
              <a:rPr lang="en-US" altLang="zh-CN" sz="1600" dirty="0">
                <a:solidFill>
                  <a:srgbClr val="080808"/>
                </a:solidFill>
              </a:rPr>
              <a:t>, </a:t>
            </a:r>
            <a:r>
              <a:rPr lang="en-US" altLang="zh-CN" sz="1600" dirty="0">
                <a:solidFill>
                  <a:srgbClr val="006600"/>
                </a:solidFill>
              </a:rPr>
              <a:t>fun()</a:t>
            </a:r>
            <a:r>
              <a:rPr lang="en-US" altLang="zh-CN" sz="1600" dirty="0">
                <a:solidFill>
                  <a:srgbClr val="080808"/>
                </a:solidFill>
              </a:rPr>
              <a:t>);         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return 0;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  <a:endParaRPr lang="zh-CN" altLang="zh-CN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8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修饰的局部变量</a:t>
            </a:r>
            <a:r>
              <a:rPr lang="zh-CN" altLang="en-US" dirty="0"/>
              <a:t>例</a:t>
            </a:r>
            <a:r>
              <a:rPr lang="en-US" altLang="zh-CN" dirty="0"/>
              <a:t>—</a:t>
            </a:r>
            <a:r>
              <a:rPr lang="zh-CN" altLang="en-US" dirty="0"/>
              <a:t>可以多次赋值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801" y="1135064"/>
            <a:ext cx="3171825" cy="2816152"/>
          </a:xfrm>
          <a:ln w="9525">
            <a:solidFill>
              <a:srgbClr val="080808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global          local static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1                  10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2                  10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3	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4                  10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5                  10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6                  10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7                  10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8                  10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9                  10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10                10</a:t>
            </a:r>
            <a:endParaRPr lang="zh-CN" altLang="en-US" sz="16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693929" y="1135064"/>
            <a:ext cx="3171825" cy="2816152"/>
          </a:xfrm>
          <a:prstGeom prst="rect">
            <a:avLst/>
          </a:prstGeom>
          <a:noFill/>
          <a:ln w="952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global          local static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1                  20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2                  20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3	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4                  20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5                  20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6                  20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7                  20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8                  20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9                  20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10                20</a:t>
            </a:r>
            <a:endParaRPr lang="zh-CN" altLang="en-US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755405" y="4103771"/>
            <a:ext cx="7345241" cy="1619165"/>
          </a:xfrm>
          <a:prstGeom prst="rect">
            <a:avLst/>
          </a:prstGeom>
          <a:noFill/>
          <a:ln w="9525"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</a:rPr>
              <a:t>左边的函数</a:t>
            </a:r>
            <a:r>
              <a:rPr lang="en-US" altLang="zh-CN" sz="1800" dirty="0">
                <a:solidFill>
                  <a:srgbClr val="080808"/>
                </a:solidFill>
              </a:rPr>
              <a:t>fun</a:t>
            </a:r>
            <a:r>
              <a:rPr lang="zh-CN" altLang="en-US" sz="1800" dirty="0">
                <a:solidFill>
                  <a:srgbClr val="080808"/>
                </a:solidFill>
              </a:rPr>
              <a:t>中的语句</a:t>
            </a:r>
            <a:r>
              <a:rPr lang="en-US" altLang="zh-CN" sz="1800" b="1" dirty="0">
                <a:solidFill>
                  <a:srgbClr val="C00000"/>
                </a:solidFill>
              </a:rPr>
              <a:t>static</a:t>
            </a:r>
            <a:r>
              <a:rPr lang="en-US" altLang="zh-CN" sz="1800" b="1" dirty="0">
                <a:solidFill>
                  <a:srgbClr val="080808"/>
                </a:solidFill>
              </a:rPr>
              <a:t> int count = 10</a:t>
            </a:r>
            <a:r>
              <a:rPr lang="zh-CN" altLang="en-US" sz="1800" dirty="0">
                <a:solidFill>
                  <a:srgbClr val="080808"/>
                </a:solidFill>
              </a:rPr>
              <a:t>只在该函数第一次被调用时执行，后续调用该函数时，该语句不会再执行；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</a:rPr>
              <a:t>但赋值运算</a:t>
            </a:r>
            <a:r>
              <a:rPr lang="en-US" altLang="zh-CN" sz="1800" dirty="0">
                <a:solidFill>
                  <a:srgbClr val="0303DF"/>
                </a:solidFill>
              </a:rPr>
              <a:t>count = 20</a:t>
            </a:r>
            <a:r>
              <a:rPr lang="zh-CN" altLang="en-US" sz="1800" dirty="0">
                <a:solidFill>
                  <a:srgbClr val="080808"/>
                </a:solidFill>
              </a:rPr>
              <a:t>在</a:t>
            </a:r>
            <a:r>
              <a:rPr lang="zh-CN" altLang="en-US" sz="1800" b="1" dirty="0">
                <a:solidFill>
                  <a:srgbClr val="006600"/>
                </a:solidFill>
              </a:rPr>
              <a:t>每次</a:t>
            </a:r>
            <a:r>
              <a:rPr lang="zh-CN" altLang="en-US" sz="1800" dirty="0">
                <a:solidFill>
                  <a:srgbClr val="080808"/>
                </a:solidFill>
              </a:rPr>
              <a:t>调用该函数时被执行</a:t>
            </a:r>
            <a:r>
              <a:rPr lang="zh-CN" altLang="en-US" sz="1800" dirty="0" smtClean="0">
                <a:solidFill>
                  <a:srgbClr val="080808"/>
                </a:solidFill>
              </a:rPr>
              <a:t>，都要执行，即</a:t>
            </a:r>
            <a:r>
              <a:rPr lang="en-US" altLang="zh-CN" sz="1800" dirty="0" smtClean="0">
                <a:solidFill>
                  <a:srgbClr val="0303DF"/>
                </a:solidFill>
              </a:rPr>
              <a:t> </a:t>
            </a:r>
            <a:r>
              <a:rPr lang="en-US" altLang="zh-CN" sz="1800" dirty="0">
                <a:solidFill>
                  <a:srgbClr val="0303DF"/>
                </a:solidFill>
              </a:rPr>
              <a:t>count </a:t>
            </a:r>
            <a:r>
              <a:rPr lang="zh-CN" altLang="en-US" sz="1800" dirty="0">
                <a:solidFill>
                  <a:srgbClr val="0303DF"/>
                </a:solidFill>
              </a:rPr>
              <a:t>被重新赋值</a:t>
            </a:r>
            <a:r>
              <a:rPr lang="zh-CN" altLang="en-US" sz="1800" dirty="0">
                <a:solidFill>
                  <a:srgbClr val="080808"/>
                </a:solidFill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2949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修饰的</a:t>
            </a:r>
            <a:r>
              <a:rPr lang="zh-CN" altLang="en-US" b="1" dirty="0">
                <a:solidFill>
                  <a:srgbClr val="0303DF"/>
                </a:solidFill>
              </a:rPr>
              <a:t>局部变量</a:t>
            </a:r>
            <a:r>
              <a:rPr lang="zh-CN" altLang="en-US" dirty="0"/>
              <a:t>例</a:t>
            </a:r>
            <a:r>
              <a:rPr lang="en-US" altLang="zh-CN" dirty="0"/>
              <a:t>—</a:t>
            </a:r>
            <a:r>
              <a:rPr lang="zh-CN" altLang="en-US" dirty="0" smtClean="0">
                <a:solidFill>
                  <a:srgbClr val="0303DF"/>
                </a:solidFill>
              </a:rPr>
              <a:t>可以通过指针访问</a:t>
            </a:r>
            <a:endParaRPr lang="zh-CN" altLang="en-US" dirty="0">
              <a:solidFill>
                <a:srgbClr val="0303D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0140" y="1024272"/>
            <a:ext cx="8096660" cy="1815882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eaLnBrk="0" latinLnBrk="1" hangingPunct="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文件  </a:t>
            </a:r>
            <a:r>
              <a:rPr lang="en-US" altLang="zh-CN" sz="1600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testStatic.c</a:t>
            </a:r>
            <a:endParaRPr lang="en-US" altLang="zh-CN" sz="1600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latinLnBrk="1"/>
            <a:r>
              <a:rPr lang="en-US" altLang="zh-CN" sz="1600" dirty="0" err="1" smtClean="0">
                <a:solidFill>
                  <a:srgbClr val="0303DF"/>
                </a:solidFill>
                <a:latin typeface="+mn-lt"/>
                <a:ea typeface="+mn-ea"/>
              </a:rPr>
              <a:t>int</a:t>
            </a:r>
            <a:r>
              <a:rPr lang="en-US" altLang="zh-CN" sz="1600" dirty="0" smtClean="0">
                <a:solidFill>
                  <a:srgbClr val="0303DF"/>
                </a:solidFill>
                <a:latin typeface="+mn-lt"/>
                <a:ea typeface="+mn-ea"/>
              </a:rPr>
              <a:t>  </a:t>
            </a:r>
            <a:r>
              <a:rPr lang="zh-CN" altLang="en-US" sz="1600" dirty="0" smtClean="0">
                <a:solidFill>
                  <a:srgbClr val="0303DF"/>
                </a:solidFill>
                <a:latin typeface="+mn-lt"/>
                <a:ea typeface="+mn-ea"/>
              </a:rPr>
              <a:t>*</a:t>
            </a:r>
            <a:r>
              <a:rPr lang="en-US" altLang="zh-CN" sz="1600" dirty="0" err="1" smtClean="0">
                <a:solidFill>
                  <a:srgbClr val="0303DF"/>
                </a:solidFill>
                <a:latin typeface="+mn-lt"/>
                <a:ea typeface="+mn-ea"/>
              </a:rPr>
              <a:t>Pcount</a:t>
            </a:r>
            <a:r>
              <a:rPr lang="en-US" altLang="zh-CN" sz="1600" dirty="0" smtClean="0">
                <a:solidFill>
                  <a:srgbClr val="0303DF"/>
                </a:solidFill>
                <a:latin typeface="+mn-lt"/>
                <a:ea typeface="+mn-ea"/>
              </a:rPr>
              <a:t>; </a:t>
            </a:r>
          </a:p>
          <a:p>
            <a:pPr latinLnBrk="1"/>
            <a:r>
              <a:rPr lang="en-US" altLang="zh-CN" sz="1600" dirty="0" err="1" smtClean="0">
                <a:solidFill>
                  <a:srgbClr val="006600"/>
                </a:solidFill>
                <a:latin typeface="+mn-lt"/>
                <a:ea typeface="+mn-ea"/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  <a:latin typeface="+mn-lt"/>
                <a:ea typeface="+mn-ea"/>
              </a:rPr>
              <a:t> </a:t>
            </a:r>
            <a:r>
              <a:rPr lang="en-US" altLang="zh-CN" sz="1600" dirty="0">
                <a:solidFill>
                  <a:srgbClr val="006600"/>
                </a:solidFill>
                <a:latin typeface="+mn-lt"/>
                <a:ea typeface="+mn-ea"/>
              </a:rPr>
              <a:t>fun(void){</a:t>
            </a:r>
          </a:p>
          <a:p>
            <a:pPr latinLnBrk="1"/>
            <a:r>
              <a:rPr lang="en-US" altLang="zh-CN" sz="1600" dirty="0" smtClean="0">
                <a:solidFill>
                  <a:srgbClr val="080808"/>
                </a:solidFill>
                <a:latin typeface="+mn-lt"/>
                <a:ea typeface="+mn-ea"/>
              </a:rPr>
              <a:t>     </a:t>
            </a:r>
            <a:r>
              <a:rPr lang="en-US" altLang="zh-CN" sz="1600" b="1" dirty="0">
                <a:solidFill>
                  <a:srgbClr val="C00000"/>
                </a:solidFill>
                <a:latin typeface="+mn-lt"/>
                <a:ea typeface="+mn-ea"/>
              </a:rPr>
              <a:t>static</a:t>
            </a:r>
            <a:r>
              <a:rPr lang="en-US" altLang="zh-CN" sz="1600" b="1" dirty="0">
                <a:solidFill>
                  <a:srgbClr val="080808"/>
                </a:solidFill>
                <a:latin typeface="+mn-lt"/>
                <a:ea typeface="+mn-ea"/>
              </a:rPr>
              <a:t> </a:t>
            </a:r>
            <a:r>
              <a:rPr lang="en-US" altLang="zh-CN" sz="1600" b="1" dirty="0" err="1">
                <a:solidFill>
                  <a:srgbClr val="080808"/>
                </a:solidFill>
                <a:latin typeface="+mn-lt"/>
                <a:ea typeface="+mn-ea"/>
              </a:rPr>
              <a:t>int</a:t>
            </a:r>
            <a:r>
              <a:rPr lang="en-US" altLang="zh-CN" sz="1600" b="1" dirty="0">
                <a:solidFill>
                  <a:srgbClr val="080808"/>
                </a:solidFill>
                <a:latin typeface="+mn-lt"/>
                <a:ea typeface="+mn-ea"/>
              </a:rPr>
              <a:t> count = 10</a:t>
            </a:r>
            <a:r>
              <a:rPr lang="en-US" altLang="zh-CN" sz="1200" b="1" dirty="0">
                <a:solidFill>
                  <a:srgbClr val="080808"/>
                </a:solidFill>
                <a:latin typeface="+mn-lt"/>
                <a:ea typeface="+mn-ea"/>
              </a:rPr>
              <a:t>;   </a:t>
            </a:r>
            <a:r>
              <a:rPr lang="en-US" altLang="zh-CN" sz="1600" b="1" dirty="0" smtClean="0">
                <a:solidFill>
                  <a:srgbClr val="080808"/>
                </a:solidFill>
                <a:latin typeface="+mn-lt"/>
                <a:ea typeface="+mn-ea"/>
              </a:rPr>
              <a:t>//</a:t>
            </a:r>
            <a:r>
              <a:rPr lang="zh-CN" altLang="en-US" sz="1600" b="1" dirty="0" smtClean="0">
                <a:solidFill>
                  <a:srgbClr val="080808"/>
                </a:solidFill>
                <a:latin typeface="+mn-lt"/>
                <a:ea typeface="+mn-ea"/>
              </a:rPr>
              <a:t>定义并初始化一次</a:t>
            </a:r>
            <a:endParaRPr lang="en-US" altLang="zh-CN" sz="1600" b="1" dirty="0">
              <a:solidFill>
                <a:srgbClr val="080808"/>
              </a:solidFill>
              <a:latin typeface="+mn-lt"/>
              <a:ea typeface="+mn-ea"/>
            </a:endParaRP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  <a:ea typeface="+mn-ea"/>
              </a:rPr>
              <a:t>     </a:t>
            </a:r>
            <a:r>
              <a:rPr lang="en-US" altLang="zh-CN" sz="1600" dirty="0" err="1">
                <a:solidFill>
                  <a:srgbClr val="7030A0"/>
                </a:solidFill>
                <a:latin typeface="+mn-lt"/>
                <a:ea typeface="+mn-ea"/>
              </a:rPr>
              <a:t>Pcount</a:t>
            </a:r>
            <a:r>
              <a:rPr lang="en-US" altLang="zh-CN" sz="1600" dirty="0">
                <a:solidFill>
                  <a:srgbClr val="7030A0"/>
                </a:solidFill>
                <a:latin typeface="+mn-lt"/>
                <a:ea typeface="+mn-ea"/>
              </a:rPr>
              <a:t> = &amp;count;   </a:t>
            </a:r>
            <a:endParaRPr lang="en-US" altLang="zh-CN" sz="1600" dirty="0" smtClean="0">
              <a:solidFill>
                <a:srgbClr val="7030A0"/>
              </a:solidFill>
              <a:latin typeface="+mn-lt"/>
              <a:ea typeface="+mn-ea"/>
            </a:endParaRPr>
          </a:p>
          <a:p>
            <a:pPr latinLnBrk="1"/>
            <a:r>
              <a:rPr lang="en-US" altLang="zh-CN" sz="1600" b="1" dirty="0" smtClean="0">
                <a:solidFill>
                  <a:srgbClr val="00040C"/>
                </a:solidFill>
                <a:latin typeface="+mn-lt"/>
                <a:ea typeface="+mn-ea"/>
              </a:rPr>
              <a:t>     return count;</a:t>
            </a:r>
          </a:p>
          <a:p>
            <a:pPr latinLnBrk="1"/>
            <a:r>
              <a:rPr lang="en-US" altLang="zh-CN" sz="1600" dirty="0" smtClean="0">
                <a:solidFill>
                  <a:srgbClr val="080808"/>
                </a:solidFill>
                <a:latin typeface="+mn-lt"/>
                <a:ea typeface="+mn-ea"/>
              </a:rPr>
              <a:t>}</a:t>
            </a:r>
            <a:endParaRPr lang="en-US" altLang="zh-CN" sz="1600" dirty="0">
              <a:solidFill>
                <a:srgbClr val="080808"/>
              </a:solidFill>
              <a:latin typeface="+mn-lt"/>
              <a:ea typeface="+mn-ea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590140" y="2778416"/>
            <a:ext cx="8096660" cy="329320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/>
              <a:t>文件 </a:t>
            </a:r>
            <a:r>
              <a:rPr lang="en-US" altLang="zh-CN" sz="1600" dirty="0" err="1"/>
              <a:t>main.c</a:t>
            </a:r>
            <a:endParaRPr lang="en-US" altLang="zh-CN" sz="1600" dirty="0"/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600" dirty="0">
                <a:solidFill>
                  <a:srgbClr val="080808"/>
                </a:solidFill>
              </a:rPr>
              <a:t>#include&lt;stdio.h&gt;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</a:rPr>
              <a:t> fun(void</a:t>
            </a:r>
            <a:r>
              <a:rPr lang="en-US" altLang="zh-CN" sz="1600" dirty="0">
                <a:solidFill>
                  <a:srgbClr val="080808"/>
                </a:solidFill>
              </a:rPr>
              <a:t>);</a:t>
            </a:r>
          </a:p>
          <a:p>
            <a:pPr defTabSz="914400" eaLnBrk="0" latinLnBrk="1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extern </a:t>
            </a:r>
            <a:r>
              <a:rPr lang="en-US" altLang="zh-CN" sz="1600" dirty="0" err="1">
                <a:solidFill>
                  <a:srgbClr val="0303DF"/>
                </a:solidFill>
              </a:rPr>
              <a:t>int</a:t>
            </a:r>
            <a:r>
              <a:rPr lang="en-US" altLang="zh-CN" sz="1600" dirty="0">
                <a:solidFill>
                  <a:srgbClr val="0303DF"/>
                </a:solidFill>
              </a:rPr>
              <a:t>  </a:t>
            </a:r>
            <a:r>
              <a:rPr lang="zh-CN" altLang="en-US" sz="1600" dirty="0">
                <a:solidFill>
                  <a:srgbClr val="0303DF"/>
                </a:solidFill>
              </a:rPr>
              <a:t>*</a:t>
            </a:r>
            <a:r>
              <a:rPr lang="en-US" altLang="zh-CN" sz="1600" dirty="0" err="1">
                <a:solidFill>
                  <a:srgbClr val="0303DF"/>
                </a:solidFill>
              </a:rPr>
              <a:t>Pcount</a:t>
            </a:r>
            <a:r>
              <a:rPr lang="en-US" altLang="zh-CN" sz="1600" dirty="0">
                <a:solidFill>
                  <a:srgbClr val="0303DF"/>
                </a:solidFill>
              </a:rPr>
              <a:t>; 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zh-CN" altLang="zh-CN" sz="1600" dirty="0" smtClean="0">
                <a:solidFill>
                  <a:srgbClr val="080808"/>
                </a:solidFill>
              </a:rPr>
              <a:t> </a:t>
            </a:r>
            <a:r>
              <a:rPr lang="zh-CN" altLang="zh-CN" sz="1600" dirty="0">
                <a:solidFill>
                  <a:srgbClr val="080808"/>
                </a:solidFill>
              </a:rPr>
              <a:t>main(void)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{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     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fun();  </a:t>
            </a:r>
            <a:r>
              <a:rPr lang="en-US" altLang="zh-CN" sz="1600" dirty="0" smtClean="0">
                <a:solidFill>
                  <a:srgbClr val="080808"/>
                </a:solidFill>
              </a:rPr>
              <a:t>//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全局变量</a:t>
            </a:r>
            <a:r>
              <a:rPr lang="en-US" altLang="zh-CN" sz="1600" b="1" dirty="0" err="1" smtClean="0">
                <a:solidFill>
                  <a:srgbClr val="7030A0"/>
                </a:solidFill>
              </a:rPr>
              <a:t>Pcount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指向静态局部变量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count;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("*</a:t>
            </a:r>
            <a:r>
              <a:rPr lang="en-US" altLang="zh-CN" sz="1600" dirty="0" err="1">
                <a:solidFill>
                  <a:srgbClr val="C00000"/>
                </a:solidFill>
              </a:rPr>
              <a:t>Pcount</a:t>
            </a:r>
            <a:r>
              <a:rPr lang="en-US" altLang="zh-CN" sz="1600" dirty="0">
                <a:solidFill>
                  <a:srgbClr val="080808"/>
                </a:solidFill>
              </a:rPr>
              <a:t> =%d\n</a:t>
            </a:r>
            <a:r>
              <a:rPr lang="en-US" altLang="zh-CN" sz="1600" dirty="0" smtClean="0">
                <a:solidFill>
                  <a:srgbClr val="080808"/>
                </a:solidFill>
              </a:rPr>
              <a:t>",*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Pcount</a:t>
            </a:r>
            <a:r>
              <a:rPr lang="en-US" altLang="zh-CN" sz="1600" dirty="0">
                <a:solidFill>
                  <a:srgbClr val="080808"/>
                </a:solidFill>
              </a:rPr>
              <a:t>);  //10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*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Pcount</a:t>
            </a:r>
            <a:r>
              <a:rPr lang="en-US" altLang="zh-CN" sz="1600" dirty="0" smtClean="0">
                <a:solidFill>
                  <a:srgbClr val="080808"/>
                </a:solidFill>
              </a:rPr>
              <a:t> = 120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("*</a:t>
            </a:r>
            <a:r>
              <a:rPr lang="en-US" altLang="zh-CN" sz="1600" dirty="0" err="1">
                <a:solidFill>
                  <a:srgbClr val="080808"/>
                </a:solidFill>
              </a:rPr>
              <a:t>Pcount</a:t>
            </a:r>
            <a:r>
              <a:rPr lang="en-US" altLang="zh-CN" sz="1600" dirty="0">
                <a:solidFill>
                  <a:srgbClr val="080808"/>
                </a:solidFill>
              </a:rPr>
              <a:t> =%d\n</a:t>
            </a:r>
            <a:r>
              <a:rPr lang="en-US" altLang="zh-CN" sz="1600" dirty="0" smtClean="0">
                <a:solidFill>
                  <a:srgbClr val="080808"/>
                </a:solidFill>
              </a:rPr>
              <a:t>",*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Pcount</a:t>
            </a:r>
            <a:r>
              <a:rPr lang="en-US" altLang="zh-CN" sz="1600" dirty="0">
                <a:solidFill>
                  <a:srgbClr val="080808"/>
                </a:solidFill>
              </a:rPr>
              <a:t>);   </a:t>
            </a:r>
            <a:r>
              <a:rPr lang="en-US" altLang="zh-CN" sz="1600" dirty="0" smtClean="0">
                <a:solidFill>
                  <a:srgbClr val="080808"/>
                </a:solidFill>
              </a:rPr>
              <a:t>//120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("*</a:t>
            </a:r>
            <a:r>
              <a:rPr lang="en-US" altLang="zh-CN" sz="1600" dirty="0" err="1">
                <a:solidFill>
                  <a:srgbClr val="080808"/>
                </a:solidFill>
              </a:rPr>
              <a:t>Pcount</a:t>
            </a:r>
            <a:r>
              <a:rPr lang="en-US" altLang="zh-CN" sz="1600" dirty="0">
                <a:solidFill>
                  <a:srgbClr val="080808"/>
                </a:solidFill>
              </a:rPr>
              <a:t> =%d\</a:t>
            </a:r>
            <a:r>
              <a:rPr lang="en-US" altLang="zh-CN" sz="1600" dirty="0" err="1">
                <a:solidFill>
                  <a:srgbClr val="080808"/>
                </a:solidFill>
              </a:rPr>
              <a:t>n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",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fun</a:t>
            </a:r>
            <a:r>
              <a:rPr lang="en-US" altLang="zh-CN" sz="1600" dirty="0" smtClean="0">
                <a:solidFill>
                  <a:srgbClr val="0303DF"/>
                </a:solidFill>
              </a:rPr>
              <a:t>()</a:t>
            </a:r>
            <a:r>
              <a:rPr lang="en-US" altLang="zh-CN" sz="1600" dirty="0" smtClean="0">
                <a:solidFill>
                  <a:srgbClr val="080808"/>
                </a:solidFill>
              </a:rPr>
              <a:t>);   //120</a:t>
            </a:r>
            <a:endParaRPr lang="zh-CN" altLang="zh-CN" sz="1600" dirty="0">
              <a:solidFill>
                <a:srgbClr val="080808"/>
              </a:solidFill>
            </a:endParaRP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  return </a:t>
            </a:r>
            <a:r>
              <a:rPr lang="en-US" altLang="zh-CN" sz="1600" dirty="0">
                <a:solidFill>
                  <a:srgbClr val="080808"/>
                </a:solidFill>
              </a:rPr>
              <a:t>0;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  <a:endParaRPr lang="zh-CN" altLang="zh-CN" sz="16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25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4CE70-612D-4704-8750-2132F919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注意静态局部变量</a:t>
            </a:r>
            <a:r>
              <a:rPr lang="zh-CN" altLang="en-US" dirty="0" smtClean="0"/>
              <a:t>的</a:t>
            </a:r>
            <a:r>
              <a:rPr lang="zh-CN" altLang="en-US" b="1" dirty="0" smtClean="0">
                <a:solidFill>
                  <a:srgbClr val="C00000"/>
                </a:solidFill>
              </a:rPr>
              <a:t>副作用</a:t>
            </a:r>
            <a:r>
              <a:rPr lang="zh-CN" altLang="en-US" dirty="0" smtClean="0"/>
              <a:t>：</a:t>
            </a:r>
            <a:r>
              <a:rPr lang="zh-CN" altLang="en-US" dirty="0">
                <a:solidFill>
                  <a:srgbClr val="7030A0"/>
                </a:solidFill>
              </a:rPr>
              <a:t>计算</a:t>
            </a:r>
            <a:r>
              <a:rPr lang="en-US" altLang="zh-CN" dirty="0">
                <a:solidFill>
                  <a:srgbClr val="7030A0"/>
                </a:solidFill>
              </a:rPr>
              <a:t>n!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B8E6C-83A7-4F0E-86AC-0D81CC4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7923"/>
            <a:ext cx="8089900" cy="636523"/>
          </a:xfr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考察下述两个计算</a:t>
            </a:r>
            <a:r>
              <a:rPr lang="en-US" altLang="zh-CN" sz="1800" dirty="0"/>
              <a:t>n!</a:t>
            </a:r>
            <a:r>
              <a:rPr lang="zh-CN" altLang="en-US" sz="1800" dirty="0"/>
              <a:t>函数的区别</a:t>
            </a:r>
            <a:r>
              <a:rPr lang="en-US" altLang="zh-CN" sz="1800" dirty="0"/>
              <a:t>;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303DF"/>
                </a:solidFill>
              </a:rPr>
              <a:t>思考：</a:t>
            </a:r>
            <a:r>
              <a:rPr lang="en-US" altLang="zh-CN" sz="1800" dirty="0">
                <a:solidFill>
                  <a:srgbClr val="0303DF"/>
                </a:solidFill>
              </a:rPr>
              <a:t>fact1</a:t>
            </a:r>
            <a:r>
              <a:rPr lang="zh-CN" altLang="en-US" sz="1800" dirty="0">
                <a:solidFill>
                  <a:srgbClr val="0303DF"/>
                </a:solidFill>
              </a:rPr>
              <a:t>与</a:t>
            </a:r>
            <a:r>
              <a:rPr lang="en-US" altLang="zh-CN" sz="1800" dirty="0">
                <a:solidFill>
                  <a:srgbClr val="0303DF"/>
                </a:solidFill>
              </a:rPr>
              <a:t>fact2</a:t>
            </a:r>
            <a:r>
              <a:rPr lang="zh-CN" altLang="en-US" sz="1800" dirty="0">
                <a:solidFill>
                  <a:srgbClr val="0303DF"/>
                </a:solidFill>
              </a:rPr>
              <a:t>的值是否相同？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13CE04F-E798-46A6-B44B-A7FD86E985DA}"/>
              </a:ext>
            </a:extLst>
          </p:cNvPr>
          <p:cNvSpPr txBox="1">
            <a:spLocks/>
          </p:cNvSpPr>
          <p:nvPr/>
        </p:nvSpPr>
        <p:spPr bwMode="auto">
          <a:xfrm>
            <a:off x="4586680" y="1746434"/>
            <a:ext cx="3910056" cy="1996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unsigned 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 factorial_2(int n)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</a:t>
            </a:r>
            <a:r>
              <a:rPr lang="en-US" altLang="zh-CN" sz="1600" dirty="0">
                <a:solidFill>
                  <a:srgbClr val="C00000"/>
                </a:solidFill>
              </a:rPr>
              <a:t>static unsigned long </a:t>
            </a:r>
            <a:r>
              <a:rPr lang="en-US" altLang="zh-CN" sz="1600" dirty="0" err="1">
                <a:solidFill>
                  <a:srgbClr val="C00000"/>
                </a:solidFill>
              </a:rPr>
              <a:t>long</a:t>
            </a:r>
            <a:r>
              <a:rPr lang="en-US" altLang="zh-CN" sz="1600" dirty="0">
                <a:solidFill>
                  <a:srgbClr val="C00000"/>
                </a:solidFill>
              </a:rPr>
              <a:t> total = 1;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for( int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=1;i&lt;=</a:t>
            </a:r>
            <a:r>
              <a:rPr lang="en-US" altLang="zh-CN" sz="1600" dirty="0" err="1">
                <a:solidFill>
                  <a:srgbClr val="000000"/>
                </a:solidFill>
              </a:rPr>
              <a:t>n;i</a:t>
            </a:r>
            <a:r>
              <a:rPr lang="en-US" altLang="zh-CN" sz="1600" dirty="0">
                <a:solidFill>
                  <a:srgbClr val="000000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total = total</a:t>
            </a:r>
            <a:r>
              <a:rPr lang="en-US" altLang="zh-CN" sz="1600" dirty="0">
                <a:solidFill>
                  <a:srgbClr val="000000"/>
                </a:solidFill>
              </a:rPr>
              <a:t>*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return total;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4271D5-E9D7-4463-A2A3-76858E00587B}"/>
              </a:ext>
            </a:extLst>
          </p:cNvPr>
          <p:cNvSpPr txBox="1">
            <a:spLocks/>
          </p:cNvSpPr>
          <p:nvPr/>
        </p:nvSpPr>
        <p:spPr bwMode="auto">
          <a:xfrm>
            <a:off x="485776" y="1738933"/>
            <a:ext cx="3910056" cy="1996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unsigned long long  factorial_1(int n)   </a:t>
            </a:r>
            <a:r>
              <a:rPr lang="zh-CN" altLang="en-US" sz="1600" dirty="0">
                <a:solidFill>
                  <a:srgbClr val="0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</a:t>
            </a:r>
            <a:r>
              <a:rPr lang="en-US" altLang="zh-CN" sz="1600" dirty="0">
                <a:solidFill>
                  <a:srgbClr val="C00000"/>
                </a:solidFill>
              </a:rPr>
              <a:t>unsigned long </a:t>
            </a:r>
            <a:r>
              <a:rPr lang="en-US" altLang="zh-CN" sz="1600" dirty="0" err="1">
                <a:solidFill>
                  <a:srgbClr val="C00000"/>
                </a:solidFill>
              </a:rPr>
              <a:t>long</a:t>
            </a:r>
            <a:r>
              <a:rPr lang="en-US" altLang="zh-CN" sz="1600" dirty="0">
                <a:solidFill>
                  <a:srgbClr val="C00000"/>
                </a:solidFill>
              </a:rPr>
              <a:t> total = 1;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for( int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=1;i&lt;=</a:t>
            </a:r>
            <a:r>
              <a:rPr lang="en-US" altLang="zh-CN" sz="1600" dirty="0" err="1">
                <a:solidFill>
                  <a:srgbClr val="000000"/>
                </a:solidFill>
              </a:rPr>
              <a:t>n;i</a:t>
            </a:r>
            <a:r>
              <a:rPr lang="en-US" altLang="zh-CN" sz="1600" dirty="0">
                <a:solidFill>
                  <a:srgbClr val="000000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total = total*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return total;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58FB2FC-AA4D-438D-9CDE-9FD7465623F9}"/>
              </a:ext>
            </a:extLst>
          </p:cNvPr>
          <p:cNvSpPr txBox="1">
            <a:spLocks/>
          </p:cNvSpPr>
          <p:nvPr/>
        </p:nvSpPr>
        <p:spPr bwMode="auto">
          <a:xfrm>
            <a:off x="485776" y="3834657"/>
            <a:ext cx="3910056" cy="23396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unsigned 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 factorial_1(int);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int main()  //</a:t>
            </a:r>
            <a:r>
              <a:rPr lang="zh-CN" altLang="en-US" sz="1600" dirty="0">
                <a:solidFill>
                  <a:srgbClr val="000000"/>
                </a:solidFill>
              </a:rPr>
              <a:t>主函数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int n=4;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unsigned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000000"/>
                </a:solidFill>
              </a:rPr>
              <a:t>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 fact1= factorial_1(n);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</a:t>
            </a:r>
            <a:r>
              <a:rPr lang="en-US" altLang="zh-CN" sz="1600" dirty="0">
                <a:solidFill>
                  <a:srgbClr val="0303DF"/>
                </a:solidFill>
              </a:rPr>
              <a:t>unsigned long </a:t>
            </a:r>
            <a:r>
              <a:rPr lang="en-US" altLang="zh-CN" sz="1600" dirty="0" err="1">
                <a:solidFill>
                  <a:srgbClr val="0303DF"/>
                </a:solidFill>
              </a:rPr>
              <a:t>long</a:t>
            </a:r>
            <a:r>
              <a:rPr lang="en-US" altLang="zh-CN" sz="1600" dirty="0">
                <a:solidFill>
                  <a:srgbClr val="0303DF"/>
                </a:solidFill>
              </a:rPr>
              <a:t>  fact2= </a:t>
            </a:r>
            <a:r>
              <a:rPr lang="en-US" altLang="zh-CN" sz="1600" dirty="0" smtClean="0">
                <a:solidFill>
                  <a:srgbClr val="0303DF"/>
                </a:solidFill>
              </a:rPr>
              <a:t>factorial_1(n</a:t>
            </a:r>
            <a:r>
              <a:rPr lang="en-US" altLang="zh-CN" sz="1600" dirty="0">
                <a:solidFill>
                  <a:srgbClr val="0303DF"/>
                </a:solidFill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15DC43D-F079-497F-B68B-80FD138F38AE}"/>
              </a:ext>
            </a:extLst>
          </p:cNvPr>
          <p:cNvSpPr txBox="1">
            <a:spLocks/>
          </p:cNvSpPr>
          <p:nvPr/>
        </p:nvSpPr>
        <p:spPr bwMode="auto">
          <a:xfrm>
            <a:off x="4572000" y="3853853"/>
            <a:ext cx="3910056" cy="23162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unsigned 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 factorial_2(int);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int main()  //</a:t>
            </a:r>
            <a:r>
              <a:rPr lang="zh-CN" altLang="en-US" sz="1600" dirty="0">
                <a:solidFill>
                  <a:srgbClr val="000000"/>
                </a:solidFill>
              </a:rPr>
              <a:t>主函数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int n=4;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unsigned 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 fact1= factorial_2(n);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</a:t>
            </a:r>
            <a:r>
              <a:rPr lang="en-US" altLang="zh-CN" sz="1600" dirty="0">
                <a:solidFill>
                  <a:srgbClr val="0303DF"/>
                </a:solidFill>
              </a:rPr>
              <a:t>unsigned long </a:t>
            </a:r>
            <a:r>
              <a:rPr lang="en-US" altLang="zh-CN" sz="1600" dirty="0" err="1">
                <a:solidFill>
                  <a:srgbClr val="0303DF"/>
                </a:solidFill>
              </a:rPr>
              <a:t>long</a:t>
            </a:r>
            <a:r>
              <a:rPr lang="en-US" altLang="zh-CN" sz="1600" dirty="0">
                <a:solidFill>
                  <a:srgbClr val="0303DF"/>
                </a:solidFill>
              </a:rPr>
              <a:t>  fact2= factorial_2(n);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925C268F-FB45-4E7B-8C08-405FD25592AF}"/>
              </a:ext>
            </a:extLst>
          </p:cNvPr>
          <p:cNvSpPr/>
          <p:nvPr/>
        </p:nvSpPr>
        <p:spPr bwMode="auto">
          <a:xfrm>
            <a:off x="2088859" y="1922481"/>
            <a:ext cx="2290194" cy="612648"/>
          </a:xfrm>
          <a:prstGeom prst="wedgeRoundRectCallout">
            <a:avLst>
              <a:gd name="adj1" fmla="val 74781"/>
              <a:gd name="adj2" fmla="val 3785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初始化操作只有在函数第一次被调用时进行；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4690112D-6EC5-48C7-84D5-3A5EF74282AC}"/>
              </a:ext>
            </a:extLst>
          </p:cNvPr>
          <p:cNvSpPr/>
          <p:nvPr/>
        </p:nvSpPr>
        <p:spPr bwMode="auto">
          <a:xfrm>
            <a:off x="2088859" y="2632488"/>
            <a:ext cx="2290194" cy="874109"/>
          </a:xfrm>
          <a:prstGeom prst="wedgeRoundRectCallout">
            <a:avLst>
              <a:gd name="adj1" fmla="val 82608"/>
              <a:gd name="adj2" fmla="val -147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函数第二次被调用时，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total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的初值是第一次调用结束时的值；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即</a:t>
            </a: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24)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76C74419-4DF1-4D60-9FF5-C48315523CB1}"/>
              </a:ext>
            </a:extLst>
          </p:cNvPr>
          <p:cNvSpPr/>
          <p:nvPr/>
        </p:nvSpPr>
        <p:spPr bwMode="auto">
          <a:xfrm>
            <a:off x="3764561" y="4550004"/>
            <a:ext cx="499144" cy="323227"/>
          </a:xfrm>
          <a:prstGeom prst="wedgeRoundRectCallout">
            <a:avLst>
              <a:gd name="adj1" fmla="val 45477"/>
              <a:gd name="adj2" fmla="val 1046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24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FB5BE067-EBD0-43D1-B853-08AEEAA69D97}"/>
              </a:ext>
            </a:extLst>
          </p:cNvPr>
          <p:cNvSpPr/>
          <p:nvPr/>
        </p:nvSpPr>
        <p:spPr bwMode="auto">
          <a:xfrm>
            <a:off x="3764561" y="5371805"/>
            <a:ext cx="499144" cy="323227"/>
          </a:xfrm>
          <a:prstGeom prst="wedgeRoundRectCallout">
            <a:avLst>
              <a:gd name="adj1" fmla="val 45477"/>
              <a:gd name="adj2" fmla="val 1046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24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5E7B7879-E02E-4BF5-A9AE-AD9384D08561}"/>
              </a:ext>
            </a:extLst>
          </p:cNvPr>
          <p:cNvSpPr/>
          <p:nvPr/>
        </p:nvSpPr>
        <p:spPr bwMode="auto">
          <a:xfrm>
            <a:off x="7645255" y="4551154"/>
            <a:ext cx="675312" cy="323227"/>
          </a:xfrm>
          <a:prstGeom prst="wedgeRoundRectCallout">
            <a:avLst>
              <a:gd name="adj1" fmla="val 45477"/>
              <a:gd name="adj2" fmla="val 1046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24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766E539E-3A4C-4EB2-9CA0-864FA5637591}"/>
              </a:ext>
            </a:extLst>
          </p:cNvPr>
          <p:cNvSpPr/>
          <p:nvPr/>
        </p:nvSpPr>
        <p:spPr bwMode="auto">
          <a:xfrm>
            <a:off x="7645254" y="5403358"/>
            <a:ext cx="675313" cy="323227"/>
          </a:xfrm>
          <a:prstGeom prst="wedgeRoundRectCallout">
            <a:avLst>
              <a:gd name="adj1" fmla="val 45477"/>
              <a:gd name="adj2" fmla="val 1046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ea typeface="宋体" panose="02010600030101010101" pitchFamily="2" charset="-122"/>
              </a:rPr>
              <a:t>576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763D87E5-A8D9-4401-BA4B-8A88D94168B1}"/>
              </a:ext>
            </a:extLst>
          </p:cNvPr>
          <p:cNvSpPr/>
          <p:nvPr/>
        </p:nvSpPr>
        <p:spPr bwMode="auto">
          <a:xfrm>
            <a:off x="6874021" y="2524670"/>
            <a:ext cx="1701654" cy="1482834"/>
          </a:xfrm>
          <a:prstGeom prst="wedgeRoundRectCallout">
            <a:avLst>
              <a:gd name="adj1" fmla="val -75271"/>
              <a:gd name="adj2" fmla="val -15965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rgbClr val="000000"/>
                </a:solidFill>
                <a:ea typeface="宋体" panose="02010600030101010101" pitchFamily="2" charset="-122"/>
              </a:rPr>
              <a:t>由于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带回上次函数退出时的值，因此函数中使用该变量进行运算时，</a:t>
            </a:r>
            <a:r>
              <a:rPr lang="zh-CN" altLang="en-US" sz="1400" b="1" dirty="0">
                <a:solidFill>
                  <a:srgbClr val="C00000"/>
                </a:solidFill>
                <a:ea typeface="宋体" panose="02010600030101010101" pitchFamily="2" charset="-122"/>
              </a:rPr>
              <a:t>一定要注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意其副作用；</a:t>
            </a: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F8782AD9-5EA6-4D75-888D-066508BC13FF}"/>
              </a:ext>
            </a:extLst>
          </p:cNvPr>
          <p:cNvSpPr/>
          <p:nvPr/>
        </p:nvSpPr>
        <p:spPr bwMode="auto">
          <a:xfrm>
            <a:off x="5034474" y="1187642"/>
            <a:ext cx="2424417" cy="895907"/>
          </a:xfrm>
          <a:prstGeom prst="wedgeRoundRectCallout">
            <a:avLst>
              <a:gd name="adj1" fmla="val -48649"/>
              <a:gd name="adj2" fmla="val -13702"/>
              <a:gd name="adj3" fmla="val 16667"/>
            </a:avLst>
          </a:prstGeom>
          <a:solidFill>
            <a:srgbClr val="99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思考：如何合理利用静态局部变量的特点，提高计算</a:t>
            </a:r>
            <a:r>
              <a:rPr lang="en-US" altLang="zh-CN" sz="1600" b="1" dirty="0">
                <a:solidFill>
                  <a:srgbClr val="C00000"/>
                </a:solidFill>
                <a:ea typeface="宋体" panose="02010600030101010101" pitchFamily="2" charset="-122"/>
              </a:rPr>
              <a:t>n!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的效率？</a:t>
            </a:r>
            <a:endParaRPr kumimoji="0" lang="zh-CN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715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4CE70-612D-4704-8750-2132F919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正确利用静态局部变量，可提高函数的执行效率：计算</a:t>
            </a:r>
            <a:r>
              <a:rPr lang="en-US" altLang="zh-CN" sz="2400" dirty="0"/>
              <a:t>n!</a:t>
            </a:r>
            <a:endParaRPr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B8E6C-83A7-4F0E-86AC-0D81CC4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937923"/>
            <a:ext cx="8089900" cy="717128"/>
          </a:xfr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u="sng" dirty="0">
                <a:solidFill>
                  <a:srgbClr val="C00000"/>
                </a:solidFill>
              </a:rPr>
              <a:t>当从</a:t>
            </a:r>
            <a:r>
              <a:rPr lang="en-US" altLang="zh-CN" sz="1800" b="1" u="sng" dirty="0">
                <a:solidFill>
                  <a:srgbClr val="0303DF"/>
                </a:solidFill>
              </a:rPr>
              <a:t>1</a:t>
            </a:r>
            <a:r>
              <a:rPr lang="zh-CN" altLang="en-US" sz="1800" b="1" u="sng" dirty="0">
                <a:solidFill>
                  <a:srgbClr val="C00000"/>
                </a:solidFill>
              </a:rPr>
              <a:t>开始连续计算</a:t>
            </a:r>
            <a:r>
              <a:rPr lang="zh-CN" altLang="en-US" sz="1800" dirty="0"/>
              <a:t>正整数的阶乘时，</a:t>
            </a:r>
            <a:r>
              <a:rPr lang="zh-CN" altLang="en-US" sz="1800" b="1" dirty="0">
                <a:solidFill>
                  <a:srgbClr val="7030A0"/>
                </a:solidFill>
              </a:rPr>
              <a:t>使用静态局部变量效率更高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如，当调用函数</a:t>
            </a:r>
            <a:r>
              <a:rPr lang="en-US" altLang="zh-CN" sz="1800" dirty="0">
                <a:solidFill>
                  <a:srgbClr val="000000"/>
                </a:solidFill>
              </a:rPr>
              <a:t>factorial_2</a:t>
            </a:r>
            <a:r>
              <a:rPr lang="zh-CN" altLang="en-US" sz="1800" dirty="0"/>
              <a:t>计算</a:t>
            </a:r>
            <a:r>
              <a:rPr lang="en-US" altLang="zh-CN" sz="1800" b="1" dirty="0">
                <a:solidFill>
                  <a:srgbClr val="0303DF"/>
                </a:solidFill>
              </a:rPr>
              <a:t>n!</a:t>
            </a:r>
            <a:r>
              <a:rPr lang="zh-CN" altLang="en-US" sz="1800" dirty="0"/>
              <a:t>时，</a:t>
            </a:r>
            <a:r>
              <a:rPr lang="en-US" altLang="zh-CN" sz="1800" b="1" dirty="0">
                <a:solidFill>
                  <a:srgbClr val="C00000"/>
                </a:solidFill>
              </a:rPr>
              <a:t>total</a:t>
            </a:r>
            <a:r>
              <a:rPr lang="zh-CN" altLang="en-US" sz="1800" b="1" dirty="0">
                <a:solidFill>
                  <a:srgbClr val="C00000"/>
                </a:solidFill>
              </a:rPr>
              <a:t>已经保存了</a:t>
            </a:r>
            <a:r>
              <a:rPr lang="en-US" altLang="zh-CN" sz="1800" b="1" dirty="0">
                <a:solidFill>
                  <a:srgbClr val="0303DF"/>
                </a:solidFill>
              </a:rPr>
              <a:t>(n-1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)!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的计算结果</a:t>
            </a:r>
            <a:r>
              <a:rPr lang="zh-CN" altLang="en-US" sz="1800" b="1" dirty="0" smtClean="0"/>
              <a:t>；</a:t>
            </a:r>
            <a:endParaRPr lang="en-US" altLang="zh-CN" sz="1800" b="1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13CE04F-E798-46A6-B44B-A7FD86E985DA}"/>
              </a:ext>
            </a:extLst>
          </p:cNvPr>
          <p:cNvSpPr txBox="1">
            <a:spLocks/>
          </p:cNvSpPr>
          <p:nvPr/>
        </p:nvSpPr>
        <p:spPr bwMode="auto">
          <a:xfrm>
            <a:off x="4748169" y="1752411"/>
            <a:ext cx="3910056" cy="19965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 factorial_2(int n)   //</a:t>
            </a:r>
            <a:r>
              <a:rPr lang="zh-CN" altLang="en-US" sz="1600" dirty="0">
                <a:solidFill>
                  <a:srgbClr val="000000"/>
                </a:solidFill>
              </a:rPr>
              <a:t>计算</a:t>
            </a:r>
            <a:r>
              <a:rPr lang="en-US" altLang="zh-CN" sz="1600" dirty="0">
                <a:solidFill>
                  <a:srgbClr val="000000"/>
                </a:solidFill>
              </a:rPr>
              <a:t>n!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</a:t>
            </a:r>
            <a:r>
              <a:rPr lang="en-US" altLang="zh-CN" sz="1600" b="1" u="sng" dirty="0">
                <a:solidFill>
                  <a:srgbClr val="C00000"/>
                </a:solidFill>
              </a:rPr>
              <a:t>static</a:t>
            </a:r>
            <a:r>
              <a:rPr lang="en-US" altLang="zh-CN" sz="1600" dirty="0">
                <a:solidFill>
                  <a:srgbClr val="C00000"/>
                </a:solidFill>
              </a:rPr>
              <a:t> long </a:t>
            </a:r>
            <a:r>
              <a:rPr lang="en-US" altLang="zh-CN" sz="1600" dirty="0" err="1">
                <a:solidFill>
                  <a:srgbClr val="C00000"/>
                </a:solidFill>
              </a:rPr>
              <a:t>long</a:t>
            </a:r>
            <a:r>
              <a:rPr lang="en-US" altLang="zh-CN" sz="1600" dirty="0">
                <a:solidFill>
                  <a:srgbClr val="C00000"/>
                </a:solidFill>
              </a:rPr>
              <a:t> total = 1;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</a:t>
            </a:r>
            <a:r>
              <a:rPr lang="en-US" altLang="zh-CN" sz="1600" dirty="0">
                <a:solidFill>
                  <a:srgbClr val="0303DF"/>
                </a:solidFill>
              </a:rPr>
              <a:t>total = total*</a:t>
            </a:r>
            <a:r>
              <a:rPr lang="en-US" altLang="zh-CN" sz="1600" dirty="0" err="1">
                <a:solidFill>
                  <a:srgbClr val="0303DF"/>
                </a:solidFill>
              </a:rPr>
              <a:t>i</a:t>
            </a:r>
            <a:r>
              <a:rPr lang="en-US" altLang="zh-CN" sz="1600" dirty="0">
                <a:solidFill>
                  <a:srgbClr val="0303DF"/>
                </a:solidFill>
              </a:rPr>
              <a:t>;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</a:t>
            </a:r>
            <a:r>
              <a:rPr lang="en-US" altLang="zh-CN" sz="1400" dirty="0">
                <a:solidFill>
                  <a:srgbClr val="006600"/>
                </a:solidFill>
              </a:rPr>
              <a:t>//</a:t>
            </a:r>
            <a:r>
              <a:rPr lang="zh-CN" altLang="en-US" sz="1400" dirty="0">
                <a:solidFill>
                  <a:srgbClr val="006600"/>
                </a:solidFill>
              </a:rPr>
              <a:t>类似这种递推运算均可合理</a:t>
            </a:r>
            <a:r>
              <a:rPr lang="zh-CN" altLang="en-US" sz="1400" dirty="0" smtClean="0">
                <a:solidFill>
                  <a:srgbClr val="006600"/>
                </a:solidFill>
              </a:rPr>
              <a:t>使用</a:t>
            </a:r>
            <a:endParaRPr lang="en-US" altLang="zh-CN" sz="1400" dirty="0" smtClean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solidFill>
                  <a:srgbClr val="006600"/>
                </a:solidFill>
              </a:rPr>
              <a:t>      //</a:t>
            </a:r>
            <a:r>
              <a:rPr lang="zh-CN" altLang="en-US" sz="1400" dirty="0" smtClean="0">
                <a:solidFill>
                  <a:srgbClr val="006600"/>
                </a:solidFill>
              </a:rPr>
              <a:t>静态局部变量</a:t>
            </a:r>
            <a:endParaRPr lang="en-US" altLang="zh-CN" sz="1400" dirty="0" smtClean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00000"/>
                </a:solidFill>
              </a:rPr>
              <a:t>}</a:t>
            </a:r>
            <a:endParaRPr lang="en-US" altLang="zh-CN" sz="1600" dirty="0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B4271D5-E9D7-4463-A2A3-76858E00587B}"/>
              </a:ext>
            </a:extLst>
          </p:cNvPr>
          <p:cNvSpPr txBox="1">
            <a:spLocks/>
          </p:cNvSpPr>
          <p:nvPr/>
        </p:nvSpPr>
        <p:spPr bwMode="auto">
          <a:xfrm>
            <a:off x="661944" y="1752411"/>
            <a:ext cx="3910056" cy="19965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 factorial_1(int n)   //</a:t>
            </a:r>
            <a:r>
              <a:rPr lang="zh-CN" altLang="en-US" sz="1600" dirty="0">
                <a:solidFill>
                  <a:srgbClr val="000000"/>
                </a:solidFill>
              </a:rPr>
              <a:t>计算</a:t>
            </a:r>
            <a:r>
              <a:rPr lang="en-US" altLang="zh-CN" sz="1600" dirty="0">
                <a:solidFill>
                  <a:srgbClr val="000000"/>
                </a:solidFill>
              </a:rPr>
              <a:t>n!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</a:t>
            </a:r>
            <a:r>
              <a:rPr lang="en-US" altLang="zh-CN" sz="1600" dirty="0">
                <a:solidFill>
                  <a:srgbClr val="C00000"/>
                </a:solidFill>
              </a:rPr>
              <a:t>long </a:t>
            </a:r>
            <a:r>
              <a:rPr lang="en-US" altLang="zh-CN" sz="1600" dirty="0" err="1">
                <a:solidFill>
                  <a:srgbClr val="C00000"/>
                </a:solidFill>
              </a:rPr>
              <a:t>long</a:t>
            </a:r>
            <a:r>
              <a:rPr lang="en-US" altLang="zh-CN" sz="1600" dirty="0">
                <a:solidFill>
                  <a:srgbClr val="C00000"/>
                </a:solidFill>
              </a:rPr>
              <a:t> total = 1;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for( int 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=1;i&lt;=</a:t>
            </a:r>
            <a:r>
              <a:rPr lang="en-US" altLang="zh-CN" sz="1600" dirty="0" err="1">
                <a:solidFill>
                  <a:srgbClr val="000000"/>
                </a:solidFill>
              </a:rPr>
              <a:t>n;i</a:t>
            </a:r>
            <a:r>
              <a:rPr lang="en-US" altLang="zh-CN" sz="1600" dirty="0">
                <a:solidFill>
                  <a:srgbClr val="000000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total = total*</a:t>
            </a:r>
            <a:r>
              <a:rPr lang="en-US" altLang="zh-CN" sz="1600" dirty="0" err="1">
                <a:solidFill>
                  <a:srgbClr val="000000"/>
                </a:solidFill>
              </a:rPr>
              <a:t>i</a:t>
            </a:r>
            <a:r>
              <a:rPr lang="en-US" altLang="zh-CN" sz="1600" dirty="0">
                <a:solidFill>
                  <a:srgbClr val="000000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return total;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458FB2FC-AA4D-438D-9CDE-9FD7465623F9}"/>
              </a:ext>
            </a:extLst>
          </p:cNvPr>
          <p:cNvSpPr txBox="1">
            <a:spLocks/>
          </p:cNvSpPr>
          <p:nvPr/>
        </p:nvSpPr>
        <p:spPr bwMode="auto">
          <a:xfrm>
            <a:off x="661944" y="3834657"/>
            <a:ext cx="3910056" cy="23396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 factorial_1(int);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int main()  //</a:t>
            </a:r>
            <a:r>
              <a:rPr lang="zh-CN" altLang="en-US" sz="1600" dirty="0">
                <a:solidFill>
                  <a:srgbClr val="000000"/>
                </a:solidFill>
              </a:rPr>
              <a:t>主函数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</a:t>
            </a:r>
            <a:r>
              <a:rPr lang="en-US" altLang="zh-CN" sz="1600" dirty="0">
                <a:solidFill>
                  <a:srgbClr val="0303DF"/>
                </a:solidFill>
              </a:rPr>
              <a:t>for (int </a:t>
            </a:r>
            <a:r>
              <a:rPr lang="en-US" altLang="zh-CN" sz="1600" dirty="0" err="1">
                <a:solidFill>
                  <a:srgbClr val="0303DF"/>
                </a:solidFill>
              </a:rPr>
              <a:t>i</a:t>
            </a:r>
            <a:r>
              <a:rPr lang="en-US" altLang="zh-CN" sz="1600" dirty="0">
                <a:solidFill>
                  <a:srgbClr val="0303DF"/>
                </a:solidFill>
              </a:rPr>
              <a:t>=1;i</a:t>
            </a:r>
            <a:r>
              <a:rPr lang="en-US" altLang="zh-CN" sz="1600" dirty="0" smtClean="0">
                <a:solidFill>
                  <a:srgbClr val="0303DF"/>
                </a:solidFill>
              </a:rPr>
              <a:t>&lt;=10;i</a:t>
            </a:r>
            <a:r>
              <a:rPr lang="en-US" altLang="zh-CN" sz="1600" dirty="0">
                <a:solidFill>
                  <a:srgbClr val="0303DF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</a:t>
            </a:r>
            <a:r>
              <a:rPr lang="en-US" altLang="zh-CN" sz="1600" dirty="0">
                <a:solidFill>
                  <a:srgbClr val="C00000"/>
                </a:solidFill>
              </a:rPr>
              <a:t>factorial_1(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 smtClean="0">
                <a:solidFill>
                  <a:srgbClr val="C00000"/>
                </a:solidFill>
              </a:rPr>
              <a:t>);  </a:t>
            </a:r>
            <a:r>
              <a:rPr lang="en-US" altLang="zh-CN" sz="1600" dirty="0">
                <a:solidFill>
                  <a:srgbClr val="000000"/>
                </a:solidFill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</a:rPr>
              <a:t>计算</a:t>
            </a:r>
            <a:r>
              <a:rPr lang="en-US" altLang="zh-CN" sz="1600" dirty="0">
                <a:solidFill>
                  <a:srgbClr val="000000"/>
                </a:solidFill>
              </a:rPr>
              <a:t>1!~10!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15DC43D-F079-497F-B68B-80FD138F38AE}"/>
              </a:ext>
            </a:extLst>
          </p:cNvPr>
          <p:cNvSpPr txBox="1">
            <a:spLocks/>
          </p:cNvSpPr>
          <p:nvPr/>
        </p:nvSpPr>
        <p:spPr bwMode="auto">
          <a:xfrm>
            <a:off x="4748169" y="3846352"/>
            <a:ext cx="3910056" cy="23162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long </a:t>
            </a:r>
            <a:r>
              <a:rPr lang="en-US" altLang="zh-CN" sz="1600" dirty="0" err="1">
                <a:solidFill>
                  <a:srgbClr val="000000"/>
                </a:solidFill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</a:rPr>
              <a:t>  factorial_2(int);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int main()   //</a:t>
            </a:r>
            <a:r>
              <a:rPr lang="zh-CN" altLang="en-US" sz="1600" dirty="0">
                <a:solidFill>
                  <a:srgbClr val="000000"/>
                </a:solidFill>
              </a:rPr>
              <a:t>主函数</a:t>
            </a:r>
            <a:endParaRPr lang="en-US" altLang="zh-CN" sz="16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</a:t>
            </a:r>
            <a:r>
              <a:rPr lang="en-US" altLang="zh-CN" sz="1600" dirty="0">
                <a:solidFill>
                  <a:srgbClr val="0303DF"/>
                </a:solidFill>
              </a:rPr>
              <a:t>for (int </a:t>
            </a:r>
            <a:r>
              <a:rPr lang="en-US" altLang="zh-CN" sz="1600" dirty="0" err="1">
                <a:solidFill>
                  <a:srgbClr val="0303DF"/>
                </a:solidFill>
              </a:rPr>
              <a:t>i</a:t>
            </a:r>
            <a:r>
              <a:rPr lang="en-US" altLang="zh-CN" sz="1600" dirty="0">
                <a:solidFill>
                  <a:srgbClr val="0303DF"/>
                </a:solidFill>
              </a:rPr>
              <a:t>=1;i</a:t>
            </a:r>
            <a:r>
              <a:rPr lang="en-US" altLang="zh-CN" sz="1600" dirty="0" smtClean="0">
                <a:solidFill>
                  <a:srgbClr val="0303DF"/>
                </a:solidFill>
              </a:rPr>
              <a:t>&lt;=10;i</a:t>
            </a:r>
            <a:r>
              <a:rPr lang="en-US" altLang="zh-CN" sz="1600" dirty="0">
                <a:solidFill>
                  <a:srgbClr val="0303DF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      </a:t>
            </a:r>
            <a:r>
              <a:rPr lang="en-US" altLang="zh-CN" sz="1600" dirty="0">
                <a:solidFill>
                  <a:srgbClr val="C00000"/>
                </a:solidFill>
              </a:rPr>
              <a:t>factorial_2(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 smtClean="0">
                <a:solidFill>
                  <a:srgbClr val="C00000"/>
                </a:solidFill>
              </a:rPr>
              <a:t>);  </a:t>
            </a:r>
            <a:r>
              <a:rPr lang="en-US" altLang="zh-CN" sz="1600" dirty="0" smtClean="0">
                <a:solidFill>
                  <a:srgbClr val="000000"/>
                </a:solidFill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</a:rPr>
              <a:t>计算</a:t>
            </a:r>
            <a:r>
              <a:rPr lang="en-US" altLang="zh-CN" sz="1600" dirty="0">
                <a:solidFill>
                  <a:srgbClr val="000000"/>
                </a:solidFill>
              </a:rPr>
              <a:t>1!~10</a:t>
            </a:r>
            <a:r>
              <a:rPr lang="en-US" altLang="zh-CN" sz="1600" dirty="0" smtClean="0">
                <a:solidFill>
                  <a:srgbClr val="000000"/>
                </a:solidFill>
              </a:rPr>
              <a:t>!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   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992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2F918-C814-446E-A109-9F52679F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静态局部变量应用例：</a:t>
            </a:r>
            <a:r>
              <a:rPr lang="en-US" altLang="zh-CN" dirty="0"/>
              <a:t>rand()</a:t>
            </a:r>
            <a:r>
              <a:rPr lang="zh-CN" altLang="en-US" dirty="0"/>
              <a:t>的实现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E7C84-DD2B-44A0-B979-91E27D3A1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800" dirty="0" smtClean="0">
                    <a:solidFill>
                      <a:srgbClr val="006600"/>
                    </a:solidFill>
                  </a:rPr>
                  <a:t>原型：</a:t>
                </a:r>
                <a:r>
                  <a:rPr lang="en-US" altLang="zh-CN" sz="1800" dirty="0">
                    <a:solidFill>
                      <a:srgbClr val="006600"/>
                    </a:solidFill>
                  </a:rPr>
                  <a:t>int rand(void);  </a:t>
                </a:r>
                <a:r>
                  <a:rPr lang="zh-CN" altLang="en-US" sz="1800" dirty="0">
                    <a:solidFill>
                      <a:srgbClr val="006600"/>
                    </a:solidFill>
                  </a:rPr>
                  <a:t>头文件</a:t>
                </a:r>
                <a:r>
                  <a:rPr lang="en-US" altLang="zh-CN" sz="1800" dirty="0">
                    <a:solidFill>
                      <a:srgbClr val="006600"/>
                    </a:solidFill>
                  </a:rPr>
                  <a:t>&lt;</a:t>
                </a:r>
                <a:r>
                  <a:rPr lang="en-US" altLang="zh-CN" sz="1800" dirty="0" err="1">
                    <a:solidFill>
                      <a:srgbClr val="006600"/>
                    </a:solidFill>
                  </a:rPr>
                  <a:t>stdlib.h</a:t>
                </a:r>
                <a:r>
                  <a:rPr lang="en-US" altLang="zh-CN" sz="1800" dirty="0">
                    <a:solidFill>
                      <a:srgbClr val="006600"/>
                    </a:solidFill>
                  </a:rPr>
                  <a:t>&gt;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1800" dirty="0"/>
                  <a:t>rand()</a:t>
                </a:r>
                <a:r>
                  <a:rPr lang="zh-CN" altLang="en-US" sz="1800" dirty="0"/>
                  <a:t>函数利用线性同余法产生伪随机数</a:t>
                </a:r>
                <a:endParaRPr lang="en-US" altLang="zh-CN" sz="1800" dirty="0"/>
              </a:p>
              <a:p>
                <a:pPr marL="97155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/>
                  <a:t>称为种子；</a:t>
                </a:r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800" dirty="0">
                    <a:solidFill>
                      <a:srgbClr val="7030A0"/>
                    </a:solidFill>
                  </a:rPr>
                  <a:t>每次调用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rand()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，都会返回一个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0~0x7FFF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之间的伪随机数；</a:t>
                </a:r>
                <a:endParaRPr lang="en-US" altLang="zh-CN" sz="1800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每次</a:t>
                </a:r>
                <a:r>
                  <a:rPr lang="zh-CN" altLang="en-US" sz="1800" dirty="0" smtClean="0"/>
                  <a:t>重新启动一</a:t>
                </a:r>
                <a:r>
                  <a:rPr lang="zh-CN" altLang="en-US" sz="1800" dirty="0"/>
                  <a:t>个程序，</a:t>
                </a:r>
                <a:r>
                  <a:rPr lang="zh-CN" altLang="en-US" sz="1800" dirty="0" smtClean="0"/>
                  <a:t>系统为种子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初始化的</a:t>
                </a:r>
                <a:r>
                  <a:rPr lang="zh-CN" altLang="en-US" sz="1800" dirty="0"/>
                  <a:t>值是相同的；</a:t>
                </a:r>
                <a:endParaRPr lang="en-US" altLang="zh-CN" sz="1800" dirty="0"/>
              </a:p>
              <a:p>
                <a:pPr marL="971550" lvl="1"/>
                <a:r>
                  <a:rPr lang="zh-CN" altLang="en-US" sz="1600" dirty="0">
                    <a:sym typeface="宋体" panose="02010600030101010101" pitchFamily="2" charset="-122"/>
                  </a:rPr>
                  <a:t>因此</a:t>
                </a:r>
                <a:r>
                  <a:rPr lang="zh-CN" altLang="en-US" sz="1600" dirty="0" smtClean="0">
                    <a:sym typeface="宋体" panose="02010600030101010101" pitchFamily="2" charset="-122"/>
                  </a:rPr>
                  <a:t>，</a:t>
                </a:r>
                <a:r>
                  <a:rPr lang="zh-CN" altLang="en-US" sz="1600" dirty="0" smtClean="0">
                    <a:solidFill>
                      <a:srgbClr val="7030A0"/>
                    </a:solidFill>
                    <a:sym typeface="宋体" panose="02010600030101010101" pitchFamily="2" charset="-122"/>
                  </a:rPr>
                  <a:t>每次重</a:t>
                </a:r>
                <a:r>
                  <a:rPr lang="zh-CN" altLang="en-US" sz="1600" dirty="0">
                    <a:solidFill>
                      <a:srgbClr val="7030A0"/>
                    </a:solidFill>
                    <a:sym typeface="宋体" panose="02010600030101010101" pitchFamily="2" charset="-122"/>
                  </a:rPr>
                  <a:t>启一个程序</a:t>
                </a:r>
                <a:r>
                  <a:rPr lang="zh-CN" altLang="en-US" sz="1600" dirty="0">
                    <a:sym typeface="宋体" panose="02010600030101010101" pitchFamily="2" charset="-122"/>
                  </a:rPr>
                  <a:t>，</a:t>
                </a:r>
                <a:r>
                  <a:rPr lang="en-US" altLang="zh-CN" sz="1600" dirty="0">
                    <a:sym typeface="宋体" panose="02010600030101010101" pitchFamily="2" charset="-122"/>
                  </a:rPr>
                  <a:t>for (</a:t>
                </a:r>
                <a:r>
                  <a:rPr lang="en-US" altLang="zh-CN" sz="1600" dirty="0" err="1">
                    <a:sym typeface="宋体" panose="02010600030101010101" pitchFamily="2" charset="-122"/>
                  </a:rPr>
                  <a:t>int</a:t>
                </a:r>
                <a:r>
                  <a:rPr lang="en-US" altLang="zh-CN" sz="1600" dirty="0">
                    <a:sym typeface="宋体" panose="02010600030101010101" pitchFamily="2" charset="-122"/>
                  </a:rPr>
                  <a:t> </a:t>
                </a:r>
                <a:r>
                  <a:rPr lang="en-US" altLang="zh-CN" sz="1600" dirty="0" err="1">
                    <a:sym typeface="宋体" panose="02010600030101010101" pitchFamily="2" charset="-122"/>
                  </a:rPr>
                  <a:t>i</a:t>
                </a:r>
                <a:r>
                  <a:rPr lang="en-US" altLang="zh-CN" sz="1600" dirty="0">
                    <a:sym typeface="宋体" panose="02010600030101010101" pitchFamily="2" charset="-122"/>
                  </a:rPr>
                  <a:t>=1;i&lt;=10;i++) rand(); </a:t>
                </a:r>
                <a:r>
                  <a:rPr lang="zh-CN" altLang="en-US" sz="1600" dirty="0">
                    <a:sym typeface="宋体" panose="02010600030101010101" pitchFamily="2" charset="-122"/>
                  </a:rPr>
                  <a:t>得到</a:t>
                </a:r>
                <a:r>
                  <a:rPr lang="zh-CN" altLang="en-US" sz="1600" dirty="0" smtClean="0">
                    <a:sym typeface="宋体" panose="02010600030101010101" pitchFamily="2" charset="-122"/>
                  </a:rPr>
                  <a:t>的一个伪随机数序列都是同</a:t>
                </a:r>
                <a:r>
                  <a:rPr lang="zh-CN" altLang="en-US" sz="1600" dirty="0">
                    <a:sym typeface="宋体" panose="02010600030101010101" pitchFamily="2" charset="-122"/>
                  </a:rPr>
                  <a:t>一个序列；</a:t>
                </a:r>
                <a:endParaRPr lang="en-US" altLang="zh-CN" sz="1600" dirty="0">
                  <a:sym typeface="宋体" panose="02010600030101010101" pitchFamily="2" charset="-122"/>
                </a:endParaRPr>
              </a:p>
              <a:p>
                <a:pPr marL="971550" lvl="1"/>
                <a:r>
                  <a:rPr lang="zh-CN" altLang="en-US" sz="1600" dirty="0" smtClean="0"/>
                  <a:t>除非</a:t>
                </a:r>
                <a:r>
                  <a:rPr lang="zh-CN" altLang="en-US" sz="1600" dirty="0"/>
                  <a:t>用</a:t>
                </a:r>
                <a:r>
                  <a:rPr lang="en-US" altLang="zh-CN" sz="1600" dirty="0" err="1"/>
                  <a:t>srand</a:t>
                </a:r>
                <a:r>
                  <a:rPr lang="en-US" altLang="zh-CN" sz="1600" dirty="0"/>
                  <a:t>()</a:t>
                </a:r>
                <a:r>
                  <a:rPr lang="zh-CN" altLang="en-US" sz="1600" dirty="0"/>
                  <a:t>初始化不同的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 smtClean="0"/>
                  <a:t> </a:t>
                </a:r>
                <a:r>
                  <a:rPr lang="zh-CN" altLang="en-US" sz="1600" dirty="0" smtClean="0"/>
                  <a:t>；</a:t>
                </a:r>
                <a:r>
                  <a:rPr lang="en-US" altLang="zh-CN" sz="1600" dirty="0" smtClean="0"/>
                  <a:t> </a:t>
                </a:r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1800" b="1" dirty="0" smtClean="0">
                    <a:solidFill>
                      <a:srgbClr val="0303DF"/>
                    </a:solidFill>
                  </a:rPr>
                  <a:t>Facts</a:t>
                </a:r>
                <a:r>
                  <a:rPr lang="zh-CN" altLang="en-US" sz="1800" b="1" dirty="0" smtClean="0">
                    <a:solidFill>
                      <a:srgbClr val="0303DF"/>
                    </a:solidFill>
                  </a:rPr>
                  <a:t>：如果</a:t>
                </a:r>
                <a:r>
                  <a:rPr lang="zh-CN" altLang="en-US" sz="1800" b="1" dirty="0">
                    <a:solidFill>
                      <a:srgbClr val="0303DF"/>
                    </a:solidFill>
                  </a:rPr>
                  <a:t>连续多次调用</a:t>
                </a:r>
                <a:r>
                  <a:rPr lang="en-US" altLang="zh-CN" sz="1800" b="1" dirty="0">
                    <a:solidFill>
                      <a:srgbClr val="0303DF"/>
                    </a:solidFill>
                  </a:rPr>
                  <a:t>rand()</a:t>
                </a:r>
                <a:r>
                  <a:rPr lang="zh-CN" altLang="en-US" sz="1800" b="1" dirty="0" smtClean="0">
                    <a:solidFill>
                      <a:srgbClr val="0303DF"/>
                    </a:solidFill>
                  </a:rPr>
                  <a:t>，</a:t>
                </a:r>
                <a:r>
                  <a:rPr lang="en-US" altLang="zh-CN" sz="1800" b="1" dirty="0">
                    <a:solidFill>
                      <a:srgbClr val="0303DF"/>
                    </a:solidFill>
                  </a:rPr>
                  <a:t> rand()</a:t>
                </a:r>
                <a:r>
                  <a:rPr lang="zh-CN" altLang="en-US" sz="1800" b="1" dirty="0" smtClean="0">
                    <a:solidFill>
                      <a:srgbClr val="0303DF"/>
                    </a:solidFill>
                  </a:rPr>
                  <a:t>会</a:t>
                </a:r>
                <a:r>
                  <a:rPr lang="zh-CN" altLang="en-US" sz="1800" b="1" dirty="0">
                    <a:solidFill>
                      <a:srgbClr val="0303DF"/>
                    </a:solidFill>
                  </a:rPr>
                  <a:t>产生</a:t>
                </a:r>
                <a:r>
                  <a:rPr lang="zh-CN" altLang="en-US" sz="1800" b="1" dirty="0">
                    <a:solidFill>
                      <a:srgbClr val="C00000"/>
                    </a:solidFill>
                  </a:rPr>
                  <a:t>一串不同</a:t>
                </a:r>
                <a:r>
                  <a:rPr lang="zh-CN" altLang="en-US" sz="1800" b="1" dirty="0" smtClean="0">
                    <a:solidFill>
                      <a:srgbClr val="0303DF"/>
                    </a:solidFill>
                  </a:rPr>
                  <a:t>的伪随机数</a:t>
                </a:r>
                <a:r>
                  <a:rPr lang="zh-CN" altLang="en-US" sz="1800" b="1" dirty="0" smtClean="0"/>
                  <a:t>；</a:t>
                </a:r>
                <a:endParaRPr lang="en-US" altLang="zh-CN" sz="1800" b="1" dirty="0" smtClean="0"/>
              </a:p>
              <a:p>
                <a:pPr marL="971550" lvl="1"/>
                <a:r>
                  <a:rPr lang="zh-CN" altLang="en-US" sz="1600" dirty="0"/>
                  <a:t>第一次调用</a:t>
                </a:r>
                <a:r>
                  <a:rPr lang="en-US" altLang="zh-CN" sz="1600" dirty="0"/>
                  <a:t>rand()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/>
                  <a:t>，返回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/>
                  <a:t>； </a:t>
                </a:r>
                <a:r>
                  <a:rPr lang="en-US" altLang="zh-CN" sz="1600" dirty="0"/>
                  <a:t>//</a:t>
                </a:r>
                <a:r>
                  <a:rPr lang="zh-CN" altLang="en-US" sz="1600" dirty="0"/>
                  <a:t>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971550" lvl="1"/>
                <a:r>
                  <a:rPr lang="zh-CN" altLang="en-US" sz="1600" dirty="0"/>
                  <a:t>第二次调用</a:t>
                </a:r>
                <a:r>
                  <a:rPr lang="en-US" altLang="zh-CN" sz="1600" dirty="0"/>
                  <a:t>rand()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，返回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；</a:t>
                </a:r>
                <a:r>
                  <a:rPr lang="en-US" altLang="zh-CN" sz="1600" dirty="0"/>
                  <a:t> </a:t>
                </a:r>
                <a:r>
                  <a:rPr lang="en-US" altLang="zh-CN" sz="1600" dirty="0" smtClean="0"/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971550" lvl="1"/>
                <a:r>
                  <a:rPr lang="en-US" altLang="zh-CN" sz="1600" dirty="0"/>
                  <a:t>…………</a:t>
                </a:r>
              </a:p>
              <a:p>
                <a:pPr marL="971550" lvl="1"/>
                <a:r>
                  <a:rPr lang="zh-CN" altLang="en-US" sz="1600" dirty="0"/>
                  <a:t>第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次调用</a:t>
                </a:r>
                <a:r>
                  <a:rPr lang="en-US" altLang="zh-CN" sz="1600" dirty="0"/>
                  <a:t>rand()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，返回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；</a:t>
                </a:r>
                <a:r>
                  <a:rPr lang="en-US" altLang="zh-CN" sz="1600" dirty="0"/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800" b="1" dirty="0" smtClean="0"/>
                  <a:t>如何实现？</a:t>
                </a:r>
                <a:endParaRPr lang="en-US" altLang="zh-CN" sz="1800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E7C84-DD2B-44A0-B979-91E27D3A1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90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2F918-C814-446E-A109-9F52679F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静态局部变量应用例：</a:t>
            </a:r>
            <a:r>
              <a:rPr lang="en-US" altLang="zh-CN" dirty="0"/>
              <a:t>rand()</a:t>
            </a:r>
            <a:r>
              <a:rPr lang="zh-CN" altLang="en-US" dirty="0"/>
              <a:t>的实现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E7C84-DD2B-44A0-B979-91E27D3A14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sz="1800" b="1" dirty="0">
                    <a:solidFill>
                      <a:srgbClr val="0303DF"/>
                    </a:solidFill>
                  </a:rPr>
                  <a:t>Facts</a:t>
                </a:r>
                <a:r>
                  <a:rPr lang="zh-CN" altLang="en-US" sz="1800" b="1" dirty="0">
                    <a:solidFill>
                      <a:srgbClr val="0303DF"/>
                    </a:solidFill>
                  </a:rPr>
                  <a:t>：如果连续多次调用</a:t>
                </a:r>
                <a:r>
                  <a:rPr lang="en-US" altLang="zh-CN" sz="1800" b="1" dirty="0">
                    <a:solidFill>
                      <a:srgbClr val="0303DF"/>
                    </a:solidFill>
                  </a:rPr>
                  <a:t>rand()</a:t>
                </a:r>
                <a:r>
                  <a:rPr lang="zh-CN" altLang="en-US" sz="1800" b="1" dirty="0">
                    <a:solidFill>
                      <a:srgbClr val="0303DF"/>
                    </a:solidFill>
                  </a:rPr>
                  <a:t>，会产生</a:t>
                </a:r>
                <a:r>
                  <a:rPr lang="zh-CN" altLang="en-US" sz="1800" b="1" dirty="0">
                    <a:solidFill>
                      <a:srgbClr val="C00000"/>
                    </a:solidFill>
                  </a:rPr>
                  <a:t>一串不同</a:t>
                </a:r>
                <a:r>
                  <a:rPr lang="zh-CN" altLang="en-US" sz="1800" b="1" dirty="0">
                    <a:solidFill>
                      <a:srgbClr val="0303DF"/>
                    </a:solidFill>
                  </a:rPr>
                  <a:t>的伪随机数</a:t>
                </a:r>
                <a:r>
                  <a:rPr lang="zh-CN" altLang="en-US" sz="1800" b="1" dirty="0"/>
                  <a:t>；</a:t>
                </a:r>
                <a:endParaRPr lang="en-US" altLang="zh-CN" sz="1800" b="1" dirty="0"/>
              </a:p>
              <a:p>
                <a:pPr marL="971550" lvl="1"/>
                <a:r>
                  <a:rPr lang="zh-CN" altLang="en-US" sz="1600" dirty="0"/>
                  <a:t>第一次调用</a:t>
                </a:r>
                <a:r>
                  <a:rPr lang="en-US" altLang="zh-CN" sz="1600" dirty="0"/>
                  <a:t>rand()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，返回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/>
                  <a:t>； </a:t>
                </a:r>
                <a:r>
                  <a:rPr lang="en-US" altLang="zh-CN" sz="1600" dirty="0"/>
                  <a:t>//</a:t>
                </a:r>
                <a:r>
                  <a:rPr lang="zh-CN" altLang="en-US" sz="1600" dirty="0"/>
                  <a:t>给定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971550" lvl="1"/>
                <a:r>
                  <a:rPr lang="zh-CN" altLang="en-US" sz="1600" dirty="0"/>
                  <a:t>第二次调用</a:t>
                </a:r>
                <a:r>
                  <a:rPr lang="en-US" altLang="zh-CN" sz="1600" dirty="0"/>
                  <a:t>rand()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，返回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/>
                  <a:t>；</a:t>
                </a:r>
                <a:r>
                  <a:rPr lang="en-US" altLang="zh-CN" sz="1600" dirty="0"/>
                  <a:t> 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971550" lvl="1"/>
                <a:r>
                  <a:rPr lang="en-US" altLang="zh-CN" sz="1600" dirty="0"/>
                  <a:t>…………</a:t>
                </a:r>
              </a:p>
              <a:p>
                <a:pPr marL="971550" lvl="1"/>
                <a:r>
                  <a:rPr lang="zh-CN" altLang="en-US" sz="1600" dirty="0"/>
                  <a:t>第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次调用</a:t>
                </a:r>
                <a:r>
                  <a:rPr lang="en-US" altLang="zh-CN" sz="1600" dirty="0"/>
                  <a:t>rand()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，返回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600" dirty="0"/>
                  <a:t>；</a:t>
                </a:r>
                <a:r>
                  <a:rPr lang="en-US" altLang="zh-CN" sz="1600" dirty="0"/>
                  <a:t>//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800" dirty="0" smtClean="0">
                    <a:solidFill>
                      <a:srgbClr val="0303DF"/>
                    </a:solidFill>
                  </a:rPr>
                  <a:t>因此</a:t>
                </a:r>
                <a:r>
                  <a:rPr lang="en-US" altLang="zh-CN" sz="1800" dirty="0" smtClean="0">
                    <a:solidFill>
                      <a:srgbClr val="0303DF"/>
                    </a:solidFill>
                  </a:rPr>
                  <a:t>C</a:t>
                </a:r>
                <a:r>
                  <a:rPr lang="zh-CN" altLang="en-US" sz="1800" dirty="0" smtClean="0">
                    <a:solidFill>
                      <a:srgbClr val="0303DF"/>
                    </a:solidFill>
                  </a:rPr>
                  <a:t>对</a:t>
                </a:r>
                <a:r>
                  <a:rPr lang="en-US" altLang="zh-CN" sz="1800" dirty="0" smtClean="0">
                    <a:solidFill>
                      <a:srgbClr val="0303DF"/>
                    </a:solidFill>
                  </a:rPr>
                  <a:t>rand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()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函数的实现代码</a:t>
                </a:r>
                <a:r>
                  <a:rPr lang="zh-CN" altLang="en-US" sz="1800" dirty="0" smtClean="0">
                    <a:solidFill>
                      <a:srgbClr val="0303DF"/>
                    </a:solidFill>
                  </a:rPr>
                  <a:t>中</a:t>
                </a:r>
                <a:endParaRPr lang="en-US" altLang="zh-CN" sz="1800" dirty="0">
                  <a:solidFill>
                    <a:srgbClr val="0303DF"/>
                  </a:solidFill>
                </a:endParaRPr>
              </a:p>
              <a:p>
                <a:pPr marL="971550" lvl="1"/>
                <a:r>
                  <a:rPr lang="zh-CN" altLang="en-US" sz="1600" dirty="0" smtClean="0"/>
                  <a:t>第一次调用</a:t>
                </a:r>
                <a:r>
                  <a:rPr lang="en-US" altLang="zh-CN" sz="1600" dirty="0" smtClean="0"/>
                  <a:t>rand</a:t>
                </a:r>
                <a:r>
                  <a:rPr lang="en-US" altLang="zh-CN" sz="1600" dirty="0"/>
                  <a:t>()</a:t>
                </a:r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</a:t>
                </a:r>
                <a:r>
                  <a:rPr lang="zh-CN" altLang="en-US" sz="1600" dirty="0" smtClean="0">
                    <a:solidFill>
                      <a:srgbClr val="C00000"/>
                    </a:solidFill>
                  </a:rPr>
                  <a:t>应记住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，以便后续调用</a:t>
                </a:r>
                <a:r>
                  <a:rPr lang="en-US" altLang="zh-CN" sz="1600" dirty="0" smtClean="0"/>
                  <a:t>rand()</a:t>
                </a:r>
                <a:r>
                  <a:rPr lang="zh-CN" altLang="en-US" sz="1600" dirty="0" smtClean="0"/>
                  <a:t>能推出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；</a:t>
                </a:r>
                <a:endParaRPr lang="en-US" altLang="zh-CN" sz="1600" dirty="0" smtClean="0"/>
              </a:p>
              <a:p>
                <a:pPr marL="971550" lvl="1"/>
                <a:r>
                  <a:rPr lang="zh-CN" altLang="en-US" sz="1600" dirty="0"/>
                  <a:t>第一次</a:t>
                </a:r>
                <a:r>
                  <a:rPr lang="en-US" altLang="zh-CN" sz="1600" dirty="0"/>
                  <a:t>rand()</a:t>
                </a:r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</a:t>
                </a:r>
                <a:r>
                  <a:rPr lang="zh-CN" altLang="en-US" sz="1600" dirty="0" smtClean="0">
                    <a:solidFill>
                      <a:srgbClr val="C00000"/>
                    </a:solidFill>
                  </a:rPr>
                  <a:t>应记住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，</a:t>
                </a:r>
                <a:r>
                  <a:rPr lang="zh-CN" altLang="en-US" sz="1600" dirty="0"/>
                  <a:t>以便后续调用</a:t>
                </a:r>
                <a:r>
                  <a:rPr lang="en-US" altLang="zh-CN" sz="1600" dirty="0"/>
                  <a:t>rand()</a:t>
                </a:r>
                <a:r>
                  <a:rPr lang="zh-CN" altLang="en-US" sz="1600" dirty="0"/>
                  <a:t>能推出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；</a:t>
                </a:r>
                <a:endParaRPr lang="en-US" altLang="zh-CN" sz="1600" dirty="0" smtClean="0"/>
              </a:p>
              <a:p>
                <a:pPr marL="971550" lvl="1"/>
                <a:r>
                  <a:rPr lang="zh-CN" altLang="en-US" sz="1600" dirty="0" smtClean="0"/>
                  <a:t>以此类推；</a:t>
                </a:r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800" dirty="0" smtClean="0">
                    <a:solidFill>
                      <a:srgbClr val="0303DF"/>
                    </a:solidFill>
                  </a:rPr>
                  <a:t>代码实现</a:t>
                </a:r>
                <a:endParaRPr lang="en-US" altLang="zh-CN" sz="1800" dirty="0">
                  <a:solidFill>
                    <a:srgbClr val="0303DF"/>
                  </a:solidFill>
                </a:endParaRPr>
              </a:p>
              <a:p>
                <a:pPr marL="971550" lvl="1"/>
                <a:r>
                  <a:rPr lang="zh-CN" altLang="en-US" sz="1600" dirty="0"/>
                  <a:t>可以采用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</a:rPr>
                  <a:t>全局变量</a:t>
                </a:r>
                <a:r>
                  <a:rPr lang="zh-CN" altLang="en-US" sz="1600" dirty="0" smtClean="0"/>
                  <a:t>保存</a:t>
                </a:r>
                <a:r>
                  <a:rPr lang="zh-CN" altLang="en-US" sz="1600" dirty="0"/>
                  <a:t>上次调用时产生的随机数；</a:t>
                </a:r>
                <a:endParaRPr lang="en-US" altLang="zh-CN" sz="1600" dirty="0"/>
              </a:p>
              <a:p>
                <a:pPr marL="1200150" lvl="2"/>
                <a:r>
                  <a:rPr lang="zh-CN" altLang="en-US" sz="1400" b="1" dirty="0">
                    <a:solidFill>
                      <a:srgbClr val="7030A0"/>
                    </a:solidFill>
                  </a:rPr>
                  <a:t>缺点：作用域太</a:t>
                </a:r>
                <a:r>
                  <a:rPr lang="zh-CN" altLang="en-US" sz="1400" b="1" dirty="0" smtClean="0">
                    <a:solidFill>
                      <a:srgbClr val="7030A0"/>
                    </a:solidFill>
                  </a:rPr>
                  <a:t>大，可能被其它代码修改；</a:t>
                </a:r>
                <a:endParaRPr lang="en-US" altLang="zh-CN" sz="1400" b="1" dirty="0">
                  <a:solidFill>
                    <a:srgbClr val="7030A0"/>
                  </a:solidFill>
                </a:endParaRPr>
              </a:p>
              <a:p>
                <a:pPr marL="971550" lvl="1"/>
                <a:r>
                  <a:rPr lang="zh-CN" altLang="en-US" sz="1600" dirty="0"/>
                  <a:t>最理想的应该是利用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静态局部变量</a:t>
                </a:r>
                <a:r>
                  <a:rPr lang="zh-CN" altLang="en-US" sz="1600" dirty="0"/>
                  <a:t>实现；</a:t>
                </a:r>
                <a:endParaRPr lang="en-US" altLang="zh-CN" sz="1600" dirty="0"/>
              </a:p>
              <a:p>
                <a:pPr marL="1200150" lvl="2"/>
                <a:r>
                  <a:rPr lang="zh-CN" altLang="en-US" sz="1400" b="1" dirty="0">
                    <a:solidFill>
                      <a:srgbClr val="006600"/>
                    </a:solidFill>
                  </a:rPr>
                  <a:t>只有</a:t>
                </a:r>
                <a:r>
                  <a:rPr lang="en-US" altLang="zh-CN" sz="1400" b="1" dirty="0">
                    <a:solidFill>
                      <a:srgbClr val="006600"/>
                    </a:solidFill>
                  </a:rPr>
                  <a:t>rand()</a:t>
                </a:r>
                <a:r>
                  <a:rPr lang="zh-CN" altLang="en-US" sz="1400" b="1" dirty="0" smtClean="0">
                    <a:solidFill>
                      <a:srgbClr val="006600"/>
                    </a:solidFill>
                  </a:rPr>
                  <a:t>函数自己可以</a:t>
                </a:r>
                <a:r>
                  <a:rPr lang="zh-CN" altLang="en-US" sz="1400" b="1" dirty="0">
                    <a:solidFill>
                      <a:srgbClr val="006600"/>
                    </a:solidFill>
                  </a:rPr>
                  <a:t>访问、修改；</a:t>
                </a:r>
                <a:endParaRPr lang="zh-CN" altLang="en-US" sz="20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FE7C84-DD2B-44A0-B979-91E27D3A1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9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全局变量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整个工程可见，其作用域是整个工程</a:t>
            </a:r>
            <a:endParaRPr lang="zh-CN" altLang="en-US" b="1" dirty="0">
              <a:solidFill>
                <a:srgbClr val="0303DF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D552A4C-B8BE-493F-818A-1F4E8AC6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1018345"/>
            <a:ext cx="7915032" cy="12177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一个文件中定义了一个全局变量，</a:t>
            </a:r>
            <a:r>
              <a:rPr kumimoji="1"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对整个工程</a:t>
            </a:r>
            <a:r>
              <a:rPr kumimoji="1"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可见，其作用域是整个工程；</a:t>
            </a:r>
            <a:endParaRPr kumimoji="1" lang="en-US" altLang="zh-CN" sz="1600" dirty="0">
              <a:solidFill>
                <a:srgbClr val="7030A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可以通过编译。编译时将这两个源文件生成相应的两个目标文件：</a:t>
            </a:r>
            <a:r>
              <a:rPr kumimoji="1" lang="en-US" altLang="zh-CN" sz="1600" dirty="0" err="1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a.o</a:t>
            </a:r>
            <a:r>
              <a:rPr kumimoji="1" lang="zh-CN" altLang="en-US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</a:t>
            </a:r>
            <a:r>
              <a:rPr kumimoji="1" lang="en-US" altLang="zh-CN" sz="1600" dirty="0" err="1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b.o</a:t>
            </a:r>
            <a:endParaRPr kumimoji="1" lang="en-US" altLang="zh-CN" sz="1600" dirty="0" smtClean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链接这两个目标文件生成可执行文件时出现错误；</a:t>
            </a:r>
            <a:endParaRPr kumimoji="1" lang="en-US" altLang="zh-CN" sz="1600" dirty="0" smtClean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1600" dirty="0" smtClean="0">
                <a:solidFill>
                  <a:srgbClr val="080808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全局变量重复定义，发生冲突</a:t>
            </a:r>
            <a:endParaRPr kumimoji="1" lang="en-US" altLang="zh-CN" sz="1600" dirty="0">
              <a:solidFill>
                <a:srgbClr val="080808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156363" y="2455140"/>
            <a:ext cx="4244443" cy="3480147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7030A0"/>
                </a:solidFill>
              </a:rPr>
              <a:t>源文件 </a:t>
            </a:r>
            <a:r>
              <a:rPr lang="en-US" altLang="zh-CN" sz="1800" dirty="0" smtClean="0">
                <a:solidFill>
                  <a:srgbClr val="7030A0"/>
                </a:solidFill>
              </a:rPr>
              <a:t>b.cpp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endParaRPr lang="en-US" altLang="zh-CN" sz="1600" dirty="0" smtClean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stdio.h</a:t>
            </a:r>
            <a:r>
              <a:rPr lang="en-US" altLang="zh-CN" sz="1600" dirty="0" smtClean="0">
                <a:solidFill>
                  <a:srgbClr val="080808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Var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=8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; </a:t>
            </a:r>
            <a:r>
              <a:rPr lang="en-US" altLang="zh-CN" sz="1400" b="1" dirty="0" smtClean="0">
                <a:solidFill>
                  <a:srgbClr val="0303DF"/>
                </a:solidFill>
              </a:rPr>
              <a:t>//</a:t>
            </a:r>
            <a:r>
              <a:rPr lang="zh-CN" altLang="en-US" sz="1400" b="1" dirty="0" smtClean="0">
                <a:solidFill>
                  <a:srgbClr val="0303DF"/>
                </a:solidFill>
              </a:rPr>
              <a:t>全局变量定义并初始化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getGloval_Var</a:t>
            </a:r>
            <a:r>
              <a:rPr lang="en-US" altLang="zh-CN" sz="1600" dirty="0" smtClean="0">
                <a:solidFill>
                  <a:srgbClr val="006600"/>
                </a:solidFill>
              </a:rPr>
              <a:t>() 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</a:rPr>
              <a:t> main()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printf</a:t>
            </a:r>
            <a:r>
              <a:rPr lang="en-US" altLang="zh-CN" sz="1600" dirty="0" smtClean="0">
                <a:solidFill>
                  <a:srgbClr val="080808"/>
                </a:solidFill>
              </a:rPr>
              <a:t>(“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Var</a:t>
            </a:r>
            <a:r>
              <a:rPr lang="en-US" altLang="zh-CN" sz="1600" dirty="0" smtClean="0">
                <a:solidFill>
                  <a:srgbClr val="080808"/>
                </a:solidFill>
              </a:rPr>
              <a:t>=%d\n”,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Var</a:t>
            </a:r>
            <a:r>
              <a:rPr lang="en-US" altLang="zh-CN" sz="1600" dirty="0" smtClean="0">
                <a:solidFill>
                  <a:srgbClr val="080808"/>
                </a:solidFill>
              </a:rPr>
              <a:t>);  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</a:rPr>
              <a:t> temp=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getGloval_Var</a:t>
            </a:r>
            <a:r>
              <a:rPr lang="en-US" altLang="zh-CN" sz="1600" dirty="0" smtClean="0">
                <a:solidFill>
                  <a:srgbClr val="080808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printf</a:t>
            </a:r>
            <a:r>
              <a:rPr lang="en-US" altLang="zh-CN" sz="1600" dirty="0" smtClean="0">
                <a:solidFill>
                  <a:srgbClr val="080808"/>
                </a:solidFill>
              </a:rPr>
              <a:t>(“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getGloval_Var</a:t>
            </a:r>
            <a:r>
              <a:rPr lang="en-US" altLang="zh-CN" sz="1600" dirty="0" smtClean="0">
                <a:solidFill>
                  <a:srgbClr val="080808"/>
                </a:solidFill>
              </a:rPr>
              <a:t>: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Var</a:t>
            </a:r>
            <a:r>
              <a:rPr lang="en-US" altLang="zh-CN" sz="1600" dirty="0" smtClean="0">
                <a:solidFill>
                  <a:srgbClr val="080808"/>
                </a:solidFill>
              </a:rPr>
              <a:t>=%d\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n",temp</a:t>
            </a:r>
            <a:r>
              <a:rPr lang="en-US" altLang="zh-CN" sz="1600" dirty="0" smtClean="0">
                <a:solidFill>
                  <a:srgbClr val="080808"/>
                </a:solidFill>
              </a:rPr>
              <a:t>); </a:t>
            </a:r>
            <a:endParaRPr lang="en-US" altLang="zh-CN" sz="1600" dirty="0" smtClean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endParaRPr lang="en-US" altLang="zh-CN" sz="1600" dirty="0" smtClean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}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327781" y="2458025"/>
            <a:ext cx="3653713" cy="3480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chemeClr val="dk1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7030A0"/>
                </a:solidFill>
              </a:rPr>
              <a:t>源文件 </a:t>
            </a:r>
            <a:r>
              <a:rPr lang="en-US" altLang="zh-CN" sz="1800" dirty="0" smtClean="0">
                <a:solidFill>
                  <a:srgbClr val="7030A0"/>
                </a:solidFill>
              </a:rPr>
              <a:t>a.cpp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>
              <a:buNone/>
            </a:pPr>
            <a:endParaRPr lang="en-US" altLang="zh-CN" sz="1600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 &lt;</a:t>
            </a:r>
            <a:r>
              <a:rPr lang="en-US" altLang="zh-CN" sz="1600" dirty="0" err="1">
                <a:solidFill>
                  <a:srgbClr val="080808"/>
                </a:solidFill>
              </a:rPr>
              <a:t>stdio.h</a:t>
            </a:r>
            <a:r>
              <a:rPr lang="en-US" altLang="zh-CN" sz="1600" dirty="0">
                <a:solidFill>
                  <a:srgbClr val="080808"/>
                </a:solidFill>
              </a:rPr>
              <a:t>&gt;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1600" b="1" dirty="0" err="1">
                <a:solidFill>
                  <a:srgbClr val="C00000"/>
                </a:solidFill>
              </a:rPr>
              <a:t>V</a:t>
            </a:r>
            <a:r>
              <a:rPr lang="en-US" altLang="zh-CN" sz="1600" b="1" dirty="0" err="1" smtClean="0">
                <a:solidFill>
                  <a:srgbClr val="C00000"/>
                </a:solidFill>
              </a:rPr>
              <a:t>ar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=5</a:t>
            </a:r>
            <a:r>
              <a:rPr lang="en-US" altLang="zh-CN" sz="1600" b="1" dirty="0">
                <a:solidFill>
                  <a:srgbClr val="C00000"/>
                </a:solidFill>
              </a:rPr>
              <a:t>;  </a:t>
            </a:r>
            <a:r>
              <a:rPr lang="en-US" altLang="zh-CN" sz="1400" b="1" dirty="0" smtClean="0">
                <a:solidFill>
                  <a:srgbClr val="0303DF"/>
                </a:solidFill>
              </a:rPr>
              <a:t>//</a:t>
            </a:r>
            <a:r>
              <a:rPr lang="zh-CN" altLang="en-US" sz="1400" b="1" dirty="0" smtClean="0">
                <a:solidFill>
                  <a:srgbClr val="0303DF"/>
                </a:solidFill>
              </a:rPr>
              <a:t>全局变量定义并初始化</a:t>
            </a:r>
            <a:endParaRPr lang="en-US" altLang="zh-CN" sz="1400" b="1" dirty="0" smtClean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getGloval_Var</a:t>
            </a:r>
            <a:r>
              <a:rPr lang="en-US" altLang="zh-CN" sz="1600" dirty="0" smtClean="0">
                <a:solidFill>
                  <a:srgbClr val="006600"/>
                </a:solidFill>
              </a:rPr>
              <a:t>() 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  return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Var</a:t>
            </a:r>
            <a:r>
              <a:rPr lang="en-US" altLang="zh-CN" sz="1600" dirty="0" smtClean="0">
                <a:solidFill>
                  <a:srgbClr val="080808"/>
                </a:solidFill>
              </a:rPr>
              <a:t>;  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21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79AA5-0B49-4C24-B2F8-FAC3F178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静态局部变量</a:t>
            </a:r>
            <a:r>
              <a:rPr lang="zh-CN" altLang="en-US" dirty="0"/>
              <a:t>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AE11B-9104-4604-B07C-C5A5F8AA8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在保证</a:t>
            </a:r>
            <a:r>
              <a:rPr lang="zh-CN" altLang="en-US" sz="2000" dirty="0">
                <a:solidFill>
                  <a:srgbClr val="006600"/>
                </a:solidFill>
              </a:rPr>
              <a:t>局部变量作用域</a:t>
            </a:r>
            <a:r>
              <a:rPr lang="zh-CN" altLang="en-US" sz="2000" dirty="0"/>
              <a:t>的前提下</a:t>
            </a:r>
            <a:endParaRPr lang="en-US" altLang="zh-CN" sz="2000" dirty="0"/>
          </a:p>
          <a:p>
            <a:pPr marL="971550" lvl="1"/>
            <a:r>
              <a:rPr lang="zh-CN" altLang="en-US" sz="1800" dirty="0">
                <a:solidFill>
                  <a:srgbClr val="000099"/>
                </a:solidFill>
              </a:rPr>
              <a:t>要求函数调用结束后，保存某个值，供下次调用时使用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在</a:t>
            </a:r>
            <a:r>
              <a:rPr lang="zh-CN" altLang="en-US" sz="1800" dirty="0">
                <a:solidFill>
                  <a:srgbClr val="7030A0"/>
                </a:solidFill>
              </a:rPr>
              <a:t>函数中</a:t>
            </a:r>
            <a:r>
              <a:rPr lang="zh-CN" altLang="en-US" sz="1800" dirty="0"/>
              <a:t>定义比较大的数组；</a:t>
            </a:r>
            <a:endParaRPr lang="en-US" altLang="zh-CN" sz="1800" dirty="0"/>
          </a:p>
          <a:p>
            <a:pPr marL="971550" lvl="1"/>
            <a:r>
              <a:rPr lang="zh-CN" altLang="en-US" sz="1800" dirty="0" smtClean="0">
                <a:solidFill>
                  <a:srgbClr val="7030A0"/>
                </a:solidFill>
              </a:rPr>
              <a:t>频繁调用某一个函数时</a:t>
            </a:r>
            <a:r>
              <a:rPr lang="zh-CN" altLang="en-US" sz="1800" dirty="0" smtClean="0"/>
              <a:t>，如在函数的递归函数</a:t>
            </a:r>
            <a:r>
              <a:rPr lang="zh-CN" altLang="en-US" sz="1800" dirty="0"/>
              <a:t>中，避免局部变量重复进栈、出栈操作，提高程序的执行效率；</a:t>
            </a:r>
            <a:endParaRPr lang="en-US" altLang="zh-CN" sz="1800" dirty="0"/>
          </a:p>
          <a:p>
            <a:pPr marL="971550" lvl="1"/>
            <a:r>
              <a:rPr lang="en-US" altLang="zh-CN" sz="1800" dirty="0"/>
              <a:t>……..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缺点：生命期太长，浪费内存空间</a:t>
            </a:r>
            <a:r>
              <a:rPr lang="zh-CN" altLang="en-US" sz="2000" dirty="0" smtClean="0">
                <a:solidFill>
                  <a:srgbClr val="0303DF"/>
                </a:solidFill>
              </a:rPr>
              <a:t>；</a:t>
            </a:r>
            <a:r>
              <a:rPr lang="zh-CN" altLang="en-US" sz="2000" dirty="0" smtClean="0">
                <a:solidFill>
                  <a:srgbClr val="C00000"/>
                </a:solidFill>
              </a:rPr>
              <a:t>酌情</a:t>
            </a:r>
            <a:r>
              <a:rPr lang="zh-CN" altLang="en-US" sz="2000" dirty="0">
                <a:solidFill>
                  <a:srgbClr val="C00000"/>
                </a:solidFill>
              </a:rPr>
              <a:t>使用</a:t>
            </a:r>
            <a:r>
              <a:rPr lang="zh-CN" altLang="en-US" sz="2000" dirty="0" smtClean="0">
                <a:solidFill>
                  <a:srgbClr val="C00000"/>
                </a:solidFill>
              </a:rPr>
              <a:t>；</a:t>
            </a:r>
            <a:endParaRPr lang="en-US" altLang="zh-CN" sz="2000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sym typeface="宋体" panose="02010600030101010101" pitchFamily="2" charset="-122"/>
              </a:rPr>
              <a:t>在函数的</a:t>
            </a:r>
            <a:r>
              <a:rPr lang="zh-CN" altLang="en-US" sz="2000" dirty="0">
                <a:solidFill>
                  <a:srgbClr val="C00000"/>
                </a:solidFill>
                <a:sym typeface="宋体" panose="02010600030101010101" pitchFamily="2" charset="-122"/>
              </a:rPr>
              <a:t>递归调用</a:t>
            </a:r>
            <a:r>
              <a:rPr lang="zh-CN" altLang="en-US" sz="2000" dirty="0">
                <a:solidFill>
                  <a:srgbClr val="000000"/>
                </a:solidFill>
                <a:sym typeface="宋体" panose="02010600030101010101" pitchFamily="2" charset="-122"/>
              </a:rPr>
              <a:t>中经常使用，以提高程序的执行效率</a:t>
            </a:r>
          </a:p>
        </p:txBody>
      </p:sp>
    </p:spTree>
    <p:extLst>
      <p:ext uri="{BB962C8B-B14F-4D97-AF65-F5344CB8AC3E}">
        <p14:creationId xmlns:p14="http://schemas.microsoft.com/office/powerpoint/2010/main" val="361388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修饰函数</a:t>
            </a:r>
            <a:r>
              <a:rPr lang="en-US" altLang="zh-CN" b="1" dirty="0"/>
              <a:t>—</a:t>
            </a:r>
            <a:r>
              <a:rPr lang="zh-CN" altLang="en-US" b="1" dirty="0"/>
              <a:t>静态函数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C00000"/>
                </a:solidFill>
              </a:rPr>
              <a:t>默认情况下，函数的定义和声明是</a:t>
            </a:r>
            <a:r>
              <a:rPr lang="en-US" altLang="zh-CN" sz="1800" dirty="0">
                <a:solidFill>
                  <a:srgbClr val="C00000"/>
                </a:solidFill>
              </a:rPr>
              <a:t>extern</a:t>
            </a:r>
            <a:r>
              <a:rPr lang="zh-CN" altLang="en-US" sz="1800" dirty="0">
                <a:solidFill>
                  <a:srgbClr val="C00000"/>
                </a:solidFill>
              </a:rPr>
              <a:t>的，对同一个工程中的所有文件可见；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u="sng" dirty="0" smtClean="0">
                <a:solidFill>
                  <a:srgbClr val="7030A0"/>
                </a:solidFill>
              </a:rPr>
              <a:t>静态</a:t>
            </a:r>
            <a:r>
              <a:rPr lang="zh-CN" altLang="en-US" sz="1800" b="1" u="sng" dirty="0">
                <a:solidFill>
                  <a:srgbClr val="7030A0"/>
                </a:solidFill>
              </a:rPr>
              <a:t>函数的语义与静态全局变量类似。</a:t>
            </a:r>
            <a:endParaRPr lang="en-US" altLang="zh-CN" sz="1800" b="1" u="sng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在函数的返回类型前加上关键字</a:t>
            </a:r>
            <a:r>
              <a:rPr lang="en-US" altLang="zh-CN" sz="1800" dirty="0">
                <a:solidFill>
                  <a:srgbClr val="0303DF"/>
                </a:solidFill>
              </a:rPr>
              <a:t>static</a:t>
            </a:r>
            <a:r>
              <a:rPr lang="zh-CN" altLang="en-US" sz="1800" dirty="0"/>
              <a:t>，函数就被定义成为</a:t>
            </a:r>
            <a:r>
              <a:rPr lang="zh-CN" altLang="en-US" sz="1800" dirty="0">
                <a:solidFill>
                  <a:srgbClr val="0303DF"/>
                </a:solidFill>
              </a:rPr>
              <a:t>静态函数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00000"/>
                </a:solidFill>
              </a:rPr>
              <a:t>静态</a:t>
            </a:r>
            <a:r>
              <a:rPr lang="zh-CN" altLang="en-US" sz="1800" b="1" dirty="0">
                <a:solidFill>
                  <a:srgbClr val="C00000"/>
                </a:solidFill>
              </a:rPr>
              <a:t>函数只是在声明它的文件中可见，对其它文件不可见，不能被其它文件访问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；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（语义同静态全局变量）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600" dirty="0"/>
              <a:t>静态函数</a:t>
            </a:r>
            <a:r>
              <a:rPr lang="zh-CN" altLang="en-US" sz="1600" dirty="0" smtClean="0"/>
              <a:t>不能在其它文件中引用，只能在本文件中使用；</a:t>
            </a:r>
            <a:endParaRPr lang="en-US" altLang="zh-CN" sz="1600" dirty="0"/>
          </a:p>
          <a:p>
            <a:pPr marL="971550" lvl="1"/>
            <a:r>
              <a:rPr lang="zh-CN" altLang="en-US" sz="1600" dirty="0" smtClean="0"/>
              <a:t>其它</a:t>
            </a:r>
            <a:r>
              <a:rPr lang="zh-CN" altLang="en-US" sz="1600" dirty="0"/>
              <a:t>文件中可以定义相同名字的函数，不会发生冲突 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303DF"/>
                </a:solidFill>
              </a:rPr>
              <a:t>因此</a:t>
            </a:r>
            <a:r>
              <a:rPr lang="en-US" altLang="zh-CN" sz="1800" dirty="0">
                <a:solidFill>
                  <a:srgbClr val="0303DF"/>
                </a:solidFill>
              </a:rPr>
              <a:t>static</a:t>
            </a:r>
            <a:r>
              <a:rPr lang="zh-CN" altLang="en-US" sz="1800" dirty="0">
                <a:solidFill>
                  <a:srgbClr val="0303DF"/>
                </a:solidFill>
              </a:rPr>
              <a:t>具有“隐藏”函数的作用， 只在定义它的文件可见，对整个工程不再可见；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C00000"/>
                </a:solidFill>
              </a:rPr>
              <a:t>其情形与静态全局变量类似；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/>
              <a:t>C++</a:t>
            </a:r>
            <a:r>
              <a:rPr lang="zh-CN" altLang="en-US" sz="1800" dirty="0"/>
              <a:t>、</a:t>
            </a:r>
            <a:r>
              <a:rPr lang="en-US" altLang="zh-CN" sz="1800" dirty="0" smtClean="0"/>
              <a:t>Java</a:t>
            </a:r>
            <a:r>
              <a:rPr lang="zh-CN" altLang="en-US" sz="1800" dirty="0" smtClean="0"/>
              <a:t>等面向对象的编程语言中中</a:t>
            </a:r>
            <a:r>
              <a:rPr lang="zh-CN" altLang="en-US" sz="1800" dirty="0"/>
              <a:t>使用</a:t>
            </a:r>
            <a:r>
              <a:rPr lang="en-US" altLang="zh-CN" sz="1800" dirty="0"/>
              <a:t>static</a:t>
            </a:r>
            <a:r>
              <a:rPr lang="zh-CN" altLang="en-US" sz="1800" dirty="0"/>
              <a:t>优点很多；</a:t>
            </a:r>
          </a:p>
        </p:txBody>
      </p:sp>
    </p:spTree>
    <p:extLst>
      <p:ext uri="{BB962C8B-B14F-4D97-AF65-F5344CB8AC3E}">
        <p14:creationId xmlns:p14="http://schemas.microsoft.com/office/powerpoint/2010/main" val="25007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static</a:t>
            </a:r>
            <a:r>
              <a:rPr lang="zh-CN" altLang="en-US" b="1" dirty="0"/>
              <a:t>修饰函数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5774" y="2897317"/>
            <a:ext cx="3945549" cy="2763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/>
              <a:t>文件 </a:t>
            </a:r>
            <a:r>
              <a:rPr lang="en-US" altLang="zh-CN" sz="1800" dirty="0" err="1"/>
              <a:t>main.c</a:t>
            </a:r>
            <a:endParaRPr lang="en-US" altLang="zh-CN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#include&lt;stdio.h&gt;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void </a:t>
            </a:r>
            <a:r>
              <a:rPr lang="en-US" altLang="zh-CN" sz="1600" dirty="0" err="1">
                <a:solidFill>
                  <a:srgbClr val="0303DF"/>
                </a:solidFill>
              </a:rPr>
              <a:t>msg</a:t>
            </a:r>
            <a:r>
              <a:rPr lang="en-US" altLang="zh-CN" sz="1600" dirty="0">
                <a:solidFill>
                  <a:srgbClr val="0303DF"/>
                </a:solidFill>
              </a:rPr>
              <a:t>(); </a:t>
            </a:r>
            <a:r>
              <a:rPr lang="en-US" altLang="zh-CN" sz="1600" dirty="0" smtClean="0">
                <a:solidFill>
                  <a:srgbClr val="0303DF"/>
                </a:solidFill>
              </a:rPr>
              <a:t>  //</a:t>
            </a:r>
            <a:r>
              <a:rPr lang="zh-CN" altLang="en-US" sz="1600" dirty="0" smtClean="0">
                <a:solidFill>
                  <a:srgbClr val="0303DF"/>
                </a:solidFill>
              </a:rPr>
              <a:t>原型声明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main(void)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extern char i;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 </a:t>
            </a:r>
          </a:p>
          <a:p>
            <a:pPr lvl="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printf("%c", i);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</a:t>
            </a:r>
            <a:r>
              <a:rPr lang="en-US" altLang="zh-CN" sz="1600" dirty="0">
                <a:solidFill>
                  <a:srgbClr val="0303DF"/>
                </a:solidFill>
              </a:rPr>
              <a:t>//</a:t>
            </a:r>
            <a:r>
              <a:rPr lang="zh-CN" altLang="en-US" sz="1600" dirty="0">
                <a:solidFill>
                  <a:srgbClr val="0303DF"/>
                </a:solidFill>
              </a:rPr>
              <a:t>可以访问 </a:t>
            </a:r>
            <a:r>
              <a:rPr lang="en-US" altLang="zh-CN" sz="1600" dirty="0" err="1">
                <a:solidFill>
                  <a:srgbClr val="0303DF"/>
                </a:solidFill>
              </a:rPr>
              <a:t>i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0303D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msg();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     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</a:rPr>
              <a:t>      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303DF"/>
                </a:solidFill>
                <a:effectLst/>
              </a:rPr>
              <a:t>//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303DF"/>
                </a:solidFill>
                <a:effectLst/>
              </a:rPr>
              <a:t>可以调用</a:t>
            </a:r>
            <a:r>
              <a:rPr kumimoji="0" lang="en-US" altLang="zh-CN" sz="1600" b="0" i="0" u="none" strike="noStrike" cap="none" normalizeH="0" baseline="0" dirty="0" err="1" smtClean="0">
                <a:ln>
                  <a:noFill/>
                </a:ln>
                <a:solidFill>
                  <a:srgbClr val="0303DF"/>
                </a:solidFill>
                <a:effectLst/>
              </a:rPr>
              <a:t>msg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303DF"/>
                </a:solidFill>
                <a:effectLst/>
              </a:rPr>
              <a:t>()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0303DF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   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85775" y="1018843"/>
            <a:ext cx="3945548" cy="1699419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marL="342900" indent="-342900" eaLnBrk="0" latinLnBrk="1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文件  </a:t>
            </a:r>
            <a:r>
              <a:rPr lang="en-US" altLang="zh-CN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testStatic.c</a:t>
            </a:r>
            <a:endParaRPr lang="en-US" altLang="zh-CN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latinLnBrk="1"/>
            <a:r>
              <a:rPr lang="zh-CN" altLang="zh-CN" sz="1600" dirty="0">
                <a:solidFill>
                  <a:srgbClr val="080808"/>
                </a:solidFill>
                <a:latin typeface="+mn-lt"/>
                <a:ea typeface="+mn-ea"/>
                <a:sym typeface="Arial" panose="020B0604020202020204" pitchFamily="34" charset="0"/>
              </a:rPr>
              <a:t>#include&lt;stdio.h&gt;</a:t>
            </a:r>
            <a:endParaRPr lang="en-US" altLang="zh-CN" sz="1600" dirty="0">
              <a:solidFill>
                <a:srgbClr val="08080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latinLnBrk="1"/>
            <a:r>
              <a:rPr lang="en-US" altLang="zh-CN" sz="1600" dirty="0" smtClean="0">
                <a:solidFill>
                  <a:srgbClr val="006600"/>
                </a:solidFill>
                <a:latin typeface="+mn-lt"/>
              </a:rPr>
              <a:t>char </a:t>
            </a:r>
            <a:r>
              <a:rPr lang="en-US" altLang="zh-CN" sz="1600" dirty="0" err="1">
                <a:solidFill>
                  <a:srgbClr val="006600"/>
                </a:solidFill>
                <a:latin typeface="+mn-lt"/>
              </a:rPr>
              <a:t>i</a:t>
            </a:r>
            <a:r>
              <a:rPr lang="en-US" altLang="zh-CN" sz="1600" dirty="0">
                <a:solidFill>
                  <a:srgbClr val="006600"/>
                </a:solidFill>
                <a:latin typeface="+mn-lt"/>
              </a:rPr>
              <a:t> = ‘A’;     </a:t>
            </a:r>
            <a:r>
              <a:rPr lang="en-US" altLang="zh-CN" sz="1600" i="1" dirty="0">
                <a:solidFill>
                  <a:srgbClr val="080808"/>
                </a:solidFill>
                <a:latin typeface="+mn-lt"/>
                <a:ea typeface="+mn-ea"/>
              </a:rPr>
              <a:t>//</a:t>
            </a:r>
            <a:r>
              <a:rPr lang="zh-CN" altLang="en-US" sz="1600" i="1" dirty="0">
                <a:solidFill>
                  <a:srgbClr val="080808"/>
                </a:solidFill>
                <a:latin typeface="+mn-lt"/>
                <a:ea typeface="+mn-ea"/>
              </a:rPr>
              <a:t>整个工程可见</a:t>
            </a:r>
            <a:endParaRPr lang="en-US" altLang="zh-CN" sz="1600" dirty="0">
              <a:solidFill>
                <a:srgbClr val="080808"/>
              </a:solidFill>
              <a:latin typeface="+mn-lt"/>
              <a:ea typeface="+mn-ea"/>
            </a:endParaRPr>
          </a:p>
          <a:p>
            <a:pPr latinLnBrk="1"/>
            <a:r>
              <a:rPr lang="en-US" altLang="zh-CN" sz="1600" dirty="0">
                <a:solidFill>
                  <a:srgbClr val="0303DF"/>
                </a:solidFill>
                <a:latin typeface="+mn-lt"/>
              </a:rPr>
              <a:t>void </a:t>
            </a:r>
            <a:r>
              <a:rPr lang="en-US" altLang="zh-CN" sz="1600" dirty="0" err="1">
                <a:solidFill>
                  <a:srgbClr val="0303DF"/>
                </a:solidFill>
                <a:latin typeface="+mn-lt"/>
              </a:rPr>
              <a:t>msg</a:t>
            </a:r>
            <a:r>
              <a:rPr lang="en-US" altLang="zh-CN" sz="1600" dirty="0" smtClean="0">
                <a:solidFill>
                  <a:srgbClr val="0303DF"/>
                </a:solidFill>
                <a:latin typeface="+mn-lt"/>
              </a:rPr>
              <a:t>() </a:t>
            </a:r>
            <a:r>
              <a:rPr lang="en-US" altLang="zh-CN" sz="1600" dirty="0" smtClean="0">
                <a:solidFill>
                  <a:srgbClr val="080808"/>
                </a:solidFill>
                <a:latin typeface="+mn-lt"/>
              </a:rPr>
              <a:t>{     </a:t>
            </a:r>
            <a:r>
              <a:rPr lang="en-US" altLang="zh-CN" sz="1600" i="1" dirty="0" smtClean="0">
                <a:solidFill>
                  <a:srgbClr val="080808"/>
                </a:solidFill>
                <a:latin typeface="+mn-lt"/>
                <a:ea typeface="+mn-ea"/>
              </a:rPr>
              <a:t>//</a:t>
            </a:r>
            <a:r>
              <a:rPr lang="zh-CN" altLang="en-US" sz="1600" b="1" i="1" dirty="0">
                <a:solidFill>
                  <a:srgbClr val="7030A0"/>
                </a:solidFill>
                <a:latin typeface="+mn-lt"/>
                <a:ea typeface="+mn-ea"/>
              </a:rPr>
              <a:t>整个工程可见</a:t>
            </a:r>
            <a:endParaRPr lang="en-US" altLang="zh-CN" sz="1600" dirty="0">
              <a:solidFill>
                <a:srgbClr val="080808"/>
              </a:solidFill>
              <a:latin typeface="+mn-lt"/>
            </a:endParaRPr>
          </a:p>
          <a:p>
            <a:pPr latinLnBrk="1"/>
            <a:r>
              <a:rPr lang="en-US" altLang="zh-CN" sz="1600" dirty="0" smtClean="0">
                <a:solidFill>
                  <a:srgbClr val="080808"/>
                </a:solidFill>
                <a:latin typeface="+mn-lt"/>
              </a:rPr>
              <a:t>     </a:t>
            </a:r>
            <a:r>
              <a:rPr lang="en-US" altLang="zh-CN" sz="1600" dirty="0" err="1" smtClean="0">
                <a:solidFill>
                  <a:srgbClr val="080808"/>
                </a:solidFill>
                <a:latin typeface="+mn-lt"/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(“Hello SDU!\n"); 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}</a:t>
            </a:r>
            <a:endParaRPr lang="en-US" altLang="zh-CN" sz="1600" b="0" i="0" dirty="0">
              <a:solidFill>
                <a:srgbClr val="080808"/>
              </a:solidFill>
              <a:effectLst/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30126" y="1020673"/>
            <a:ext cx="4144351" cy="1697589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pPr marL="342900" indent="-342900" eaLnBrk="0" latinLnBrk="1" hangingPunct="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文件  </a:t>
            </a:r>
            <a:r>
              <a:rPr lang="en-US" altLang="zh-CN" dirty="0" err="1">
                <a:solidFill>
                  <a:srgbClr val="1A93C8"/>
                </a:solidFill>
                <a:latin typeface="+mn-lt"/>
                <a:ea typeface="+mn-ea"/>
                <a:sym typeface="Arial" panose="020B0604020202020204" pitchFamily="34" charset="0"/>
              </a:rPr>
              <a:t>testStatic.c</a:t>
            </a:r>
            <a:endParaRPr lang="en-US" altLang="zh-CN" dirty="0">
              <a:solidFill>
                <a:srgbClr val="1A93C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latinLnBrk="1"/>
            <a:r>
              <a:rPr lang="zh-CN" altLang="zh-CN" sz="1600" dirty="0">
                <a:solidFill>
                  <a:srgbClr val="080808"/>
                </a:solidFill>
                <a:latin typeface="+mn-lt"/>
                <a:ea typeface="+mn-ea"/>
                <a:sym typeface="Arial" panose="020B0604020202020204" pitchFamily="34" charset="0"/>
              </a:rPr>
              <a:t>#include&lt;stdio.h&gt;</a:t>
            </a:r>
            <a:endParaRPr lang="en-US" altLang="zh-CN" sz="1600" dirty="0">
              <a:solidFill>
                <a:srgbClr val="080808"/>
              </a:solidFill>
              <a:latin typeface="+mn-lt"/>
              <a:ea typeface="+mn-ea"/>
              <a:sym typeface="Arial" panose="020B0604020202020204" pitchFamily="34" charset="0"/>
            </a:endParaRPr>
          </a:p>
          <a:p>
            <a:pPr latinLnBrk="1"/>
            <a:r>
              <a:rPr lang="en-US" altLang="zh-CN" sz="1600" b="1" dirty="0" smtClean="0">
                <a:solidFill>
                  <a:srgbClr val="0303DF"/>
                </a:solidFill>
                <a:latin typeface="+mn-lt"/>
              </a:rPr>
              <a:t>static </a:t>
            </a:r>
            <a:r>
              <a:rPr lang="en-US" altLang="zh-CN" sz="1600" b="1" dirty="0">
                <a:solidFill>
                  <a:srgbClr val="0303DF"/>
                </a:solidFill>
                <a:latin typeface="+mn-lt"/>
              </a:rPr>
              <a:t>char </a:t>
            </a:r>
            <a:r>
              <a:rPr lang="en-US" altLang="zh-CN" sz="1600" b="1" dirty="0" err="1">
                <a:solidFill>
                  <a:srgbClr val="0303DF"/>
                </a:solidFill>
                <a:latin typeface="+mn-lt"/>
              </a:rPr>
              <a:t>i</a:t>
            </a:r>
            <a:r>
              <a:rPr lang="en-US" altLang="zh-CN" sz="1600" b="1" dirty="0">
                <a:solidFill>
                  <a:srgbClr val="0303DF"/>
                </a:solidFill>
                <a:latin typeface="+mn-lt"/>
              </a:rPr>
              <a:t> = ‘A’;     </a:t>
            </a:r>
            <a:r>
              <a:rPr lang="en-US" altLang="zh-CN" sz="1600" i="1" dirty="0">
                <a:solidFill>
                  <a:srgbClr val="080808"/>
                </a:solidFill>
                <a:latin typeface="+mn-lt"/>
                <a:ea typeface="+mn-ea"/>
              </a:rPr>
              <a:t>//</a:t>
            </a:r>
            <a:r>
              <a:rPr lang="zh-CN" altLang="en-US" sz="1600" i="1" dirty="0">
                <a:solidFill>
                  <a:srgbClr val="080808"/>
                </a:solidFill>
                <a:latin typeface="+mn-lt"/>
                <a:ea typeface="+mn-ea"/>
              </a:rPr>
              <a:t>其它文件不可见</a:t>
            </a:r>
            <a:endParaRPr lang="en-US" altLang="zh-CN" sz="1600" dirty="0">
              <a:solidFill>
                <a:srgbClr val="080808"/>
              </a:solidFill>
              <a:latin typeface="+mn-lt"/>
              <a:ea typeface="+mn-ea"/>
            </a:endParaRPr>
          </a:p>
          <a:p>
            <a:pPr latinLnBrk="1"/>
            <a:r>
              <a:rPr lang="en-US" altLang="zh-CN" sz="1600" b="1" dirty="0">
                <a:solidFill>
                  <a:srgbClr val="C00000"/>
                </a:solidFill>
                <a:latin typeface="+mn-lt"/>
              </a:rPr>
              <a:t>static void </a:t>
            </a:r>
            <a:r>
              <a:rPr lang="en-US" altLang="zh-CN" sz="1600" b="1" dirty="0" err="1">
                <a:solidFill>
                  <a:srgbClr val="C00000"/>
                </a:solidFill>
                <a:latin typeface="+mn-lt"/>
              </a:rPr>
              <a:t>msg</a:t>
            </a:r>
            <a:r>
              <a:rPr lang="en-US" altLang="zh-CN" sz="1600" b="1" smtClean="0">
                <a:solidFill>
                  <a:srgbClr val="C00000"/>
                </a:solidFill>
                <a:latin typeface="+mn-lt"/>
              </a:rPr>
              <a:t>() </a:t>
            </a:r>
            <a:r>
              <a:rPr lang="en-US" altLang="zh-CN" sz="1600" smtClean="0">
                <a:solidFill>
                  <a:srgbClr val="080808"/>
                </a:solidFill>
                <a:latin typeface="+mn-lt"/>
              </a:rPr>
              <a:t>{     </a:t>
            </a:r>
            <a:r>
              <a:rPr lang="en-US" altLang="zh-CN" sz="1600" i="1" smtClean="0">
                <a:solidFill>
                  <a:srgbClr val="080808"/>
                </a:solidFill>
                <a:latin typeface="+mn-lt"/>
                <a:ea typeface="+mn-ea"/>
              </a:rPr>
              <a:t>//</a:t>
            </a:r>
            <a:r>
              <a:rPr lang="zh-CN" altLang="en-US" sz="1600" b="1" i="1" dirty="0">
                <a:solidFill>
                  <a:srgbClr val="7030A0"/>
                </a:solidFill>
                <a:latin typeface="+mn-lt"/>
                <a:ea typeface="+mn-ea"/>
              </a:rPr>
              <a:t>其它</a:t>
            </a:r>
            <a:r>
              <a:rPr lang="zh-CN" altLang="en-US" sz="1600" b="1" i="1" dirty="0" smtClean="0">
                <a:solidFill>
                  <a:srgbClr val="7030A0"/>
                </a:solidFill>
                <a:latin typeface="+mn-lt"/>
                <a:ea typeface="+mn-ea"/>
              </a:rPr>
              <a:t>文件中不</a:t>
            </a:r>
            <a:r>
              <a:rPr lang="zh-CN" altLang="en-US" sz="1600" b="1" i="1" dirty="0">
                <a:solidFill>
                  <a:srgbClr val="7030A0"/>
                </a:solidFill>
                <a:latin typeface="+mn-lt"/>
                <a:ea typeface="+mn-ea"/>
              </a:rPr>
              <a:t>可见</a:t>
            </a:r>
            <a:endParaRPr lang="en-US" altLang="zh-CN" sz="1600" b="1" i="1" dirty="0">
              <a:solidFill>
                <a:srgbClr val="7030A0"/>
              </a:solidFill>
              <a:latin typeface="+mn-lt"/>
              <a:ea typeface="+mn-ea"/>
            </a:endParaRPr>
          </a:p>
          <a:p>
            <a:pPr latinLnBrk="1"/>
            <a:r>
              <a:rPr lang="en-US" altLang="zh-CN" sz="1600" dirty="0" smtClean="0">
                <a:solidFill>
                  <a:srgbClr val="080808"/>
                </a:solidFill>
                <a:latin typeface="+mn-lt"/>
              </a:rPr>
              <a:t>    </a:t>
            </a:r>
            <a:r>
              <a:rPr lang="en-US" altLang="zh-CN" sz="1600" dirty="0" err="1" smtClean="0">
                <a:solidFill>
                  <a:srgbClr val="080808"/>
                </a:solidFill>
                <a:latin typeface="+mn-lt"/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(“Hello SDU!\n"); </a:t>
            </a:r>
          </a:p>
          <a:p>
            <a:pPr latinLnBrk="1"/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}</a:t>
            </a:r>
            <a:endParaRPr lang="en-US" altLang="zh-CN" sz="1600" b="0" i="0" dirty="0">
              <a:solidFill>
                <a:srgbClr val="080808"/>
              </a:solidFill>
              <a:effectLst/>
              <a:latin typeface="+mn-lt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4630125" y="2928323"/>
            <a:ext cx="4144351" cy="27016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/>
              <a:t>文件 </a:t>
            </a:r>
            <a:r>
              <a:rPr lang="en-US" altLang="zh-CN" sz="1800" dirty="0" err="1"/>
              <a:t>main.c</a:t>
            </a:r>
            <a:endParaRPr lang="en-US" altLang="zh-CN" sz="1800" dirty="0"/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zh-CN" sz="1600" dirty="0">
                <a:solidFill>
                  <a:srgbClr val="080808"/>
                </a:solidFill>
              </a:rPr>
              <a:t>#include&lt;stdio.h&gt;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void msg();    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//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编译错误：函数未定义</a:t>
            </a:r>
            <a:r>
              <a:rPr lang="en-US" altLang="zh-CN" sz="1600" b="1" dirty="0" smtClean="0">
                <a:solidFill>
                  <a:srgbClr val="006600"/>
                </a:solidFill>
              </a:rPr>
              <a:t> </a:t>
            </a:r>
            <a:endParaRPr lang="zh-CN" altLang="zh-CN" sz="1600" dirty="0">
              <a:solidFill>
                <a:srgbClr val="0303DF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zh-CN" altLang="zh-CN" sz="1600" dirty="0">
                <a:solidFill>
                  <a:srgbClr val="080808"/>
                </a:solidFill>
              </a:rPr>
              <a:t> main(void)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zh-CN" sz="1600" dirty="0">
                <a:solidFill>
                  <a:srgbClr val="080808"/>
                </a:solidFill>
              </a:rPr>
              <a:t>{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zh-CN" altLang="zh-CN" sz="1600" dirty="0">
                <a:solidFill>
                  <a:srgbClr val="C00000"/>
                </a:solidFill>
              </a:rPr>
              <a:t>extern char i; </a:t>
            </a:r>
            <a:r>
              <a:rPr lang="en-US" altLang="zh-CN" sz="1600" dirty="0">
                <a:solidFill>
                  <a:srgbClr val="C00000"/>
                </a:solidFill>
              </a:rPr>
              <a:t>     </a:t>
            </a:r>
            <a:r>
              <a:rPr lang="en-US" altLang="zh-CN" sz="1600" b="1" dirty="0">
                <a:solidFill>
                  <a:srgbClr val="006600"/>
                </a:solidFill>
              </a:rPr>
              <a:t>//</a:t>
            </a:r>
            <a:r>
              <a:rPr lang="zh-CN" altLang="en-US" sz="1600" b="1" dirty="0">
                <a:solidFill>
                  <a:srgbClr val="006600"/>
                </a:solidFill>
              </a:rPr>
              <a:t>编译错误：</a:t>
            </a:r>
            <a:r>
              <a:rPr lang="en-US" altLang="zh-CN" sz="1600" b="1" dirty="0" err="1">
                <a:solidFill>
                  <a:srgbClr val="006600"/>
                </a:solidFill>
              </a:rPr>
              <a:t>i</a:t>
            </a:r>
            <a:r>
              <a:rPr lang="zh-CN" altLang="en-US" sz="1600" b="1" dirty="0">
                <a:solidFill>
                  <a:srgbClr val="006600"/>
                </a:solidFill>
              </a:rPr>
              <a:t>未定义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zh-CN" altLang="zh-CN" sz="1600" dirty="0">
                <a:solidFill>
                  <a:srgbClr val="080808"/>
                </a:solidFill>
              </a:rPr>
              <a:t>printf(</a:t>
            </a:r>
            <a:r>
              <a:rPr lang="en-US" altLang="zh-CN" sz="1600" dirty="0">
                <a:solidFill>
                  <a:srgbClr val="080808"/>
                </a:solidFill>
              </a:rPr>
              <a:t>“</a:t>
            </a:r>
            <a:r>
              <a:rPr lang="zh-CN" altLang="zh-CN" sz="1600" dirty="0">
                <a:solidFill>
                  <a:srgbClr val="080808"/>
                </a:solidFill>
              </a:rPr>
              <a:t>%c</a:t>
            </a:r>
            <a:r>
              <a:rPr lang="en-US" altLang="zh-CN" sz="1600" dirty="0">
                <a:solidFill>
                  <a:srgbClr val="080808"/>
                </a:solidFill>
              </a:rPr>
              <a:t>”</a:t>
            </a:r>
            <a:r>
              <a:rPr lang="zh-CN" altLang="zh-CN" sz="1600" dirty="0">
                <a:solidFill>
                  <a:srgbClr val="080808"/>
                </a:solidFill>
              </a:rPr>
              <a:t>, i);</a:t>
            </a:r>
            <a:r>
              <a:rPr lang="en-US" altLang="zh-CN" sz="1600" dirty="0">
                <a:solidFill>
                  <a:srgbClr val="080808"/>
                </a:solidFill>
              </a:rPr>
              <a:t>   </a:t>
            </a:r>
            <a:r>
              <a:rPr lang="en-US" altLang="zh-CN" sz="1600" dirty="0">
                <a:solidFill>
                  <a:srgbClr val="0303DF"/>
                </a:solidFill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</a:rPr>
              <a:t>不可以</a:t>
            </a:r>
            <a:r>
              <a:rPr lang="zh-CN" altLang="en-US" sz="1600" dirty="0">
                <a:solidFill>
                  <a:srgbClr val="0303DF"/>
                </a:solidFill>
              </a:rPr>
              <a:t>访问 </a:t>
            </a:r>
            <a:r>
              <a:rPr lang="en-US" altLang="zh-CN" sz="1600" dirty="0" err="1">
                <a:solidFill>
                  <a:srgbClr val="0303DF"/>
                </a:solidFill>
              </a:rPr>
              <a:t>i</a:t>
            </a:r>
            <a:endParaRPr lang="zh-CN" altLang="zh-CN" sz="1600" dirty="0">
              <a:solidFill>
                <a:srgbClr val="0303DF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</a:t>
            </a:r>
            <a:r>
              <a:rPr lang="zh-CN" altLang="zh-CN" sz="1600" dirty="0">
                <a:solidFill>
                  <a:srgbClr val="FF0000"/>
                </a:solidFill>
              </a:rPr>
              <a:t>msg();</a:t>
            </a:r>
            <a:r>
              <a:rPr lang="en-US" altLang="zh-CN" sz="1600" dirty="0">
                <a:solidFill>
                  <a:srgbClr val="FF0000"/>
                </a:solidFill>
              </a:rPr>
              <a:t>    </a:t>
            </a:r>
            <a:r>
              <a:rPr lang="en-US" altLang="zh-CN" sz="1600" dirty="0">
                <a:solidFill>
                  <a:srgbClr val="0303DF"/>
                </a:solidFill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</a:rPr>
              <a:t>不</a:t>
            </a:r>
            <a:r>
              <a:rPr lang="zh-CN" altLang="en-US" sz="1600" dirty="0" smtClean="0">
                <a:solidFill>
                  <a:srgbClr val="C00000"/>
                </a:solidFill>
              </a:rPr>
              <a:t>可以调用</a:t>
            </a:r>
            <a:r>
              <a:rPr lang="en-US" altLang="zh-CN" sz="1600" dirty="0" err="1" smtClean="0">
                <a:solidFill>
                  <a:srgbClr val="0303DF"/>
                </a:solidFill>
              </a:rPr>
              <a:t>msg</a:t>
            </a:r>
            <a:r>
              <a:rPr lang="en-US" altLang="zh-CN" sz="1600" dirty="0">
                <a:solidFill>
                  <a:srgbClr val="0303DF"/>
                </a:solidFill>
              </a:rPr>
              <a:t>()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1600" dirty="0">
                <a:solidFill>
                  <a:srgbClr val="080808"/>
                </a:solidFill>
              </a:rPr>
              <a:t>return 0;</a:t>
            </a:r>
          </a:p>
          <a:p>
            <a:pPr defTabSz="914400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zh-CN" sz="1600" dirty="0">
                <a:solidFill>
                  <a:srgbClr val="080808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68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课后复习：</a:t>
            </a:r>
            <a:r>
              <a:rPr lang="zh-CN" altLang="en-US" dirty="0" smtClean="0"/>
              <a:t>本部</a:t>
            </a:r>
            <a:r>
              <a:rPr lang="zh-CN" altLang="en-US" dirty="0"/>
              <a:t>分主要内容：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根据变量的作用域，变量可分为局部变量与全局变量；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局部变量</a:t>
            </a:r>
            <a:r>
              <a:rPr lang="zh-CN" altLang="en-US" sz="2000" dirty="0"/>
              <a:t>：函数体内；复合语句块内；存储在栈中；</a:t>
            </a:r>
            <a:endParaRPr lang="en-US" altLang="zh-CN" sz="2000" dirty="0"/>
          </a:p>
          <a:p>
            <a:pPr marL="971550" lvl="1">
              <a:lnSpc>
                <a:spcPct val="120000"/>
              </a:lnSpc>
            </a:pPr>
            <a:r>
              <a:rPr lang="zh-CN" altLang="en-US" sz="1800" dirty="0"/>
              <a:t>参数形参；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zh-CN" altLang="en-US" sz="1800" dirty="0"/>
              <a:t>函数体内定义的变量；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zh-CN" altLang="en-US" sz="1800" dirty="0"/>
              <a:t>语句块（复合语句）内定义的变量；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zh-CN" altLang="en-US" sz="1800" dirty="0"/>
              <a:t>作用域：函数内，语句块内；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zh-CN" altLang="en-US" sz="1800" dirty="0"/>
              <a:t>生命期：函数调用期间，语句块执行期间；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zh-CN" altLang="en-US" sz="1800" dirty="0"/>
              <a:t>存储位置：运行栈；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全局变量</a:t>
            </a:r>
            <a:r>
              <a:rPr lang="zh-CN" altLang="en-US" sz="2000" dirty="0"/>
              <a:t>：定义位置开始，到文件尾；存储在全局（静态）数据区；</a:t>
            </a:r>
            <a:endParaRPr lang="en-US" altLang="zh-CN" sz="2000" dirty="0"/>
          </a:p>
          <a:p>
            <a:pPr marL="971550" lvl="1">
              <a:lnSpc>
                <a:spcPct val="120000"/>
              </a:lnSpc>
            </a:pPr>
            <a:r>
              <a:rPr lang="zh-CN" altLang="en-US" sz="1800" dirty="0"/>
              <a:t>函数体外定义的变量；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zh-CN" altLang="en-US" sz="1800" dirty="0"/>
              <a:t>所有</a:t>
            </a:r>
            <a:r>
              <a:rPr lang="zh-CN" altLang="en-US" sz="1800" dirty="0">
                <a:solidFill>
                  <a:srgbClr val="C00000"/>
                </a:solidFill>
              </a:rPr>
              <a:t>函数之前</a:t>
            </a:r>
            <a:r>
              <a:rPr lang="zh-CN" altLang="en-US" sz="1800" dirty="0">
                <a:solidFill>
                  <a:srgbClr val="FF0066"/>
                </a:solidFill>
              </a:rPr>
              <a:t>，</a:t>
            </a:r>
            <a:r>
              <a:rPr lang="zh-CN" altLang="en-US" sz="1800" dirty="0"/>
              <a:t>各个函数</a:t>
            </a:r>
            <a:r>
              <a:rPr lang="zh-CN" altLang="en-US" sz="1800" dirty="0">
                <a:solidFill>
                  <a:srgbClr val="C00000"/>
                </a:solidFill>
              </a:rPr>
              <a:t>之间，</a:t>
            </a:r>
            <a:r>
              <a:rPr lang="zh-CN" altLang="en-US" sz="1800" dirty="0"/>
              <a:t>所有函数</a:t>
            </a:r>
            <a:r>
              <a:rPr lang="zh-CN" altLang="en-US" sz="1800" dirty="0">
                <a:solidFill>
                  <a:srgbClr val="C00000"/>
                </a:solidFill>
              </a:rPr>
              <a:t>之后</a:t>
            </a:r>
            <a:r>
              <a:rPr lang="zh-CN" altLang="en-US" sz="1800" dirty="0">
                <a:solidFill>
                  <a:srgbClr val="FF0066"/>
                </a:solidFill>
              </a:rPr>
              <a:t>；</a:t>
            </a:r>
            <a:r>
              <a:rPr lang="zh-CN" altLang="en-US" sz="1800" dirty="0"/>
              <a:t>（函数之外定义）</a:t>
            </a:r>
          </a:p>
          <a:p>
            <a:pPr marL="971550" lvl="1">
              <a:lnSpc>
                <a:spcPct val="120000"/>
              </a:lnSpc>
            </a:pPr>
            <a:r>
              <a:rPr lang="zh-CN" altLang="en-US" sz="1800" dirty="0"/>
              <a:t>作用域：整个工程；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zh-CN" altLang="en-US" sz="1800" dirty="0"/>
              <a:t>生命期：定义开始，到程序执行结束；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zh-CN" altLang="en-US" sz="1800" dirty="0"/>
              <a:t>存储位置：全局（静态存储区）；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rgbClr val="030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课后复习：</a:t>
            </a:r>
            <a:r>
              <a:rPr lang="zh-CN" altLang="en-US" dirty="0" smtClean="0"/>
              <a:t>变量</a:t>
            </a:r>
            <a:r>
              <a:rPr lang="zh-CN" altLang="en-US" dirty="0"/>
              <a:t>的四种存储类型（四个修饰词）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303DF"/>
                </a:solidFill>
              </a:rPr>
              <a:t>auto</a:t>
            </a:r>
            <a:r>
              <a:rPr lang="zh-CN" altLang="en-US" sz="2000" dirty="0">
                <a:solidFill>
                  <a:srgbClr val="0303DF"/>
                </a:solidFill>
              </a:rPr>
              <a:t>：</a:t>
            </a:r>
            <a:r>
              <a:rPr lang="zh-CN" altLang="en-US" sz="2000" b="1" dirty="0">
                <a:solidFill>
                  <a:srgbClr val="006600"/>
                </a:solidFill>
              </a:rPr>
              <a:t>自动存储周期</a:t>
            </a:r>
            <a:endParaRPr lang="en-US" altLang="zh-CN" sz="2000" b="1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800" dirty="0"/>
              <a:t>非静态局部变量自动定义为</a:t>
            </a:r>
            <a:r>
              <a:rPr lang="en-US" altLang="zh-CN" sz="1800" dirty="0"/>
              <a:t>auto</a:t>
            </a:r>
            <a:r>
              <a:rPr lang="zh-CN" altLang="en-US" sz="1800" dirty="0"/>
              <a:t>，不需要声明；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303DF"/>
                </a:solidFill>
              </a:rPr>
              <a:t>register</a:t>
            </a:r>
            <a:r>
              <a:rPr lang="zh-CN" altLang="en-US" sz="2000" dirty="0">
                <a:solidFill>
                  <a:srgbClr val="0303DF"/>
                </a:solidFill>
              </a:rPr>
              <a:t>：</a:t>
            </a:r>
            <a:r>
              <a:rPr lang="zh-CN" altLang="en-US" sz="2000" b="1" dirty="0">
                <a:solidFill>
                  <a:srgbClr val="006600"/>
                </a:solidFill>
              </a:rPr>
              <a:t>自动存储周期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/>
              <a:t>系统尽量将</a:t>
            </a:r>
            <a:r>
              <a:rPr lang="en-US" altLang="zh-CN" sz="1800" dirty="0"/>
              <a:t>register</a:t>
            </a:r>
            <a:r>
              <a:rPr lang="zh-CN" altLang="en-US" sz="1800" dirty="0"/>
              <a:t>修饰的变量在寄存器中操作，而不是存储器；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303DF"/>
                </a:solidFill>
              </a:rPr>
              <a:t>extern</a:t>
            </a:r>
            <a:r>
              <a:rPr lang="zh-CN" altLang="en-US" sz="2000" dirty="0"/>
              <a:t>：</a:t>
            </a:r>
            <a:r>
              <a:rPr lang="en-US" altLang="zh-CN" sz="2000" dirty="0"/>
              <a:t> </a:t>
            </a:r>
            <a:r>
              <a:rPr lang="zh-CN" altLang="en-US" sz="2000" b="1" dirty="0">
                <a:solidFill>
                  <a:srgbClr val="7030A0"/>
                </a:solidFill>
              </a:rPr>
              <a:t>静态存储周期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声明一个已经定义过的</a:t>
            </a:r>
            <a:r>
              <a:rPr lang="zh-CN" altLang="en-US" sz="1800" dirty="0">
                <a:solidFill>
                  <a:srgbClr val="0303DF"/>
                </a:solidFill>
              </a:rPr>
              <a:t>全局变量；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/>
              <a:t>同一个文件内，声明并使用一个后面定义过的全局变量；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不同文件之间，声明并使用一个其它文件中定义过的全局变量；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303DF"/>
                </a:solidFill>
              </a:rPr>
              <a:t>static</a:t>
            </a:r>
            <a:r>
              <a:rPr lang="zh-CN" altLang="en-US" sz="2000" dirty="0">
                <a:solidFill>
                  <a:srgbClr val="0303DF"/>
                </a:solidFill>
              </a:rPr>
              <a:t>：</a:t>
            </a:r>
            <a:r>
              <a:rPr lang="zh-CN" altLang="en-US" sz="2000" b="1" dirty="0">
                <a:solidFill>
                  <a:srgbClr val="7030A0"/>
                </a:solidFill>
              </a:rPr>
              <a:t>静态存储周期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/>
              <a:t>静态局部变量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静态全局变量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030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课后复习：</a:t>
            </a:r>
            <a:r>
              <a:rPr lang="zh-CN" altLang="en-US" dirty="0" smtClean="0"/>
              <a:t>静态</a:t>
            </a:r>
            <a:r>
              <a:rPr lang="zh-CN" altLang="en-US" dirty="0"/>
              <a:t>变量与静态函数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303DF"/>
                </a:solidFill>
              </a:rPr>
              <a:t>static</a:t>
            </a:r>
            <a:r>
              <a:rPr lang="zh-CN" altLang="en-US" sz="2000" dirty="0">
                <a:solidFill>
                  <a:srgbClr val="0303DF"/>
                </a:solidFill>
              </a:rPr>
              <a:t>修饰全局变量（</a:t>
            </a:r>
            <a:r>
              <a:rPr lang="en-US" altLang="zh-CN" sz="2000" dirty="0">
                <a:solidFill>
                  <a:srgbClr val="0303DF"/>
                </a:solidFill>
              </a:rPr>
              <a:t>global</a:t>
            </a:r>
            <a:r>
              <a:rPr lang="zh-CN" altLang="en-US" sz="2000" dirty="0">
                <a:solidFill>
                  <a:srgbClr val="0303DF"/>
                </a:solidFill>
              </a:rPr>
              <a:t>）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b="1" dirty="0">
                <a:solidFill>
                  <a:srgbClr val="7030A0"/>
                </a:solidFill>
              </a:rPr>
              <a:t>改变了全局变量的作用域，使其只能在定义变量的文件中使用；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/>
              <a:t>全局变量默认是</a:t>
            </a:r>
            <a:r>
              <a:rPr lang="en-US" altLang="zh-CN" sz="1800" dirty="0"/>
              <a:t>extern</a:t>
            </a:r>
            <a:r>
              <a:rPr lang="zh-CN" altLang="en-US" sz="1800" dirty="0"/>
              <a:t>的，</a:t>
            </a:r>
            <a:r>
              <a:rPr lang="en-US" altLang="zh-CN" sz="1800" dirty="0"/>
              <a:t>static</a:t>
            </a:r>
            <a:r>
              <a:rPr lang="zh-CN" altLang="en-US" sz="1800" dirty="0"/>
              <a:t>改变了全局变量的</a:t>
            </a:r>
            <a:r>
              <a:rPr lang="en-US" altLang="zh-CN" sz="1800" dirty="0"/>
              <a:t>extern</a:t>
            </a:r>
            <a:r>
              <a:rPr lang="zh-CN" altLang="en-US" sz="1800" dirty="0"/>
              <a:t>属性；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变量的存储位置没有改变；</a:t>
            </a:r>
            <a:endParaRPr lang="en-US" altLang="zh-CN" sz="1800" dirty="0"/>
          </a:p>
          <a:p>
            <a:pPr marL="971550" lvl="1"/>
            <a:r>
              <a:rPr lang="zh-CN" altLang="en-US" sz="1800" dirty="0">
                <a:solidFill>
                  <a:srgbClr val="006600"/>
                </a:solidFill>
              </a:rPr>
              <a:t>生命期没有改变；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303DF"/>
                </a:solidFill>
              </a:rPr>
              <a:t>static</a:t>
            </a:r>
            <a:r>
              <a:rPr lang="zh-CN" altLang="en-US" sz="2000" dirty="0">
                <a:solidFill>
                  <a:srgbClr val="0303DF"/>
                </a:solidFill>
              </a:rPr>
              <a:t>修饰局部变量（</a:t>
            </a:r>
            <a:r>
              <a:rPr lang="en-US" altLang="zh-CN" sz="2000" dirty="0">
                <a:solidFill>
                  <a:srgbClr val="0303DF"/>
                </a:solidFill>
              </a:rPr>
              <a:t>local</a:t>
            </a:r>
            <a:r>
              <a:rPr lang="zh-CN" altLang="en-US" sz="2000" dirty="0">
                <a:solidFill>
                  <a:srgbClr val="0303DF"/>
                </a:solidFill>
              </a:rPr>
              <a:t>）（一般用与修饰函数中的局部变量）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/>
              <a:t>改变了变量的存储位置；</a:t>
            </a:r>
            <a:endParaRPr lang="en-US" altLang="zh-CN" sz="1800" dirty="0"/>
          </a:p>
          <a:p>
            <a:pPr marL="971550" lvl="1"/>
            <a:r>
              <a:rPr lang="zh-CN" altLang="en-US" sz="1800" dirty="0">
                <a:solidFill>
                  <a:srgbClr val="006600"/>
                </a:solidFill>
              </a:rPr>
              <a:t>改变了变量的生命期；函数调用结束后，变量不会释放，其值也会予以保留；</a:t>
            </a:r>
            <a:endParaRPr lang="en-US" altLang="zh-CN" sz="1800" dirty="0"/>
          </a:p>
          <a:p>
            <a:pPr marL="971550" lvl="1"/>
            <a:r>
              <a:rPr lang="zh-CN" altLang="en-US" sz="1800" dirty="0">
                <a:solidFill>
                  <a:srgbClr val="7030A0"/>
                </a:solidFill>
              </a:rPr>
              <a:t>变量的作用域没有改变；</a:t>
            </a:r>
            <a:r>
              <a:rPr lang="en-US" altLang="zh-CN" sz="1800" dirty="0">
                <a:solidFill>
                  <a:srgbClr val="7030A0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303DF"/>
                </a:solidFill>
              </a:rPr>
              <a:t>static</a:t>
            </a:r>
            <a:r>
              <a:rPr lang="zh-CN" altLang="en-US" sz="2000" dirty="0">
                <a:solidFill>
                  <a:srgbClr val="0303DF"/>
                </a:solidFill>
              </a:rPr>
              <a:t>修饰函数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/>
              <a:t>将函数变为静态函数；</a:t>
            </a:r>
            <a:endParaRPr lang="en-US" altLang="zh-CN" sz="1800" dirty="0"/>
          </a:p>
          <a:p>
            <a:pPr marL="971550" lvl="1"/>
            <a:r>
              <a:rPr lang="zh-CN" altLang="en-US" sz="1800" dirty="0">
                <a:solidFill>
                  <a:srgbClr val="7030A0"/>
                </a:solidFill>
              </a:rPr>
              <a:t>改变了函数的</a:t>
            </a:r>
            <a:r>
              <a:rPr lang="en-US" altLang="zh-CN" sz="1800" dirty="0">
                <a:solidFill>
                  <a:srgbClr val="7030A0"/>
                </a:solidFill>
              </a:rPr>
              <a:t>extern</a:t>
            </a:r>
            <a:r>
              <a:rPr lang="zh-CN" altLang="en-US" sz="1800" dirty="0">
                <a:solidFill>
                  <a:srgbClr val="7030A0"/>
                </a:solidFill>
              </a:rPr>
              <a:t>属性，只能在定义函数的文件内访问；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/>
              <a:t>一般函数默认是</a:t>
            </a:r>
            <a:r>
              <a:rPr lang="en-US" altLang="zh-CN" sz="1800" dirty="0"/>
              <a:t>extern</a:t>
            </a:r>
            <a:r>
              <a:rPr lang="zh-CN" altLang="en-US" sz="1800" dirty="0"/>
              <a:t>的，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030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56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052802" y="1579419"/>
            <a:ext cx="7327900" cy="830695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80958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</a:t>
            </a:r>
            <a:r>
              <a:rPr lang="zh-CN" altLang="en-US" sz="2000" dirty="0"/>
              <a:t>语言中，在以下各位置定义的变量均属于局部变量</a:t>
            </a:r>
          </a:p>
          <a:p>
            <a:pPr marL="971550" lvl="1"/>
            <a:r>
              <a:rPr lang="zh-CN" altLang="en-US" sz="1800" dirty="0"/>
              <a:t>所有参函数的</a:t>
            </a:r>
            <a:r>
              <a:rPr lang="zh-CN" altLang="en-US" sz="1800" b="1" dirty="0">
                <a:solidFill>
                  <a:srgbClr val="FF0000"/>
                </a:solidFill>
              </a:rPr>
              <a:t>形式参数</a:t>
            </a:r>
            <a:r>
              <a:rPr lang="zh-CN" altLang="en-US" sz="1800" dirty="0"/>
              <a:t>是</a:t>
            </a:r>
            <a:r>
              <a:rPr lang="zh-CN" altLang="en-US" sz="1800" dirty="0">
                <a:solidFill>
                  <a:srgbClr val="000099"/>
                </a:solidFill>
              </a:rPr>
              <a:t>局部变量</a:t>
            </a:r>
            <a:r>
              <a:rPr lang="zh-CN" altLang="en-US" sz="1800" dirty="0"/>
              <a:t>，只在其所在的函数范围内有效；</a:t>
            </a:r>
          </a:p>
          <a:p>
            <a:pPr marL="971550" lvl="1"/>
            <a:r>
              <a:rPr lang="zh-CN" altLang="en-US" sz="1800" b="1" dirty="0">
                <a:solidFill>
                  <a:srgbClr val="FF0000"/>
                </a:solidFill>
              </a:rPr>
              <a:t>在函数体内定义的变量</a:t>
            </a:r>
            <a:r>
              <a:rPr lang="zh-CN" altLang="en-US" sz="1800" dirty="0">
                <a:solidFill>
                  <a:srgbClr val="FF0000"/>
                </a:solidFill>
              </a:rPr>
              <a:t>，</a:t>
            </a:r>
            <a:r>
              <a:rPr lang="zh-CN" altLang="en-US" sz="1800" dirty="0"/>
              <a:t>在本函数范围内有效，作用域局限于函数体内。</a:t>
            </a:r>
          </a:p>
          <a:p>
            <a:pPr marL="971550" lvl="1"/>
            <a:r>
              <a:rPr lang="zh-CN" altLang="en-US" sz="1800" dirty="0">
                <a:solidFill>
                  <a:srgbClr val="FF0000"/>
                </a:solidFill>
              </a:rPr>
              <a:t>在</a:t>
            </a:r>
            <a:r>
              <a:rPr lang="zh-CN" altLang="en-US" sz="1800" b="1" dirty="0">
                <a:solidFill>
                  <a:srgbClr val="000099"/>
                </a:solidFill>
              </a:rPr>
              <a:t>复合语句</a:t>
            </a:r>
            <a:r>
              <a:rPr lang="zh-CN" altLang="en-US" sz="1800" dirty="0">
                <a:solidFill>
                  <a:srgbClr val="FF0000"/>
                </a:solidFill>
              </a:rPr>
              <a:t>内定义的变量</a:t>
            </a:r>
            <a:r>
              <a:rPr lang="zh-CN" altLang="en-US" sz="1800" dirty="0"/>
              <a:t>，在本复合语句范围内有效，作用域局限于复合语句内。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上述变量的特点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调用相应的函数，或执行到相应的语句块时，为其中定义的变量分配相应的内存空间；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一旦函数执行结束，或退出相应的语句块，其中所定义的变量自动消失，为其分配的空间也相应的释放；（销声匿迹）；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因此生命期即为函数调用期间，或语句块执行期间；</a:t>
            </a:r>
          </a:p>
        </p:txBody>
      </p:sp>
    </p:spTree>
    <p:extLst>
      <p:ext uri="{BB962C8B-B14F-4D97-AF65-F5344CB8AC3E}">
        <p14:creationId xmlns:p14="http://schemas.microsoft.com/office/powerpoint/2010/main" val="369488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22275" y="1147774"/>
            <a:ext cx="8153400" cy="4498975"/>
          </a:xfrm>
          <a:noFill/>
          <a:ln/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main</a:t>
            </a:r>
            <a:r>
              <a:rPr lang="zh-CN" altLang="en-US" sz="2000" dirty="0"/>
              <a:t>函数中定义的局部变量</a:t>
            </a:r>
          </a:p>
          <a:p>
            <a:pPr marL="971550" lvl="1"/>
            <a:r>
              <a:rPr lang="zh-CN" altLang="en-US" sz="1800" dirty="0"/>
              <a:t>主函数</a:t>
            </a:r>
            <a:r>
              <a:rPr lang="en-US" altLang="zh-CN" sz="1800" dirty="0">
                <a:solidFill>
                  <a:srgbClr val="0303DF"/>
                </a:solidFill>
              </a:rPr>
              <a:t>main()</a:t>
            </a:r>
            <a:r>
              <a:rPr lang="zh-CN" altLang="en-US" sz="1800" dirty="0"/>
              <a:t>也是一个函数，</a:t>
            </a:r>
            <a:r>
              <a:rPr lang="zh-CN" altLang="en-US" sz="1800" dirty="0">
                <a:solidFill>
                  <a:srgbClr val="7030A0"/>
                </a:solidFill>
              </a:rPr>
              <a:t>与其它函数是平行关系</a:t>
            </a:r>
            <a:r>
              <a:rPr lang="zh-CN" altLang="en-US" sz="1800" dirty="0"/>
              <a:t>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>
                <a:solidFill>
                  <a:srgbClr val="0303DF"/>
                </a:solidFill>
              </a:rPr>
              <a:t>main()</a:t>
            </a:r>
            <a:r>
              <a:rPr lang="zh-CN" altLang="en-US" sz="1800" dirty="0" smtClean="0">
                <a:solidFill>
                  <a:srgbClr val="0303DF"/>
                </a:solidFill>
              </a:rPr>
              <a:t>函数</a:t>
            </a:r>
            <a:r>
              <a:rPr lang="zh-CN" altLang="en-US" sz="1800" dirty="0"/>
              <a:t>中</a:t>
            </a:r>
            <a:r>
              <a:rPr lang="zh-CN" altLang="en-US" sz="1800" b="1" dirty="0">
                <a:solidFill>
                  <a:srgbClr val="006600"/>
                </a:solidFill>
              </a:rPr>
              <a:t>定义的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内部（局部）变量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C00000"/>
                </a:solidFill>
              </a:rPr>
              <a:t>也只能在</a:t>
            </a:r>
            <a:r>
              <a:rPr lang="zh-CN" altLang="en-US" sz="1800" dirty="0">
                <a:solidFill>
                  <a:srgbClr val="0303DF"/>
                </a:solidFill>
              </a:rPr>
              <a:t>主函数中</a:t>
            </a:r>
            <a:r>
              <a:rPr lang="zh-CN" altLang="en-US" sz="1800" dirty="0">
                <a:solidFill>
                  <a:srgbClr val="C00000"/>
                </a:solidFill>
              </a:rPr>
              <a:t>使用</a:t>
            </a:r>
            <a:r>
              <a:rPr lang="zh-CN" altLang="en-US" sz="1800" dirty="0"/>
              <a:t>，在本函数之外不能使用。</a:t>
            </a:r>
            <a:endParaRPr lang="en-US" altLang="zh-CN" sz="1800" dirty="0"/>
          </a:p>
          <a:p>
            <a:pPr marL="971550" lvl="1"/>
            <a:r>
              <a:rPr lang="en-US" altLang="zh-CN" sz="1800" dirty="0">
                <a:solidFill>
                  <a:srgbClr val="0303DF"/>
                </a:solidFill>
              </a:rPr>
              <a:t>main()</a:t>
            </a:r>
            <a:r>
              <a:rPr lang="zh-CN" altLang="en-US" sz="1800" dirty="0" smtClean="0">
                <a:solidFill>
                  <a:srgbClr val="0303DF"/>
                </a:solidFill>
              </a:rPr>
              <a:t>函数</a:t>
            </a:r>
            <a:r>
              <a:rPr lang="zh-CN" altLang="en-US" sz="1800" dirty="0"/>
              <a:t>中</a:t>
            </a:r>
            <a:r>
              <a:rPr lang="zh-CN" altLang="en-US" sz="1800" b="1" dirty="0">
                <a:solidFill>
                  <a:srgbClr val="C00000"/>
                </a:solidFill>
              </a:rPr>
              <a:t>也不能</a:t>
            </a:r>
            <a:r>
              <a:rPr lang="zh-CN" altLang="en-US" sz="1800" b="1" dirty="0">
                <a:solidFill>
                  <a:srgbClr val="7030A0"/>
                </a:solidFill>
              </a:rPr>
              <a:t>使用</a:t>
            </a:r>
            <a:r>
              <a:rPr lang="zh-CN" altLang="en-US" sz="1800" b="1" dirty="0">
                <a:solidFill>
                  <a:srgbClr val="006600"/>
                </a:solidFill>
              </a:rPr>
              <a:t>其它函数中定义的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内部（局部）变量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971550" lvl="1"/>
            <a:r>
              <a:rPr lang="en-US" altLang="zh-CN" sz="1800" dirty="0" smtClean="0"/>
              <a:t>main()</a:t>
            </a:r>
            <a:r>
              <a:rPr lang="zh-CN" altLang="en-US" sz="1800" dirty="0" smtClean="0"/>
              <a:t>中定义的变量作用域也只在</a:t>
            </a:r>
            <a:r>
              <a:rPr lang="en-US" altLang="zh-CN" sz="1800" dirty="0" smtClean="0"/>
              <a:t>main</a:t>
            </a:r>
            <a:r>
              <a:rPr lang="zh-CN" altLang="en-US" sz="1800" dirty="0" smtClean="0"/>
              <a:t>函数中，只是生命期比较长</a:t>
            </a:r>
            <a:endParaRPr lang="en-US" altLang="zh-CN" sz="1800" dirty="0"/>
          </a:p>
          <a:p>
            <a:pPr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不同函数内使用同名变量</a:t>
            </a:r>
            <a:endParaRPr lang="en-US" altLang="zh-CN" sz="2000" dirty="0"/>
          </a:p>
          <a:p>
            <a:pPr marL="971550" lvl="1"/>
            <a:r>
              <a:rPr lang="zh-CN" altLang="en-US" sz="1800" dirty="0">
                <a:solidFill>
                  <a:srgbClr val="7030A0"/>
                </a:solidFill>
              </a:rPr>
              <a:t>允许在不同的函数中使用</a:t>
            </a:r>
            <a:r>
              <a:rPr lang="zh-CN" altLang="en-US" sz="1800" dirty="0">
                <a:solidFill>
                  <a:srgbClr val="C00000"/>
                </a:solidFill>
              </a:rPr>
              <a:t>相同的变量名</a:t>
            </a:r>
            <a:r>
              <a:rPr lang="zh-CN" altLang="en-US" sz="1800" dirty="0" smtClean="0">
                <a:solidFill>
                  <a:srgbClr val="FF0066"/>
                </a:solidFill>
              </a:rPr>
              <a:t>；</a:t>
            </a:r>
            <a:endParaRPr lang="en-US" altLang="zh-CN" sz="1800" dirty="0" smtClean="0">
              <a:solidFill>
                <a:srgbClr val="FF0066"/>
              </a:solidFill>
            </a:endParaRPr>
          </a:p>
          <a:p>
            <a:pPr marL="1200150" lvl="2"/>
            <a:r>
              <a:rPr lang="zh-CN" altLang="en-US" sz="1600" dirty="0"/>
              <a:t>因为函数中定义的局部变量，在调用该函数时临时创建（分配内存空间），函数退出时，这些变量将被释放，不复存在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1200150" lvl="2"/>
            <a:r>
              <a:rPr lang="zh-CN" altLang="en-US" sz="1600" b="1" dirty="0">
                <a:solidFill>
                  <a:srgbClr val="006600"/>
                </a:solidFill>
              </a:rPr>
              <a:t>它们代表不同的对象，分配不同的单元，互不干扰，也不会发生混淆。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800" dirty="0" smtClean="0"/>
              <a:t>在</a:t>
            </a:r>
            <a:r>
              <a:rPr lang="zh-CN" altLang="en-US" sz="1800" dirty="0"/>
              <a:t>不影响程序</a:t>
            </a:r>
            <a:r>
              <a:rPr lang="zh-CN" altLang="en-US" sz="1800" b="1" dirty="0">
                <a:solidFill>
                  <a:srgbClr val="0303DF"/>
                </a:solidFill>
              </a:rPr>
              <a:t>可读性</a:t>
            </a:r>
            <a:r>
              <a:rPr lang="zh-CN" altLang="en-US" sz="1800" dirty="0"/>
              <a:t>的情况下可以使用</a:t>
            </a:r>
            <a:r>
              <a:rPr lang="en-US" altLang="zh-CN" sz="1800" dirty="0"/>
              <a:t>;</a:t>
            </a:r>
            <a:endParaRPr lang="zh-CN" altLang="en-US" sz="1800" dirty="0"/>
          </a:p>
          <a:p>
            <a:pPr marL="971550" lvl="1"/>
            <a:endParaRPr lang="en-US" altLang="zh-CN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r>
              <a:rPr lang="en-US" altLang="zh-CN" dirty="0"/>
              <a:t>main()</a:t>
            </a:r>
            <a:r>
              <a:rPr lang="zh-CN" altLang="en-US" dirty="0" smtClean="0"/>
              <a:t>函数：局部变量</a:t>
            </a:r>
            <a:r>
              <a:rPr lang="zh-CN" altLang="en-US" dirty="0"/>
              <a:t>命名</a:t>
            </a:r>
          </a:p>
        </p:txBody>
      </p:sp>
    </p:spTree>
    <p:extLst>
      <p:ext uri="{BB962C8B-B14F-4D97-AF65-F5344CB8AC3E}">
        <p14:creationId xmlns:p14="http://schemas.microsoft.com/office/powerpoint/2010/main" val="30339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函数的参数及在函数体内定义的局部变量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b="1" dirty="0" err="1">
                <a:solidFill>
                  <a:srgbClr val="080808"/>
                </a:solidFill>
              </a:rPr>
              <a:t>int</a:t>
            </a:r>
            <a:r>
              <a:rPr lang="en-US" altLang="zh-CN" sz="1800" b="1" dirty="0">
                <a:solidFill>
                  <a:srgbClr val="080808"/>
                </a:solidFill>
              </a:rPr>
              <a:t> f1(</a:t>
            </a:r>
            <a:r>
              <a:rPr lang="en-US" altLang="zh-CN" sz="1800" b="1" dirty="0" err="1">
                <a:solidFill>
                  <a:srgbClr val="080808"/>
                </a:solidFill>
              </a:rPr>
              <a:t>int</a:t>
            </a:r>
            <a:r>
              <a:rPr lang="en-US" altLang="zh-CN" sz="1800" b="1" dirty="0"/>
              <a:t> </a:t>
            </a:r>
            <a:r>
              <a:rPr lang="en-US" altLang="zh-CN" sz="1800" b="1" dirty="0">
                <a:solidFill>
                  <a:srgbClr val="006600"/>
                </a:solidFill>
              </a:rPr>
              <a:t>a</a:t>
            </a:r>
            <a:r>
              <a:rPr lang="en-US" altLang="zh-CN" sz="1800" b="1" dirty="0"/>
              <a:t>)     </a:t>
            </a:r>
            <a:r>
              <a:rPr lang="en-US" altLang="zh-CN" sz="1800" b="1" dirty="0">
                <a:solidFill>
                  <a:srgbClr val="080808"/>
                </a:solidFill>
              </a:rPr>
              <a:t>/*</a:t>
            </a:r>
            <a:r>
              <a:rPr lang="zh-CN" altLang="en-US" sz="1800" b="1" dirty="0">
                <a:solidFill>
                  <a:srgbClr val="080808"/>
                </a:solidFill>
              </a:rPr>
              <a:t>函数</a:t>
            </a:r>
            <a:r>
              <a:rPr lang="en-US" altLang="zh-CN" sz="1800" b="1" dirty="0">
                <a:solidFill>
                  <a:srgbClr val="080808"/>
                </a:solidFill>
              </a:rPr>
              <a:t>f1*/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{  int </a:t>
            </a:r>
            <a:r>
              <a:rPr lang="en-US" altLang="zh-CN" sz="1800" dirty="0" err="1">
                <a:solidFill>
                  <a:srgbClr val="006600"/>
                </a:solidFill>
              </a:rPr>
              <a:t>b,c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……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} </a:t>
            </a:r>
            <a:r>
              <a:rPr lang="en-US" altLang="zh-CN" sz="1800" b="1" dirty="0">
                <a:solidFill>
                  <a:srgbClr val="080808"/>
                </a:solidFill>
              </a:rPr>
              <a:t>//</a:t>
            </a:r>
            <a:r>
              <a:rPr lang="zh-CN" altLang="en-US" sz="1800" b="1" dirty="0">
                <a:solidFill>
                  <a:srgbClr val="080808"/>
                </a:solidFill>
              </a:rPr>
              <a:t>局部变量</a:t>
            </a:r>
            <a:r>
              <a:rPr lang="en-US" altLang="zh-CN" sz="1800" b="1" dirty="0" err="1">
                <a:solidFill>
                  <a:srgbClr val="0303DF"/>
                </a:solidFill>
              </a:rPr>
              <a:t>a,b,c</a:t>
            </a:r>
            <a:r>
              <a:rPr lang="zh-CN" altLang="en-US" sz="1800" b="1" dirty="0">
                <a:solidFill>
                  <a:srgbClr val="0303DF"/>
                </a:solidFill>
              </a:rPr>
              <a:t>的</a:t>
            </a:r>
            <a:r>
              <a:rPr lang="zh-CN" altLang="en-US" sz="1800" b="1" dirty="0">
                <a:solidFill>
                  <a:srgbClr val="C00000"/>
                </a:solidFill>
              </a:rPr>
              <a:t>作用域</a:t>
            </a:r>
            <a:r>
              <a:rPr lang="zh-CN" altLang="en-US" sz="1800" b="1" dirty="0">
                <a:solidFill>
                  <a:srgbClr val="006600"/>
                </a:solidFill>
              </a:rPr>
              <a:t>仅限于函数</a:t>
            </a:r>
            <a:r>
              <a:rPr lang="en-US" altLang="zh-CN" sz="1800" b="1" dirty="0">
                <a:solidFill>
                  <a:srgbClr val="006600"/>
                </a:solidFill>
              </a:rPr>
              <a:t>f1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()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内，</a:t>
            </a:r>
            <a:r>
              <a:rPr lang="zh-CN" altLang="en-US" sz="1800" b="1" dirty="0">
                <a:solidFill>
                  <a:srgbClr val="C00000"/>
                </a:solidFill>
              </a:rPr>
              <a:t>生命期</a:t>
            </a:r>
            <a:r>
              <a:rPr lang="zh-CN" altLang="en-US" sz="1800" b="1" dirty="0">
                <a:solidFill>
                  <a:srgbClr val="006600"/>
                </a:solidFill>
              </a:rPr>
              <a:t>也仅在函数的</a:t>
            </a:r>
            <a:r>
              <a:rPr lang="zh-CN" altLang="en-US" sz="1800" b="1" dirty="0">
                <a:solidFill>
                  <a:srgbClr val="7030A0"/>
                </a:solidFill>
              </a:rPr>
              <a:t>执行期间</a:t>
            </a:r>
            <a:r>
              <a:rPr lang="zh-CN" altLang="en-US" sz="1800" b="1" dirty="0">
                <a:solidFill>
                  <a:srgbClr val="006600"/>
                </a:solidFill>
              </a:rPr>
              <a:t>；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algn="just">
              <a:spcBef>
                <a:spcPts val="0"/>
              </a:spcBef>
              <a:buNone/>
            </a:pPr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080808"/>
                </a:solidFill>
              </a:rPr>
              <a:t>int f2(int </a:t>
            </a:r>
            <a:r>
              <a:rPr lang="en-US" altLang="zh-CN" sz="1800" b="1" dirty="0">
                <a:solidFill>
                  <a:srgbClr val="006600"/>
                </a:solidFill>
              </a:rPr>
              <a:t>a</a:t>
            </a:r>
            <a:r>
              <a:rPr lang="en-US" altLang="zh-CN" sz="1800" b="1" dirty="0"/>
              <a:t>)     </a:t>
            </a:r>
            <a:r>
              <a:rPr lang="en-US" altLang="zh-CN" sz="1800" b="1" dirty="0">
                <a:solidFill>
                  <a:srgbClr val="080808"/>
                </a:solidFill>
              </a:rPr>
              <a:t>/*</a:t>
            </a:r>
            <a:r>
              <a:rPr lang="zh-CN" altLang="en-US" sz="1800" b="1" dirty="0">
                <a:solidFill>
                  <a:srgbClr val="080808"/>
                </a:solidFill>
              </a:rPr>
              <a:t>函数</a:t>
            </a:r>
            <a:r>
              <a:rPr lang="en-US" altLang="zh-CN" sz="1800" b="1" dirty="0">
                <a:solidFill>
                  <a:srgbClr val="080808"/>
                </a:solidFill>
              </a:rPr>
              <a:t>f2*/</a:t>
            </a:r>
          </a:p>
          <a:p>
            <a:pPr indent="0" algn="just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{  int </a:t>
            </a:r>
            <a:r>
              <a:rPr lang="en-US" altLang="zh-CN" sz="1800" dirty="0" err="1">
                <a:solidFill>
                  <a:srgbClr val="006600"/>
                </a:solidFill>
              </a:rPr>
              <a:t>b,c</a:t>
            </a:r>
            <a:r>
              <a:rPr lang="zh-CN" altLang="en-US" sz="1800" dirty="0"/>
              <a:t>；      </a:t>
            </a:r>
          </a:p>
          <a:p>
            <a:pPr indent="0" algn="just">
              <a:spcBef>
                <a:spcPts val="0"/>
              </a:spcBef>
              <a:buNone/>
            </a:pPr>
            <a:r>
              <a:rPr lang="zh-CN" altLang="en-US" sz="1800" dirty="0"/>
              <a:t>       </a:t>
            </a:r>
            <a:r>
              <a:rPr lang="en-US" altLang="zh-CN" sz="1800" dirty="0">
                <a:solidFill>
                  <a:srgbClr val="080808"/>
                </a:solidFill>
              </a:rPr>
              <a:t>……</a:t>
            </a:r>
          </a:p>
          <a:p>
            <a:pPr indent="0" algn="just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}   </a:t>
            </a:r>
            <a:r>
              <a:rPr lang="en-US" altLang="zh-CN" sz="1800" b="1" dirty="0">
                <a:solidFill>
                  <a:srgbClr val="080808"/>
                </a:solidFill>
              </a:rPr>
              <a:t>//</a:t>
            </a:r>
            <a:r>
              <a:rPr lang="zh-CN" altLang="en-US" sz="1800" b="1" dirty="0">
                <a:solidFill>
                  <a:srgbClr val="080808"/>
                </a:solidFill>
              </a:rPr>
              <a:t>局部变量</a:t>
            </a:r>
            <a:r>
              <a:rPr lang="en-US" altLang="zh-CN" sz="1800" dirty="0" err="1">
                <a:solidFill>
                  <a:srgbClr val="0303DF"/>
                </a:solidFill>
              </a:rPr>
              <a:t>a,b,c</a:t>
            </a:r>
            <a:r>
              <a:rPr lang="zh-CN" altLang="en-US" sz="1800" dirty="0">
                <a:solidFill>
                  <a:srgbClr val="0303DF"/>
                </a:solidFill>
              </a:rPr>
              <a:t>的</a:t>
            </a:r>
            <a:r>
              <a:rPr lang="zh-CN" altLang="en-US" sz="1800" b="1" dirty="0">
                <a:solidFill>
                  <a:srgbClr val="C00000"/>
                </a:solidFill>
              </a:rPr>
              <a:t>作用域：</a:t>
            </a:r>
            <a:r>
              <a:rPr lang="zh-CN" altLang="en-US" sz="1800" b="1" dirty="0">
                <a:solidFill>
                  <a:srgbClr val="006600"/>
                </a:solidFill>
              </a:rPr>
              <a:t>仅限于函数</a:t>
            </a:r>
            <a:r>
              <a:rPr lang="en-US" altLang="zh-CN" sz="1800" b="1" dirty="0">
                <a:solidFill>
                  <a:srgbClr val="006600"/>
                </a:solidFill>
              </a:rPr>
              <a:t>f2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()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内实用，</a:t>
            </a:r>
            <a:endParaRPr lang="en-US" altLang="zh-CN" sz="1800" b="1" dirty="0" smtClean="0">
              <a:solidFill>
                <a:srgbClr val="006600"/>
              </a:solidFill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                                                    // 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与</a:t>
            </a:r>
            <a:r>
              <a:rPr lang="zh-CN" altLang="en-US" sz="1800" b="1" dirty="0">
                <a:solidFill>
                  <a:srgbClr val="006600"/>
                </a:solidFill>
              </a:rPr>
              <a:t>函数</a:t>
            </a:r>
            <a:r>
              <a:rPr lang="en-US" altLang="zh-CN" sz="1800" b="1" dirty="0">
                <a:solidFill>
                  <a:srgbClr val="006600"/>
                </a:solidFill>
              </a:rPr>
              <a:t>f1()</a:t>
            </a:r>
            <a:r>
              <a:rPr lang="zh-CN" altLang="en-US" sz="1800" b="1" dirty="0">
                <a:solidFill>
                  <a:srgbClr val="006600"/>
                </a:solidFill>
              </a:rPr>
              <a:t>中的</a:t>
            </a:r>
            <a:r>
              <a:rPr lang="en-US" altLang="zh-CN" sz="1800" b="1" dirty="0" err="1" smtClean="0">
                <a:solidFill>
                  <a:srgbClr val="006600"/>
                </a:solidFill>
              </a:rPr>
              <a:t>a,b,c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有不同的</a:t>
            </a:r>
            <a:r>
              <a:rPr lang="zh-CN" altLang="en-US" sz="1800" b="1" dirty="0">
                <a:solidFill>
                  <a:srgbClr val="006600"/>
                </a:solidFill>
              </a:rPr>
              <a:t>内存空间；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b="1" dirty="0">
                <a:solidFill>
                  <a:srgbClr val="080808"/>
                </a:solidFill>
              </a:rPr>
              <a:t>int main()</a:t>
            </a:r>
          </a:p>
          <a:p>
            <a:pPr indent="0" algn="just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{ </a:t>
            </a:r>
            <a:r>
              <a:rPr lang="en-US" altLang="zh-CN" sz="1800" dirty="0" err="1">
                <a:solidFill>
                  <a:srgbClr val="080808"/>
                </a:solidFill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m,n</a:t>
            </a:r>
            <a:r>
              <a:rPr lang="zh-CN" altLang="en-US" sz="1800" dirty="0"/>
              <a:t>；</a:t>
            </a:r>
          </a:p>
          <a:p>
            <a:pPr indent="0" algn="just"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080808"/>
                </a:solidFill>
              </a:rPr>
              <a:t>       </a:t>
            </a:r>
            <a:r>
              <a:rPr lang="en-US" altLang="zh-CN" sz="1800" dirty="0">
                <a:solidFill>
                  <a:srgbClr val="080808"/>
                </a:solidFill>
              </a:rPr>
              <a:t>……</a:t>
            </a:r>
          </a:p>
          <a:p>
            <a:pPr indent="0" algn="just"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} </a:t>
            </a:r>
            <a:r>
              <a:rPr lang="en-US" altLang="zh-CN" sz="1800" b="1" dirty="0">
                <a:solidFill>
                  <a:srgbClr val="080808"/>
                </a:solidFill>
              </a:rPr>
              <a:t>//</a:t>
            </a:r>
            <a:r>
              <a:rPr lang="zh-CN" altLang="en-US" sz="1800" b="1" dirty="0">
                <a:solidFill>
                  <a:srgbClr val="080808"/>
                </a:solidFill>
              </a:rPr>
              <a:t>局部变量</a:t>
            </a:r>
            <a:r>
              <a:rPr lang="en-US" altLang="zh-CN" sz="1800" b="1" dirty="0" err="1">
                <a:solidFill>
                  <a:srgbClr val="0303DF"/>
                </a:solidFill>
              </a:rPr>
              <a:t>m,n</a:t>
            </a:r>
            <a:r>
              <a:rPr lang="zh-CN" altLang="en-US" sz="1800" b="1" dirty="0">
                <a:solidFill>
                  <a:srgbClr val="C00000"/>
                </a:solidFill>
              </a:rPr>
              <a:t>作用域：</a:t>
            </a:r>
            <a:r>
              <a:rPr lang="zh-CN" altLang="en-US" sz="1800" b="1" dirty="0">
                <a:solidFill>
                  <a:srgbClr val="006600"/>
                </a:solidFill>
              </a:rPr>
              <a:t>仅限于函数</a:t>
            </a:r>
            <a:r>
              <a:rPr lang="en-US" altLang="zh-CN" sz="1800" b="1" dirty="0">
                <a:solidFill>
                  <a:srgbClr val="006600"/>
                </a:solidFill>
              </a:rPr>
              <a:t>main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()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内使用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;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7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在复合语句内定义的局部变量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考察下述程序片段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double  a=60,b=50;</a:t>
            </a:r>
          </a:p>
          <a:p>
            <a:pPr lvl="1"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if (a&gt;b) </a:t>
            </a:r>
            <a:r>
              <a:rPr lang="en-US" altLang="zh-CN" sz="1800" dirty="0">
                <a:solidFill>
                  <a:srgbClr val="0303DF"/>
                </a:solidFill>
              </a:rPr>
              <a:t>{</a:t>
            </a:r>
          </a:p>
          <a:p>
            <a:pPr lvl="1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double a=100,b,c;</a:t>
            </a:r>
          </a:p>
          <a:p>
            <a:pPr lvl="1"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b=log10(a);       //2.0</a:t>
            </a:r>
          </a:p>
          <a:p>
            <a:pPr lvl="1"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c=log(</a:t>
            </a:r>
            <a:r>
              <a:rPr lang="en-US" altLang="zh-CN" sz="1800" dirty="0" err="1">
                <a:solidFill>
                  <a:srgbClr val="080808"/>
                </a:solidFill>
              </a:rPr>
              <a:t>exp</a:t>
            </a:r>
            <a:r>
              <a:rPr lang="en-US" altLang="zh-CN" sz="1800" dirty="0">
                <a:solidFill>
                  <a:srgbClr val="080808"/>
                </a:solidFill>
              </a:rPr>
              <a:t>(a));   //5.0</a:t>
            </a:r>
          </a:p>
          <a:p>
            <a:pPr lvl="1"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} </a:t>
            </a:r>
          </a:p>
          <a:p>
            <a:pPr lvl="1"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p</a:t>
            </a:r>
            <a:r>
              <a:rPr lang="sv-SE" altLang="zh-CN" sz="1800" dirty="0">
                <a:solidFill>
                  <a:srgbClr val="080808"/>
                </a:solidFill>
              </a:rPr>
              <a:t>rintf(”a=%lf, b=%</a:t>
            </a:r>
            <a:r>
              <a:rPr lang="sv-SE" altLang="zh-CN" sz="1800" dirty="0" smtClean="0">
                <a:solidFill>
                  <a:srgbClr val="080808"/>
                </a:solidFill>
              </a:rPr>
              <a:t>lf, c=%lf\n</a:t>
            </a:r>
            <a:r>
              <a:rPr lang="sv-SE" altLang="zh-CN" sz="1800" dirty="0">
                <a:solidFill>
                  <a:srgbClr val="080808"/>
                </a:solidFill>
              </a:rPr>
              <a:t>“,a,b,c);  </a:t>
            </a:r>
            <a:r>
              <a:rPr lang="sv-SE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思考：该语句输出什么</a:t>
            </a:r>
            <a:r>
              <a:rPr lang="zh-CN" altLang="en-US" sz="1800" dirty="0" smtClean="0">
                <a:solidFill>
                  <a:srgbClr val="0303DF"/>
                </a:solidFill>
              </a:rPr>
              <a:t>？</a:t>
            </a:r>
            <a:endParaRPr lang="en-US" altLang="zh-CN" sz="1800" dirty="0" smtClean="0">
              <a:solidFill>
                <a:srgbClr val="0303DF"/>
              </a:solidFill>
            </a:endParaRPr>
          </a:p>
          <a:p>
            <a:pPr lvl="1">
              <a:buNone/>
            </a:pPr>
            <a:endParaRPr lang="en-US" altLang="zh-CN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C00000"/>
                </a:solidFill>
              </a:rPr>
              <a:t>在复合语句内定义的局部变量不能复合语句之外使用；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其生命期也仅在复合语句（语句块）的执行期间；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FF0000"/>
              </a:solidFill>
            </a:endParaRPr>
          </a:p>
          <a:p>
            <a:pPr marL="971550" lvl="1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6C3FCAE0-9E51-496C-9F79-CDA455FEAF3E}"/>
              </a:ext>
            </a:extLst>
          </p:cNvPr>
          <p:cNvSpPr/>
          <p:nvPr/>
        </p:nvSpPr>
        <p:spPr bwMode="auto">
          <a:xfrm>
            <a:off x="4572000" y="2169623"/>
            <a:ext cx="3217025" cy="1360170"/>
          </a:xfrm>
          <a:prstGeom prst="wedgeRoundRectCallout">
            <a:avLst>
              <a:gd name="adj1" fmla="val -62550"/>
              <a:gd name="adj2" fmla="val 5948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该程序无法通过编译；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此处的变量</a:t>
            </a:r>
            <a:r>
              <a:rPr lang="en-US" altLang="zh-CN" sz="1600" dirty="0">
                <a:solidFill>
                  <a:srgbClr val="080808"/>
                </a:solidFill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未</a:t>
            </a:r>
            <a:r>
              <a:rPr kumimoji="0" lang="zh-CN" altLang="en-US" sz="160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定义；</a:t>
            </a: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无法访问一个未定义的变量</a:t>
            </a: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；</a:t>
            </a:r>
            <a:endParaRPr lang="en-US" altLang="zh-CN" sz="1600" dirty="0" smtClean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zh-CN" sz="160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60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a=60,b=50;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66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gradFill flip="none" rotWithShape="1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9017</TotalTime>
  <Words>8225</Words>
  <Application>Microsoft Office PowerPoint</Application>
  <PresentationFormat>全屏显示(4:3)</PresentationFormat>
  <Paragraphs>971</Paragraphs>
  <Slides>56</Slides>
  <Notes>1</Notes>
  <HiddenSlides>5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56</vt:i4>
      </vt:variant>
    </vt:vector>
  </HeadingPairs>
  <TitlesOfParts>
    <vt:vector size="73" baseType="lpstr">
      <vt:lpstr>华文中宋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1_默认设计模板</vt:lpstr>
      <vt:lpstr>计算导论与程序设计</vt:lpstr>
      <vt:lpstr>变量的生命期、作用域</vt:lpstr>
      <vt:lpstr>局部变量 vs. 全局变量</vt:lpstr>
      <vt:lpstr>局部变量 vs. 全局变量</vt:lpstr>
      <vt:lpstr>全局变量—整个工程可见，其作用域是整个工程</vt:lpstr>
      <vt:lpstr>局部变量</vt:lpstr>
      <vt:lpstr>main()函数：局部变量命名</vt:lpstr>
      <vt:lpstr>函数的参数及在函数体内定义的局部变量</vt:lpstr>
      <vt:lpstr>在复合语句内定义的局部变量</vt:lpstr>
      <vt:lpstr>在复合语句内定义的局部变量</vt:lpstr>
      <vt:lpstr>在复合语句内定义的局部变量</vt:lpstr>
      <vt:lpstr>在复合语句内定义的局部变量</vt:lpstr>
      <vt:lpstr>全局变量（全程变量，global）</vt:lpstr>
      <vt:lpstr>全局变量—例</vt:lpstr>
      <vt:lpstr>通过文件包含（#include）声明全局变量</vt:lpstr>
      <vt:lpstr>全局变量</vt:lpstr>
      <vt:lpstr>局部变量屏蔽全局变量</vt:lpstr>
      <vt:lpstr>系统为程序分配的内存—C语言的内存视图</vt:lpstr>
      <vt:lpstr>堆栈溢出</vt:lpstr>
      <vt:lpstr>定义大数组的几种方法</vt:lpstr>
      <vt:lpstr>在DevCpp中自己定义堆栈的大小（不建议使用）</vt:lpstr>
      <vt:lpstr>在DevCpp中自己定义堆栈的大小（不建议使用）</vt:lpstr>
      <vt:lpstr>堆栈溢出</vt:lpstr>
      <vt:lpstr>C语言的四种存储类型：变量的四个修饰词</vt:lpstr>
      <vt:lpstr>利用auto修饰局部变量</vt:lpstr>
      <vt:lpstr>利用register修饰局部变量</vt:lpstr>
      <vt:lpstr>利用extern修饰全局变量：外部变量</vt:lpstr>
      <vt:lpstr>静态全局变量—只在其所在的源文件可见</vt:lpstr>
      <vt:lpstr>外部变量定义与外部变量说明：同一个文件</vt:lpstr>
      <vt:lpstr>课后练习：外部变量定义与外部变量说明：同一个文件</vt:lpstr>
      <vt:lpstr>外部变量定义与外部变量说明：不同的文件</vt:lpstr>
      <vt:lpstr>自学：外部变量定义和外部变量说明</vt:lpstr>
      <vt:lpstr>static修饰的静态变量</vt:lpstr>
      <vt:lpstr>static修饰的全局变量—静态全局变量</vt:lpstr>
      <vt:lpstr>static修饰的全局变量—静态全局变量</vt:lpstr>
      <vt:lpstr>static修饰的全局变量—其它文件不可访问</vt:lpstr>
      <vt:lpstr>static修饰的全局变量--静态全局变量</vt:lpstr>
      <vt:lpstr>static修饰的局部变量—静态局部变量</vt:lpstr>
      <vt:lpstr>static修饰的局部变量—静态局部变量</vt:lpstr>
      <vt:lpstr>static修饰的局部变量—静态局部变量</vt:lpstr>
      <vt:lpstr>static修饰的局部变量例—只能定义与初始化一次</vt:lpstr>
      <vt:lpstr>static修饰的局部变量例—只能定义与初始化一次</vt:lpstr>
      <vt:lpstr>static修饰的局部变量例—可以多次赋值</vt:lpstr>
      <vt:lpstr>static修饰的局部变量例—可以多次赋值</vt:lpstr>
      <vt:lpstr>static修饰的局部变量例—可以通过指针访问</vt:lpstr>
      <vt:lpstr>注意静态局部变量的副作用：计算n!</vt:lpstr>
      <vt:lpstr>正确利用静态局部变量，可提高函数的执行效率：计算n!</vt:lpstr>
      <vt:lpstr>静态局部变量应用例：rand()的实现</vt:lpstr>
      <vt:lpstr>静态局部变量应用例：rand()的实现</vt:lpstr>
      <vt:lpstr>静态局部变量的应用</vt:lpstr>
      <vt:lpstr>static修饰函数—静态函数</vt:lpstr>
      <vt:lpstr>static修饰函数</vt:lpstr>
      <vt:lpstr>课后复习：本部分主要内容：</vt:lpstr>
      <vt:lpstr>课后复习：变量的四种存储类型（四个修饰词）</vt:lpstr>
      <vt:lpstr>课后复习：静态变量与静态函数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2199</cp:revision>
  <dcterms:created xsi:type="dcterms:W3CDTF">2013-01-25T01:44:00Z</dcterms:created>
  <dcterms:modified xsi:type="dcterms:W3CDTF">2022-10-06T11:03:11Z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