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714" r:id="rId5"/>
  </p:sldMasterIdLst>
  <p:notesMasterIdLst>
    <p:notesMasterId r:id="rId111"/>
  </p:notesMasterIdLst>
  <p:sldIdLst>
    <p:sldId id="643" r:id="rId6"/>
    <p:sldId id="752" r:id="rId7"/>
    <p:sldId id="602" r:id="rId8"/>
    <p:sldId id="793" r:id="rId9"/>
    <p:sldId id="670" r:id="rId10"/>
    <p:sldId id="685" r:id="rId11"/>
    <p:sldId id="797" r:id="rId12"/>
    <p:sldId id="795" r:id="rId13"/>
    <p:sldId id="696" r:id="rId14"/>
    <p:sldId id="701" r:id="rId15"/>
    <p:sldId id="810" r:id="rId16"/>
    <p:sldId id="769" r:id="rId17"/>
    <p:sldId id="787" r:id="rId18"/>
    <p:sldId id="774" r:id="rId19"/>
    <p:sldId id="771" r:id="rId20"/>
    <p:sldId id="775" r:id="rId21"/>
    <p:sldId id="772" r:id="rId22"/>
    <p:sldId id="803" r:id="rId23"/>
    <p:sldId id="603" r:id="rId24"/>
    <p:sldId id="798" r:id="rId25"/>
    <p:sldId id="639" r:id="rId26"/>
    <p:sldId id="693" r:id="rId27"/>
    <p:sldId id="700" r:id="rId28"/>
    <p:sldId id="694" r:id="rId29"/>
    <p:sldId id="699" r:id="rId30"/>
    <p:sldId id="640" r:id="rId31"/>
    <p:sldId id="713" r:id="rId32"/>
    <p:sldId id="776" r:id="rId33"/>
    <p:sldId id="777" r:id="rId34"/>
    <p:sldId id="714" r:id="rId35"/>
    <p:sldId id="782" r:id="rId36"/>
    <p:sldId id="715" r:id="rId37"/>
    <p:sldId id="716" r:id="rId38"/>
    <p:sldId id="796" r:id="rId39"/>
    <p:sldId id="718" r:id="rId40"/>
    <p:sldId id="741" r:id="rId41"/>
    <p:sldId id="742" r:id="rId42"/>
    <p:sldId id="743" r:id="rId43"/>
    <p:sldId id="778" r:id="rId44"/>
    <p:sldId id="604" r:id="rId45"/>
    <p:sldId id="684" r:id="rId46"/>
    <p:sldId id="641" r:id="rId47"/>
    <p:sldId id="605" r:id="rId48"/>
    <p:sldId id="611" r:id="rId49"/>
    <p:sldId id="683" r:id="rId50"/>
    <p:sldId id="612" r:id="rId51"/>
    <p:sldId id="613" r:id="rId52"/>
    <p:sldId id="682" r:id="rId53"/>
    <p:sldId id="723" r:id="rId54"/>
    <p:sldId id="764" r:id="rId55"/>
    <p:sldId id="722" r:id="rId56"/>
    <p:sldId id="731" r:id="rId57"/>
    <p:sldId id="725" r:id="rId58"/>
    <p:sldId id="766" r:id="rId59"/>
    <p:sldId id="726" r:id="rId60"/>
    <p:sldId id="727" r:id="rId61"/>
    <p:sldId id="768" r:id="rId62"/>
    <p:sldId id="728" r:id="rId63"/>
    <p:sldId id="678" r:id="rId64"/>
    <p:sldId id="679" r:id="rId65"/>
    <p:sldId id="680" r:id="rId66"/>
    <p:sldId id="671" r:id="rId67"/>
    <p:sldId id="672" r:id="rId68"/>
    <p:sldId id="681" r:id="rId69"/>
    <p:sldId id="673" r:id="rId70"/>
    <p:sldId id="674" r:id="rId71"/>
    <p:sldId id="689" r:id="rId72"/>
    <p:sldId id="686" r:id="rId73"/>
    <p:sldId id="688" r:id="rId74"/>
    <p:sldId id="687" r:id="rId75"/>
    <p:sldId id="690" r:id="rId76"/>
    <p:sldId id="802" r:id="rId77"/>
    <p:sldId id="789" r:id="rId78"/>
    <p:sldId id="761" r:id="rId79"/>
    <p:sldId id="788" r:id="rId80"/>
    <p:sldId id="753" r:id="rId81"/>
    <p:sldId id="784" r:id="rId82"/>
    <p:sldId id="779" r:id="rId83"/>
    <p:sldId id="757" r:id="rId84"/>
    <p:sldId id="758" r:id="rId85"/>
    <p:sldId id="677" r:id="rId86"/>
    <p:sldId id="790" r:id="rId87"/>
    <p:sldId id="799" r:id="rId88"/>
    <p:sldId id="800" r:id="rId89"/>
    <p:sldId id="786" r:id="rId90"/>
    <p:sldId id="785" r:id="rId91"/>
    <p:sldId id="801" r:id="rId92"/>
    <p:sldId id="792" r:id="rId93"/>
    <p:sldId id="804" r:id="rId94"/>
    <p:sldId id="805" r:id="rId95"/>
    <p:sldId id="806" r:id="rId96"/>
    <p:sldId id="807" r:id="rId97"/>
    <p:sldId id="808" r:id="rId98"/>
    <p:sldId id="809" r:id="rId99"/>
    <p:sldId id="644" r:id="rId100"/>
    <p:sldId id="744" r:id="rId101"/>
    <p:sldId id="745" r:id="rId102"/>
    <p:sldId id="746" r:id="rId103"/>
    <p:sldId id="749" r:id="rId104"/>
    <p:sldId id="748" r:id="rId105"/>
    <p:sldId id="747" r:id="rId106"/>
    <p:sldId id="750" r:id="rId107"/>
    <p:sldId id="704" r:id="rId108"/>
    <p:sldId id="676" r:id="rId109"/>
    <p:sldId id="642" r:id="rId1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80808"/>
    <a:srgbClr val="0303DF"/>
    <a:srgbClr val="7D0C00"/>
    <a:srgbClr val="FF00FF"/>
    <a:srgbClr val="000099"/>
    <a:srgbClr val="FF9900"/>
    <a:srgbClr val="CC9900"/>
    <a:srgbClr val="0000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5494" autoAdjust="0"/>
  </p:normalViewPr>
  <p:slideViewPr>
    <p:cSldViewPr snapToGrid="0" snapToObjects="1">
      <p:cViewPr varScale="1">
        <p:scale>
          <a:sx n="106" d="100"/>
          <a:sy n="106" d="100"/>
        </p:scale>
        <p:origin x="1680" y="102"/>
      </p:cViewPr>
      <p:guideLst>
        <p:guide orient="horz" pos="2170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112" Type="http://schemas.openxmlformats.org/officeDocument/2006/relationships/presProps" Target="presProp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viewProps" Target="viewProps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14" Type="http://schemas.openxmlformats.org/officeDocument/2006/relationships/theme" Target="theme/theme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tableStyles" Target="tableStyle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7AA068-423C-4043-8EE2-1CC6D935DDF0}" type="slidenum">
              <a:rPr lang="zh-CN" alt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516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3360855-BA1B-49D5-B0CD-B5E0CC13AAD6}" type="datetime1">
              <a:rPr lang="zh-CN" altLang="en-US" smtClean="0">
                <a:latin typeface="Arial" charset="0"/>
                <a:ea typeface="宋体" charset="-122"/>
              </a:rPr>
              <a:pPr/>
              <a:t>2022/8/26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CAF334-A9C0-438B-84BC-4E279211E2CD}" type="slidenum">
              <a:rPr lang="en-US" altLang="zh-CN" smtClean="0">
                <a:latin typeface="Arial" charset="0"/>
                <a:ea typeface="宋体" charset="-122"/>
              </a:rPr>
              <a:pPr/>
              <a:t>105</a:t>
            </a:fld>
            <a:endParaRPr lang="en-US" altLang="zh-CN">
              <a:latin typeface="Arial" charset="0"/>
              <a:ea typeface="宋体" charset="-122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7125" y="701675"/>
            <a:ext cx="4587875" cy="3440113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52925"/>
            <a:ext cx="4995863" cy="4140200"/>
          </a:xfrm>
          <a:noFill/>
          <a:ln/>
        </p:spPr>
        <p:txBody>
          <a:bodyPr/>
          <a:lstStyle/>
          <a:p>
            <a:pPr eaLnBrk="1" hangingPunct="1"/>
            <a:endParaRPr lang="zh-CN" altLang="zh-CN"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45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KSO_BT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69875" y="2066925"/>
            <a:ext cx="5592763" cy="1384300"/>
          </a:xfrm>
        </p:spPr>
        <p:txBody>
          <a:bodyPr/>
          <a:lstStyle>
            <a:lvl1pPr algn="ctr">
              <a:defRPr sz="4200">
                <a:solidFill>
                  <a:srgbClr val="14729C"/>
                </a:solidFill>
              </a:defRPr>
            </a:lvl1pPr>
          </a:lstStyle>
          <a:p>
            <a:pPr lvl="0"/>
            <a:r>
              <a:rPr lang="zh-CN" noProof="0"/>
              <a:t>单击此处</a:t>
            </a:r>
            <a:br>
              <a:rPr lang="zh-CN" noProof="0"/>
            </a:br>
            <a:r>
              <a:rPr lang="zh-CN" noProof="0"/>
              <a:t>编辑母版标题样式</a:t>
            </a:r>
          </a:p>
        </p:txBody>
      </p:sp>
      <p:sp>
        <p:nvSpPr>
          <p:cNvPr id="205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69875" y="3651250"/>
            <a:ext cx="5588000" cy="547688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chemeClr val="folHlink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1BDE14-8C80-49E0-8281-DD5E56F6F558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443EEA-FBC3-4E9A-9C70-438B835BD66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4B56-E0FF-497B-B381-78CDFF87AB4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111875" y="196850"/>
            <a:ext cx="1943100" cy="62642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79400" y="196850"/>
            <a:ext cx="5680075" cy="62642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B9AB2-7367-4ECF-93B6-6B5F052EDA1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未标题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2790825" y="2152650"/>
            <a:ext cx="5870575" cy="496888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000">
                <a:solidFill>
                  <a:srgbClr val="6C6F72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4103" name="KSO_BT1"/>
          <p:cNvSpPr>
            <a:spLocks noGrp="1" noChangeArrowheads="1"/>
          </p:cNvSpPr>
          <p:nvPr>
            <p:ph type="ctrTitle"/>
          </p:nvPr>
        </p:nvSpPr>
        <p:spPr>
          <a:xfrm>
            <a:off x="2787650" y="1258888"/>
            <a:ext cx="5884863" cy="8636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5EB33F-0483-43C6-847F-6D3BDF8997C4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A24BC01-715A-404A-AF8C-083EFE472DA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92F74B-3F9D-4EC0-BB27-2C8E829D834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6C4A8C-293A-4006-9D11-27F066922CD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7675" y="1133475"/>
            <a:ext cx="4030663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0738" y="1133475"/>
            <a:ext cx="4032250" cy="51006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30462-3FE9-4AC9-87A4-B13B8F51DDE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2022/8/26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057C7-BE4D-4CC7-9A6F-784CBE1E440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2022/8/26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111F1-C7D5-4B5F-82C4-FED058A43FE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2022/8/26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CF258-373D-47B5-9224-E86B2421108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8A255-05C8-4069-A9CB-54077EFAD0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F85F4-ED83-48A5-8EDD-7FC59D045909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91975-133D-44B7-B5F6-02DDCE1C6857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0EE-11E1-4E01-A713-4C0B0435826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214313"/>
            <a:ext cx="2052638" cy="60198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7675" y="214313"/>
            <a:ext cx="6010275" cy="60198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740C7-CC37-4ABD-A9FF-809B75CEBA0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 r="1172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流程图: 数据 4"/>
          <p:cNvSpPr>
            <a:spLocks noChangeArrowheads="1"/>
          </p:cNvSpPr>
          <p:nvPr/>
        </p:nvSpPr>
        <p:spPr bwMode="auto">
          <a:xfrm>
            <a:off x="2857500" y="0"/>
            <a:ext cx="6286500" cy="6858000"/>
          </a:xfrm>
          <a:prstGeom prst="flowChartInputOutput">
            <a:avLst/>
          </a:prstGeom>
          <a:solidFill>
            <a:srgbClr val="FDD762">
              <a:alpha val="5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en-US" sz="1300">
              <a:solidFill>
                <a:srgbClr val="5F5F5F"/>
              </a:solidFill>
            </a:endParaRPr>
          </a:p>
        </p:txBody>
      </p:sp>
      <p:pic>
        <p:nvPicPr>
          <p:cNvPr id="6" name="图片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1300163"/>
            <a:ext cx="40703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417888" y="5014913"/>
            <a:ext cx="4735512" cy="547687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zh-CN" noProof="0"/>
              <a:t>单击此处编辑母版副标题样式</a:t>
            </a:r>
          </a:p>
        </p:txBody>
      </p:sp>
      <p:sp>
        <p:nvSpPr>
          <p:cNvPr id="615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3408363" y="3463925"/>
            <a:ext cx="4737100" cy="14700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0493455-07EA-47DB-90C0-E7E423CB59B6}" type="datetime1">
              <a:rPr lang="zh-CN" altLang="en-US"/>
              <a:t>2022/8/26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338A0BD-2BD5-4CDD-949A-399040E1F361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C3199-1AFA-4954-9CC4-12638459641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4791B2-E5C4-4716-B26B-E0118C8D48E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476375"/>
            <a:ext cx="3927475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1476375"/>
            <a:ext cx="3929062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6133-FFB4-4B05-84EA-663E62FDFBC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2022/8/26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27019-1451-45BD-B61C-7AF55C70AA4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2022/8/26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6A8A5-509F-4FF4-914B-DE7911A9FDC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2022/8/26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63B-70E4-448C-A960-B7BCA42D54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BF970-60AF-4DAF-9E35-50708D19D96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3BC4C-21CF-455E-B095-424B494E974E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8D181-3281-4E13-887C-32993C8F81F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F84EC5-1729-4024-A363-B97A4567CA7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68300"/>
            <a:ext cx="2001837" cy="59880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68300"/>
            <a:ext cx="5854700" cy="59880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0E7CA-17FA-457E-94D8-9BF9C6220184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矩形 12"/>
          <p:cNvGrpSpPr/>
          <p:nvPr userDrawn="1"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5" name="矩形 12"/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组合 13"/>
          <p:cNvGrpSpPr/>
          <p:nvPr userDrawn="1"/>
        </p:nvGrpSpPr>
        <p:grpSpPr bwMode="auto">
          <a:xfrm>
            <a:off x="0" y="263525"/>
            <a:ext cx="9144000" cy="4676775"/>
            <a:chOff x="0" y="0"/>
            <a:chExt cx="12192000" cy="4677534"/>
          </a:xfrm>
        </p:grpSpPr>
        <p:grpSp>
          <p:nvGrpSpPr>
            <p:cNvPr id="8" name="Freeform 5"/>
            <p:cNvGrpSpPr/>
            <p:nvPr userDrawn="1"/>
          </p:nvGrpSpPr>
          <p:grpSpPr bwMode="auto">
            <a:xfrm>
              <a:off x="0" y="-1059"/>
              <a:ext cx="12200128" cy="2353056"/>
              <a:chOff x="0" y="0"/>
              <a:chExt cx="9150096" cy="2353056"/>
            </a:xfrm>
          </p:grpSpPr>
          <p:pic>
            <p:nvPicPr>
              <p:cNvPr id="17" name="Freeform 5"/>
              <p:cNvPicPr>
                <a:picLocks noEditPoints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50096" cy="2353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0" y="1059"/>
                <a:ext cx="9144000" cy="23530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920" tIns="60960" rIns="121920" bIns="6096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" name="矩形 15"/>
            <p:cNvSpPr>
              <a:spLocks noChangeArrowheads="1"/>
            </p:cNvSpPr>
            <p:nvPr/>
          </p:nvSpPr>
          <p:spPr bwMode="auto">
            <a:xfrm>
              <a:off x="0" y="2362583"/>
              <a:ext cx="12192000" cy="1714778"/>
            </a:xfrm>
            <a:prstGeom prst="rect">
              <a:avLst/>
            </a:prstGeom>
            <a:solidFill>
              <a:srgbClr val="28A9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1920" tIns="60960" rIns="121920" bIns="6096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  <p:cxnSp>
          <p:nvCxnSpPr>
            <p:cNvPr id="10" name="直接连接符 16"/>
            <p:cNvCxnSpPr>
              <a:cxnSpLocks noChangeShapeType="1"/>
            </p:cNvCxnSpPr>
            <p:nvPr/>
          </p:nvCxnSpPr>
          <p:spPr bwMode="auto">
            <a:xfrm>
              <a:off x="0" y="4110425"/>
              <a:ext cx="12192000" cy="0"/>
            </a:xfrm>
            <a:prstGeom prst="line">
              <a:avLst/>
            </a:prstGeom>
            <a:noFill/>
            <a:ln w="19050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直接连接符 17"/>
            <p:cNvCxnSpPr>
              <a:cxnSpLocks noChangeShapeType="1"/>
            </p:cNvCxnSpPr>
            <p:nvPr/>
          </p:nvCxnSpPr>
          <p:spPr bwMode="auto">
            <a:xfrm>
              <a:off x="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直接连接符 18"/>
            <p:cNvCxnSpPr>
              <a:cxnSpLocks noChangeShapeType="1"/>
            </p:cNvCxnSpPr>
            <p:nvPr/>
          </p:nvCxnSpPr>
          <p:spPr bwMode="auto">
            <a:xfrm>
              <a:off x="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直接连接符 19"/>
            <p:cNvCxnSpPr>
              <a:cxnSpLocks noChangeShapeType="1"/>
            </p:cNvCxnSpPr>
            <p:nvPr/>
          </p:nvCxnSpPr>
          <p:spPr bwMode="auto">
            <a:xfrm>
              <a:off x="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直接连接符 20"/>
            <p:cNvCxnSpPr>
              <a:cxnSpLocks noChangeShapeType="1"/>
            </p:cNvCxnSpPr>
            <p:nvPr/>
          </p:nvCxnSpPr>
          <p:spPr bwMode="auto">
            <a:xfrm>
              <a:off x="7872000" y="4532288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直接连接符 21"/>
            <p:cNvCxnSpPr>
              <a:cxnSpLocks noChangeShapeType="1"/>
            </p:cNvCxnSpPr>
            <p:nvPr/>
          </p:nvCxnSpPr>
          <p:spPr bwMode="auto">
            <a:xfrm>
              <a:off x="7872000" y="4598574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直接连接符 22"/>
            <p:cNvCxnSpPr>
              <a:cxnSpLocks noChangeShapeType="1"/>
            </p:cNvCxnSpPr>
            <p:nvPr/>
          </p:nvCxnSpPr>
          <p:spPr bwMode="auto">
            <a:xfrm>
              <a:off x="7872000" y="4664860"/>
              <a:ext cx="4320000" cy="12674"/>
            </a:xfrm>
            <a:prstGeom prst="line">
              <a:avLst/>
            </a:prstGeom>
            <a:noFill/>
            <a:ln w="3175">
              <a:solidFill>
                <a:srgbClr val="28A9D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209" name="Text Placeholder 2"/>
          <p:cNvSpPr>
            <a:spLocks noGrp="1" noChangeArrowheads="1"/>
          </p:cNvSpPr>
          <p:nvPr>
            <p:ph type="subTitle" idx="1"/>
          </p:nvPr>
        </p:nvSpPr>
        <p:spPr>
          <a:xfrm>
            <a:off x="3228975" y="4695825"/>
            <a:ext cx="2628900" cy="466725"/>
          </a:xfrm>
        </p:spPr>
        <p:txBody>
          <a:bodyPr/>
          <a:lstStyle>
            <a:lvl1pPr algn="ctr">
              <a:buFont typeface="Wingdings 2" panose="05020102010507070707" pitchFamily="18" charset="2"/>
              <a:buNone/>
              <a:defRPr sz="1600"/>
            </a:lvl1pPr>
          </a:lstStyle>
          <a:p>
            <a:pPr lvl="0"/>
            <a:r>
              <a:rPr lang="zh-CN" noProof="0">
                <a:sym typeface="Arial" panose="020B0604020202020204" pitchFamily="34" charset="0"/>
              </a:rPr>
              <a:t>单击此处编辑母版副标题样式</a:t>
            </a:r>
          </a:p>
        </p:txBody>
      </p:sp>
      <p:sp>
        <p:nvSpPr>
          <p:cNvPr id="8213" name="Title Placeholder 1"/>
          <p:cNvSpPr>
            <a:spLocks noGrp="1" noChangeArrowheads="1"/>
          </p:cNvSpPr>
          <p:nvPr>
            <p:ph type="ctrTitle"/>
          </p:nvPr>
        </p:nvSpPr>
        <p:spPr>
          <a:xfrm>
            <a:off x="714375" y="3140075"/>
            <a:ext cx="7772400" cy="71755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noProof="0"/>
              <a:t>单击此处编辑母版标题样式</a:t>
            </a:r>
          </a:p>
        </p:txBody>
      </p:sp>
      <p:sp>
        <p:nvSpPr>
          <p:cNvPr id="19" name="Date Placeholder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9B9122-6204-415B-9B63-767BCB80D292}" type="datetime1">
              <a:rPr lang="zh-CN" altLang="en-US"/>
              <a:t>2022/8/26</a:t>
            </a:fld>
            <a:endParaRPr lang="en-US"/>
          </a:p>
        </p:txBody>
      </p:sp>
      <p:sp>
        <p:nvSpPr>
          <p:cNvPr id="20" name="Footer Placeholder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250EEA-FF4E-41D5-AF69-6EEADFA6D3D0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89441-A55F-43EA-A8B0-412ADF2DBC6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4DB7A-EFF0-4FC6-B595-90C21978006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06925" y="1135063"/>
            <a:ext cx="3968750" cy="534511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D5673-5430-4CAF-80D3-E7AE5060CFA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2022/8/26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5A6FA-2176-4BCE-AD9F-89675A8CFB5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2022/8/26</a:t>
            </a:fld>
            <a:endParaRPr 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250DC-0878-4B08-A8DF-B0618002FCC3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54100"/>
            <a:ext cx="3811588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43388" y="1054100"/>
            <a:ext cx="3811587" cy="540702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BDED28-B741-4EF3-8A85-476A8059E05F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2022/8/26</a:t>
            </a:fld>
            <a:endParaRPr 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FB7DB4-EE38-47B9-960D-23808051C6B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779915-1CD2-4D16-B500-B5490E93648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9697E-D45A-4E7C-81FC-4060FFD7AB32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46216-539C-4C56-A730-F6A42213F0E6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55588"/>
            <a:ext cx="2022475" cy="622458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5775" y="255588"/>
            <a:ext cx="5915025" cy="62245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2022/8/26</a:t>
            </a:fld>
            <a:endParaRPr 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C01A58-410C-44AE-B15D-E703576B05EB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eaLnBrk="1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eaLnBrk="1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28044024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1010465"/>
            <a:ext cx="8636000" cy="4972050"/>
          </a:xfrm>
        </p:spPr>
        <p:txBody>
          <a:bodyPr/>
          <a:lstStyle>
            <a:lvl1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l"/>
              <a:defRPr/>
            </a:lvl1pPr>
            <a:lvl2pPr eaLnBrk="1">
              <a:lnSpc>
                <a:spcPct val="130000"/>
              </a:lnSpc>
              <a:spcBef>
                <a:spcPts val="0"/>
              </a:spcBef>
              <a:buFont typeface="Wingdings" pitchFamily="2" charset="2"/>
              <a:buChar char="Ø"/>
              <a:defRPr/>
            </a:lvl2pPr>
            <a:lvl3pPr eaLnBrk="1">
              <a:lnSpc>
                <a:spcPct val="130000"/>
              </a:lnSpc>
              <a:spcBef>
                <a:spcPts val="0"/>
              </a:spcBef>
              <a:defRPr/>
            </a:lvl3pPr>
            <a:lvl4pPr eaLnBrk="1">
              <a:lnSpc>
                <a:spcPct val="130000"/>
              </a:lnSpc>
              <a:spcBef>
                <a:spcPts val="0"/>
              </a:spcBef>
              <a:defRPr/>
            </a:lvl4pPr>
            <a:lvl5pPr eaLnBrk="1">
              <a:lnSpc>
                <a:spcPct val="13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Text Box 17"/>
          <p:cNvSpPr txBox="1">
            <a:spLocks noChangeArrowheads="1"/>
          </p:cNvSpPr>
          <p:nvPr userDrawn="1"/>
        </p:nvSpPr>
        <p:spPr bwMode="auto">
          <a:xfrm>
            <a:off x="50800" y="6481763"/>
            <a:ext cx="9067800" cy="3397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  <a:defRPr/>
            </a:pPr>
            <a:fld id="{380602F7-2D1E-4BA3-9157-D4E968859D90}" type="slidenum">
              <a:rPr lang="zh-CN" altLang="en-US" sz="1600" b="1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buFontTx/>
                <a:buNone/>
                <a:defRPr/>
              </a:pPr>
              <a:t>‹#›</a:t>
            </a:fld>
            <a:r>
              <a:rPr lang="zh-CN" altLang="en-US" sz="1600" b="1" dirty="0">
                <a:solidFill>
                  <a:srgbClr val="FFFFFF"/>
                </a:solidFill>
              </a:rPr>
              <a:t> </a:t>
            </a:r>
            <a:endParaRPr lang="zh-CN" altLang="zh-CN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1975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94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3600" y="1096963"/>
            <a:ext cx="4241800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51637987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  <a:defRPr/>
            </a:pPr>
            <a:fld id="{0FF57203-C35C-4101-BB59-5D58D06E0BA5}" type="slidenum">
              <a:rPr lang="en-US" altLang="zh-CN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  <a:defRPr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9885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41475"/>
            <a:ext cx="3810000" cy="4454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buFontTx/>
              <a:buNone/>
            </a:pPr>
            <a:fld id="{9FC7E16D-5A04-4A97-B5EF-ADB58EFF5016}" type="slidenum">
              <a:rPr lang="zh-CN" altLang="en-US">
                <a:solidFill>
                  <a:srgbClr val="000000"/>
                </a:solidFill>
                <a:latin typeface="Arial" charset="0"/>
                <a:ea typeface="宋体" charset="-122"/>
              </a:rPr>
              <a:pPr>
                <a:buFontTx/>
                <a:buNone/>
              </a:pPr>
              <a:t>‹#›</a:t>
            </a:fld>
            <a:endParaRPr lang="en-US" altLang="zh-CN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2022/8/26</a:t>
            </a:fld>
            <a:endParaRPr lang="en-US"/>
          </a:p>
        </p:txBody>
      </p:sp>
      <p:sp>
        <p:nvSpPr>
          <p:cNvPr id="8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3127B-0938-4893-96C2-5BF3E99308BA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2022/8/26</a:t>
            </a:fld>
            <a:endParaRPr lang="en-US"/>
          </a:p>
        </p:txBody>
      </p:sp>
      <p:sp>
        <p:nvSpPr>
          <p:cNvPr id="4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73F5A-A092-4D93-92E7-775B571A6B0D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2022/8/26</a:t>
            </a:fld>
            <a:endParaRPr lang="en-US"/>
          </a:p>
        </p:txBody>
      </p:sp>
      <p:sp>
        <p:nvSpPr>
          <p:cNvPr id="3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47056-C575-41A5-9FC0-1A2A3B26D7C5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6A6E2-01AE-4F33-B1C1-84244AF65CD8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KSO_FD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2022/8/26</a:t>
            </a:fld>
            <a:endParaRPr lang="en-US"/>
          </a:p>
        </p:txBody>
      </p:sp>
      <p:sp>
        <p:nvSpPr>
          <p:cNvPr id="6" name="KSO_FT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KSO_FN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0B0EB-A491-48EF-BEE0-B90804C1504C}" type="slidenum">
              <a:rPr lang="zh-CN" alt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4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0"/>
            <a:ext cx="39433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KSO_BT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9725" y="196850"/>
            <a:ext cx="64008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KSO_BC1"/>
          <p:cNvSpPr>
            <a:spLocks noGrp="1" noChangeArrowheads="1"/>
          </p:cNvSpPr>
          <p:nvPr>
            <p:ph type="body" idx="9"/>
          </p:nvPr>
        </p:nvSpPr>
        <p:spPr bwMode="auto">
          <a:xfrm>
            <a:off x="279400" y="1054100"/>
            <a:ext cx="777557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D9F33B1-7C18-4AD4-9DF1-5FE252B9DDC3}" type="datetime1">
              <a:rPr lang="zh-CN" altLang="en-US"/>
              <a:t>2022/8/26</a:t>
            </a:fld>
            <a:endParaRPr lang="en-US"/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smtClean="0">
                <a:solidFill>
                  <a:srgbClr val="919293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705EA6D-0A8A-47D3-AD10-1EDF3BDE7BA2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 kern="1200">
          <a:solidFill>
            <a:srgbClr val="1A93C8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1A93C8"/>
          </a:solidFill>
          <a:latin typeface="Arial Black" panose="020B0A04020102020204" pitchFamily="34" charset="0"/>
          <a:ea typeface="微软雅黑" panose="020B0503020204020204" pitchFamily="34" charset="-122"/>
        </a:defRPr>
      </a:lvl9pPr>
    </p:titleStyle>
    <p:bodyStyle>
      <a:lvl1pPr marL="357505" indent="-357505" algn="just" rtl="0" fontAlgn="base">
        <a:spcBef>
          <a:spcPts val="1800"/>
        </a:spcBef>
        <a:spcAft>
          <a:spcPct val="0"/>
        </a:spcAft>
        <a:buClr>
          <a:srgbClr val="1A93C8"/>
        </a:buClr>
        <a:buSzPct val="60000"/>
        <a:buFont typeface="Wingdings" panose="05000000000000000000" pitchFamily="2" charset="2"/>
        <a:buChar char="m"/>
        <a:defRPr sz="2000" kern="1200">
          <a:solidFill>
            <a:srgbClr val="1A93C8"/>
          </a:solidFill>
          <a:latin typeface="+mn-lt"/>
          <a:ea typeface="+mn-ea"/>
          <a:cs typeface="+mn-cs"/>
        </a:defRPr>
      </a:lvl1pPr>
      <a:lvl2pPr marL="357505" indent="-357505" algn="l" rtl="0" fontAlgn="base">
        <a:lnSpc>
          <a:spcPct val="130000"/>
        </a:lnSpc>
        <a:spcBef>
          <a:spcPct val="0"/>
        </a:spcBef>
        <a:spcAft>
          <a:spcPts val="600"/>
        </a:spcAft>
        <a:buClr>
          <a:srgbClr val="A1BBEE"/>
        </a:buClr>
        <a:buFont typeface="幼圆" panose="02010509060101010101" pitchFamily="49" charset="-122"/>
        <a:buChar char=" "/>
        <a:defRPr sz="1600" kern="1200">
          <a:solidFill>
            <a:srgbClr val="7D7D7D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6"/>
          <p:cNvGrpSpPr>
            <a:grpSpLocks noChangeAspect="1"/>
          </p:cNvGrpSpPr>
          <p:nvPr/>
        </p:nvGrpSpPr>
        <p:grpSpPr bwMode="auto">
          <a:xfrm>
            <a:off x="-3175" y="12700"/>
            <a:ext cx="9144000" cy="6858000"/>
            <a:chOff x="0" y="0"/>
            <a:chExt cx="7850038" cy="5887529"/>
          </a:xfrm>
        </p:grpSpPr>
        <p:pic>
          <p:nvPicPr>
            <p:cNvPr id="2051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151"/>
            <a:stretch>
              <a:fillRect/>
            </a:stretch>
          </p:blipFill>
          <p:spPr bwMode="auto">
            <a:xfrm>
              <a:off x="3925019" y="0"/>
              <a:ext cx="3925019" cy="5887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2" name="图片 5" descr="未标题-1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76" b="14310"/>
            <a:stretch>
              <a:fillRect/>
            </a:stretch>
          </p:blipFill>
          <p:spPr bwMode="auto">
            <a:xfrm flipH="1">
              <a:off x="0" y="0"/>
              <a:ext cx="3925019" cy="5876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7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3B238A-CF46-4546-8C56-ADAB882ADE59}" type="datetime1">
              <a:rPr lang="zh-CN" altLang="en-US"/>
              <a:t>2022/8/26</a:t>
            </a:fld>
            <a:endParaRPr lang="en-US"/>
          </a:p>
        </p:txBody>
      </p:sp>
      <p:sp>
        <p:nvSpPr>
          <p:cNvPr id="3078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solidFill>
                  <a:srgbClr val="96969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8345E7-2928-4024-B92D-DE6894893D24}" type="slidenum">
              <a:rPr lang="zh-CN" altLang="en-US"/>
              <a:t>‹#›</a:t>
            </a:fld>
            <a:endParaRPr lang="en-US"/>
          </a:p>
        </p:txBody>
      </p:sp>
      <p:sp>
        <p:nvSpPr>
          <p:cNvPr id="2056" name="KSO_BC1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47675" y="1133475"/>
            <a:ext cx="8215313" cy="510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057" name="KSO_BT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47675" y="214313"/>
            <a:ext cx="8215313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华文中宋" panose="02010600040101010101" pitchFamily="2" charset="-122"/>
          <a:ea typeface="华文中宋" panose="02010600040101010101" pitchFamily="2" charset="-122"/>
        </a:defRPr>
      </a:lvl9pPr>
    </p:titleStyle>
    <p:bodyStyle>
      <a:lvl1pPr marL="361950" indent="-361950" algn="just" defTabSz="685800" rtl="0" fontAlgn="base">
        <a:lnSpc>
          <a:spcPct val="110000"/>
        </a:lnSpc>
        <a:spcBef>
          <a:spcPts val="12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l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61950" indent="-361950" algn="l" defTabSz="685800" rtl="0" fontAlgn="base">
        <a:lnSpc>
          <a:spcPct val="120000"/>
        </a:lnSpc>
        <a:spcBef>
          <a:spcPct val="0"/>
        </a:spcBef>
        <a:spcAft>
          <a:spcPts val="1200"/>
        </a:spcAft>
        <a:buClr>
          <a:srgbClr val="E5A997"/>
        </a:buClr>
        <a:buFont typeface="幼圆" panose="02010509060101010101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66738" y="1476375"/>
            <a:ext cx="8008937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12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191403-9BB2-424E-A8BB-7CB1475A9DB0}" type="datetime1">
              <a:rPr lang="zh-CN" altLang="en-US"/>
              <a:t>2022/8/26</a:t>
            </a:fld>
            <a:endParaRPr lang="en-US"/>
          </a:p>
        </p:txBody>
      </p:sp>
      <p:sp>
        <p:nvSpPr>
          <p:cNvPr id="512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403975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403975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8672DB-A52B-402A-AC56-6EAF7309D802}" type="slidenum">
              <a:rPr lang="zh-CN" altLang="en-US"/>
              <a:t>‹#›</a:t>
            </a:fld>
            <a:endParaRPr lang="en-US"/>
          </a:p>
        </p:txBody>
      </p:sp>
      <p:sp>
        <p:nvSpPr>
          <p:cNvPr id="3079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566738" y="368300"/>
            <a:ext cx="800893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66700" indent="-266700"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2"/>
        </a:buClr>
        <a:buSzPct val="80000"/>
        <a:buFont typeface="Wingdings 2" panose="05020102010507070707" pitchFamily="18" charset="2"/>
        <a:buChar char="ö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66700" indent="-266700" algn="l" defTabSz="685800" rtl="0" fontAlgn="base">
        <a:lnSpc>
          <a:spcPct val="130000"/>
        </a:lnSpc>
        <a:spcBef>
          <a:spcPct val="0"/>
        </a:spcBef>
        <a:spcAft>
          <a:spcPct val="0"/>
        </a:spcAft>
        <a:buFont typeface="Calibri" panose="020F050202020403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500" kern="1200">
          <a:solidFill>
            <a:srgbClr val="303030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30303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矩形 11"/>
          <p:cNvGrpSpPr/>
          <p:nvPr/>
        </p:nvGrpSpPr>
        <p:grpSpPr bwMode="auto">
          <a:xfrm>
            <a:off x="0" y="0"/>
            <a:ext cx="9150350" cy="6888163"/>
            <a:chOff x="0" y="0"/>
            <a:chExt cx="5764" cy="4339"/>
          </a:xfrm>
        </p:grpSpPr>
        <p:pic>
          <p:nvPicPr>
            <p:cNvPr id="4099" name="矩形 11"/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4" cy="4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5762" cy="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en-US" sz="1300">
                <a:solidFill>
                  <a:srgbClr val="FFFFFF"/>
                </a:solidFill>
              </a:endParaRPr>
            </a:p>
          </p:txBody>
        </p:sp>
      </p:grpSp>
      <p:sp>
        <p:nvSpPr>
          <p:cNvPr id="4101" name="Text Placeholder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85775" y="1135063"/>
            <a:ext cx="8089900" cy="534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宋体" panose="02010600030101010101" pitchFamily="2" charset="-122"/>
              </a:rPr>
              <a:t>第二级</a:t>
            </a:r>
          </a:p>
          <a:p>
            <a:pPr lvl="2"/>
            <a:r>
              <a:rPr lang="zh-CN" altLang="en-US">
                <a:sym typeface="宋体" panose="02010600030101010101" pitchFamily="2" charset="-122"/>
              </a:rPr>
              <a:t>第三级</a:t>
            </a:r>
          </a:p>
          <a:p>
            <a:pPr lvl="3"/>
            <a:r>
              <a:rPr lang="zh-CN" altLang="en-US">
                <a:sym typeface="宋体" panose="02010600030101010101" pitchFamily="2" charset="-122"/>
              </a:rPr>
              <a:t>第四级</a:t>
            </a:r>
          </a:p>
        </p:txBody>
      </p:sp>
      <p:sp>
        <p:nvSpPr>
          <p:cNvPr id="717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C121FE-698C-4C79-A3F4-AD86EFCAADA7}" type="datetime1">
              <a:rPr lang="zh-CN" altLang="en-US"/>
              <a:t>2022/8/26</a:t>
            </a:fld>
            <a:endParaRPr lang="en-US"/>
          </a:p>
        </p:txBody>
      </p:sp>
      <p:sp>
        <p:nvSpPr>
          <p:cNvPr id="717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5087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5087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>
              <a:defRPr sz="9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44DC649-F695-46C3-B7FF-3FC4AA7FFBA1}" type="slidenum">
              <a:rPr lang="zh-CN" altLang="en-US"/>
              <a:t>‹#›</a:t>
            </a:fld>
            <a:endParaRPr lang="en-US"/>
          </a:p>
        </p:txBody>
      </p:sp>
      <p:sp>
        <p:nvSpPr>
          <p:cNvPr id="4105" name="Title Placeholder 1"/>
          <p:cNvSpPr>
            <a:spLocks noGrp="1" noChangeArrowheads="1"/>
          </p:cNvSpPr>
          <p:nvPr>
            <p:ph type="title" idx="9"/>
          </p:nvPr>
        </p:nvSpPr>
        <p:spPr bwMode="auto">
          <a:xfrm>
            <a:off x="485775" y="255588"/>
            <a:ext cx="8089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cxnSp>
        <p:nvCxnSpPr>
          <p:cNvPr id="4106" name="直接连接符 8"/>
          <p:cNvCxnSpPr>
            <a:cxnSpLocks noChangeShapeType="1"/>
          </p:cNvCxnSpPr>
          <p:nvPr/>
        </p:nvCxnSpPr>
        <p:spPr bwMode="auto">
          <a:xfrm flipH="1">
            <a:off x="57150" y="6480175"/>
            <a:ext cx="8980488" cy="0"/>
          </a:xfrm>
          <a:prstGeom prst="line">
            <a:avLst/>
          </a:prstGeom>
          <a:noFill/>
          <a:ln w="15875">
            <a:solidFill>
              <a:srgbClr val="28A9D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07" name="Freeform 5"/>
          <p:cNvGrpSpPr/>
          <p:nvPr/>
        </p:nvGrpSpPr>
        <p:grpSpPr bwMode="auto">
          <a:xfrm>
            <a:off x="5595938" y="5657850"/>
            <a:ext cx="3194050" cy="822325"/>
            <a:chOff x="0" y="0"/>
            <a:chExt cx="2012" cy="518"/>
          </a:xfrm>
        </p:grpSpPr>
        <p:pic>
          <p:nvPicPr>
            <p:cNvPr id="4108" name="Freeform 5"/>
            <p:cNvPicPr>
              <a:picLocks noEditPoints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1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-1" y="1"/>
              <a:ext cx="2009" cy="5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110" name="任意多边形 10"/>
          <p:cNvSpPr>
            <a:spLocks noChangeArrowheads="1"/>
          </p:cNvSpPr>
          <p:nvPr/>
        </p:nvSpPr>
        <p:spPr bwMode="auto">
          <a:xfrm flipV="1">
            <a:off x="244475" y="423863"/>
            <a:ext cx="8977313" cy="431800"/>
          </a:xfrm>
          <a:custGeom>
            <a:avLst/>
            <a:gdLst>
              <a:gd name="T0" fmla="*/ 167822 w 11969073"/>
              <a:gd name="T1" fmla="*/ 524933 h 524933"/>
              <a:gd name="T2" fmla="*/ 168846 w 11969073"/>
              <a:gd name="T3" fmla="*/ 524933 h 524933"/>
              <a:gd name="T4" fmla="*/ 168846 w 11969073"/>
              <a:gd name="T5" fmla="*/ 14598 h 524933"/>
              <a:gd name="T6" fmla="*/ 1386790 w 11969073"/>
              <a:gd name="T7" fmla="*/ 14598 h 524933"/>
              <a:gd name="T8" fmla="*/ 11969073 w 11969073"/>
              <a:gd name="T9" fmla="*/ 0 h 524933"/>
              <a:gd name="T10" fmla="*/ 167822 w 11969073"/>
              <a:gd name="T11" fmla="*/ 0 h 524933"/>
              <a:gd name="T12" fmla="*/ 152999 w 11969073"/>
              <a:gd name="T13" fmla="*/ 0 h 524933"/>
              <a:gd name="T14" fmla="*/ 152999 w 11969073"/>
              <a:gd name="T15" fmla="*/ 507260 h 524933"/>
              <a:gd name="T16" fmla="*/ 107280 w 11969073"/>
              <a:gd name="T17" fmla="*/ 507260 h 524933"/>
              <a:gd name="T18" fmla="*/ 107280 w 11969073"/>
              <a:gd name="T19" fmla="*/ 0 h 524933"/>
              <a:gd name="T20" fmla="*/ 0 w 11969073"/>
              <a:gd name="T21" fmla="*/ 0 h 524933"/>
              <a:gd name="T22" fmla="*/ 0 w 11969073"/>
              <a:gd name="T23" fmla="*/ 524932 h 524933"/>
              <a:gd name="T24" fmla="*/ 33834 w 11969073"/>
              <a:gd name="T25" fmla="*/ 524932 h 524933"/>
              <a:gd name="T26" fmla="*/ 33834 w 11969073"/>
              <a:gd name="T27" fmla="*/ 23810 h 524933"/>
              <a:gd name="T28" fmla="*/ 79553 w 11969073"/>
              <a:gd name="T29" fmla="*/ 23810 h 524933"/>
              <a:gd name="T30" fmla="*/ 79553 w 11969073"/>
              <a:gd name="T31" fmla="*/ 524932 h 524933"/>
              <a:gd name="T32" fmla="*/ 167822 w 11969073"/>
              <a:gd name="T33" fmla="*/ 524932 h 524933"/>
              <a:gd name="T34" fmla="*/ 167822 w 11969073"/>
              <a:gd name="T35" fmla="*/ 524933 h 524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969073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1969073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lnTo>
                  <a:pt x="167822" y="524933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hangingPunct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rgbClr val="1A93C8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rgbClr val="1A93C8"/>
          </a:solidFill>
          <a:latin typeface="Times New Roman" panose="02020603050405020304" pitchFamily="18" charset="0"/>
          <a:ea typeface="华文中宋" panose="02010600040101010101" pitchFamily="2" charset="-122"/>
        </a:defRPr>
      </a:lvl9pPr>
    </p:titleStyle>
    <p:bodyStyle>
      <a:lvl1pPr algn="l" defTabSz="685800" rtl="0" fontAlgn="base">
        <a:lnSpc>
          <a:spcPct val="90000"/>
        </a:lnSpc>
        <a:spcBef>
          <a:spcPts val="135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"/>
        <a:defRPr sz="2400" kern="1200">
          <a:solidFill>
            <a:srgbClr val="1A93C8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628650" indent="-342900" algn="l" defTabSz="685800" rtl="0" fontAlgn="base">
        <a:lnSpc>
          <a:spcPct val="130000"/>
        </a:lnSpc>
        <a:spcBef>
          <a:spcPct val="0"/>
        </a:spcBef>
        <a:spcAft>
          <a:spcPct val="0"/>
        </a:spcAft>
        <a:buSzPct val="80000"/>
        <a:buFont typeface="Wingdings" panose="05000000000000000000" pitchFamily="2" charset="2"/>
        <a:buChar char="ü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20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600" kern="1200">
          <a:solidFill>
            <a:srgbClr val="000000"/>
          </a:solidFill>
          <a:latin typeface="+mn-lt"/>
          <a:ea typeface="+mn-ea"/>
          <a:cs typeface="+mn-cs"/>
          <a:sym typeface="宋体" panose="02010600030101010101" pitchFamily="2" charset="-122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Calibri" panose="020F0502020204030204" pitchFamily="34" charset="0"/>
        <a:buChar char="•"/>
        <a:defRPr sz="1300" kern="1200">
          <a:solidFill>
            <a:srgbClr val="7F7F7F"/>
          </a:solidFill>
          <a:latin typeface="+mn-lt"/>
          <a:ea typeface="幼圆" panose="02010509060101010101" pitchFamily="49" charset="-122"/>
          <a:cs typeface="+mn-cs"/>
          <a:sym typeface="宋体" panose="02010600030101010101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22" descr="aaaa00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22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1950" y="119063"/>
            <a:ext cx="8547100" cy="54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9400" y="1096963"/>
            <a:ext cx="8636000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945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</p:sldLayoutIdLst>
  <p:transition spd="med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9900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Char char="Ø"/>
        <a:defRPr sz="2800" b="1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800000"/>
        </a:buClr>
        <a:buFont typeface="Wingdings" pitchFamily="2" charset="2"/>
        <a:buChar char="l"/>
        <a:defRPr sz="2400" b="1">
          <a:solidFill>
            <a:srgbClr val="000000"/>
          </a:solidFill>
          <a:latin typeface="+mn-lt"/>
          <a:ea typeface="楷体_GB2312" pitchFamily="49" charset="-122"/>
        </a:defRPr>
      </a:lvl2pPr>
      <a:lvl3pPr marL="11430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þ"/>
        <a:defRPr sz="2400" b="1">
          <a:solidFill>
            <a:srgbClr val="A854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45000"/>
        </a:lnSpc>
        <a:spcBef>
          <a:spcPct val="20000"/>
        </a:spcBef>
        <a:spcAft>
          <a:spcPct val="0"/>
        </a:spcAft>
        <a:buBlip>
          <a:blip r:embed="rId9"/>
        </a:buBlip>
        <a:defRPr sz="1600" b="1">
          <a:solidFill>
            <a:srgbClr val="800080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jpe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3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1887" y="2677886"/>
            <a:ext cx="8501742" cy="1001485"/>
          </a:xfrm>
        </p:spPr>
        <p:txBody>
          <a:bodyPr/>
          <a:lstStyle/>
          <a:p>
            <a:r>
              <a:rPr lang="zh-CN" altLang="en-US" sz="4000" dirty="0">
                <a:solidFill>
                  <a:srgbClr val="000000"/>
                </a:solidFill>
              </a:rPr>
              <a:t>计算导论与程序设计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67236" y="4539961"/>
            <a:ext cx="2943225" cy="1001485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00"/>
                </a:solidFill>
              </a:rPr>
              <a:t>递归函数</a:t>
            </a:r>
            <a:endParaRPr lang="en-US" altLang="zh-CN" sz="24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函数的递归调用</a:t>
            </a:r>
          </a:p>
        </p:txBody>
      </p:sp>
      <p:pic>
        <p:nvPicPr>
          <p:cNvPr id="4" name="Picture 2" descr="http://www.sdu.edu.cn/2010/images/top222.jpg"/>
          <p:cNvPicPr>
            <a:picLocks noChangeAspect="1" noChangeArrowheads="1"/>
          </p:cNvPicPr>
          <p:nvPr/>
        </p:nvPicPr>
        <p:blipFill>
          <a:blip r:embed="rId2" cstate="print"/>
          <a:srcRect b="9109"/>
          <a:stretch>
            <a:fillRect/>
          </a:stretch>
        </p:blipFill>
        <p:spPr bwMode="auto">
          <a:xfrm>
            <a:off x="0" y="0"/>
            <a:ext cx="9144000" cy="25472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4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 sequence</a:t>
            </a:r>
            <a:r>
              <a:rPr lang="zh-CN" altLang="en-US" dirty="0"/>
              <a:t>递归调用树：</a:t>
            </a:r>
            <a:r>
              <a:rPr lang="zh-CN" altLang="en-US" dirty="0">
                <a:solidFill>
                  <a:srgbClr val="0303DF"/>
                </a:solidFill>
              </a:rPr>
              <a:t>计算</a:t>
            </a:r>
            <a:r>
              <a:rPr lang="en-US" altLang="zh-CN" dirty="0">
                <a:solidFill>
                  <a:srgbClr val="0303DF"/>
                </a:solidFill>
              </a:rPr>
              <a:t>fib(5)</a:t>
            </a:r>
            <a:endParaRPr lang="zh-CN" altLang="en-US" dirty="0">
              <a:solidFill>
                <a:srgbClr val="0303DF"/>
              </a:solidFill>
            </a:endParaRPr>
          </a:p>
        </p:txBody>
      </p:sp>
      <p:pic>
        <p:nvPicPr>
          <p:cNvPr id="10242" name="Picture 2" descr="https://img-blog.csdn.net/201309031814177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40" y="1236129"/>
            <a:ext cx="6545985" cy="409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375A1AF2-1B99-4DD1-831D-DD8A4216EBFE}"/>
              </a:ext>
            </a:extLst>
          </p:cNvPr>
          <p:cNvSpPr/>
          <p:nvPr/>
        </p:nvSpPr>
        <p:spPr bwMode="auto">
          <a:xfrm>
            <a:off x="2642531" y="4900135"/>
            <a:ext cx="2759979" cy="1030882"/>
          </a:xfrm>
          <a:prstGeom prst="wedgeRoundRectCallout">
            <a:avLst>
              <a:gd name="adj1" fmla="val -75605"/>
              <a:gd name="adj2" fmla="val -14299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基于已求解的本原问题逐级回溯，以求解上一级问题；</a:t>
            </a:r>
            <a:endParaRPr lang="en-US" altLang="zh-CN" sz="1600" dirty="0">
              <a:solidFill>
                <a:srgbClr val="080808"/>
              </a:solidFill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直至原问题得以求解；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255A0C5A-F5D1-47AD-A322-648CFCCBD1DE}"/>
              </a:ext>
            </a:extLst>
          </p:cNvPr>
          <p:cNvSpPr/>
          <p:nvPr/>
        </p:nvSpPr>
        <p:spPr bwMode="auto">
          <a:xfrm>
            <a:off x="6084293" y="589038"/>
            <a:ext cx="2719629" cy="1294182"/>
          </a:xfrm>
          <a:prstGeom prst="wedgeRoundRectCallout">
            <a:avLst>
              <a:gd name="adj1" fmla="val -109449"/>
              <a:gd name="adj2" fmla="val -1100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fib(5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7030A0"/>
                </a:solidFill>
                <a:ea typeface="宋体" panose="02010600030101010101" pitchFamily="2" charset="-122"/>
              </a:rPr>
              <a:t>无法直接求解；</a:t>
            </a:r>
            <a:endParaRPr lang="en-US" altLang="zh-CN" sz="1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将</a:t>
            </a:r>
            <a:r>
              <a:rPr lang="en-US" altLang="zh-CN" sz="1600" dirty="0">
                <a:solidFill>
                  <a:srgbClr val="080808"/>
                </a:solidFill>
                <a:ea typeface="宋体" panose="02010600030101010101" pitchFamily="2" charset="-122"/>
              </a:rPr>
              <a:t>fib(5)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分解成两个较小的子问题：</a:t>
            </a:r>
            <a:r>
              <a:rPr lang="en-US" altLang="zh-CN" sz="1600" dirty="0">
                <a:solidFill>
                  <a:srgbClr val="080808"/>
                </a:solidFill>
                <a:ea typeface="宋体" panose="02010600030101010101" pitchFamily="2" charset="-122"/>
              </a:rPr>
              <a:t>fib(4)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1600" dirty="0">
                <a:solidFill>
                  <a:srgbClr val="080808"/>
                </a:solidFill>
                <a:ea typeface="宋体" panose="02010600030101010101" pitchFamily="2" charset="-122"/>
              </a:rPr>
              <a:t>fib(3</a:t>
            </a:r>
            <a:r>
              <a:rPr lang="en-US" altLang="zh-CN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600" dirty="0">
                <a:solidFill>
                  <a:srgbClr val="0303DF"/>
                </a:solidFill>
                <a:ea typeface="宋体" panose="02010600030101010101" pitchFamily="2" charset="-122"/>
              </a:rPr>
              <a:t>fib(5)=fib(4)+fib(3); 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9788A595-AC30-4395-B32B-D89EE393ADD1}"/>
              </a:ext>
            </a:extLst>
          </p:cNvPr>
          <p:cNvSpPr/>
          <p:nvPr/>
        </p:nvSpPr>
        <p:spPr bwMode="auto">
          <a:xfrm>
            <a:off x="347679" y="1008841"/>
            <a:ext cx="2034006" cy="1243265"/>
          </a:xfrm>
          <a:prstGeom prst="wedgeRoundRectCallout">
            <a:avLst>
              <a:gd name="adj1" fmla="val 70638"/>
              <a:gd name="adj2" fmla="val 2999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dirty="0" smtClean="0">
                <a:solidFill>
                  <a:srgbClr val="7030A0"/>
                </a:solidFill>
                <a:ea typeface="宋体" panose="02010600030101010101" pitchFamily="2" charset="-122"/>
              </a:rPr>
              <a:t>fib(4</a:t>
            </a:r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7030A0"/>
                </a:solidFill>
                <a:ea typeface="宋体" panose="02010600030101010101" pitchFamily="2" charset="-122"/>
              </a:rPr>
              <a:t>仍然无法求解；</a:t>
            </a:r>
            <a:endParaRPr lang="en-US" altLang="zh-CN" sz="1600" dirty="0">
              <a:solidFill>
                <a:srgbClr val="7030A0"/>
              </a:solidFill>
              <a:ea typeface="宋体" panose="02010600030101010101" pitchFamily="2" charset="-122"/>
            </a:endParaRPr>
          </a:p>
          <a:p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继续分解成</a:t>
            </a:r>
            <a:r>
              <a:rPr lang="en-US" altLang="zh-CN" sz="1600" dirty="0">
                <a:solidFill>
                  <a:srgbClr val="080808"/>
                </a:solidFill>
                <a:ea typeface="宋体" panose="02010600030101010101" pitchFamily="2" charset="-122"/>
              </a:rPr>
              <a:t>fib(3)</a:t>
            </a:r>
            <a:r>
              <a:rPr lang="zh-CN" altLang="en-US" sz="1600" dirty="0">
                <a:solidFill>
                  <a:srgbClr val="080808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1600" dirty="0">
                <a:solidFill>
                  <a:srgbClr val="080808"/>
                </a:solidFill>
                <a:ea typeface="宋体" panose="02010600030101010101" pitchFamily="2" charset="-122"/>
              </a:rPr>
              <a:t>fib(2</a:t>
            </a:r>
            <a:r>
              <a:rPr lang="en-US" altLang="zh-CN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1600" dirty="0">
                <a:solidFill>
                  <a:srgbClr val="0303DF"/>
                </a:solidFill>
                <a:ea typeface="宋体" panose="02010600030101010101" pitchFamily="2" charset="-122"/>
              </a:rPr>
              <a:t>fib(4)=fib(3)+fib(2</a:t>
            </a:r>
            <a:r>
              <a:rPr lang="en-US" altLang="zh-CN" sz="1600" dirty="0" smtClean="0">
                <a:solidFill>
                  <a:srgbClr val="0303D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；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4F691F7C-A540-4085-873F-E075CB5CBC52}"/>
              </a:ext>
            </a:extLst>
          </p:cNvPr>
          <p:cNvSpPr/>
          <p:nvPr/>
        </p:nvSpPr>
        <p:spPr bwMode="auto">
          <a:xfrm>
            <a:off x="180070" y="2450276"/>
            <a:ext cx="1366097" cy="1431767"/>
          </a:xfrm>
          <a:prstGeom prst="wedgeRoundRectCallout">
            <a:avLst>
              <a:gd name="adj1" fmla="val -3401"/>
              <a:gd name="adj2" fmla="val 8648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 smtClean="0">
                <a:solidFill>
                  <a:srgbClr val="080808"/>
                </a:solidFill>
                <a:ea typeface="宋体" panose="02010600030101010101" pitchFamily="2" charset="-122"/>
              </a:rPr>
              <a:t>这样逐级分解，直至子问题可解；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(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两个本原问题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)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6AE8E5F-6CEF-4C6B-9C6F-D246A8FDD37E}"/>
              </a:ext>
            </a:extLst>
          </p:cNvPr>
          <p:cNvSpPr/>
          <p:nvPr/>
        </p:nvSpPr>
        <p:spPr bwMode="auto">
          <a:xfrm>
            <a:off x="347679" y="957924"/>
            <a:ext cx="1543573" cy="1294182"/>
          </a:xfrm>
          <a:prstGeom prst="wedgeRoundRectCallout">
            <a:avLst>
              <a:gd name="adj1" fmla="val -5149"/>
              <a:gd name="adj2" fmla="val 47118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已知条件，或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本原问题</a:t>
            </a:r>
            <a:r>
              <a:rPr lang="zh-CN" altLang="en-US" sz="1600" dirty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endParaRPr lang="en-US" altLang="zh-CN" sz="16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C00000"/>
                </a:solidFill>
                <a:ea typeface="宋体" panose="02010600030101010101" pitchFamily="2" charset="-122"/>
              </a:rPr>
              <a:t>f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ib(0)=0,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ea typeface="宋体" panose="02010600030101010101" pitchFamily="2" charset="-122"/>
              </a:rPr>
              <a:t>fib(1)=1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ea typeface="宋体" panose="02010600030101010101" pitchFamily="2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8DABF0A-4C20-418A-8FA2-F36B2E06A350}"/>
              </a:ext>
            </a:extLst>
          </p:cNvPr>
          <p:cNvSpPr txBox="1">
            <a:spLocks/>
          </p:cNvSpPr>
          <p:nvPr/>
        </p:nvSpPr>
        <p:spPr bwMode="auto">
          <a:xfrm>
            <a:off x="5474967" y="3163742"/>
            <a:ext cx="3186959" cy="256073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80808"/>
                </a:solidFill>
              </a:rPr>
              <a:t>可以看出， </a:t>
            </a:r>
            <a:r>
              <a:rPr lang="zh-CN" altLang="en-US" sz="1600" b="1" dirty="0">
                <a:solidFill>
                  <a:srgbClr val="0303DF"/>
                </a:solidFill>
              </a:rPr>
              <a:t>递归过程</a:t>
            </a:r>
            <a:r>
              <a:rPr lang="zh-CN" altLang="en-US" sz="1600" dirty="0">
                <a:solidFill>
                  <a:srgbClr val="080808"/>
                </a:solidFill>
              </a:rPr>
              <a:t>即是问题分解过程，该过程产生了</a:t>
            </a:r>
            <a:r>
              <a:rPr lang="zh-CN" altLang="en-US" sz="1600" b="1" dirty="0">
                <a:solidFill>
                  <a:srgbClr val="C00000"/>
                </a:solidFill>
              </a:rPr>
              <a:t>很多重复结点</a:t>
            </a:r>
            <a:r>
              <a:rPr lang="zh-CN" altLang="en-US" sz="1600" b="1" dirty="0">
                <a:solidFill>
                  <a:srgbClr val="080808"/>
                </a:solidFill>
              </a:rPr>
              <a:t>，</a:t>
            </a:r>
            <a:r>
              <a:rPr lang="zh-CN" altLang="en-US" sz="1600" b="1" dirty="0">
                <a:solidFill>
                  <a:srgbClr val="006600"/>
                </a:solidFill>
              </a:rPr>
              <a:t>浪费了空间与时间；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303DF"/>
                </a:solidFill>
              </a:rPr>
              <a:t>递推过程</a:t>
            </a:r>
            <a:r>
              <a:rPr lang="zh-CN" altLang="en-US" sz="1600" dirty="0">
                <a:solidFill>
                  <a:srgbClr val="080808"/>
                </a:solidFill>
              </a:rPr>
              <a:t>是利用</a:t>
            </a:r>
            <a:r>
              <a:rPr lang="zh-CN" altLang="en-US" sz="1600" b="1" dirty="0">
                <a:solidFill>
                  <a:srgbClr val="7030A0"/>
                </a:solidFill>
              </a:rPr>
              <a:t>已求解的结点逐步递推出未求解的结点</a:t>
            </a:r>
            <a:r>
              <a:rPr lang="zh-CN" altLang="en-US" sz="1600" dirty="0">
                <a:solidFill>
                  <a:srgbClr val="080808"/>
                </a:solidFill>
              </a:rPr>
              <a:t>，递推出的结点也会用来继续递推，</a:t>
            </a:r>
            <a:r>
              <a:rPr lang="zh-CN" altLang="en-US" sz="1600" b="1" dirty="0">
                <a:solidFill>
                  <a:srgbClr val="C00000"/>
                </a:solidFill>
              </a:rPr>
              <a:t>不会产生多余的结点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080808"/>
                </a:solidFill>
              </a:rPr>
              <a:t>因此</a:t>
            </a:r>
            <a:r>
              <a:rPr lang="zh-CN" altLang="en-US" sz="1600" dirty="0">
                <a:solidFill>
                  <a:srgbClr val="0303DF"/>
                </a:solidFill>
              </a:rPr>
              <a:t>递推</a:t>
            </a:r>
            <a:r>
              <a:rPr lang="zh-CN" altLang="en-US" sz="1600" dirty="0">
                <a:solidFill>
                  <a:srgbClr val="080808"/>
                </a:solidFill>
              </a:rPr>
              <a:t>比</a:t>
            </a:r>
            <a:r>
              <a:rPr lang="zh-CN" altLang="en-US" sz="1600" dirty="0">
                <a:solidFill>
                  <a:srgbClr val="0303DF"/>
                </a:solidFill>
              </a:rPr>
              <a:t>递归</a:t>
            </a:r>
            <a:r>
              <a:rPr lang="zh-CN" altLang="en-US" sz="1600" dirty="0">
                <a:solidFill>
                  <a:srgbClr val="080808"/>
                </a:solidFill>
              </a:rPr>
              <a:t>速度更快，效率更高，更节省内存。</a:t>
            </a:r>
            <a:endParaRPr lang="en-US" altLang="zh-CN" sz="1600" dirty="0">
              <a:solidFill>
                <a:srgbClr val="080808"/>
              </a:solidFill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B6BA4D08-56DA-4F36-BDFB-4AF3AE86128E}"/>
              </a:ext>
            </a:extLst>
          </p:cNvPr>
          <p:cNvSpPr/>
          <p:nvPr/>
        </p:nvSpPr>
        <p:spPr bwMode="auto">
          <a:xfrm>
            <a:off x="3627006" y="1808060"/>
            <a:ext cx="2194954" cy="1136475"/>
          </a:xfrm>
          <a:prstGeom prst="wedgeRoundRectCallout">
            <a:avLst>
              <a:gd name="adj1" fmla="val -5149"/>
              <a:gd name="adj2" fmla="val 47118"/>
              <a:gd name="adj3" fmla="val 166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递归：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宋体" panose="02010600030101010101" pitchFamily="2" charset="-122"/>
              </a:rPr>
              <a:t>递与归，递去与归来；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rgbClr val="C00000"/>
                </a:solidFill>
                <a:ea typeface="宋体" panose="02010600030101010101" pitchFamily="2" charset="-122"/>
              </a:rPr>
              <a:t>可以将递归理解为两个递推过程；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77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506" y="188227"/>
            <a:ext cx="8089900" cy="664415"/>
          </a:xfrm>
        </p:spPr>
        <p:txBody>
          <a:bodyPr/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汉诺塔</a:t>
            </a:r>
            <a:r>
              <a:rPr kumimoji="1" lang="en-US" altLang="zh-CN" dirty="0">
                <a:latin typeface="Times New Roman" panose="02020603050405020304" pitchFamily="18" charset="0"/>
              </a:rPr>
              <a:t>(Hanoi)</a:t>
            </a:r>
            <a:r>
              <a:rPr kumimoji="1" lang="zh-CN" altLang="zh-CN" dirty="0">
                <a:latin typeface="Times New Roman" panose="02020603050405020304" pitchFamily="18" charset="0"/>
              </a:rPr>
              <a:t>问题</a:t>
            </a:r>
            <a:r>
              <a:rPr kumimoji="1" lang="en-US" altLang="zh-CN" dirty="0">
                <a:latin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</a:rPr>
              <a:t>分析</a:t>
            </a:r>
            <a:r>
              <a:rPr kumimoji="1" lang="en-US" altLang="zh-CN" dirty="0">
                <a:latin typeface="Times New Roman" panose="02020603050405020304" pitchFamily="18" charset="0"/>
              </a:rPr>
              <a:t>—</a:t>
            </a:r>
            <a:r>
              <a:rPr kumimoji="1" lang="zh-CN" altLang="en-US" dirty="0">
                <a:latin typeface="Times New Roman" panose="02020603050405020304" pitchFamily="18" charset="0"/>
              </a:rPr>
              <a:t>三个盘子</a:t>
            </a:r>
            <a:r>
              <a:rPr kumimoji="1" lang="en-US" altLang="zh-CN" dirty="0">
                <a:latin typeface="Times New Roman" panose="02020603050405020304" pitchFamily="18" charset="0"/>
              </a:rPr>
              <a:t>—</a:t>
            </a:r>
            <a:r>
              <a:rPr kumimoji="1" lang="zh-CN" altLang="en-US" dirty="0">
                <a:latin typeface="Times New Roman" panose="02020603050405020304" pitchFamily="18" charset="0"/>
              </a:rPr>
              <a:t>具体过程</a:t>
            </a: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9063" y="1685001"/>
            <a:ext cx="2525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80808"/>
                </a:solidFill>
                <a:ea typeface="宋体" panose="02010600030101010101" pitchFamily="2" charset="-122"/>
              </a:rPr>
              <a:t>move (3, A, B, C)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459038" y="1228516"/>
            <a:ext cx="3060701" cy="486913"/>
            <a:chOff x="1540" y="-88"/>
            <a:chExt cx="1928" cy="107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866" y="-88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(2, A, C, B)</a:t>
              </a: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 flipV="1">
              <a:off x="1540" y="576"/>
              <a:ext cx="342" cy="413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5371483" y="1024455"/>
            <a:ext cx="3238502" cy="415485"/>
            <a:chOff x="3376" y="-451"/>
            <a:chExt cx="2040" cy="919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3814" y="-451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(1, A, B, C)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3376" y="257"/>
              <a:ext cx="459" cy="211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341938" y="1280623"/>
            <a:ext cx="3271838" cy="260412"/>
            <a:chOff x="3385" y="-45"/>
            <a:chExt cx="2061" cy="576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844" y="-45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(1, A, C, B)</a:t>
              </a: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385" y="531"/>
              <a:ext cx="459" cy="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376649" y="1574179"/>
            <a:ext cx="3214688" cy="233285"/>
            <a:chOff x="3419" y="321"/>
            <a:chExt cx="2025" cy="516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842" y="321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(1, C, A, B)</a:t>
              </a: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419" y="618"/>
              <a:ext cx="441" cy="219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2504498" y="1670505"/>
            <a:ext cx="3003550" cy="229216"/>
            <a:chOff x="1558" y="611"/>
            <a:chExt cx="1892" cy="507"/>
          </a:xfrm>
        </p:grpSpPr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848" y="611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(1, A, B, C)</a:t>
              </a: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558" y="1118"/>
              <a:ext cx="342" cy="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473325" y="2116903"/>
            <a:ext cx="3046411" cy="287537"/>
            <a:chOff x="1549" y="1220"/>
            <a:chExt cx="1919" cy="636"/>
          </a:xfrm>
        </p:grpSpPr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866" y="1264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(2, B, A, C)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549" y="1220"/>
              <a:ext cx="333" cy="636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5257800" y="1968614"/>
            <a:ext cx="3333751" cy="292510"/>
            <a:chOff x="3314" y="949"/>
            <a:chExt cx="2100" cy="647"/>
          </a:xfrm>
        </p:grpSpPr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812" y="949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(1, B, C, A)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rot="21360000" flipV="1">
              <a:off x="3314" y="1578"/>
              <a:ext cx="531" cy="18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366721" y="2233723"/>
            <a:ext cx="3243264" cy="242327"/>
            <a:chOff x="3430" y="952"/>
            <a:chExt cx="2043" cy="536"/>
          </a:xfrm>
        </p:grpSpPr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871" y="952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(1, B, A, C)</a:t>
              </a: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430" y="1199"/>
              <a:ext cx="462" cy="289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5366832" y="2540085"/>
            <a:ext cx="3255963" cy="200732"/>
            <a:chOff x="3394" y="865"/>
            <a:chExt cx="2051" cy="444"/>
          </a:xfrm>
        </p:grpSpPr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843" y="889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(1, A, B, C)</a:t>
              </a: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 rot="300000">
              <a:off x="3394" y="865"/>
              <a:ext cx="508" cy="444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374506" y="3532618"/>
            <a:ext cx="8436985" cy="2644775"/>
            <a:chOff x="94" y="2346"/>
            <a:chExt cx="5542" cy="1666"/>
          </a:xfrm>
        </p:grpSpPr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897" y="2432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94" y="3860"/>
              <a:ext cx="5542" cy="15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1180" y="2440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875" y="234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303DF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589" y="2346"/>
              <a:ext cx="3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303DF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282" y="2346"/>
              <a:ext cx="3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303DF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558" y="2432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1095231" y="5138851"/>
            <a:ext cx="2126753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FF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41" name="AutoShape 40"/>
          <p:cNvSpPr>
            <a:spLocks noChangeArrowheads="1"/>
          </p:cNvSpPr>
          <p:nvPr/>
        </p:nvSpPr>
        <p:spPr bwMode="auto">
          <a:xfrm>
            <a:off x="1484168" y="4740388"/>
            <a:ext cx="1449298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FF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42" name="AutoShape 41"/>
          <p:cNvSpPr>
            <a:spLocks noChangeArrowheads="1"/>
          </p:cNvSpPr>
          <p:nvPr/>
        </p:nvSpPr>
        <p:spPr bwMode="auto">
          <a:xfrm>
            <a:off x="734868" y="5519851"/>
            <a:ext cx="2831612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FF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3197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5 0.02315 C -0.00295 -0.01018 -0.00434 -0.10694 -0.0026 -0.14953 C -0.00034 -0.19421 -0.01805 -0.21342 0.01285 -0.24699 C 0.04427 -0.28009 0.0257 -0.26852 0.10157 -0.27477 L 0.45816 -0.27361 C 0.52934 -0.27361 0.57761 -0.24421 0.57761 -0.20463 L 0.57483 -0.03727 C 0.57518 0.00718 0.57674 0.09445 0.57743 0.11574 " pathEditMode="relative" rAng="0" ptsTypes="AAAAAA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19" y="-10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48148E-6 C -0.00035 -0.04004 -0.00087 -0.15671 -0.00017 -0.2081 C 0.00122 -0.26204 -0.00851 -0.28518 0.00833 -0.32546 C 0.02517 -0.36574 0.0151 -0.35162 0.05608 -0.35926 L 0.24792 -0.35787 C 0.28629 -0.35787 0.29965 -0.31921 0.29965 -0.27129 L 0.29271 -0.07245 C 0.29219 -0.02592 0.29236 0.04074 0.29271 0.05463 " pathEditMode="relative" rAng="0" ptsTypes="AAAAAAAA">
                                      <p:cBhvr>
                                        <p:cTn id="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96" y="-1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1 0.0581 C 0.29965 0.00231 0.28524 -0.17315 0.29566 -0.23797 C 0.30608 -0.30255 0.32014 -0.31482 0.35712 -0.33033 L 0.51771 -0.33033 C 0.55608 -0.33033 0.58733 -0.28102 0.58733 -0.21991 L 0.58733 0.03171 C 0.58681 0.08518 0.58507 0.08912 0.58455 0.10023 " pathEditMode="relative" rAng="0" ptsTypes="AAAAAAA">
                                      <p:cBhvr>
                                        <p:cTn id="32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-1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0"/>
                            </p:stCondLst>
                            <p:childTnLst>
                              <p:par>
                                <p:cTn id="38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40741E-7 C -0.00069 -0.04606 -0.00191 -0.18009 -0.00034 -0.23912 C 0.00243 -0.30139 -0.01701 -0.32801 0.01632 -0.3743 C 0.04966 -0.4206 0.02986 -0.40417 0.11059 -0.41319 L 0.48924 -0.41134 C 0.56511 -0.41134 0.59132 -0.3669 0.59132 -0.3118 L 0.59132 -0.0838 C 0.59063 -0.03032 0.59098 -0.01782 0.59132 -0.00208 " pathEditMode="relative" rAng="0" ptsTypes="AAAAAAAA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10648 C 0.00712 0.06689 -0.00868 -0.12709 0.00243 -0.18959 C 0.01354 -0.25162 0.03282 -0.2544 0.0691 -0.26667 L 0.22049 -0.26389 C 0.25729 -0.26389 0.29132 -0.23519 0.29132 -0.19306 L 0.29132 -0.01829 C 0.29132 0.02152 0.2941 0.04745 0.2941 0.0581 " pathEditMode="relative" rAng="0" ptsTypes="AAAAAAA">
                                      <p:cBhvr>
                                        <p:cTn id="50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-1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3000"/>
                            </p:stCondLst>
                            <p:childTnLst>
                              <p:par>
                                <p:cTn id="5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3500"/>
                            </p:stCondLst>
                            <p:childTnLst>
                              <p:par>
                                <p:cTn id="56" presetID="2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09 0.04861 C 0.29809 -0.00301 0.27622 -0.30047 0.31233 -0.30047 L 0.35521 -0.35093 L 0.52031 -0.34676 C 0.55642 -0.34676 0.58386 -0.25834 0.58386 -0.20672 L 0.58542 0.00416 " pathEditMode="relative" rAng="0" ptsTypes="AAAAAA">
                                      <p:cBhvr>
                                        <p:cTn id="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8" y="-1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6000"/>
                            </p:stCondLst>
                            <p:childTnLst>
                              <p:par>
                                <p:cTn id="63" presetID="2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0.10834 C 0.00018 0.05394 -0.03854 -0.3206 0.03664 -0.3206 L 0.45226 -0.32569 C 0.5283 -0.32569 0.56841 -0.28148 0.58976 -0.22708 L 0.58108 0.0007 " pathEditMode="relative" rAng="0" ptsTypes="AAAAA">
                                      <p:cBhvr>
                                        <p:cTn id="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976" y="-21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" grpId="0" animBg="1"/>
      <p:bldP spid="40" grpId="1" animBg="1"/>
      <p:bldP spid="41" grpId="0" animBg="1"/>
      <p:bldP spid="41" grpId="1" animBg="1"/>
      <p:bldP spid="41" grpId="2" animBg="1"/>
      <p:bldP spid="41" grpId="3" animBg="1"/>
      <p:bldP spid="4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汉诺塔伪代码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buNone/>
            </a:pPr>
            <a:r>
              <a:rPr lang="en-US" altLang="zh-CN" dirty="0"/>
              <a:t>void </a:t>
            </a:r>
            <a:r>
              <a:rPr lang="en-US" altLang="zh-CN" b="1" dirty="0">
                <a:solidFill>
                  <a:srgbClr val="0303DF"/>
                </a:solidFill>
              </a:rPr>
              <a:t>move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n</a:t>
            </a:r>
            <a:r>
              <a:rPr lang="en-US" altLang="zh-CN" dirty="0" err="1"/>
              <a:t>,char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/>
              <a:t>,char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B</a:t>
            </a:r>
            <a:r>
              <a:rPr lang="en-US" altLang="zh-CN" dirty="0" err="1"/>
              <a:t>,char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dirty="0"/>
              <a:t>)  //</a:t>
            </a:r>
            <a:r>
              <a:rPr lang="zh-CN" altLang="en-US" dirty="0"/>
              <a:t>将</a:t>
            </a:r>
            <a:r>
              <a:rPr lang="en-US" altLang="zh-CN" dirty="0"/>
              <a:t>n</a:t>
            </a:r>
            <a:r>
              <a:rPr lang="zh-CN" altLang="en-US" dirty="0"/>
              <a:t>个盘子借助于</a:t>
            </a:r>
            <a:r>
              <a:rPr lang="en-US" altLang="zh-CN" dirty="0"/>
              <a:t>B</a:t>
            </a:r>
            <a:r>
              <a:rPr lang="zh-CN" altLang="en-US" dirty="0"/>
              <a:t>从</a:t>
            </a:r>
            <a:r>
              <a:rPr lang="en-US" altLang="zh-CN" dirty="0"/>
              <a:t>A</a:t>
            </a:r>
            <a:r>
              <a:rPr lang="zh-CN" altLang="en-US" dirty="0"/>
              <a:t>移到</a:t>
            </a:r>
            <a:r>
              <a:rPr lang="en-US" altLang="zh-CN" dirty="0"/>
              <a:t>C</a:t>
            </a:r>
          </a:p>
          <a:p>
            <a:pPr marL="285750" lvl="1" indent="0">
              <a:buNone/>
            </a:pPr>
            <a:r>
              <a:rPr lang="en-US" altLang="zh-CN" dirty="0"/>
              <a:t> {</a:t>
            </a:r>
          </a:p>
          <a:p>
            <a:pPr marL="285750" lvl="1" indent="0">
              <a:buNone/>
            </a:pPr>
            <a:r>
              <a:rPr lang="en-US" altLang="zh-CN" dirty="0"/>
              <a:t>        if(n = = 1)   </a:t>
            </a:r>
          </a:p>
          <a:p>
            <a:pPr marL="285750" lvl="1" indent="0">
              <a:buNone/>
            </a:pPr>
            <a:r>
              <a:rPr lang="en-US" altLang="zh-CN" dirty="0">
                <a:solidFill>
                  <a:srgbClr val="006600"/>
                </a:solidFill>
              </a:rPr>
              <a:t>             </a:t>
            </a:r>
            <a:r>
              <a:rPr lang="zh-CN" altLang="en-US" dirty="0">
                <a:solidFill>
                  <a:srgbClr val="006600"/>
                </a:solidFill>
              </a:rPr>
              <a:t>只有一个盘子，则将第</a:t>
            </a:r>
            <a:r>
              <a:rPr lang="en-US" altLang="zh-CN" dirty="0">
                <a:solidFill>
                  <a:srgbClr val="006600"/>
                </a:solidFill>
              </a:rPr>
              <a:t>1</a:t>
            </a:r>
            <a:r>
              <a:rPr lang="zh-CN" altLang="en-US" dirty="0">
                <a:solidFill>
                  <a:srgbClr val="006600"/>
                </a:solidFill>
              </a:rPr>
              <a:t>号盘从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移动到</a:t>
            </a:r>
            <a:r>
              <a:rPr lang="en-US" altLang="zh-CN" dirty="0">
                <a:solidFill>
                  <a:srgbClr val="006600"/>
                </a:solidFill>
              </a:rPr>
              <a:t>C</a:t>
            </a:r>
            <a:r>
              <a:rPr lang="zh-CN" altLang="en-US" dirty="0">
                <a:solidFill>
                  <a:srgbClr val="006600"/>
                </a:solidFill>
              </a:rPr>
              <a:t>； </a:t>
            </a:r>
          </a:p>
          <a:p>
            <a:pPr marL="285750" lvl="1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else{</a:t>
            </a:r>
          </a:p>
          <a:p>
            <a:pPr marL="285750" lvl="1" indent="0">
              <a:buNone/>
            </a:pPr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0303DF"/>
                </a:solidFill>
              </a:rPr>
              <a:t>move(n-1,A,C,B)</a:t>
            </a:r>
            <a:r>
              <a:rPr lang="en-US" altLang="zh-CN" dirty="0"/>
              <a:t>; //</a:t>
            </a:r>
            <a:r>
              <a:rPr lang="zh-CN" altLang="en-US" dirty="0"/>
              <a:t>利用</a:t>
            </a:r>
            <a:r>
              <a:rPr lang="en-US" altLang="zh-CN" dirty="0"/>
              <a:t>C</a:t>
            </a:r>
            <a:r>
              <a:rPr lang="zh-CN" altLang="en-US" dirty="0"/>
              <a:t>中转，将上面的</a:t>
            </a:r>
            <a:r>
              <a:rPr lang="en-US" altLang="zh-CN" dirty="0"/>
              <a:t>n-1</a:t>
            </a:r>
            <a:r>
              <a:rPr lang="zh-CN" altLang="en-US" dirty="0"/>
              <a:t>个盘子从</a:t>
            </a:r>
            <a:r>
              <a:rPr lang="en-US" altLang="zh-CN" dirty="0"/>
              <a:t>A</a:t>
            </a:r>
            <a:r>
              <a:rPr lang="zh-CN" altLang="en-US" dirty="0"/>
              <a:t>移到</a:t>
            </a:r>
            <a:r>
              <a:rPr lang="en-US" altLang="zh-CN" dirty="0"/>
              <a:t>B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lvl="1" indent="0">
              <a:buNone/>
            </a:pPr>
            <a:r>
              <a:rPr lang="en-US" altLang="zh-CN" dirty="0"/>
              <a:t>            </a:t>
            </a:r>
            <a:r>
              <a:rPr lang="zh-CN" altLang="en-US" dirty="0">
                <a:solidFill>
                  <a:srgbClr val="006600"/>
                </a:solidFill>
              </a:rPr>
              <a:t>在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上仅剩下第</a:t>
            </a:r>
            <a:r>
              <a:rPr lang="en-US" altLang="zh-CN" dirty="0">
                <a:solidFill>
                  <a:srgbClr val="006600"/>
                </a:solidFill>
              </a:rPr>
              <a:t>n</a:t>
            </a:r>
            <a:r>
              <a:rPr lang="zh-CN" altLang="en-US" dirty="0">
                <a:solidFill>
                  <a:srgbClr val="006600"/>
                </a:solidFill>
              </a:rPr>
              <a:t>号盘（最大盘），将第</a:t>
            </a:r>
            <a:r>
              <a:rPr lang="en-US" altLang="zh-CN" dirty="0">
                <a:solidFill>
                  <a:srgbClr val="006600"/>
                </a:solidFill>
              </a:rPr>
              <a:t>n</a:t>
            </a:r>
            <a:r>
              <a:rPr lang="zh-CN" altLang="en-US" dirty="0">
                <a:solidFill>
                  <a:srgbClr val="006600"/>
                </a:solidFill>
              </a:rPr>
              <a:t>号盘从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移动到</a:t>
            </a:r>
            <a:r>
              <a:rPr lang="en-US" altLang="zh-CN" dirty="0">
                <a:solidFill>
                  <a:srgbClr val="006600"/>
                </a:solidFill>
              </a:rPr>
              <a:t>C</a:t>
            </a:r>
            <a:r>
              <a:rPr lang="zh-CN" altLang="en-US" dirty="0">
                <a:solidFill>
                  <a:srgbClr val="006600"/>
                </a:solidFill>
              </a:rPr>
              <a:t>； </a:t>
            </a:r>
          </a:p>
          <a:p>
            <a:pPr marL="285750" lvl="1" indent="0">
              <a:buNone/>
            </a:pPr>
            <a:r>
              <a:rPr lang="zh-CN" altLang="en-US" dirty="0"/>
              <a:t>            </a:t>
            </a:r>
            <a:r>
              <a:rPr lang="en-US" altLang="zh-CN" dirty="0">
                <a:solidFill>
                  <a:srgbClr val="0303DF"/>
                </a:solidFill>
              </a:rPr>
              <a:t>move(n-1,B,A,C);  //</a:t>
            </a:r>
            <a:r>
              <a:rPr lang="zh-CN" altLang="en-US" dirty="0"/>
              <a:t>利用</a:t>
            </a:r>
            <a:r>
              <a:rPr lang="en-US" altLang="zh-CN" dirty="0"/>
              <a:t>A</a:t>
            </a:r>
            <a:r>
              <a:rPr lang="zh-CN" altLang="en-US" dirty="0"/>
              <a:t>周转，将上面的</a:t>
            </a:r>
            <a:r>
              <a:rPr lang="en-US" altLang="zh-CN" dirty="0"/>
              <a:t>n-1</a:t>
            </a:r>
            <a:r>
              <a:rPr lang="zh-CN" altLang="en-US" dirty="0"/>
              <a:t>个盘从</a:t>
            </a:r>
            <a:r>
              <a:rPr lang="en-US" altLang="zh-CN" dirty="0"/>
              <a:t>B</a:t>
            </a:r>
            <a:r>
              <a:rPr lang="zh-CN" altLang="en-US" dirty="0"/>
              <a:t>移动到</a:t>
            </a:r>
            <a:r>
              <a:rPr lang="en-US" altLang="zh-CN" dirty="0"/>
              <a:t>C</a:t>
            </a:r>
            <a:r>
              <a:rPr lang="zh-CN" altLang="en-US" dirty="0"/>
              <a:t>； </a:t>
            </a:r>
          </a:p>
          <a:p>
            <a:pPr marL="285750" lvl="1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pPr marL="285750" lvl="1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5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课后练习：</a:t>
            </a:r>
            <a:r>
              <a:rPr lang="zh-CN" altLang="en-US" dirty="0" smtClean="0"/>
              <a:t>汉诺塔</a:t>
            </a:r>
            <a:r>
              <a:rPr lang="zh-CN" altLang="en-US" dirty="0"/>
              <a:t>参考程序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lnSpc>
                <a:spcPct val="100000"/>
              </a:lnSpc>
              <a:buNone/>
            </a:pPr>
            <a:r>
              <a:rPr lang="en-US" altLang="zh-CN" dirty="0"/>
              <a:t>void </a:t>
            </a:r>
            <a:r>
              <a:rPr lang="en-US" altLang="zh-CN" b="1" dirty="0">
                <a:solidFill>
                  <a:srgbClr val="0303DF"/>
                </a:solidFill>
              </a:rPr>
              <a:t>move</a:t>
            </a:r>
            <a:r>
              <a:rPr lang="en-US" altLang="zh-CN" dirty="0"/>
              <a:t>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n,char</a:t>
            </a:r>
            <a:r>
              <a:rPr lang="en-US" altLang="zh-CN" dirty="0"/>
              <a:t> </a:t>
            </a:r>
            <a:r>
              <a:rPr lang="en-US" altLang="zh-CN" dirty="0" err="1"/>
              <a:t>A,char</a:t>
            </a:r>
            <a:r>
              <a:rPr lang="en-US" altLang="zh-CN" dirty="0"/>
              <a:t> </a:t>
            </a:r>
            <a:r>
              <a:rPr lang="en-US" altLang="zh-CN" dirty="0" err="1"/>
              <a:t>B,char</a:t>
            </a:r>
            <a:r>
              <a:rPr lang="en-US" altLang="zh-CN" dirty="0"/>
              <a:t> C)   //</a:t>
            </a:r>
            <a:r>
              <a:rPr lang="zh-CN" altLang="en-US" dirty="0"/>
              <a:t>调用例：</a:t>
            </a:r>
            <a:r>
              <a:rPr lang="en-US" altLang="zh-CN" dirty="0"/>
              <a:t>move(6, ‘A’,’B’, ‘C’)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dirty="0"/>
              <a:t> 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dirty="0"/>
              <a:t>        if(n = = 1)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 err="1">
                <a:solidFill>
                  <a:srgbClr val="006600"/>
                </a:solidFill>
              </a:rPr>
              <a:t>moveDisk</a:t>
            </a:r>
            <a:r>
              <a:rPr lang="en-US" altLang="zh-CN" dirty="0">
                <a:solidFill>
                  <a:srgbClr val="006600"/>
                </a:solidFill>
              </a:rPr>
              <a:t>(1,A,C);  </a:t>
            </a:r>
            <a:r>
              <a:rPr lang="en-US" altLang="zh-CN" dirty="0"/>
              <a:t>//</a:t>
            </a:r>
            <a:r>
              <a:rPr lang="zh-CN" altLang="en-US" dirty="0"/>
              <a:t>只有一个盘，则将第</a:t>
            </a:r>
            <a:r>
              <a:rPr lang="en-US" altLang="zh-CN" dirty="0"/>
              <a:t>1</a:t>
            </a:r>
            <a:r>
              <a:rPr lang="zh-CN" altLang="en-US" dirty="0"/>
              <a:t>号盘从</a:t>
            </a:r>
            <a:r>
              <a:rPr lang="en-US" altLang="zh-CN" dirty="0"/>
              <a:t>A</a:t>
            </a:r>
            <a:r>
              <a:rPr lang="zh-CN" altLang="en-US" dirty="0"/>
              <a:t>移动到</a:t>
            </a:r>
            <a:r>
              <a:rPr lang="en-US" altLang="zh-CN" dirty="0"/>
              <a:t>C</a:t>
            </a:r>
            <a:r>
              <a:rPr lang="zh-CN" altLang="en-US" dirty="0"/>
              <a:t>；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else{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dirty="0"/>
              <a:t>            </a:t>
            </a:r>
            <a:r>
              <a:rPr lang="en-US" altLang="zh-CN" dirty="0">
                <a:solidFill>
                  <a:srgbClr val="0303DF"/>
                </a:solidFill>
              </a:rPr>
              <a:t>move(n-1,A,C,B)</a:t>
            </a:r>
            <a:r>
              <a:rPr lang="en-US" altLang="zh-CN" dirty="0"/>
              <a:t>;  //</a:t>
            </a:r>
            <a:r>
              <a:rPr lang="zh-CN" altLang="en-US" dirty="0"/>
              <a:t>利用</a:t>
            </a:r>
            <a:r>
              <a:rPr lang="en-US" altLang="zh-CN" dirty="0"/>
              <a:t>C</a:t>
            </a:r>
            <a:r>
              <a:rPr lang="zh-CN" altLang="en-US" dirty="0"/>
              <a:t>中转，将上面的</a:t>
            </a:r>
            <a:r>
              <a:rPr lang="en-US" altLang="zh-CN" dirty="0"/>
              <a:t>n-1</a:t>
            </a:r>
            <a:r>
              <a:rPr lang="zh-CN" altLang="en-US" dirty="0"/>
              <a:t>个盘从</a:t>
            </a:r>
            <a:r>
              <a:rPr lang="en-US" altLang="zh-CN" dirty="0"/>
              <a:t>A</a:t>
            </a:r>
            <a:r>
              <a:rPr lang="zh-CN" altLang="en-US" dirty="0"/>
              <a:t>移到</a:t>
            </a:r>
            <a:r>
              <a:rPr lang="en-US" altLang="zh-CN" dirty="0"/>
              <a:t>B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dirty="0"/>
              <a:t>                                          //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上仅剩下第</a:t>
            </a:r>
            <a:r>
              <a:rPr lang="en-US" altLang="zh-CN" dirty="0"/>
              <a:t>n</a:t>
            </a:r>
            <a:r>
              <a:rPr lang="zh-CN" altLang="en-US" dirty="0"/>
              <a:t>号盘（最大盘）；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zh-CN" altLang="en-US" dirty="0"/>
              <a:t>            </a:t>
            </a:r>
            <a:r>
              <a:rPr lang="en-US" altLang="zh-CN">
                <a:solidFill>
                  <a:srgbClr val="006600"/>
                </a:solidFill>
              </a:rPr>
              <a:t>moveDisk</a:t>
            </a:r>
            <a:r>
              <a:rPr lang="en-US" altLang="zh-CN" dirty="0">
                <a:solidFill>
                  <a:srgbClr val="006600"/>
                </a:solidFill>
              </a:rPr>
              <a:t>(</a:t>
            </a:r>
            <a:r>
              <a:rPr lang="en-US" altLang="zh-CN" dirty="0" err="1">
                <a:solidFill>
                  <a:srgbClr val="006600"/>
                </a:solidFill>
              </a:rPr>
              <a:t>n,A,C</a:t>
            </a:r>
            <a:r>
              <a:rPr lang="en-US" altLang="zh-CN" dirty="0">
                <a:solidFill>
                  <a:srgbClr val="006600"/>
                </a:solidFill>
              </a:rPr>
              <a:t>);   </a:t>
            </a:r>
            <a:r>
              <a:rPr lang="en-US" altLang="zh-CN" dirty="0"/>
              <a:t>//</a:t>
            </a:r>
            <a:r>
              <a:rPr lang="zh-CN" altLang="en-US" dirty="0"/>
              <a:t>将第</a:t>
            </a:r>
            <a:r>
              <a:rPr lang="en-US" altLang="zh-CN" dirty="0"/>
              <a:t>n</a:t>
            </a:r>
            <a:r>
              <a:rPr lang="zh-CN" altLang="en-US" dirty="0"/>
              <a:t>号盘从</a:t>
            </a:r>
            <a:r>
              <a:rPr lang="en-US" altLang="zh-CN" dirty="0"/>
              <a:t>A</a:t>
            </a:r>
            <a:r>
              <a:rPr lang="zh-CN" altLang="en-US" dirty="0"/>
              <a:t>移动到</a:t>
            </a:r>
            <a:r>
              <a:rPr lang="en-US" altLang="zh-CN" dirty="0"/>
              <a:t>C</a:t>
            </a:r>
            <a:r>
              <a:rPr lang="zh-CN" altLang="en-US" dirty="0"/>
              <a:t>；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zh-CN" altLang="en-US" dirty="0">
                <a:solidFill>
                  <a:srgbClr val="0303DF"/>
                </a:solidFill>
              </a:rPr>
              <a:t>            </a:t>
            </a:r>
            <a:r>
              <a:rPr lang="en-US" altLang="zh-CN" dirty="0">
                <a:solidFill>
                  <a:srgbClr val="0303DF"/>
                </a:solidFill>
              </a:rPr>
              <a:t>move(n-1,B,A,C);   </a:t>
            </a:r>
            <a:r>
              <a:rPr lang="en-US" altLang="zh-CN" dirty="0"/>
              <a:t>//</a:t>
            </a:r>
            <a:r>
              <a:rPr lang="zh-CN" altLang="en-US" dirty="0"/>
              <a:t>利用</a:t>
            </a:r>
            <a:r>
              <a:rPr lang="en-US" altLang="zh-CN" dirty="0"/>
              <a:t>A</a:t>
            </a:r>
            <a:r>
              <a:rPr lang="zh-CN" altLang="en-US" dirty="0"/>
              <a:t>中转，将其余</a:t>
            </a:r>
            <a:r>
              <a:rPr lang="en-US" altLang="zh-CN" dirty="0"/>
              <a:t>n-1</a:t>
            </a:r>
            <a:r>
              <a:rPr lang="zh-CN" altLang="en-US" dirty="0"/>
              <a:t>个盘从</a:t>
            </a:r>
            <a:r>
              <a:rPr lang="en-US" altLang="zh-CN" dirty="0"/>
              <a:t>B</a:t>
            </a:r>
            <a:r>
              <a:rPr lang="zh-CN" altLang="en-US" dirty="0"/>
              <a:t>移动到</a:t>
            </a:r>
            <a:r>
              <a:rPr lang="en-US" altLang="zh-CN" dirty="0"/>
              <a:t>C</a:t>
            </a:r>
            <a:r>
              <a:rPr lang="zh-CN" altLang="en-US" dirty="0"/>
              <a:t>；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dirty="0"/>
              <a:t>}</a:t>
            </a:r>
          </a:p>
          <a:p>
            <a:pPr marL="285750" lvl="1" indent="0">
              <a:lnSpc>
                <a:spcPct val="100000"/>
              </a:lnSpc>
              <a:buNone/>
            </a:pPr>
            <a:endParaRPr lang="en-US" altLang="zh-CN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6600"/>
                </a:solidFill>
              </a:rPr>
              <a:t>moveDisk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n, char from, char to)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dirty="0"/>
              <a:t>	 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将 </a:t>
            </a:r>
            <a:r>
              <a:rPr lang="en-US" altLang="zh-CN" dirty="0"/>
              <a:t>%d </a:t>
            </a:r>
            <a:r>
              <a:rPr lang="zh-CN" altLang="en-US" dirty="0"/>
              <a:t>号盘子从 </a:t>
            </a:r>
            <a:r>
              <a:rPr lang="en-US" altLang="zh-CN" dirty="0"/>
              <a:t>%c </a:t>
            </a:r>
            <a:r>
              <a:rPr lang="zh-CN" altLang="en-US" dirty="0"/>
              <a:t>移动到 </a:t>
            </a:r>
            <a:r>
              <a:rPr lang="en-US" altLang="zh-CN" dirty="0"/>
              <a:t>%c. \n",</a:t>
            </a:r>
            <a:r>
              <a:rPr lang="en-US" altLang="zh-CN" dirty="0" err="1"/>
              <a:t>n,from,to</a:t>
            </a:r>
            <a:r>
              <a:rPr lang="en-US" altLang="zh-CN" dirty="0"/>
              <a:t>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dirty="0"/>
              <a:t> }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17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适用于</a:t>
            </a:r>
            <a:r>
              <a:rPr lang="zh-CN" altLang="en-US"/>
              <a:t>利用递归算法求解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问题的</a:t>
            </a:r>
            <a:r>
              <a:rPr lang="zh-CN" altLang="en-US" dirty="0">
                <a:solidFill>
                  <a:srgbClr val="0303DF"/>
                </a:solidFill>
              </a:rPr>
              <a:t>定义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7030A0"/>
                </a:solidFill>
              </a:rPr>
              <a:t>递推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7030A0"/>
                </a:solidFill>
              </a:rPr>
              <a:t>递归</a:t>
            </a:r>
            <a:r>
              <a:rPr lang="zh-CN" altLang="en-US" dirty="0"/>
              <a:t>的；</a:t>
            </a:r>
            <a:endParaRPr lang="en-US" altLang="zh-CN" dirty="0"/>
          </a:p>
          <a:p>
            <a:pPr marL="971550" lvl="1"/>
            <a:r>
              <a:rPr lang="zh-CN" altLang="en-US" dirty="0"/>
              <a:t>阶乘，斐波那契数列，幂函数、等差数列、等比数列等问题；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问题所涉及的</a:t>
            </a:r>
            <a:r>
              <a:rPr lang="zh-CN" altLang="en-US" dirty="0">
                <a:solidFill>
                  <a:srgbClr val="0303DF"/>
                </a:solidFill>
              </a:rPr>
              <a:t>数据结构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7030A0"/>
                </a:solidFill>
              </a:rPr>
              <a:t>递归</a:t>
            </a:r>
            <a:r>
              <a:rPr lang="zh-CN" altLang="en-US" dirty="0"/>
              <a:t>的；</a:t>
            </a:r>
            <a:endParaRPr lang="en-US" altLang="zh-CN" dirty="0"/>
          </a:p>
          <a:p>
            <a:pPr marL="971550" lvl="1"/>
            <a:r>
              <a:rPr lang="zh-CN" altLang="en-US" dirty="0"/>
              <a:t>二叉树，链表等数据结构；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问题的</a:t>
            </a:r>
            <a:r>
              <a:rPr lang="zh-CN" altLang="en-US" dirty="0">
                <a:solidFill>
                  <a:srgbClr val="0303DF"/>
                </a:solidFill>
              </a:rPr>
              <a:t>解法</a:t>
            </a:r>
            <a:r>
              <a:rPr lang="zh-CN" altLang="en-US" dirty="0"/>
              <a:t>满足递归的性质；</a:t>
            </a:r>
            <a:endParaRPr lang="en-US" altLang="zh-CN" dirty="0"/>
          </a:p>
          <a:p>
            <a:pPr marL="971550" lvl="1"/>
            <a:r>
              <a:rPr lang="zh-CN" altLang="en-US" dirty="0"/>
              <a:t>汉诺塔；</a:t>
            </a:r>
          </a:p>
        </p:txBody>
      </p:sp>
    </p:spTree>
    <p:extLst>
      <p:ext uri="{BB962C8B-B14F-4D97-AF65-F5344CB8AC3E}">
        <p14:creationId xmlns:p14="http://schemas.microsoft.com/office/powerpoint/2010/main" val="1631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利用循环语句可以方便地编程解决递推的问题，执行效率也很高；</a:t>
            </a:r>
            <a:endParaRPr lang="en-US" altLang="zh-CN" dirty="0"/>
          </a:p>
          <a:p>
            <a:pPr marL="971550" lvl="1"/>
            <a:r>
              <a:rPr lang="zh-CN" altLang="en-US" dirty="0"/>
              <a:t>如：阶乘，等差序列、等比序列，斐波那契序列等；；</a:t>
            </a:r>
            <a:endParaRPr lang="en-US" altLang="zh-CN" dirty="0"/>
          </a:p>
          <a:p>
            <a:pPr marL="971550" lvl="1"/>
            <a:r>
              <a:rPr lang="zh-CN" altLang="en-US" dirty="0"/>
              <a:t>王小二切大饼，</a:t>
            </a:r>
            <a:r>
              <a:rPr lang="en-US" altLang="zh-CN" dirty="0"/>
              <a:t>5</a:t>
            </a:r>
            <a:r>
              <a:rPr lang="zh-CN" altLang="en-US" dirty="0"/>
              <a:t>人捕鱼问题等一类实际问题；</a:t>
            </a:r>
            <a:endParaRPr lang="en-US" altLang="zh-CN" dirty="0"/>
          </a:p>
          <a:p>
            <a:pPr marL="971550" lvl="1"/>
            <a:r>
              <a:rPr lang="zh-CN" altLang="en-US" dirty="0"/>
              <a:t>递推比较容易理解，也容易实现；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但有些问题无法利用递推实现，如</a:t>
            </a:r>
            <a:endParaRPr lang="en-US" altLang="zh-CN" dirty="0"/>
          </a:p>
          <a:p>
            <a:pPr marL="971550" lvl="1"/>
            <a:r>
              <a:rPr lang="zh-CN" altLang="en-US" dirty="0"/>
              <a:t>将一个整数倒叙输出；</a:t>
            </a:r>
            <a:r>
              <a:rPr lang="en-US" altLang="zh-CN" dirty="0"/>
              <a:t>//</a:t>
            </a:r>
            <a:r>
              <a:rPr lang="zh-CN" altLang="en-US" dirty="0"/>
              <a:t>如：</a:t>
            </a:r>
            <a:r>
              <a:rPr lang="en-US" altLang="zh-CN" dirty="0"/>
              <a:t>123456</a:t>
            </a:r>
            <a:r>
              <a:rPr lang="en-US" altLang="zh-CN" dirty="0">
                <a:sym typeface="Wingdings" panose="05000000000000000000" pitchFamily="2" charset="2"/>
              </a:rPr>
              <a:t>654321</a:t>
            </a:r>
            <a:r>
              <a:rPr lang="zh-CN" altLang="en-US" dirty="0">
                <a:sym typeface="Wingdings" panose="05000000000000000000" pitchFamily="2" charset="2"/>
              </a:rPr>
              <a:t>；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971550" lvl="1"/>
            <a:r>
              <a:rPr lang="zh-CN" altLang="en-US" dirty="0"/>
              <a:t>在有序数据中折半查找；</a:t>
            </a:r>
            <a:endParaRPr lang="en-US" altLang="zh-CN" dirty="0"/>
          </a:p>
          <a:p>
            <a:pPr marL="971550" lvl="1"/>
            <a:r>
              <a:rPr lang="zh-CN" altLang="en-US" dirty="0" smtClean="0"/>
              <a:t>汉诺塔问题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r>
              <a:rPr lang="zh-CN" altLang="en-US" dirty="0"/>
              <a:t>注意递归问题的分析，特别是</a:t>
            </a:r>
            <a:r>
              <a:rPr lang="zh-CN" altLang="en-US" dirty="0">
                <a:solidFill>
                  <a:srgbClr val="C00000"/>
                </a:solidFill>
              </a:rPr>
              <a:t>递归函数的定义方法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200150" lvl="2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3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6511925" y="56769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0107C6E-6428-484D-8BFF-2A38D99BDED2}" type="slidenum">
              <a:rPr lang="en-US" altLang="zh-CN" sz="1400"/>
              <a:pPr algn="r"/>
              <a:t>105</a:t>
            </a:fld>
            <a:endParaRPr lang="en-US" altLang="zh-CN" sz="1400"/>
          </a:p>
        </p:txBody>
      </p:sp>
      <p:pic>
        <p:nvPicPr>
          <p:cNvPr id="19459" name="Picture 3" descr="sdu01_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12125" y="3317875"/>
            <a:ext cx="9906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 descr="sdu03_01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5325" y="43846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 descr="sdu04_05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12125" y="4384675"/>
            <a:ext cx="9906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sdu06_03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45325" y="5375275"/>
            <a:ext cx="990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 descr="sdu01_16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12125" y="5370513"/>
            <a:ext cx="990600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 descr="sdu05_04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425" y="5375275"/>
            <a:ext cx="10287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Rectangle 10"/>
          <p:cNvSpPr>
            <a:spLocks noGrp="1" noChangeArrowheads="1"/>
          </p:cNvSpPr>
          <p:nvPr>
            <p:ph type="title"/>
          </p:nvPr>
        </p:nvSpPr>
        <p:spPr>
          <a:xfrm>
            <a:off x="1052802" y="1579419"/>
            <a:ext cx="7327900" cy="830695"/>
          </a:xfrm>
        </p:spPr>
        <p:txBody>
          <a:bodyPr/>
          <a:lstStyle/>
          <a:p>
            <a:pPr eaLnBrk="1" hangingPunct="1"/>
            <a:r>
              <a:rPr lang="en-US" altLang="zh-CN" sz="4800" dirty="0"/>
              <a:t>Any  Question ?</a:t>
            </a:r>
            <a:endParaRPr lang="zh-CN" altLang="en-US" sz="4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3" y="3169163"/>
            <a:ext cx="5204012" cy="329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31876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计算斐波那契序列的第</a:t>
            </a:r>
            <a:r>
              <a:rPr lang="en-US" altLang="zh-CN" dirty="0" smtClean="0"/>
              <a:t>n</a:t>
            </a:r>
            <a:r>
              <a:rPr lang="zh-CN" altLang="en-US" smtClean="0"/>
              <a:t>项时间复杂</a:t>
            </a:r>
            <a:r>
              <a:rPr lang="zh-CN" altLang="en-US" dirty="0" smtClean="0"/>
              <a:t>度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68080" y="990208"/>
                <a:ext cx="8089900" cy="534511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/>
                  <a:t>递归算法</a:t>
                </a:r>
                <a:endParaRPr lang="en-US" altLang="zh-CN" sz="2000" dirty="0" smtClean="0"/>
              </a:p>
              <a:p>
                <a:pPr marL="971550" lvl="1"/>
                <a:r>
                  <a:rPr lang="zh-CN" altLang="en-US" sz="1600" dirty="0"/>
                  <a:t> </a:t>
                </a:r>
                <a:r>
                  <a:rPr lang="zh-CN" altLang="en-US" sz="1600" dirty="0" smtClean="0"/>
                  <a:t>时间</a:t>
                </a:r>
                <a:r>
                  <a:rPr lang="zh-CN" altLang="en-US" sz="1600" dirty="0"/>
                  <a:t>复杂度</a:t>
                </a:r>
                <a:r>
                  <a:rPr lang="zh-CN" altLang="en-US" sz="1600" dirty="0" smtClean="0"/>
                  <a:t>为递归过程中产生的</a:t>
                </a:r>
                <a:r>
                  <a:rPr lang="zh-CN" altLang="en-US" sz="1600" dirty="0" smtClean="0">
                    <a:solidFill>
                      <a:srgbClr val="7030A0"/>
                    </a:solidFill>
                  </a:rPr>
                  <a:t>二叉树节点的个数</a:t>
                </a:r>
                <a:endParaRPr lang="en-US" altLang="zh-CN" sz="1600" dirty="0" smtClean="0">
                  <a:solidFill>
                    <a:srgbClr val="7030A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sz="2000" dirty="0" smtClean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sz="2000" dirty="0" smtClean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sz="2000" dirty="0"/>
              </a:p>
              <a:p>
                <a:pPr marL="971550" lvl="1">
                  <a:buFont typeface="Wingdings" panose="05000000000000000000" pitchFamily="2" charset="2"/>
                  <a:buChar char="l"/>
                </a:pPr>
                <a:endParaRPr lang="en-US" altLang="zh-CN" sz="1600" dirty="0" smtClean="0"/>
              </a:p>
              <a:p>
                <a:pPr marL="971550" lvl="1"/>
                <a:r>
                  <a:rPr lang="zh-CN" altLang="en-US" sz="1600" dirty="0" smtClean="0"/>
                  <a:t>将左下方</a:t>
                </a:r>
                <a:r>
                  <a:rPr lang="en-US" altLang="zh-CN" sz="1600" dirty="0" smtClean="0"/>
                  <a:t>F(3)</a:t>
                </a:r>
                <a:r>
                  <a:rPr lang="zh-CN" altLang="en-US" sz="1600" dirty="0" smtClean="0"/>
                  <a:t>的两个子结点</a:t>
                </a:r>
                <a:r>
                  <a:rPr lang="en-US" altLang="zh-CN" sz="1600" dirty="0" smtClean="0"/>
                  <a:t>F(2)</a:t>
                </a:r>
                <a:r>
                  <a:rPr lang="zh-CN" altLang="en-US" sz="1600" dirty="0" smtClean="0"/>
                  <a:t>与</a:t>
                </a:r>
                <a:r>
                  <a:rPr lang="en-US" altLang="zh-CN" sz="1600" dirty="0" smtClean="0"/>
                  <a:t>F(1)</a:t>
                </a:r>
                <a:r>
                  <a:rPr lang="zh-CN" altLang="en-US" sz="1600" dirty="0" smtClean="0"/>
                  <a:t>移到右下方，作为</a:t>
                </a:r>
                <a:r>
                  <a:rPr lang="en-US" altLang="zh-CN" sz="1600" dirty="0" smtClean="0"/>
                  <a:t>F(2)</a:t>
                </a:r>
                <a:r>
                  <a:rPr lang="zh-CN" altLang="en-US" sz="1600" dirty="0" smtClean="0"/>
                  <a:t>的两个子结点</a:t>
                </a:r>
                <a:endParaRPr lang="en-US" altLang="zh-CN" sz="1600" dirty="0" smtClean="0"/>
              </a:p>
              <a:p>
                <a:pPr marL="971550" lvl="1"/>
                <a:r>
                  <a:rPr lang="zh-CN" altLang="en-US" sz="1600" dirty="0" smtClean="0"/>
                  <a:t>则递归求解</a:t>
                </a:r>
                <a:r>
                  <a:rPr lang="en-US" altLang="zh-CN" sz="1600" dirty="0" smtClean="0"/>
                  <a:t>F(6)</a:t>
                </a:r>
                <a:r>
                  <a:rPr lang="zh-CN" altLang="en-US" sz="1600" dirty="0" smtClean="0"/>
                  <a:t>产生的二叉树的高度是</a:t>
                </a:r>
                <a:r>
                  <a:rPr lang="en-US" altLang="zh-CN" sz="1600" dirty="0" smtClean="0"/>
                  <a:t>4</a:t>
                </a:r>
              </a:p>
              <a:p>
                <a:pPr marL="971550" lvl="1"/>
                <a:r>
                  <a:rPr lang="zh-CN" altLang="en-US" sz="1600" dirty="0" smtClean="0"/>
                  <a:t>以此类推，</a:t>
                </a:r>
                <a:r>
                  <a:rPr lang="en-US" altLang="zh-CN" sz="1600" dirty="0" smtClean="0"/>
                  <a:t>F(n)</a:t>
                </a:r>
                <a:r>
                  <a:rPr lang="zh-CN" altLang="en-US" sz="1600" dirty="0" smtClean="0"/>
                  <a:t>对应的二叉树高度是</a:t>
                </a:r>
                <a:r>
                  <a:rPr lang="en-US" altLang="zh-CN" sz="1600" dirty="0" smtClean="0"/>
                  <a:t>n-2</a:t>
                </a:r>
              </a:p>
              <a:p>
                <a:pPr marL="971550" lvl="1"/>
                <a:r>
                  <a:rPr lang="zh-CN" altLang="en-US" sz="1600" dirty="0" smtClean="0"/>
                  <a:t>二叉树结点的个数：</a:t>
                </a:r>
                <a:r>
                  <a:rPr lang="en-US" altLang="zh-CN" sz="1600" dirty="0" smtClean="0"/>
                  <a:t>1+2+4+…+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altLang="zh-CN" sz="16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2−1=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1600" dirty="0" smtClean="0"/>
              </a:p>
              <a:p>
                <a:pPr marL="971550" lvl="1"/>
                <a:r>
                  <a:rPr lang="zh-CN" altLang="en-US" sz="1600" dirty="0" smtClean="0"/>
                  <a:t>即递归求解斐波那契数列的时间复杂度是</a:t>
                </a:r>
                <a:r>
                  <a:rPr lang="en-US" altLang="zh-CN" sz="160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600" dirty="0"/>
                  <a:t>)</a:t>
                </a:r>
                <a:endParaRPr lang="en-US" altLang="zh-CN" sz="1600" dirty="0" smtClean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 smtClean="0"/>
                  <a:t>递推</a:t>
                </a:r>
                <a:endParaRPr lang="en-US" altLang="zh-CN" sz="2000" dirty="0" smtClean="0"/>
              </a:p>
              <a:p>
                <a:pPr marL="971550" lvl="1"/>
                <a:r>
                  <a:rPr lang="zh-CN" altLang="en-US" sz="1600" dirty="0" smtClean="0"/>
                  <a:t>不难看出，递推求解</a:t>
                </a:r>
                <a:r>
                  <a:rPr lang="zh-CN" altLang="en-US" sz="1600" dirty="0"/>
                  <a:t>斐波那契数列的时间复杂度是</a:t>
                </a:r>
                <a:r>
                  <a:rPr lang="en-US" altLang="zh-CN" sz="1600" dirty="0" smtClean="0"/>
                  <a:t>O(n)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080" y="990208"/>
                <a:ext cx="8089900" cy="5345112"/>
              </a:xfrm>
              <a:blipFill>
                <a:blip r:embed="rId2"/>
                <a:stretch>
                  <a:fillRect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img-blog.csdnimg.cn/202004232109423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987" y="1957815"/>
            <a:ext cx="3255098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右箭头 3"/>
          <p:cNvSpPr/>
          <p:nvPr/>
        </p:nvSpPr>
        <p:spPr bwMode="auto">
          <a:xfrm>
            <a:off x="4145953" y="2676952"/>
            <a:ext cx="769544" cy="266629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19" y="1957816"/>
            <a:ext cx="3110526" cy="154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2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函数的递归调用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因为解决这类问题时，</a:t>
            </a:r>
            <a:r>
              <a:rPr lang="zh-CN" altLang="en-US" sz="1800" dirty="0">
                <a:solidFill>
                  <a:srgbClr val="0303DF"/>
                </a:solidFill>
              </a:rPr>
              <a:t>大问题</a:t>
            </a:r>
            <a:r>
              <a:rPr lang="zh-CN" altLang="en-US" sz="1800" dirty="0"/>
              <a:t>与</a:t>
            </a:r>
            <a:r>
              <a:rPr lang="zh-CN" altLang="en-US" sz="1800" dirty="0">
                <a:solidFill>
                  <a:srgbClr val="0303DF"/>
                </a:solidFill>
              </a:rPr>
              <a:t>小问题的</a:t>
            </a:r>
            <a:r>
              <a:rPr lang="zh-CN" altLang="en-US" sz="1800" dirty="0">
                <a:solidFill>
                  <a:srgbClr val="C00000"/>
                </a:solidFill>
              </a:rPr>
              <a:t>解决方法相同或类似</a:t>
            </a:r>
            <a:r>
              <a:rPr lang="zh-CN" altLang="en-US" sz="1800" dirty="0">
                <a:solidFill>
                  <a:srgbClr val="0303DF"/>
                </a:solidFill>
              </a:rPr>
              <a:t>；</a:t>
            </a:r>
            <a:endParaRPr lang="en-US" altLang="zh-CN" sz="18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b="1" u="sng" dirty="0" smtClean="0"/>
              <a:t>利用</a:t>
            </a:r>
            <a:r>
              <a:rPr lang="zh-CN" altLang="en-US" sz="1800" b="1" u="sng" dirty="0" smtClean="0">
                <a:solidFill>
                  <a:srgbClr val="C00000"/>
                </a:solidFill>
              </a:rPr>
              <a:t>函数</a:t>
            </a:r>
            <a:r>
              <a:rPr lang="zh-CN" altLang="en-US" sz="1800" b="1" u="sng" dirty="0" smtClean="0"/>
              <a:t>解决递归问题时</a:t>
            </a:r>
            <a:r>
              <a:rPr lang="zh-CN" altLang="en-US" sz="1800" dirty="0"/>
              <a:t>，</a:t>
            </a:r>
            <a:r>
              <a:rPr lang="zh-CN" altLang="en-US" sz="1800" b="1" i="1" u="sng" dirty="0">
                <a:solidFill>
                  <a:srgbClr val="FF0000"/>
                </a:solidFill>
              </a:rPr>
              <a:t>大问题与小问题的函数</a:t>
            </a:r>
            <a:r>
              <a:rPr lang="zh-CN" altLang="en-US" sz="1800" b="1" dirty="0"/>
              <a:t>往往是</a:t>
            </a:r>
            <a:r>
              <a:rPr lang="zh-CN" altLang="en-US" sz="1800" b="1" dirty="0">
                <a:solidFill>
                  <a:srgbClr val="006600"/>
                </a:solidFill>
              </a:rPr>
              <a:t>同一个函数</a:t>
            </a:r>
            <a:r>
              <a:rPr lang="zh-CN" altLang="en-US" sz="1800" b="1" dirty="0"/>
              <a:t>，</a:t>
            </a:r>
            <a:r>
              <a:rPr lang="zh-CN" altLang="en-US" sz="1800" b="1" i="1" u="sng" dirty="0">
                <a:solidFill>
                  <a:srgbClr val="7D0C00"/>
                </a:solidFill>
              </a:rPr>
              <a:t>只是调用时的参数不同</a:t>
            </a:r>
            <a:r>
              <a:rPr lang="zh-CN" altLang="en-US" sz="1800" dirty="0"/>
              <a:t>；</a:t>
            </a:r>
            <a:r>
              <a:rPr lang="zh-CN" altLang="en-US" sz="1800" b="1" dirty="0">
                <a:solidFill>
                  <a:srgbClr val="C00000"/>
                </a:solidFill>
              </a:rPr>
              <a:t>（随着参数的变化，</a:t>
            </a:r>
            <a:r>
              <a:rPr lang="zh-CN" altLang="en-US" sz="1800" b="1" dirty="0">
                <a:solidFill>
                  <a:srgbClr val="7030A0"/>
                </a:solidFill>
              </a:rPr>
              <a:t>使问题规模逐渐变小，逐步逼近可直接求解的本原问题）</a:t>
            </a:r>
            <a:endParaRPr lang="en-US" altLang="zh-CN" sz="1800" b="1" dirty="0">
              <a:solidFill>
                <a:srgbClr val="7030A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所以就产生了</a:t>
            </a:r>
            <a:r>
              <a:rPr lang="zh-CN" altLang="en-US" sz="1800" b="1" dirty="0">
                <a:solidFill>
                  <a:srgbClr val="0303DF"/>
                </a:solidFill>
              </a:rPr>
              <a:t>函数直接或间接调用</a:t>
            </a:r>
            <a:r>
              <a:rPr lang="zh-CN" altLang="en-US" sz="1800" b="1" dirty="0">
                <a:solidFill>
                  <a:srgbClr val="FF0000"/>
                </a:solidFill>
              </a:rPr>
              <a:t>它自身</a:t>
            </a:r>
            <a:r>
              <a:rPr lang="zh-CN" altLang="en-US" sz="1800" dirty="0"/>
              <a:t>的情况，即为</a:t>
            </a:r>
            <a:r>
              <a:rPr lang="zh-CN" altLang="en-US" sz="1800" b="1" i="1" u="sng" dirty="0">
                <a:solidFill>
                  <a:srgbClr val="006600"/>
                </a:solidFill>
              </a:rPr>
              <a:t>函数的递归调用</a:t>
            </a:r>
            <a:r>
              <a:rPr lang="zh-CN" altLang="en-US" sz="1800" i="1" u="sng" dirty="0"/>
              <a:t>；</a:t>
            </a:r>
            <a:endParaRPr lang="en-US" altLang="zh-CN" sz="1800" i="1" u="sng" dirty="0"/>
          </a:p>
          <a:p>
            <a:pPr marL="971550" lvl="1">
              <a:lnSpc>
                <a:spcPct val="120000"/>
              </a:lnSpc>
            </a:pPr>
            <a:r>
              <a:rPr lang="zh-CN" altLang="en-US" sz="1600" dirty="0"/>
              <a:t>函数的递归调用过程，即为大问题逐步分解成较小子问题的过程；</a:t>
            </a:r>
            <a:endParaRPr lang="en-US" altLang="zh-CN" sz="1600" dirty="0"/>
          </a:p>
          <a:p>
            <a:pPr marL="971550" lvl="1">
              <a:lnSpc>
                <a:spcPct val="120000"/>
              </a:lnSpc>
            </a:pPr>
            <a:r>
              <a:rPr lang="zh-CN" altLang="en-US" sz="1600" dirty="0"/>
              <a:t>函数递归调用时，</a:t>
            </a:r>
            <a:r>
              <a:rPr lang="zh-CN" altLang="en-US" sz="1600" dirty="0">
                <a:solidFill>
                  <a:srgbClr val="C00000"/>
                </a:solidFill>
              </a:rPr>
              <a:t>通过调整函数的参数</a:t>
            </a:r>
            <a:r>
              <a:rPr lang="zh-CN" altLang="en-US" sz="1600" dirty="0"/>
              <a:t>，</a:t>
            </a:r>
            <a:r>
              <a:rPr lang="zh-CN" altLang="en-US" sz="1600" dirty="0">
                <a:solidFill>
                  <a:srgbClr val="7030A0"/>
                </a:solidFill>
              </a:rPr>
              <a:t>使问题的规模逐步变小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>
              <a:lnSpc>
                <a:spcPct val="120000"/>
              </a:lnSpc>
            </a:pPr>
            <a:r>
              <a:rPr lang="zh-CN" altLang="en-US" sz="1600" dirty="0"/>
              <a:t>直至调用到问题可直接求解，即调用到本原问题后，终止继续调用；</a:t>
            </a:r>
            <a:endParaRPr lang="en-US" altLang="zh-CN" sz="1600" dirty="0"/>
          </a:p>
          <a:p>
            <a:pPr marL="971550" lvl="1">
              <a:lnSpc>
                <a:spcPct val="120000"/>
              </a:lnSpc>
            </a:pPr>
            <a:r>
              <a:rPr lang="zh-CN" altLang="en-US" sz="1600" dirty="0"/>
              <a:t>然后开始回溯，逐级求解子问题，直至本原问题得以求解；</a:t>
            </a:r>
            <a:endParaRPr lang="en-US" altLang="zh-CN" sz="16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/>
              <a:t>应该注意的是，这个递归调用过程必须有</a:t>
            </a:r>
            <a:r>
              <a:rPr lang="zh-CN" altLang="en-US" sz="1800" b="1" dirty="0">
                <a:solidFill>
                  <a:srgbClr val="C00000"/>
                </a:solidFill>
              </a:rPr>
              <a:t>明确的结束条件</a:t>
            </a:r>
            <a:r>
              <a:rPr lang="zh-CN" altLang="en-US" sz="1800" dirty="0"/>
              <a:t>，否则会导致</a:t>
            </a:r>
            <a:r>
              <a:rPr lang="zh-CN" altLang="en-US" sz="1800" dirty="0">
                <a:solidFill>
                  <a:srgbClr val="C00000"/>
                </a:solidFill>
              </a:rPr>
              <a:t>无限递归</a:t>
            </a:r>
            <a:r>
              <a:rPr lang="zh-CN" altLang="en-US" sz="1800" dirty="0"/>
              <a:t>的情况；</a:t>
            </a:r>
            <a:endParaRPr lang="en-US" altLang="zh-CN" sz="1800" dirty="0"/>
          </a:p>
          <a:p>
            <a:pPr marL="971550" lvl="1">
              <a:lnSpc>
                <a:spcPct val="120000"/>
              </a:lnSpc>
            </a:pPr>
            <a:r>
              <a:rPr lang="zh-CN" altLang="en-US" sz="1600" dirty="0"/>
              <a:t>递归的</a:t>
            </a:r>
            <a:r>
              <a:rPr lang="zh-CN" altLang="en-US" sz="1600" dirty="0">
                <a:solidFill>
                  <a:srgbClr val="0303DF"/>
                </a:solidFill>
              </a:rPr>
              <a:t>结束条件</a:t>
            </a:r>
            <a:r>
              <a:rPr lang="zh-CN" altLang="en-US" sz="1600" dirty="0"/>
              <a:t>，即</a:t>
            </a:r>
            <a:r>
              <a:rPr lang="zh-CN" altLang="en-US" sz="1600" dirty="0" smtClean="0">
                <a:solidFill>
                  <a:srgbClr val="0303DF"/>
                </a:solidFill>
              </a:rPr>
              <a:t>边界条件</a:t>
            </a:r>
            <a:r>
              <a:rPr lang="zh-CN" altLang="en-US" sz="1600" dirty="0"/>
              <a:t>、</a:t>
            </a:r>
            <a:r>
              <a:rPr lang="zh-CN" altLang="en-US" sz="1600" dirty="0" smtClean="0">
                <a:solidFill>
                  <a:srgbClr val="0303DF"/>
                </a:solidFill>
              </a:rPr>
              <a:t>已知条件</a:t>
            </a:r>
            <a:r>
              <a:rPr lang="zh-CN" altLang="en-US" sz="1600" dirty="0"/>
              <a:t>、</a:t>
            </a:r>
            <a:r>
              <a:rPr lang="zh-CN" altLang="en-US" sz="1600" dirty="0" smtClean="0">
                <a:solidFill>
                  <a:srgbClr val="0303DF"/>
                </a:solidFill>
              </a:rPr>
              <a:t>本原</a:t>
            </a:r>
            <a:r>
              <a:rPr lang="zh-CN" altLang="en-US" sz="1600" dirty="0">
                <a:solidFill>
                  <a:srgbClr val="0303DF"/>
                </a:solidFill>
              </a:rPr>
              <a:t>问题</a:t>
            </a:r>
            <a:r>
              <a:rPr lang="zh-CN" altLang="en-US" sz="1600" dirty="0"/>
              <a:t>，即</a:t>
            </a:r>
            <a:r>
              <a:rPr lang="zh-CN" altLang="en-US" sz="1600" dirty="0">
                <a:solidFill>
                  <a:srgbClr val="0303DF"/>
                </a:solidFill>
              </a:rPr>
              <a:t>可直接求解的问题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526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递归函数的设计原则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2"/>
            <a:ext cx="8089900" cy="4293149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对于可递归实现的问题，</a:t>
            </a:r>
            <a:r>
              <a:rPr lang="zh-CN" altLang="en-US" sz="2000" dirty="0">
                <a:solidFill>
                  <a:srgbClr val="000000"/>
                </a:solidFill>
              </a:rPr>
              <a:t>根据给定的问题描述，</a:t>
            </a:r>
            <a:r>
              <a:rPr lang="zh-CN" altLang="en-US" sz="2000" dirty="0">
                <a:solidFill>
                  <a:srgbClr val="0303DF"/>
                </a:solidFill>
              </a:rPr>
              <a:t>设计</a:t>
            </a:r>
            <a:r>
              <a:rPr lang="zh-CN" altLang="en-US" sz="2000" b="1" dirty="0">
                <a:solidFill>
                  <a:srgbClr val="C00000"/>
                </a:solidFill>
              </a:rPr>
              <a:t>合适的递归函数</a:t>
            </a:r>
            <a:r>
              <a:rPr lang="zh-CN" altLang="en-US" sz="2000" dirty="0">
                <a:solidFill>
                  <a:srgbClr val="0303DF"/>
                </a:solidFill>
              </a:rPr>
              <a:t>是解决问题的关键；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</a:rPr>
              <a:t>而设计合适的</a:t>
            </a:r>
            <a:r>
              <a:rPr lang="zh-CN" altLang="en-US" sz="2000" i="1" u="sng" dirty="0">
                <a:solidFill>
                  <a:srgbClr val="7030A0"/>
                </a:solidFill>
              </a:rPr>
              <a:t>递归函数</a:t>
            </a:r>
            <a:r>
              <a:rPr lang="zh-CN" altLang="en-US" sz="2000" dirty="0">
                <a:solidFill>
                  <a:srgbClr val="000000"/>
                </a:solidFill>
              </a:rPr>
              <a:t>，关键的问题是</a:t>
            </a:r>
            <a:r>
              <a:rPr lang="zh-CN" altLang="en-US" sz="2000" b="1" dirty="0">
                <a:solidFill>
                  <a:srgbClr val="C00000"/>
                </a:solidFill>
              </a:rPr>
              <a:t>函数形参</a:t>
            </a:r>
            <a:r>
              <a:rPr lang="zh-CN" altLang="en-US" sz="2000" dirty="0">
                <a:solidFill>
                  <a:srgbClr val="000000"/>
                </a:solidFill>
              </a:rPr>
              <a:t>的设计；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</a:rPr>
              <a:t>递归函数的设计原则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rgbClr val="0303DF"/>
                </a:solidFill>
              </a:rPr>
              <a:t>使其能够递归调用；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rgbClr val="C00000"/>
                </a:solidFill>
              </a:rPr>
              <a:t>递归调用时，随着函数调用参数的变化，使问题规模逐渐变小</a:t>
            </a:r>
            <a:r>
              <a:rPr lang="zh-CN" altLang="en-US" sz="1800" b="1" dirty="0">
                <a:solidFill>
                  <a:srgbClr val="006600"/>
                </a:solidFill>
              </a:rPr>
              <a:t>（或逐步向本原问题逼近）</a:t>
            </a:r>
            <a:r>
              <a:rPr lang="zh-CN" altLang="en-US" sz="1800" b="1" dirty="0">
                <a:solidFill>
                  <a:srgbClr val="C00000"/>
                </a:solidFill>
              </a:rPr>
              <a:t>，直至递归到本原问题；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1200"/>
              </a:spcBef>
            </a:pPr>
            <a:r>
              <a:rPr lang="zh-CN" altLang="en-US" sz="1800" b="1" dirty="0">
                <a:solidFill>
                  <a:srgbClr val="0303DF"/>
                </a:solidFill>
              </a:rPr>
              <a:t>容易根据你设计的</a:t>
            </a:r>
            <a:r>
              <a:rPr lang="zh-CN" altLang="en-US" sz="1800" b="1" dirty="0">
                <a:solidFill>
                  <a:srgbClr val="7030A0"/>
                </a:solidFill>
              </a:rPr>
              <a:t>递归函数的形式</a:t>
            </a:r>
            <a:r>
              <a:rPr lang="zh-CN" altLang="en-US" sz="1800" b="1" dirty="0">
                <a:solidFill>
                  <a:srgbClr val="006600"/>
                </a:solidFill>
              </a:rPr>
              <a:t>描述递归调用</a:t>
            </a:r>
            <a:r>
              <a:rPr lang="zh-CN" altLang="en-US" sz="1800" b="1" dirty="0">
                <a:solidFill>
                  <a:srgbClr val="7030A0"/>
                </a:solidFill>
              </a:rPr>
              <a:t>终止条件</a:t>
            </a:r>
            <a:r>
              <a:rPr lang="zh-CN" altLang="en-US" sz="1800" b="1" dirty="0">
                <a:solidFill>
                  <a:srgbClr val="0303DF"/>
                </a:solidFill>
              </a:rPr>
              <a:t>；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1200"/>
              </a:spcBef>
            </a:pPr>
            <a:r>
              <a:rPr lang="zh-CN" altLang="en-US" sz="1600" dirty="0"/>
              <a:t>一般地，已知条件或本原问题，作为递归调用的结束条件；</a:t>
            </a:r>
            <a:endParaRPr lang="en-US" altLang="zh-CN" sz="1600" dirty="0"/>
          </a:p>
          <a:p>
            <a:pPr marL="1200150" lvl="2">
              <a:lnSpc>
                <a:spcPct val="100000"/>
              </a:lnSpc>
              <a:spcBef>
                <a:spcPts val="1200"/>
              </a:spcBef>
            </a:pPr>
            <a:r>
              <a:rPr lang="zh-CN" altLang="en-US" sz="1600" dirty="0"/>
              <a:t>因此，你所定义的递归函数，</a:t>
            </a:r>
            <a:r>
              <a:rPr lang="zh-CN" altLang="en-US" sz="1600" b="1" dirty="0">
                <a:solidFill>
                  <a:srgbClr val="7030A0"/>
                </a:solidFill>
              </a:rPr>
              <a:t>应容易描述已知条件，或本原问题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/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6A1439E0-D195-4813-A9A8-C12014CCCC3A}"/>
              </a:ext>
            </a:extLst>
          </p:cNvPr>
          <p:cNvSpPr/>
          <p:nvPr/>
        </p:nvSpPr>
        <p:spPr bwMode="auto">
          <a:xfrm>
            <a:off x="3726991" y="2329713"/>
            <a:ext cx="4454555" cy="876538"/>
          </a:xfrm>
          <a:prstGeom prst="wedgeRoundRectCallout">
            <a:avLst>
              <a:gd name="adj1" fmla="val -48240"/>
              <a:gd name="adj2" fmla="val -28709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问：下述函数形式如何递归调用？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dirty="0" err="1" smtClean="0">
                <a:solidFill>
                  <a:srgbClr val="000000"/>
                </a:solidFill>
                <a:latin typeface="+mn-lt"/>
                <a:ea typeface="+mn-ea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f(void) {…}      //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如何结束递归调用？</a:t>
            </a:r>
            <a:endParaRPr lang="en-US" altLang="zh-CN" sz="140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……..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8E07183F-F68A-42A1-B6D3-6807AE2F39C8}"/>
              </a:ext>
            </a:extLst>
          </p:cNvPr>
          <p:cNvSpPr/>
          <p:nvPr/>
        </p:nvSpPr>
        <p:spPr bwMode="auto">
          <a:xfrm>
            <a:off x="3726990" y="1149796"/>
            <a:ext cx="4454555" cy="2131840"/>
          </a:xfrm>
          <a:prstGeom prst="wedgeRoundRectCallout">
            <a:avLst>
              <a:gd name="adj1" fmla="val -48240"/>
              <a:gd name="adj2" fmla="val -28709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如 计算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n!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定义函数 </a:t>
            </a:r>
            <a:r>
              <a:rPr kumimoji="0" lang="en-US" altLang="zh-CN" sz="1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+mn-ea"/>
              </a:rPr>
              <a:t>unsigned 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+mn-ea"/>
              </a:rPr>
              <a:t>long </a:t>
            </a:r>
            <a:r>
              <a:rPr kumimoji="0" lang="en-US" altLang="zh-CN" sz="1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+mn-ea"/>
              </a:rPr>
              <a:t>long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+mn-ea"/>
              </a:rPr>
              <a:t> T(int n)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: 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计算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n!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递归调用：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T(n)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sym typeface="Wingdings" panose="05000000000000000000" pitchFamily="2" charset="2"/>
              </a:rPr>
              <a:t>T(n-1)…T(1)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sym typeface="Wingdings" panose="05000000000000000000" pitchFamily="2" charset="2"/>
              </a:rPr>
              <a:t>或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sym typeface="Wingdings" panose="05000000000000000000" pitchFamily="2" charset="2"/>
              </a:rPr>
              <a:t>T(0)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</a:rPr>
              <a:t>即，递归函数的形参中，必须有体现</a:t>
            </a:r>
            <a:r>
              <a:rPr lang="zh-CN" altLang="en-US" sz="1400" b="1" u="sng" dirty="0">
                <a:solidFill>
                  <a:srgbClr val="006600"/>
                </a:solidFill>
                <a:latin typeface="+mn-lt"/>
                <a:ea typeface="+mn-ea"/>
              </a:rPr>
              <a:t>使原问题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</a:rPr>
              <a:t>逐步逼近</a:t>
            </a:r>
            <a:r>
              <a:rPr lang="zh-CN" altLang="en-US" sz="1400" b="1" u="sng" dirty="0">
                <a:solidFill>
                  <a:srgbClr val="006600"/>
                </a:solidFill>
                <a:latin typeface="+mn-lt"/>
                <a:ea typeface="+mn-ea"/>
              </a:rPr>
              <a:t>本原问题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</a:rPr>
              <a:t>的变量；</a:t>
            </a:r>
            <a:endParaRPr lang="en-US" altLang="zh-CN" sz="1400" b="1" dirty="0">
              <a:solidFill>
                <a:srgbClr val="C00000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b="1" dirty="0">
              <a:solidFill>
                <a:srgbClr val="C00000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303DF"/>
                </a:solidFill>
                <a:latin typeface="+mn-lt"/>
                <a:ea typeface="+mn-ea"/>
              </a:rPr>
              <a:t>以便使函数在递归调用时，随着该参数的变化逐步递归到终止条件；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9F78C9A6-0BB9-4ABB-ADA6-D7BF5C37217D}"/>
              </a:ext>
            </a:extLst>
          </p:cNvPr>
          <p:cNvSpPr/>
          <p:nvPr/>
        </p:nvSpPr>
        <p:spPr bwMode="auto">
          <a:xfrm>
            <a:off x="3726991" y="2572451"/>
            <a:ext cx="4351532" cy="1267599"/>
          </a:xfrm>
          <a:prstGeom prst="wedgeRoundRectCallout">
            <a:avLst>
              <a:gd name="adj1" fmla="val -48240"/>
              <a:gd name="adj2" fmla="val -28709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如 计算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n!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定义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unsigned long 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long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 T(int n): </a:t>
            </a: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表示计算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n!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递归调用：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</a:rPr>
              <a:t>T(n)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+mn-ea"/>
                <a:sym typeface="Wingdings" panose="05000000000000000000" pitchFamily="2" charset="2"/>
              </a:rPr>
              <a:t>T(n-1)…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+mn-ea"/>
                <a:sym typeface="Wingdings" panose="05000000000000000000" pitchFamily="2" charset="2"/>
              </a:rPr>
              <a:t>T(1)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+mn-ea"/>
                <a:sym typeface="Wingdings" panose="05000000000000000000" pitchFamily="2" charset="2"/>
              </a:rPr>
              <a:t>或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+mn-ea"/>
                <a:sym typeface="Wingdings" panose="05000000000000000000" pitchFamily="2" charset="2"/>
              </a:rPr>
              <a:t>T(0)</a:t>
            </a: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  <a:sym typeface="Wingdings" panose="05000000000000000000" pitchFamily="2" charset="2"/>
              </a:rPr>
              <a:t>递归调用终止</a:t>
            </a:r>
            <a:r>
              <a:rPr lang="zh-CN" altLang="en-US" sz="1400" b="1" dirty="0" smtClean="0">
                <a:solidFill>
                  <a:srgbClr val="C00000"/>
                </a:solidFill>
                <a:latin typeface="+mn-lt"/>
                <a:ea typeface="+mn-ea"/>
                <a:sym typeface="Wingdings" panose="05000000000000000000" pitchFamily="2" charset="2"/>
              </a:rPr>
              <a:t>条件、边界条件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  <a:sym typeface="Wingdings" panose="05000000000000000000" pitchFamily="2" charset="2"/>
              </a:rPr>
              <a:t>、</a:t>
            </a:r>
            <a:r>
              <a:rPr lang="zh-CN" altLang="en-US" sz="1400" b="1" dirty="0" smtClean="0">
                <a:solidFill>
                  <a:srgbClr val="C00000"/>
                </a:solidFill>
                <a:latin typeface="+mn-lt"/>
                <a:ea typeface="+mn-ea"/>
                <a:sym typeface="Wingdings" panose="05000000000000000000" pitchFamily="2" charset="2"/>
              </a:rPr>
              <a:t>本原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  <a:sym typeface="Wingdings" panose="05000000000000000000" pitchFamily="2" charset="2"/>
              </a:rPr>
              <a:t>问题：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  <a:sym typeface="Wingdings" panose="05000000000000000000" pitchFamily="2" charset="2"/>
              </a:rPr>
              <a:t>T(1</a:t>
            </a:r>
            <a:r>
              <a:rPr lang="en-US" altLang="zh-CN" sz="1400" b="1" dirty="0" smtClean="0">
                <a:solidFill>
                  <a:srgbClr val="C00000"/>
                </a:solidFill>
                <a:latin typeface="+mn-lt"/>
                <a:ea typeface="+mn-ea"/>
                <a:sym typeface="Wingdings" panose="05000000000000000000" pitchFamily="2" charset="2"/>
              </a:rPr>
              <a:t>)=1!=1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  <a:sym typeface="Wingdings" panose="05000000000000000000" pitchFamily="2" charset="2"/>
              </a:rPr>
              <a:t>，或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  <a:sym typeface="Wingdings" panose="05000000000000000000" pitchFamily="2" charset="2"/>
              </a:rPr>
              <a:t>T(0</a:t>
            </a:r>
            <a:r>
              <a:rPr lang="en-US" altLang="zh-CN" sz="1400" b="1" dirty="0" smtClean="0">
                <a:solidFill>
                  <a:srgbClr val="C00000"/>
                </a:solidFill>
                <a:latin typeface="+mn-lt"/>
                <a:ea typeface="+mn-ea"/>
                <a:sym typeface="Wingdings" panose="05000000000000000000" pitchFamily="2" charset="2"/>
              </a:rPr>
              <a:t>)=0!=1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  <a:sym typeface="Wingdings" panose="05000000000000000000" pitchFamily="2" charset="2"/>
              </a:rPr>
              <a:t>;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n-lt"/>
              <a:ea typeface="+mn-ea"/>
              <a:sym typeface="Wingdings" panose="05000000000000000000" pitchFamily="2" charset="2"/>
            </a:endParaRPr>
          </a:p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52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B3563-556D-4043-861E-3A3AC6AA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利用递归调用求解斐波那契数列的第</a:t>
            </a:r>
            <a:r>
              <a:rPr lang="en-US" altLang="zh-CN" dirty="0"/>
              <a:t>n</a:t>
            </a:r>
            <a:r>
              <a:rPr lang="zh-CN" altLang="en-US" dirty="0"/>
              <a:t>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8C7C31-0D35-402A-A62B-BE6BA0296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递推公式：</a:t>
                </a:r>
                <a:endParaRPr lang="en-US" altLang="zh-CN" sz="2000" dirty="0"/>
              </a:p>
              <a:p>
                <a:pPr marL="971550"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800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800" i="1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0                                     ,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1                                     ,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zh-CN" sz="1800" dirty="0">
                    <a:solidFill>
                      <a:srgbClr val="0303DF"/>
                    </a:solidFill>
                  </a:rPr>
                  <a:t>，</a:t>
                </a:r>
                <a:r>
                  <a:rPr lang="en-US" altLang="zh-CN" sz="1800" dirty="0"/>
                  <a:t>n</a:t>
                </a:r>
                <a:r>
                  <a:rPr lang="zh-CN" altLang="zh-CN" sz="1800" dirty="0"/>
                  <a:t>为</a:t>
                </a:r>
                <a:r>
                  <a:rPr lang="zh-CN" altLang="en-US" sz="1800" dirty="0"/>
                  <a:t>自然数</a:t>
                </a:r>
                <a:endParaRPr lang="en-US" altLang="zh-CN" sz="18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b="1" u="sng" dirty="0">
                    <a:solidFill>
                      <a:srgbClr val="C00000"/>
                    </a:solidFill>
                  </a:rPr>
                  <a:t>分析：递归函数设计方法</a:t>
                </a:r>
                <a:endParaRPr lang="en-US" altLang="zh-CN" sz="2000" b="1" u="sng" dirty="0">
                  <a:solidFill>
                    <a:srgbClr val="C00000"/>
                  </a:solidFill>
                </a:endParaRPr>
              </a:p>
              <a:p>
                <a:pPr marL="971550" lvl="1"/>
                <a:r>
                  <a:rPr lang="zh-CN" altLang="en-US" sz="1800" dirty="0"/>
                  <a:t>令函数</a:t>
                </a:r>
                <a:r>
                  <a:rPr lang="en-US" altLang="zh-CN" sz="1800" dirty="0">
                    <a:solidFill>
                      <a:srgbClr val="C00000"/>
                    </a:solidFill>
                  </a:rPr>
                  <a:t>T(n)</a:t>
                </a:r>
                <a:r>
                  <a:rPr lang="zh-CN" altLang="en-US" sz="1800" dirty="0"/>
                  <a:t>的</a:t>
                </a:r>
                <a:r>
                  <a:rPr lang="zh-CN" altLang="en-US" sz="1800" b="1" dirty="0">
                    <a:solidFill>
                      <a:srgbClr val="7030A0"/>
                    </a:solidFill>
                  </a:rPr>
                  <a:t>功能</a:t>
                </a:r>
                <a:r>
                  <a:rPr lang="zh-CN" altLang="en-US" sz="1800" dirty="0">
                    <a:solidFill>
                      <a:srgbClr val="7030A0"/>
                    </a:solidFill>
                  </a:rPr>
                  <a:t>是</a:t>
                </a:r>
                <a:r>
                  <a:rPr lang="zh-CN" altLang="en-US" sz="1800" dirty="0"/>
                  <a:t>：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计算解斐波那契数列的第</a:t>
                </a:r>
                <a:r>
                  <a:rPr lang="en-US" altLang="zh-CN" sz="1800" dirty="0">
                    <a:solidFill>
                      <a:srgbClr val="0070C0"/>
                    </a:solidFill>
                  </a:rPr>
                  <a:t>n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项；</a:t>
                </a:r>
                <a:endParaRPr lang="en-US" altLang="zh-CN" sz="1800" dirty="0">
                  <a:solidFill>
                    <a:srgbClr val="0070C0"/>
                  </a:solidFill>
                </a:endParaRPr>
              </a:p>
              <a:p>
                <a:pPr marL="971550" lvl="1"/>
                <a:r>
                  <a:rPr lang="zh-CN" altLang="en-US" sz="1800" b="1" dirty="0">
                    <a:solidFill>
                      <a:srgbClr val="7030A0"/>
                    </a:solidFill>
                  </a:rPr>
                  <a:t>已知条件</a:t>
                </a:r>
                <a:r>
                  <a:rPr lang="zh-CN" altLang="en-US" sz="1800" dirty="0"/>
                  <a:t>，本原问题：</a:t>
                </a:r>
                <a:r>
                  <a:rPr lang="en-US" altLang="zh-CN" sz="1800" b="1" dirty="0">
                    <a:solidFill>
                      <a:srgbClr val="C00000"/>
                    </a:solidFill>
                  </a:rPr>
                  <a:t>T(0)=0, T(1)=1</a:t>
                </a:r>
                <a:r>
                  <a:rPr lang="en-US" altLang="zh-CN" sz="1800" dirty="0"/>
                  <a:t>;    //</a:t>
                </a:r>
                <a:r>
                  <a:rPr lang="zh-CN" altLang="en-US" sz="1800" dirty="0"/>
                  <a:t>可直接求解</a:t>
                </a:r>
                <a:endParaRPr lang="en-US" altLang="zh-CN" sz="1800" dirty="0"/>
              </a:p>
              <a:p>
                <a:pPr marL="971550" lvl="1"/>
                <a:r>
                  <a:rPr lang="zh-CN" altLang="en-US" sz="1800" b="1" dirty="0">
                    <a:solidFill>
                      <a:srgbClr val="7030A0"/>
                    </a:solidFill>
                  </a:rPr>
                  <a:t>通项</a:t>
                </a:r>
                <a:r>
                  <a:rPr lang="zh-CN" altLang="en-US" sz="1800" dirty="0"/>
                  <a:t>：根据递推公式，有</a:t>
                </a:r>
                <a:r>
                  <a:rPr lang="en-US" altLang="zh-CN" sz="1800" b="1" dirty="0">
                    <a:solidFill>
                      <a:srgbClr val="C00000"/>
                    </a:solidFill>
                  </a:rPr>
                  <a:t>T(n)=T(n-1)+T(n-2)</a:t>
                </a:r>
                <a:r>
                  <a:rPr lang="zh-CN" altLang="en-US" sz="1800" dirty="0">
                    <a:solidFill>
                      <a:srgbClr val="C00000"/>
                    </a:solidFill>
                  </a:rPr>
                  <a:t>；   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//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最为关键的一步</a:t>
                </a:r>
                <a:endParaRPr lang="en-US" altLang="zh-CN" sz="1800" dirty="0">
                  <a:solidFill>
                    <a:srgbClr val="0303DF"/>
                  </a:solidFill>
                </a:endParaRPr>
              </a:p>
              <a:p>
                <a:pPr marL="1200150" lvl="2"/>
                <a:r>
                  <a:rPr lang="zh-CN" altLang="en-US" sz="1600" b="1" dirty="0">
                    <a:solidFill>
                      <a:srgbClr val="006600"/>
                    </a:solidFill>
                  </a:rPr>
                  <a:t>利用参数</a:t>
                </a:r>
                <a:r>
                  <a:rPr lang="en-US" altLang="zh-CN" sz="1600" b="1" dirty="0">
                    <a:solidFill>
                      <a:srgbClr val="006600"/>
                    </a:solidFill>
                  </a:rPr>
                  <a:t>(n-1)</a:t>
                </a:r>
                <a:r>
                  <a:rPr lang="zh-CN" altLang="en-US" sz="1600" b="1" dirty="0">
                    <a:solidFill>
                      <a:srgbClr val="006600"/>
                    </a:solidFill>
                  </a:rPr>
                  <a:t>与</a:t>
                </a:r>
                <a:r>
                  <a:rPr lang="en-US" altLang="zh-CN" sz="1600" b="1" dirty="0">
                    <a:solidFill>
                      <a:srgbClr val="006600"/>
                    </a:solidFill>
                  </a:rPr>
                  <a:t>(n-2)</a:t>
                </a:r>
                <a:r>
                  <a:rPr lang="zh-CN" altLang="en-US" sz="1600" b="1" dirty="0">
                    <a:solidFill>
                      <a:srgbClr val="006600"/>
                    </a:solidFill>
                  </a:rPr>
                  <a:t>调用函数</a:t>
                </a:r>
                <a:r>
                  <a:rPr lang="en-US" altLang="zh-CN" sz="1600" b="1" dirty="0">
                    <a:solidFill>
                      <a:srgbClr val="006600"/>
                    </a:solidFill>
                  </a:rPr>
                  <a:t>T(n)</a:t>
                </a:r>
                <a:r>
                  <a:rPr lang="zh-CN" altLang="en-US" sz="1600" b="1" dirty="0">
                    <a:solidFill>
                      <a:srgbClr val="006600"/>
                    </a:solidFill>
                  </a:rPr>
                  <a:t>，产生</a:t>
                </a:r>
                <a:r>
                  <a:rPr lang="zh-CN" altLang="en-US" sz="1600" b="1" dirty="0" smtClean="0">
                    <a:solidFill>
                      <a:srgbClr val="006600"/>
                    </a:solidFill>
                  </a:rPr>
                  <a:t>了对函数</a:t>
                </a:r>
                <a:r>
                  <a:rPr lang="en-US" altLang="zh-CN" sz="1600" b="1" dirty="0">
                    <a:solidFill>
                      <a:srgbClr val="006600"/>
                    </a:solidFill>
                  </a:rPr>
                  <a:t>T(n)</a:t>
                </a:r>
                <a:r>
                  <a:rPr lang="zh-CN" altLang="en-US" sz="1600" b="1" dirty="0">
                    <a:solidFill>
                      <a:srgbClr val="006600"/>
                    </a:solidFill>
                  </a:rPr>
                  <a:t>的递归调用；</a:t>
                </a:r>
                <a:endParaRPr lang="en-US" altLang="zh-CN" sz="1600" b="1" dirty="0">
                  <a:solidFill>
                    <a:srgbClr val="006600"/>
                  </a:solidFill>
                </a:endParaRPr>
              </a:p>
              <a:p>
                <a:pPr marL="1200150" lvl="2"/>
                <a:r>
                  <a:rPr lang="zh-CN" altLang="en-US" sz="1600" b="1" dirty="0">
                    <a:solidFill>
                      <a:srgbClr val="0303DF"/>
                    </a:solidFill>
                  </a:rPr>
                  <a:t>随着递归调用时函数参数的改变，问题的规模逐渐变小，逐步向本原问题逼近；</a:t>
                </a:r>
                <a:endParaRPr lang="en-US" altLang="zh-CN" sz="1600" b="1" dirty="0">
                  <a:solidFill>
                    <a:srgbClr val="0303DF"/>
                  </a:solidFill>
                </a:endParaRPr>
              </a:p>
              <a:p>
                <a:pPr marL="971550" lvl="1"/>
                <a:r>
                  <a:rPr lang="zh-CN" altLang="en-US" sz="1800" dirty="0"/>
                  <a:t>当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调用到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T(0)</a:t>
                </a:r>
                <a:r>
                  <a:rPr lang="zh-CN" altLang="en-US" sz="1800" dirty="0">
                    <a:solidFill>
                      <a:srgbClr val="FF0000"/>
                    </a:solidFill>
                  </a:rPr>
                  <a:t>与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T(1)</a:t>
                </a:r>
                <a:r>
                  <a:rPr lang="zh-CN" altLang="en-US" sz="1800" dirty="0"/>
                  <a:t>的时候，不再继续调用，即终止递归调用过程；</a:t>
                </a:r>
                <a:endParaRPr lang="en-US" altLang="zh-CN" sz="1800" dirty="0"/>
              </a:p>
              <a:p>
                <a:pPr marL="971550" lvl="1"/>
                <a:r>
                  <a:rPr lang="zh-CN" altLang="en-US" sz="1800" dirty="0"/>
                  <a:t>递归调用结束后</a:t>
                </a:r>
                <a:r>
                  <a:rPr lang="zh-CN" altLang="en-US" sz="1800" dirty="0" smtClean="0"/>
                  <a:t>，开始回溯过程，</a:t>
                </a:r>
                <a:r>
                  <a:rPr lang="zh-CN" altLang="en-US" sz="1800" dirty="0"/>
                  <a:t>逐级解决上层问题，直至原问题</a:t>
                </a:r>
                <a:r>
                  <a:rPr lang="zh-CN" altLang="en-US" sz="1800" dirty="0" smtClean="0"/>
                  <a:t>得以求解；</a:t>
                </a:r>
                <a:endParaRPr lang="en-US" altLang="zh-CN" sz="1800" dirty="0" smtClean="0"/>
              </a:p>
              <a:p>
                <a:pPr marL="1200150" lvl="2"/>
                <a:r>
                  <a:rPr lang="zh-CN" altLang="en-US" sz="1600" b="1" dirty="0" smtClean="0">
                    <a:solidFill>
                      <a:srgbClr val="006600"/>
                    </a:solidFill>
                  </a:rPr>
                  <a:t>注：回溯过程是编译器实现的，我们无需关心。（利用栈实现）</a:t>
                </a:r>
                <a:endParaRPr lang="en-US" altLang="zh-CN" sz="1600" b="1" dirty="0">
                  <a:solidFill>
                    <a:srgbClr val="006600"/>
                  </a:solidFill>
                </a:endParaRPr>
              </a:p>
              <a:p>
                <a:pPr marL="971550" lvl="1"/>
                <a:endParaRPr lang="en-US" altLang="zh-CN" sz="1800" dirty="0"/>
              </a:p>
              <a:p>
                <a:pPr marL="971550" lvl="1"/>
                <a:endParaRPr lang="en-US" altLang="zh-CN" sz="18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8C7C31-0D35-402A-A62B-BE6BA0296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32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 sequence—</a:t>
            </a:r>
            <a:r>
              <a:rPr lang="zh-CN" altLang="en-US" dirty="0"/>
              <a:t>计算第</a:t>
            </a:r>
            <a:r>
              <a:rPr lang="en-US" altLang="zh-CN" dirty="0"/>
              <a:t>n</a:t>
            </a:r>
            <a:r>
              <a:rPr lang="zh-CN" altLang="en-US" dirty="0"/>
              <a:t>项的递归函数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986982"/>
            <a:ext cx="8089900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利用</a:t>
            </a:r>
            <a:r>
              <a:rPr lang="zh-CN" altLang="en-US" sz="2000" dirty="0">
                <a:solidFill>
                  <a:srgbClr val="C00000"/>
                </a:solidFill>
              </a:rPr>
              <a:t>递归</a:t>
            </a:r>
            <a:r>
              <a:rPr lang="zh-CN" altLang="en-US" sz="2000" dirty="0"/>
              <a:t>求</a:t>
            </a:r>
            <a:r>
              <a:rPr lang="zh-CN" altLang="zh-CN" sz="2000" dirty="0"/>
              <a:t>斐波那契序列</a:t>
            </a:r>
            <a:r>
              <a:rPr lang="zh-CN" altLang="en-US" sz="2000" dirty="0"/>
              <a:t>的第</a:t>
            </a:r>
            <a:r>
              <a:rPr lang="en-US" altLang="zh-CN" sz="2000" dirty="0"/>
              <a:t>n</a:t>
            </a:r>
            <a:r>
              <a:rPr lang="zh-CN" altLang="en-US" sz="2000" dirty="0"/>
              <a:t>项</a:t>
            </a:r>
            <a:endParaRPr lang="en-US" altLang="zh-CN" sz="20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800" dirty="0"/>
              <a:t>unsigned long </a:t>
            </a:r>
            <a:r>
              <a:rPr lang="en-US" altLang="zh-CN" sz="1800" dirty="0" err="1"/>
              <a:t>long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fibonacci</a:t>
            </a:r>
            <a:r>
              <a:rPr lang="en-US" altLang="zh-CN" sz="1800" dirty="0"/>
              <a:t>(int n)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800" dirty="0"/>
              <a:t>{ </a:t>
            </a:r>
            <a:br>
              <a:rPr lang="en-US" altLang="zh-CN" sz="1800" dirty="0"/>
            </a:br>
            <a:r>
              <a:rPr lang="en-US" altLang="zh-CN" sz="1800" dirty="0">
                <a:solidFill>
                  <a:srgbClr val="006600"/>
                </a:solidFill>
              </a:rPr>
              <a:t>      static </a:t>
            </a:r>
            <a:r>
              <a:rPr lang="en-US" altLang="zh-CN" sz="1800" dirty="0"/>
              <a:t>unsigned long </a:t>
            </a:r>
            <a:r>
              <a:rPr lang="en-US" altLang="zh-CN" sz="1800" dirty="0" err="1"/>
              <a:t>long</a:t>
            </a:r>
            <a:r>
              <a:rPr lang="en-US" altLang="zh-CN" sz="1800" dirty="0"/>
              <a:t> </a:t>
            </a:r>
            <a:r>
              <a:rPr lang="en-US" altLang="zh-CN" sz="1800" b="1" dirty="0">
                <a:solidFill>
                  <a:srgbClr val="7030A0"/>
                </a:solidFill>
              </a:rPr>
              <a:t>fin</a:t>
            </a:r>
            <a:r>
              <a:rPr lang="en-US" altLang="zh-CN" sz="1800" dirty="0"/>
              <a:t>;   </a:t>
            </a:r>
            <a:r>
              <a:rPr lang="en-US" altLang="zh-CN" sz="1800" dirty="0" smtClean="0"/>
              <a:t>//</a:t>
            </a:r>
            <a:r>
              <a:rPr lang="zh-CN" altLang="en-US" sz="1800" dirty="0" smtClean="0"/>
              <a:t>或：</a:t>
            </a:r>
            <a:r>
              <a:rPr lang="en-US" altLang="zh-CN" sz="1800" dirty="0" smtClean="0"/>
              <a:t>unsigned </a:t>
            </a:r>
            <a:r>
              <a:rPr lang="en-US" altLang="zh-CN" sz="1800" dirty="0"/>
              <a:t>long </a:t>
            </a:r>
            <a:r>
              <a:rPr lang="en-US" altLang="zh-CN" sz="1800" dirty="0" err="1"/>
              <a:t>long</a:t>
            </a:r>
            <a:r>
              <a:rPr lang="en-US" altLang="zh-CN" sz="1800" dirty="0"/>
              <a:t> fin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      if (n == 0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)   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//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本原问题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800" dirty="0"/>
              <a:t>           </a:t>
            </a:r>
            <a:r>
              <a:rPr lang="en-US" altLang="zh-CN" sz="1800" b="1" dirty="0">
                <a:solidFill>
                  <a:srgbClr val="7030A0"/>
                </a:solidFill>
              </a:rPr>
              <a:t>fin</a:t>
            </a:r>
            <a:r>
              <a:rPr lang="en-US" altLang="zh-CN" sz="1800" dirty="0"/>
              <a:t>=0;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b="1" dirty="0"/>
              <a:t>     </a:t>
            </a:r>
            <a:r>
              <a:rPr lang="en-US" altLang="zh-CN" sz="1800" b="1" dirty="0">
                <a:solidFill>
                  <a:srgbClr val="C00000"/>
                </a:solidFill>
              </a:rPr>
              <a:t>else if (n == 1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)  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//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本原问题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800" dirty="0"/>
              <a:t>	          </a:t>
            </a:r>
            <a:r>
              <a:rPr lang="en-US" altLang="zh-CN" sz="1800" b="1" dirty="0">
                <a:solidFill>
                  <a:srgbClr val="7030A0"/>
                </a:solidFill>
              </a:rPr>
              <a:t>fin</a:t>
            </a:r>
            <a:r>
              <a:rPr lang="en-US" altLang="zh-CN" sz="1800" dirty="0"/>
              <a:t> = 1;</a:t>
            </a:r>
            <a:br>
              <a:rPr lang="en-US" altLang="zh-CN" sz="1800" dirty="0"/>
            </a:br>
            <a:r>
              <a:rPr lang="en-US" altLang="zh-CN" sz="1800" dirty="0"/>
              <a:t>      else 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800" dirty="0"/>
              <a:t>           </a:t>
            </a:r>
            <a:r>
              <a:rPr lang="en-US" altLang="zh-CN" sz="1800" b="1" dirty="0">
                <a:solidFill>
                  <a:srgbClr val="7030A0"/>
                </a:solidFill>
              </a:rPr>
              <a:t>fin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fibonacci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rgbClr val="C00000"/>
                </a:solidFill>
              </a:rPr>
              <a:t>n - 1</a:t>
            </a:r>
            <a:r>
              <a:rPr lang="en-US" altLang="zh-CN" sz="1800" b="1" dirty="0"/>
              <a:t>) + </a:t>
            </a:r>
            <a:r>
              <a:rPr lang="en-US" altLang="zh-CN" sz="1800" b="1" dirty="0" err="1"/>
              <a:t>fibonacci</a:t>
            </a:r>
            <a:r>
              <a:rPr lang="en-US" altLang="zh-CN" sz="1800" b="1" dirty="0"/>
              <a:t>(</a:t>
            </a:r>
            <a:r>
              <a:rPr lang="en-US" altLang="zh-CN" sz="1800" b="1" dirty="0">
                <a:solidFill>
                  <a:srgbClr val="C00000"/>
                </a:solidFill>
              </a:rPr>
              <a:t>n - 2</a:t>
            </a:r>
            <a:r>
              <a:rPr lang="en-US" altLang="zh-CN" sz="1800" b="1" dirty="0"/>
              <a:t>); </a:t>
            </a:r>
            <a:r>
              <a:rPr lang="en-US" altLang="zh-CN" sz="1800" b="1" dirty="0" smtClean="0"/>
              <a:t> //</a:t>
            </a:r>
            <a:r>
              <a:rPr lang="zh-CN" altLang="en-US" sz="1800" b="1" dirty="0" smtClean="0"/>
              <a:t>函数的递归调用</a:t>
            </a:r>
            <a:endParaRPr lang="en-US" altLang="zh-CN" sz="1800" b="1" dirty="0"/>
          </a:p>
          <a:p>
            <a:pPr lvl="1" indent="0">
              <a:lnSpc>
                <a:spcPct val="110000"/>
              </a:lnSpc>
              <a:buNone/>
            </a:pPr>
            <a:r>
              <a:rPr lang="en-US" altLang="zh-CN" sz="1800" dirty="0"/>
              <a:t>      return </a:t>
            </a:r>
            <a:r>
              <a:rPr lang="en-US" altLang="zh-CN" sz="1800" b="1" dirty="0">
                <a:solidFill>
                  <a:srgbClr val="7030A0"/>
                </a:solidFill>
              </a:rPr>
              <a:t>fin</a:t>
            </a:r>
            <a:r>
              <a:rPr lang="en-US" altLang="zh-CN" sz="1800" dirty="0" smtClean="0"/>
              <a:t>;    //</a:t>
            </a:r>
            <a:r>
              <a:rPr lang="zh-CN" altLang="en-US" sz="1800" dirty="0" smtClean="0"/>
              <a:t>开始回溯过程</a:t>
            </a:r>
            <a:r>
              <a:rPr lang="en-US" altLang="zh-CN" sz="1800" dirty="0"/>
              <a:t/>
            </a:r>
            <a:br>
              <a:rPr lang="en-US" altLang="zh-CN" sz="1800" dirty="0"/>
            </a:br>
            <a:r>
              <a:rPr lang="en-US" altLang="zh-CN" sz="18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思考</a:t>
            </a:r>
            <a:endParaRPr lang="en-US" altLang="zh-CN" sz="2000" dirty="0"/>
          </a:p>
          <a:p>
            <a:pPr marL="971550" lvl="1"/>
            <a:r>
              <a:rPr lang="zh-CN" altLang="en-US" sz="1600" dirty="0"/>
              <a:t>这里使用</a:t>
            </a:r>
            <a:r>
              <a:rPr lang="zh-CN" altLang="en-US" sz="1600" dirty="0">
                <a:solidFill>
                  <a:srgbClr val="0303DF"/>
                </a:solidFill>
              </a:rPr>
              <a:t>自动局部变量</a:t>
            </a:r>
            <a:r>
              <a:rPr lang="zh-CN" altLang="en-US" sz="1600" dirty="0"/>
              <a:t>与</a:t>
            </a:r>
            <a:r>
              <a:rPr lang="zh-CN" altLang="en-US" sz="1600" dirty="0">
                <a:solidFill>
                  <a:srgbClr val="0303DF"/>
                </a:solidFill>
              </a:rPr>
              <a:t>静态局部变量</a:t>
            </a:r>
            <a:r>
              <a:rPr lang="zh-CN" altLang="en-US" sz="1600" dirty="0"/>
              <a:t>有何区别？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有何启发？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 indent="0">
              <a:buNone/>
            </a:pPr>
            <a:endParaRPr lang="en-US" altLang="zh-CN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76CDE727-E602-4E32-8300-2693B2A01917}"/>
              </a:ext>
            </a:extLst>
          </p:cNvPr>
          <p:cNvSpPr/>
          <p:nvPr/>
        </p:nvSpPr>
        <p:spPr bwMode="auto">
          <a:xfrm>
            <a:off x="4855836" y="986982"/>
            <a:ext cx="4193156" cy="3818665"/>
          </a:xfrm>
          <a:prstGeom prst="wedgeRoundRectCallout">
            <a:avLst>
              <a:gd name="adj1" fmla="val -19780"/>
              <a:gd name="adj2" fmla="val 50140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marR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如果使用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303DF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自动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局部变量，当递归调用时，需要频繁的创建、释放；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如果使用</a:t>
            </a:r>
            <a:r>
              <a:rPr lang="zh-CN" altLang="en-US" sz="1600" b="1" dirty="0">
                <a:solidFill>
                  <a:srgbClr val="0303DF"/>
                </a:solidFill>
                <a:ea typeface="宋体" panose="02010600030101010101" pitchFamily="2" charset="-122"/>
              </a:rPr>
              <a:t>静态</a:t>
            </a:r>
            <a:r>
              <a:rPr lang="zh-CN" altLang="en-US" sz="1600" dirty="0">
                <a:solidFill>
                  <a:srgbClr val="000000"/>
                </a:solidFill>
                <a:ea typeface="宋体" panose="02010600030101010101" pitchFamily="2" charset="-122"/>
              </a:rPr>
              <a:t>局部变量，其生命期</a:t>
            </a:r>
            <a:r>
              <a:rPr lang="zh-CN" altLang="en-US" sz="1600" dirty="0" smtClean="0">
                <a:solidFill>
                  <a:srgbClr val="000000"/>
                </a:solidFill>
                <a:ea typeface="宋体" panose="02010600030101010101" pitchFamily="2" charset="-122"/>
              </a:rPr>
              <a:t>是整个程序运行期间；</a:t>
            </a:r>
            <a:endParaRPr lang="en-US" altLang="zh-CN" sz="16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宋体" panose="02010600030101010101" pitchFamily="2" charset="-122"/>
              </a:rPr>
              <a:t>因此，后续的递归调用直接访问即可；</a:t>
            </a:r>
            <a:endParaRPr lang="en-US" altLang="zh-CN" sz="16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如果只是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赋值运算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1600" b="1" dirty="0">
                <a:solidFill>
                  <a:srgbClr val="006600"/>
                </a:solidFill>
                <a:ea typeface="宋体" panose="02010600030101010101" pitchFamily="2" charset="-122"/>
              </a:rPr>
              <a:t>没有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ea typeface="宋体" panose="02010600030101010101" pitchFamily="2" charset="-122"/>
              </a:rPr>
              <a:t>参与运算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宋体" panose="02010600030101010101" pitchFamily="2" charset="-122"/>
              </a:rPr>
              <a:t>，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在设计递归函数时，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可以尽量使用静态局部变量</a:t>
            </a: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00"/>
                </a:solidFill>
                <a:ea typeface="宋体" panose="02010600030101010101" pitchFamily="2" charset="-122"/>
              </a:rPr>
              <a:t>如果静态局部变量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参与运算</a:t>
            </a:r>
            <a:r>
              <a:rPr lang="zh-CN" altLang="en-US" sz="1600" b="1" dirty="0">
                <a:solidFill>
                  <a:srgbClr val="000000"/>
                </a:solidFill>
                <a:ea typeface="宋体" panose="02010600030101010101" pitchFamily="2" charset="-122"/>
              </a:rPr>
              <a:t>，要注意</a:t>
            </a:r>
            <a:r>
              <a:rPr lang="zh-CN" altLang="en-US" sz="16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是否会产生</a:t>
            </a:r>
            <a:r>
              <a:rPr lang="zh-CN" altLang="en-US" sz="1600" b="1" dirty="0">
                <a:solidFill>
                  <a:srgbClr val="C00000"/>
                </a:solidFill>
                <a:ea typeface="宋体" panose="02010600030101010101" pitchFamily="2" charset="-122"/>
              </a:rPr>
              <a:t>副作用。</a:t>
            </a:r>
            <a:endParaRPr lang="en-US" altLang="zh-CN" sz="16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ea typeface="宋体" panose="02010600030101010101" pitchFamily="2" charset="-122"/>
              </a:rPr>
              <a:t>测试结果（见截图）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ea typeface="宋体" panose="02010600030101010101" pitchFamily="2" charset="-122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比较小，无明显差别；</a:t>
            </a:r>
            <a:endParaRPr lang="en-US" altLang="zh-CN" sz="1400" b="1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越大，差别越明显；</a:t>
            </a:r>
            <a:endParaRPr kumimoji="0" lang="en-US" altLang="zh-CN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BF1BA7-8949-43D2-A194-4ED1F071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31" y="1404852"/>
            <a:ext cx="412250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1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</a:rPr>
              <a:t>递推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/>
              <a:t>代码量较大，但执行效率高，需要的内存空间也相对较少；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7030A0"/>
                </a:solidFill>
              </a:rPr>
              <a:t>递归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/>
              <a:t>实现的思路清晰，代码量少，但效率低，需要的内存空间也比较大；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当问题规模比较大时，递归实现经常发生内存溢出；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如计算</a:t>
            </a:r>
            <a:r>
              <a:rPr lang="zh-CN" altLang="zh-CN" sz="2000" dirty="0"/>
              <a:t>斐波那契序列的</a:t>
            </a:r>
            <a:r>
              <a:rPr lang="zh-CN" altLang="en-US" sz="2000" dirty="0"/>
              <a:t>第</a:t>
            </a:r>
            <a:r>
              <a:rPr lang="en-US" altLang="zh-CN" sz="2000" dirty="0"/>
              <a:t>n</a:t>
            </a:r>
            <a:r>
              <a:rPr lang="zh-CN" altLang="en-US" sz="2000" dirty="0"/>
              <a:t>项</a:t>
            </a:r>
            <a:endParaRPr lang="en-US" altLang="zh-CN" sz="2000" dirty="0"/>
          </a:p>
          <a:p>
            <a:pPr marL="971550" lvl="1"/>
            <a:r>
              <a:rPr lang="zh-CN" altLang="en-US" sz="1600" dirty="0"/>
              <a:t>利用</a:t>
            </a:r>
            <a:r>
              <a:rPr lang="zh-CN" altLang="en-US" sz="1600" dirty="0">
                <a:solidFill>
                  <a:srgbClr val="0303DF"/>
                </a:solidFill>
              </a:rPr>
              <a:t>递推</a:t>
            </a:r>
            <a:r>
              <a:rPr lang="zh-CN" altLang="en-US" sz="1600" dirty="0"/>
              <a:t>，当</a:t>
            </a:r>
            <a:r>
              <a:rPr lang="en-US" altLang="zh-CN" sz="1600" dirty="0"/>
              <a:t>n=1000</a:t>
            </a:r>
            <a:r>
              <a:rPr lang="zh-CN" altLang="en-US" sz="1600" dirty="0"/>
              <a:t>时，需要的时间极短；（不足</a:t>
            </a:r>
            <a:r>
              <a:rPr lang="en-US" altLang="zh-CN" sz="1600" dirty="0"/>
              <a:t>1s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利用</a:t>
            </a:r>
            <a:r>
              <a:rPr lang="zh-CN" altLang="en-US" sz="1600" dirty="0">
                <a:solidFill>
                  <a:srgbClr val="C00000"/>
                </a:solidFill>
              </a:rPr>
              <a:t>递归</a:t>
            </a:r>
            <a:r>
              <a:rPr lang="zh-CN" altLang="en-US" sz="1600" dirty="0"/>
              <a:t>，当</a:t>
            </a:r>
            <a:r>
              <a:rPr lang="en-US" altLang="zh-CN" sz="1600" dirty="0"/>
              <a:t>n=50</a:t>
            </a:r>
            <a:r>
              <a:rPr lang="zh-CN" altLang="en-US" sz="1600" dirty="0"/>
              <a:t>，大约需要</a:t>
            </a:r>
            <a:r>
              <a:rPr lang="en-US" altLang="zh-CN" sz="1600" dirty="0"/>
              <a:t>70s</a:t>
            </a:r>
            <a:r>
              <a:rPr lang="zh-CN" altLang="en-US" sz="1600" dirty="0"/>
              <a:t>。（随机器的配置不同而异）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当</a:t>
            </a:r>
            <a:r>
              <a:rPr lang="en-US" altLang="zh-CN" sz="1600" dirty="0"/>
              <a:t>n=55</a:t>
            </a:r>
          </a:p>
          <a:p>
            <a:pPr marL="1200150" lvl="2"/>
            <a:r>
              <a:rPr lang="zh-CN" altLang="en-US" sz="1400" dirty="0"/>
              <a:t>递推耗费时间不到</a:t>
            </a:r>
            <a:r>
              <a:rPr lang="en-US" altLang="zh-CN" sz="1400" dirty="0"/>
              <a:t>1s</a:t>
            </a:r>
            <a:r>
              <a:rPr lang="zh-CN" altLang="en-US" sz="1400" dirty="0"/>
              <a:t>；</a:t>
            </a:r>
            <a:endParaRPr lang="en-US" altLang="zh-CN" sz="1400" dirty="0"/>
          </a:p>
          <a:p>
            <a:pPr marL="1200150" lvl="2"/>
            <a:r>
              <a:rPr lang="zh-CN" altLang="en-US" sz="1400" dirty="0"/>
              <a:t>递归，</a:t>
            </a:r>
            <a:endParaRPr lang="en-US" altLang="zh-CN" sz="1400" dirty="0"/>
          </a:p>
          <a:p>
            <a:pPr marL="1543050" lvl="3"/>
            <a:r>
              <a:rPr lang="zh-CN" altLang="en-US" sz="1400" dirty="0">
                <a:solidFill>
                  <a:srgbClr val="0303DF"/>
                </a:solidFill>
              </a:rPr>
              <a:t>自动局部变量，耗时</a:t>
            </a:r>
            <a:r>
              <a:rPr lang="en-US" altLang="zh-CN" sz="1400" dirty="0">
                <a:solidFill>
                  <a:srgbClr val="0303DF"/>
                </a:solidFill>
              </a:rPr>
              <a:t>814s</a:t>
            </a:r>
            <a:r>
              <a:rPr lang="zh-CN" altLang="en-US" sz="1400" dirty="0">
                <a:solidFill>
                  <a:srgbClr val="0303DF"/>
                </a:solidFill>
              </a:rPr>
              <a:t>；</a:t>
            </a:r>
            <a:endParaRPr lang="en-US" altLang="zh-CN" sz="1400" dirty="0">
              <a:solidFill>
                <a:srgbClr val="0303DF"/>
              </a:solidFill>
            </a:endParaRPr>
          </a:p>
          <a:p>
            <a:pPr marL="1543050" lvl="3"/>
            <a:r>
              <a:rPr lang="zh-CN" altLang="en-US" sz="1400" b="1" dirty="0">
                <a:solidFill>
                  <a:srgbClr val="7D0C00"/>
                </a:solidFill>
              </a:rPr>
              <a:t>静态局部变量，耗时</a:t>
            </a:r>
            <a:r>
              <a:rPr lang="en-US" altLang="zh-CN" sz="1400" b="1" dirty="0">
                <a:solidFill>
                  <a:srgbClr val="7D0C00"/>
                </a:solidFill>
              </a:rPr>
              <a:t>691s</a:t>
            </a:r>
            <a:r>
              <a:rPr lang="zh-CN" altLang="en-US" sz="1400" b="1" dirty="0">
                <a:solidFill>
                  <a:srgbClr val="7D0C00"/>
                </a:solidFill>
              </a:rPr>
              <a:t>；</a:t>
            </a:r>
            <a:endParaRPr lang="en-US" altLang="zh-CN" sz="1400" b="1" dirty="0">
              <a:solidFill>
                <a:srgbClr val="7D0C00"/>
              </a:solidFill>
            </a:endParaRPr>
          </a:p>
          <a:p>
            <a:pPr marL="1543050" lvl="3"/>
            <a:r>
              <a:rPr lang="zh-CN" altLang="en-US" sz="1400" b="1" dirty="0">
                <a:solidFill>
                  <a:srgbClr val="006600"/>
                </a:solidFill>
              </a:rPr>
              <a:t>无局部变量（</a:t>
            </a:r>
            <a:r>
              <a:rPr lang="en-US" altLang="zh-CN" sz="1400" b="1" dirty="0">
                <a:solidFill>
                  <a:srgbClr val="006600"/>
                </a:solidFill>
              </a:rPr>
              <a:t>return</a:t>
            </a:r>
            <a:r>
              <a:rPr lang="zh-CN" altLang="en-US" sz="1400" b="1" dirty="0">
                <a:solidFill>
                  <a:srgbClr val="006600"/>
                </a:solidFill>
              </a:rPr>
              <a:t>语句），耗时</a:t>
            </a:r>
            <a:r>
              <a:rPr lang="en-US" altLang="zh-CN" sz="1400" b="1" dirty="0">
                <a:solidFill>
                  <a:srgbClr val="006600"/>
                </a:solidFill>
              </a:rPr>
              <a:t>778s</a:t>
            </a:r>
            <a:r>
              <a:rPr lang="zh-CN" altLang="en-US" sz="1400" b="1" dirty="0">
                <a:solidFill>
                  <a:srgbClr val="006600"/>
                </a:solidFill>
              </a:rPr>
              <a:t>；</a:t>
            </a:r>
            <a:endParaRPr lang="en-US" altLang="zh-CN" sz="1400" b="1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600" dirty="0"/>
              <a:t>当</a:t>
            </a:r>
            <a:r>
              <a:rPr lang="en-US" altLang="zh-CN" sz="1600" dirty="0"/>
              <a:t>n=60</a:t>
            </a:r>
            <a:r>
              <a:rPr lang="zh-CN" altLang="en-US" sz="1600" dirty="0"/>
              <a:t>，利用递归，等待了很长时间未出结果，不等了。</a:t>
            </a:r>
            <a:endParaRPr lang="en-US" altLang="zh-CN" sz="1600" dirty="0"/>
          </a:p>
          <a:p>
            <a:pPr marL="971550" lvl="1"/>
            <a:endParaRPr lang="en-US" altLang="zh-CN" sz="1600" dirty="0"/>
          </a:p>
          <a:p>
            <a:pPr marL="971550" lvl="1"/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971550" lvl="1"/>
            <a:endParaRPr lang="zh-CN" altLang="en-US" sz="1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42D623-2C7D-4F99-BD12-DD83BA1D0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371" y="1211388"/>
            <a:ext cx="4438650" cy="28003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递推与递归的执行效率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9277F247-34FC-4B3E-A0E0-CC21D3DB5A46}"/>
              </a:ext>
            </a:extLst>
          </p:cNvPr>
          <p:cNvSpPr/>
          <p:nvPr/>
        </p:nvSpPr>
        <p:spPr bwMode="auto">
          <a:xfrm>
            <a:off x="159297" y="935760"/>
            <a:ext cx="4448445" cy="5191007"/>
          </a:xfrm>
          <a:prstGeom prst="wedgeRoundRectCallout">
            <a:avLst>
              <a:gd name="adj1" fmla="val -49299"/>
              <a:gd name="adj2" fmla="val -16840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0303DF"/>
                </a:solidFill>
                <a:latin typeface="+mn-lt"/>
                <a:ea typeface="+mn-ea"/>
              </a:rPr>
              <a:t>函数原型：</a:t>
            </a:r>
            <a:r>
              <a:rPr lang="en-US" altLang="zh-CN" sz="1400" b="1" dirty="0" err="1">
                <a:solidFill>
                  <a:srgbClr val="0303DF"/>
                </a:solidFill>
                <a:latin typeface="+mn-lt"/>
                <a:ea typeface="+mn-ea"/>
              </a:rPr>
              <a:t>time_t</a:t>
            </a:r>
            <a:r>
              <a:rPr lang="en-US" altLang="zh-CN" sz="1400" b="1" dirty="0">
                <a:solidFill>
                  <a:srgbClr val="0303DF"/>
                </a:solidFill>
                <a:latin typeface="+mn-lt"/>
                <a:ea typeface="+mn-ea"/>
              </a:rPr>
              <a:t> time(</a:t>
            </a:r>
            <a:r>
              <a:rPr lang="en-US" altLang="zh-CN" sz="1400" b="1" dirty="0" err="1">
                <a:solidFill>
                  <a:srgbClr val="0303DF"/>
                </a:solidFill>
                <a:latin typeface="+mn-lt"/>
                <a:ea typeface="+mn-ea"/>
              </a:rPr>
              <a:t>time_t</a:t>
            </a:r>
            <a:r>
              <a:rPr lang="en-US" altLang="zh-CN" sz="1400" b="1" dirty="0">
                <a:solidFill>
                  <a:srgbClr val="0303DF"/>
                </a:solidFill>
                <a:latin typeface="+mn-lt"/>
                <a:ea typeface="+mn-ea"/>
              </a:rPr>
              <a:t> * timer)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；头文件</a:t>
            </a:r>
            <a:r>
              <a:rPr lang="en-US" altLang="zh-CN" sz="1400" dirty="0" err="1">
                <a:solidFill>
                  <a:srgbClr val="080808"/>
                </a:solidFill>
                <a:latin typeface="+mn-lt"/>
                <a:ea typeface="+mn-ea"/>
              </a:rPr>
              <a:t>time.h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；</a:t>
            </a:r>
            <a:endParaRPr lang="en-US" altLang="zh-CN" sz="1400" dirty="0">
              <a:solidFill>
                <a:srgbClr val="080808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类型</a:t>
            </a:r>
            <a:r>
              <a:rPr lang="en-US" altLang="zh-CN" sz="1400" b="1" dirty="0" err="1">
                <a:solidFill>
                  <a:srgbClr val="0303DF"/>
                </a:solidFill>
                <a:latin typeface="+mn-lt"/>
                <a:ea typeface="+mn-ea"/>
              </a:rPr>
              <a:t>time_t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，在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32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位环境中，是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32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位的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无符号数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，在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64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位环境中，是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64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位的</a:t>
            </a:r>
            <a:r>
              <a:rPr lang="zh-CN" altLang="en-US" sz="1400" dirty="0">
                <a:solidFill>
                  <a:srgbClr val="C00000"/>
                </a:solidFill>
                <a:latin typeface="+mn-lt"/>
                <a:ea typeface="+mn-ea"/>
              </a:rPr>
              <a:t>无符号数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；（与类型</a:t>
            </a:r>
            <a:r>
              <a:rPr lang="en-US" altLang="zh-CN" sz="1400" b="1" dirty="0" err="1">
                <a:solidFill>
                  <a:srgbClr val="0303DF"/>
                </a:solidFill>
                <a:latin typeface="+mn-lt"/>
                <a:ea typeface="+mn-ea"/>
              </a:rPr>
              <a:t>size_t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类似</a:t>
            </a: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+mn-ea"/>
              </a:rPr>
              <a:t>）</a:t>
            </a:r>
            <a:endParaRPr lang="en-US" altLang="zh-CN" sz="1400" dirty="0" smtClean="0">
              <a:solidFill>
                <a:srgbClr val="080808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+mn-ea"/>
              </a:rPr>
              <a:t>在</a:t>
            </a:r>
            <a:r>
              <a:rPr lang="en-US" altLang="zh-CN" sz="1400" dirty="0" err="1" smtClean="0">
                <a:solidFill>
                  <a:srgbClr val="080808"/>
                </a:solidFill>
                <a:latin typeface="+mn-lt"/>
                <a:ea typeface="+mn-ea"/>
              </a:rPr>
              <a:t>time.h</a:t>
            </a: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+mn-ea"/>
              </a:rPr>
              <a:t>中有</a:t>
            </a:r>
            <a:r>
              <a:rPr lang="en-US" altLang="zh-CN" sz="1400" dirty="0" err="1" smtClean="0">
                <a:solidFill>
                  <a:srgbClr val="080808"/>
                </a:solidFill>
                <a:latin typeface="+mn-lt"/>
                <a:ea typeface="+mn-ea"/>
              </a:rPr>
              <a:t>tiem_t</a:t>
            </a:r>
            <a:r>
              <a:rPr lang="zh-CN" altLang="en-US" sz="1400" dirty="0" smtClean="0">
                <a:solidFill>
                  <a:srgbClr val="080808"/>
                </a:solidFill>
                <a:latin typeface="+mn-lt"/>
                <a:ea typeface="+mn-ea"/>
              </a:rPr>
              <a:t>的宏定义。</a:t>
            </a:r>
            <a:r>
              <a:rPr lang="en-US" altLang="zh-CN" sz="1400" dirty="0" smtClean="0">
                <a:solidFill>
                  <a:srgbClr val="080808"/>
                </a:solidFill>
                <a:latin typeface="+mn-lt"/>
                <a:ea typeface="+mn-ea"/>
              </a:rPr>
              <a:t>  </a:t>
            </a:r>
            <a:endParaRPr lang="zh-CN" altLang="en-US" sz="1400" dirty="0">
              <a:solidFill>
                <a:srgbClr val="080808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80808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7030A0"/>
                </a:solidFill>
                <a:latin typeface="+mn-lt"/>
                <a:ea typeface="+mn-ea"/>
              </a:rPr>
              <a:t>time</a:t>
            </a:r>
            <a:r>
              <a:rPr lang="zh-CN" altLang="en-US" sz="1400" b="1" dirty="0">
                <a:solidFill>
                  <a:srgbClr val="7030A0"/>
                </a:solidFill>
                <a:latin typeface="+mn-lt"/>
                <a:ea typeface="+mn-ea"/>
              </a:rPr>
              <a:t>函数返回从</a:t>
            </a:r>
            <a:r>
              <a:rPr lang="en-US" altLang="zh-CN" sz="1400" b="1" dirty="0">
                <a:solidFill>
                  <a:srgbClr val="7030A0"/>
                </a:solidFill>
                <a:latin typeface="+mn-lt"/>
                <a:ea typeface="+mn-ea"/>
              </a:rPr>
              <a:t>1970</a:t>
            </a:r>
            <a:r>
              <a:rPr lang="zh-CN" altLang="en-US" sz="1400" b="1" dirty="0">
                <a:solidFill>
                  <a:srgbClr val="7030A0"/>
                </a:solidFill>
                <a:latin typeface="+mn-lt"/>
                <a:ea typeface="+mn-ea"/>
              </a:rPr>
              <a:t>年</a:t>
            </a:r>
            <a:r>
              <a:rPr lang="en-US" altLang="zh-CN" sz="1400" b="1" dirty="0">
                <a:solidFill>
                  <a:srgbClr val="7030A0"/>
                </a:solidFill>
                <a:latin typeface="+mn-lt"/>
                <a:ea typeface="+mn-ea"/>
              </a:rPr>
              <a:t>1</a:t>
            </a:r>
            <a:r>
              <a:rPr lang="zh-CN" altLang="en-US" sz="1400" b="1" dirty="0">
                <a:solidFill>
                  <a:srgbClr val="7030A0"/>
                </a:solidFill>
                <a:latin typeface="+mn-lt"/>
                <a:ea typeface="+mn-ea"/>
              </a:rPr>
              <a:t>月</a:t>
            </a:r>
            <a:r>
              <a:rPr lang="en-US" altLang="zh-CN" sz="1400" b="1" dirty="0">
                <a:solidFill>
                  <a:srgbClr val="7030A0"/>
                </a:solidFill>
                <a:latin typeface="+mn-lt"/>
                <a:ea typeface="+mn-ea"/>
              </a:rPr>
              <a:t>1</a:t>
            </a:r>
            <a:r>
              <a:rPr lang="zh-CN" altLang="en-US" sz="1400" b="1" dirty="0">
                <a:solidFill>
                  <a:srgbClr val="7030A0"/>
                </a:solidFill>
                <a:latin typeface="+mn-lt"/>
                <a:ea typeface="+mn-ea"/>
              </a:rPr>
              <a:t>日</a:t>
            </a:r>
            <a:r>
              <a:rPr lang="en-US" altLang="zh-CN" sz="1400" b="1" dirty="0">
                <a:solidFill>
                  <a:srgbClr val="7030A0"/>
                </a:solidFill>
                <a:latin typeface="+mn-lt"/>
                <a:ea typeface="+mn-ea"/>
              </a:rPr>
              <a:t>00:00:00</a:t>
            </a:r>
            <a:r>
              <a:rPr lang="zh-CN" altLang="en-US" sz="1400" b="1" dirty="0">
                <a:solidFill>
                  <a:srgbClr val="7030A0"/>
                </a:solidFill>
                <a:latin typeface="+mn-lt"/>
                <a:ea typeface="+mn-ea"/>
              </a:rPr>
              <a:t>到当前时刻的秒数。</a:t>
            </a:r>
            <a:endParaRPr lang="en-US" altLang="zh-CN" sz="1400" b="1" dirty="0">
              <a:solidFill>
                <a:srgbClr val="7030A0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080808"/>
                </a:solidFill>
                <a:latin typeface="+mn-lt"/>
                <a:ea typeface="+mn-ea"/>
              </a:rPr>
              <a:t>1970</a:t>
            </a:r>
            <a:r>
              <a:rPr lang="zh-CN" altLang="en-US" sz="1400" b="1" dirty="0">
                <a:solidFill>
                  <a:srgbClr val="080808"/>
                </a:solidFill>
                <a:latin typeface="+mn-lt"/>
                <a:ea typeface="+mn-ea"/>
              </a:rPr>
              <a:t>年</a:t>
            </a:r>
            <a:r>
              <a:rPr lang="en-US" altLang="zh-CN" sz="1400" b="1" dirty="0">
                <a:solidFill>
                  <a:srgbClr val="080808"/>
                </a:solidFill>
                <a:latin typeface="+mn-lt"/>
                <a:ea typeface="+mn-ea"/>
              </a:rPr>
              <a:t>1</a:t>
            </a:r>
            <a:r>
              <a:rPr lang="zh-CN" altLang="en-US" sz="1400" b="1" dirty="0">
                <a:solidFill>
                  <a:srgbClr val="080808"/>
                </a:solidFill>
                <a:latin typeface="+mn-lt"/>
                <a:ea typeface="+mn-ea"/>
              </a:rPr>
              <a:t>月</a:t>
            </a:r>
            <a:r>
              <a:rPr lang="en-US" altLang="zh-CN" sz="1400" b="1" dirty="0">
                <a:solidFill>
                  <a:srgbClr val="080808"/>
                </a:solidFill>
                <a:latin typeface="+mn-lt"/>
                <a:ea typeface="+mn-ea"/>
              </a:rPr>
              <a:t>1</a:t>
            </a:r>
            <a:r>
              <a:rPr lang="zh-CN" altLang="en-US" sz="1400" b="1" dirty="0">
                <a:solidFill>
                  <a:srgbClr val="080808"/>
                </a:solidFill>
                <a:latin typeface="+mn-lt"/>
                <a:ea typeface="+mn-ea"/>
              </a:rPr>
              <a:t>日</a:t>
            </a:r>
            <a:r>
              <a:rPr lang="en-US" altLang="zh-CN" sz="1400" b="1" dirty="0">
                <a:solidFill>
                  <a:srgbClr val="080808"/>
                </a:solidFill>
                <a:latin typeface="+mn-lt"/>
                <a:ea typeface="+mn-ea"/>
              </a:rPr>
              <a:t>00:00:00</a:t>
            </a:r>
            <a:r>
              <a:rPr lang="zh-CN" altLang="en-US" sz="1400" b="1" dirty="0">
                <a:solidFill>
                  <a:srgbClr val="080808"/>
                </a:solidFill>
                <a:latin typeface="+mn-lt"/>
                <a:ea typeface="+mn-ea"/>
              </a:rPr>
              <a:t>称为</a:t>
            </a:r>
            <a:r>
              <a:rPr lang="en-US" altLang="zh-CN" sz="1400" b="1" dirty="0">
                <a:solidFill>
                  <a:srgbClr val="080808"/>
                </a:solidFill>
                <a:latin typeface="+mn-lt"/>
                <a:ea typeface="+mn-ea"/>
              </a:rPr>
              <a:t>UNIX</a:t>
            </a:r>
            <a:r>
              <a:rPr lang="zh-CN" altLang="en-US" sz="1400" b="1" dirty="0">
                <a:solidFill>
                  <a:srgbClr val="080808"/>
                </a:solidFill>
                <a:latin typeface="+mn-lt"/>
                <a:ea typeface="+mn-ea"/>
              </a:rPr>
              <a:t>系统的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Epoch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</a:rPr>
              <a:t>时间</a:t>
            </a:r>
            <a:r>
              <a:rPr lang="zh-CN" altLang="en-US" sz="1400" b="1" dirty="0">
                <a:solidFill>
                  <a:srgbClr val="080808"/>
                </a:solidFill>
                <a:latin typeface="+mn-lt"/>
                <a:ea typeface="+mn-ea"/>
              </a:rPr>
              <a:t>；</a:t>
            </a:r>
            <a:endParaRPr lang="en-US" altLang="zh-CN" sz="1400" b="1" dirty="0">
              <a:solidFill>
                <a:srgbClr val="080808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C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语言之父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Dennis Ritchie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与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Ken Thompson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合作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, 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发明了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B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语言，</a:t>
            </a:r>
            <a:r>
              <a:rPr lang="zh-CN" altLang="en-US" sz="1400" b="1" dirty="0">
                <a:solidFill>
                  <a:srgbClr val="0303DF"/>
                </a:solidFill>
                <a:latin typeface="+mn-lt"/>
                <a:ea typeface="+mn-ea"/>
              </a:rPr>
              <a:t>并利用</a:t>
            </a:r>
            <a:r>
              <a:rPr lang="en-US" altLang="zh-CN" sz="1400" b="1" dirty="0">
                <a:solidFill>
                  <a:srgbClr val="0303DF"/>
                </a:solidFill>
                <a:latin typeface="+mn-lt"/>
                <a:ea typeface="+mn-ea"/>
              </a:rPr>
              <a:t>B</a:t>
            </a:r>
            <a:r>
              <a:rPr lang="zh-CN" altLang="en-US" sz="1400" b="1" dirty="0">
                <a:solidFill>
                  <a:srgbClr val="0303DF"/>
                </a:solidFill>
                <a:latin typeface="+mn-lt"/>
                <a:ea typeface="+mn-ea"/>
              </a:rPr>
              <a:t>语言于</a:t>
            </a:r>
            <a:r>
              <a:rPr lang="en-US" altLang="zh-CN" sz="1400" b="1" dirty="0">
                <a:solidFill>
                  <a:srgbClr val="0303DF"/>
                </a:solidFill>
                <a:latin typeface="+mn-lt"/>
                <a:ea typeface="+mn-ea"/>
              </a:rPr>
              <a:t>1969</a:t>
            </a:r>
            <a:r>
              <a:rPr lang="zh-CN" altLang="en-US" sz="1400" b="1" dirty="0">
                <a:solidFill>
                  <a:srgbClr val="0303DF"/>
                </a:solidFill>
                <a:latin typeface="+mn-lt"/>
                <a:ea typeface="+mn-ea"/>
              </a:rPr>
              <a:t>年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</a:rPr>
              <a:t>编写了最早的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UNIX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</a:rPr>
              <a:t>，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1970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</a:rPr>
              <a:t>年开始投入运行</a:t>
            </a:r>
            <a:r>
              <a:rPr lang="zh-CN" altLang="en-US" sz="1400" b="1" dirty="0">
                <a:solidFill>
                  <a:srgbClr val="0303DF"/>
                </a:solidFill>
                <a:latin typeface="+mn-lt"/>
                <a:ea typeface="+mn-ea"/>
              </a:rPr>
              <a:t>；</a:t>
            </a:r>
            <a:endParaRPr lang="en-US" altLang="zh-CN" sz="1400" b="1" dirty="0">
              <a:solidFill>
                <a:srgbClr val="0303DF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80808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为了寻求更好的编写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UNIX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的工具，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1973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</a:rPr>
              <a:t>年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Dennis Ritchie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</a:rPr>
              <a:t>在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B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</a:rPr>
              <a:t>语言的基础上发明了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C</a:t>
            </a:r>
            <a:r>
              <a:rPr lang="zh-CN" altLang="en-US" sz="1400" b="1" dirty="0">
                <a:solidFill>
                  <a:srgbClr val="C00000"/>
                </a:solidFill>
                <a:latin typeface="+mn-lt"/>
                <a:ea typeface="+mn-ea"/>
              </a:rPr>
              <a:t>语言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。</a:t>
            </a:r>
            <a:endParaRPr lang="en-US" altLang="zh-CN" sz="1400" dirty="0">
              <a:solidFill>
                <a:srgbClr val="080808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80808"/>
                </a:solidFill>
                <a:latin typeface="+mn-lt"/>
              </a:rPr>
              <a:t>Dennis Ritchie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于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1983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年获得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ACM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颁发的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Turing Award 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，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1990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年获得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IEEE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颁发的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Hamming Medal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，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1999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年获得克林顿总统颁发的</a:t>
            </a:r>
            <a:r>
              <a:rPr lang="en-US" altLang="zh-CN" sz="1400" dirty="0">
                <a:solidFill>
                  <a:srgbClr val="080808"/>
                </a:solidFill>
                <a:latin typeface="+mn-lt"/>
                <a:ea typeface="+mn-ea"/>
              </a:rPr>
              <a:t>National Medal of Technology</a:t>
            </a:r>
            <a:r>
              <a:rPr lang="zh-CN" altLang="en-US" sz="1400" dirty="0">
                <a:solidFill>
                  <a:srgbClr val="080808"/>
                </a:solidFill>
                <a:latin typeface="+mn-lt"/>
                <a:ea typeface="+mn-ea"/>
              </a:rPr>
              <a:t>。</a:t>
            </a:r>
            <a:endParaRPr lang="en-US" altLang="zh-CN" sz="1400" dirty="0">
              <a:solidFill>
                <a:srgbClr val="080808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80808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5ED135FA-E2C2-4825-930A-8BF2A115D1F7}"/>
              </a:ext>
            </a:extLst>
          </p:cNvPr>
          <p:cNvSpPr/>
          <p:nvPr/>
        </p:nvSpPr>
        <p:spPr bwMode="auto">
          <a:xfrm>
            <a:off x="4607742" y="985719"/>
            <a:ext cx="3708455" cy="4567183"/>
          </a:xfrm>
          <a:prstGeom prst="wedgeRoundRectCallout">
            <a:avLst>
              <a:gd name="adj1" fmla="val -49299"/>
              <a:gd name="adj2" fmla="val -16840"/>
              <a:gd name="adj3" fmla="val 16667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time()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</a:rPr>
              <a:t>函数例：</a:t>
            </a:r>
            <a:endParaRPr lang="en-US" altLang="zh-CN" sz="1400" dirty="0">
              <a:solidFill>
                <a:srgbClr val="000000"/>
              </a:solidFill>
              <a:latin typeface="+mn-lt"/>
              <a:ea typeface="+mn-ea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#include &lt;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+mn-ea"/>
              </a:rPr>
              <a:t>stdio.h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#include &lt;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+mn-ea"/>
              </a:rPr>
              <a:t>time.h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&gt;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#include &lt;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+mn-ea"/>
              </a:rPr>
              <a:t>windows.h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</a:rPr>
              <a:t>&gt;  </a:t>
            </a:r>
            <a:r>
              <a:rPr lang="en-US" altLang="zh-CN" sz="1400" dirty="0" smtClean="0">
                <a:solidFill>
                  <a:srgbClr val="7030A0"/>
                </a:solidFill>
                <a:latin typeface="+mn-lt"/>
                <a:ea typeface="+mn-ea"/>
              </a:rPr>
              <a:t>//Sleep()</a:t>
            </a:r>
            <a:r>
              <a:rPr lang="zh-CN" altLang="en-US" sz="1400" dirty="0" smtClean="0">
                <a:solidFill>
                  <a:srgbClr val="7030A0"/>
                </a:solidFill>
                <a:latin typeface="+mn-lt"/>
                <a:ea typeface="+mn-ea"/>
              </a:rPr>
              <a:t>函数</a:t>
            </a:r>
            <a:endParaRPr lang="en-US" altLang="zh-CN" sz="1400" dirty="0">
              <a:solidFill>
                <a:srgbClr val="7030A0"/>
              </a:solidFill>
              <a:latin typeface="+mn-lt"/>
              <a:ea typeface="+mn-ea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  <a:latin typeface="+mn-lt"/>
                <a:ea typeface="+mn-ea"/>
              </a:rPr>
              <a:t>int</a:t>
            </a:r>
            <a:r>
              <a:rPr lang="en-US" altLang="zh-CN" sz="1400" dirty="0" smtClean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main()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      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+mn-ea"/>
              </a:rPr>
              <a:t>time_t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 start, end, elapse;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      start =time(NULL);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      </a:t>
            </a:r>
            <a:r>
              <a:rPr lang="en-US" altLang="zh-CN" sz="1400" b="1" dirty="0">
                <a:solidFill>
                  <a:srgbClr val="006699"/>
                </a:solidFill>
                <a:latin typeface="+mn-lt"/>
                <a:ea typeface="+mn-ea"/>
              </a:rPr>
              <a:t>//start =time(0);  </a:t>
            </a:r>
            <a:endParaRPr lang="en-US" altLang="zh-CN" sz="1400" b="1" dirty="0" smtClean="0">
              <a:solidFill>
                <a:srgbClr val="006699"/>
              </a:solidFill>
              <a:latin typeface="+mn-lt"/>
              <a:ea typeface="+mn-ea"/>
            </a:endParaRPr>
          </a:p>
          <a:p>
            <a:r>
              <a:rPr lang="en-US" altLang="zh-CN" sz="1400" b="1" dirty="0" smtClean="0">
                <a:solidFill>
                  <a:srgbClr val="006699"/>
                </a:solidFill>
                <a:latin typeface="+mn-lt"/>
                <a:ea typeface="+mn-ea"/>
              </a:rPr>
              <a:t>      //time(&amp;start);   </a:t>
            </a:r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</a:rPr>
              <a:t>//</a:t>
            </a:r>
            <a:r>
              <a:rPr lang="zh-CN" altLang="en-US" sz="1400" dirty="0" smtClean="0">
                <a:solidFill>
                  <a:srgbClr val="000000"/>
                </a:solidFill>
                <a:latin typeface="+mn-ea"/>
                <a:ea typeface="+mn-ea"/>
              </a:rPr>
              <a:t>三种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调用方法均可</a:t>
            </a:r>
            <a:endParaRPr lang="en-US" altLang="zh-CN" sz="1400" b="1" dirty="0">
              <a:solidFill>
                <a:srgbClr val="006699"/>
              </a:solidFill>
              <a:latin typeface="+mn-ea"/>
              <a:ea typeface="+mn-ea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       </a:t>
            </a:r>
            <a:r>
              <a:rPr lang="en-US" altLang="zh-CN" sz="1400" dirty="0">
                <a:solidFill>
                  <a:srgbClr val="7030A0"/>
                </a:solidFill>
                <a:latin typeface="+mn-lt"/>
                <a:ea typeface="+mn-ea"/>
              </a:rPr>
              <a:t>//</a:t>
            </a:r>
            <a:r>
              <a:rPr lang="zh-CN" altLang="en-US" sz="1400" dirty="0">
                <a:solidFill>
                  <a:srgbClr val="7030A0"/>
                </a:solidFill>
                <a:latin typeface="+mn-lt"/>
                <a:ea typeface="+mn-ea"/>
              </a:rPr>
              <a:t>函数调用，或其它</a:t>
            </a:r>
            <a:r>
              <a:rPr lang="zh-CN" altLang="en-US" sz="1400" dirty="0" smtClean="0">
                <a:solidFill>
                  <a:srgbClr val="7030A0"/>
                </a:solidFill>
                <a:latin typeface="+mn-lt"/>
                <a:ea typeface="+mn-ea"/>
              </a:rPr>
              <a:t>代码</a:t>
            </a:r>
            <a:endParaRPr lang="en-US" altLang="zh-CN" sz="1400" dirty="0" smtClean="0">
              <a:solidFill>
                <a:srgbClr val="7030A0"/>
              </a:solidFill>
              <a:latin typeface="+mn-lt"/>
              <a:ea typeface="+mn-ea"/>
            </a:endParaRPr>
          </a:p>
          <a:p>
            <a:r>
              <a:rPr lang="en-US" altLang="zh-CN" sz="1400" dirty="0" smtClean="0">
                <a:solidFill>
                  <a:srgbClr val="7030A0"/>
                </a:solidFill>
                <a:latin typeface="+mn-lt"/>
                <a:ea typeface="+mn-ea"/>
              </a:rPr>
              <a:t>       </a:t>
            </a:r>
            <a:r>
              <a:rPr lang="en-US" altLang="zh-CN" sz="1400" dirty="0" smtClean="0">
                <a:solidFill>
                  <a:srgbClr val="006600"/>
                </a:solidFill>
                <a:latin typeface="+mn-lt"/>
                <a:ea typeface="+mn-ea"/>
              </a:rPr>
              <a:t>Sleep(2000); //</a:t>
            </a:r>
            <a:r>
              <a:rPr lang="zh-CN" altLang="en-US" sz="1400" dirty="0" smtClean="0">
                <a:solidFill>
                  <a:srgbClr val="006600"/>
                </a:solidFill>
                <a:latin typeface="+mn-lt"/>
                <a:ea typeface="+mn-ea"/>
              </a:rPr>
              <a:t>睡眠</a:t>
            </a:r>
            <a:r>
              <a:rPr lang="en-US" altLang="zh-CN" sz="1400" dirty="0" smtClean="0">
                <a:solidFill>
                  <a:srgbClr val="006600"/>
                </a:solidFill>
                <a:latin typeface="+mn-lt"/>
                <a:ea typeface="+mn-ea"/>
              </a:rPr>
              <a:t>2s</a:t>
            </a:r>
            <a:endParaRPr lang="en-US" altLang="zh-CN" sz="1400" dirty="0">
              <a:solidFill>
                <a:srgbClr val="006600"/>
              </a:solidFill>
              <a:latin typeface="+mn-lt"/>
              <a:ea typeface="+mn-ea"/>
            </a:endParaRPr>
          </a:p>
          <a:p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     </a:t>
            </a:r>
            <a:r>
              <a:rPr lang="en-US" altLang="zh-CN" sz="1400" b="1" dirty="0">
                <a:solidFill>
                  <a:srgbClr val="C00000"/>
                </a:solidFill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end=time(0); </a:t>
            </a:r>
            <a:endParaRPr lang="en-US" altLang="zh-CN" sz="1400" b="1" dirty="0" smtClean="0">
              <a:solidFill>
                <a:srgbClr val="C00000"/>
              </a:solidFill>
              <a:latin typeface="+mn-lt"/>
              <a:ea typeface="+mn-ea"/>
            </a:endParaRPr>
          </a:p>
          <a:p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+mn-lt"/>
                <a:ea typeface="+mn-ea"/>
              </a:rPr>
              <a:t>     //end=time(NULL); </a:t>
            </a:r>
            <a:endParaRPr lang="en-US" altLang="zh-CN" sz="1400" b="1" dirty="0">
              <a:solidFill>
                <a:srgbClr val="C00000"/>
              </a:solidFill>
              <a:latin typeface="+mn-lt"/>
              <a:ea typeface="+mn-ea"/>
            </a:endParaRPr>
          </a:p>
          <a:p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+mn-lt"/>
                <a:ea typeface="+mn-ea"/>
              </a:rPr>
              <a:t>     //time</a:t>
            </a:r>
            <a:r>
              <a:rPr lang="en-US" altLang="zh-CN" sz="1400" b="1" dirty="0">
                <a:solidFill>
                  <a:srgbClr val="C00000"/>
                </a:solidFill>
                <a:latin typeface="+mn-lt"/>
                <a:ea typeface="+mn-ea"/>
              </a:rPr>
              <a:t>(&amp;end);  </a:t>
            </a:r>
            <a:endParaRPr lang="en-US" altLang="zh-CN" sz="1400" dirty="0">
              <a:solidFill>
                <a:srgbClr val="000000"/>
              </a:solidFill>
              <a:latin typeface="+mn-lt"/>
              <a:ea typeface="+mn-ea"/>
            </a:endParaRPr>
          </a:p>
          <a:p>
            <a:r>
              <a:rPr lang="en-US" altLang="zh-CN" sz="1400" dirty="0">
                <a:solidFill>
                  <a:srgbClr val="0303DF"/>
                </a:solidFill>
                <a:latin typeface="+mn-lt"/>
                <a:ea typeface="+mn-ea"/>
              </a:rPr>
              <a:t>      elapse= end - start;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      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+mn-ea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(“Elapsed time =%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+mn-ea"/>
              </a:rPr>
              <a:t>llu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\n”, elapse);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      return 0;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</a:rPr>
              <a:t>}</a:t>
            </a:r>
          </a:p>
          <a:p>
            <a:endParaRPr lang="en-US" altLang="zh-CN" sz="1400" dirty="0">
              <a:solidFill>
                <a:srgbClr val="080808"/>
              </a:solidFill>
              <a:latin typeface="+mn-lt"/>
              <a:ea typeface="+mn-ea"/>
            </a:endParaRPr>
          </a:p>
          <a:p>
            <a:endParaRPr lang="en-US" altLang="zh-CN" sz="1400" dirty="0">
              <a:solidFill>
                <a:srgbClr val="080808"/>
              </a:solidFill>
              <a:latin typeface="+mn-lt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solidFill>
                <a:srgbClr val="080808"/>
              </a:solidFill>
              <a:latin typeface="+mn-lt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对话气泡: 圆角矩形 6">
                <a:extLst>
                  <a:ext uri="{FF2B5EF4-FFF2-40B4-BE49-F238E27FC236}">
                    <a16:creationId xmlns:a16="http://schemas.microsoft.com/office/drawing/2014/main" id="{667D0057-FBD7-4FC6-949E-39AAC001A6EA}"/>
                  </a:ext>
                </a:extLst>
              </p:cNvPr>
              <p:cNvSpPr/>
              <p:nvPr/>
            </p:nvSpPr>
            <p:spPr bwMode="auto">
              <a:xfrm>
                <a:off x="4607742" y="935760"/>
                <a:ext cx="4294412" cy="5130441"/>
              </a:xfrm>
              <a:prstGeom prst="wedgeRoundRectCallout">
                <a:avLst>
                  <a:gd name="adj1" fmla="val -49299"/>
                  <a:gd name="adj2" fmla="val -16840"/>
                  <a:gd name="adj3" fmla="val 16667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clock()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函数：计时更精确（毫秒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/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微妙）</a:t>
                </a:r>
                <a:endParaRPr lang="en-US" altLang="zh-CN" sz="14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b="1" dirty="0">
                    <a:solidFill>
                      <a:srgbClr val="FF0000"/>
                    </a:solidFill>
                    <a:latin typeface="+mn-lt"/>
                    <a:ea typeface="+mn-ea"/>
                  </a:rPr>
                  <a:t>原型：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1400" b="1" dirty="0" err="1">
                    <a:solidFill>
                      <a:srgbClr val="FF0000"/>
                    </a:solidFill>
                    <a:latin typeface="+mn-lt"/>
                    <a:ea typeface="+mn-ea"/>
                  </a:rPr>
                  <a:t>clock_t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+mn-lt"/>
                    <a:ea typeface="+mn-ea"/>
                  </a:rPr>
                  <a:t> clock(void);  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其中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，</a:t>
                </a:r>
                <a:r>
                  <a:rPr lang="en-US" altLang="zh-CN" sz="1400" dirty="0" err="1" smtClean="0">
                    <a:solidFill>
                      <a:srgbClr val="000000"/>
                    </a:solidFill>
                    <a:latin typeface="+mn-lt"/>
                    <a:ea typeface="+mn-ea"/>
                  </a:rPr>
                  <a:t>time.h</a:t>
                </a:r>
                <a:r>
                  <a:rPr lang="zh-CN" altLang="en-US" sz="140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中对类型</a:t>
                </a:r>
                <a:r>
                  <a:rPr lang="en-US" altLang="zh-CN" sz="1400" dirty="0" smtClean="0">
                    <a:solidFill>
                      <a:srgbClr val="00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+mn-lt"/>
                    <a:ea typeface="+mn-ea"/>
                  </a:rPr>
                  <a:t>clock_t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定义为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 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：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typedef long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+mn-lt"/>
                    <a:ea typeface="+mn-ea"/>
                  </a:rPr>
                  <a:t>clock_t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b="1" dirty="0">
                    <a:solidFill>
                      <a:srgbClr val="C00000"/>
                    </a:solidFill>
                    <a:latin typeface="+mn-lt"/>
                    <a:ea typeface="+mn-ea"/>
                  </a:rPr>
                  <a:t>返回值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： </a:t>
                </a:r>
                <a:r>
                  <a:rPr lang="zh-CN" altLang="en-US" sz="1400" b="1" dirty="0">
                    <a:solidFill>
                      <a:srgbClr val="7030A0"/>
                    </a:solidFill>
                    <a:latin typeface="+mn-lt"/>
                    <a:ea typeface="+mn-ea"/>
                  </a:rPr>
                  <a:t>从程序开始执行到调用</a:t>
                </a:r>
                <a:r>
                  <a:rPr lang="en-US" altLang="zh-CN" sz="1400" b="1" dirty="0">
                    <a:solidFill>
                      <a:srgbClr val="7030A0"/>
                    </a:solidFill>
                    <a:latin typeface="+mn-lt"/>
                    <a:ea typeface="+mn-ea"/>
                  </a:rPr>
                  <a:t>clock()</a:t>
                </a:r>
                <a:r>
                  <a:rPr lang="zh-CN" altLang="en-US" sz="1400" b="1" dirty="0">
                    <a:solidFill>
                      <a:srgbClr val="7030A0"/>
                    </a:solidFill>
                    <a:latin typeface="+mn-lt"/>
                    <a:ea typeface="+mn-ea"/>
                  </a:rPr>
                  <a:t>函数时</a:t>
                </a:r>
                <a:r>
                  <a:rPr lang="en-US" altLang="zh-CN" sz="1400" b="1" dirty="0">
                    <a:solidFill>
                      <a:srgbClr val="7030A0"/>
                    </a:solidFill>
                    <a:latin typeface="+mn-lt"/>
                    <a:ea typeface="+mn-ea"/>
                  </a:rPr>
                  <a:t>CPU</a:t>
                </a:r>
                <a:r>
                  <a:rPr lang="zh-CN" altLang="en-US" sz="1400" b="1" dirty="0">
                    <a:solidFill>
                      <a:srgbClr val="7030A0"/>
                    </a:solidFill>
                    <a:latin typeface="+mn-lt"/>
                    <a:ea typeface="+mn-ea"/>
                  </a:rPr>
                  <a:t>时钟计时单元（</a:t>
                </a:r>
                <a:r>
                  <a:rPr lang="en-US" altLang="zh-CN" sz="1400" b="1" dirty="0">
                    <a:solidFill>
                      <a:srgbClr val="7030A0"/>
                    </a:solidFill>
                    <a:latin typeface="+mn-lt"/>
                    <a:ea typeface="+mn-ea"/>
                  </a:rPr>
                  <a:t>clock tick</a:t>
                </a:r>
                <a:r>
                  <a:rPr lang="zh-CN" altLang="en-US" sz="1400" b="1" dirty="0">
                    <a:solidFill>
                      <a:srgbClr val="7030A0"/>
                    </a:solidFill>
                    <a:latin typeface="+mn-lt"/>
                    <a:ea typeface="+mn-ea"/>
                  </a:rPr>
                  <a:t>）数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，有时称为</a:t>
                </a:r>
                <a:r>
                  <a:rPr lang="zh-CN" altLang="en-US" sz="1400" b="1" dirty="0">
                    <a:solidFill>
                      <a:srgbClr val="0303DF"/>
                    </a:solidFill>
                    <a:latin typeface="+mn-lt"/>
                    <a:ea typeface="+mn-ea"/>
                  </a:rPr>
                  <a:t>硬件滴答数；</a:t>
                </a:r>
                <a:endParaRPr lang="en-US" altLang="zh-CN" sz="1400" b="1" dirty="0">
                  <a:solidFill>
                    <a:srgbClr val="0303DF"/>
                  </a:solidFill>
                  <a:latin typeface="+mn-lt"/>
                  <a:ea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如果要换算成秒或者毫秒，需要除以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CLK_TCK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或者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CLOCKS_PER_SEC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；</a:t>
                </a:r>
                <a:endParaRPr lang="en-US" altLang="zh-CN" sz="14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altLang="zh-CN" sz="1400" b="1" dirty="0">
                    <a:solidFill>
                      <a:srgbClr val="0303DF"/>
                    </a:solidFill>
                    <a:latin typeface="+mn-lt"/>
                    <a:ea typeface="+mn-ea"/>
                  </a:rPr>
                  <a:t>#define CLOCKS_PER_SEC </a:t>
                </a:r>
                <a:r>
                  <a:rPr lang="it-IT" altLang="zh-CN" sz="1400" b="1" dirty="0" smtClean="0">
                    <a:solidFill>
                      <a:srgbClr val="0303DF"/>
                    </a:solidFill>
                    <a:latin typeface="+mn-lt"/>
                    <a:ea typeface="+mn-ea"/>
                  </a:rPr>
                  <a:t>1000  //time.h</a:t>
                </a:r>
                <a:endParaRPr lang="it-IT" altLang="zh-CN" sz="1400" b="1" dirty="0">
                  <a:solidFill>
                    <a:srgbClr val="0303DF"/>
                  </a:solidFill>
                  <a:latin typeface="+mn-lt"/>
                  <a:ea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b="1" dirty="0">
                    <a:solidFill>
                      <a:srgbClr val="7030A0"/>
                    </a:solidFill>
                    <a:latin typeface="+mn-lt"/>
                    <a:ea typeface="+mn-ea"/>
                  </a:rPr>
                  <a:t>#define CLK_TCK </a:t>
                </a:r>
                <a:r>
                  <a:rPr lang="en-US" altLang="zh-CN" sz="1400" b="1" dirty="0" smtClean="0">
                    <a:solidFill>
                      <a:srgbClr val="7030A0"/>
                    </a:solidFill>
                    <a:latin typeface="+mn-lt"/>
                    <a:ea typeface="+mn-ea"/>
                  </a:rPr>
                  <a:t>CLOCKS_PER_SEC </a:t>
                </a:r>
                <a:endParaRPr lang="en-US" altLang="zh-CN" sz="1400" b="1" dirty="0">
                  <a:solidFill>
                    <a:srgbClr val="7030A0"/>
                  </a:solidFill>
                  <a:latin typeface="+mn-lt"/>
                  <a:ea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b="1" dirty="0" smtClean="0">
                    <a:solidFill>
                      <a:srgbClr val="006600"/>
                    </a:solidFill>
                    <a:latin typeface="+mn-lt"/>
                    <a:ea typeface="+mn-ea"/>
                  </a:rPr>
                  <a:t>表示</a:t>
                </a:r>
                <a:r>
                  <a:rPr lang="zh-CN" altLang="en-US" sz="1400" b="1" dirty="0">
                    <a:solidFill>
                      <a:srgbClr val="006600"/>
                    </a:solidFill>
                    <a:latin typeface="+mn-lt"/>
                    <a:ea typeface="+mn-ea"/>
                  </a:rPr>
                  <a:t>每秒内有</a:t>
                </a:r>
                <a:r>
                  <a:rPr lang="en-US" altLang="zh-CN" sz="1400" b="1" dirty="0">
                    <a:solidFill>
                      <a:srgbClr val="006600"/>
                    </a:solidFill>
                    <a:latin typeface="+mn-lt"/>
                    <a:ea typeface="+mn-ea"/>
                  </a:rPr>
                  <a:t>1000</a:t>
                </a:r>
                <a:r>
                  <a:rPr lang="zh-CN" altLang="en-US" sz="1400" b="1" dirty="0">
                    <a:solidFill>
                      <a:srgbClr val="006600"/>
                    </a:solidFill>
                    <a:latin typeface="+mn-lt"/>
                    <a:ea typeface="+mn-ea"/>
                  </a:rPr>
                  <a:t>个滴答数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，即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clock()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的计时精度是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1ms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；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(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每隔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1ms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，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clock()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增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1)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；</a:t>
                </a:r>
                <a:endParaRPr lang="en-US" altLang="zh-CN" sz="14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Linux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中，计时精度是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1</a:t>
                </a:r>
                <a14:m>
                  <m:oMath xmlns:m="http://schemas.openxmlformats.org/officeDocument/2006/math">
                    <m:r>
                      <a:rPr lang="zh-CN" altLang="en-US" sz="1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𝜇</m:t>
                    </m:r>
                    <m:r>
                      <a:rPr lang="en-US" altLang="zh-CN" sz="1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</a:rPr>
                      <m:t>𝑠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  (CLK_TCK=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10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);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clock()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lt"/>
                    <a:ea typeface="+mn-ea"/>
                  </a:rPr>
                  <a:t>函数例：</a:t>
                </a:r>
                <a:endParaRPr lang="en-US" altLang="zh-CN" sz="1400" dirty="0">
                  <a:solidFill>
                    <a:srgbClr val="000000"/>
                  </a:solidFill>
                  <a:latin typeface="+mn-lt"/>
                  <a:ea typeface="+mn-ea"/>
                </a:endParaRPr>
              </a:p>
              <a:p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#include &lt;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+mn-lt"/>
                  </a:rPr>
                  <a:t>time.h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&gt;</a:t>
                </a:r>
              </a:p>
              <a:p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int main()  {</a:t>
                </a:r>
              </a:p>
              <a:p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       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+mn-lt"/>
                  </a:rPr>
                  <a:t>clock_t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  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+mn-lt"/>
                  </a:rPr>
                  <a:t>start =clock();  </a:t>
                </a:r>
              </a:p>
              <a:p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         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ea"/>
                    <a:ea typeface="+mn-ea"/>
                  </a:rPr>
                  <a:t>//</a:t>
                </a:r>
                <a:r>
                  <a:rPr lang="zh-CN" altLang="en-US" sz="1400" dirty="0">
                    <a:solidFill>
                      <a:srgbClr val="000000"/>
                    </a:solidFill>
                    <a:latin typeface="+mn-ea"/>
                    <a:ea typeface="+mn-ea"/>
                  </a:rPr>
                  <a:t>函数调用，或其它代码</a:t>
                </a:r>
                <a:endParaRPr lang="en-US" altLang="zh-CN" sz="14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       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+mn-lt"/>
                  </a:rPr>
                  <a:t>clock_t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 </a:t>
                </a:r>
                <a:r>
                  <a:rPr lang="en-US" altLang="zh-CN" sz="1400" dirty="0">
                    <a:solidFill>
                      <a:srgbClr val="C00000"/>
                    </a:solidFill>
                    <a:latin typeface="+mn-lt"/>
                  </a:rPr>
                  <a:t>end =clock(); </a:t>
                </a:r>
              </a:p>
              <a:p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       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+mn-lt"/>
                  </a:rPr>
                  <a:t>dloble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  </a:t>
                </a:r>
                <a:r>
                  <a:rPr lang="en-US" altLang="zh-CN" sz="1400" dirty="0">
                    <a:solidFill>
                      <a:srgbClr val="0303DF"/>
                    </a:solidFill>
                    <a:latin typeface="+mn-lt"/>
                  </a:rPr>
                  <a:t>elapse= (float</a:t>
                </a:r>
                <a:r>
                  <a:rPr lang="en-US" altLang="zh-CN" sz="1400" dirty="0" smtClean="0">
                    <a:solidFill>
                      <a:srgbClr val="0303DF"/>
                    </a:solidFill>
                    <a:latin typeface="+mn-lt"/>
                  </a:rPr>
                  <a:t>)</a:t>
                </a:r>
                <a:r>
                  <a:rPr lang="en-US" altLang="zh-CN" sz="1400" dirty="0">
                    <a:solidFill>
                      <a:srgbClr val="0303DF"/>
                    </a:solidFill>
                    <a:latin typeface="+mn-lt"/>
                  </a:rPr>
                  <a:t>(end </a:t>
                </a:r>
                <a:r>
                  <a:rPr lang="en-US" altLang="zh-CN" sz="1400" dirty="0" smtClean="0">
                    <a:solidFill>
                      <a:srgbClr val="0303DF"/>
                    </a:solidFill>
                  </a:rPr>
                  <a:t>-</a:t>
                </a:r>
                <a:r>
                  <a:rPr lang="en-US" altLang="zh-CN" sz="1400" dirty="0" smtClean="0">
                    <a:solidFill>
                      <a:srgbClr val="0303DF"/>
                    </a:solidFill>
                    <a:latin typeface="+mn-lt"/>
                  </a:rPr>
                  <a:t>start)</a:t>
                </a:r>
                <a:r>
                  <a:rPr lang="en-US" altLang="zh-CN" sz="1400" dirty="0" smtClean="0">
                    <a:solidFill>
                      <a:srgbClr val="7030A0"/>
                    </a:solidFill>
                    <a:latin typeface="+mn-lt"/>
                  </a:rPr>
                  <a:t>/ </a:t>
                </a:r>
                <a:r>
                  <a:rPr lang="en-US" altLang="zh-CN" sz="1400" dirty="0">
                    <a:solidFill>
                      <a:srgbClr val="7030A0"/>
                    </a:solidFill>
                    <a:latin typeface="+mn-lt"/>
                  </a:rPr>
                  <a:t>CLK_TCK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;  </a:t>
                </a:r>
                <a:endParaRPr lang="en-US" altLang="zh-CN" sz="1400" dirty="0">
                  <a:solidFill>
                    <a:srgbClr val="000000"/>
                  </a:solidFill>
                  <a:latin typeface="+mn-ea"/>
                  <a:ea typeface="+mn-ea"/>
                </a:endParaRPr>
              </a:p>
              <a:p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        </a:t>
                </a:r>
                <a:r>
                  <a:rPr lang="en-US" altLang="zh-CN" sz="1400" dirty="0" err="1">
                    <a:solidFill>
                      <a:srgbClr val="000000"/>
                    </a:solidFill>
                    <a:latin typeface="+mn-lt"/>
                  </a:rPr>
                  <a:t>printf</a:t>
                </a:r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(“Time elapse=%.3lf\n”, elapse);</a:t>
                </a:r>
              </a:p>
              <a:p>
                <a:r>
                  <a:rPr lang="en-US" altLang="zh-CN" sz="1400" dirty="0">
                    <a:solidFill>
                      <a:srgbClr val="000000"/>
                    </a:solidFill>
                    <a:latin typeface="+mn-lt"/>
                  </a:rPr>
                  <a:t>  }</a:t>
                </a:r>
              </a:p>
              <a:p>
                <a:endParaRPr lang="en-US" altLang="zh-CN" sz="1400" dirty="0">
                  <a:solidFill>
                    <a:srgbClr val="080808"/>
                  </a:solidFill>
                  <a:latin typeface="+mn-lt"/>
                  <a:ea typeface="+mn-ea"/>
                </a:endParaRPr>
              </a:p>
              <a:p>
                <a:endParaRPr lang="en-US" altLang="zh-CN" sz="1400" dirty="0">
                  <a:solidFill>
                    <a:srgbClr val="080808"/>
                  </a:solidFill>
                  <a:latin typeface="+mn-lt"/>
                  <a:ea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1400" dirty="0">
                  <a:solidFill>
                    <a:srgbClr val="080808"/>
                  </a:solidFill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7" name="对话气泡: 圆角矩形 6">
                <a:extLst>
                  <a:ext uri="{FF2B5EF4-FFF2-40B4-BE49-F238E27FC236}">
                    <a16:creationId xmlns:a16="http://schemas.microsoft.com/office/drawing/2014/main" id="{667D0057-FBD7-4FC6-949E-39AAC001A6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7742" y="935760"/>
                <a:ext cx="4294412" cy="5130441"/>
              </a:xfrm>
              <a:prstGeom prst="wedgeRoundRectCallout">
                <a:avLst>
                  <a:gd name="adj1" fmla="val -49299"/>
                  <a:gd name="adj2" fmla="val -16840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6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 sequence—</a:t>
            </a:r>
            <a:r>
              <a:rPr lang="zh-CN" altLang="en-US" dirty="0"/>
              <a:t>另一种描述方法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利用</a:t>
            </a:r>
            <a:r>
              <a:rPr lang="zh-CN" altLang="en-US" sz="2000" dirty="0">
                <a:solidFill>
                  <a:srgbClr val="C00000"/>
                </a:solidFill>
              </a:rPr>
              <a:t>递归</a:t>
            </a:r>
            <a:r>
              <a:rPr lang="zh-CN" altLang="en-US" sz="2000" dirty="0"/>
              <a:t>求</a:t>
            </a:r>
            <a:r>
              <a:rPr lang="zh-CN" altLang="zh-CN" sz="2000" dirty="0"/>
              <a:t>斐波那契序列</a:t>
            </a:r>
            <a:r>
              <a:rPr lang="zh-CN" altLang="en-US" sz="2000" dirty="0"/>
              <a:t>的第</a:t>
            </a:r>
            <a:r>
              <a:rPr lang="en-US" altLang="zh-CN" sz="2000" dirty="0"/>
              <a:t>n</a:t>
            </a:r>
            <a:r>
              <a:rPr lang="zh-CN" altLang="en-US" sz="2000" dirty="0"/>
              <a:t>项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 indent="0">
              <a:lnSpc>
                <a:spcPct val="120000"/>
              </a:lnSpc>
              <a:buNone/>
            </a:pPr>
            <a:r>
              <a:rPr lang="en-US" altLang="zh-CN" sz="1800" dirty="0"/>
              <a:t>unsigned long </a:t>
            </a:r>
            <a:r>
              <a:rPr lang="en-US" altLang="zh-CN" sz="1800" dirty="0" err="1"/>
              <a:t>long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fibonacci</a:t>
            </a:r>
            <a:r>
              <a:rPr lang="en-US" altLang="zh-CN" sz="1800" dirty="0"/>
              <a:t>(int n)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altLang="zh-CN" sz="1800" dirty="0"/>
              <a:t>{ </a:t>
            </a:r>
            <a:br>
              <a:rPr lang="en-US" altLang="zh-CN" sz="1800" dirty="0"/>
            </a:br>
            <a:r>
              <a:rPr lang="en-US" altLang="zh-CN" sz="1800" dirty="0"/>
              <a:t>      if (n == 0)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       </a:t>
            </a:r>
            <a:r>
              <a:rPr lang="en-US" altLang="zh-CN" sz="1800" dirty="0">
                <a:solidFill>
                  <a:srgbClr val="7030A0"/>
                </a:solidFill>
              </a:rPr>
              <a:t>return 0;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altLang="zh-CN" sz="1800" dirty="0"/>
              <a:t>      if (n == 1)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7030A0"/>
                </a:solidFill>
              </a:rPr>
              <a:t>         return 1;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	     return </a:t>
            </a:r>
            <a:r>
              <a:rPr lang="en-US" altLang="zh-CN" sz="1800" dirty="0" err="1"/>
              <a:t>fibonacci</a:t>
            </a:r>
            <a:r>
              <a:rPr lang="en-US" altLang="zh-CN" sz="1800" dirty="0"/>
              <a:t>(n - 1) + </a:t>
            </a:r>
            <a:r>
              <a:rPr lang="en-US" altLang="zh-CN" sz="1800" dirty="0" err="1"/>
              <a:t>fibonacci</a:t>
            </a:r>
            <a:r>
              <a:rPr lang="en-US" altLang="zh-CN" sz="1800" dirty="0"/>
              <a:t>(n - 2);</a:t>
            </a:r>
          </a:p>
          <a:p>
            <a:pPr lvl="1" indent="0">
              <a:lnSpc>
                <a:spcPct val="120000"/>
              </a:lnSpc>
              <a:buNone/>
            </a:pPr>
            <a:r>
              <a:rPr lang="en-US" altLang="zh-CN" sz="18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不需要定义多余</a:t>
            </a:r>
            <a:r>
              <a:rPr lang="zh-CN" altLang="en-US" sz="2000" dirty="0" smtClean="0"/>
              <a:t>的局部变量，</a:t>
            </a:r>
            <a:r>
              <a:rPr lang="zh-CN" altLang="en-US" sz="2000" dirty="0"/>
              <a:t>减少了变量进栈与出栈的操作；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这种表达形式不好理解；（耗费时间</a:t>
            </a:r>
            <a:r>
              <a:rPr lang="zh-CN" altLang="en-US" sz="2000" dirty="0" smtClean="0"/>
              <a:t>也比使用</a:t>
            </a:r>
            <a:r>
              <a:rPr lang="zh-CN" altLang="en-US" sz="2000" dirty="0"/>
              <a:t>静态</a:t>
            </a:r>
            <a:r>
              <a:rPr lang="zh-CN" altLang="en-US" sz="2000" dirty="0" smtClean="0"/>
              <a:t>局部变量稍多）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 indent="0">
              <a:buNone/>
            </a:pPr>
            <a:endParaRPr lang="en-US" altLang="zh-CN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ED399A12-6AA8-4215-8633-F0744AE32D39}"/>
              </a:ext>
            </a:extLst>
          </p:cNvPr>
          <p:cNvSpPr/>
          <p:nvPr/>
        </p:nvSpPr>
        <p:spPr bwMode="auto">
          <a:xfrm>
            <a:off x="4572000" y="1767447"/>
            <a:ext cx="4328720" cy="2197724"/>
          </a:xfrm>
          <a:prstGeom prst="wedgeRoundRectCallout">
            <a:avLst>
              <a:gd name="adj1" fmla="val -105122"/>
              <a:gd name="adj2" fmla="val 52109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  <a:ea typeface="宋体" panose="02010600030101010101" pitchFamily="2" charset="-122"/>
              </a:rPr>
              <a:t>若函数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  <a:ea typeface="宋体" panose="02010600030101010101" pitchFamily="2" charset="-122"/>
              </a:rPr>
              <a:t>有返回值，必须有</a:t>
            </a:r>
            <a:r>
              <a:rPr kumimoji="0" lang="en-US" altLang="zh-CN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  <a:ea typeface="宋体" panose="02010600030101010101" pitchFamily="2" charset="-122"/>
              </a:rPr>
              <a:t>return</a:t>
            </a:r>
            <a:r>
              <a:rPr kumimoji="0" lang="zh-CN" altLang="en-US" sz="16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n-lt"/>
                <a:ea typeface="宋体" panose="02010600030101010101" pitchFamily="2" charset="-122"/>
              </a:rPr>
              <a:t>语句；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n-lt"/>
              <a:ea typeface="宋体" panose="02010600030101010101" pitchFamily="2" charset="-122"/>
            </a:endParaRPr>
          </a:p>
          <a:p>
            <a:r>
              <a:rPr lang="zh-CN" altLang="en-US" sz="1600" b="1" dirty="0">
                <a:solidFill>
                  <a:srgbClr val="0303DF"/>
                </a:solidFill>
                <a:latin typeface="+mn-lt"/>
                <a:ea typeface="宋体" panose="02010600030101010101" pitchFamily="2" charset="-122"/>
              </a:rPr>
              <a:t>含义相当于：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返回</a:t>
            </a:r>
            <a:r>
              <a:rPr lang="zh-CN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斐波那契序列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的第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n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项；</a:t>
            </a:r>
            <a:endParaRPr lang="en-US" altLang="zh-CN" sz="160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在上页的递归函数中，用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fin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获取了函数的返回值；利用最后的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return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</a:rPr>
              <a:t>语句返回；</a:t>
            </a:r>
            <a:endParaRPr lang="en-US" altLang="zh-CN" sz="1600" dirty="0">
              <a:solidFill>
                <a:srgbClr val="000000"/>
              </a:solidFill>
              <a:latin typeface="+mn-lt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n-lt"/>
                <a:ea typeface="宋体" panose="02010600030101010101" pitchFamily="2" charset="-122"/>
              </a:rPr>
              <a:t>比较：</a:t>
            </a:r>
            <a:endParaRPr kumimoji="0" lang="en-US" altLang="zh-CN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+mn-lt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303DF"/>
                </a:solidFill>
                <a:effectLst/>
                <a:latin typeface="+mn-lt"/>
                <a:ea typeface="宋体" panose="02010600030101010101" pitchFamily="2" charset="-122"/>
              </a:rPr>
              <a:t>若函数无返回值，这里不能有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0303DF"/>
                </a:solidFill>
                <a:effectLst/>
                <a:latin typeface="+mn-lt"/>
                <a:ea typeface="宋体" panose="02010600030101010101" pitchFamily="2" charset="-122"/>
              </a:rPr>
              <a:t>return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0303DF"/>
                </a:solidFill>
                <a:effectLst/>
                <a:latin typeface="+mn-lt"/>
                <a:ea typeface="宋体" panose="02010600030101010101" pitchFamily="2" charset="-122"/>
              </a:rPr>
              <a:t>；</a:t>
            </a:r>
            <a:endParaRPr lang="en-US" altLang="zh-CN" sz="1600" b="1" dirty="0">
              <a:solidFill>
                <a:srgbClr val="0303DF"/>
              </a:solidFill>
              <a:latin typeface="+mn-lt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宋体" panose="02010600030101010101" pitchFamily="2" charset="-122"/>
              </a:rPr>
              <a:t>但若满足终止条件，要求函数返回，可以用没有返回值的</a:t>
            </a:r>
            <a:r>
              <a:rPr kumimoji="0" lang="en-US" altLang="zh-CN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宋体" panose="02010600030101010101" pitchFamily="2" charset="-122"/>
              </a:rPr>
              <a:t>return</a:t>
            </a:r>
            <a:r>
              <a:rPr kumimoji="0" lang="zh-CN" altLang="en-US" sz="16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+mn-lt"/>
                <a:ea typeface="宋体" panose="02010600030101010101" pitchFamily="2" charset="-122"/>
              </a:rPr>
              <a:t>语句。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BF1BA7-8949-43D2-A194-4ED1F071C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20" y="948118"/>
            <a:ext cx="412250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Fibonacci sequence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递归优化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斐波那契</a:t>
            </a:r>
            <a:r>
              <a:rPr lang="zh-CN" altLang="zh-CN" sz="1800" dirty="0"/>
              <a:t>序列</a:t>
            </a:r>
            <a:r>
              <a:rPr lang="zh-CN" altLang="en-US" sz="1800" dirty="0"/>
              <a:t>的第</a:t>
            </a:r>
            <a:r>
              <a:rPr lang="en-US" altLang="zh-CN" sz="1800" dirty="0"/>
              <a:t>n</a:t>
            </a:r>
            <a:r>
              <a:rPr lang="zh-CN" altLang="en-US" sz="1800" dirty="0" smtClean="0"/>
              <a:t>项记为</a:t>
            </a:r>
            <a:r>
              <a:rPr lang="en-US" altLang="zh-CN" sz="1800" dirty="0">
                <a:solidFill>
                  <a:srgbClr val="000099"/>
                </a:solidFill>
              </a:rPr>
              <a:t>fib(a,  b,  n</a:t>
            </a:r>
            <a:r>
              <a:rPr lang="en-US" altLang="zh-CN" sz="1800" dirty="0" smtClean="0">
                <a:solidFill>
                  <a:srgbClr val="000099"/>
                </a:solidFill>
              </a:rPr>
              <a:t>)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914400" lvl="1" indent="-285750">
              <a:lnSpc>
                <a:spcPct val="100000"/>
              </a:lnSpc>
              <a:spcBef>
                <a:spcPts val="400"/>
              </a:spcBef>
            </a:pPr>
            <a:r>
              <a:rPr lang="zh-CN" altLang="en-US" sz="1800" dirty="0" smtClean="0"/>
              <a:t> </a:t>
            </a:r>
            <a:r>
              <a:rPr lang="en-US" altLang="zh-CN" sz="1600" dirty="0" smtClean="0"/>
              <a:t>fib(a,  b,  0)=a;  //0</a:t>
            </a:r>
          </a:p>
          <a:p>
            <a:pPr marL="914400" lvl="1" indent="-285750">
              <a:lnSpc>
                <a:spcPct val="100000"/>
              </a:lnSpc>
              <a:spcBef>
                <a:spcPts val="400"/>
              </a:spcBef>
            </a:pPr>
            <a:r>
              <a:rPr lang="zh-CN" altLang="en-US" sz="1600" dirty="0" smtClean="0"/>
              <a:t> </a:t>
            </a:r>
            <a:r>
              <a:rPr lang="en-US" altLang="zh-CN" sz="1600" dirty="0"/>
              <a:t>fib(a,  b,  1</a:t>
            </a:r>
            <a:r>
              <a:rPr lang="en-US" altLang="zh-CN" sz="1600" dirty="0" smtClean="0"/>
              <a:t>)=b;  //1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通项</a:t>
            </a:r>
            <a:endParaRPr lang="en-US" altLang="zh-CN" sz="1800" dirty="0"/>
          </a:p>
          <a:p>
            <a:pPr marL="91440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altLang="zh-CN" sz="1600" dirty="0">
                <a:solidFill>
                  <a:srgbClr val="000099"/>
                </a:solidFill>
              </a:rPr>
              <a:t>fib(a,  b,  n)=fib(b,a+b,n-1)</a:t>
            </a:r>
            <a:endParaRPr lang="en-US" altLang="zh-CN" sz="1600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000099"/>
                </a:solidFill>
              </a:rPr>
              <a:t>参考代码</a:t>
            </a:r>
            <a:endParaRPr lang="en-US" altLang="zh-CN" sz="1800" dirty="0" smtClean="0">
              <a:solidFill>
                <a:srgbClr val="000099"/>
              </a:solidFill>
            </a:endParaRPr>
          </a:p>
          <a:p>
            <a:pPr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altLang="zh-CN" sz="1600" dirty="0" smtClean="0">
                <a:solidFill>
                  <a:srgbClr val="000099"/>
                </a:solidFill>
              </a:rPr>
              <a:t> unsigned long </a:t>
            </a:r>
            <a:r>
              <a:rPr lang="en-US" altLang="zh-CN" sz="1600" dirty="0" err="1" smtClean="0">
                <a:solidFill>
                  <a:srgbClr val="000099"/>
                </a:solidFill>
              </a:rPr>
              <a:t>long</a:t>
            </a:r>
            <a:r>
              <a:rPr lang="en-US" altLang="zh-CN" sz="1600" dirty="0" smtClean="0">
                <a:solidFill>
                  <a:srgbClr val="000099"/>
                </a:solidFill>
              </a:rPr>
              <a:t> fib(</a:t>
            </a:r>
            <a:r>
              <a:rPr lang="en-US" altLang="zh-CN" sz="1600" dirty="0">
                <a:solidFill>
                  <a:srgbClr val="000099"/>
                </a:solidFill>
              </a:rPr>
              <a:t>unsigned long </a:t>
            </a:r>
            <a:r>
              <a:rPr lang="en-US" altLang="zh-CN" sz="1600" dirty="0" err="1">
                <a:solidFill>
                  <a:srgbClr val="000099"/>
                </a:solidFill>
              </a:rPr>
              <a:t>long</a:t>
            </a:r>
            <a:r>
              <a:rPr lang="en-US" altLang="zh-CN" sz="1600" dirty="0">
                <a:solidFill>
                  <a:srgbClr val="000099"/>
                </a:solidFill>
              </a:rPr>
              <a:t> </a:t>
            </a:r>
            <a:r>
              <a:rPr lang="en-US" altLang="zh-CN" sz="1600" dirty="0" smtClean="0">
                <a:solidFill>
                  <a:srgbClr val="000099"/>
                </a:solidFill>
              </a:rPr>
              <a:t>a,</a:t>
            </a:r>
            <a:r>
              <a:rPr lang="en-US" altLang="zh-CN" sz="1600" dirty="0">
                <a:solidFill>
                  <a:srgbClr val="000099"/>
                </a:solidFill>
              </a:rPr>
              <a:t> unsigned long </a:t>
            </a:r>
            <a:r>
              <a:rPr lang="en-US" altLang="zh-CN" sz="1600" dirty="0" err="1">
                <a:solidFill>
                  <a:srgbClr val="000099"/>
                </a:solidFill>
              </a:rPr>
              <a:t>long</a:t>
            </a:r>
            <a:r>
              <a:rPr lang="en-US" altLang="zh-CN" sz="1600" dirty="0">
                <a:solidFill>
                  <a:srgbClr val="000099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0099"/>
                </a:solidFill>
              </a:rPr>
              <a:t>b,int</a:t>
            </a:r>
            <a:r>
              <a:rPr lang="en-US" altLang="zh-CN" sz="1600" dirty="0" smtClean="0">
                <a:solidFill>
                  <a:srgbClr val="000099"/>
                </a:solidFill>
              </a:rPr>
              <a:t> n)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{</a:t>
            </a:r>
            <a:r>
              <a:rPr lang="en-US" altLang="zh-CN" sz="1600" dirty="0"/>
              <a:t> </a:t>
            </a:r>
            <a:br>
              <a:rPr lang="en-US" altLang="zh-CN" sz="1600" dirty="0"/>
            </a:br>
            <a:r>
              <a:rPr lang="en-US" altLang="zh-CN" sz="1600" dirty="0"/>
              <a:t>      if (n == 0</a:t>
            </a:r>
            <a:r>
              <a:rPr lang="en-US" altLang="zh-CN" sz="1600" dirty="0" smtClean="0"/>
              <a:t>) </a:t>
            </a:r>
            <a:endParaRPr lang="en-US" altLang="zh-CN" sz="1600" dirty="0"/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       </a:t>
            </a:r>
            <a:r>
              <a:rPr lang="en-US" altLang="zh-CN" sz="1600" dirty="0">
                <a:solidFill>
                  <a:srgbClr val="7030A0"/>
                </a:solidFill>
              </a:rPr>
              <a:t>return a</a:t>
            </a:r>
            <a:r>
              <a:rPr lang="en-US" altLang="zh-CN" sz="1600" dirty="0" smtClean="0">
                <a:solidFill>
                  <a:srgbClr val="7030A0"/>
                </a:solidFill>
              </a:rPr>
              <a:t>;  //0 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if (n == 1)</a:t>
            </a: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7030A0"/>
                </a:solidFill>
              </a:rPr>
              <a:t>         return 1</a:t>
            </a:r>
            <a:r>
              <a:rPr lang="en-US" altLang="zh-CN" sz="1600" dirty="0" smtClean="0">
                <a:solidFill>
                  <a:srgbClr val="7030A0"/>
                </a:solidFill>
              </a:rPr>
              <a:t>;   //1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	</a:t>
            </a:r>
            <a:r>
              <a:rPr lang="en-US" altLang="zh-CN" sz="1600" dirty="0"/>
              <a:t>     return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/>
              <a:t>fib(</a:t>
            </a:r>
            <a:r>
              <a:rPr lang="en-US" altLang="zh-CN" sz="1600" dirty="0" err="1" smtClean="0"/>
              <a:t>b,a+b</a:t>
            </a:r>
            <a:r>
              <a:rPr lang="en-US" altLang="zh-CN" sz="1600" dirty="0" smtClean="0"/>
              <a:t>, n-1);  //</a:t>
            </a:r>
            <a:r>
              <a:rPr lang="zh-CN" altLang="en-US" sz="1600" dirty="0"/>
              <a:t>利用递归函数参数的迭代，减少了递归调用的次数</a:t>
            </a:r>
            <a:endParaRPr lang="en-US" altLang="zh-CN" sz="1600" dirty="0" smtClean="0"/>
          </a:p>
          <a:p>
            <a:pPr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 smtClean="0"/>
              <a:t>}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调用例：</a:t>
            </a:r>
            <a:r>
              <a:rPr lang="en-US" altLang="zh-CN" sz="1800" dirty="0" err="1" smtClean="0">
                <a:solidFill>
                  <a:srgbClr val="000099"/>
                </a:solidFill>
              </a:rPr>
              <a:t>int</a:t>
            </a:r>
            <a:r>
              <a:rPr lang="en-US" altLang="zh-CN" sz="1800" dirty="0" smtClean="0">
                <a:solidFill>
                  <a:srgbClr val="000099"/>
                </a:solidFill>
              </a:rPr>
              <a:t> n=50; unsigned long </a:t>
            </a:r>
            <a:r>
              <a:rPr lang="en-US" altLang="zh-CN" sz="1800" dirty="0" err="1" smtClean="0">
                <a:solidFill>
                  <a:srgbClr val="000099"/>
                </a:solidFill>
              </a:rPr>
              <a:t>long</a:t>
            </a:r>
            <a:r>
              <a:rPr lang="en-US" altLang="zh-CN" sz="1800" dirty="0" smtClean="0">
                <a:solidFill>
                  <a:srgbClr val="000099"/>
                </a:solidFill>
              </a:rPr>
              <a:t> fib(0,1,n);</a:t>
            </a:r>
            <a:endParaRPr lang="en-US" altLang="zh-CN" sz="1800" dirty="0">
              <a:solidFill>
                <a:srgbClr val="000099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58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5856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pic>
        <p:nvPicPr>
          <p:cNvPr id="4" name="Picture 2" descr="https://img-blog.csdn.net/20130903181417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56" y="1427899"/>
            <a:ext cx="6545985" cy="409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485775" y="255588"/>
            <a:ext cx="8089900" cy="584200"/>
          </a:xfrm>
        </p:spPr>
        <p:txBody>
          <a:bodyPr/>
          <a:lstStyle/>
          <a:p>
            <a:r>
              <a:rPr lang="en-US" altLang="zh-CN" dirty="0"/>
              <a:t>Fibonacci sequence</a:t>
            </a:r>
            <a:r>
              <a:rPr lang="zh-CN" altLang="en-US" dirty="0"/>
              <a:t>递归调用树：</a:t>
            </a:r>
            <a:r>
              <a:rPr lang="zh-CN" altLang="en-US" dirty="0">
                <a:solidFill>
                  <a:srgbClr val="0303DF"/>
                </a:solidFill>
              </a:rPr>
              <a:t>计算</a:t>
            </a:r>
            <a:r>
              <a:rPr lang="en-US" altLang="zh-CN" dirty="0">
                <a:solidFill>
                  <a:srgbClr val="0303DF"/>
                </a:solidFill>
              </a:rPr>
              <a:t>fib(5)</a:t>
            </a:r>
            <a:endParaRPr lang="zh-CN" altLang="en-US" dirty="0">
              <a:solidFill>
                <a:srgbClr val="0303D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16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r>
              <a:rPr lang="zh-CN" altLang="en-US" dirty="0"/>
              <a:t>  递归思想、递归算法、递归函数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递归的概念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递归算法与递归函数设计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函数的递归调用</a:t>
            </a:r>
          </a:p>
        </p:txBody>
      </p:sp>
    </p:spTree>
    <p:extLst>
      <p:ext uri="{BB962C8B-B14F-4D97-AF65-F5344CB8AC3E}">
        <p14:creationId xmlns:p14="http://schemas.microsoft.com/office/powerpoint/2010/main" val="340627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递归求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231247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利用递归求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思考：</a:t>
            </a:r>
            <a:endParaRPr lang="en-US" altLang="zh-CN" dirty="0"/>
          </a:p>
          <a:p>
            <a:pPr marL="971550" lvl="1"/>
            <a:r>
              <a:rPr lang="zh-CN" altLang="en-US" dirty="0"/>
              <a:t>如何设计递归函数的形式？</a:t>
            </a:r>
            <a:endParaRPr lang="en-US" altLang="zh-CN" dirty="0"/>
          </a:p>
          <a:p>
            <a:pPr marL="971550" lvl="1"/>
            <a:r>
              <a:rPr lang="zh-CN" altLang="en-US" dirty="0"/>
              <a:t>根据你设计的递归函数，递归调用的边界条件或结束条件是什么？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307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递归求解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498153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利用递归求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smtClean="0"/>
              <a:t>Fact</a:t>
            </a:r>
            <a:r>
              <a:rPr lang="zh-CN" altLang="en-US" dirty="0" smtClean="0"/>
              <a:t>：</a:t>
            </a:r>
            <a:endParaRPr lang="en-US" altLang="zh-CN" dirty="0"/>
          </a:p>
          <a:p>
            <a:pPr marL="971550"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n!=n*(n-1</a:t>
            </a:r>
            <a:r>
              <a:rPr lang="en-US" altLang="zh-CN" dirty="0" smtClean="0">
                <a:solidFill>
                  <a:srgbClr val="C00000"/>
                </a:solidFill>
              </a:rPr>
              <a:t>)!</a:t>
            </a:r>
          </a:p>
          <a:p>
            <a:pPr marL="971550" lvl="1"/>
            <a:r>
              <a:rPr lang="en-US" altLang="zh-CN" dirty="0" smtClean="0">
                <a:solidFill>
                  <a:srgbClr val="C00000"/>
                </a:solidFill>
              </a:rPr>
              <a:t>1!=1</a:t>
            </a:r>
            <a:r>
              <a:rPr lang="zh-CN" altLang="en-US" dirty="0" smtClean="0">
                <a:solidFill>
                  <a:srgbClr val="C00000"/>
                </a:solidFill>
              </a:rPr>
              <a:t>，或</a:t>
            </a:r>
            <a:r>
              <a:rPr lang="en-US" altLang="zh-CN" dirty="0" smtClean="0">
                <a:solidFill>
                  <a:srgbClr val="C00000"/>
                </a:solidFill>
              </a:rPr>
              <a:t>0!=1</a:t>
            </a:r>
            <a:endParaRPr lang="en-US" altLang="zh-CN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分析：</a:t>
            </a:r>
            <a:endParaRPr lang="en-US" altLang="zh-CN" dirty="0">
              <a:solidFill>
                <a:srgbClr val="080808"/>
              </a:solidFill>
            </a:endParaRPr>
          </a:p>
          <a:p>
            <a:pPr marL="971550" lvl="1"/>
            <a:r>
              <a:rPr lang="zh-CN" altLang="en-US" dirty="0">
                <a:solidFill>
                  <a:srgbClr val="080808"/>
                </a:solidFill>
              </a:rPr>
              <a:t>假定函数</a:t>
            </a:r>
            <a:r>
              <a:rPr lang="en-US" altLang="zh-CN" dirty="0">
                <a:solidFill>
                  <a:srgbClr val="080808"/>
                </a:solidFill>
              </a:rPr>
              <a:t>T(n)</a:t>
            </a:r>
            <a:r>
              <a:rPr lang="zh-CN" altLang="en-US" dirty="0">
                <a:solidFill>
                  <a:srgbClr val="080808"/>
                </a:solidFill>
              </a:rPr>
              <a:t>的功能是求</a:t>
            </a:r>
            <a:r>
              <a:rPr lang="en-US" altLang="zh-CN" dirty="0" smtClean="0">
                <a:solidFill>
                  <a:srgbClr val="080808"/>
                </a:solidFill>
              </a:rPr>
              <a:t>n!</a:t>
            </a:r>
            <a:r>
              <a:rPr lang="zh-CN" altLang="en-US" dirty="0" smtClean="0">
                <a:solidFill>
                  <a:srgbClr val="080808"/>
                </a:solidFill>
              </a:rPr>
              <a:t>，则</a:t>
            </a:r>
            <a:r>
              <a:rPr lang="en-US" altLang="zh-CN" dirty="0" smtClean="0">
                <a:solidFill>
                  <a:srgbClr val="7D0C00"/>
                </a:solidFill>
              </a:rPr>
              <a:t>T(n-1)</a:t>
            </a:r>
            <a:r>
              <a:rPr lang="zh-CN" altLang="en-US" dirty="0" smtClean="0">
                <a:solidFill>
                  <a:srgbClr val="7D0C00"/>
                </a:solidFill>
              </a:rPr>
              <a:t>即表示</a:t>
            </a:r>
            <a:r>
              <a:rPr lang="en-US" altLang="zh-CN" dirty="0" smtClean="0">
                <a:solidFill>
                  <a:srgbClr val="7D0C00"/>
                </a:solidFill>
              </a:rPr>
              <a:t>(n-1)!</a:t>
            </a:r>
            <a:endParaRPr lang="en-US" altLang="zh-CN" dirty="0">
              <a:solidFill>
                <a:srgbClr val="7D0C00"/>
              </a:solidFill>
            </a:endParaRPr>
          </a:p>
          <a:p>
            <a:pPr marL="971550" lvl="1"/>
            <a:r>
              <a:rPr lang="zh-CN" altLang="en-US" dirty="0" smtClean="0">
                <a:solidFill>
                  <a:srgbClr val="080808"/>
                </a:solidFill>
              </a:rPr>
              <a:t>根据</a:t>
            </a:r>
            <a:r>
              <a:rPr lang="zh-CN" altLang="en-US" dirty="0">
                <a:solidFill>
                  <a:srgbClr val="080808"/>
                </a:solidFill>
              </a:rPr>
              <a:t>公式</a:t>
            </a:r>
            <a:r>
              <a:rPr lang="en-US" altLang="zh-CN" dirty="0">
                <a:solidFill>
                  <a:srgbClr val="0303DF"/>
                </a:solidFill>
              </a:rPr>
              <a:t>n!=n*(n-1)!</a:t>
            </a:r>
            <a:r>
              <a:rPr lang="zh-CN" altLang="en-US" dirty="0">
                <a:solidFill>
                  <a:srgbClr val="080808"/>
                </a:solidFill>
              </a:rPr>
              <a:t>，因此有</a:t>
            </a:r>
            <a:r>
              <a:rPr lang="en-US" altLang="zh-CN" dirty="0">
                <a:solidFill>
                  <a:srgbClr val="FF0000"/>
                </a:solidFill>
              </a:rPr>
              <a:t>T(n)=n*T(n-1</a:t>
            </a:r>
            <a:r>
              <a:rPr lang="en-US" altLang="zh-CN" dirty="0" smtClean="0">
                <a:solidFill>
                  <a:srgbClr val="FF0000"/>
                </a:solidFill>
              </a:rPr>
              <a:t>);</a:t>
            </a:r>
          </a:p>
          <a:p>
            <a:pPr marL="971550" lvl="1"/>
            <a:r>
              <a:rPr lang="zh-CN" altLang="en-US" dirty="0">
                <a:solidFill>
                  <a:srgbClr val="080808"/>
                </a:solidFill>
              </a:rPr>
              <a:t>根据阶乘的定义，有</a:t>
            </a:r>
            <a:r>
              <a:rPr lang="en-US" altLang="zh-CN" dirty="0">
                <a:solidFill>
                  <a:srgbClr val="080808"/>
                </a:solidFill>
              </a:rPr>
              <a:t>1!=1</a:t>
            </a:r>
            <a:r>
              <a:rPr lang="zh-CN" altLang="en-US" dirty="0">
                <a:solidFill>
                  <a:srgbClr val="080808"/>
                </a:solidFill>
              </a:rPr>
              <a:t>，即</a:t>
            </a:r>
            <a:r>
              <a:rPr lang="en-US" altLang="zh-CN" dirty="0">
                <a:solidFill>
                  <a:srgbClr val="006600"/>
                </a:solidFill>
              </a:rPr>
              <a:t>T(1)=1</a:t>
            </a:r>
            <a:r>
              <a:rPr lang="zh-CN" altLang="en-US" dirty="0">
                <a:solidFill>
                  <a:srgbClr val="006600"/>
                </a:solidFill>
              </a:rPr>
              <a:t>（边界条件）</a:t>
            </a:r>
            <a:endParaRPr lang="en-US" altLang="zh-CN" dirty="0">
              <a:solidFill>
                <a:srgbClr val="006600"/>
              </a:solidFill>
            </a:endParaRPr>
          </a:p>
          <a:p>
            <a:pPr marL="971550" lvl="1"/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6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r>
              <a:rPr lang="en-US" altLang="zh-CN" dirty="0"/>
              <a:t>—</a:t>
            </a:r>
            <a:r>
              <a:rPr lang="zh-CN" altLang="en-US" dirty="0"/>
              <a:t>递与归，递去与归来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5" y="1135063"/>
                <a:ext cx="8414944" cy="498153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 </a:t>
                </a:r>
                <a:r>
                  <a:rPr lang="zh-CN" altLang="en-US" sz="2000" dirty="0"/>
                  <a:t>阶乘公式：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T(n)=n*T(n-1);</a:t>
                </a: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递归的求解过程 </a:t>
                </a:r>
                <a:r>
                  <a:rPr lang="en-US" altLang="zh-CN" sz="2000" dirty="0"/>
                  <a:t>(n=5)</a:t>
                </a:r>
                <a:r>
                  <a:rPr lang="zh-CN" altLang="en-US" sz="2000" dirty="0"/>
                  <a:t>（</a:t>
                </a:r>
                <a:r>
                  <a:rPr lang="zh-CN" altLang="en-US" sz="2000" dirty="0">
                    <a:solidFill>
                      <a:srgbClr val="006600"/>
                    </a:solidFill>
                  </a:rPr>
                  <a:t>递去</a:t>
                </a:r>
                <a:r>
                  <a:rPr lang="zh-CN" altLang="en-US" sz="2000" dirty="0"/>
                  <a:t>，直到问题可直接求解，或满足边界条件）</a:t>
                </a:r>
                <a:endParaRPr lang="en-US" altLang="zh-CN" sz="2000" dirty="0"/>
              </a:p>
              <a:p>
                <a:pPr marL="971550" lvl="1"/>
                <a:r>
                  <a:rPr lang="en-US" altLang="zh-CN" sz="1800" dirty="0"/>
                  <a:t>T(5)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800" dirty="0">
                    <a:sym typeface="Wingdings" panose="05000000000000000000" pitchFamily="2" charset="2"/>
                  </a:rPr>
                  <a:t>T(4)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sz="1800" dirty="0">
                    <a:sym typeface="Wingdings" panose="05000000000000000000" pitchFamily="2" charset="2"/>
                  </a:rPr>
                  <a:t>T(3)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sz="1800" dirty="0">
                    <a:sym typeface="Wingdings" panose="05000000000000000000" pitchFamily="2" charset="2"/>
                  </a:rPr>
                  <a:t>T(2)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zh-CN" sz="1800" dirty="0">
                    <a:sym typeface="Wingdings" panose="05000000000000000000" pitchFamily="2" charset="2"/>
                  </a:rPr>
                  <a:t>T(1)=1 </a:t>
                </a:r>
                <a:r>
                  <a:rPr lang="zh-CN" altLang="en-US" sz="18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（</a:t>
                </a:r>
                <a:r>
                  <a:rPr lang="en-US" altLang="zh-CN" sz="18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T(1)=1</a:t>
                </a:r>
                <a:r>
                  <a:rPr lang="zh-CN" altLang="en-US" sz="18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，本原问题）</a:t>
                </a:r>
                <a:endParaRPr lang="en-US" altLang="zh-CN" sz="1800" dirty="0">
                  <a:solidFill>
                    <a:srgbClr val="C00000"/>
                  </a:solidFill>
                  <a:sym typeface="Wingdings" panose="05000000000000000000" pitchFamily="2" charset="2"/>
                </a:endParaRPr>
              </a:p>
              <a:p>
                <a:pPr marL="971550" lvl="1"/>
                <a:r>
                  <a:rPr lang="zh-CN" altLang="en-US" sz="1800" dirty="0">
                    <a:solidFill>
                      <a:srgbClr val="0303DF"/>
                    </a:solidFill>
                  </a:rPr>
                  <a:t>满足边界条件，或可理解为子问题规模小到可直接求解，停止递去，并开始归来；</a:t>
                </a:r>
                <a:endParaRPr lang="en-US" altLang="zh-CN" sz="1800" dirty="0">
                  <a:solidFill>
                    <a:srgbClr val="0303DF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返回过程 </a:t>
                </a:r>
                <a:r>
                  <a:rPr lang="en-US" altLang="zh-CN" sz="2000" dirty="0"/>
                  <a:t>(n=5)</a:t>
                </a:r>
                <a:r>
                  <a:rPr lang="zh-CN" altLang="en-US" sz="2000" dirty="0"/>
                  <a:t>（</a:t>
                </a:r>
                <a:r>
                  <a:rPr lang="zh-CN" altLang="en-US" sz="2000" dirty="0">
                    <a:solidFill>
                      <a:srgbClr val="006600"/>
                    </a:solidFill>
                  </a:rPr>
                  <a:t>归来</a:t>
                </a:r>
                <a:r>
                  <a:rPr lang="zh-CN" altLang="en-US" sz="2000" dirty="0"/>
                  <a:t>，利用已经解决的问题逐步求解原问题）</a:t>
                </a:r>
                <a:endParaRPr lang="en-US" altLang="zh-CN" sz="2000" dirty="0"/>
              </a:p>
              <a:p>
                <a:pPr marL="971550" lvl="1"/>
                <a:r>
                  <a:rPr lang="en-US" altLang="zh-CN" sz="1800" dirty="0"/>
                  <a:t> T(5)          T(4)          T(3)           T(2)          T(1)</a:t>
                </a:r>
              </a:p>
              <a:p>
                <a:pPr lvl="1" indent="0">
                  <a:buNone/>
                </a:pPr>
                <a:r>
                  <a:rPr lang="en-US" altLang="zh-CN" sz="1800" dirty="0"/>
                  <a:t>                                                         </a:t>
                </a:r>
              </a:p>
              <a:p>
                <a:pPr marL="971550" lvl="1"/>
                <a:r>
                  <a:rPr lang="en-US" altLang="zh-CN" sz="1800" dirty="0"/>
                  <a:t>5*T(4)     4*T(3)      3*T(2)        2*T(1)        1   (</a:t>
                </a:r>
                <a:r>
                  <a:rPr lang="zh-CN" altLang="en-US" sz="1800" dirty="0"/>
                  <a:t>边界条件，本原问题</a:t>
                </a:r>
                <a:r>
                  <a:rPr lang="en-US" altLang="zh-CN" sz="1800" dirty="0"/>
                  <a:t>)</a:t>
                </a:r>
                <a:endParaRPr lang="zh-CN" altLang="en-US" sz="1800" dirty="0"/>
              </a:p>
              <a:p>
                <a:pPr marL="971550" lvl="1"/>
                <a:endParaRPr lang="en-US" altLang="zh-CN" dirty="0"/>
              </a:p>
              <a:p>
                <a:pPr marL="971550" lvl="1"/>
                <a:r>
                  <a:rPr lang="zh-CN" altLang="en-US" dirty="0"/>
                  <a:t>该过程是利用</a:t>
                </a:r>
                <a:r>
                  <a:rPr lang="zh-CN" altLang="en-US" dirty="0">
                    <a:solidFill>
                      <a:srgbClr val="0303DF"/>
                    </a:solidFill>
                  </a:rPr>
                  <a:t>栈</a:t>
                </a:r>
                <a:r>
                  <a:rPr lang="zh-CN" altLang="en-US" dirty="0"/>
                  <a:t>实现的</a:t>
                </a:r>
                <a:endParaRPr lang="en-US" altLang="zh-CN" dirty="0"/>
              </a:p>
              <a:p>
                <a:pPr marL="971550"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135063"/>
                <a:ext cx="8414944" cy="4981532"/>
              </a:xfrm>
              <a:blipFill>
                <a:blip r:embed="rId2"/>
                <a:stretch>
                  <a:fillRect l="-145" t="-734" r="-2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 bwMode="auto">
          <a:xfrm flipH="1">
            <a:off x="5044130" y="3797245"/>
            <a:ext cx="444843" cy="4572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>
            <a:off x="4085882" y="3797245"/>
            <a:ext cx="444843" cy="4572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H="1">
            <a:off x="3101885" y="3826957"/>
            <a:ext cx="444843" cy="4572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 bwMode="auto">
          <a:xfrm flipH="1">
            <a:off x="2152982" y="3818870"/>
            <a:ext cx="444843" cy="4572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V="1">
            <a:off x="5700316" y="3826958"/>
            <a:ext cx="0" cy="41395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 bwMode="auto">
          <a:xfrm flipV="1">
            <a:off x="4787427" y="3832106"/>
            <a:ext cx="0" cy="41395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 bwMode="auto">
          <a:xfrm flipV="1">
            <a:off x="3747456" y="3826958"/>
            <a:ext cx="0" cy="41395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 bwMode="auto">
          <a:xfrm flipV="1">
            <a:off x="1795807" y="3840495"/>
            <a:ext cx="0" cy="41395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D62E5B-31FD-4E1B-85BC-7B1144802F79}"/>
              </a:ext>
            </a:extLst>
          </p:cNvPr>
          <p:cNvCxnSpPr/>
          <p:nvPr/>
        </p:nvCxnSpPr>
        <p:spPr bwMode="auto">
          <a:xfrm flipV="1">
            <a:off x="2785708" y="3826957"/>
            <a:ext cx="0" cy="41395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6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5!</a:t>
            </a:r>
            <a:r>
              <a:rPr lang="zh-CN" altLang="en-US" dirty="0"/>
              <a:t>的递与归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E9A8E-8EF1-4A08-A0F6-D3371A6A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递去（调用）：大</a:t>
            </a:r>
            <a:r>
              <a:rPr lang="zh-CN" altLang="en-US" sz="2000" dirty="0">
                <a:solidFill>
                  <a:srgbClr val="0303DF"/>
                </a:solidFill>
              </a:rPr>
              <a:t>问题逐步分解成较小的子问题，直至子问题可直接求解</a:t>
            </a:r>
            <a:r>
              <a:rPr lang="zh-CN" altLang="en-US" sz="2000" dirty="0"/>
              <a:t>；（直至本原问题，终止递去的过程）</a:t>
            </a:r>
            <a:endParaRPr lang="en-US" altLang="zh-CN" sz="2000" dirty="0"/>
          </a:p>
          <a:p>
            <a:pPr marL="971550" lvl="1"/>
            <a:r>
              <a:rPr lang="en-US" altLang="zh-CN" sz="1800" dirty="0"/>
              <a:t>5!=5*4!     //</a:t>
            </a:r>
            <a:r>
              <a:rPr lang="zh-CN" altLang="en-US" sz="1800" dirty="0"/>
              <a:t>无法直接求解</a:t>
            </a:r>
            <a:r>
              <a:rPr lang="en-US" altLang="zh-CN" sz="1800" dirty="0"/>
              <a:t>5!</a:t>
            </a:r>
            <a:r>
              <a:rPr lang="zh-CN" altLang="en-US" sz="1800" dirty="0"/>
              <a:t>，将问题转化为求规模较小的</a:t>
            </a:r>
            <a:r>
              <a:rPr lang="en-US" altLang="zh-CN" sz="1800" dirty="0"/>
              <a:t>4!</a:t>
            </a:r>
          </a:p>
          <a:p>
            <a:pPr marL="971550" lvl="1"/>
            <a:r>
              <a:rPr lang="en-US" altLang="zh-CN" sz="1800" dirty="0"/>
              <a:t>4!=4*3!     //</a:t>
            </a:r>
            <a:r>
              <a:rPr lang="zh-CN" altLang="en-US" sz="1800" dirty="0"/>
              <a:t>以此类推</a:t>
            </a:r>
            <a:endParaRPr lang="en-US" altLang="zh-CN" sz="1800" dirty="0"/>
          </a:p>
          <a:p>
            <a:pPr marL="971550" lvl="1"/>
            <a:r>
              <a:rPr lang="en-US" altLang="zh-CN" sz="1800" dirty="0"/>
              <a:t>3!=3*2!</a:t>
            </a:r>
          </a:p>
          <a:p>
            <a:pPr marL="971550" lvl="1"/>
            <a:r>
              <a:rPr lang="en-US" altLang="zh-CN" sz="1800" dirty="0"/>
              <a:t>2!=2*1!</a:t>
            </a:r>
          </a:p>
          <a:p>
            <a:pPr marL="971550" lvl="1"/>
            <a:r>
              <a:rPr lang="en-US" altLang="zh-CN" sz="1800" dirty="0"/>
              <a:t>1!=1          </a:t>
            </a:r>
            <a:r>
              <a:rPr lang="en-US" altLang="zh-CN" sz="1800" dirty="0">
                <a:solidFill>
                  <a:srgbClr val="C00000"/>
                </a:solidFill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</a:rPr>
              <a:t>递归到本原问题，可直接求解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归来（回溯）：</a:t>
            </a:r>
            <a:r>
              <a:rPr lang="zh-CN" altLang="en-US" sz="2000" dirty="0">
                <a:solidFill>
                  <a:srgbClr val="0303DF"/>
                </a:solidFill>
              </a:rPr>
              <a:t>利用已经解决的子问题逐步解决原问题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/>
              <a:t>1!=1   </a:t>
            </a:r>
            <a:r>
              <a:rPr lang="en-US" altLang="zh-CN" sz="1800" dirty="0">
                <a:solidFill>
                  <a:srgbClr val="C00000"/>
                </a:solidFill>
              </a:rPr>
              <a:t>//1</a:t>
            </a:r>
            <a:r>
              <a:rPr lang="zh-CN" altLang="en-US" sz="1800" dirty="0">
                <a:solidFill>
                  <a:srgbClr val="C00000"/>
                </a:solidFill>
              </a:rPr>
              <a:t>！</a:t>
            </a:r>
            <a:r>
              <a:rPr lang="en-US" altLang="zh-CN" sz="1800" dirty="0">
                <a:solidFill>
                  <a:srgbClr val="C00000"/>
                </a:solidFill>
              </a:rPr>
              <a:t>=1</a:t>
            </a:r>
            <a:r>
              <a:rPr lang="zh-CN" altLang="en-US" sz="1800" dirty="0">
                <a:solidFill>
                  <a:srgbClr val="C00000"/>
                </a:solidFill>
              </a:rPr>
              <a:t>，已经直接求解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971550" lvl="1"/>
            <a:r>
              <a:rPr lang="en-US" altLang="zh-CN" sz="1800" dirty="0"/>
              <a:t>2!=2*1!=2*1   //</a:t>
            </a:r>
            <a:r>
              <a:rPr lang="zh-CN" altLang="en-US" sz="1800" dirty="0"/>
              <a:t>根据已求解的问题，逐步求解规模较大的问题</a:t>
            </a:r>
            <a:endParaRPr lang="en-US" altLang="zh-CN" sz="1800" dirty="0"/>
          </a:p>
          <a:p>
            <a:pPr marL="971550" lvl="1"/>
            <a:r>
              <a:rPr lang="en-US" altLang="zh-CN" sz="1800" dirty="0"/>
              <a:t>3!=3*2!=3*(2*1)     //</a:t>
            </a:r>
            <a:r>
              <a:rPr lang="zh-CN" altLang="en-US" sz="1800" dirty="0"/>
              <a:t>以此类推</a:t>
            </a:r>
            <a:endParaRPr lang="en-US" altLang="zh-CN" sz="1800" dirty="0"/>
          </a:p>
          <a:p>
            <a:pPr marL="971550" lvl="1"/>
            <a:r>
              <a:rPr lang="en-US" altLang="zh-CN" sz="1800" dirty="0"/>
              <a:t>4!=4*3!=4*(3*2*1)</a:t>
            </a:r>
          </a:p>
          <a:p>
            <a:pPr marL="971550" lvl="1"/>
            <a:r>
              <a:rPr lang="en-US" altLang="zh-CN" sz="1800" dirty="0"/>
              <a:t>5!=5*4!=5*(4*3*2*1)</a:t>
            </a:r>
          </a:p>
          <a:p>
            <a:pPr marL="971550" lvl="1"/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888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303DF"/>
                </a:solidFill>
              </a:rPr>
              <a:t>递归</a:t>
            </a:r>
            <a:r>
              <a:rPr lang="zh-CN" altLang="en-US" dirty="0"/>
              <a:t>过程可以理解成</a:t>
            </a:r>
            <a:r>
              <a:rPr lang="zh-CN" altLang="en-US" dirty="0">
                <a:solidFill>
                  <a:srgbClr val="C00000"/>
                </a:solidFill>
              </a:rPr>
              <a:t>两个</a:t>
            </a:r>
            <a:r>
              <a:rPr lang="zh-CN" altLang="en-US" dirty="0">
                <a:solidFill>
                  <a:srgbClr val="0303DF"/>
                </a:solidFill>
              </a:rPr>
              <a:t>递推</a:t>
            </a:r>
            <a:r>
              <a:rPr lang="zh-CN" altLang="en-US" dirty="0"/>
              <a:t>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4" y="1135063"/>
                <a:ext cx="8408843" cy="498153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b="1" dirty="0">
                    <a:solidFill>
                      <a:srgbClr val="0303DF"/>
                    </a:solidFill>
                  </a:rPr>
                  <a:t>递归</a:t>
                </a:r>
                <a:r>
                  <a:rPr lang="zh-CN" altLang="en-US" sz="2000" b="1" dirty="0"/>
                  <a:t>过程，可以理解为两个</a:t>
                </a:r>
                <a:r>
                  <a:rPr lang="zh-CN" altLang="en-US" sz="2000" b="1" dirty="0">
                    <a:solidFill>
                      <a:srgbClr val="006600"/>
                    </a:solidFill>
                  </a:rPr>
                  <a:t>递推</a:t>
                </a:r>
                <a:r>
                  <a:rPr lang="zh-CN" altLang="en-US" sz="2000" b="1" dirty="0"/>
                  <a:t>过程</a:t>
                </a:r>
                <a:endParaRPr lang="en-US" altLang="zh-CN" sz="2000" b="1" dirty="0"/>
              </a:p>
              <a:p>
                <a:pPr marL="971550" lvl="1"/>
                <a:r>
                  <a:rPr lang="en-US" altLang="zh-CN" sz="1800" dirty="0"/>
                  <a:t>T(5)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ym typeface="Wingdings" panose="05000000000000000000" pitchFamily="2" charset="2"/>
                  </a:rPr>
                  <a:t>T(4)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800" dirty="0">
                    <a:sym typeface="Wingdings" panose="05000000000000000000" pitchFamily="2" charset="2"/>
                  </a:rPr>
                  <a:t> T(3)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800" dirty="0">
                    <a:sym typeface="Wingdings" panose="05000000000000000000" pitchFamily="2" charset="2"/>
                  </a:rPr>
                  <a:t>T(2)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T(1);    </a:t>
                </a:r>
                <a:r>
                  <a:rPr lang="en-US" altLang="zh-CN" sz="1800" b="1" dirty="0">
                    <a:solidFill>
                      <a:srgbClr val="006600"/>
                    </a:solidFill>
                    <a:sym typeface="Wingdings" panose="05000000000000000000" pitchFamily="2" charset="2"/>
                  </a:rPr>
                  <a:t>//</a:t>
                </a:r>
                <a:r>
                  <a:rPr lang="zh-CN" altLang="en-US" sz="1800" b="1" dirty="0">
                    <a:solidFill>
                      <a:srgbClr val="006600"/>
                    </a:solidFill>
                    <a:sym typeface="Wingdings" panose="05000000000000000000" pitchFamily="2" charset="2"/>
                  </a:rPr>
                  <a:t>递推到可直接求解的</a:t>
                </a:r>
                <a:r>
                  <a:rPr lang="zh-CN" altLang="en-US" sz="1800" b="1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本原问题</a:t>
                </a:r>
                <a:endParaRPr lang="en-US" altLang="zh-CN" sz="1800" b="1" dirty="0">
                  <a:solidFill>
                    <a:srgbClr val="7030A0"/>
                  </a:solidFill>
                </a:endParaRPr>
              </a:p>
              <a:p>
                <a:pPr marL="971550" lvl="1"/>
                <a:r>
                  <a:rPr lang="en-US" altLang="zh-CN" sz="1800" dirty="0"/>
                  <a:t>T(5) 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800" dirty="0">
                    <a:sym typeface="Wingdings" panose="05000000000000000000" pitchFamily="2" charset="2"/>
                  </a:rPr>
                  <a:t> T(4)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ym typeface="Wingdings" panose="05000000000000000000" pitchFamily="2" charset="2"/>
                  </a:rPr>
                  <a:t>T(3)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800" dirty="0">
                    <a:sym typeface="Wingdings" panose="05000000000000000000" pitchFamily="2" charset="2"/>
                  </a:rPr>
                  <a:t>T(2)</a:t>
                </a:r>
                <a:r>
                  <a:rPr lang="en-US" altLang="zh-CN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8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T(1) ;  </a:t>
                </a:r>
                <a:r>
                  <a:rPr lang="en-US" altLang="zh-CN" sz="1800" b="1" dirty="0">
                    <a:solidFill>
                      <a:srgbClr val="006600"/>
                    </a:solidFill>
                    <a:sym typeface="Wingdings" panose="05000000000000000000" pitchFamily="2" charset="2"/>
                  </a:rPr>
                  <a:t>//</a:t>
                </a:r>
                <a:r>
                  <a:rPr lang="zh-CN" altLang="en-US" sz="1800" b="1" dirty="0">
                    <a:solidFill>
                      <a:srgbClr val="006600"/>
                    </a:solidFill>
                    <a:sym typeface="Wingdings" panose="05000000000000000000" pitchFamily="2" charset="2"/>
                  </a:rPr>
                  <a:t>从已解决的问题往回递推到</a:t>
                </a:r>
                <a:r>
                  <a:rPr lang="zh-CN" altLang="en-US" sz="1800" b="1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原问题</a:t>
                </a:r>
                <a:endParaRPr lang="en-US" altLang="zh-CN" sz="1800" b="1" dirty="0">
                  <a:solidFill>
                    <a:srgbClr val="7030A0"/>
                  </a:solidFill>
                  <a:sym typeface="Wingdings" panose="05000000000000000000" pitchFamily="2" charset="2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递归</a:t>
                </a:r>
                <a:endParaRPr lang="en-US" altLang="zh-CN" sz="2000" dirty="0"/>
              </a:p>
              <a:p>
                <a:pPr marL="971550" lvl="1"/>
                <a:r>
                  <a:rPr lang="zh-CN" altLang="en-US" sz="1800" b="1" dirty="0">
                    <a:solidFill>
                      <a:srgbClr val="C00000"/>
                    </a:solidFill>
                  </a:rPr>
                  <a:t>递去：</a:t>
                </a:r>
                <a:r>
                  <a:rPr lang="zh-CN" altLang="en-US" sz="1800" b="1" dirty="0">
                    <a:solidFill>
                      <a:srgbClr val="7030A0"/>
                    </a:solidFill>
                  </a:rPr>
                  <a:t>直到问题可以直接求解；</a:t>
                </a:r>
                <a:endParaRPr lang="en-US" altLang="zh-CN" sz="1800" dirty="0"/>
              </a:p>
              <a:p>
                <a:pPr marL="1200150" lvl="2"/>
                <a:r>
                  <a:rPr lang="en-US" altLang="zh-CN" sz="1600" b="1" dirty="0">
                    <a:solidFill>
                      <a:srgbClr val="0303DF"/>
                    </a:solidFill>
                  </a:rPr>
                  <a:t>T(5)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1600" b="1" dirty="0">
                    <a:solidFill>
                      <a:srgbClr val="0303DF"/>
                    </a:solidFill>
                    <a:sym typeface="Wingdings" panose="05000000000000000000" pitchFamily="2" charset="2"/>
                  </a:rPr>
                  <a:t>*T(4)</a:t>
                </a:r>
                <a:r>
                  <a:rPr lang="en-US" altLang="zh-CN" sz="1600" b="1" dirty="0">
                    <a:solidFill>
                      <a:srgbClr val="0303D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1600" b="1" i="1" smtClean="0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solidFill>
                      <a:srgbClr val="0303DF"/>
                    </a:solidFill>
                    <a:sym typeface="Wingdings" panose="05000000000000000000" pitchFamily="2" charset="2"/>
                  </a:rPr>
                  <a:t>5*(4*T(3))</a:t>
                </a:r>
                <a:r>
                  <a:rPr lang="en-US" altLang="zh-CN" sz="1600" b="1" dirty="0">
                    <a:solidFill>
                      <a:srgbClr val="0303D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600" b="1" dirty="0">
                    <a:solidFill>
                      <a:srgbClr val="0303DF"/>
                    </a:solidFill>
                    <a:sym typeface="Wingdings" panose="05000000000000000000" pitchFamily="2" charset="2"/>
                  </a:rPr>
                  <a:t>5*4*(3*T(2))</a:t>
                </a:r>
                <a:r>
                  <a:rPr lang="en-US" altLang="zh-CN" sz="1600" b="1" dirty="0">
                    <a:solidFill>
                      <a:srgbClr val="0303D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1600" b="1" dirty="0">
                    <a:solidFill>
                      <a:srgbClr val="0303DF"/>
                    </a:solidFill>
                    <a:sym typeface="Wingdings" panose="05000000000000000000" pitchFamily="2" charset="2"/>
                  </a:rPr>
                  <a:t>5*4*3*(2*T(1))  </a:t>
                </a:r>
                <a:r>
                  <a:rPr lang="zh-CN" altLang="en-US" sz="16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（</a:t>
                </a:r>
                <a:r>
                  <a:rPr lang="en-US" altLang="zh-CN" sz="16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T(1)=1</a:t>
                </a:r>
                <a:r>
                  <a:rPr lang="zh-CN" altLang="en-US" sz="16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）</a:t>
                </a:r>
                <a:r>
                  <a:rPr lang="en-US" altLang="zh-CN" sz="16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 </a:t>
                </a:r>
              </a:p>
              <a:p>
                <a:pPr marL="971550" lvl="1"/>
                <a:r>
                  <a:rPr lang="zh-CN" altLang="en-US" sz="1800" b="1" dirty="0">
                    <a:solidFill>
                      <a:srgbClr val="C00000"/>
                    </a:solidFill>
                  </a:rPr>
                  <a:t>归来：</a:t>
                </a:r>
                <a:r>
                  <a:rPr lang="zh-CN" altLang="en-US" sz="1800" b="1" dirty="0">
                    <a:solidFill>
                      <a:srgbClr val="7030A0"/>
                    </a:solidFill>
                  </a:rPr>
                  <a:t>直到原问题得到求解；</a:t>
                </a:r>
                <a:endParaRPr lang="en-US" altLang="zh-CN" sz="1800" dirty="0"/>
              </a:p>
              <a:p>
                <a:pPr marL="1200150" lvl="2"/>
                <a:r>
                  <a:rPr lang="en-US" altLang="zh-CN" sz="1600" b="1" dirty="0">
                    <a:solidFill>
                      <a:srgbClr val="0303DF"/>
                    </a:solidFill>
                  </a:rPr>
                  <a:t>T(5)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303D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600" b="1" dirty="0">
                    <a:solidFill>
                      <a:srgbClr val="0303DF"/>
                    </a:solidFill>
                    <a:sym typeface="Wingdings" panose="05000000000000000000" pitchFamily="2" charset="2"/>
                  </a:rPr>
                  <a:t>5*T(4)</a:t>
                </a:r>
                <a:r>
                  <a:rPr lang="en-US" altLang="zh-CN" sz="1600" b="1" dirty="0">
                    <a:solidFill>
                      <a:srgbClr val="0303D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303D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600" b="1" dirty="0">
                    <a:solidFill>
                      <a:srgbClr val="0303DF"/>
                    </a:solidFill>
                    <a:sym typeface="Wingdings" panose="05000000000000000000" pitchFamily="2" charset="2"/>
                  </a:rPr>
                  <a:t>4*T(3)</a:t>
                </a:r>
                <a:r>
                  <a:rPr lang="en-US" altLang="zh-CN" sz="1600" b="1" dirty="0">
                    <a:solidFill>
                      <a:srgbClr val="0303D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303D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altLang="zh-CN" sz="1600" b="1" dirty="0">
                    <a:solidFill>
                      <a:srgbClr val="0303DF"/>
                    </a:solidFill>
                    <a:sym typeface="Wingdings" panose="05000000000000000000" pitchFamily="2" charset="2"/>
                  </a:rPr>
                  <a:t>3*T(2)</a:t>
                </a:r>
                <a:r>
                  <a:rPr lang="en-US" altLang="zh-CN" sz="1600" b="1" dirty="0">
                    <a:solidFill>
                      <a:srgbClr val="0303D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303D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600" b="1" dirty="0">
                    <a:solidFill>
                      <a:srgbClr val="0303DF"/>
                    </a:solidFill>
                    <a:sym typeface="Wingdings" panose="05000000000000000000" pitchFamily="2" charset="2"/>
                  </a:rPr>
                  <a:t>2*T(1) </a:t>
                </a:r>
                <a:r>
                  <a:rPr lang="zh-CN" altLang="en-US" sz="1600" b="1" dirty="0">
                    <a:solidFill>
                      <a:srgbClr val="0303DF"/>
                    </a:solidFill>
                    <a:sym typeface="Wingdings" panose="05000000000000000000" pitchFamily="2" charset="2"/>
                  </a:rPr>
                  <a:t>（</a:t>
                </a:r>
                <a:r>
                  <a:rPr lang="en-US" altLang="zh-CN" sz="16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T(1)=1</a:t>
                </a:r>
                <a:r>
                  <a:rPr lang="zh-CN" altLang="en-US" sz="16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）</a:t>
                </a:r>
                <a:r>
                  <a:rPr lang="en-US" altLang="zh-CN" sz="16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endParaRPr lang="en-US" altLang="zh-CN" sz="1600" dirty="0"/>
              </a:p>
              <a:p>
                <a:pPr marL="971550" lvl="1"/>
                <a:r>
                  <a:rPr lang="zh-CN" altLang="en-US" sz="1800" dirty="0"/>
                  <a:t>编译程序也是利用“递推工作栈”实现递归过程；</a:t>
                </a:r>
                <a:endParaRPr lang="en-US" altLang="zh-CN" sz="1600" dirty="0"/>
              </a:p>
              <a:p>
                <a:pPr marL="971550" lvl="1"/>
                <a:r>
                  <a:rPr lang="zh-CN" altLang="en-US" sz="1800" dirty="0">
                    <a:solidFill>
                      <a:srgbClr val="0303DF"/>
                    </a:solidFill>
                  </a:rPr>
                  <a:t>递归耗时且耗费资源</a:t>
                </a:r>
                <a:r>
                  <a:rPr lang="zh-CN" altLang="en-US" sz="1800" dirty="0"/>
                  <a:t>；（</a:t>
                </a:r>
                <a:r>
                  <a:rPr lang="zh-CN" altLang="en-US" sz="1800" b="1" dirty="0">
                    <a:solidFill>
                      <a:srgbClr val="7030A0"/>
                    </a:solidFill>
                  </a:rPr>
                  <a:t>递</a:t>
                </a:r>
                <a:r>
                  <a:rPr lang="en-US" altLang="zh-CN" sz="1800" b="1" dirty="0">
                    <a:solidFill>
                      <a:srgbClr val="7030A0"/>
                    </a:solidFill>
                  </a:rPr>
                  <a:t>--</a:t>
                </a:r>
                <a:r>
                  <a:rPr lang="zh-CN" altLang="en-US" sz="1800" b="1" dirty="0">
                    <a:solidFill>
                      <a:srgbClr val="7030A0"/>
                    </a:solidFill>
                  </a:rPr>
                  <a:t>进栈，归</a:t>
                </a:r>
                <a:r>
                  <a:rPr lang="en-US" altLang="zh-CN" sz="1800" b="1" dirty="0">
                    <a:solidFill>
                      <a:srgbClr val="7030A0"/>
                    </a:solidFill>
                  </a:rPr>
                  <a:t>---</a:t>
                </a:r>
                <a:r>
                  <a:rPr lang="zh-CN" altLang="en-US" sz="1800" b="1" dirty="0">
                    <a:solidFill>
                      <a:srgbClr val="7030A0"/>
                    </a:solidFill>
                  </a:rPr>
                  <a:t>出栈</a:t>
                </a:r>
                <a:r>
                  <a:rPr lang="zh-CN" altLang="en-US" sz="1800" dirty="0"/>
                  <a:t>）</a:t>
                </a:r>
                <a:endParaRPr lang="en-US" altLang="zh-CN" sz="1800" dirty="0"/>
              </a:p>
              <a:p>
                <a:pPr marL="971550" lvl="1"/>
                <a:r>
                  <a:rPr lang="zh-CN" altLang="en-US" sz="1800" b="1" dirty="0">
                    <a:solidFill>
                      <a:srgbClr val="006600"/>
                    </a:solidFill>
                  </a:rPr>
                  <a:t>递推的效率要比递归高；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4" y="1135063"/>
                <a:ext cx="8408843" cy="4981532"/>
              </a:xfrm>
              <a:blipFill>
                <a:blip r:embed="rId2"/>
                <a:stretch>
                  <a:fillRect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50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将递归理解成两个递推过程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1AB8E-0E08-4176-9B6C-450C6BE9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45FBC1-3F60-4CDE-BBA4-9C31357F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" y="1050633"/>
            <a:ext cx="80391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递归求解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0029"/>
            <a:ext cx="8398452" cy="98165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利用递归求</a:t>
            </a:r>
            <a:r>
              <a:rPr lang="en-US" altLang="zh-CN" sz="1800" dirty="0"/>
              <a:t>n</a:t>
            </a:r>
            <a:r>
              <a:rPr lang="zh-CN" altLang="en-US" sz="1800" dirty="0"/>
              <a:t>！</a:t>
            </a:r>
            <a:endParaRPr lang="en-US" altLang="zh-CN" sz="18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根据前面的分析，可以写出如下计算</a:t>
            </a:r>
            <a:r>
              <a:rPr lang="en-US" altLang="zh-CN" sz="1800" dirty="0"/>
              <a:t>n</a:t>
            </a:r>
            <a:r>
              <a:rPr lang="en-US" altLang="zh-CN" sz="1800" dirty="0" smtClean="0"/>
              <a:t>!</a:t>
            </a:r>
            <a:r>
              <a:rPr lang="zh-CN" altLang="en-US" sz="1800" dirty="0" smtClean="0"/>
              <a:t>函数的递归调用：</a:t>
            </a:r>
            <a:endParaRPr lang="en-US" altLang="zh-CN" sz="18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303DF"/>
                </a:solidFill>
                <a:sym typeface="宋体" panose="02010600030101010101" pitchFamily="2" charset="-122"/>
              </a:rPr>
              <a:t>factorial(n)=n* factorial(n-1)</a:t>
            </a:r>
            <a:r>
              <a:rPr lang="zh-CN" altLang="en-US" sz="1800" dirty="0">
                <a:solidFill>
                  <a:srgbClr val="0303DF"/>
                </a:solidFill>
                <a:sym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303DF"/>
                </a:solidFill>
                <a:sym typeface="宋体" panose="02010600030101010101" pitchFamily="2" charset="-122"/>
              </a:rPr>
              <a:t> </a:t>
            </a:r>
            <a:r>
              <a:rPr lang="zh-CN" altLang="en-US" sz="1800" dirty="0">
                <a:solidFill>
                  <a:srgbClr val="0303DF"/>
                </a:solidFill>
                <a:sym typeface="宋体" panose="02010600030101010101" pitchFamily="2" charset="-122"/>
              </a:rPr>
              <a:t>递归终止条件：</a:t>
            </a:r>
            <a:r>
              <a:rPr lang="en-US" altLang="zh-CN" sz="1800" dirty="0">
                <a:solidFill>
                  <a:srgbClr val="0303DF"/>
                </a:solidFill>
                <a:sym typeface="宋体" panose="02010600030101010101" pitchFamily="2" charset="-122"/>
              </a:rPr>
              <a:t>factorial(0)= factorial(1)=1;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454554" y="2091906"/>
            <a:ext cx="4179844" cy="2559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sym typeface="宋体" panose="02010600030101010101" pitchFamily="2" charset="-122"/>
              </a:rPr>
              <a:t>递归函数</a:t>
            </a:r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unsigned long </a:t>
            </a:r>
            <a:r>
              <a:rPr lang="en-US" altLang="zh-CN" sz="1600" dirty="0" err="1">
                <a:solidFill>
                  <a:srgbClr val="000000"/>
                </a:solidFill>
                <a:sym typeface="宋体" panose="02010600030101010101" pitchFamily="2" charset="-122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0303DF"/>
                </a:solidFill>
                <a:sym typeface="宋体" panose="02010600030101010101" pitchFamily="2" charset="-122"/>
              </a:rPr>
              <a:t>factorial(int n)  </a:t>
            </a:r>
            <a:endParaRPr lang="en-US" altLang="zh-CN" sz="1600" dirty="0">
              <a:solidFill>
                <a:srgbClr val="C00000"/>
              </a:solidFill>
              <a:sym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  <a:sym typeface="宋体" panose="02010600030101010101" pitchFamily="2" charset="-122"/>
              </a:rPr>
              <a:t>static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unsigned long </a:t>
            </a:r>
            <a:r>
              <a:rPr lang="en-US" altLang="zh-CN" sz="1600" dirty="0" err="1">
                <a:solidFill>
                  <a:srgbClr val="000000"/>
                </a:solidFill>
                <a:sym typeface="宋体" panose="02010600030101010101" pitchFamily="2" charset="-122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sym typeface="宋体" panose="02010600030101010101" pitchFamily="2" charset="-122"/>
              </a:rPr>
              <a:t>fact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   if ((n= =0)||(n= =1))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        </a:t>
            </a:r>
            <a:r>
              <a:rPr lang="en-US" altLang="zh-CN" sz="1600" dirty="0">
                <a:solidFill>
                  <a:srgbClr val="7030A0"/>
                </a:solidFill>
                <a:sym typeface="宋体" panose="02010600030101010101" pitchFamily="2" charset="-122"/>
              </a:rPr>
              <a:t>fact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=1;   </a:t>
            </a:r>
            <a:endParaRPr lang="en-US" altLang="zh-CN" sz="1600" b="1" dirty="0">
              <a:solidFill>
                <a:srgbClr val="C00000"/>
              </a:solidFill>
              <a:sym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   else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        </a:t>
            </a:r>
            <a:r>
              <a:rPr lang="en-US" altLang="zh-CN" sz="1600" dirty="0">
                <a:solidFill>
                  <a:srgbClr val="7030A0"/>
                </a:solidFill>
                <a:sym typeface="宋体" panose="02010600030101010101" pitchFamily="2" charset="-122"/>
              </a:rPr>
              <a:t>fact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=</a:t>
            </a:r>
            <a:r>
              <a:rPr lang="en-US" altLang="zh-CN" sz="1600" dirty="0">
                <a:solidFill>
                  <a:srgbClr val="0303DF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sym typeface="宋体" panose="02010600030101010101" pitchFamily="2" charset="-122"/>
              </a:rPr>
              <a:t>n* factorial(n-1);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return </a:t>
            </a:r>
            <a:r>
              <a:rPr lang="en-US" altLang="zh-CN" sz="1600" dirty="0">
                <a:solidFill>
                  <a:srgbClr val="7030A0"/>
                </a:solidFill>
                <a:sym typeface="宋体" panose="02010600030101010101" pitchFamily="2" charset="-122"/>
              </a:rPr>
              <a:t>fact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73952" y="2091906"/>
            <a:ext cx="3954767" cy="25382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sym typeface="宋体" panose="02010600030101010101" pitchFamily="2" charset="-122"/>
              </a:rPr>
              <a:t>主函数</a:t>
            </a:r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unsigned long long </a:t>
            </a:r>
            <a:r>
              <a:rPr lang="en-US" altLang="zh-CN" sz="1600" dirty="0">
                <a:solidFill>
                  <a:srgbClr val="0303DF"/>
                </a:solidFill>
                <a:sym typeface="宋体" panose="02010600030101010101" pitchFamily="2" charset="-122"/>
              </a:rPr>
              <a:t>factorial(int n);</a:t>
            </a:r>
            <a:endParaRPr lang="en-US" altLang="zh-CN" sz="16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r>
              <a:rPr lang="en-US" altLang="zh-CN" sz="1600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main() 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n=8;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    unsigned long </a:t>
            </a:r>
            <a:r>
              <a:rPr lang="en-US" altLang="zh-CN" sz="1600" dirty="0" err="1">
                <a:solidFill>
                  <a:srgbClr val="000000"/>
                </a:solidFill>
                <a:sym typeface="宋体" panose="02010600030101010101" pitchFamily="2" charset="-122"/>
              </a:rPr>
              <a:t>long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7030A0"/>
                </a:solidFill>
                <a:sym typeface="宋体" panose="02010600030101010101" pitchFamily="2" charset="-122"/>
              </a:rPr>
              <a:t>fact=factorial(n);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sz="1600" dirty="0" err="1">
                <a:solidFill>
                  <a:srgbClr val="000000"/>
                </a:solidFill>
                <a:sym typeface="宋体" panose="02010600030101010101" pitchFamily="2" charset="-122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(“%d!=%</a:t>
            </a:r>
            <a:r>
              <a:rPr lang="en-US" altLang="zh-CN" sz="1600" dirty="0" err="1">
                <a:solidFill>
                  <a:srgbClr val="000000"/>
                </a:solidFill>
                <a:sym typeface="宋体" panose="02010600030101010101" pitchFamily="2" charset="-122"/>
              </a:rPr>
              <a:t>lld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”,</a:t>
            </a:r>
            <a:r>
              <a:rPr lang="en-US" altLang="zh-CN" sz="1600" dirty="0" err="1">
                <a:solidFill>
                  <a:srgbClr val="000000"/>
                </a:solidFill>
                <a:sym typeface="宋体" panose="02010600030101010101" pitchFamily="2" charset="-122"/>
              </a:rPr>
              <a:t>n,fact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);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     return 0; </a:t>
            </a:r>
          </a:p>
          <a:p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+mn-lt"/>
              <a:ea typeface="+mn-ea"/>
              <a:sym typeface="宋体" panose="02010600030101010101" pitchFamily="2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+mn-lt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ED5D37-6DCD-4249-8FC1-5F5C7A93F63A}"/>
              </a:ext>
            </a:extLst>
          </p:cNvPr>
          <p:cNvSpPr txBox="1">
            <a:spLocks/>
          </p:cNvSpPr>
          <p:nvPr/>
        </p:nvSpPr>
        <p:spPr bwMode="auto">
          <a:xfrm>
            <a:off x="357173" y="4731357"/>
            <a:ext cx="8527053" cy="127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C00000"/>
                </a:solidFill>
                <a:sym typeface="宋体" panose="02010600030101010101" pitchFamily="2" charset="-122"/>
              </a:rPr>
              <a:t>递去：</a:t>
            </a:r>
            <a:r>
              <a:rPr lang="en-US" altLang="zh-CN" sz="1600" dirty="0" smtClean="0">
                <a:solidFill>
                  <a:srgbClr val="7030A0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sym typeface="宋体" panose="02010600030101010101" pitchFamily="2" charset="-122"/>
              </a:rPr>
              <a:t>fact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=</a:t>
            </a:r>
            <a:r>
              <a:rPr lang="en-US" altLang="zh-CN" sz="1600" dirty="0">
                <a:solidFill>
                  <a:srgbClr val="0303DF"/>
                </a:solidFill>
                <a:sym typeface="宋体" panose="02010600030101010101" pitchFamily="2" charset="-122"/>
              </a:rPr>
              <a:t> n* factorial(n-1)</a:t>
            </a:r>
            <a:r>
              <a:rPr lang="zh-CN" altLang="en-US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，</a:t>
            </a:r>
            <a:r>
              <a:rPr lang="en-US" altLang="zh-CN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factorial(n-1</a:t>
            </a:r>
            <a:r>
              <a:rPr lang="en-US" altLang="zh-CN" sz="1600" dirty="0">
                <a:solidFill>
                  <a:srgbClr val="0303DF"/>
                </a:solidFill>
                <a:sym typeface="宋体" panose="02010600030101010101" pitchFamily="2" charset="-122"/>
              </a:rPr>
              <a:t>)=(n-1)* factorial(n-2)</a:t>
            </a:r>
            <a:r>
              <a:rPr lang="zh-CN" altLang="en-US" sz="1600" dirty="0">
                <a:solidFill>
                  <a:srgbClr val="0303DF"/>
                </a:solidFill>
                <a:sym typeface="宋体" panose="02010600030101010101" pitchFamily="2" charset="-122"/>
              </a:rPr>
              <a:t>，</a:t>
            </a:r>
            <a:r>
              <a:rPr lang="en-US" altLang="zh-CN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…</a:t>
            </a:r>
            <a:r>
              <a:rPr lang="zh-CN" altLang="en-US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303DF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factorial(2)=2* factorial(1); </a:t>
            </a:r>
            <a:r>
              <a:rPr lang="zh-CN" altLang="en-US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而</a:t>
            </a:r>
            <a:r>
              <a:rPr lang="en-US" altLang="zh-CN" sz="1600" dirty="0">
                <a:solidFill>
                  <a:srgbClr val="0303DF"/>
                </a:solidFill>
                <a:sym typeface="宋体" panose="02010600030101010101" pitchFamily="2" charset="-122"/>
              </a:rPr>
              <a:t>factorial(1)</a:t>
            </a:r>
            <a:r>
              <a:rPr lang="en-US" altLang="zh-CN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=1; </a:t>
            </a:r>
            <a:endParaRPr lang="en-US" altLang="zh-CN" sz="1600" dirty="0">
              <a:solidFill>
                <a:srgbClr val="0303DF"/>
              </a:solidFill>
              <a:sym typeface="宋体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rgbClr val="7030A0"/>
                </a:solidFill>
                <a:sym typeface="宋体" panose="02010600030101010101" pitchFamily="2" charset="-122"/>
              </a:rPr>
              <a:t>因此，随着函数的递归调用</a:t>
            </a:r>
            <a:r>
              <a:rPr lang="zh-CN" altLang="en-US" sz="1600" dirty="0">
                <a:solidFill>
                  <a:srgbClr val="0303DF"/>
                </a:solidFill>
                <a:sym typeface="宋体" panose="02010600030101010101" pitchFamily="2" charset="-122"/>
              </a:rPr>
              <a:t>，</a:t>
            </a:r>
            <a:r>
              <a:rPr lang="en-US" altLang="zh-CN" sz="1600" dirty="0">
                <a:solidFill>
                  <a:srgbClr val="0303DF"/>
                </a:solidFill>
                <a:sym typeface="宋体" panose="02010600030101010101" pitchFamily="2" charset="-122"/>
              </a:rPr>
              <a:t>fact=n*(n-1)*(n-2</a:t>
            </a:r>
            <a:r>
              <a:rPr lang="en-US" altLang="zh-CN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)*…</a:t>
            </a:r>
            <a:r>
              <a:rPr lang="zh-CN" altLang="en-US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*</a:t>
            </a:r>
            <a:r>
              <a:rPr lang="en-US" altLang="zh-CN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2*1</a:t>
            </a:r>
            <a:r>
              <a:rPr lang="zh-CN" altLang="en-US" sz="1600" dirty="0">
                <a:solidFill>
                  <a:srgbClr val="0303DF"/>
                </a:solidFill>
                <a:sym typeface="宋体" panose="02010600030101010101" pitchFamily="2" charset="-122"/>
              </a:rPr>
              <a:t>，即</a:t>
            </a:r>
            <a:r>
              <a:rPr lang="en-US" altLang="zh-CN" sz="1600" dirty="0">
                <a:solidFill>
                  <a:srgbClr val="0303DF"/>
                </a:solidFill>
                <a:sym typeface="宋体" panose="02010600030101010101" pitchFamily="2" charset="-122"/>
              </a:rPr>
              <a:t>n!</a:t>
            </a:r>
            <a:r>
              <a:rPr lang="zh-CN" altLang="en-US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。</a:t>
            </a:r>
            <a:endParaRPr lang="en-US" altLang="zh-CN" sz="1600" dirty="0" smtClean="0">
              <a:solidFill>
                <a:srgbClr val="0303DF"/>
              </a:solidFill>
              <a:sym typeface="宋体" panose="02010600030101010101" pitchFamily="2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600" dirty="0" smtClean="0">
                <a:solidFill>
                  <a:srgbClr val="C00000"/>
                </a:solidFill>
              </a:rPr>
              <a:t>归来：</a:t>
            </a:r>
            <a:r>
              <a:rPr lang="en-US" altLang="zh-CN" sz="1600" dirty="0">
                <a:solidFill>
                  <a:srgbClr val="0303DF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*</a:t>
            </a:r>
            <a:r>
              <a:rPr lang="en-US" altLang="zh-CN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2</a:t>
            </a:r>
            <a:r>
              <a:rPr lang="zh-CN" altLang="en-US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*</a:t>
            </a:r>
            <a:r>
              <a:rPr lang="en-US" altLang="zh-CN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3</a:t>
            </a:r>
            <a:r>
              <a:rPr lang="zh-CN" altLang="en-US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*</a:t>
            </a:r>
            <a:r>
              <a:rPr lang="en-US" altLang="zh-CN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…*(</a:t>
            </a:r>
            <a:r>
              <a:rPr lang="en-US" altLang="zh-CN" sz="1600" dirty="0">
                <a:solidFill>
                  <a:srgbClr val="0303DF"/>
                </a:solidFill>
                <a:sym typeface="宋体" panose="02010600030101010101" pitchFamily="2" charset="-122"/>
              </a:rPr>
              <a:t>n-1</a:t>
            </a:r>
            <a:r>
              <a:rPr lang="en-US" altLang="zh-CN" sz="1600" dirty="0" smtClean="0">
                <a:solidFill>
                  <a:srgbClr val="0303DF"/>
                </a:solidFill>
                <a:sym typeface="宋体" panose="02010600030101010101" pitchFamily="2" charset="-122"/>
              </a:rPr>
              <a:t>)*n  </a:t>
            </a:r>
            <a:r>
              <a:rPr lang="en-US" altLang="zh-CN" sz="1600" dirty="0" smtClean="0">
                <a:solidFill>
                  <a:srgbClr val="0303DF"/>
                </a:solidFill>
                <a:sym typeface="Wingdings" panose="05000000000000000000" pitchFamily="2" charset="2"/>
              </a:rPr>
              <a:t>fact </a:t>
            </a:r>
            <a:r>
              <a:rPr lang="zh-CN" altLang="en-US" sz="1600" dirty="0" smtClean="0">
                <a:solidFill>
                  <a:srgbClr val="0303DF"/>
                </a:solidFill>
                <a:sym typeface="Wingdings" panose="05000000000000000000" pitchFamily="2" charset="2"/>
              </a:rPr>
              <a:t>，</a:t>
            </a:r>
            <a:r>
              <a:rPr lang="zh-CN" altLang="en-US" sz="1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即</a:t>
            </a:r>
            <a:r>
              <a:rPr lang="en-US" altLang="zh-CN" sz="1600" dirty="0" smtClean="0">
                <a:solidFill>
                  <a:srgbClr val="7030A0"/>
                </a:solidFill>
                <a:sym typeface="Wingdings" panose="05000000000000000000" pitchFamily="2" charset="2"/>
              </a:rPr>
              <a:t>fact=n!</a:t>
            </a:r>
            <a:endParaRPr lang="zh-CN" alt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递归求解</a:t>
            </a:r>
            <a:r>
              <a:rPr lang="en-US" altLang="zh-CN" dirty="0"/>
              <a:t>n</a:t>
            </a:r>
            <a:r>
              <a:rPr lang="zh-CN" altLang="en-US" dirty="0"/>
              <a:t>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030029"/>
            <a:ext cx="8398452" cy="584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递归函数的另一种形式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84397" y="1690412"/>
            <a:ext cx="3392035" cy="2739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sym typeface="宋体" panose="02010600030101010101" pitchFamily="2" charset="-122"/>
              </a:rPr>
              <a:t>递归函数</a:t>
            </a:r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unsigned long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long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303DF"/>
                </a:solidFill>
                <a:sym typeface="宋体" panose="02010600030101010101" pitchFamily="2" charset="-122"/>
              </a:rPr>
              <a:t>factorial(int n)  </a:t>
            </a:r>
            <a:endParaRPr lang="en-US" altLang="zh-CN" dirty="0">
              <a:solidFill>
                <a:srgbClr val="C00000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if ((n= =0)||(n= =1))</a:t>
            </a:r>
          </a:p>
          <a:p>
            <a:r>
              <a:rPr lang="en-US" altLang="zh-CN" dirty="0">
                <a:solidFill>
                  <a:srgbClr val="006600"/>
                </a:solidFill>
                <a:sym typeface="宋体" panose="02010600030101010101" pitchFamily="2" charset="-122"/>
              </a:rPr>
              <a:t>         </a:t>
            </a:r>
            <a:r>
              <a:rPr lang="en-US" altLang="zh-CN" dirty="0">
                <a:solidFill>
                  <a:srgbClr val="C00000"/>
                </a:solidFill>
                <a:sym typeface="宋体" panose="02010600030101010101" pitchFamily="2" charset="-122"/>
              </a:rPr>
              <a:t>return 1</a:t>
            </a:r>
            <a:r>
              <a:rPr lang="en-US" altLang="zh-CN" dirty="0">
                <a:solidFill>
                  <a:srgbClr val="006600"/>
                </a:solidFill>
                <a:sym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solidFill>
                  <a:srgbClr val="C00000"/>
                </a:solidFill>
                <a:sym typeface="宋体" panose="02010600030101010101" pitchFamily="2" charset="-122"/>
              </a:rPr>
              <a:t>     return   </a:t>
            </a:r>
            <a:r>
              <a:rPr lang="en-US" altLang="zh-CN" b="1" dirty="0">
                <a:solidFill>
                  <a:srgbClr val="7030A0"/>
                </a:solidFill>
                <a:sym typeface="宋体" panose="02010600030101010101" pitchFamily="2" charset="-122"/>
              </a:rPr>
              <a:t>n* factorial(n-1);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}</a:t>
            </a: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8510" y="1690413"/>
            <a:ext cx="4281937" cy="2739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sym typeface="宋体" panose="02010600030101010101" pitchFamily="2" charset="-122"/>
              </a:rPr>
              <a:t>主函数</a:t>
            </a:r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unsigned long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long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303DF"/>
                </a:solidFill>
                <a:sym typeface="宋体" panose="02010600030101010101" pitchFamily="2" charset="-122"/>
              </a:rPr>
              <a:t>factorial(int n);</a:t>
            </a:r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ea typeface="+mn-ea"/>
                <a:sym typeface="宋体" panose="02010600030101010101" pitchFamily="2" charset="-122"/>
              </a:rPr>
              <a:t>nt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宋体" panose="02010600030101010101" pitchFamily="2" charset="-122"/>
              </a:rPr>
              <a:t> main()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n=8;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unsigned  long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long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7030A0"/>
                </a:solidFill>
                <a:sym typeface="宋体" panose="02010600030101010101" pitchFamily="2" charset="-122"/>
              </a:rPr>
              <a:t>fact=factorial(n)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(“%d!=%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lld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”,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n,fact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);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return 0;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</a:p>
          <a:p>
            <a:endParaRPr lang="zh-CN" altLang="en-US" sz="2000" dirty="0">
              <a:solidFill>
                <a:srgbClr val="000000"/>
              </a:solidFill>
              <a:latin typeface="+mn-lt"/>
              <a:ea typeface="+mn-ea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50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DAEA3-AD9F-4EB8-A0A8-796122C3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利用递归实现</a:t>
            </a:r>
            <a:r>
              <a:rPr lang="en-US" altLang="zh-CN" dirty="0"/>
              <a:t>1~n</a:t>
            </a:r>
            <a:r>
              <a:rPr lang="zh-CN" altLang="en-US" dirty="0"/>
              <a:t>的累加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63C23-858D-49E9-898E-75177685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220375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利用递归实现：</a:t>
            </a:r>
            <a:r>
              <a:rPr lang="en-US" altLang="zh-CN" sz="2000" dirty="0"/>
              <a:t>1+2+3+4+…+n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思考：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如何设计递归函数的形式？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根据你设计的递归函数，递归调用的边界条件或结束条件是什么？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提示：</a:t>
            </a:r>
            <a:r>
              <a:rPr lang="en-US" altLang="zh-CN" sz="2000" dirty="0"/>
              <a:t> </a:t>
            </a:r>
            <a:r>
              <a:rPr lang="en-US" altLang="zh-CN" sz="2000" dirty="0" smtClean="0"/>
              <a:t>1+2+3+…+(n-1)+n = n+(n-1)+…+3+2+1</a:t>
            </a:r>
            <a:endParaRPr lang="zh-CN" altLang="en-US" sz="20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F2DB07-4493-4323-8438-182F05474D85}"/>
              </a:ext>
            </a:extLst>
          </p:cNvPr>
          <p:cNvSpPr txBox="1">
            <a:spLocks/>
          </p:cNvSpPr>
          <p:nvPr/>
        </p:nvSpPr>
        <p:spPr bwMode="auto">
          <a:xfrm>
            <a:off x="485775" y="3360858"/>
            <a:ext cx="8089900" cy="220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分析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设函数</a:t>
            </a:r>
            <a:r>
              <a:rPr lang="en-US" altLang="zh-CN" sz="1800" dirty="0">
                <a:solidFill>
                  <a:srgbClr val="7030A0"/>
                </a:solidFill>
              </a:rPr>
              <a:t>Sum()</a:t>
            </a:r>
            <a:r>
              <a:rPr lang="zh-CN" altLang="en-US" sz="1800" dirty="0"/>
              <a:t>是计算</a:t>
            </a:r>
            <a:r>
              <a:rPr lang="en-US" altLang="zh-CN" sz="1800" dirty="0">
                <a:solidFill>
                  <a:srgbClr val="C00000"/>
                </a:solidFill>
              </a:rPr>
              <a:t>1~n</a:t>
            </a:r>
            <a:r>
              <a:rPr lang="zh-CN" altLang="en-US" sz="1800" dirty="0"/>
              <a:t>的累加；</a:t>
            </a:r>
            <a:endParaRPr lang="en-US" altLang="zh-CN" sz="1800" dirty="0"/>
          </a:p>
          <a:p>
            <a:pPr marL="1314450" lvl="2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0303DF"/>
                </a:solidFill>
              </a:rPr>
              <a:t>需要给出</a:t>
            </a:r>
            <a:r>
              <a:rPr lang="en-US" altLang="zh-CN" sz="1600" dirty="0">
                <a:solidFill>
                  <a:srgbClr val="0303DF"/>
                </a:solidFill>
              </a:rPr>
              <a:t>n</a:t>
            </a:r>
            <a:r>
              <a:rPr lang="zh-CN" altLang="en-US" sz="1600" dirty="0">
                <a:solidFill>
                  <a:srgbClr val="0303DF"/>
                </a:solidFill>
              </a:rPr>
              <a:t>；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/>
              <a:t>设函数</a:t>
            </a:r>
            <a:r>
              <a:rPr lang="en-US" altLang="zh-CN" sz="1800" dirty="0">
                <a:solidFill>
                  <a:srgbClr val="7030A0"/>
                </a:solidFill>
              </a:rPr>
              <a:t>Sum(n)</a:t>
            </a:r>
            <a:r>
              <a:rPr lang="zh-CN" altLang="en-US" sz="1800" dirty="0"/>
              <a:t>是计算</a:t>
            </a:r>
            <a:r>
              <a:rPr lang="en-US" altLang="zh-CN" sz="1800" dirty="0"/>
              <a:t>1~n</a:t>
            </a:r>
            <a:r>
              <a:rPr lang="zh-CN" altLang="en-US" sz="1800" dirty="0"/>
              <a:t>的累加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1200150" lvl="2"/>
            <a:r>
              <a:rPr lang="en-US" altLang="zh-CN" sz="1800" dirty="0" smtClean="0">
                <a:solidFill>
                  <a:srgbClr val="7D0C00"/>
                </a:solidFill>
              </a:rPr>
              <a:t>Sum(n-1)</a:t>
            </a:r>
            <a:r>
              <a:rPr lang="zh-CN" altLang="en-US" sz="1800" dirty="0" smtClean="0"/>
              <a:t>是</a:t>
            </a:r>
            <a:r>
              <a:rPr lang="en-US" altLang="zh-CN" sz="1800" dirty="0" smtClean="0"/>
              <a:t>n-1~1</a:t>
            </a:r>
            <a:r>
              <a:rPr lang="zh-CN" altLang="en-US" sz="1800" dirty="0" smtClean="0"/>
              <a:t>的累加和</a:t>
            </a:r>
            <a:endParaRPr lang="en-US" altLang="zh-CN" sz="1800" dirty="0"/>
          </a:p>
          <a:p>
            <a:pPr marL="1200150" lvl="2"/>
            <a:r>
              <a:rPr lang="zh-CN" altLang="en-US" sz="1600" dirty="0">
                <a:solidFill>
                  <a:srgbClr val="0303DF"/>
                </a:solidFill>
              </a:rPr>
              <a:t>递归</a:t>
            </a:r>
            <a:r>
              <a:rPr lang="zh-CN" altLang="en-US" sz="1600" dirty="0" smtClean="0">
                <a:solidFill>
                  <a:srgbClr val="0303DF"/>
                </a:solidFill>
              </a:rPr>
              <a:t>调用（通项）：</a:t>
            </a:r>
            <a:r>
              <a:rPr lang="en-US" altLang="zh-CN" sz="1600" b="1" dirty="0">
                <a:solidFill>
                  <a:srgbClr val="0303DF"/>
                </a:solidFill>
              </a:rPr>
              <a:t>Sum(n)=</a:t>
            </a:r>
            <a:r>
              <a:rPr lang="en-US" altLang="zh-CN" sz="1600" b="1" dirty="0" err="1">
                <a:solidFill>
                  <a:srgbClr val="0303DF"/>
                </a:solidFill>
              </a:rPr>
              <a:t>n+Sum</a:t>
            </a:r>
            <a:r>
              <a:rPr lang="en-US" altLang="zh-CN" sz="1600" b="1" dirty="0">
                <a:solidFill>
                  <a:srgbClr val="0303DF"/>
                </a:solidFill>
              </a:rPr>
              <a:t>(n-1</a:t>
            </a:r>
            <a:r>
              <a:rPr lang="en-US" altLang="zh-CN" sz="1600" b="1" dirty="0" smtClean="0">
                <a:solidFill>
                  <a:srgbClr val="0303DF"/>
                </a:solidFill>
              </a:rPr>
              <a:t>);    //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n+(n-1)+…+4+3+2+1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FF0000"/>
                </a:solidFill>
              </a:rPr>
              <a:t>边界条件：</a:t>
            </a:r>
            <a:r>
              <a:rPr lang="en-US" altLang="zh-CN" sz="1800" dirty="0">
                <a:solidFill>
                  <a:srgbClr val="7030A0"/>
                </a:solidFill>
              </a:rPr>
              <a:t>Sum(1)=1;</a:t>
            </a:r>
            <a:endParaRPr lang="zh-CN" altLang="en-US" sz="1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76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DAEA3-AD9F-4EB8-A0A8-796122C3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利用递归实现</a:t>
            </a:r>
            <a:r>
              <a:rPr lang="en-US" altLang="zh-CN" dirty="0"/>
              <a:t>1~n</a:t>
            </a:r>
            <a:r>
              <a:rPr lang="zh-CN" altLang="en-US" dirty="0"/>
              <a:t>的累加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763C23-858D-49E9-898E-75177685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1524247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利用递归实现：</a:t>
            </a:r>
            <a:r>
              <a:rPr lang="en-US" altLang="zh-CN" sz="2000" dirty="0"/>
              <a:t>1+2+3+4+…+n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令函数</a:t>
            </a:r>
            <a:r>
              <a:rPr lang="en-US" altLang="zh-CN" sz="2000" dirty="0"/>
              <a:t>Sum(n)</a:t>
            </a:r>
            <a:r>
              <a:rPr lang="zh-CN" altLang="en-US" sz="2000" dirty="0"/>
              <a:t>的功能是实现</a:t>
            </a:r>
            <a:r>
              <a:rPr lang="en-US" altLang="zh-CN" sz="2000" dirty="0"/>
              <a:t>1+2+3+4+…+n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971550" lvl="1"/>
            <a:r>
              <a:rPr lang="zh-CN" altLang="en-US" sz="1800" dirty="0">
                <a:solidFill>
                  <a:srgbClr val="7030A0"/>
                </a:solidFill>
              </a:rPr>
              <a:t>通项</a:t>
            </a:r>
            <a:r>
              <a:rPr lang="zh-CN" altLang="en-US" sz="1800" dirty="0"/>
              <a:t>：</a:t>
            </a:r>
            <a:r>
              <a:rPr lang="en-US" altLang="zh-CN" sz="1800" dirty="0">
                <a:solidFill>
                  <a:srgbClr val="C00000"/>
                </a:solidFill>
              </a:rPr>
              <a:t>Sum(n)=</a:t>
            </a:r>
            <a:r>
              <a:rPr lang="en-US" altLang="zh-CN" sz="1800" dirty="0" err="1">
                <a:solidFill>
                  <a:srgbClr val="C00000"/>
                </a:solidFill>
              </a:rPr>
              <a:t>n+Sum</a:t>
            </a:r>
            <a:r>
              <a:rPr lang="en-US" altLang="zh-CN" sz="1800" dirty="0">
                <a:solidFill>
                  <a:srgbClr val="C00000"/>
                </a:solidFill>
              </a:rPr>
              <a:t>(n-1);</a:t>
            </a:r>
          </a:p>
          <a:p>
            <a:pPr marL="971550" lvl="1"/>
            <a:r>
              <a:rPr lang="zh-CN" altLang="en-US" sz="1800" dirty="0">
                <a:solidFill>
                  <a:srgbClr val="0303DF"/>
                </a:solidFill>
              </a:rPr>
              <a:t>终止条件</a:t>
            </a:r>
            <a:r>
              <a:rPr lang="zh-CN" altLang="en-US" sz="1800" dirty="0"/>
              <a:t>：若</a:t>
            </a:r>
            <a:r>
              <a:rPr lang="en-US" altLang="zh-CN" sz="1800" dirty="0"/>
              <a:t>n=1,</a:t>
            </a:r>
            <a:r>
              <a:rPr lang="zh-CN" altLang="en-US" sz="1800" dirty="0"/>
              <a:t>则</a:t>
            </a:r>
            <a:r>
              <a:rPr lang="en-US" altLang="zh-CN" sz="1800" dirty="0"/>
              <a:t>Sum(1)=1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CF0406-7D97-472A-A25B-E03CF9C1CB36}"/>
              </a:ext>
            </a:extLst>
          </p:cNvPr>
          <p:cNvSpPr txBox="1"/>
          <p:nvPr/>
        </p:nvSpPr>
        <p:spPr>
          <a:xfrm>
            <a:off x="780176" y="2797760"/>
            <a:ext cx="3658820" cy="292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sym typeface="宋体" panose="02010600030101010101" pitchFamily="2" charset="-122"/>
              </a:rPr>
              <a:t>递归函数</a:t>
            </a:r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int </a:t>
            </a:r>
            <a:r>
              <a:rPr lang="en-US" altLang="zh-CN" dirty="0">
                <a:solidFill>
                  <a:srgbClr val="0303DF"/>
                </a:solidFill>
                <a:sym typeface="宋体" panose="02010600030101010101" pitchFamily="2" charset="-122"/>
              </a:rPr>
              <a:t>Sum(int n)  </a:t>
            </a:r>
            <a:endParaRPr lang="en-US" altLang="zh-CN" dirty="0">
              <a:solidFill>
                <a:srgbClr val="C00000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static int </a:t>
            </a:r>
            <a:r>
              <a:rPr lang="en-US" altLang="zh-CN" dirty="0">
                <a:solidFill>
                  <a:srgbClr val="7030A0"/>
                </a:solidFill>
                <a:sym typeface="宋体" panose="02010600030101010101" pitchFamily="2" charset="-122"/>
              </a:rPr>
              <a:t>sum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if (n= =1)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     </a:t>
            </a:r>
            <a:r>
              <a:rPr lang="en-US" altLang="zh-CN" dirty="0">
                <a:solidFill>
                  <a:srgbClr val="7030A0"/>
                </a:solidFill>
                <a:sym typeface="宋体" panose="02010600030101010101" pitchFamily="2" charset="-122"/>
              </a:rPr>
              <a:t>sum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=1;   </a:t>
            </a:r>
            <a:r>
              <a:rPr lang="en-US" altLang="zh-CN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//</a:t>
            </a:r>
            <a:r>
              <a:rPr lang="zh-CN" altLang="en-US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若只有一个数</a:t>
            </a:r>
            <a:r>
              <a:rPr lang="en-US" altLang="zh-CN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1</a:t>
            </a:r>
            <a:r>
              <a:rPr lang="zh-CN" altLang="en-US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累加</a:t>
            </a:r>
            <a:endParaRPr lang="en-US" altLang="zh-CN" sz="1600" b="1" dirty="0">
              <a:solidFill>
                <a:srgbClr val="C00000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    </a:t>
            </a:r>
            <a:r>
              <a:rPr lang="en-US" altLang="zh-CN" dirty="0">
                <a:solidFill>
                  <a:srgbClr val="7030A0"/>
                </a:solidFill>
                <a:sym typeface="宋体" panose="02010600030101010101" pitchFamily="2" charset="-122"/>
              </a:rPr>
              <a:t>sum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=</a:t>
            </a:r>
            <a:r>
              <a:rPr lang="en-US" altLang="zh-CN" dirty="0">
                <a:solidFill>
                  <a:srgbClr val="0303DF"/>
                </a:solidFill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303DF"/>
                </a:solidFill>
                <a:sym typeface="宋体" panose="02010600030101010101" pitchFamily="2" charset="-122"/>
              </a:rPr>
              <a:t>n+Sum</a:t>
            </a:r>
            <a:r>
              <a:rPr lang="en-US" altLang="zh-CN" dirty="0">
                <a:solidFill>
                  <a:srgbClr val="0303DF"/>
                </a:solidFill>
                <a:sym typeface="宋体" panose="02010600030101010101" pitchFamily="2" charset="-122"/>
              </a:rPr>
              <a:t>(n-1)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;</a:t>
            </a:r>
            <a:endParaRPr lang="en-US" altLang="zh-CN" dirty="0">
              <a:solidFill>
                <a:srgbClr val="C00000"/>
              </a:solidFill>
              <a:sym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    return </a:t>
            </a:r>
            <a:r>
              <a:rPr lang="en-US" altLang="zh-CN" dirty="0">
                <a:solidFill>
                  <a:srgbClr val="7030A0"/>
                </a:solidFill>
                <a:sym typeface="宋体" panose="02010600030101010101" pitchFamily="2" charset="-122"/>
              </a:rPr>
              <a:t>sum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</a:p>
          <a:p>
            <a:endParaRPr lang="zh-CN" altLang="en-US" sz="1600" b="1" dirty="0">
              <a:solidFill>
                <a:srgbClr val="C00000"/>
              </a:solidFill>
              <a:sym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94773A-E23E-498D-92F3-20BC35F20DE1}"/>
              </a:ext>
            </a:extLst>
          </p:cNvPr>
          <p:cNvSpPr txBox="1"/>
          <p:nvPr/>
        </p:nvSpPr>
        <p:spPr>
          <a:xfrm>
            <a:off x="4879572" y="2801986"/>
            <a:ext cx="3449781" cy="2925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//</a:t>
            </a:r>
            <a:r>
              <a:rPr lang="zh-CN" altLang="en-US" dirty="0">
                <a:solidFill>
                  <a:srgbClr val="000000"/>
                </a:solidFill>
                <a:sym typeface="宋体" panose="02010600030101010101" pitchFamily="2" charset="-122"/>
              </a:rPr>
              <a:t>递归函数</a:t>
            </a:r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int </a:t>
            </a:r>
            <a:r>
              <a:rPr lang="en-US" altLang="zh-CN" dirty="0">
                <a:solidFill>
                  <a:srgbClr val="0303DF"/>
                </a:solidFill>
                <a:sym typeface="宋体" panose="02010600030101010101" pitchFamily="2" charset="-122"/>
              </a:rPr>
              <a:t>Sum(int n)  </a:t>
            </a:r>
            <a:endParaRPr lang="en-US" altLang="zh-CN" dirty="0">
              <a:solidFill>
                <a:srgbClr val="C00000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if (n= =1)</a:t>
            </a:r>
          </a:p>
          <a:p>
            <a:r>
              <a:rPr lang="en-US" altLang="zh-CN" dirty="0">
                <a:solidFill>
                  <a:srgbClr val="C00000"/>
                </a:solidFill>
                <a:sym typeface="宋体" panose="02010600030101010101" pitchFamily="2" charset="-122"/>
              </a:rPr>
              <a:t>         return 1;  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dirty="0">
                <a:solidFill>
                  <a:srgbClr val="C00000"/>
                </a:solidFill>
                <a:sym typeface="宋体" panose="02010600030101010101" pitchFamily="2" charset="-122"/>
              </a:rPr>
              <a:t>return </a:t>
            </a:r>
            <a:r>
              <a:rPr lang="en-US" altLang="zh-CN" dirty="0">
                <a:solidFill>
                  <a:srgbClr val="0303DF"/>
                </a:solidFill>
                <a:sym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0303DF"/>
                </a:solidFill>
                <a:sym typeface="宋体" panose="02010600030101010101" pitchFamily="2" charset="-122"/>
              </a:rPr>
              <a:t>n+Sum</a:t>
            </a:r>
            <a:r>
              <a:rPr lang="en-US" altLang="zh-CN" dirty="0">
                <a:solidFill>
                  <a:srgbClr val="0303DF"/>
                </a:solidFill>
                <a:sym typeface="宋体" panose="02010600030101010101" pitchFamily="2" charset="-122"/>
              </a:rPr>
              <a:t>(n-1)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;</a:t>
            </a:r>
            <a:endParaRPr lang="en-US" altLang="zh-CN" dirty="0">
              <a:solidFill>
                <a:srgbClr val="C00000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</a:p>
          <a:p>
            <a:endParaRPr lang="zh-CN" altLang="en-US" sz="1600" b="1" dirty="0">
              <a:solidFill>
                <a:srgbClr val="C0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72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递归的思想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27" y="1209675"/>
            <a:ext cx="7224491" cy="44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1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求字符串长度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263942" cy="520701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给定一个字符串，计算该串的长度；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思考：</a:t>
            </a:r>
            <a:endParaRPr lang="en-US" altLang="zh-CN" dirty="0"/>
          </a:p>
          <a:p>
            <a:pPr marL="971550" lvl="1"/>
            <a:r>
              <a:rPr lang="zh-CN" altLang="en-US" dirty="0"/>
              <a:t>如何设计递归函数的形式？</a:t>
            </a:r>
            <a:endParaRPr lang="en-US" altLang="zh-CN" dirty="0"/>
          </a:p>
          <a:p>
            <a:pPr marL="971550" lvl="1"/>
            <a:r>
              <a:rPr lang="zh-CN" altLang="en-US" dirty="0"/>
              <a:t>根据你设计的递归函数，递归调用的边界条件或结束条件是什么？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68195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求字符串长度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263942" cy="534511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分析：计算串</a:t>
            </a:r>
            <a:r>
              <a:rPr lang="en-US" altLang="zh-CN" sz="2000" dirty="0">
                <a:solidFill>
                  <a:srgbClr val="080808"/>
                </a:solidFill>
              </a:rPr>
              <a:t>“</a:t>
            </a:r>
            <a:r>
              <a:rPr lang="en-US" altLang="zh-CN" sz="2000" dirty="0" err="1">
                <a:solidFill>
                  <a:srgbClr val="080808"/>
                </a:solidFill>
              </a:rPr>
              <a:t>abcde</a:t>
            </a:r>
            <a:r>
              <a:rPr lang="en-US" altLang="zh-CN" sz="2000" dirty="0">
                <a:solidFill>
                  <a:srgbClr val="080808"/>
                </a:solidFill>
              </a:rPr>
              <a:t>”</a:t>
            </a:r>
            <a:r>
              <a:rPr lang="zh-CN" altLang="en-US" sz="2000" dirty="0">
                <a:solidFill>
                  <a:srgbClr val="080808"/>
                </a:solidFill>
              </a:rPr>
              <a:t>的长度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971550" lvl="1"/>
            <a:r>
              <a:rPr lang="en-US" altLang="zh-CN" sz="1800" dirty="0">
                <a:solidFill>
                  <a:srgbClr val="7030A0"/>
                </a:solidFill>
              </a:rPr>
              <a:t>const char *str=“</a:t>
            </a:r>
            <a:r>
              <a:rPr lang="en-US" altLang="zh-CN" sz="1800" dirty="0" err="1">
                <a:solidFill>
                  <a:srgbClr val="7030A0"/>
                </a:solidFill>
              </a:rPr>
              <a:t>abcde</a:t>
            </a:r>
            <a:r>
              <a:rPr lang="en-US" altLang="zh-CN" sz="1800" dirty="0">
                <a:solidFill>
                  <a:srgbClr val="7030A0"/>
                </a:solidFill>
              </a:rPr>
              <a:t>”;  </a:t>
            </a:r>
            <a:r>
              <a:rPr lang="en-US" altLang="zh-CN" sz="1800" dirty="0">
                <a:solidFill>
                  <a:srgbClr val="080808"/>
                </a:solidFill>
              </a:rPr>
              <a:t>//</a:t>
            </a:r>
            <a:r>
              <a:rPr lang="zh-CN" altLang="en-US" sz="1800" dirty="0">
                <a:solidFill>
                  <a:srgbClr val="080808"/>
                </a:solidFill>
              </a:rPr>
              <a:t>字符串以</a:t>
            </a:r>
            <a:r>
              <a:rPr lang="en-US" altLang="zh-CN" sz="1800" dirty="0"/>
              <a:t>‘\0’</a:t>
            </a:r>
            <a:r>
              <a:rPr lang="zh-CN" altLang="en-US" sz="1800" dirty="0"/>
              <a:t>结尾；</a:t>
            </a:r>
            <a:endParaRPr lang="en-US" altLang="zh-CN" sz="1800" dirty="0">
              <a:solidFill>
                <a:srgbClr val="080808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080808"/>
                </a:solidFill>
              </a:rPr>
              <a:t>计算字符串</a:t>
            </a:r>
            <a:r>
              <a:rPr lang="en-US" altLang="zh-CN" sz="1800" dirty="0">
                <a:solidFill>
                  <a:srgbClr val="080808"/>
                </a:solidFill>
              </a:rPr>
              <a:t>“</a:t>
            </a:r>
            <a:r>
              <a:rPr lang="en-US" altLang="zh-CN" sz="1800" dirty="0" err="1">
                <a:solidFill>
                  <a:srgbClr val="080808"/>
                </a:solidFill>
              </a:rPr>
              <a:t>abcde</a:t>
            </a:r>
            <a:r>
              <a:rPr lang="en-US" altLang="zh-CN" sz="1800" dirty="0" smtClean="0">
                <a:solidFill>
                  <a:srgbClr val="080808"/>
                </a:solidFill>
              </a:rPr>
              <a:t>”</a:t>
            </a:r>
            <a:r>
              <a:rPr lang="zh-CN" altLang="en-US" sz="1800" dirty="0" smtClean="0">
                <a:solidFill>
                  <a:srgbClr val="080808"/>
                </a:solidFill>
              </a:rPr>
              <a:t>长度的递归过程：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1200150" lvl="2"/>
            <a:r>
              <a:rPr lang="en-US" altLang="zh-CN" sz="1600" dirty="0"/>
              <a:t>length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 err="1">
                <a:solidFill>
                  <a:srgbClr val="006600"/>
                </a:solidFill>
              </a:rPr>
              <a:t>abcde</a:t>
            </a:r>
            <a:r>
              <a:rPr lang="en-US" altLang="zh-CN" sz="1600" dirty="0">
                <a:solidFill>
                  <a:srgbClr val="080808"/>
                </a:solidFill>
              </a:rPr>
              <a:t>”) = 1+ </a:t>
            </a:r>
            <a:r>
              <a:rPr lang="en-US" altLang="zh-CN" sz="1600" dirty="0"/>
              <a:t>length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 err="1">
                <a:solidFill>
                  <a:srgbClr val="006600"/>
                </a:solidFill>
              </a:rPr>
              <a:t>bcde</a:t>
            </a:r>
            <a:r>
              <a:rPr lang="en-US" altLang="zh-CN" sz="1600" dirty="0">
                <a:solidFill>
                  <a:srgbClr val="080808"/>
                </a:solidFill>
              </a:rPr>
              <a:t>”) </a:t>
            </a:r>
          </a:p>
          <a:p>
            <a:pPr marL="1028700" lvl="2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              = 1+1+</a:t>
            </a:r>
            <a:r>
              <a:rPr lang="en-US" altLang="zh-CN" sz="1600" dirty="0"/>
              <a:t> length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 err="1">
                <a:solidFill>
                  <a:srgbClr val="006600"/>
                </a:solidFill>
              </a:rPr>
              <a:t>cde</a:t>
            </a:r>
            <a:r>
              <a:rPr lang="en-US" altLang="zh-CN" sz="1600" dirty="0">
                <a:solidFill>
                  <a:srgbClr val="080808"/>
                </a:solidFill>
              </a:rPr>
              <a:t>”)</a:t>
            </a:r>
          </a:p>
          <a:p>
            <a:pPr marL="1028700" lvl="2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              = 1+1+1+</a:t>
            </a:r>
            <a:r>
              <a:rPr lang="en-US" altLang="zh-CN" sz="1600" dirty="0"/>
              <a:t> length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>
                <a:solidFill>
                  <a:srgbClr val="006600"/>
                </a:solidFill>
              </a:rPr>
              <a:t>de</a:t>
            </a:r>
            <a:r>
              <a:rPr lang="en-US" altLang="zh-CN" sz="1600" dirty="0">
                <a:solidFill>
                  <a:srgbClr val="080808"/>
                </a:solidFill>
              </a:rPr>
              <a:t>”)</a:t>
            </a:r>
          </a:p>
          <a:p>
            <a:pPr marL="1028700" lvl="2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              = 1+1+1+1+</a:t>
            </a:r>
            <a:r>
              <a:rPr lang="en-US" altLang="zh-CN" sz="1600" dirty="0"/>
              <a:t> length</a:t>
            </a:r>
            <a:r>
              <a:rPr lang="en-US" altLang="zh-CN" sz="1600" dirty="0">
                <a:solidFill>
                  <a:srgbClr val="080808"/>
                </a:solidFill>
              </a:rPr>
              <a:t>(“</a:t>
            </a:r>
            <a:r>
              <a:rPr lang="en-US" altLang="zh-CN" sz="1600" dirty="0">
                <a:solidFill>
                  <a:srgbClr val="006600"/>
                </a:solidFill>
              </a:rPr>
              <a:t>e</a:t>
            </a:r>
            <a:r>
              <a:rPr lang="en-US" altLang="zh-CN" sz="1600" dirty="0">
                <a:solidFill>
                  <a:srgbClr val="080808"/>
                </a:solidFill>
              </a:rPr>
              <a:t>”)</a:t>
            </a:r>
          </a:p>
          <a:p>
            <a:pPr marL="1028700" lvl="2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                 = 1+1+1+1+1+ </a:t>
            </a:r>
            <a:r>
              <a:rPr lang="en-US" altLang="zh-CN" sz="1600" dirty="0"/>
              <a:t>length</a:t>
            </a:r>
            <a:r>
              <a:rPr lang="en-US" altLang="zh-CN" sz="1600" dirty="0" smtClean="0">
                <a:solidFill>
                  <a:srgbClr val="080808"/>
                </a:solidFill>
              </a:rPr>
              <a:t>(“”)  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空串</a:t>
            </a:r>
            <a:r>
              <a:rPr lang="en-US" altLang="zh-CN" sz="1600" dirty="0">
                <a:solidFill>
                  <a:srgbClr val="7030A0"/>
                </a:solidFill>
              </a:rPr>
              <a:t>“”</a:t>
            </a:r>
            <a:r>
              <a:rPr lang="zh-CN" altLang="en-US" sz="1600" dirty="0" smtClean="0">
                <a:solidFill>
                  <a:srgbClr val="080808"/>
                </a:solidFill>
              </a:rPr>
              <a:t>，</a:t>
            </a:r>
            <a:r>
              <a:rPr lang="zh-CN" altLang="en-US" sz="1600" b="1" dirty="0">
                <a:solidFill>
                  <a:srgbClr val="0303DF"/>
                </a:solidFill>
              </a:rPr>
              <a:t>只有一个字符</a:t>
            </a:r>
            <a:r>
              <a:rPr lang="en-US" altLang="zh-CN" sz="1600" b="1" dirty="0">
                <a:solidFill>
                  <a:srgbClr val="0303DF"/>
                </a:solidFill>
              </a:rPr>
              <a:t>'\0'</a:t>
            </a:r>
          </a:p>
          <a:p>
            <a:pPr marL="1028700" lvl="2" indent="0">
              <a:buNone/>
            </a:pPr>
            <a:r>
              <a:rPr lang="en-US" altLang="zh-CN" sz="1600" dirty="0" smtClean="0">
                <a:solidFill>
                  <a:srgbClr val="080808"/>
                </a:solidFill>
              </a:rPr>
              <a:t>                              = 1+1+1+1+1+0;           </a:t>
            </a:r>
            <a:r>
              <a:rPr lang="en-US" altLang="zh-CN" sz="1600" dirty="0" smtClean="0">
                <a:solidFill>
                  <a:srgbClr val="C00000"/>
                </a:solidFill>
              </a:rPr>
              <a:t>//</a:t>
            </a:r>
            <a:r>
              <a:rPr lang="zh-CN" altLang="en-US" sz="1600" dirty="0" smtClean="0">
                <a:solidFill>
                  <a:srgbClr val="C00000"/>
                </a:solidFill>
              </a:rPr>
              <a:t>空串的长度为</a:t>
            </a:r>
            <a:r>
              <a:rPr lang="en-US" altLang="zh-CN" sz="1600" dirty="0" smtClean="0">
                <a:solidFill>
                  <a:srgbClr val="C00000"/>
                </a:solidFill>
              </a:rPr>
              <a:t>0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303DF"/>
                </a:solidFill>
              </a:rPr>
              <a:t>即</a:t>
            </a:r>
            <a:r>
              <a:rPr lang="zh-CN" altLang="en-US" sz="2000" dirty="0">
                <a:solidFill>
                  <a:srgbClr val="0303DF"/>
                </a:solidFill>
              </a:rPr>
              <a:t>：</a:t>
            </a:r>
            <a:r>
              <a:rPr lang="en-US" altLang="zh-CN" sz="2000" dirty="0">
                <a:solidFill>
                  <a:srgbClr val="0303DF"/>
                </a:solidFill>
              </a:rPr>
              <a:t> length(“</a:t>
            </a:r>
            <a:r>
              <a:rPr lang="en-US" altLang="zh-CN" sz="2000" dirty="0" err="1">
                <a:solidFill>
                  <a:srgbClr val="0303DF"/>
                </a:solidFill>
              </a:rPr>
              <a:t>abcde</a:t>
            </a:r>
            <a:r>
              <a:rPr lang="en-US" altLang="zh-CN" sz="2000" dirty="0">
                <a:solidFill>
                  <a:srgbClr val="0303DF"/>
                </a:solidFill>
              </a:rPr>
              <a:t>”) = 1+length(“</a:t>
            </a:r>
            <a:r>
              <a:rPr lang="en-US" altLang="zh-CN" sz="2000" dirty="0" err="1">
                <a:solidFill>
                  <a:srgbClr val="0303DF"/>
                </a:solidFill>
              </a:rPr>
              <a:t>bcde</a:t>
            </a:r>
            <a:r>
              <a:rPr lang="en-US" altLang="zh-CN" sz="2000" dirty="0">
                <a:solidFill>
                  <a:srgbClr val="0303DF"/>
                </a:solidFill>
              </a:rPr>
              <a:t>”)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思考：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根据上述分析，如何设计递归函数的形式？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根据你设计的递归函数，递归调用的边界条件或结束条件是什么？</a:t>
            </a:r>
            <a:endParaRPr lang="en-US" altLang="zh-CN" sz="1800" dirty="0"/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0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求字符串长度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令</a:t>
            </a:r>
            <a:r>
              <a:rPr lang="en-US" altLang="zh-CN" sz="2000" dirty="0" err="1">
                <a:solidFill>
                  <a:srgbClr val="0303DF"/>
                </a:solidFill>
              </a:rPr>
              <a:t>int</a:t>
            </a:r>
            <a:r>
              <a:rPr lang="en-US" altLang="zh-CN" sz="2000" dirty="0">
                <a:solidFill>
                  <a:srgbClr val="0303DF"/>
                </a:solidFill>
              </a:rPr>
              <a:t>  </a:t>
            </a:r>
            <a:r>
              <a:rPr lang="en-US" altLang="zh-CN" sz="2000" dirty="0" err="1">
                <a:solidFill>
                  <a:srgbClr val="0303DF"/>
                </a:solidFill>
              </a:rPr>
              <a:t>getStrlen</a:t>
            </a:r>
            <a:r>
              <a:rPr lang="en-US" altLang="zh-CN" sz="2000" dirty="0">
                <a:solidFill>
                  <a:srgbClr val="0303DF"/>
                </a:solidFill>
              </a:rPr>
              <a:t> (</a:t>
            </a:r>
            <a:r>
              <a:rPr lang="en-US" altLang="zh-CN" sz="2000" dirty="0">
                <a:solidFill>
                  <a:srgbClr val="C00000"/>
                </a:solidFill>
              </a:rPr>
              <a:t>char </a:t>
            </a:r>
            <a:r>
              <a:rPr lang="en-US" altLang="zh-CN" sz="2000" dirty="0" err="1">
                <a:solidFill>
                  <a:srgbClr val="C00000"/>
                </a:solidFill>
              </a:rPr>
              <a:t>str</a:t>
            </a:r>
            <a:r>
              <a:rPr lang="en-US" altLang="zh-CN" sz="2000" dirty="0">
                <a:solidFill>
                  <a:srgbClr val="C00000"/>
                </a:solidFill>
              </a:rPr>
              <a:t>[],</a:t>
            </a:r>
            <a:r>
              <a:rPr lang="en-US" altLang="zh-CN" sz="2000" dirty="0" err="1">
                <a:solidFill>
                  <a:srgbClr val="C00000"/>
                </a:solidFill>
              </a:rPr>
              <a:t>int</a:t>
            </a:r>
            <a:r>
              <a:rPr lang="en-US" altLang="zh-CN" sz="2000" dirty="0">
                <a:solidFill>
                  <a:srgbClr val="C00000"/>
                </a:solidFill>
              </a:rPr>
              <a:t> n</a:t>
            </a:r>
            <a:r>
              <a:rPr lang="en-US" altLang="zh-CN" sz="2000" dirty="0">
                <a:solidFill>
                  <a:srgbClr val="0303DF"/>
                </a:solidFill>
              </a:rPr>
              <a:t>)</a:t>
            </a:r>
            <a:r>
              <a:rPr lang="zh-CN" altLang="en-US" sz="2000" u="sng" dirty="0">
                <a:solidFill>
                  <a:srgbClr val="7030A0"/>
                </a:solidFill>
              </a:rPr>
              <a:t>表示从位置</a:t>
            </a:r>
            <a:r>
              <a:rPr lang="en-US" altLang="zh-CN" sz="2000" u="sng" dirty="0">
                <a:solidFill>
                  <a:srgbClr val="7030A0"/>
                </a:solidFill>
              </a:rPr>
              <a:t>n</a:t>
            </a:r>
            <a:r>
              <a:rPr lang="zh-CN" altLang="en-US" sz="2000" u="sng" dirty="0">
                <a:solidFill>
                  <a:srgbClr val="7030A0"/>
                </a:solidFill>
              </a:rPr>
              <a:t>开始计算字符串长度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字符数组</a:t>
            </a:r>
            <a:r>
              <a:rPr lang="en-US" altLang="zh-CN" sz="2000" dirty="0">
                <a:solidFill>
                  <a:srgbClr val="0303DF"/>
                </a:solidFill>
              </a:rPr>
              <a:t>char </a:t>
            </a:r>
            <a:r>
              <a:rPr lang="en-US" altLang="zh-CN" sz="2000" dirty="0" err="1">
                <a:solidFill>
                  <a:srgbClr val="0303DF"/>
                </a:solidFill>
              </a:rPr>
              <a:t>str</a:t>
            </a:r>
            <a:r>
              <a:rPr lang="en-US" altLang="zh-CN" sz="2000" dirty="0">
                <a:solidFill>
                  <a:srgbClr val="0303DF"/>
                </a:solidFill>
              </a:rPr>
              <a:t>[]</a:t>
            </a:r>
            <a:r>
              <a:rPr lang="zh-CN" altLang="en-US" sz="2000" dirty="0"/>
              <a:t>表示字符串，</a:t>
            </a:r>
            <a:r>
              <a:rPr lang="zh-CN" altLang="en-US" sz="2000" dirty="0">
                <a:solidFill>
                  <a:srgbClr val="0303DF"/>
                </a:solidFill>
              </a:rPr>
              <a:t>需以</a:t>
            </a:r>
            <a:r>
              <a:rPr lang="en-US" altLang="zh-CN" sz="2000" dirty="0">
                <a:solidFill>
                  <a:srgbClr val="0303DF"/>
                </a:solidFill>
              </a:rPr>
              <a:t>’\0’</a:t>
            </a:r>
            <a:r>
              <a:rPr lang="zh-CN" altLang="en-US" sz="2000" dirty="0">
                <a:solidFill>
                  <a:srgbClr val="0303DF"/>
                </a:solidFill>
              </a:rPr>
              <a:t>结尾；</a:t>
            </a:r>
            <a:endParaRPr lang="en-US" altLang="zh-CN" sz="20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分析：（递归的思想）</a:t>
            </a:r>
            <a:endParaRPr lang="en-US" altLang="zh-CN" sz="2000" dirty="0"/>
          </a:p>
          <a:p>
            <a:pPr marL="971550" lvl="1"/>
            <a:r>
              <a:rPr lang="zh-CN" altLang="en-US" sz="1800" b="1" u="sng" dirty="0">
                <a:solidFill>
                  <a:srgbClr val="0303DF"/>
                </a:solidFill>
              </a:rPr>
              <a:t>从位置</a:t>
            </a:r>
            <a:r>
              <a:rPr lang="en-US" altLang="zh-CN" sz="1800" b="1" u="sng" dirty="0">
                <a:solidFill>
                  <a:srgbClr val="0303DF"/>
                </a:solidFill>
              </a:rPr>
              <a:t>n</a:t>
            </a:r>
            <a:r>
              <a:rPr lang="zh-CN" altLang="en-US" sz="1800" b="1" u="sng" dirty="0">
                <a:solidFill>
                  <a:srgbClr val="0303DF"/>
                </a:solidFill>
              </a:rPr>
              <a:t>开始的字符串长度</a:t>
            </a:r>
            <a:r>
              <a:rPr lang="en-US" altLang="zh-CN" sz="1800" b="1" u="sng" dirty="0">
                <a:solidFill>
                  <a:srgbClr val="0303DF"/>
                </a:solidFill>
              </a:rPr>
              <a:t>=1+</a:t>
            </a:r>
            <a:r>
              <a:rPr lang="zh-CN" altLang="en-US" sz="1800" b="1" u="sng" dirty="0">
                <a:solidFill>
                  <a:srgbClr val="0303DF"/>
                </a:solidFill>
              </a:rPr>
              <a:t>从位置</a:t>
            </a:r>
            <a:r>
              <a:rPr lang="en-US" altLang="zh-CN" sz="1800" b="1" u="sng" dirty="0">
                <a:solidFill>
                  <a:srgbClr val="0303DF"/>
                </a:solidFill>
              </a:rPr>
              <a:t>(n+1)</a:t>
            </a:r>
            <a:r>
              <a:rPr lang="zh-CN" altLang="en-US" sz="1800" b="1" u="sng" dirty="0">
                <a:solidFill>
                  <a:srgbClr val="0303DF"/>
                </a:solidFill>
              </a:rPr>
              <a:t>开始的子字符串的长度；</a:t>
            </a:r>
            <a:endParaRPr lang="en-US" altLang="zh-CN" sz="1800" b="1" u="sng" dirty="0">
              <a:solidFill>
                <a:srgbClr val="0303DF"/>
              </a:solidFill>
            </a:endParaRPr>
          </a:p>
          <a:p>
            <a:pPr marL="1200150" lvl="2"/>
            <a:r>
              <a:rPr lang="zh-CN" altLang="en-US" sz="1600" dirty="0" smtClean="0">
                <a:solidFill>
                  <a:srgbClr val="080808"/>
                </a:solidFill>
              </a:rPr>
              <a:t>例如，从下标</a:t>
            </a:r>
            <a:r>
              <a:rPr lang="en-US" altLang="zh-CN" sz="1600" dirty="0" smtClean="0">
                <a:solidFill>
                  <a:srgbClr val="080808"/>
                </a:solidFill>
              </a:rPr>
              <a:t>0(</a:t>
            </a:r>
            <a:r>
              <a:rPr lang="zh-CN" altLang="en-US" sz="1600" dirty="0" smtClean="0">
                <a:solidFill>
                  <a:srgbClr val="080808"/>
                </a:solidFill>
              </a:rPr>
              <a:t>位置</a:t>
            </a:r>
            <a:r>
              <a:rPr lang="en-US" altLang="zh-CN" sz="1600" dirty="0" smtClean="0">
                <a:solidFill>
                  <a:srgbClr val="080808"/>
                </a:solidFill>
              </a:rPr>
              <a:t>0)</a:t>
            </a:r>
            <a:r>
              <a:rPr lang="zh-CN" altLang="en-US" sz="1600" dirty="0" smtClean="0">
                <a:solidFill>
                  <a:srgbClr val="080808"/>
                </a:solidFill>
              </a:rPr>
              <a:t>开始计算串</a:t>
            </a:r>
            <a:r>
              <a:rPr lang="en-US" altLang="zh-CN" sz="1600" dirty="0" smtClean="0">
                <a:solidFill>
                  <a:srgbClr val="080808"/>
                </a:solidFill>
              </a:rPr>
              <a:t>“</a:t>
            </a:r>
            <a:r>
              <a:rPr lang="en-US" altLang="zh-CN" sz="1600" dirty="0" err="1">
                <a:solidFill>
                  <a:srgbClr val="080808"/>
                </a:solidFill>
              </a:rPr>
              <a:t>abcde</a:t>
            </a:r>
            <a:r>
              <a:rPr lang="en-US" altLang="zh-CN" sz="1600" dirty="0" smtClean="0">
                <a:solidFill>
                  <a:srgbClr val="080808"/>
                </a:solidFill>
              </a:rPr>
              <a:t>”</a:t>
            </a:r>
            <a:r>
              <a:rPr lang="zh-CN" altLang="en-US" sz="1600" dirty="0" smtClean="0">
                <a:solidFill>
                  <a:srgbClr val="080808"/>
                </a:solidFill>
              </a:rPr>
              <a:t>的长度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marL="1200150" lvl="2"/>
            <a:r>
              <a:rPr lang="zh-CN" altLang="en-US" sz="1600" dirty="0">
                <a:solidFill>
                  <a:srgbClr val="080808"/>
                </a:solidFill>
              </a:rPr>
              <a:t>串</a:t>
            </a:r>
            <a:r>
              <a:rPr lang="en-US" altLang="zh-CN" sz="1600" dirty="0">
                <a:solidFill>
                  <a:srgbClr val="080808"/>
                </a:solidFill>
              </a:rPr>
              <a:t>“</a:t>
            </a:r>
            <a:r>
              <a:rPr lang="en-US" altLang="zh-CN" sz="1600" dirty="0" err="1">
                <a:solidFill>
                  <a:srgbClr val="080808"/>
                </a:solidFill>
              </a:rPr>
              <a:t>abcde</a:t>
            </a:r>
            <a:r>
              <a:rPr lang="en-US" altLang="zh-CN" sz="1600" dirty="0">
                <a:solidFill>
                  <a:srgbClr val="080808"/>
                </a:solidFill>
              </a:rPr>
              <a:t>”</a:t>
            </a:r>
            <a:r>
              <a:rPr lang="zh-CN" altLang="en-US" sz="1600" dirty="0">
                <a:solidFill>
                  <a:srgbClr val="080808"/>
                </a:solidFill>
              </a:rPr>
              <a:t>的</a:t>
            </a:r>
            <a:r>
              <a:rPr lang="zh-CN" altLang="en-US" sz="1600" dirty="0" smtClean="0">
                <a:solidFill>
                  <a:srgbClr val="080808"/>
                </a:solidFill>
              </a:rPr>
              <a:t>长度</a:t>
            </a:r>
            <a:r>
              <a:rPr lang="en-US" altLang="zh-CN" sz="1600" dirty="0" smtClean="0">
                <a:solidFill>
                  <a:srgbClr val="080808"/>
                </a:solidFill>
              </a:rPr>
              <a:t>=</a:t>
            </a:r>
            <a:r>
              <a:rPr lang="en-US" altLang="zh-CN" sz="1600" dirty="0" smtClean="0">
                <a:solidFill>
                  <a:srgbClr val="C00000"/>
                </a:solidFill>
              </a:rPr>
              <a:t>1+</a:t>
            </a:r>
            <a:r>
              <a:rPr lang="zh-CN" altLang="en-US" sz="1600" dirty="0">
                <a:solidFill>
                  <a:srgbClr val="080808"/>
                </a:solidFill>
              </a:rPr>
              <a:t>从</a:t>
            </a:r>
            <a:r>
              <a:rPr lang="zh-CN" altLang="en-US" sz="1600" dirty="0" smtClean="0">
                <a:solidFill>
                  <a:srgbClr val="080808"/>
                </a:solidFill>
              </a:rPr>
              <a:t>下标</a:t>
            </a:r>
            <a:r>
              <a:rPr lang="en-US" altLang="zh-CN" sz="1600" dirty="0" smtClean="0">
                <a:solidFill>
                  <a:srgbClr val="080808"/>
                </a:solidFill>
              </a:rPr>
              <a:t>1(</a:t>
            </a:r>
            <a:r>
              <a:rPr lang="zh-CN" altLang="en-US" sz="1600" dirty="0" smtClean="0">
                <a:solidFill>
                  <a:srgbClr val="080808"/>
                </a:solidFill>
              </a:rPr>
              <a:t>位置</a:t>
            </a:r>
            <a:r>
              <a:rPr lang="en-US" altLang="zh-CN" sz="1600" dirty="0" smtClean="0">
                <a:solidFill>
                  <a:srgbClr val="080808"/>
                </a:solidFill>
              </a:rPr>
              <a:t>1)</a:t>
            </a:r>
            <a:r>
              <a:rPr lang="zh-CN" altLang="en-US" sz="1600" dirty="0">
                <a:solidFill>
                  <a:srgbClr val="080808"/>
                </a:solidFill>
              </a:rPr>
              <a:t>开始计算串</a:t>
            </a:r>
            <a:r>
              <a:rPr lang="en-US" altLang="zh-CN" sz="1600" dirty="0">
                <a:solidFill>
                  <a:srgbClr val="080808"/>
                </a:solidFill>
              </a:rPr>
              <a:t>“</a:t>
            </a:r>
            <a:r>
              <a:rPr lang="en-US" altLang="zh-CN" sz="1600" dirty="0" err="1">
                <a:solidFill>
                  <a:srgbClr val="080808"/>
                </a:solidFill>
              </a:rPr>
              <a:t>abcde</a:t>
            </a:r>
            <a:r>
              <a:rPr lang="en-US" altLang="zh-CN" sz="1600" dirty="0">
                <a:solidFill>
                  <a:srgbClr val="080808"/>
                </a:solidFill>
              </a:rPr>
              <a:t>”</a:t>
            </a:r>
            <a:r>
              <a:rPr lang="zh-CN" altLang="en-US" sz="1600" dirty="0">
                <a:solidFill>
                  <a:srgbClr val="080808"/>
                </a:solidFill>
              </a:rPr>
              <a:t>的</a:t>
            </a:r>
            <a:r>
              <a:rPr lang="zh-CN" altLang="en-US" sz="1600" dirty="0" smtClean="0">
                <a:solidFill>
                  <a:srgbClr val="080808"/>
                </a:solidFill>
              </a:rPr>
              <a:t>长度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marL="1200150" lvl="2"/>
            <a:r>
              <a:rPr lang="zh-CN" altLang="en-US" sz="1600" dirty="0" smtClean="0">
                <a:solidFill>
                  <a:srgbClr val="080808"/>
                </a:solidFill>
              </a:rPr>
              <a:t>依次类推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marL="1200150" lvl="2"/>
            <a:r>
              <a:rPr lang="zh-CN" altLang="en-US" sz="1600" dirty="0" smtClean="0">
                <a:solidFill>
                  <a:srgbClr val="080808"/>
                </a:solidFill>
              </a:rPr>
              <a:t>直到下标</a:t>
            </a:r>
            <a:r>
              <a:rPr lang="en-US" altLang="zh-CN" sz="1600" dirty="0" smtClean="0">
                <a:solidFill>
                  <a:srgbClr val="080808"/>
                </a:solidFill>
              </a:rPr>
              <a:t>n</a:t>
            </a:r>
            <a:r>
              <a:rPr lang="zh-CN" altLang="en-US" sz="1600" dirty="0" smtClean="0">
                <a:solidFill>
                  <a:srgbClr val="080808"/>
                </a:solidFill>
              </a:rPr>
              <a:t>的值是“</a:t>
            </a:r>
            <a:r>
              <a:rPr lang="en-US" altLang="zh-CN" sz="1600" dirty="0" smtClean="0">
                <a:solidFill>
                  <a:srgbClr val="080808"/>
                </a:solidFill>
              </a:rPr>
              <a:t>\0</a:t>
            </a:r>
            <a:r>
              <a:rPr lang="zh-CN" altLang="en-US" sz="1600" dirty="0" smtClean="0">
                <a:solidFill>
                  <a:srgbClr val="080808"/>
                </a:solidFill>
              </a:rPr>
              <a:t>”结束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971550" lvl="1"/>
            <a:endParaRPr lang="en-US" altLang="zh-CN" sz="1800" b="1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b="1" dirty="0">
                <a:solidFill>
                  <a:srgbClr val="0303DF"/>
                </a:solidFill>
              </a:rPr>
              <a:t>通项：</a:t>
            </a:r>
            <a:r>
              <a:rPr lang="en-US" altLang="zh-CN" sz="1800" b="1" dirty="0" err="1">
                <a:solidFill>
                  <a:srgbClr val="7030A0"/>
                </a:solidFill>
              </a:rPr>
              <a:t>getStrlen</a:t>
            </a:r>
            <a:r>
              <a:rPr lang="en-US" altLang="zh-CN" sz="1800" b="1" dirty="0">
                <a:solidFill>
                  <a:srgbClr val="7030A0"/>
                </a:solidFill>
              </a:rPr>
              <a:t> (</a:t>
            </a:r>
            <a:r>
              <a:rPr lang="en-US" altLang="zh-CN" sz="1800" b="1" dirty="0" err="1">
                <a:solidFill>
                  <a:srgbClr val="7030A0"/>
                </a:solidFill>
              </a:rPr>
              <a:t>str,n</a:t>
            </a:r>
            <a:r>
              <a:rPr lang="en-US" altLang="zh-CN" sz="1800" b="1" dirty="0">
                <a:solidFill>
                  <a:srgbClr val="7030A0"/>
                </a:solidFill>
              </a:rPr>
              <a:t>) =1 + </a:t>
            </a:r>
            <a:r>
              <a:rPr lang="en-US" altLang="zh-CN" sz="1800" b="1" dirty="0" err="1">
                <a:solidFill>
                  <a:srgbClr val="7030A0"/>
                </a:solidFill>
              </a:rPr>
              <a:t>getStrlen</a:t>
            </a:r>
            <a:r>
              <a:rPr lang="en-US" altLang="zh-CN" sz="1800" b="1" dirty="0">
                <a:solidFill>
                  <a:srgbClr val="7030A0"/>
                </a:solidFill>
              </a:rPr>
              <a:t> (str,n+1)</a:t>
            </a:r>
          </a:p>
          <a:p>
            <a:pPr marL="971550" lvl="1"/>
            <a:r>
              <a:rPr lang="zh-CN" altLang="en-US" sz="1800" b="1" dirty="0">
                <a:solidFill>
                  <a:srgbClr val="C00000"/>
                </a:solidFill>
              </a:rPr>
              <a:t>本原问题，或终止条件</a:t>
            </a:r>
            <a:r>
              <a:rPr lang="zh-CN" altLang="en-US" sz="1800" b="1" dirty="0">
                <a:solidFill>
                  <a:srgbClr val="006600"/>
                </a:solidFill>
              </a:rPr>
              <a:t>：若</a:t>
            </a:r>
            <a:r>
              <a:rPr lang="en-US" altLang="zh-CN" sz="1800" b="1" dirty="0">
                <a:solidFill>
                  <a:srgbClr val="006600"/>
                </a:solidFill>
              </a:rPr>
              <a:t>str[n]==‘\0’</a:t>
            </a:r>
            <a:r>
              <a:rPr lang="zh-CN" altLang="en-US" sz="1800" b="1" dirty="0">
                <a:solidFill>
                  <a:srgbClr val="006600"/>
                </a:solidFill>
              </a:rPr>
              <a:t>，则子串的长度等于</a:t>
            </a:r>
            <a:r>
              <a:rPr lang="en-US" altLang="zh-CN" sz="1800" b="1" dirty="0">
                <a:solidFill>
                  <a:srgbClr val="006600"/>
                </a:solidFill>
              </a:rPr>
              <a:t>0</a:t>
            </a:r>
            <a:r>
              <a:rPr lang="zh-CN" altLang="en-US" sz="1800" b="1" dirty="0">
                <a:solidFill>
                  <a:srgbClr val="006600"/>
                </a:solidFill>
              </a:rPr>
              <a:t>；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102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求字符串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---</a:t>
            </a:r>
            <a:r>
              <a:rPr lang="zh-CN" altLang="en-US" dirty="0" smtClean="0"/>
              <a:t>形式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4"/>
            <a:ext cx="7886438" cy="584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令</a:t>
            </a:r>
            <a:r>
              <a:rPr lang="en-US" altLang="zh-CN" sz="2000" dirty="0" err="1">
                <a:solidFill>
                  <a:srgbClr val="0303DF"/>
                </a:solidFill>
              </a:rPr>
              <a:t>int</a:t>
            </a:r>
            <a:r>
              <a:rPr lang="en-US" altLang="zh-CN" sz="2000" dirty="0">
                <a:solidFill>
                  <a:srgbClr val="0303DF"/>
                </a:solidFill>
              </a:rPr>
              <a:t>  </a:t>
            </a:r>
            <a:r>
              <a:rPr lang="en-US" altLang="zh-CN" sz="2000" dirty="0" err="1">
                <a:solidFill>
                  <a:srgbClr val="0303DF"/>
                </a:solidFill>
              </a:rPr>
              <a:t>getStrlen</a:t>
            </a:r>
            <a:r>
              <a:rPr lang="en-US" altLang="zh-CN" sz="2000" dirty="0">
                <a:solidFill>
                  <a:srgbClr val="0303DF"/>
                </a:solidFill>
              </a:rPr>
              <a:t> (char </a:t>
            </a:r>
            <a:r>
              <a:rPr lang="en-US" altLang="zh-CN" sz="2000" dirty="0" err="1">
                <a:solidFill>
                  <a:srgbClr val="0303DF"/>
                </a:solidFill>
              </a:rPr>
              <a:t>str</a:t>
            </a:r>
            <a:r>
              <a:rPr lang="en-US" altLang="zh-CN" sz="2000" dirty="0">
                <a:solidFill>
                  <a:srgbClr val="0303DF"/>
                </a:solidFill>
              </a:rPr>
              <a:t>[],</a:t>
            </a:r>
            <a:r>
              <a:rPr lang="en-US" altLang="zh-CN" sz="2000" dirty="0" err="1">
                <a:solidFill>
                  <a:srgbClr val="0303DF"/>
                </a:solidFill>
              </a:rPr>
              <a:t>int</a:t>
            </a:r>
            <a:r>
              <a:rPr lang="en-US" altLang="zh-CN" sz="2000" dirty="0">
                <a:solidFill>
                  <a:srgbClr val="0303DF"/>
                </a:solidFill>
              </a:rPr>
              <a:t> n)</a:t>
            </a:r>
            <a:r>
              <a:rPr lang="zh-CN" altLang="en-US" sz="2000" dirty="0">
                <a:solidFill>
                  <a:srgbClr val="7030A0"/>
                </a:solidFill>
              </a:rPr>
              <a:t>表示从位置</a:t>
            </a:r>
            <a:r>
              <a:rPr lang="en-US" altLang="zh-CN" sz="2000" dirty="0">
                <a:solidFill>
                  <a:srgbClr val="7030A0"/>
                </a:solidFill>
              </a:rPr>
              <a:t>n</a:t>
            </a:r>
            <a:r>
              <a:rPr lang="zh-CN" altLang="en-US" sz="2000" dirty="0">
                <a:solidFill>
                  <a:srgbClr val="7030A0"/>
                </a:solidFill>
              </a:rPr>
              <a:t>开始计算字符串长度</a:t>
            </a:r>
            <a:r>
              <a:rPr lang="zh-CN" altLang="en-US" sz="2000" dirty="0"/>
              <a:t>；</a:t>
            </a:r>
            <a:endParaRPr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5233D48-4419-4866-B625-A71EDAED277C}"/>
              </a:ext>
            </a:extLst>
          </p:cNvPr>
          <p:cNvSpPr txBox="1">
            <a:spLocks/>
          </p:cNvSpPr>
          <p:nvPr/>
        </p:nvSpPr>
        <p:spPr bwMode="auto">
          <a:xfrm>
            <a:off x="4651781" y="1717246"/>
            <a:ext cx="4110613" cy="30791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sv-SE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递归函数形式</a:t>
            </a:r>
            <a:r>
              <a:rPr lang="en-US" altLang="zh-CN" sz="1600" dirty="0" smtClean="0">
                <a:solidFill>
                  <a:srgbClr val="7030A0"/>
                </a:solidFill>
              </a:rPr>
              <a:t>1</a:t>
            </a:r>
            <a:endParaRPr lang="sv-SE" altLang="zh-CN" sz="1600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sv-SE" altLang="zh-CN" sz="1600" dirty="0">
                <a:solidFill>
                  <a:srgbClr val="080808"/>
                </a:solidFill>
              </a:rPr>
              <a:t>int getStrlen(char str[],int n)  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sv-SE" altLang="zh-CN" sz="1600" dirty="0">
                <a:solidFill>
                  <a:srgbClr val="080808"/>
                </a:solidFill>
              </a:rPr>
              <a:t>{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static int </a:t>
            </a:r>
            <a:r>
              <a:rPr lang="en-US" altLang="zh-CN" sz="1600" dirty="0" err="1">
                <a:solidFill>
                  <a:srgbClr val="7030A0"/>
                </a:solidFill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</a:rPr>
              <a:t>;   //int </a:t>
            </a:r>
            <a:r>
              <a:rPr lang="en-US" altLang="zh-CN" sz="1600" dirty="0" err="1">
                <a:solidFill>
                  <a:srgbClr val="080808"/>
                </a:solidFill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if (str[n]=='\0’)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</a:t>
            </a:r>
            <a:r>
              <a:rPr lang="en-US" altLang="zh-CN" sz="1600" dirty="0" err="1">
                <a:solidFill>
                  <a:srgbClr val="7030A0"/>
                </a:solidFill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</a:rPr>
              <a:t>=0</a:t>
            </a:r>
            <a:r>
              <a:rPr lang="en-US" altLang="zh-CN" sz="1600" dirty="0" smtClean="0">
                <a:solidFill>
                  <a:srgbClr val="080808"/>
                </a:solidFill>
              </a:rPr>
              <a:t>;    </a:t>
            </a:r>
            <a:r>
              <a:rPr lang="en-US" altLang="zh-CN" sz="1600" dirty="0" smtClean="0">
                <a:solidFill>
                  <a:srgbClr val="0303DF"/>
                </a:solidFill>
              </a:rPr>
              <a:t>//</a:t>
            </a:r>
            <a:r>
              <a:rPr lang="zh-CN" altLang="en-US" sz="1600" dirty="0" smtClean="0">
                <a:solidFill>
                  <a:srgbClr val="0303DF"/>
                </a:solidFill>
              </a:rPr>
              <a:t>若给出一个空串，其长度为</a:t>
            </a:r>
            <a:r>
              <a:rPr lang="en-US" altLang="zh-CN" sz="1600" dirty="0" smtClean="0">
                <a:solidFill>
                  <a:srgbClr val="0303DF"/>
                </a:solidFill>
              </a:rPr>
              <a:t>0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else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</a:t>
            </a:r>
            <a:r>
              <a:rPr lang="en-US" altLang="zh-CN" sz="1600" dirty="0" err="1">
                <a:solidFill>
                  <a:srgbClr val="7030A0"/>
                </a:solidFill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</a:rPr>
              <a:t>= </a:t>
            </a:r>
            <a:r>
              <a:rPr lang="en-US" altLang="zh-CN" sz="1600" dirty="0">
                <a:solidFill>
                  <a:srgbClr val="C00000"/>
                </a:solidFill>
              </a:rPr>
              <a:t>1+getStrlen(str,n+1);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return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6F2EF63-F1E3-4F7E-BBEA-B3790301C5DC}"/>
              </a:ext>
            </a:extLst>
          </p:cNvPr>
          <p:cNvSpPr txBox="1">
            <a:spLocks/>
          </p:cNvSpPr>
          <p:nvPr/>
        </p:nvSpPr>
        <p:spPr bwMode="auto">
          <a:xfrm>
            <a:off x="1031068" y="1719264"/>
            <a:ext cx="3299864" cy="307718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7030A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  <a:sym typeface="Arial" panose="020B0604020202020204" pitchFamily="34" charset="0"/>
              </a:rPr>
              <a:t>主函数</a:t>
            </a:r>
            <a:endParaRPr lang="en-US" altLang="zh-CN" sz="1600" dirty="0" smtClean="0">
              <a:solidFill>
                <a:srgbClr val="7030A0"/>
              </a:solidFill>
              <a:sym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#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include &lt;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stdio.h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getStrlen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(char 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str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[],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 n);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 main()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       char 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str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[100]="12345678";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       </a:t>
            </a:r>
            <a:r>
              <a:rPr lang="en-US" altLang="zh-CN" sz="1600" dirty="0" err="1" smtClean="0">
                <a:solidFill>
                  <a:srgbClr val="080808"/>
                </a:solidFill>
                <a:sym typeface="Arial" panose="020B0604020202020204" pitchFamily="34" charset="0"/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=</a:t>
            </a:r>
            <a:r>
              <a:rPr lang="en-US" altLang="zh-CN" sz="1600" dirty="0" err="1">
                <a:solidFill>
                  <a:srgbClr val="C00000"/>
                </a:solidFill>
                <a:sym typeface="Arial" panose="020B0604020202020204" pitchFamily="34" charset="0"/>
              </a:rPr>
              <a:t>getStrlen</a:t>
            </a:r>
            <a:r>
              <a:rPr lang="en-US" altLang="zh-CN" sz="1600" dirty="0">
                <a:solidFill>
                  <a:srgbClr val="C00000"/>
                </a:solidFill>
                <a:sym typeface="Arial" panose="020B0604020202020204" pitchFamily="34" charset="0"/>
              </a:rPr>
              <a:t>(str,0</a:t>
            </a:r>
            <a:r>
              <a:rPr lang="en-US" altLang="zh-CN" sz="1600" dirty="0" smtClean="0">
                <a:solidFill>
                  <a:srgbClr val="C00000"/>
                </a:solidFill>
                <a:sym typeface="Arial" panose="020B0604020202020204" pitchFamily="34" charset="0"/>
              </a:rPr>
              <a:t>)</a:t>
            </a: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;  </a:t>
            </a:r>
            <a:endParaRPr lang="en-US" altLang="zh-CN" sz="1600" dirty="0">
              <a:solidFill>
                <a:srgbClr val="080808"/>
              </a:solidFill>
              <a:sym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       </a:t>
            </a:r>
            <a:r>
              <a:rPr lang="en-US" altLang="zh-CN" sz="1600" dirty="0" err="1" smtClean="0">
                <a:solidFill>
                  <a:srgbClr val="080808"/>
                </a:solidFill>
                <a:sym typeface="Arial" panose="020B0604020202020204" pitchFamily="34" charset="0"/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("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=%d\n",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}</a:t>
            </a:r>
            <a:endParaRPr lang="en-US" altLang="zh-CN" sz="1800" dirty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67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求字符串</a:t>
            </a:r>
            <a:r>
              <a:rPr lang="zh-CN" altLang="en-US" dirty="0" smtClean="0"/>
              <a:t>长度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形式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4"/>
            <a:ext cx="7886438" cy="584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令</a:t>
            </a:r>
            <a:r>
              <a:rPr lang="en-US" altLang="zh-CN" sz="2000" dirty="0" err="1">
                <a:solidFill>
                  <a:srgbClr val="0303DF"/>
                </a:solidFill>
              </a:rPr>
              <a:t>int</a:t>
            </a:r>
            <a:r>
              <a:rPr lang="en-US" altLang="zh-CN" sz="2000" dirty="0">
                <a:solidFill>
                  <a:srgbClr val="0303DF"/>
                </a:solidFill>
              </a:rPr>
              <a:t>  </a:t>
            </a:r>
            <a:r>
              <a:rPr lang="en-US" altLang="zh-CN" sz="2000" dirty="0" err="1">
                <a:solidFill>
                  <a:srgbClr val="0303DF"/>
                </a:solidFill>
              </a:rPr>
              <a:t>getStrlen</a:t>
            </a:r>
            <a:r>
              <a:rPr lang="en-US" altLang="zh-CN" sz="2000" dirty="0">
                <a:solidFill>
                  <a:srgbClr val="0303DF"/>
                </a:solidFill>
              </a:rPr>
              <a:t> (char </a:t>
            </a:r>
            <a:r>
              <a:rPr lang="en-US" altLang="zh-CN" sz="2000" dirty="0" err="1">
                <a:solidFill>
                  <a:srgbClr val="0303DF"/>
                </a:solidFill>
              </a:rPr>
              <a:t>str</a:t>
            </a:r>
            <a:r>
              <a:rPr lang="en-US" altLang="zh-CN" sz="2000" dirty="0">
                <a:solidFill>
                  <a:srgbClr val="0303DF"/>
                </a:solidFill>
              </a:rPr>
              <a:t>[],</a:t>
            </a:r>
            <a:r>
              <a:rPr lang="en-US" altLang="zh-CN" sz="2000" dirty="0" err="1">
                <a:solidFill>
                  <a:srgbClr val="0303DF"/>
                </a:solidFill>
              </a:rPr>
              <a:t>int</a:t>
            </a:r>
            <a:r>
              <a:rPr lang="en-US" altLang="zh-CN" sz="2000" dirty="0">
                <a:solidFill>
                  <a:srgbClr val="0303DF"/>
                </a:solidFill>
              </a:rPr>
              <a:t> n)</a:t>
            </a:r>
            <a:r>
              <a:rPr lang="zh-CN" altLang="en-US" sz="2000" dirty="0">
                <a:solidFill>
                  <a:srgbClr val="7030A0"/>
                </a:solidFill>
              </a:rPr>
              <a:t>表示从位置</a:t>
            </a:r>
            <a:r>
              <a:rPr lang="en-US" altLang="zh-CN" sz="2000" dirty="0">
                <a:solidFill>
                  <a:srgbClr val="7030A0"/>
                </a:solidFill>
              </a:rPr>
              <a:t>n</a:t>
            </a:r>
            <a:r>
              <a:rPr lang="zh-CN" altLang="en-US" sz="2000" dirty="0">
                <a:solidFill>
                  <a:srgbClr val="7030A0"/>
                </a:solidFill>
              </a:rPr>
              <a:t>开始计算字符串长度</a:t>
            </a:r>
            <a:r>
              <a:rPr lang="zh-CN" altLang="en-US" sz="2000" dirty="0"/>
              <a:t>；</a:t>
            </a: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6F2EF63-F1E3-4F7E-BBEA-B3790301C5DC}"/>
              </a:ext>
            </a:extLst>
          </p:cNvPr>
          <p:cNvSpPr txBox="1">
            <a:spLocks/>
          </p:cNvSpPr>
          <p:nvPr/>
        </p:nvSpPr>
        <p:spPr bwMode="auto">
          <a:xfrm>
            <a:off x="4530725" y="1732611"/>
            <a:ext cx="3565321" cy="293914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//</a:t>
            </a:r>
            <a:r>
              <a:rPr lang="zh-CN" altLang="en-US" sz="1600" dirty="0" smtClean="0">
                <a:solidFill>
                  <a:srgbClr val="080808"/>
                </a:solidFill>
              </a:rPr>
              <a:t>递归函数形式</a:t>
            </a:r>
            <a:r>
              <a:rPr lang="en-US" altLang="zh-CN" sz="1600" dirty="0" smtClean="0">
                <a:solidFill>
                  <a:srgbClr val="080808"/>
                </a:solidFill>
              </a:rPr>
              <a:t>2</a:t>
            </a:r>
            <a:endParaRPr lang="en-US" altLang="zh-CN" sz="1600" dirty="0">
              <a:solidFill>
                <a:srgbClr val="080808"/>
              </a:solidFill>
              <a:sym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int 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getStrlen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(char str[],int n) 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{	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      if (str[n] = = '\0')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           </a:t>
            </a:r>
            <a:r>
              <a:rPr lang="en-US" altLang="zh-CN" sz="1600" dirty="0">
                <a:solidFill>
                  <a:srgbClr val="C00000"/>
                </a:solidFill>
                <a:sym typeface="Arial" panose="020B0604020202020204" pitchFamily="34" charset="0"/>
              </a:rPr>
              <a:t>return 0</a:t>
            </a:r>
            <a:r>
              <a:rPr lang="en-US" altLang="zh-CN" sz="1600" dirty="0" smtClean="0">
                <a:solidFill>
                  <a:srgbClr val="C00000"/>
                </a:solidFill>
                <a:sym typeface="Arial" panose="020B0604020202020204" pitchFamily="34" charset="0"/>
              </a:rPr>
              <a:t>;</a:t>
            </a: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0303DF"/>
                </a:solidFill>
              </a:rPr>
              <a:t>//</a:t>
            </a:r>
            <a:r>
              <a:rPr lang="zh-CN" altLang="en-US" sz="1600" dirty="0">
                <a:solidFill>
                  <a:srgbClr val="0303DF"/>
                </a:solidFill>
              </a:rPr>
              <a:t>空串长度为</a:t>
            </a:r>
            <a:r>
              <a:rPr lang="en-US" altLang="zh-CN" sz="1600" dirty="0" smtClean="0">
                <a:solidFill>
                  <a:srgbClr val="0303DF"/>
                </a:solidFill>
              </a:rPr>
              <a:t>0</a:t>
            </a:r>
            <a:endParaRPr lang="en-US" altLang="zh-CN" sz="1600" dirty="0">
              <a:solidFill>
                <a:srgbClr val="080808"/>
              </a:solidFill>
              <a:sym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  <a:sym typeface="Arial" panose="020B0604020202020204" pitchFamily="34" charset="0"/>
              </a:rPr>
              <a:t>      return </a:t>
            </a:r>
            <a:r>
              <a:rPr lang="en-US" altLang="zh-CN" sz="1600" dirty="0">
                <a:solidFill>
                  <a:srgbClr val="7030A0"/>
                </a:solidFill>
                <a:sym typeface="Arial" panose="020B0604020202020204" pitchFamily="34" charset="0"/>
              </a:rPr>
              <a:t> 1+ </a:t>
            </a:r>
            <a:r>
              <a:rPr lang="en-US" altLang="zh-CN" sz="1600" dirty="0" err="1">
                <a:solidFill>
                  <a:srgbClr val="7030A0"/>
                </a:solidFill>
                <a:sym typeface="Arial" panose="020B0604020202020204" pitchFamily="34" charset="0"/>
              </a:rPr>
              <a:t>getStrlen</a:t>
            </a:r>
            <a:r>
              <a:rPr lang="en-US" altLang="zh-CN" sz="1600" dirty="0">
                <a:solidFill>
                  <a:srgbClr val="7030A0"/>
                </a:solidFill>
                <a:sym typeface="Arial" panose="020B0604020202020204" pitchFamily="34" charset="0"/>
              </a:rPr>
              <a:t>(str,n+1);</a:t>
            </a:r>
          </a:p>
          <a:p>
            <a:pPr marL="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}</a:t>
            </a:r>
          </a:p>
          <a:p>
            <a:endParaRPr lang="en-US" altLang="zh-CN" sz="1800" dirty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6F2EF63-F1E3-4F7E-BBEA-B3790301C5DC}"/>
              </a:ext>
            </a:extLst>
          </p:cNvPr>
          <p:cNvSpPr txBox="1">
            <a:spLocks/>
          </p:cNvSpPr>
          <p:nvPr/>
        </p:nvSpPr>
        <p:spPr bwMode="auto">
          <a:xfrm>
            <a:off x="863673" y="1695245"/>
            <a:ext cx="3565321" cy="297650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7030A0"/>
                </a:solidFill>
                <a:sym typeface="Arial" panose="020B0604020202020204" pitchFamily="34" charset="0"/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  <a:sym typeface="Arial" panose="020B0604020202020204" pitchFamily="34" charset="0"/>
              </a:rPr>
              <a:t>主函数</a:t>
            </a:r>
            <a:endParaRPr lang="en-US" altLang="zh-CN" sz="1600" dirty="0">
              <a:solidFill>
                <a:srgbClr val="7030A0"/>
              </a:solidFill>
              <a:sym typeface="Arial" panose="020B0604020202020204" pitchFamily="34" charset="0"/>
            </a:endParaRP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#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include &lt;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stdio.h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&gt;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getStrlen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(char 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str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[],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 n);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 main()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{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       char 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str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[100]="12345678";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       </a:t>
            </a:r>
            <a:r>
              <a:rPr lang="en-US" altLang="zh-CN" sz="1600" dirty="0" err="1" smtClean="0">
                <a:solidFill>
                  <a:srgbClr val="080808"/>
                </a:solidFill>
                <a:sym typeface="Arial" panose="020B0604020202020204" pitchFamily="34" charset="0"/>
              </a:rPr>
              <a:t>int</a:t>
            </a: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 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=</a:t>
            </a:r>
            <a:r>
              <a:rPr lang="en-US" altLang="zh-CN" sz="1600" dirty="0" err="1">
                <a:solidFill>
                  <a:srgbClr val="C00000"/>
                </a:solidFill>
                <a:sym typeface="Arial" panose="020B0604020202020204" pitchFamily="34" charset="0"/>
              </a:rPr>
              <a:t>getStrlen</a:t>
            </a:r>
            <a:r>
              <a:rPr lang="en-US" altLang="zh-CN" sz="1600" dirty="0">
                <a:solidFill>
                  <a:srgbClr val="C00000"/>
                </a:solidFill>
                <a:sym typeface="Arial" panose="020B0604020202020204" pitchFamily="34" charset="0"/>
              </a:rPr>
              <a:t>(str,0)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;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080808"/>
                </a:solidFill>
                <a:sym typeface="Arial" panose="020B0604020202020204" pitchFamily="34" charset="0"/>
              </a:rPr>
              <a:t>       </a:t>
            </a:r>
            <a:r>
              <a:rPr lang="en-US" altLang="zh-CN" sz="1600" dirty="0" err="1" smtClean="0">
                <a:solidFill>
                  <a:srgbClr val="080808"/>
                </a:solidFill>
                <a:sym typeface="Arial" panose="020B0604020202020204" pitchFamily="34" charset="0"/>
              </a:rPr>
              <a:t>printf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("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=%d\n",</a:t>
            </a:r>
            <a:r>
              <a:rPr lang="en-US" altLang="zh-CN" sz="1600" dirty="0" err="1">
                <a:solidFill>
                  <a:srgbClr val="080808"/>
                </a:solidFill>
                <a:sym typeface="Arial" panose="020B0604020202020204" pitchFamily="34" charset="0"/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);</a:t>
            </a:r>
          </a:p>
          <a:p>
            <a:pPr marL="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Arial" panose="020B0604020202020204" pitchFamily="34" charset="0"/>
              </a:rPr>
              <a:t>}</a:t>
            </a:r>
            <a:endParaRPr lang="en-US" altLang="zh-CN" sz="1800" dirty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59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求</a:t>
            </a:r>
            <a:r>
              <a:rPr lang="zh-CN" altLang="en-US" dirty="0"/>
              <a:t>字符串长度</a:t>
            </a:r>
            <a:r>
              <a:rPr lang="en-US" altLang="zh-CN" dirty="0"/>
              <a:t>—</a:t>
            </a:r>
            <a:r>
              <a:rPr lang="zh-CN" altLang="en-US" dirty="0"/>
              <a:t>字符指针表达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346498" cy="5842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令</a:t>
            </a:r>
            <a:r>
              <a:rPr lang="en-US" altLang="zh-CN" dirty="0" err="1">
                <a:solidFill>
                  <a:srgbClr val="0303DF"/>
                </a:solidFill>
              </a:rPr>
              <a:t>int</a:t>
            </a:r>
            <a:r>
              <a:rPr lang="en-US" altLang="zh-CN" dirty="0">
                <a:solidFill>
                  <a:srgbClr val="0303DF"/>
                </a:solidFill>
              </a:rPr>
              <a:t>  </a:t>
            </a:r>
            <a:r>
              <a:rPr lang="en-US" altLang="zh-CN" dirty="0" err="1">
                <a:solidFill>
                  <a:srgbClr val="0303DF"/>
                </a:solidFill>
              </a:rPr>
              <a:t>getStrlen</a:t>
            </a:r>
            <a:r>
              <a:rPr lang="en-US" altLang="zh-CN" dirty="0">
                <a:solidFill>
                  <a:srgbClr val="0303DF"/>
                </a:solidFill>
              </a:rPr>
              <a:t> (</a:t>
            </a:r>
            <a:r>
              <a:rPr lang="en-US" altLang="zh-CN" dirty="0" err="1">
                <a:solidFill>
                  <a:srgbClr val="0303DF"/>
                </a:solidFill>
              </a:rPr>
              <a:t>const</a:t>
            </a:r>
            <a:r>
              <a:rPr lang="en-US" altLang="zh-CN" dirty="0">
                <a:solidFill>
                  <a:srgbClr val="0303DF"/>
                </a:solidFill>
              </a:rPr>
              <a:t> char *</a:t>
            </a:r>
            <a:r>
              <a:rPr lang="en-US" altLang="zh-CN" dirty="0" err="1">
                <a:solidFill>
                  <a:srgbClr val="0303DF"/>
                </a:solidFill>
              </a:rPr>
              <a:t>str</a:t>
            </a:r>
            <a:r>
              <a:rPr lang="en-US" altLang="zh-CN" dirty="0">
                <a:solidFill>
                  <a:srgbClr val="0303DF"/>
                </a:solidFill>
              </a:rPr>
              <a:t>,)</a:t>
            </a:r>
            <a:r>
              <a:rPr lang="zh-CN" altLang="en-US" dirty="0">
                <a:solidFill>
                  <a:srgbClr val="0303DF"/>
                </a:solidFill>
              </a:rPr>
              <a:t>表示求字符串的长度；</a:t>
            </a:r>
            <a:endParaRPr lang="en-US" altLang="zh-CN" dirty="0">
              <a:solidFill>
                <a:srgbClr val="0303DF"/>
              </a:solidFill>
            </a:endParaRPr>
          </a:p>
          <a:p>
            <a:pPr lvl="1" indent="0">
              <a:buNone/>
            </a:pPr>
            <a:endParaRPr lang="en-US" altLang="zh-CN" dirty="0"/>
          </a:p>
          <a:p>
            <a:pPr lvl="1" indent="0">
              <a:buNone/>
            </a:pP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59492F0-AE6A-49F3-9A4E-AEE752A820EA}"/>
              </a:ext>
            </a:extLst>
          </p:cNvPr>
          <p:cNvSpPr txBox="1">
            <a:spLocks/>
          </p:cNvSpPr>
          <p:nvPr/>
        </p:nvSpPr>
        <p:spPr bwMode="auto">
          <a:xfrm>
            <a:off x="666920" y="2014538"/>
            <a:ext cx="3565321" cy="28594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</a:rPr>
              <a:t>//</a:t>
            </a:r>
            <a:r>
              <a:rPr lang="zh-CN" altLang="en-US" sz="1800" dirty="0">
                <a:solidFill>
                  <a:srgbClr val="080808"/>
                </a:solidFill>
              </a:rPr>
              <a:t>递归函数</a:t>
            </a:r>
            <a:r>
              <a:rPr lang="en-US" altLang="zh-CN" sz="1800" dirty="0">
                <a:solidFill>
                  <a:srgbClr val="080808"/>
                </a:solidFill>
              </a:rPr>
              <a:t>3</a:t>
            </a:r>
            <a:endParaRPr lang="en-US" altLang="zh-CN" sz="1800" dirty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int </a:t>
            </a:r>
            <a:r>
              <a:rPr lang="en-US" altLang="zh-CN" sz="1600" dirty="0" err="1">
                <a:solidFill>
                  <a:srgbClr val="080808"/>
                </a:solidFill>
                <a:sym typeface="宋体" panose="02010600030101010101" pitchFamily="2" charset="-122"/>
              </a:rPr>
              <a:t>getStrlen</a:t>
            </a: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(const char *str)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{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sz="1600" dirty="0">
                <a:solidFill>
                  <a:srgbClr val="080808"/>
                </a:solidFill>
              </a:rPr>
              <a:t> static int </a:t>
            </a:r>
            <a:r>
              <a:rPr lang="en-US" altLang="zh-CN" sz="1600" dirty="0" err="1">
                <a:solidFill>
                  <a:srgbClr val="7030A0"/>
                </a:solidFill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</a:rPr>
              <a:t>;  //int </a:t>
            </a:r>
            <a:r>
              <a:rPr lang="en-US" altLang="zh-CN" sz="1600" dirty="0" err="1">
                <a:solidFill>
                  <a:srgbClr val="080808"/>
                </a:solidFill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  <a:endParaRPr lang="en-US" altLang="zh-CN" sz="1600" dirty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      if (*str=='\0')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            </a:t>
            </a:r>
            <a:r>
              <a:rPr lang="en-US" altLang="zh-CN" sz="1600" dirty="0" err="1">
                <a:solidFill>
                  <a:srgbClr val="7030A0"/>
                </a:solidFill>
                <a:sym typeface="宋体" panose="02010600030101010101" pitchFamily="2" charset="-122"/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=0</a:t>
            </a:r>
            <a:r>
              <a:rPr lang="en-US" altLang="zh-CN" sz="1600" dirty="0" smtClean="0">
                <a:solidFill>
                  <a:srgbClr val="080808"/>
                </a:solidFill>
                <a:sym typeface="宋体" panose="02010600030101010101" pitchFamily="2" charset="-122"/>
              </a:rPr>
              <a:t>; </a:t>
            </a:r>
            <a:r>
              <a:rPr lang="en-US" altLang="zh-CN" sz="1600" dirty="0">
                <a:solidFill>
                  <a:srgbClr val="0303DF"/>
                </a:solidFill>
              </a:rPr>
              <a:t>//</a:t>
            </a:r>
            <a:r>
              <a:rPr lang="zh-CN" altLang="en-US" sz="1600" dirty="0">
                <a:solidFill>
                  <a:srgbClr val="0303DF"/>
                </a:solidFill>
              </a:rPr>
              <a:t>空串长度为</a:t>
            </a:r>
            <a:r>
              <a:rPr lang="en-US" altLang="zh-CN" sz="1600" dirty="0" smtClean="0">
                <a:solidFill>
                  <a:srgbClr val="0303DF"/>
                </a:solidFill>
              </a:rPr>
              <a:t>0</a:t>
            </a:r>
            <a:endParaRPr lang="en-US" altLang="zh-CN" sz="1600" dirty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      else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           </a:t>
            </a:r>
            <a:r>
              <a:rPr lang="en-US" altLang="zh-CN" sz="1600" dirty="0" err="1">
                <a:solidFill>
                  <a:srgbClr val="7030A0"/>
                </a:solidFill>
                <a:sym typeface="宋体" panose="02010600030101010101" pitchFamily="2" charset="-122"/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= 1+getStrlen(++str);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      return  </a:t>
            </a:r>
            <a:r>
              <a:rPr lang="en-US" altLang="zh-CN" sz="1600" dirty="0" err="1">
                <a:solidFill>
                  <a:srgbClr val="7030A0"/>
                </a:solidFill>
                <a:sym typeface="宋体" panose="02010600030101010101" pitchFamily="2" charset="-122"/>
              </a:rPr>
              <a:t>len</a:t>
            </a: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endParaRPr lang="zh-CN" altLang="en-US" sz="18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C6C4520-89E8-456D-B3B1-E54A0E44412B}"/>
              </a:ext>
            </a:extLst>
          </p:cNvPr>
          <p:cNvSpPr txBox="1">
            <a:spLocks/>
          </p:cNvSpPr>
          <p:nvPr/>
        </p:nvSpPr>
        <p:spPr bwMode="auto">
          <a:xfrm>
            <a:off x="4387442" y="2014538"/>
            <a:ext cx="3565321" cy="285946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080808"/>
                </a:solidFill>
                <a:sym typeface="宋体" panose="02010600030101010101" pitchFamily="2" charset="-122"/>
              </a:rPr>
              <a:t>//</a:t>
            </a:r>
            <a:r>
              <a:rPr lang="zh-CN" altLang="en-US" sz="1800" dirty="0">
                <a:solidFill>
                  <a:srgbClr val="080808"/>
                </a:solidFill>
              </a:rPr>
              <a:t>递归函数</a:t>
            </a:r>
            <a:r>
              <a:rPr lang="en-US" altLang="zh-CN" sz="1800" dirty="0">
                <a:solidFill>
                  <a:srgbClr val="080808"/>
                </a:solidFill>
              </a:rPr>
              <a:t>4</a:t>
            </a:r>
            <a:endParaRPr lang="en-US" altLang="zh-CN" sz="1800" dirty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int </a:t>
            </a:r>
            <a:r>
              <a:rPr lang="en-US" altLang="zh-CN" sz="1600" dirty="0" err="1">
                <a:solidFill>
                  <a:srgbClr val="080808"/>
                </a:solidFill>
                <a:sym typeface="宋体" panose="02010600030101010101" pitchFamily="2" charset="-122"/>
              </a:rPr>
              <a:t>getStrlen</a:t>
            </a: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(const char *str)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{	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     if (*str=='\0')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            return 0</a:t>
            </a:r>
            <a:r>
              <a:rPr lang="en-US" altLang="zh-CN" sz="1600" dirty="0" smtClean="0">
                <a:solidFill>
                  <a:srgbClr val="080808"/>
                </a:solidFill>
                <a:sym typeface="宋体" panose="02010600030101010101" pitchFamily="2" charset="-122"/>
              </a:rPr>
              <a:t>; </a:t>
            </a:r>
            <a:r>
              <a:rPr lang="en-US" altLang="zh-CN" sz="1600" dirty="0">
                <a:solidFill>
                  <a:srgbClr val="0303DF"/>
                </a:solidFill>
              </a:rPr>
              <a:t>//</a:t>
            </a:r>
            <a:r>
              <a:rPr lang="zh-CN" altLang="en-US" sz="1600" dirty="0">
                <a:solidFill>
                  <a:srgbClr val="0303DF"/>
                </a:solidFill>
              </a:rPr>
              <a:t>空串长度为</a:t>
            </a:r>
            <a:r>
              <a:rPr lang="en-US" altLang="zh-CN" sz="1600" smtClean="0">
                <a:solidFill>
                  <a:srgbClr val="0303DF"/>
                </a:solidFill>
              </a:rPr>
              <a:t>0</a:t>
            </a:r>
            <a:endParaRPr lang="en-US" altLang="zh-CN" sz="1600" dirty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      return 1+getStrlen(++str);   </a:t>
            </a: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  <a:sym typeface="宋体" panose="02010600030101010101" pitchFamily="2" charset="-122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solidFill>
                <a:srgbClr val="080808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75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讨论</a:t>
            </a:r>
            <a:r>
              <a:rPr lang="en-US" altLang="zh-CN" dirty="0"/>
              <a:t>---</a:t>
            </a:r>
            <a:r>
              <a:rPr lang="zh-CN" altLang="en-US" dirty="0">
                <a:solidFill>
                  <a:srgbClr val="0303DF"/>
                </a:solidFill>
              </a:rPr>
              <a:t>带有返回值</a:t>
            </a:r>
            <a:r>
              <a:rPr lang="zh-CN" altLang="en-US" dirty="0"/>
              <a:t>的递归函数的一般结构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244" y="1103891"/>
            <a:ext cx="7908245" cy="138763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若</a:t>
            </a:r>
            <a:r>
              <a:rPr lang="en-US" altLang="zh-CN" sz="2000" dirty="0">
                <a:solidFill>
                  <a:srgbClr val="0303DF"/>
                </a:solidFill>
              </a:rPr>
              <a:t>T(n)</a:t>
            </a:r>
            <a:r>
              <a:rPr lang="zh-CN" altLang="en-US" sz="2000" dirty="0">
                <a:solidFill>
                  <a:srgbClr val="0303DF"/>
                </a:solidFill>
              </a:rPr>
              <a:t>表示求</a:t>
            </a:r>
            <a:r>
              <a:rPr lang="en-US" altLang="zh-CN" sz="2000" dirty="0">
                <a:solidFill>
                  <a:srgbClr val="0303DF"/>
                </a:solidFill>
              </a:rPr>
              <a:t>n!</a:t>
            </a:r>
            <a:endParaRPr lang="en-US" altLang="zh-CN" sz="2000" dirty="0">
              <a:solidFill>
                <a:srgbClr val="0303DF"/>
              </a:solidFill>
              <a:sym typeface="宋体" panose="02010600030101010101" pitchFamily="2" charset="-122"/>
            </a:endParaRPr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  <a:sym typeface="宋体" panose="02010600030101010101" pitchFamily="2" charset="-122"/>
              </a:rPr>
              <a:t>边界条件（递归终止条件，本原问题）</a:t>
            </a:r>
            <a:endParaRPr lang="en-US" altLang="zh-CN" sz="1800" dirty="0"/>
          </a:p>
          <a:p>
            <a:pPr marL="1200150" lvl="2"/>
            <a:r>
              <a:rPr lang="en-US" altLang="zh-CN" sz="1600" dirty="0">
                <a:solidFill>
                  <a:srgbClr val="7030A0"/>
                </a:solidFill>
                <a:sym typeface="宋体" panose="02010600030101010101" pitchFamily="2" charset="-122"/>
              </a:rPr>
              <a:t>0!=1, 1!=1;</a:t>
            </a:r>
          </a:p>
          <a:p>
            <a:pPr marL="971550" lvl="1"/>
            <a:r>
              <a:rPr lang="zh-CN" altLang="en-US" sz="1800" dirty="0">
                <a:solidFill>
                  <a:srgbClr val="C00000"/>
                </a:solidFill>
                <a:sym typeface="宋体" panose="02010600030101010101" pitchFamily="2" charset="-122"/>
              </a:rPr>
              <a:t>通项：</a:t>
            </a:r>
            <a:r>
              <a:rPr lang="en-US" altLang="zh-CN" sz="1800" dirty="0">
                <a:solidFill>
                  <a:srgbClr val="C00000"/>
                </a:solidFill>
                <a:sym typeface="宋体" panose="02010600030101010101" pitchFamily="2" charset="-122"/>
              </a:rPr>
              <a:t>n!=n*(n-1)!</a:t>
            </a:r>
            <a:r>
              <a:rPr lang="zh-CN" altLang="en-US" sz="1800" dirty="0">
                <a:solidFill>
                  <a:srgbClr val="C00000"/>
                </a:solidFill>
                <a:sym typeface="宋体" panose="02010600030101010101" pitchFamily="2" charset="-122"/>
              </a:rPr>
              <a:t>，即：</a:t>
            </a:r>
            <a:r>
              <a:rPr lang="en-US" altLang="zh-CN" sz="1800" dirty="0">
                <a:solidFill>
                  <a:srgbClr val="0303DF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T(n)= n* T(n-1)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29CC351-E85C-4678-A200-306022C60145}"/>
              </a:ext>
            </a:extLst>
          </p:cNvPr>
          <p:cNvSpPr txBox="1">
            <a:spLocks/>
          </p:cNvSpPr>
          <p:nvPr/>
        </p:nvSpPr>
        <p:spPr bwMode="auto">
          <a:xfrm>
            <a:off x="4530725" y="2673607"/>
            <a:ext cx="3379476" cy="292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递归函数</a:t>
            </a:r>
            <a:r>
              <a:rPr lang="en-US" altLang="zh-CN" sz="2000" dirty="0">
                <a:solidFill>
                  <a:srgbClr val="080808"/>
                </a:solidFill>
              </a:rPr>
              <a:t>2 </a:t>
            </a:r>
          </a:p>
          <a:p>
            <a:pPr>
              <a:buNone/>
            </a:pPr>
            <a:r>
              <a:rPr lang="en-US" altLang="zh-CN" sz="1800" dirty="0">
                <a:solidFill>
                  <a:srgbClr val="000000"/>
                </a:solidFill>
                <a:sym typeface="宋体" panose="02010600030101010101" pitchFamily="2" charset="-122"/>
              </a:rPr>
              <a:t>long </a:t>
            </a:r>
            <a:r>
              <a:rPr lang="en-US" altLang="zh-CN" sz="1800" dirty="0" err="1">
                <a:solidFill>
                  <a:srgbClr val="000000"/>
                </a:solidFill>
                <a:sym typeface="宋体" panose="02010600030101010101" pitchFamily="2" charset="-122"/>
              </a:rPr>
              <a:t>long</a:t>
            </a:r>
            <a:r>
              <a:rPr lang="en-US" altLang="zh-CN" sz="1800" dirty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1800" dirty="0">
                <a:solidFill>
                  <a:srgbClr val="0303DF"/>
                </a:solidFill>
              </a:rPr>
              <a:t>T(int n)  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      if ((n= =0)||(n= =1))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  return 1;</a:t>
            </a:r>
          </a:p>
          <a:p>
            <a:pPr lvl="1">
              <a:buNone/>
            </a:pP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0303DF"/>
                </a:solidFill>
              </a:rPr>
              <a:t>return   n* T(n-1);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CB23A92-E616-4407-BCF4-58109530D998}"/>
              </a:ext>
            </a:extLst>
          </p:cNvPr>
          <p:cNvSpPr txBox="1">
            <a:spLocks/>
          </p:cNvSpPr>
          <p:nvPr/>
        </p:nvSpPr>
        <p:spPr bwMode="auto">
          <a:xfrm>
            <a:off x="721453" y="2665720"/>
            <a:ext cx="3565321" cy="292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sym typeface="宋体" panose="02010600030101010101" pitchFamily="2" charset="-122"/>
              </a:rPr>
              <a:t>递归函数</a:t>
            </a:r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1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long </a:t>
            </a:r>
            <a:r>
              <a:rPr lang="en-US" altLang="zh-CN" sz="1800" dirty="0" err="1"/>
              <a:t>long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303DF"/>
                </a:solidFill>
              </a:rPr>
              <a:t>T(int n)  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{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static long long </a:t>
            </a:r>
            <a:r>
              <a:rPr lang="en-US" altLang="zh-CN" sz="1800" dirty="0">
                <a:solidFill>
                  <a:srgbClr val="7030A0"/>
                </a:solidFill>
              </a:rPr>
              <a:t>fact</a:t>
            </a:r>
            <a:r>
              <a:rPr lang="en-US" altLang="zh-CN" sz="1800" dirty="0"/>
              <a:t>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if ((n= =0)||(n= =1))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  </a:t>
            </a:r>
            <a:r>
              <a:rPr lang="en-US" altLang="zh-CN" sz="1800" dirty="0">
                <a:solidFill>
                  <a:srgbClr val="7030A0"/>
                </a:solidFill>
              </a:rPr>
              <a:t>fact</a:t>
            </a:r>
            <a:r>
              <a:rPr lang="en-US" altLang="zh-CN" sz="1800" dirty="0">
                <a:solidFill>
                  <a:srgbClr val="006600"/>
                </a:solidFill>
              </a:rPr>
              <a:t> = 1;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else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>
                <a:solidFill>
                  <a:srgbClr val="7030A0"/>
                </a:solidFill>
              </a:rPr>
              <a:t>fact</a:t>
            </a:r>
            <a:r>
              <a:rPr lang="en-US" altLang="zh-CN" sz="1800" dirty="0">
                <a:solidFill>
                  <a:srgbClr val="0303DF"/>
                </a:solidFill>
              </a:rPr>
              <a:t> = n* T(n-1);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 return  </a:t>
            </a:r>
            <a:r>
              <a:rPr lang="en-US" altLang="zh-CN" sz="1800" dirty="0">
                <a:solidFill>
                  <a:srgbClr val="7030A0"/>
                </a:solidFill>
              </a:rPr>
              <a:t>fact</a:t>
            </a:r>
            <a:r>
              <a:rPr lang="en-US" altLang="zh-CN" sz="1800" dirty="0">
                <a:solidFill>
                  <a:srgbClr val="C00000"/>
                </a:solidFill>
              </a:rPr>
              <a:t>;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266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讨论</a:t>
            </a:r>
            <a:r>
              <a:rPr lang="en-US" altLang="zh-CN" dirty="0">
                <a:solidFill>
                  <a:srgbClr val="7030A0"/>
                </a:solidFill>
              </a:rPr>
              <a:t>-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rgbClr val="0303DF"/>
                </a:solidFill>
              </a:rPr>
              <a:t>带有返回值</a:t>
            </a:r>
            <a:r>
              <a:rPr lang="zh-CN" altLang="en-US" dirty="0"/>
              <a:t>的递归函数的一般结构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245" y="1103891"/>
            <a:ext cx="8271164" cy="159736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令</a:t>
            </a:r>
            <a:r>
              <a:rPr lang="en-US" altLang="zh-CN" sz="2000" dirty="0">
                <a:solidFill>
                  <a:srgbClr val="0303DF"/>
                </a:solidFill>
              </a:rPr>
              <a:t>T(</a:t>
            </a:r>
            <a:r>
              <a:rPr lang="en-US" altLang="zh-CN" sz="2000" dirty="0" err="1">
                <a:solidFill>
                  <a:srgbClr val="0303DF"/>
                </a:solidFill>
              </a:rPr>
              <a:t>str</a:t>
            </a:r>
            <a:r>
              <a:rPr lang="en-US" altLang="zh-CN" sz="2000" dirty="0">
                <a:solidFill>
                  <a:srgbClr val="0303DF"/>
                </a:solidFill>
              </a:rPr>
              <a:t>, n)</a:t>
            </a:r>
            <a:r>
              <a:rPr lang="zh-CN" altLang="en-US" sz="2000" dirty="0">
                <a:solidFill>
                  <a:srgbClr val="0303DF"/>
                </a:solidFill>
              </a:rPr>
              <a:t>是</a:t>
            </a:r>
            <a:r>
              <a:rPr lang="en-US" altLang="zh-CN" sz="2000" dirty="0" err="1">
                <a:solidFill>
                  <a:srgbClr val="0303DF"/>
                </a:solidFill>
              </a:rPr>
              <a:t>str</a:t>
            </a:r>
            <a:r>
              <a:rPr lang="zh-CN" altLang="en-US" sz="2000" dirty="0">
                <a:solidFill>
                  <a:srgbClr val="0303DF"/>
                </a:solidFill>
              </a:rPr>
              <a:t>从下标</a:t>
            </a:r>
            <a:r>
              <a:rPr lang="en-US" altLang="zh-CN" sz="2000" dirty="0">
                <a:solidFill>
                  <a:srgbClr val="0303DF"/>
                </a:solidFill>
              </a:rPr>
              <a:t>n</a:t>
            </a:r>
            <a:r>
              <a:rPr lang="zh-CN" altLang="en-US" sz="2000" dirty="0">
                <a:solidFill>
                  <a:srgbClr val="0303DF"/>
                </a:solidFill>
              </a:rPr>
              <a:t>开始到字符串尾的串长度；</a:t>
            </a:r>
            <a:endParaRPr lang="en-US" altLang="zh-CN" sz="20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  <a:sym typeface="宋体" panose="02010600030101010101" pitchFamily="2" charset="-122"/>
              </a:rPr>
              <a:t>边界条件（递归终止条件，本原问题）</a:t>
            </a:r>
            <a:endParaRPr lang="en-US" altLang="zh-CN" sz="1800" dirty="0"/>
          </a:p>
          <a:p>
            <a:pPr marL="1200150" lvl="2"/>
            <a:r>
              <a:rPr lang="en-US" altLang="zh-CN" sz="1600" dirty="0" err="1"/>
              <a:t>s</a:t>
            </a:r>
            <a:r>
              <a:rPr lang="en-US" altLang="zh-CN" sz="1600" dirty="0" err="1">
                <a:solidFill>
                  <a:srgbClr val="000000"/>
                </a:solidFill>
                <a:sym typeface="宋体" panose="02010600030101010101" pitchFamily="2" charset="-122"/>
              </a:rPr>
              <a:t>tr</a:t>
            </a:r>
            <a:r>
              <a:rPr lang="en-US" altLang="zh-CN" sz="1600" dirty="0">
                <a:solidFill>
                  <a:srgbClr val="000000"/>
                </a:solidFill>
                <a:sym typeface="宋体" panose="02010600030101010101" pitchFamily="2" charset="-122"/>
              </a:rPr>
              <a:t>[n]==‘\0’</a:t>
            </a:r>
            <a:r>
              <a:rPr lang="zh-CN" altLang="en-US" sz="1600" dirty="0">
                <a:solidFill>
                  <a:srgbClr val="000000"/>
                </a:solidFill>
                <a:sym typeface="宋体" panose="02010600030101010101" pitchFamily="2" charset="-122"/>
              </a:rPr>
              <a:t>，返回</a:t>
            </a:r>
            <a:r>
              <a:rPr lang="en-US" altLang="zh-CN" sz="1600" dirty="0"/>
              <a:t>0</a:t>
            </a:r>
            <a:r>
              <a:rPr lang="zh-CN" altLang="en-US" sz="1600" dirty="0"/>
              <a:t>；</a:t>
            </a:r>
            <a:endParaRPr lang="en-US" altLang="zh-CN" sz="16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971550" lvl="1"/>
            <a:r>
              <a:rPr lang="zh-CN" altLang="en-US" sz="1800" dirty="0">
                <a:solidFill>
                  <a:srgbClr val="C00000"/>
                </a:solidFill>
              </a:rPr>
              <a:t>通项：</a:t>
            </a:r>
            <a:r>
              <a:rPr lang="en-US" altLang="zh-CN" sz="1800" dirty="0">
                <a:solidFill>
                  <a:srgbClr val="C00000"/>
                </a:solidFill>
              </a:rPr>
              <a:t>T(</a:t>
            </a:r>
            <a:r>
              <a:rPr lang="en-US" altLang="zh-CN" sz="1800" dirty="0" err="1">
                <a:solidFill>
                  <a:srgbClr val="C00000"/>
                </a:solidFill>
              </a:rPr>
              <a:t>str</a:t>
            </a:r>
            <a:r>
              <a:rPr lang="en-US" altLang="zh-CN" sz="1800" dirty="0">
                <a:solidFill>
                  <a:srgbClr val="C00000"/>
                </a:solidFill>
              </a:rPr>
              <a:t>, n)= 1+ T(</a:t>
            </a:r>
            <a:r>
              <a:rPr lang="en-US" altLang="zh-CN" sz="1800" dirty="0" err="1">
                <a:solidFill>
                  <a:srgbClr val="C00000"/>
                </a:solidFill>
              </a:rPr>
              <a:t>str</a:t>
            </a:r>
            <a:r>
              <a:rPr lang="en-US" altLang="zh-CN" sz="1800" dirty="0">
                <a:solidFill>
                  <a:srgbClr val="C00000"/>
                </a:solidFill>
              </a:rPr>
              <a:t>, n-1)</a:t>
            </a: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3E2C1D6-AEC0-4E58-9CD6-29B3B5E64FF3}"/>
              </a:ext>
            </a:extLst>
          </p:cNvPr>
          <p:cNvSpPr txBox="1">
            <a:spLocks/>
          </p:cNvSpPr>
          <p:nvPr/>
        </p:nvSpPr>
        <p:spPr bwMode="auto">
          <a:xfrm>
            <a:off x="4706223" y="2671893"/>
            <a:ext cx="3565321" cy="292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递归函数</a:t>
            </a:r>
            <a:r>
              <a:rPr lang="en-US" altLang="zh-CN" sz="2000" dirty="0">
                <a:solidFill>
                  <a:srgbClr val="080808"/>
                </a:solidFill>
              </a:rPr>
              <a:t>2</a:t>
            </a:r>
            <a:endParaRPr lang="en-US" altLang="zh-CN" sz="20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lvl="1" indent="0">
              <a:buNone/>
            </a:pPr>
            <a:r>
              <a:rPr lang="en-US" altLang="zh-CN" sz="1800" dirty="0"/>
              <a:t>int T(char str[],int n)</a:t>
            </a:r>
          </a:p>
          <a:p>
            <a:pPr lvl="1" indent="0">
              <a:buNone/>
            </a:pPr>
            <a:r>
              <a:rPr lang="en-US" altLang="zh-CN" sz="1800" dirty="0"/>
              <a:t>{ </a:t>
            </a:r>
          </a:p>
          <a:p>
            <a:pPr lvl="1" indent="0">
              <a:buNone/>
            </a:pPr>
            <a:r>
              <a:rPr lang="en-US" altLang="zh-CN" sz="1800" dirty="0"/>
              <a:t>      if (str[n] = = '\0')</a:t>
            </a:r>
          </a:p>
          <a:p>
            <a:pPr lvl="1" indent="0">
              <a:buNone/>
            </a:pPr>
            <a:r>
              <a:rPr lang="en-US" altLang="zh-CN" sz="1800" dirty="0"/>
              <a:t>             </a:t>
            </a:r>
            <a:r>
              <a:rPr lang="en-US" altLang="zh-CN" sz="1800" dirty="0">
                <a:solidFill>
                  <a:srgbClr val="006600"/>
                </a:solidFill>
              </a:rPr>
              <a:t>return 0;</a:t>
            </a:r>
          </a:p>
          <a:p>
            <a:pPr lvl="1" indent="0"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 return  1+ T(str,n+1);</a:t>
            </a:r>
          </a:p>
          <a:p>
            <a:pPr lvl="1" indent="0">
              <a:buNone/>
            </a:pPr>
            <a:r>
              <a:rPr lang="en-US" altLang="zh-CN" sz="1800" dirty="0"/>
              <a:t>}</a:t>
            </a: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E4E0158-EBAF-4CEF-9D10-B4BEA5277F03}"/>
              </a:ext>
            </a:extLst>
          </p:cNvPr>
          <p:cNvSpPr txBox="1">
            <a:spLocks/>
          </p:cNvSpPr>
          <p:nvPr/>
        </p:nvSpPr>
        <p:spPr bwMode="auto">
          <a:xfrm>
            <a:off x="872456" y="2684476"/>
            <a:ext cx="3565321" cy="2922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0000"/>
                </a:solidFill>
                <a:sym typeface="宋体" panose="02010600030101010101" pitchFamily="2" charset="-122"/>
              </a:rPr>
              <a:t>递归函数</a:t>
            </a:r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1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int T(char str[],int n)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{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  static int </a:t>
            </a:r>
            <a:r>
              <a:rPr lang="en-US" altLang="zh-CN" sz="1800" dirty="0" err="1">
                <a:solidFill>
                  <a:srgbClr val="7030A0"/>
                </a:solidFill>
              </a:rPr>
              <a:t>len</a:t>
            </a:r>
            <a:r>
              <a:rPr lang="en-US" altLang="zh-CN" sz="1800" dirty="0"/>
              <a:t>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  if (str[n] = = '\0')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    </a:t>
            </a:r>
            <a:r>
              <a:rPr lang="en-US" altLang="zh-CN" sz="1800" dirty="0" err="1">
                <a:solidFill>
                  <a:srgbClr val="7030A0"/>
                </a:solidFill>
              </a:rPr>
              <a:t>len</a:t>
            </a:r>
            <a:r>
              <a:rPr lang="en-US" altLang="zh-CN" sz="1800" dirty="0">
                <a:solidFill>
                  <a:srgbClr val="006600"/>
                </a:solidFill>
              </a:rPr>
              <a:t>= 0;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  else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0303DF"/>
                </a:solidFill>
              </a:rPr>
              <a:t>          </a:t>
            </a:r>
            <a:r>
              <a:rPr lang="en-US" altLang="zh-CN" sz="1800" dirty="0" err="1">
                <a:solidFill>
                  <a:srgbClr val="7030A0"/>
                </a:solidFill>
              </a:rPr>
              <a:t>len</a:t>
            </a:r>
            <a:r>
              <a:rPr lang="en-US" altLang="zh-CN" sz="1800" dirty="0">
                <a:solidFill>
                  <a:srgbClr val="0303DF"/>
                </a:solidFill>
              </a:rPr>
              <a:t>= 1+ T(str,n+1);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      return </a:t>
            </a:r>
            <a:r>
              <a:rPr lang="en-US" altLang="zh-CN" sz="1800" dirty="0" err="1">
                <a:solidFill>
                  <a:srgbClr val="7030A0"/>
                </a:solidFill>
              </a:rPr>
              <a:t>len</a:t>
            </a:r>
            <a:r>
              <a:rPr lang="en-US" altLang="zh-CN" sz="1800" dirty="0"/>
              <a:t>;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800" dirty="0"/>
              <a:t>}</a:t>
            </a: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3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r>
              <a:rPr lang="en-US" altLang="zh-CN" dirty="0"/>
              <a:t>---</a:t>
            </a:r>
            <a:r>
              <a:rPr lang="zh-CN" altLang="en-US" dirty="0">
                <a:solidFill>
                  <a:srgbClr val="0303DF"/>
                </a:solidFill>
              </a:rPr>
              <a:t>带有返回值</a:t>
            </a:r>
            <a:r>
              <a:rPr lang="zh-CN" altLang="en-US" dirty="0"/>
              <a:t>的递归函数的一般结构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245" y="1103891"/>
            <a:ext cx="8271164" cy="52865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令</a:t>
            </a:r>
            <a:r>
              <a:rPr lang="en-US" altLang="zh-CN" sz="2000" dirty="0">
                <a:solidFill>
                  <a:srgbClr val="0303DF"/>
                </a:solidFill>
              </a:rPr>
              <a:t>T(</a:t>
            </a:r>
            <a:r>
              <a:rPr lang="zh-CN" altLang="en-US" sz="2000" dirty="0">
                <a:solidFill>
                  <a:srgbClr val="7030A0"/>
                </a:solidFill>
              </a:rPr>
              <a:t>递归需要的形参</a:t>
            </a:r>
            <a:r>
              <a:rPr lang="en-US" altLang="zh-CN" sz="2000" dirty="0">
                <a:solidFill>
                  <a:srgbClr val="0303DF"/>
                </a:solidFill>
              </a:rPr>
              <a:t>) </a:t>
            </a:r>
            <a:r>
              <a:rPr lang="zh-CN" altLang="en-US" sz="2000" dirty="0">
                <a:solidFill>
                  <a:srgbClr val="0303DF"/>
                </a:solidFill>
              </a:rPr>
              <a:t>的功能是</a:t>
            </a:r>
            <a:r>
              <a:rPr lang="en-US" altLang="zh-CN" sz="2000" dirty="0">
                <a:solidFill>
                  <a:srgbClr val="0303DF"/>
                </a:solidFill>
              </a:rPr>
              <a:t>…..</a:t>
            </a:r>
            <a:r>
              <a:rPr lang="zh-CN" altLang="en-US" sz="2000" dirty="0" smtClean="0">
                <a:solidFill>
                  <a:srgbClr val="0303DF"/>
                </a:solidFill>
              </a:rPr>
              <a:t>；</a:t>
            </a:r>
            <a:r>
              <a:rPr lang="en-US" altLang="zh-CN" sz="2000" dirty="0" smtClean="0">
                <a:solidFill>
                  <a:srgbClr val="006600"/>
                </a:solidFill>
              </a:rPr>
              <a:t>//</a:t>
            </a:r>
            <a:r>
              <a:rPr lang="zh-CN" altLang="en-US" sz="2000" dirty="0" smtClean="0">
                <a:solidFill>
                  <a:srgbClr val="006600"/>
                </a:solidFill>
              </a:rPr>
              <a:t>函数</a:t>
            </a:r>
            <a:r>
              <a:rPr lang="zh-CN" altLang="en-US" sz="2000" dirty="0">
                <a:solidFill>
                  <a:srgbClr val="006600"/>
                </a:solidFill>
              </a:rPr>
              <a:t>完成的</a:t>
            </a:r>
            <a:r>
              <a:rPr lang="zh-CN" altLang="en-US" sz="2000" dirty="0" smtClean="0">
                <a:solidFill>
                  <a:srgbClr val="006600"/>
                </a:solidFill>
              </a:rPr>
              <a:t>功能</a:t>
            </a:r>
            <a:endParaRPr lang="en-US" altLang="zh-CN" sz="2000" dirty="0">
              <a:solidFill>
                <a:srgbClr val="006600"/>
              </a:solidFill>
              <a:sym typeface="宋体" panose="02010600030101010101" pitchFamily="2" charset="-122"/>
            </a:endParaRPr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  <a:sym typeface="宋体" panose="02010600030101010101" pitchFamily="2" charset="-122"/>
              </a:rPr>
              <a:t>确定边界条件（递归终止条件，本原问题）</a:t>
            </a:r>
            <a:endParaRPr lang="en-US" altLang="zh-CN" sz="1800" dirty="0"/>
          </a:p>
          <a:p>
            <a:pPr marL="971550" lvl="1"/>
            <a:r>
              <a:rPr lang="zh-CN" altLang="en-US" sz="1800" dirty="0">
                <a:solidFill>
                  <a:srgbClr val="C00000"/>
                </a:solidFill>
              </a:rPr>
              <a:t>找出通项公式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  <a:sym typeface="宋体" panose="02010600030101010101" pitchFamily="2" charset="-122"/>
              </a:rPr>
              <a:t>填空</a:t>
            </a:r>
            <a:r>
              <a:rPr lang="zh-CN" altLang="en-US" sz="2000" dirty="0" smtClean="0">
                <a:solidFill>
                  <a:srgbClr val="0303DF"/>
                </a:solidFill>
                <a:sym typeface="宋体" panose="02010600030101010101" pitchFamily="2" charset="-122"/>
              </a:rPr>
              <a:t>题</a:t>
            </a:r>
            <a:r>
              <a:rPr lang="en-US" altLang="zh-CN" sz="2000" dirty="0" smtClean="0">
                <a:solidFill>
                  <a:srgbClr val="0303DF"/>
                </a:solidFill>
                <a:sym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rgbClr val="0303DF"/>
                </a:solidFill>
                <a:sym typeface="宋体" panose="02010600030101010101" pitchFamily="2" charset="-122"/>
              </a:rPr>
              <a:t>函数的递归调用</a:t>
            </a:r>
            <a:endParaRPr lang="en-US" altLang="zh-CN" sz="2000" dirty="0">
              <a:solidFill>
                <a:srgbClr val="0303DF"/>
              </a:solidFill>
              <a:sym typeface="宋体" panose="02010600030101010101" pitchFamily="2" charset="-122"/>
            </a:endParaRPr>
          </a:p>
          <a:p>
            <a:pPr lvl="1" indent="0">
              <a:buNone/>
            </a:pPr>
            <a:r>
              <a:rPr lang="zh-CN" altLang="en-US" sz="1800" dirty="0">
                <a:solidFill>
                  <a:srgbClr val="7030A0"/>
                </a:solidFill>
              </a:rPr>
              <a:t>返回值类型  </a:t>
            </a:r>
            <a:r>
              <a:rPr lang="en-US" altLang="zh-CN" sz="1800" dirty="0"/>
              <a:t>T(</a:t>
            </a:r>
            <a:r>
              <a:rPr lang="zh-CN" altLang="en-US" sz="1800" dirty="0"/>
              <a:t>参数</a:t>
            </a:r>
            <a:r>
              <a:rPr lang="en-US" altLang="zh-CN" sz="1800" dirty="0"/>
              <a:t>)</a:t>
            </a:r>
          </a:p>
          <a:p>
            <a:pPr lvl="1" indent="0">
              <a:buNone/>
            </a:pPr>
            <a:r>
              <a:rPr lang="en-US" altLang="zh-CN" sz="1800" dirty="0"/>
              <a:t>{ </a:t>
            </a:r>
          </a:p>
          <a:p>
            <a:pPr lvl="1" indent="0">
              <a:buNone/>
            </a:pPr>
            <a:r>
              <a:rPr lang="en-US" altLang="zh-CN" sz="1800" dirty="0"/>
              <a:t>     </a:t>
            </a:r>
            <a:r>
              <a:rPr lang="zh-CN" altLang="en-US" sz="1800" dirty="0"/>
              <a:t>定义临时变量；</a:t>
            </a:r>
            <a:r>
              <a:rPr lang="en-US" altLang="zh-CN" sz="1800" dirty="0"/>
              <a:t>//</a:t>
            </a:r>
            <a:r>
              <a:rPr lang="zh-CN" altLang="en-US" sz="1800" dirty="0" smtClean="0"/>
              <a:t>如</a:t>
            </a:r>
            <a:r>
              <a:rPr lang="en-US" altLang="zh-CN" sz="1800" dirty="0" smtClean="0"/>
              <a:t>static </a:t>
            </a:r>
            <a:r>
              <a:rPr lang="en-US" altLang="zh-CN" sz="1800" dirty="0" err="1" smtClean="0"/>
              <a:t>int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temp;  // </a:t>
            </a:r>
            <a:r>
              <a:rPr lang="zh-CN" altLang="en-US" sz="1800" dirty="0" smtClean="0"/>
              <a:t>或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int temp;</a:t>
            </a:r>
          </a:p>
          <a:p>
            <a:pPr lvl="1" indent="0">
              <a:buNone/>
            </a:pPr>
            <a:r>
              <a:rPr lang="en-US" altLang="zh-CN" sz="1800" dirty="0"/>
              <a:t>      if (</a:t>
            </a:r>
            <a:r>
              <a:rPr lang="en-US" altLang="zh-CN" sz="1800" dirty="0">
                <a:solidFill>
                  <a:srgbClr val="C00000"/>
                </a:solidFill>
              </a:rPr>
              <a:t>A</a:t>
            </a:r>
            <a:r>
              <a:rPr lang="en-US" altLang="zh-CN" sz="1800" dirty="0"/>
              <a:t>)                //A</a:t>
            </a:r>
            <a:r>
              <a:rPr lang="zh-CN" altLang="en-US" sz="1800" dirty="0"/>
              <a:t>是</a:t>
            </a:r>
            <a:r>
              <a:rPr lang="zh-CN" altLang="en-US" sz="1800" dirty="0">
                <a:solidFill>
                  <a:srgbClr val="C00000"/>
                </a:solidFill>
              </a:rPr>
              <a:t>终止条件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 indent="0">
              <a:buNone/>
            </a:pPr>
            <a:r>
              <a:rPr lang="en-US" altLang="zh-CN" sz="1800" dirty="0"/>
              <a:t>           </a:t>
            </a:r>
            <a:r>
              <a:rPr lang="en-US" altLang="zh-CN" sz="1800" dirty="0" smtClean="0"/>
              <a:t>temp=(</a:t>
            </a:r>
            <a:r>
              <a:rPr lang="en-US" altLang="zh-CN" sz="1800" dirty="0" smtClean="0">
                <a:solidFill>
                  <a:srgbClr val="C00000"/>
                </a:solidFill>
              </a:rPr>
              <a:t>B)</a:t>
            </a:r>
            <a:r>
              <a:rPr lang="en-US" altLang="zh-CN" sz="1800" dirty="0" smtClean="0"/>
              <a:t>;    </a:t>
            </a:r>
            <a:r>
              <a:rPr lang="en-US" altLang="zh-CN" sz="1800" dirty="0"/>
              <a:t>//B</a:t>
            </a:r>
            <a:r>
              <a:rPr lang="zh-CN" altLang="en-US" sz="1800" dirty="0"/>
              <a:t>是</a:t>
            </a:r>
            <a:r>
              <a:rPr lang="zh-CN" altLang="en-US" sz="1800" b="1" dirty="0">
                <a:solidFill>
                  <a:srgbClr val="006600"/>
                </a:solidFill>
              </a:rPr>
              <a:t>终止条件下返回的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值，即本原问题的解</a:t>
            </a:r>
            <a:r>
              <a:rPr lang="zh-CN" altLang="en-US" sz="1800" dirty="0" smtClean="0"/>
              <a:t>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else</a:t>
            </a:r>
          </a:p>
          <a:p>
            <a:pPr lvl="1" indent="0">
              <a:buNone/>
            </a:pPr>
            <a:r>
              <a:rPr lang="en-US" altLang="zh-CN" sz="1800" dirty="0"/>
              <a:t>           temp</a:t>
            </a:r>
            <a:r>
              <a:rPr lang="en-US" altLang="zh-CN" sz="1800" dirty="0" smtClean="0"/>
              <a:t>=(</a:t>
            </a:r>
            <a:r>
              <a:rPr lang="en-US" altLang="zh-CN" sz="1800" dirty="0" smtClean="0">
                <a:solidFill>
                  <a:srgbClr val="C00000"/>
                </a:solidFill>
              </a:rPr>
              <a:t>C)</a:t>
            </a:r>
            <a:r>
              <a:rPr lang="en-US" altLang="zh-CN" sz="1800" dirty="0" smtClean="0"/>
              <a:t>;  </a:t>
            </a:r>
            <a:r>
              <a:rPr lang="en-US" altLang="zh-CN" sz="1800" dirty="0"/>
              <a:t>//C</a:t>
            </a:r>
            <a:r>
              <a:rPr lang="zh-CN" altLang="en-US" sz="1800" dirty="0"/>
              <a:t>是</a:t>
            </a:r>
            <a:r>
              <a:rPr lang="zh-CN" altLang="en-US" sz="1800" dirty="0">
                <a:solidFill>
                  <a:srgbClr val="0303DF"/>
                </a:solidFill>
              </a:rPr>
              <a:t>通项公式</a:t>
            </a:r>
            <a:r>
              <a:rPr lang="zh-CN" altLang="en-US" sz="1800" dirty="0" smtClean="0"/>
              <a:t>；</a:t>
            </a:r>
            <a:r>
              <a:rPr lang="en-US" altLang="zh-CN" sz="1800" dirty="0" smtClean="0"/>
              <a:t>//</a:t>
            </a:r>
            <a:r>
              <a:rPr lang="zh-CN" altLang="en-US" sz="1800" dirty="0" smtClean="0">
                <a:solidFill>
                  <a:srgbClr val="7030A0"/>
                </a:solidFill>
              </a:rPr>
              <a:t>递归调用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lvl="1" indent="0">
              <a:buNone/>
            </a:pPr>
            <a:r>
              <a:rPr lang="en-US" altLang="zh-CN" sz="1800" dirty="0"/>
              <a:t>       return  temp;</a:t>
            </a:r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en-US" altLang="zh-CN" sz="18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59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</a:t>
            </a:r>
            <a:r>
              <a:rPr lang="en-US" altLang="zh-CN" dirty="0"/>
              <a:t>---</a:t>
            </a:r>
            <a:r>
              <a:rPr lang="zh-CN" altLang="en-US" dirty="0">
                <a:solidFill>
                  <a:srgbClr val="0303DF"/>
                </a:solidFill>
              </a:rPr>
              <a:t>带有返回值</a:t>
            </a:r>
            <a:r>
              <a:rPr lang="zh-CN" altLang="en-US" dirty="0"/>
              <a:t>的递归函数的一般结构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245" y="1103891"/>
            <a:ext cx="8271164" cy="52865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</a:rPr>
              <a:t>令</a:t>
            </a:r>
            <a:r>
              <a:rPr lang="en-US" altLang="zh-CN" sz="2000" dirty="0">
                <a:solidFill>
                  <a:srgbClr val="0303DF"/>
                </a:solidFill>
              </a:rPr>
              <a:t>T(</a:t>
            </a:r>
            <a:r>
              <a:rPr lang="zh-CN" altLang="en-US" sz="2000" dirty="0">
                <a:solidFill>
                  <a:srgbClr val="0303DF"/>
                </a:solidFill>
              </a:rPr>
              <a:t>递归需要的形参</a:t>
            </a:r>
            <a:r>
              <a:rPr lang="en-US" altLang="zh-CN" sz="2000" dirty="0">
                <a:solidFill>
                  <a:srgbClr val="0303DF"/>
                </a:solidFill>
              </a:rPr>
              <a:t>) </a:t>
            </a:r>
            <a:r>
              <a:rPr lang="zh-CN" altLang="en-US" sz="2000" dirty="0">
                <a:solidFill>
                  <a:srgbClr val="0303DF"/>
                </a:solidFill>
              </a:rPr>
              <a:t>是</a:t>
            </a:r>
            <a:r>
              <a:rPr lang="en-US" altLang="zh-CN" sz="2000" dirty="0" smtClean="0">
                <a:solidFill>
                  <a:srgbClr val="0303DF"/>
                </a:solidFill>
              </a:rPr>
              <a:t>…...;  //</a:t>
            </a:r>
            <a:r>
              <a:rPr lang="zh-CN" altLang="en-US" sz="2000" dirty="0" smtClean="0">
                <a:solidFill>
                  <a:srgbClr val="0303DF"/>
                </a:solidFill>
              </a:rPr>
              <a:t>函数完成</a:t>
            </a:r>
            <a:r>
              <a:rPr lang="zh-CN" altLang="en-US" sz="2000" dirty="0">
                <a:solidFill>
                  <a:srgbClr val="0303DF"/>
                </a:solidFill>
              </a:rPr>
              <a:t>的</a:t>
            </a:r>
            <a:r>
              <a:rPr lang="zh-CN" altLang="en-US" sz="2000" dirty="0" smtClean="0">
                <a:solidFill>
                  <a:srgbClr val="0303DF"/>
                </a:solidFill>
              </a:rPr>
              <a:t>功能</a:t>
            </a:r>
            <a:endParaRPr lang="en-US" altLang="zh-CN" sz="20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971550" lvl="1"/>
            <a:r>
              <a:rPr lang="zh-CN" altLang="en-US" sz="1800" dirty="0">
                <a:solidFill>
                  <a:srgbClr val="000000"/>
                </a:solidFill>
                <a:sym typeface="宋体" panose="02010600030101010101" pitchFamily="2" charset="-122"/>
              </a:rPr>
              <a:t>确定边界条件（递归终止条件，本原问题）</a:t>
            </a:r>
            <a:endParaRPr lang="en-US" altLang="zh-CN" sz="1800" dirty="0"/>
          </a:p>
          <a:p>
            <a:pPr marL="971550" lvl="1"/>
            <a:r>
              <a:rPr lang="zh-CN" altLang="en-US" sz="1800" dirty="0">
                <a:solidFill>
                  <a:srgbClr val="C00000"/>
                </a:solidFill>
              </a:rPr>
              <a:t>找出通项公式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303DF"/>
                </a:solidFill>
                <a:sym typeface="宋体" panose="02010600030101010101" pitchFamily="2" charset="-122"/>
              </a:rPr>
              <a:t>填空</a:t>
            </a:r>
            <a:r>
              <a:rPr lang="zh-CN" altLang="en-US" sz="2000" dirty="0" smtClean="0">
                <a:solidFill>
                  <a:srgbClr val="0303DF"/>
                </a:solidFill>
                <a:sym typeface="宋体" panose="02010600030101010101" pitchFamily="2" charset="-122"/>
              </a:rPr>
              <a:t>题</a:t>
            </a:r>
            <a:r>
              <a:rPr lang="en-US" altLang="zh-CN" sz="2000" dirty="0" smtClean="0">
                <a:solidFill>
                  <a:srgbClr val="0303DF"/>
                </a:solidFill>
                <a:sym typeface="宋体" panose="02010600030101010101" pitchFamily="2" charset="-122"/>
              </a:rPr>
              <a:t>—</a:t>
            </a:r>
            <a:r>
              <a:rPr lang="zh-CN" altLang="en-US" sz="2000" dirty="0" smtClean="0">
                <a:solidFill>
                  <a:srgbClr val="0303DF"/>
                </a:solidFill>
                <a:sym typeface="宋体" panose="02010600030101010101" pitchFamily="2" charset="-122"/>
              </a:rPr>
              <a:t>函数的递归调用</a:t>
            </a:r>
            <a:endParaRPr lang="en-US" altLang="zh-CN" sz="2000" dirty="0">
              <a:solidFill>
                <a:srgbClr val="0303DF"/>
              </a:solidFill>
              <a:sym typeface="宋体" panose="02010600030101010101" pitchFamily="2" charset="-122"/>
            </a:endParaRPr>
          </a:p>
          <a:p>
            <a:pPr lvl="1" indent="0">
              <a:buNone/>
            </a:pPr>
            <a:r>
              <a:rPr lang="zh-CN" altLang="en-US" sz="1800" dirty="0"/>
              <a:t>返回值类型  </a:t>
            </a:r>
            <a:r>
              <a:rPr lang="en-US" altLang="zh-CN" sz="1800" dirty="0"/>
              <a:t>T(</a:t>
            </a:r>
            <a:r>
              <a:rPr lang="zh-CN" altLang="en-US" sz="1800" dirty="0"/>
              <a:t>参数</a:t>
            </a:r>
            <a:r>
              <a:rPr lang="en-US" altLang="zh-CN" sz="1800" dirty="0"/>
              <a:t>)</a:t>
            </a:r>
          </a:p>
          <a:p>
            <a:pPr lvl="1" indent="0">
              <a:buNone/>
            </a:pPr>
            <a:r>
              <a:rPr lang="en-US" altLang="zh-CN" sz="1800" dirty="0"/>
              <a:t>{ </a:t>
            </a:r>
          </a:p>
          <a:p>
            <a:pPr lvl="1" indent="0">
              <a:buNone/>
            </a:pPr>
            <a:r>
              <a:rPr lang="en-US" altLang="zh-CN" sz="1800" dirty="0"/>
              <a:t>      if (</a:t>
            </a:r>
            <a:r>
              <a:rPr lang="en-US" altLang="zh-CN" sz="1800" dirty="0">
                <a:solidFill>
                  <a:srgbClr val="C00000"/>
                </a:solidFill>
              </a:rPr>
              <a:t>A</a:t>
            </a:r>
            <a:r>
              <a:rPr lang="en-US" altLang="zh-CN" sz="1800" dirty="0"/>
              <a:t>)                //A</a:t>
            </a:r>
            <a:r>
              <a:rPr lang="zh-CN" altLang="en-US" sz="1800" dirty="0"/>
              <a:t>是</a:t>
            </a:r>
            <a:r>
              <a:rPr lang="zh-CN" altLang="en-US" sz="1800" dirty="0">
                <a:solidFill>
                  <a:srgbClr val="C00000"/>
                </a:solidFill>
              </a:rPr>
              <a:t>终止条件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 indent="0">
              <a:buNone/>
            </a:pPr>
            <a:r>
              <a:rPr lang="en-US" altLang="zh-CN" sz="1800" dirty="0"/>
              <a:t>             return 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C00000"/>
                </a:solidFill>
              </a:rPr>
              <a:t>B)</a:t>
            </a:r>
            <a:r>
              <a:rPr lang="en-US" altLang="zh-CN" sz="1800" dirty="0" smtClean="0"/>
              <a:t>;    </a:t>
            </a:r>
            <a:r>
              <a:rPr lang="en-US" altLang="zh-CN" sz="1800" dirty="0"/>
              <a:t>//B</a:t>
            </a:r>
            <a:r>
              <a:rPr lang="zh-CN" altLang="en-US" sz="1800" dirty="0"/>
              <a:t>是</a:t>
            </a:r>
            <a:r>
              <a:rPr lang="zh-CN" altLang="en-US" sz="1800" b="1" dirty="0">
                <a:solidFill>
                  <a:srgbClr val="006600"/>
                </a:solidFill>
              </a:rPr>
              <a:t>终止条件下返回的值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 return  </a:t>
            </a:r>
            <a:r>
              <a:rPr lang="en-US" altLang="zh-CN" sz="1800" dirty="0" smtClean="0"/>
              <a:t>(</a:t>
            </a:r>
            <a:r>
              <a:rPr lang="en-US" altLang="zh-CN" sz="1800" dirty="0" smtClean="0">
                <a:solidFill>
                  <a:srgbClr val="C00000"/>
                </a:solidFill>
              </a:rPr>
              <a:t>C)</a:t>
            </a:r>
            <a:r>
              <a:rPr lang="en-US" altLang="zh-CN" sz="1800" dirty="0" smtClean="0"/>
              <a:t>;         </a:t>
            </a:r>
            <a:r>
              <a:rPr lang="en-US" altLang="zh-CN" sz="1800" dirty="0"/>
              <a:t>//C</a:t>
            </a:r>
            <a:r>
              <a:rPr lang="zh-CN" altLang="en-US" sz="1800" dirty="0"/>
              <a:t>是</a:t>
            </a:r>
            <a:r>
              <a:rPr lang="zh-CN" altLang="en-US" sz="1800" dirty="0">
                <a:solidFill>
                  <a:srgbClr val="0303DF"/>
                </a:solidFill>
              </a:rPr>
              <a:t>通项公式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}</a:t>
            </a:r>
            <a:endParaRPr lang="en-US" altLang="zh-CN" sz="18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75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58D3BE-1444-4298-A8D5-CF9000BE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递归的思想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F7A69-8796-4D20-A8EB-4D35C2247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375592" cy="33953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二叉树</a:t>
            </a:r>
            <a:r>
              <a:rPr lang="zh-CN" altLang="en-US" dirty="0" smtClean="0"/>
              <a:t>的递归定义</a:t>
            </a:r>
            <a:endParaRPr lang="en-US" altLang="zh-CN" dirty="0"/>
          </a:p>
          <a:p>
            <a:pPr marL="971550" lvl="1"/>
            <a:r>
              <a:rPr lang="zh-CN" altLang="en-US" dirty="0">
                <a:solidFill>
                  <a:srgbClr val="000099"/>
                </a:solidFill>
              </a:rPr>
              <a:t>一棵二叉树</a:t>
            </a:r>
            <a:r>
              <a:rPr lang="en-US" altLang="zh-CN" i="1" dirty="0">
                <a:solidFill>
                  <a:srgbClr val="000099"/>
                </a:solidFill>
              </a:rPr>
              <a:t>t</a:t>
            </a:r>
            <a:r>
              <a:rPr lang="zh-CN" altLang="en-US" dirty="0"/>
              <a:t>是一个有限元素的集合；</a:t>
            </a:r>
            <a:endParaRPr lang="en-US" altLang="zh-CN" dirty="0"/>
          </a:p>
          <a:p>
            <a:pPr marL="971550" lvl="1"/>
            <a:r>
              <a:rPr lang="zh-CN" altLang="en-US" dirty="0"/>
              <a:t>该集合可以为空集，构成一棵空的二叉树；</a:t>
            </a:r>
            <a:endParaRPr lang="en-US" altLang="zh-CN" dirty="0"/>
          </a:p>
          <a:p>
            <a:pPr marL="971550" lvl="1"/>
            <a:r>
              <a:rPr lang="zh-CN" altLang="en-US" dirty="0"/>
              <a:t>一棵不为空的二叉树，由一个根元素，和由其它元素</a:t>
            </a:r>
            <a:r>
              <a:rPr lang="en-US" altLang="zh-CN" dirty="0"/>
              <a:t>(if any)</a:t>
            </a:r>
            <a:r>
              <a:rPr lang="zh-CN" altLang="en-US" dirty="0"/>
              <a:t>构成的两棵不相交的二叉树组成，分别称为</a:t>
            </a:r>
            <a:r>
              <a:rPr lang="en-US" altLang="zh-CN" i="1" dirty="0"/>
              <a:t>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99"/>
                </a:solidFill>
              </a:rPr>
              <a:t>左子树和右子树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endParaRPr lang="en-US" altLang="zh-CN" dirty="0" smtClean="0"/>
          </a:p>
          <a:p>
            <a:pPr marL="971550" lvl="1"/>
            <a:r>
              <a:rPr lang="zh-CN" altLang="en-US" dirty="0"/>
              <a:t>二叉树</a:t>
            </a:r>
            <a:r>
              <a:rPr lang="en-US" altLang="zh-CN" i="1" dirty="0" smtClean="0"/>
              <a:t>t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0099"/>
                </a:solidFill>
              </a:rPr>
              <a:t>左子树和右子</a:t>
            </a:r>
            <a:r>
              <a:rPr lang="zh-CN" altLang="en-US" dirty="0" smtClean="0">
                <a:solidFill>
                  <a:srgbClr val="000099"/>
                </a:solidFill>
              </a:rPr>
              <a:t>树</a:t>
            </a:r>
            <a:r>
              <a:rPr lang="zh-CN" altLang="en-US" dirty="0" smtClean="0"/>
              <a:t>分别是两棵二叉树；</a:t>
            </a:r>
            <a:endParaRPr lang="en-US" altLang="zh-CN" dirty="0"/>
          </a:p>
          <a:p>
            <a:pPr marL="971550" lvl="1"/>
            <a:r>
              <a:rPr lang="zh-CN" altLang="en-US" dirty="0" smtClean="0">
                <a:solidFill>
                  <a:srgbClr val="7030A0"/>
                </a:solidFill>
              </a:rPr>
              <a:t>用二叉树定义二叉树</a:t>
            </a:r>
            <a:r>
              <a:rPr lang="en-US" altLang="zh-CN" dirty="0" smtClean="0">
                <a:solidFill>
                  <a:srgbClr val="7030A0"/>
                </a:solidFill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7030A0"/>
                </a:solidFill>
                <a:sym typeface="Wingdings" panose="05000000000000000000" pitchFamily="2" charset="2"/>
              </a:rPr>
              <a:t>用递归的方式定义二叉树</a:t>
            </a:r>
            <a:endParaRPr lang="en-US" altLang="zh-CN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 descr="https://bkimg.cdn.bcebos.com/pic/810a19d8bc3eb135c4a736c7a51ea8d3fd1f446e?x-bce-process=image/watermark,image_d2F0ZXIvYmFpa2U4MA==,g_7,xp_5,yp_5/format,f_aut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741" y="372162"/>
            <a:ext cx="1907251" cy="152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  <a:r>
              <a:rPr lang="zh-CN" altLang="en-US" dirty="0" smtClean="0"/>
              <a:t>求解</a:t>
            </a:r>
            <a:r>
              <a:rPr lang="en-US" altLang="zh-CN" dirty="0" smtClean="0"/>
              <a:t>a</a:t>
            </a:r>
            <a:r>
              <a:rPr lang="en-US" altLang="zh-CN" baseline="30000" dirty="0" smtClean="0"/>
              <a:t>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5" y="1135063"/>
                <a:ext cx="8089900" cy="5022456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利用递归求</a:t>
                </a:r>
                <a:r>
                  <a:rPr lang="en-US" altLang="zh-CN" dirty="0"/>
                  <a:t>a</a:t>
                </a:r>
                <a:r>
                  <a:rPr lang="en-US" altLang="zh-CN" baseline="30000" dirty="0"/>
                  <a:t>n </a:t>
                </a:r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为自然数</a:t>
                </a:r>
                <a:r>
                  <a:rPr lang="en-US" altLang="zh-CN" dirty="0"/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思考：</a:t>
                </a:r>
                <a:endParaRPr lang="en-US" altLang="zh-CN" dirty="0"/>
              </a:p>
              <a:p>
                <a:pPr marL="971550" lvl="1"/>
                <a:r>
                  <a:rPr lang="zh-CN" altLang="en-US" dirty="0"/>
                  <a:t>如何设计递归函数的形式？</a:t>
                </a:r>
                <a:endParaRPr lang="en-US" altLang="zh-CN" dirty="0"/>
              </a:p>
              <a:p>
                <a:pPr marL="971550" lvl="1"/>
                <a:r>
                  <a:rPr lang="zh-CN" altLang="en-US" dirty="0"/>
                  <a:t>根据你设计的递归函数，递归调用的边界条件或结束条件是什么</a:t>
                </a:r>
                <a:r>
                  <a:rPr lang="zh-CN" altLang="en-US" dirty="0" smtClean="0"/>
                  <a:t>？</a:t>
                </a:r>
                <a:endParaRPr lang="en-US" altLang="zh-CN" dirty="0" smtClean="0"/>
              </a:p>
              <a:p>
                <a:pPr marL="971550" lvl="1"/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135063"/>
                <a:ext cx="8089900" cy="5022456"/>
              </a:xfrm>
              <a:blipFill>
                <a:blip r:embed="rId2"/>
                <a:stretch>
                  <a:fillRect l="-151" t="-2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1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递归求解</a:t>
            </a:r>
            <a:r>
              <a:rPr lang="en-US" altLang="zh-CN" dirty="0"/>
              <a:t>a</a:t>
            </a:r>
            <a:r>
              <a:rPr lang="en-US" altLang="zh-CN" baseline="30000" dirty="0"/>
              <a:t>n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5" y="1135062"/>
                <a:ext cx="8089900" cy="4843707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利用递归求</a:t>
                </a:r>
                <a:r>
                  <a:rPr lang="en-US" altLang="zh-CN" dirty="0"/>
                  <a:t>a</a:t>
                </a:r>
                <a:r>
                  <a:rPr lang="en-US" altLang="zh-CN" baseline="30000" dirty="0"/>
                  <a:t>n </a:t>
                </a:r>
                <a:r>
                  <a:rPr lang="en-US" altLang="zh-CN" dirty="0"/>
                  <a:t>(a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为自然数</a:t>
                </a:r>
                <a:r>
                  <a:rPr lang="en-US" altLang="zh-CN" dirty="0"/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zh-CN" dirty="0" smtClean="0"/>
                  <a:t>Facts</a:t>
                </a:r>
                <a:r>
                  <a:rPr lang="zh-CN" altLang="en-US" dirty="0" smtClean="0"/>
                  <a:t>：</a:t>
                </a:r>
                <a:endParaRPr lang="en-US" altLang="zh-CN" dirty="0"/>
              </a:p>
              <a:p>
                <a:pPr marL="971550" lvl="1"/>
                <a:r>
                  <a:rPr lang="en-US" altLang="zh-CN" i="1" dirty="0"/>
                  <a:t>a</a:t>
                </a:r>
                <a:r>
                  <a:rPr lang="en-US" altLang="zh-CN" i="1" baseline="30000" dirty="0"/>
                  <a:t>n</a:t>
                </a:r>
                <a:r>
                  <a:rPr lang="en-US" altLang="zh-CN" i="1" dirty="0"/>
                  <a:t>=a*a</a:t>
                </a:r>
                <a:r>
                  <a:rPr lang="en-US" altLang="zh-CN" i="1" baseline="30000" dirty="0"/>
                  <a:t>(n-1)</a:t>
                </a:r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971550" lvl="1"/>
                <a:r>
                  <a:rPr lang="zh-CN" altLang="en-US" dirty="0"/>
                  <a:t>边界条件或本原问题：</a:t>
                </a:r>
                <a:r>
                  <a:rPr lang="en-US" altLang="zh-CN" dirty="0"/>
                  <a:t> </a:t>
                </a:r>
                <a:r>
                  <a:rPr lang="en-US" altLang="zh-CN" i="1" dirty="0"/>
                  <a:t>a</a:t>
                </a:r>
                <a:r>
                  <a:rPr lang="en-US" altLang="zh-CN" i="1" baseline="30000" dirty="0"/>
                  <a:t>0</a:t>
                </a:r>
                <a:r>
                  <a:rPr lang="en-US" altLang="zh-CN" i="1" dirty="0"/>
                  <a:t>=1</a:t>
                </a:r>
                <a:r>
                  <a:rPr lang="en-US" altLang="zh-CN" dirty="0"/>
                  <a:t>;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分析</a:t>
                </a:r>
                <a:r>
                  <a:rPr lang="zh-CN" altLang="en-US" dirty="0" smtClean="0"/>
                  <a:t>：</a:t>
                </a:r>
                <a:endParaRPr lang="en-US" altLang="zh-CN" dirty="0" smtClean="0"/>
              </a:p>
              <a:p>
                <a:pPr marL="1143000" lvl="1"/>
                <a:r>
                  <a:rPr lang="zh-CN" altLang="en-US" dirty="0"/>
                  <a:t>假定函数</a:t>
                </a:r>
                <a:r>
                  <a:rPr lang="en-US" altLang="zh-CN" dirty="0" err="1">
                    <a:solidFill>
                      <a:srgbClr val="0303DF"/>
                    </a:solidFill>
                  </a:rPr>
                  <a:t>int</a:t>
                </a:r>
                <a:r>
                  <a:rPr lang="en-US" altLang="zh-CN" dirty="0">
                    <a:solidFill>
                      <a:srgbClr val="0303DF"/>
                    </a:solidFill>
                  </a:rPr>
                  <a:t> T(</a:t>
                </a:r>
                <a:r>
                  <a:rPr lang="en-US" altLang="zh-CN" dirty="0" err="1">
                    <a:solidFill>
                      <a:srgbClr val="0303DF"/>
                    </a:solidFill>
                  </a:rPr>
                  <a:t>int</a:t>
                </a:r>
                <a:r>
                  <a:rPr lang="en-US" altLang="zh-CN" dirty="0">
                    <a:solidFill>
                      <a:srgbClr val="0303DF"/>
                    </a:solidFill>
                  </a:rPr>
                  <a:t> </a:t>
                </a:r>
                <a:r>
                  <a:rPr lang="en-US" altLang="zh-CN" dirty="0" err="1">
                    <a:solidFill>
                      <a:srgbClr val="0303DF"/>
                    </a:solidFill>
                  </a:rPr>
                  <a:t>a,int</a:t>
                </a:r>
                <a:r>
                  <a:rPr lang="en-US" altLang="zh-CN" dirty="0">
                    <a:solidFill>
                      <a:srgbClr val="0303DF"/>
                    </a:solidFill>
                  </a:rPr>
                  <a:t> n)</a:t>
                </a:r>
                <a:r>
                  <a:rPr lang="zh-CN" altLang="en-US" dirty="0"/>
                  <a:t>的功能是求</a:t>
                </a:r>
                <a:r>
                  <a:rPr lang="en-US" altLang="zh-CN" dirty="0"/>
                  <a:t>a</a:t>
                </a:r>
                <a:r>
                  <a:rPr lang="en-US" altLang="zh-CN" baseline="30000" dirty="0"/>
                  <a:t>n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T(a,n-1)= a</a:t>
                </a:r>
                <a:r>
                  <a:rPr lang="en-US" altLang="zh-CN" baseline="30000" dirty="0">
                    <a:solidFill>
                      <a:srgbClr val="7030A0"/>
                    </a:solidFill>
                  </a:rPr>
                  <a:t>n-1</a:t>
                </a:r>
                <a:endParaRPr lang="en-US" altLang="zh-CN" dirty="0">
                  <a:solidFill>
                    <a:srgbClr val="7030A0"/>
                  </a:solidFill>
                </a:endParaRPr>
              </a:p>
              <a:p>
                <a:pPr marL="1143000" lvl="1"/>
                <a:r>
                  <a:rPr lang="zh-CN" altLang="en-US" dirty="0"/>
                  <a:t>通项：若</a:t>
                </a:r>
                <a:r>
                  <a:rPr lang="en-US" altLang="zh-CN" dirty="0"/>
                  <a:t>n&gt;0</a:t>
                </a:r>
                <a:r>
                  <a:rPr lang="zh-CN" altLang="en-US" dirty="0"/>
                  <a:t>，根据公式</a:t>
                </a:r>
                <a:r>
                  <a:rPr lang="en-US" altLang="zh-CN" dirty="0"/>
                  <a:t>a</a:t>
                </a:r>
                <a:r>
                  <a:rPr lang="en-US" altLang="zh-CN" baseline="30000" dirty="0"/>
                  <a:t>n</a:t>
                </a:r>
                <a:r>
                  <a:rPr lang="en-US" altLang="zh-CN" dirty="0"/>
                  <a:t>=a*a</a:t>
                </a:r>
                <a:r>
                  <a:rPr lang="en-US" altLang="zh-CN" baseline="30000" dirty="0"/>
                  <a:t>(n-1)</a:t>
                </a:r>
                <a:r>
                  <a:rPr lang="zh-CN" altLang="en-US" dirty="0"/>
                  <a:t>，因此有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T(a, n)=a*T(a, n-1);</a:t>
                </a:r>
              </a:p>
              <a:p>
                <a:pPr marL="1143000" lvl="1"/>
                <a:r>
                  <a:rPr lang="zh-CN" altLang="en-US" dirty="0"/>
                  <a:t>根据定义，有</a:t>
                </a:r>
                <a:r>
                  <a:rPr lang="en-US" altLang="zh-CN" dirty="0"/>
                  <a:t>a</a:t>
                </a:r>
                <a:r>
                  <a:rPr lang="en-US" altLang="zh-CN" baseline="30000" dirty="0"/>
                  <a:t>0</a:t>
                </a:r>
                <a:r>
                  <a:rPr lang="en-US" altLang="zh-CN" dirty="0"/>
                  <a:t>=1</a:t>
                </a:r>
                <a:r>
                  <a:rPr lang="zh-CN" altLang="en-US" dirty="0"/>
                  <a:t>，即</a:t>
                </a:r>
                <a:r>
                  <a:rPr lang="en-US" altLang="zh-CN" dirty="0">
                    <a:solidFill>
                      <a:srgbClr val="006600"/>
                    </a:solidFill>
                  </a:rPr>
                  <a:t>T(a, 0)=1</a:t>
                </a:r>
                <a:r>
                  <a:rPr lang="zh-CN" altLang="en-US" dirty="0">
                    <a:solidFill>
                      <a:srgbClr val="006600"/>
                    </a:solidFill>
                  </a:rPr>
                  <a:t>（边界条件）</a:t>
                </a:r>
                <a:r>
                  <a:rPr lang="en-US" altLang="zh-CN" dirty="0"/>
                  <a:t>;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135062"/>
                <a:ext cx="8089900" cy="4843707"/>
              </a:xfrm>
              <a:blipFill>
                <a:blip r:embed="rId2"/>
                <a:stretch>
                  <a:fillRect l="-151" t="-2138" r="-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40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递归</a:t>
            </a:r>
            <a:r>
              <a:rPr lang="zh-CN" altLang="en-US" dirty="0"/>
              <a:t>求解</a:t>
            </a:r>
            <a:r>
              <a:rPr lang="en-US" altLang="zh-CN" dirty="0"/>
              <a:t>a</a:t>
            </a:r>
            <a:r>
              <a:rPr lang="en-US" altLang="zh-CN" baseline="30000" dirty="0"/>
              <a:t>n</a:t>
            </a:r>
            <a:r>
              <a:rPr lang="en-US" altLang="zh-CN" dirty="0"/>
              <a:t>– </a:t>
            </a:r>
            <a:r>
              <a:rPr lang="zh-CN" altLang="en-US" dirty="0"/>
              <a:t>参考代码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4" y="1135063"/>
                <a:ext cx="8408843" cy="1893363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利用递归求</a:t>
                </a:r>
                <a:r>
                  <a:rPr lang="en-US" altLang="zh-CN" sz="2000" dirty="0"/>
                  <a:t>a</a:t>
                </a:r>
                <a:r>
                  <a:rPr lang="en-US" altLang="zh-CN" sz="2000" baseline="30000" dirty="0"/>
                  <a:t>n </a:t>
                </a:r>
                <a:r>
                  <a:rPr lang="en-US" altLang="zh-CN" sz="2000" dirty="0"/>
                  <a:t>(a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/>
                  <a:t>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n</a:t>
                </a:r>
                <a:r>
                  <a:rPr lang="zh-CN" altLang="en-US" sz="2000" dirty="0"/>
                  <a:t>为自然数</a:t>
                </a:r>
                <a:r>
                  <a:rPr lang="en-US" altLang="zh-CN" sz="2000" dirty="0"/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分析：</a:t>
                </a:r>
                <a:endParaRPr lang="en-US" altLang="zh-CN" sz="2000" dirty="0"/>
              </a:p>
              <a:p>
                <a:pPr marL="971550" lvl="1"/>
                <a:r>
                  <a:rPr lang="zh-CN" altLang="en-US" sz="1800" dirty="0"/>
                  <a:t>假定函数</a:t>
                </a:r>
                <a:r>
                  <a:rPr lang="en-US" altLang="zh-CN" sz="1800" dirty="0"/>
                  <a:t>power (</a:t>
                </a:r>
                <a:r>
                  <a:rPr lang="en-US" altLang="zh-CN" sz="1800" dirty="0" err="1"/>
                  <a:t>int</a:t>
                </a:r>
                <a:r>
                  <a:rPr lang="en-US" altLang="zh-CN" sz="1800" dirty="0"/>
                  <a:t> a, </a:t>
                </a:r>
                <a:r>
                  <a:rPr lang="en-US" altLang="zh-CN" sz="1800" dirty="0" err="1"/>
                  <a:t>int</a:t>
                </a:r>
                <a:r>
                  <a:rPr lang="en-US" altLang="zh-CN" sz="1800" dirty="0"/>
                  <a:t> n)</a:t>
                </a:r>
                <a:r>
                  <a:rPr lang="zh-CN" altLang="en-US" sz="1800" dirty="0"/>
                  <a:t>的功能是求</a:t>
                </a:r>
                <a:r>
                  <a:rPr lang="en-US" altLang="zh-CN" sz="1800" dirty="0"/>
                  <a:t>a</a:t>
                </a:r>
                <a:r>
                  <a:rPr lang="en-US" altLang="zh-CN" sz="1800" baseline="30000" dirty="0"/>
                  <a:t>n</a:t>
                </a:r>
                <a:r>
                  <a:rPr lang="en-US" altLang="zh-CN" sz="1800" dirty="0"/>
                  <a:t>;</a:t>
                </a:r>
              </a:p>
              <a:p>
                <a:pPr marL="971550" lvl="1"/>
                <a:r>
                  <a:rPr lang="en-US" altLang="zh-CN" sz="1800" dirty="0">
                    <a:solidFill>
                      <a:srgbClr val="006600"/>
                    </a:solidFill>
                  </a:rPr>
                  <a:t>if (n==0)  return 1; 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（边界条件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1800" dirty="0">
                    <a:solidFill>
                      <a:srgbClr val="0303DF"/>
                    </a:solidFill>
                  </a:rPr>
                  <a:t> 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）</a:t>
                </a:r>
                <a:r>
                  <a:rPr lang="en-US" altLang="zh-CN" sz="1800" dirty="0">
                    <a:solidFill>
                      <a:srgbClr val="006600"/>
                    </a:solidFill>
                  </a:rPr>
                  <a:t>;</a:t>
                </a:r>
              </a:p>
              <a:p>
                <a:pPr marL="971550" lvl="1"/>
                <a:r>
                  <a:rPr lang="en-US" altLang="zh-CN" sz="1800" dirty="0">
                    <a:solidFill>
                      <a:srgbClr val="C00000"/>
                    </a:solidFill>
                  </a:rPr>
                  <a:t>else  power (a, n)=a*power (a, n-1);   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(a</a:t>
                </a:r>
                <a:r>
                  <a:rPr lang="en-US" altLang="zh-CN" sz="1800" baseline="30000" dirty="0">
                    <a:solidFill>
                      <a:srgbClr val="0303DF"/>
                    </a:solidFill>
                  </a:rPr>
                  <a:t>n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=a*a</a:t>
                </a:r>
                <a:r>
                  <a:rPr lang="en-US" altLang="zh-CN" sz="1800" baseline="30000" dirty="0">
                    <a:solidFill>
                      <a:srgbClr val="0303DF"/>
                    </a:solidFill>
                  </a:rPr>
                  <a:t>(n-1)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)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4" y="1135063"/>
                <a:ext cx="8408843" cy="1893363"/>
              </a:xfrm>
              <a:blipFill>
                <a:blip r:embed="rId2"/>
                <a:stretch>
                  <a:fillRect t="-3859" b="-2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514026" y="3157439"/>
            <a:ext cx="2809563" cy="2639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long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long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power(</a:t>
            </a:r>
            <a:r>
              <a:rPr lang="en-US" altLang="zh-CN" dirty="0" err="1">
                <a:solidFill>
                  <a:srgbClr val="C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C00000"/>
                </a:solidFill>
                <a:sym typeface="宋体" panose="02010600030101010101" pitchFamily="2" charset="-122"/>
              </a:rPr>
              <a:t> a, </a:t>
            </a:r>
            <a:r>
              <a:rPr lang="en-US" altLang="zh-CN" dirty="0" err="1">
                <a:solidFill>
                  <a:srgbClr val="C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C00000"/>
                </a:solidFill>
                <a:sym typeface="宋体" panose="02010600030101010101" pitchFamily="2" charset="-122"/>
              </a:rPr>
              <a:t> n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)   </a:t>
            </a:r>
            <a:endParaRPr lang="en-US" altLang="zh-CN" dirty="0">
              <a:solidFill>
                <a:srgbClr val="0303DF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if  (n==0)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     return 1;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return </a:t>
            </a:r>
            <a:r>
              <a:rPr lang="en-US" altLang="zh-CN" dirty="0">
                <a:solidFill>
                  <a:srgbClr val="0303DF"/>
                </a:solidFill>
                <a:sym typeface="宋体" panose="02010600030101010101" pitchFamily="2" charset="-122"/>
              </a:rPr>
              <a:t>a*power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C00000"/>
                </a:solidFill>
                <a:sym typeface="宋体" panose="02010600030101010101" pitchFamily="2" charset="-122"/>
              </a:rPr>
              <a:t>a,n-1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                            </a:t>
            </a:r>
            <a:endParaRPr lang="en-US" altLang="zh-CN" dirty="0">
              <a:solidFill>
                <a:srgbClr val="0303DF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latin typeface="+mn-lt"/>
              <a:ea typeface="+mn-ea"/>
              <a:sym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+mn-lt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948FF5-2C56-4C2C-BF57-258D9DEBFB5C}"/>
              </a:ext>
            </a:extLst>
          </p:cNvPr>
          <p:cNvSpPr txBox="1"/>
          <p:nvPr/>
        </p:nvSpPr>
        <p:spPr>
          <a:xfrm>
            <a:off x="1358230" y="3149049"/>
            <a:ext cx="2894989" cy="2639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long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long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power(</a:t>
            </a:r>
            <a:r>
              <a:rPr lang="en-US" altLang="zh-CN" dirty="0" err="1">
                <a:solidFill>
                  <a:srgbClr val="C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C00000"/>
                </a:solidFill>
                <a:sym typeface="宋体" panose="02010600030101010101" pitchFamily="2" charset="-122"/>
              </a:rPr>
              <a:t> a, </a:t>
            </a:r>
            <a:r>
              <a:rPr lang="en-US" altLang="zh-CN" dirty="0" err="1">
                <a:solidFill>
                  <a:srgbClr val="C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C00000"/>
                </a:solidFill>
                <a:sym typeface="宋体" panose="02010600030101010101" pitchFamily="2" charset="-122"/>
              </a:rPr>
              <a:t> n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)   </a:t>
            </a:r>
            <a:endParaRPr lang="en-US" altLang="zh-CN" dirty="0">
              <a:solidFill>
                <a:srgbClr val="0303DF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static long long an;  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if  (n==0)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    an=1;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     an=a*power(</a:t>
            </a:r>
            <a:r>
              <a:rPr lang="en-US" altLang="zh-CN" dirty="0">
                <a:solidFill>
                  <a:srgbClr val="C00000"/>
                </a:solidFill>
                <a:sym typeface="宋体" panose="02010600030101010101" pitchFamily="2" charset="-122"/>
              </a:rPr>
              <a:t>a,n-1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);   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return an;</a:t>
            </a:r>
            <a:endParaRPr lang="en-US" altLang="zh-CN" dirty="0">
              <a:solidFill>
                <a:srgbClr val="0303DF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</a:p>
          <a:p>
            <a:endParaRPr lang="en-US" altLang="zh-CN" sz="2000" dirty="0">
              <a:solidFill>
                <a:srgbClr val="000000"/>
              </a:solidFill>
              <a:latin typeface="+mn-lt"/>
              <a:ea typeface="+mn-ea"/>
              <a:sym typeface="宋体" panose="02010600030101010101" pitchFamily="2" charset="-122"/>
            </a:endParaRPr>
          </a:p>
          <a:p>
            <a:endParaRPr lang="en-US" altLang="zh-CN" sz="2000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+mn-lt"/>
              <a:ea typeface="+mn-ea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26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等差序列递归实现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2"/>
            <a:ext cx="8089900" cy="51298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天气逐渐凉爽，用电量逐渐减少，每天递减</a:t>
            </a:r>
            <a:r>
              <a:rPr lang="en-US" altLang="zh-CN" dirty="0"/>
              <a:t>8</a:t>
            </a:r>
            <a:r>
              <a:rPr lang="zh-CN" altLang="en-US" dirty="0"/>
              <a:t>度，今天</a:t>
            </a:r>
            <a:r>
              <a:rPr lang="en-US" altLang="zh-CN" dirty="0">
                <a:solidFill>
                  <a:srgbClr val="0303DF"/>
                </a:solidFill>
              </a:rPr>
              <a:t>25</a:t>
            </a:r>
            <a:r>
              <a:rPr lang="zh-CN" altLang="en-US" dirty="0"/>
              <a:t>号的用电量是</a:t>
            </a:r>
            <a:r>
              <a:rPr lang="en-US" altLang="zh-CN" dirty="0"/>
              <a:t>12</a:t>
            </a:r>
            <a:r>
              <a:rPr lang="zh-CN" altLang="en-US" dirty="0"/>
              <a:t>度，利用递归求</a:t>
            </a:r>
            <a:r>
              <a:rPr lang="en-US" altLang="zh-CN" dirty="0">
                <a:solidFill>
                  <a:srgbClr val="0303DF"/>
                </a:solidFill>
              </a:rPr>
              <a:t>15</a:t>
            </a:r>
            <a:r>
              <a:rPr lang="zh-CN" altLang="en-US" dirty="0"/>
              <a:t>号的用电量。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思考：</a:t>
            </a:r>
            <a:endParaRPr lang="en-US" altLang="zh-CN" dirty="0"/>
          </a:p>
          <a:p>
            <a:pPr marL="971550" lvl="1"/>
            <a:r>
              <a:rPr lang="zh-CN" altLang="en-US" dirty="0"/>
              <a:t>如何设计递归函数的形式？</a:t>
            </a:r>
            <a:endParaRPr lang="en-US" altLang="zh-CN" dirty="0"/>
          </a:p>
          <a:p>
            <a:pPr marL="971550" lvl="1"/>
            <a:r>
              <a:rPr lang="zh-CN" altLang="en-US" dirty="0"/>
              <a:t>根据你设计的递归函数，递归调用的边界条件或结束条件是什么？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95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等差序列递归实现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2"/>
            <a:ext cx="8324593" cy="45383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天气逐渐凉爽，用电量逐渐减少，每天递减</a:t>
            </a:r>
            <a:r>
              <a:rPr lang="en-US" altLang="zh-CN" dirty="0"/>
              <a:t>8</a:t>
            </a:r>
            <a:r>
              <a:rPr lang="zh-CN" altLang="en-US" dirty="0"/>
              <a:t>度，今天</a:t>
            </a:r>
            <a:r>
              <a:rPr lang="en-US" altLang="zh-CN" dirty="0"/>
              <a:t>25</a:t>
            </a:r>
            <a:r>
              <a:rPr lang="zh-CN" altLang="en-US" dirty="0"/>
              <a:t>号的用电量是</a:t>
            </a:r>
            <a:r>
              <a:rPr lang="en-US" altLang="zh-CN" dirty="0"/>
              <a:t>12</a:t>
            </a:r>
            <a:r>
              <a:rPr lang="zh-CN" altLang="en-US" dirty="0"/>
              <a:t>度，利用递归求</a:t>
            </a:r>
            <a:r>
              <a:rPr lang="en-US" altLang="zh-CN" dirty="0"/>
              <a:t>15</a:t>
            </a:r>
            <a:r>
              <a:rPr lang="zh-CN" altLang="en-US" dirty="0"/>
              <a:t>号的用电量。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分析：</a:t>
            </a:r>
            <a:endParaRPr lang="en-US" altLang="zh-CN" dirty="0"/>
          </a:p>
          <a:p>
            <a:pPr marL="971550" lvl="1"/>
            <a:r>
              <a:rPr lang="zh-CN" altLang="en-US" dirty="0"/>
              <a:t>假定函数</a:t>
            </a:r>
            <a:r>
              <a:rPr lang="en-US" altLang="zh-CN" dirty="0" err="1">
                <a:solidFill>
                  <a:srgbClr val="C00000"/>
                </a:solidFill>
              </a:rPr>
              <a:t>int</a:t>
            </a:r>
            <a:r>
              <a:rPr lang="en-US" altLang="zh-CN" dirty="0">
                <a:solidFill>
                  <a:srgbClr val="C00000"/>
                </a:solidFill>
              </a:rPr>
              <a:t> T(n)</a:t>
            </a:r>
            <a:r>
              <a:rPr lang="zh-CN" altLang="en-US" dirty="0"/>
              <a:t>的功能是</a:t>
            </a:r>
            <a:r>
              <a:rPr lang="zh-CN" altLang="en-US" dirty="0">
                <a:solidFill>
                  <a:srgbClr val="C00000"/>
                </a:solidFill>
              </a:rPr>
              <a:t>求本月第</a:t>
            </a:r>
            <a:r>
              <a:rPr lang="en-US" altLang="zh-CN" dirty="0">
                <a:solidFill>
                  <a:srgbClr val="C00000"/>
                </a:solidFill>
              </a:rPr>
              <a:t>n</a:t>
            </a:r>
            <a:r>
              <a:rPr lang="zh-CN" altLang="en-US" dirty="0">
                <a:solidFill>
                  <a:srgbClr val="C00000"/>
                </a:solidFill>
              </a:rPr>
              <a:t>号的</a:t>
            </a:r>
            <a:r>
              <a:rPr lang="zh-CN" altLang="en-US" dirty="0" smtClean="0">
                <a:solidFill>
                  <a:srgbClr val="C00000"/>
                </a:solidFill>
              </a:rPr>
              <a:t>用电量，</a:t>
            </a:r>
            <a:r>
              <a:rPr lang="zh-CN" altLang="en-US" b="1" dirty="0" smtClean="0">
                <a:solidFill>
                  <a:srgbClr val="7030A0"/>
                </a:solidFill>
              </a:rPr>
              <a:t>求</a:t>
            </a:r>
            <a:r>
              <a:rPr lang="en-US" altLang="zh-CN" b="1" dirty="0" smtClean="0">
                <a:solidFill>
                  <a:srgbClr val="7030A0"/>
                </a:solidFill>
              </a:rPr>
              <a:t>T(12)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dirty="0"/>
              <a:t>若</a:t>
            </a:r>
            <a:r>
              <a:rPr lang="en-US" altLang="zh-CN" dirty="0"/>
              <a:t>25&gt;=n&gt;=1</a:t>
            </a:r>
            <a:r>
              <a:rPr lang="zh-CN" altLang="en-US" dirty="0"/>
              <a:t>，根据题意，有</a:t>
            </a:r>
            <a:r>
              <a:rPr lang="en-US" altLang="zh-CN" dirty="0">
                <a:solidFill>
                  <a:srgbClr val="0303DF"/>
                </a:solidFill>
              </a:rPr>
              <a:t>T(n+1)=T(n) - 8 </a:t>
            </a:r>
            <a:r>
              <a:rPr lang="zh-CN" altLang="en-US" dirty="0">
                <a:solidFill>
                  <a:srgbClr val="0303DF"/>
                </a:solidFill>
              </a:rPr>
              <a:t>；</a:t>
            </a:r>
            <a:endParaRPr lang="en-US" altLang="zh-CN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dirty="0" smtClean="0"/>
              <a:t>根据</a:t>
            </a:r>
            <a:r>
              <a:rPr lang="zh-CN" altLang="en-US" dirty="0"/>
              <a:t>定义，有</a:t>
            </a:r>
            <a:r>
              <a:rPr lang="en-US" altLang="zh-CN" dirty="0">
                <a:solidFill>
                  <a:srgbClr val="006600"/>
                </a:solidFill>
              </a:rPr>
              <a:t>T(25)=12</a:t>
            </a:r>
            <a:r>
              <a:rPr lang="zh-CN" altLang="en-US" dirty="0">
                <a:solidFill>
                  <a:srgbClr val="006600"/>
                </a:solidFill>
              </a:rPr>
              <a:t>（边界条件，本原问题）</a:t>
            </a:r>
            <a:endParaRPr lang="en-US" altLang="zh-CN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dirty="0" smtClean="0">
                <a:solidFill>
                  <a:srgbClr val="0303DF"/>
                </a:solidFill>
              </a:rPr>
              <a:t>我们</a:t>
            </a:r>
            <a:r>
              <a:rPr lang="zh-CN" altLang="en-US" dirty="0">
                <a:solidFill>
                  <a:srgbClr val="0303DF"/>
                </a:solidFill>
              </a:rPr>
              <a:t>定义的函数是</a:t>
            </a:r>
            <a:r>
              <a:rPr lang="en-US" altLang="zh-CN" dirty="0">
                <a:solidFill>
                  <a:srgbClr val="C00000"/>
                </a:solidFill>
              </a:rPr>
              <a:t>T(n)</a:t>
            </a:r>
            <a:r>
              <a:rPr lang="zh-CN" altLang="en-US" dirty="0">
                <a:solidFill>
                  <a:srgbClr val="0303DF"/>
                </a:solidFill>
              </a:rPr>
              <a:t>，因此需要写成：</a:t>
            </a:r>
            <a:r>
              <a:rPr lang="en-US" altLang="zh-CN" dirty="0">
                <a:solidFill>
                  <a:srgbClr val="C00000"/>
                </a:solidFill>
              </a:rPr>
              <a:t>T(n)</a:t>
            </a:r>
            <a:r>
              <a:rPr lang="en-US" altLang="zh-CN" dirty="0">
                <a:solidFill>
                  <a:srgbClr val="0303DF"/>
                </a:solidFill>
              </a:rPr>
              <a:t>=</a:t>
            </a:r>
            <a:r>
              <a:rPr lang="en-US" altLang="zh-CN" dirty="0">
                <a:solidFill>
                  <a:srgbClr val="7030A0"/>
                </a:solidFill>
              </a:rPr>
              <a:t>T(n+1) + 8</a:t>
            </a:r>
            <a:r>
              <a:rPr lang="en-US" altLang="zh-CN" dirty="0">
                <a:solidFill>
                  <a:srgbClr val="0303DF"/>
                </a:solidFill>
              </a:rPr>
              <a:t>;</a:t>
            </a:r>
          </a:p>
          <a:p>
            <a:pPr marL="971550" lvl="1"/>
            <a:r>
              <a:rPr lang="zh-CN" altLang="en-US" dirty="0">
                <a:solidFill>
                  <a:srgbClr val="C00000"/>
                </a:solidFill>
              </a:rPr>
              <a:t>然后递归调用</a:t>
            </a:r>
            <a:r>
              <a:rPr lang="zh-CN" altLang="en-US" dirty="0" smtClean="0">
                <a:solidFill>
                  <a:srgbClr val="C00000"/>
                </a:solidFill>
              </a:rPr>
              <a:t>；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marL="971550" lvl="1"/>
            <a:endParaRPr lang="en-US" altLang="zh-CN" dirty="0">
              <a:solidFill>
                <a:srgbClr val="C00000"/>
              </a:solidFill>
            </a:endParaRPr>
          </a:p>
          <a:p>
            <a:pPr marL="971550" lvl="1"/>
            <a:r>
              <a:rPr lang="zh-CN" altLang="en-US" dirty="0" smtClean="0">
                <a:solidFill>
                  <a:srgbClr val="080808"/>
                </a:solidFill>
              </a:rPr>
              <a:t>思考：为什么不表示成</a:t>
            </a:r>
            <a:r>
              <a:rPr lang="zh-CN" altLang="en-US" dirty="0">
                <a:solidFill>
                  <a:srgbClr val="0303DF"/>
                </a:solidFill>
              </a:rPr>
              <a:t>：</a:t>
            </a:r>
            <a:r>
              <a:rPr lang="en-US" altLang="zh-CN" dirty="0">
                <a:solidFill>
                  <a:srgbClr val="0303DF"/>
                </a:solidFill>
              </a:rPr>
              <a:t> T(n)=T(n-1) - 8 </a:t>
            </a:r>
            <a:r>
              <a:rPr lang="zh-CN" altLang="en-US" dirty="0">
                <a:solidFill>
                  <a:srgbClr val="0303DF"/>
                </a:solidFill>
              </a:rPr>
              <a:t>，</a:t>
            </a:r>
            <a:r>
              <a:rPr lang="en-US" altLang="zh-CN" dirty="0">
                <a:solidFill>
                  <a:srgbClr val="0303DF"/>
                </a:solidFill>
              </a:rPr>
              <a:t> T(25)=12</a:t>
            </a:r>
            <a:r>
              <a:rPr lang="zh-CN" altLang="en-US" dirty="0">
                <a:solidFill>
                  <a:srgbClr val="0303DF"/>
                </a:solidFill>
              </a:rPr>
              <a:t>，求</a:t>
            </a:r>
            <a:r>
              <a:rPr lang="en-US" altLang="zh-CN" dirty="0">
                <a:solidFill>
                  <a:srgbClr val="0303DF"/>
                </a:solidFill>
              </a:rPr>
              <a:t>T(12</a:t>
            </a:r>
            <a:r>
              <a:rPr lang="en-US" altLang="zh-CN" dirty="0" smtClean="0">
                <a:solidFill>
                  <a:srgbClr val="0303DF"/>
                </a:solidFill>
              </a:rPr>
              <a:t>)</a:t>
            </a:r>
          </a:p>
          <a:p>
            <a:pPr marL="971550" lvl="1"/>
            <a:r>
              <a:rPr lang="zh-CN" altLang="en-US" b="1" dirty="0" smtClean="0">
                <a:solidFill>
                  <a:srgbClr val="7030A0"/>
                </a:solidFill>
              </a:rPr>
              <a:t>无法递归到本原问题，也就无法终止递归</a:t>
            </a:r>
            <a:endParaRPr lang="en-US" altLang="zh-CN" b="1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39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等差</a:t>
            </a:r>
            <a:r>
              <a:rPr lang="zh-CN" altLang="en-US" dirty="0"/>
              <a:t>序列递归实现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324593" cy="221496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天气逐渐凉爽，用电量逐渐减少，每天递减</a:t>
            </a:r>
            <a:r>
              <a:rPr lang="en-US" altLang="zh-CN" sz="2000" dirty="0"/>
              <a:t>8</a:t>
            </a:r>
            <a:r>
              <a:rPr lang="zh-CN" altLang="en-US" sz="2000" dirty="0"/>
              <a:t>度，今天</a:t>
            </a:r>
            <a:r>
              <a:rPr lang="en-US" altLang="zh-CN" sz="2000" dirty="0"/>
              <a:t>25</a:t>
            </a:r>
            <a:r>
              <a:rPr lang="zh-CN" altLang="en-US" sz="2000" dirty="0"/>
              <a:t>号的用电量是</a:t>
            </a:r>
            <a:r>
              <a:rPr lang="en-US" altLang="zh-CN" sz="2000" dirty="0"/>
              <a:t>12</a:t>
            </a:r>
            <a:r>
              <a:rPr lang="zh-CN" altLang="en-US" sz="2000" dirty="0"/>
              <a:t>度，利用递归求</a:t>
            </a:r>
            <a:r>
              <a:rPr lang="en-US" altLang="zh-CN" sz="2000" dirty="0"/>
              <a:t>15</a:t>
            </a:r>
            <a:r>
              <a:rPr lang="zh-CN" altLang="en-US" sz="2000" dirty="0"/>
              <a:t>号的用电量。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分析：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假定函数</a:t>
            </a:r>
            <a:r>
              <a:rPr lang="en-US" altLang="zh-CN" sz="1800" dirty="0"/>
              <a:t>T(n)</a:t>
            </a:r>
            <a:r>
              <a:rPr lang="zh-CN" altLang="en-US" sz="1800" dirty="0"/>
              <a:t>的功能是求本月</a:t>
            </a:r>
            <a:r>
              <a:rPr lang="en-US" altLang="zh-CN" sz="1800" dirty="0"/>
              <a:t>n</a:t>
            </a:r>
            <a:r>
              <a:rPr lang="zh-CN" altLang="en-US" sz="1800" dirty="0"/>
              <a:t>号的用电量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根据定义，有</a:t>
            </a:r>
            <a:r>
              <a:rPr lang="en-US" altLang="zh-CN" sz="1800" dirty="0">
                <a:solidFill>
                  <a:srgbClr val="006600"/>
                </a:solidFill>
              </a:rPr>
              <a:t>T(25)=12</a:t>
            </a:r>
            <a:r>
              <a:rPr lang="zh-CN" altLang="en-US" sz="1800" dirty="0">
                <a:solidFill>
                  <a:srgbClr val="006600"/>
                </a:solidFill>
              </a:rPr>
              <a:t>（边界条件）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800" dirty="0"/>
              <a:t>若</a:t>
            </a:r>
            <a:r>
              <a:rPr lang="en-US" altLang="zh-CN" sz="1800" dirty="0"/>
              <a:t>25&gt;=n&gt;=1</a:t>
            </a:r>
            <a:r>
              <a:rPr lang="zh-CN" altLang="en-US" sz="1800" dirty="0"/>
              <a:t>，根据题意，有</a:t>
            </a:r>
            <a:r>
              <a:rPr lang="en-US" altLang="zh-CN" sz="1800" dirty="0">
                <a:solidFill>
                  <a:srgbClr val="0303DF"/>
                </a:solidFill>
              </a:rPr>
              <a:t>T(n+1)=T(n) - 8 </a:t>
            </a:r>
            <a:r>
              <a:rPr lang="zh-CN" altLang="en-US" sz="1800" dirty="0">
                <a:solidFill>
                  <a:srgbClr val="0303DF"/>
                </a:solidFill>
              </a:rPr>
              <a:t>，即</a:t>
            </a:r>
            <a:r>
              <a:rPr lang="en-US" altLang="zh-CN" sz="1800" dirty="0">
                <a:solidFill>
                  <a:srgbClr val="0303DF"/>
                </a:solidFill>
              </a:rPr>
              <a:t>T(n)=T(n+1) + 8;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944856" y="3486040"/>
            <a:ext cx="2293057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T(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n)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if  (n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==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25)  </a:t>
            </a:r>
            <a:endParaRPr lang="en-US" altLang="zh-CN" dirty="0" smtClean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        </a:t>
            </a:r>
            <a:r>
              <a:rPr lang="en-US" altLang="zh-CN" dirty="0" smtClean="0">
                <a:solidFill>
                  <a:srgbClr val="7030A0"/>
                </a:solidFill>
                <a:sym typeface="宋体" panose="02010600030101010101" pitchFamily="2" charset="-122"/>
              </a:rPr>
              <a:t>return </a:t>
            </a:r>
            <a:r>
              <a:rPr lang="en-US" altLang="zh-CN" dirty="0">
                <a:solidFill>
                  <a:srgbClr val="7030A0"/>
                </a:solidFill>
                <a:sym typeface="宋体" panose="02010600030101010101" pitchFamily="2" charset="-122"/>
              </a:rPr>
              <a:t>12;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return </a:t>
            </a:r>
            <a:r>
              <a:rPr lang="en-US" altLang="zh-CN" dirty="0">
                <a:solidFill>
                  <a:srgbClr val="C00000"/>
                </a:solidFill>
                <a:sym typeface="宋体" panose="02010600030101010101" pitchFamily="2" charset="-122"/>
              </a:rPr>
              <a:t>T(n+1)+8;</a:t>
            </a:r>
          </a:p>
          <a:p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2859" y="3486040"/>
            <a:ext cx="453329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#include &lt;</a:t>
            </a:r>
            <a:r>
              <a:rPr lang="en-US" altLang="zh-CN" dirty="0" err="1" smtClean="0">
                <a:solidFill>
                  <a:srgbClr val="000000"/>
                </a:solidFill>
                <a:sym typeface="宋体" panose="02010600030101010101" pitchFamily="2" charset="-122"/>
              </a:rPr>
              <a:t>stdio.h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&gt;</a:t>
            </a:r>
          </a:p>
          <a:p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</a:t>
            </a:r>
            <a:r>
              <a:rPr lang="en-US" altLang="zh-CN" dirty="0" err="1" smtClean="0">
                <a:solidFill>
                  <a:srgbClr val="000000"/>
                </a:solidFill>
                <a:sym typeface="宋体" panose="02010600030101010101" pitchFamily="2" charset="-122"/>
              </a:rPr>
              <a:t>nt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 T(</a:t>
            </a:r>
            <a:r>
              <a:rPr lang="en-US" altLang="zh-CN" dirty="0" err="1" smtClean="0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);</a:t>
            </a:r>
          </a:p>
          <a:p>
            <a:r>
              <a:rPr lang="en-US" altLang="zh-CN" dirty="0" err="1" smtClean="0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main()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a=T(15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    </a:t>
            </a:r>
            <a:r>
              <a:rPr lang="en-US" altLang="zh-CN" dirty="0" err="1" smtClean="0">
                <a:solidFill>
                  <a:srgbClr val="000000"/>
                </a:solidFill>
                <a:sym typeface="宋体" panose="02010600030101010101" pitchFamily="2" charset="-122"/>
              </a:rPr>
              <a:t>printf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"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15</a:t>
            </a:r>
            <a:r>
              <a:rPr lang="zh-CN" altLang="en-US" dirty="0" smtClean="0">
                <a:solidFill>
                  <a:srgbClr val="000000"/>
                </a:solidFill>
                <a:sym typeface="宋体" panose="02010600030101010101" pitchFamily="2" charset="-122"/>
              </a:rPr>
              <a:t>号的用电量为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:%d\</a:t>
            </a:r>
            <a:r>
              <a:rPr lang="en-US" altLang="zh-CN" dirty="0" err="1" smtClean="0">
                <a:solidFill>
                  <a:srgbClr val="000000"/>
                </a:solidFill>
                <a:sym typeface="宋体" panose="02010600030101010101" pitchFamily="2" charset="-122"/>
              </a:rPr>
              <a:t>n",a</a:t>
            </a:r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return 0; </a:t>
            </a:r>
          </a:p>
          <a:p>
            <a:r>
              <a:rPr lang="en-US" altLang="zh-CN" dirty="0" smtClean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85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等</a:t>
            </a:r>
            <a:r>
              <a:rPr lang="zh-CN" altLang="en-US" dirty="0"/>
              <a:t>比序列递归实现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2"/>
            <a:ext cx="8089900" cy="3898331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已知公比为</a:t>
            </a:r>
            <a:r>
              <a:rPr lang="en-US" altLang="zh-CN" dirty="0"/>
              <a:t>q=4</a:t>
            </a:r>
            <a:r>
              <a:rPr lang="zh-CN" altLang="en-US" dirty="0"/>
              <a:t>的等比序列的第</a:t>
            </a:r>
            <a:r>
              <a:rPr lang="en-US" altLang="zh-CN" dirty="0"/>
              <a:t>8</a:t>
            </a:r>
            <a:r>
              <a:rPr lang="zh-CN" altLang="en-US" dirty="0"/>
              <a:t>项的值是</a:t>
            </a:r>
            <a:r>
              <a:rPr lang="en-US" altLang="zh-CN" dirty="0"/>
              <a:t>65536</a:t>
            </a:r>
            <a:r>
              <a:rPr lang="zh-CN" altLang="en-US" dirty="0"/>
              <a:t>，利用递归求解第</a:t>
            </a:r>
            <a:r>
              <a:rPr lang="en-US" altLang="zh-CN" dirty="0"/>
              <a:t>n(n&gt;=1 &amp;&amp; n&lt;=8)</a:t>
            </a:r>
            <a:r>
              <a:rPr lang="zh-CN" altLang="en-US" dirty="0"/>
              <a:t>项的值</a:t>
            </a:r>
            <a:r>
              <a:rPr lang="en-US" altLang="zh-CN" dirty="0"/>
              <a:t>;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思考：</a:t>
            </a:r>
            <a:endParaRPr lang="en-US" altLang="zh-CN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如何设计递归函数的形式？</a:t>
            </a:r>
            <a:endParaRPr lang="en-US" altLang="zh-CN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根据你设计的递归函数，递归调用的边界条件或结束条件是什么？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5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等</a:t>
            </a:r>
            <a:r>
              <a:rPr lang="zh-CN" altLang="en-US" dirty="0"/>
              <a:t>比序列递归实现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5" y="1135062"/>
                <a:ext cx="8263370" cy="451839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已知公比为</a:t>
                </a:r>
                <a:r>
                  <a:rPr lang="en-US" altLang="zh-CN" dirty="0"/>
                  <a:t>q=4</a:t>
                </a:r>
                <a:r>
                  <a:rPr lang="zh-CN" altLang="en-US" dirty="0"/>
                  <a:t>的等比序列的第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项的值是</a:t>
                </a:r>
                <a:r>
                  <a:rPr lang="en-US" altLang="zh-CN" dirty="0"/>
                  <a:t>65536</a:t>
                </a:r>
                <a:r>
                  <a:rPr lang="zh-CN" altLang="en-US" dirty="0"/>
                  <a:t>，利用递归求解第</a:t>
                </a:r>
                <a:r>
                  <a:rPr lang="en-US" altLang="zh-CN" dirty="0"/>
                  <a:t>n(n&gt;=1 &amp;&amp; n&lt;=8)</a:t>
                </a:r>
                <a:r>
                  <a:rPr lang="zh-CN" altLang="en-US" dirty="0"/>
                  <a:t>项的值</a:t>
                </a: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分析：</a:t>
                </a:r>
                <a:endParaRPr lang="en-US" altLang="zh-CN" dirty="0"/>
              </a:p>
              <a:p>
                <a:pPr marL="971550" lvl="1"/>
                <a:r>
                  <a:rPr lang="zh-CN" altLang="en-US" dirty="0"/>
                  <a:t>假定函数</a:t>
                </a:r>
                <a:r>
                  <a:rPr lang="en-US" altLang="zh-CN" dirty="0" err="1"/>
                  <a:t>int</a:t>
                </a:r>
                <a:r>
                  <a:rPr lang="en-US" altLang="zh-CN" dirty="0"/>
                  <a:t> T(</a:t>
                </a:r>
                <a:r>
                  <a:rPr lang="en-US" altLang="zh-CN" dirty="0" err="1"/>
                  <a:t>int</a:t>
                </a:r>
                <a:r>
                  <a:rPr lang="en-US" altLang="zh-CN" dirty="0"/>
                  <a:t> q, </a:t>
                </a:r>
                <a:r>
                  <a:rPr lang="en-US" altLang="zh-CN" dirty="0" err="1"/>
                  <a:t>int</a:t>
                </a:r>
                <a:r>
                  <a:rPr lang="en-US" altLang="zh-CN" dirty="0"/>
                  <a:t> n)</a:t>
                </a:r>
                <a:r>
                  <a:rPr lang="zh-CN" altLang="en-US" dirty="0"/>
                  <a:t>的功能是求等比序列第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项的值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公比</a:t>
                </a:r>
                <a:r>
                  <a:rPr lang="en-US" altLang="zh-CN" dirty="0"/>
                  <a:t>q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0)</a:t>
                </a:r>
              </a:p>
              <a:p>
                <a:pPr marL="971550" lvl="1"/>
                <a:r>
                  <a:rPr lang="zh-CN" altLang="en-US" dirty="0"/>
                  <a:t>根据定义，有</a:t>
                </a:r>
                <a:r>
                  <a:rPr lang="en-US" altLang="zh-CN" dirty="0">
                    <a:solidFill>
                      <a:srgbClr val="006600"/>
                    </a:solidFill>
                  </a:rPr>
                  <a:t>T(q, 8)=65536</a:t>
                </a:r>
                <a:r>
                  <a:rPr lang="zh-CN" altLang="en-US" dirty="0">
                    <a:solidFill>
                      <a:srgbClr val="006600"/>
                    </a:solidFill>
                  </a:rPr>
                  <a:t>（边界条件）</a:t>
                </a:r>
                <a:endParaRPr lang="en-US" altLang="zh-CN" dirty="0">
                  <a:solidFill>
                    <a:srgbClr val="006600"/>
                  </a:solidFill>
                </a:endParaRPr>
              </a:p>
              <a:p>
                <a:pPr marL="971550" lvl="1"/>
                <a:r>
                  <a:rPr lang="zh-CN" altLang="en-US" dirty="0"/>
                  <a:t>根据题意，有</a:t>
                </a:r>
                <a:r>
                  <a:rPr lang="en-US" altLang="zh-CN" dirty="0">
                    <a:solidFill>
                      <a:srgbClr val="0303DF"/>
                    </a:solidFill>
                  </a:rPr>
                  <a:t>T(q, n+1)=T(q, n)*q</a:t>
                </a:r>
                <a:r>
                  <a:rPr lang="zh-CN" altLang="en-US" dirty="0">
                    <a:solidFill>
                      <a:srgbClr val="0303DF"/>
                    </a:solidFill>
                  </a:rPr>
                  <a:t>，即</a:t>
                </a:r>
                <a:r>
                  <a:rPr lang="en-US" altLang="zh-CN" dirty="0">
                    <a:solidFill>
                      <a:srgbClr val="0303D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T(q, n)</a:t>
                </a:r>
                <a:r>
                  <a:rPr lang="en-US" altLang="zh-CN" dirty="0">
                    <a:solidFill>
                      <a:srgbClr val="0303DF"/>
                    </a:solidFill>
                  </a:rPr>
                  <a:t>=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T(q, n+1)/</a:t>
                </a:r>
                <a:r>
                  <a:rPr lang="en-US" altLang="zh-CN" dirty="0">
                    <a:solidFill>
                      <a:srgbClr val="0303DF"/>
                    </a:solidFill>
                  </a:rPr>
                  <a:t>q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同样：不能表示</a:t>
                </a:r>
                <a:r>
                  <a:rPr lang="zh-CN" altLang="en-US" dirty="0" smtClean="0"/>
                  <a:t>成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T(q, n)</a:t>
                </a:r>
                <a:r>
                  <a:rPr lang="en-US" altLang="zh-CN" dirty="0">
                    <a:solidFill>
                      <a:srgbClr val="0303DF"/>
                    </a:solidFill>
                  </a:rPr>
                  <a:t>=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T(q, </a:t>
                </a:r>
                <a:r>
                  <a:rPr lang="en-US" altLang="zh-CN" dirty="0" smtClean="0">
                    <a:solidFill>
                      <a:srgbClr val="C00000"/>
                    </a:solidFill>
                  </a:rPr>
                  <a:t>n-1)</a:t>
                </a:r>
                <a:r>
                  <a:rPr lang="zh-CN" altLang="en-US" dirty="0" smtClean="0">
                    <a:solidFill>
                      <a:srgbClr val="C00000"/>
                    </a:solidFill>
                  </a:rPr>
                  <a:t>*</a:t>
                </a:r>
                <a:r>
                  <a:rPr lang="en-US" altLang="zh-CN" dirty="0" smtClean="0">
                    <a:solidFill>
                      <a:srgbClr val="0303DF"/>
                    </a:solidFill>
                  </a:rPr>
                  <a:t>q</a:t>
                </a:r>
                <a:endParaRPr lang="en-US" altLang="zh-CN" dirty="0">
                  <a:solidFill>
                    <a:srgbClr val="0303DF"/>
                  </a:solidFill>
                </a:endParaRPr>
              </a:p>
              <a:p>
                <a:pPr marL="971550" lvl="1"/>
                <a:r>
                  <a:rPr lang="zh-CN" altLang="en-US" dirty="0" smtClean="0">
                    <a:solidFill>
                      <a:srgbClr val="0303DF"/>
                    </a:solidFill>
                  </a:rPr>
                  <a:t>已知 </a:t>
                </a:r>
                <a:r>
                  <a:rPr lang="en-US" altLang="zh-CN" dirty="0" smtClean="0">
                    <a:solidFill>
                      <a:srgbClr val="0303DF"/>
                    </a:solidFill>
                  </a:rPr>
                  <a:t>T(q,8)=65536</a:t>
                </a:r>
                <a:r>
                  <a:rPr lang="zh-CN" altLang="en-US" dirty="0" smtClean="0">
                    <a:solidFill>
                      <a:srgbClr val="0303DF"/>
                    </a:solidFill>
                  </a:rPr>
                  <a:t>，求</a:t>
                </a:r>
                <a:r>
                  <a:rPr lang="en-US" altLang="zh-CN" dirty="0" smtClean="0">
                    <a:solidFill>
                      <a:srgbClr val="0303DF"/>
                    </a:solidFill>
                  </a:rPr>
                  <a:t>T(q,3)</a:t>
                </a:r>
                <a:r>
                  <a:rPr lang="zh-CN" altLang="en-US" dirty="0" smtClean="0">
                    <a:solidFill>
                      <a:srgbClr val="0303DF"/>
                    </a:solidFill>
                  </a:rPr>
                  <a:t>，上式无法递归到本原问题</a:t>
                </a:r>
                <a:endParaRPr lang="en-US" altLang="zh-CN" dirty="0">
                  <a:solidFill>
                    <a:srgbClr val="0303DF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135062"/>
                <a:ext cx="8263370" cy="4518392"/>
              </a:xfrm>
              <a:blipFill>
                <a:blip r:embed="rId2"/>
                <a:stretch>
                  <a:fillRect l="-148" t="-2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74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等</a:t>
            </a:r>
            <a:r>
              <a:rPr lang="zh-CN" altLang="en-US" dirty="0"/>
              <a:t>比序列递归实现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450407" cy="86151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已知公比为</a:t>
            </a:r>
            <a:r>
              <a:rPr lang="en-US" altLang="zh-CN" dirty="0"/>
              <a:t>q=4</a:t>
            </a:r>
            <a:r>
              <a:rPr lang="zh-CN" altLang="en-US" dirty="0"/>
              <a:t>的等比序列的第</a:t>
            </a:r>
            <a:r>
              <a:rPr lang="en-US" altLang="zh-CN" dirty="0"/>
              <a:t>8</a:t>
            </a:r>
            <a:r>
              <a:rPr lang="zh-CN" altLang="en-US" dirty="0"/>
              <a:t>项的值是</a:t>
            </a:r>
            <a:r>
              <a:rPr lang="en-US" altLang="zh-CN" dirty="0"/>
              <a:t>65536</a:t>
            </a:r>
            <a:r>
              <a:rPr lang="zh-CN" altLang="en-US" dirty="0"/>
              <a:t>，利用递归求解第</a:t>
            </a:r>
            <a:r>
              <a:rPr lang="en-US" altLang="zh-CN" dirty="0"/>
              <a:t>n(n&gt;=1 &amp;&amp; n&lt;=8)</a:t>
            </a:r>
            <a:r>
              <a:rPr lang="zh-CN" altLang="en-US" dirty="0"/>
              <a:t>项的值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69487" y="2100181"/>
            <a:ext cx="3311611" cy="2882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T(</a:t>
            </a:r>
            <a:r>
              <a:rPr lang="en-US" altLang="zh-CN" sz="2000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sym typeface="宋体" panose="02010600030101010101" pitchFamily="2" charset="-122"/>
              </a:rPr>
              <a:t>n,int</a:t>
            </a:r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q)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   static result;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   if  (n==8) 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        result = 65536;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    else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       result = T(n+1,q)/q;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    return result;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</a:p>
          <a:p>
            <a:endParaRPr lang="en-US" altLang="zh-CN" sz="2000" dirty="0">
              <a:solidFill>
                <a:srgbClr val="000000"/>
              </a:solidFill>
              <a:latin typeface="+mn-lt"/>
              <a:ea typeface="+mn-ea"/>
              <a:sym typeface="宋体" panose="02010600030101010101" pitchFamily="2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+mn-lt"/>
              <a:ea typeface="+mn-ea"/>
              <a:sym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935B37-420D-4FEE-BBEA-736CC647BE30}"/>
              </a:ext>
            </a:extLst>
          </p:cNvPr>
          <p:cNvSpPr txBox="1"/>
          <p:nvPr/>
        </p:nvSpPr>
        <p:spPr>
          <a:xfrm>
            <a:off x="4710977" y="2077948"/>
            <a:ext cx="3311611" cy="2905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sz="2000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T(</a:t>
            </a:r>
            <a:r>
              <a:rPr lang="en-US" altLang="zh-CN" sz="2000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sym typeface="宋体" panose="02010600030101010101" pitchFamily="2" charset="-122"/>
              </a:rPr>
              <a:t>n,int</a:t>
            </a:r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q)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   if  (n==8) 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         return 65536;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    return T(n+1,q)/q;</a:t>
            </a:r>
          </a:p>
          <a:p>
            <a:r>
              <a:rPr lang="en-US" altLang="zh-CN" sz="2000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</a:p>
          <a:p>
            <a:endParaRPr lang="en-US" altLang="zh-CN" sz="2000" dirty="0">
              <a:solidFill>
                <a:srgbClr val="000000"/>
              </a:solidFill>
              <a:latin typeface="+mn-lt"/>
              <a:ea typeface="+mn-ea"/>
              <a:sym typeface="宋体" panose="02010600030101010101" pitchFamily="2" charset="-122"/>
            </a:endParaRPr>
          </a:p>
          <a:p>
            <a:endParaRPr lang="zh-CN" altLang="en-US" sz="2000" dirty="0">
              <a:solidFill>
                <a:srgbClr val="000000"/>
              </a:solidFill>
              <a:latin typeface="+mn-lt"/>
              <a:ea typeface="+mn-ea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86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个元素的最大元素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2"/>
            <a:ext cx="8089900" cy="13971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利用递归求</a:t>
            </a:r>
            <a:r>
              <a:rPr lang="en-US" altLang="zh-CN" dirty="0"/>
              <a:t>n</a:t>
            </a:r>
            <a:r>
              <a:rPr lang="zh-CN" altLang="en-US" dirty="0"/>
              <a:t>个元素的最大值；</a:t>
            </a:r>
            <a:endParaRPr lang="en-US" altLang="zh-CN" dirty="0"/>
          </a:p>
          <a:p>
            <a:pPr marL="971550" lvl="1"/>
            <a:r>
              <a:rPr lang="zh-CN" altLang="en-US" dirty="0" smtClean="0"/>
              <a:t>例如：求</a:t>
            </a:r>
            <a:r>
              <a:rPr lang="en-US" altLang="zh-CN" dirty="0" smtClean="0"/>
              <a:t>8</a:t>
            </a:r>
            <a:r>
              <a:rPr lang="zh-CN" altLang="en-US" dirty="0" smtClean="0"/>
              <a:t>个元素</a:t>
            </a:r>
            <a:r>
              <a:rPr lang="en-US" altLang="zh-CN" dirty="0" smtClean="0"/>
              <a:t>data[8]=</a:t>
            </a:r>
            <a:r>
              <a:rPr lang="zh-CN" altLang="en-US" dirty="0" smtClean="0"/>
              <a:t> </a:t>
            </a:r>
            <a:r>
              <a:rPr lang="en-US" altLang="zh-CN" dirty="0" smtClean="0"/>
              <a:t>( </a:t>
            </a:r>
            <a:r>
              <a:rPr lang="en-US" altLang="zh-CN" dirty="0" smtClean="0">
                <a:solidFill>
                  <a:srgbClr val="7030A0"/>
                </a:solidFill>
              </a:rPr>
              <a:t>3</a:t>
            </a:r>
            <a:r>
              <a:rPr lang="en-US" altLang="zh-CN" dirty="0" smtClean="0"/>
              <a:t>, 4, 6, 1, 9, 6, 10, </a:t>
            </a:r>
            <a:r>
              <a:rPr lang="en-US" altLang="zh-CN" dirty="0" smtClean="0">
                <a:solidFill>
                  <a:srgbClr val="7030A0"/>
                </a:solidFill>
              </a:rPr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的最大值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如何设计递归函数及边界条件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96814" y="2620108"/>
            <a:ext cx="7411917" cy="21629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80808"/>
                </a:solidFill>
                <a:latin typeface="+mn-lt"/>
                <a:ea typeface="+mn-ea"/>
              </a:rPr>
              <a:t>提示：</a:t>
            </a:r>
            <a:endParaRPr lang="en-US" altLang="zh-CN" dirty="0" smtClean="0">
              <a:solidFill>
                <a:srgbClr val="080808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06600"/>
                </a:solidFill>
                <a:latin typeface="+mn-lt"/>
                <a:ea typeface="+mn-ea"/>
              </a:rPr>
              <a:t>定义变量</a:t>
            </a:r>
            <a:r>
              <a:rPr lang="en-US" altLang="zh-CN" dirty="0" smtClean="0">
                <a:solidFill>
                  <a:srgbClr val="006600"/>
                </a:solidFill>
                <a:latin typeface="+mn-lt"/>
                <a:ea typeface="+mn-ea"/>
              </a:rPr>
              <a:t>max</a:t>
            </a:r>
            <a:r>
              <a:rPr lang="zh-CN" altLang="en-US" dirty="0" smtClean="0">
                <a:solidFill>
                  <a:srgbClr val="006600"/>
                </a:solidFill>
                <a:latin typeface="+mn-lt"/>
                <a:ea typeface="+mn-ea"/>
              </a:rPr>
              <a:t>保存</a:t>
            </a:r>
            <a:r>
              <a:rPr lang="en-US" altLang="zh-CN" dirty="0" smtClean="0">
                <a:solidFill>
                  <a:srgbClr val="006600"/>
                </a:solidFill>
                <a:latin typeface="+mn-lt"/>
                <a:ea typeface="+mn-ea"/>
              </a:rPr>
              <a:t>data[n]</a:t>
            </a:r>
            <a:r>
              <a:rPr lang="zh-CN" altLang="en-US" dirty="0" smtClean="0">
                <a:solidFill>
                  <a:srgbClr val="006600"/>
                </a:solidFill>
                <a:latin typeface="+mn-lt"/>
                <a:ea typeface="+mn-ea"/>
              </a:rPr>
              <a:t>中的最大值</a:t>
            </a:r>
            <a:endParaRPr lang="en-US" altLang="zh-CN" dirty="0" smtClean="0">
              <a:solidFill>
                <a:srgbClr val="0066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303DF"/>
                </a:solidFill>
                <a:latin typeface="+mn-lt"/>
                <a:ea typeface="+mn-ea"/>
              </a:rPr>
              <a:t>令    </a:t>
            </a:r>
            <a:r>
              <a:rPr lang="en-US" altLang="zh-CN" dirty="0" smtClean="0">
                <a:solidFill>
                  <a:srgbClr val="0303DF"/>
                </a:solidFill>
                <a:latin typeface="+mn-lt"/>
                <a:ea typeface="+mn-ea"/>
              </a:rPr>
              <a:t>Max(</a:t>
            </a:r>
            <a:r>
              <a:rPr lang="en-US" altLang="zh-CN" dirty="0" err="1" smtClean="0">
                <a:solidFill>
                  <a:srgbClr val="0303DF"/>
                </a:solidFill>
                <a:latin typeface="+mn-lt"/>
                <a:ea typeface="+mn-ea"/>
              </a:rPr>
              <a:t>int</a:t>
            </a:r>
            <a:r>
              <a:rPr lang="en-US" altLang="zh-CN" dirty="0" smtClean="0">
                <a:solidFill>
                  <a:srgbClr val="0303DF"/>
                </a:solidFill>
                <a:latin typeface="+mn-lt"/>
                <a:ea typeface="+mn-ea"/>
              </a:rPr>
              <a:t>  </a:t>
            </a:r>
            <a:r>
              <a:rPr lang="en-US" altLang="zh-CN" dirty="0">
                <a:solidFill>
                  <a:srgbClr val="0303DF"/>
                </a:solidFill>
                <a:latin typeface="+mn-lt"/>
                <a:ea typeface="+mn-ea"/>
              </a:rPr>
              <a:t>data[], </a:t>
            </a:r>
            <a:r>
              <a:rPr lang="en-US" altLang="zh-CN" dirty="0" err="1">
                <a:solidFill>
                  <a:srgbClr val="0303DF"/>
                </a:solidFill>
                <a:latin typeface="+mn-lt"/>
                <a:ea typeface="+mn-ea"/>
              </a:rPr>
              <a:t>int</a:t>
            </a:r>
            <a:r>
              <a:rPr lang="en-US" altLang="zh-CN" dirty="0">
                <a:solidFill>
                  <a:srgbClr val="0303DF"/>
                </a:solidFill>
                <a:latin typeface="+mn-lt"/>
                <a:ea typeface="+mn-ea"/>
              </a:rPr>
              <a:t>  n)</a:t>
            </a:r>
            <a:r>
              <a:rPr lang="zh-CN" altLang="en-US" dirty="0" smtClean="0">
                <a:solidFill>
                  <a:srgbClr val="0303DF"/>
                </a:solidFill>
                <a:latin typeface="+mn-lt"/>
                <a:ea typeface="+mn-ea"/>
              </a:rPr>
              <a:t>，</a:t>
            </a:r>
            <a:r>
              <a:rPr lang="zh-CN" altLang="en-US" dirty="0" smtClean="0">
                <a:solidFill>
                  <a:srgbClr val="080808"/>
                </a:solidFill>
                <a:latin typeface="+mn-lt"/>
                <a:ea typeface="+mn-ea"/>
              </a:rPr>
              <a:t>表示</a:t>
            </a:r>
            <a:r>
              <a:rPr lang="en-US" altLang="zh-CN" dirty="0">
                <a:solidFill>
                  <a:srgbClr val="C00000"/>
                </a:solidFill>
                <a:latin typeface="+mn-lt"/>
                <a:ea typeface="+mn-ea"/>
              </a:rPr>
              <a:t>data[n]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+mn-ea"/>
              </a:rPr>
              <a:t>中</a:t>
            </a:r>
            <a:r>
              <a:rPr lang="en-US" altLang="zh-CN" dirty="0">
                <a:solidFill>
                  <a:srgbClr val="C00000"/>
                </a:solidFill>
                <a:latin typeface="+mn-lt"/>
                <a:ea typeface="+mn-ea"/>
              </a:rPr>
              <a:t>n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+mn-ea"/>
              </a:rPr>
              <a:t>个元素的最大元素</a:t>
            </a:r>
            <a:endParaRPr lang="en-US" altLang="zh-CN" dirty="0">
              <a:solidFill>
                <a:srgbClr val="C000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rgbClr val="080808"/>
                </a:solidFill>
                <a:latin typeface="+mn-lt"/>
                <a:ea typeface="+mn-ea"/>
              </a:rPr>
              <a:t>则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altLang="zh-CN" dirty="0" smtClean="0">
                <a:solidFill>
                  <a:srgbClr val="0303DF"/>
                </a:solidFill>
                <a:latin typeface="+mn-lt"/>
                <a:ea typeface="+mn-ea"/>
              </a:rPr>
              <a:t>Max(</a:t>
            </a:r>
            <a:r>
              <a:rPr lang="en-US" altLang="zh-CN" dirty="0" err="1" smtClean="0">
                <a:solidFill>
                  <a:srgbClr val="0303DF"/>
                </a:solidFill>
                <a:latin typeface="+mn-lt"/>
                <a:ea typeface="+mn-ea"/>
              </a:rPr>
              <a:t>int</a:t>
            </a:r>
            <a:r>
              <a:rPr lang="en-US" altLang="zh-CN" dirty="0" smtClean="0">
                <a:solidFill>
                  <a:srgbClr val="0303DF"/>
                </a:solidFill>
                <a:latin typeface="+mn-lt"/>
                <a:ea typeface="+mn-ea"/>
              </a:rPr>
              <a:t>  </a:t>
            </a:r>
            <a:r>
              <a:rPr lang="en-US" altLang="zh-CN" dirty="0">
                <a:solidFill>
                  <a:srgbClr val="0303DF"/>
                </a:solidFill>
                <a:latin typeface="+mn-lt"/>
                <a:ea typeface="+mn-ea"/>
              </a:rPr>
              <a:t>data[], </a:t>
            </a:r>
            <a:r>
              <a:rPr lang="en-US" altLang="zh-CN" dirty="0" err="1">
                <a:solidFill>
                  <a:srgbClr val="0303DF"/>
                </a:solidFill>
                <a:latin typeface="+mn-lt"/>
                <a:ea typeface="+mn-ea"/>
              </a:rPr>
              <a:t>int</a:t>
            </a:r>
            <a:r>
              <a:rPr lang="en-US" altLang="zh-CN" dirty="0">
                <a:solidFill>
                  <a:srgbClr val="0303DF"/>
                </a:solidFill>
                <a:latin typeface="+mn-lt"/>
                <a:ea typeface="+mn-ea"/>
              </a:rPr>
              <a:t>  </a:t>
            </a:r>
            <a:r>
              <a:rPr lang="en-US" altLang="zh-CN" dirty="0" smtClean="0">
                <a:solidFill>
                  <a:srgbClr val="0303DF"/>
                </a:solidFill>
                <a:latin typeface="+mn-lt"/>
                <a:ea typeface="+mn-ea"/>
              </a:rPr>
              <a:t>n-1)</a:t>
            </a:r>
            <a:r>
              <a:rPr lang="zh-CN" altLang="en-US" dirty="0" smtClean="0">
                <a:solidFill>
                  <a:srgbClr val="0303DF"/>
                </a:solidFill>
                <a:latin typeface="+mn-lt"/>
                <a:ea typeface="+mn-ea"/>
              </a:rPr>
              <a:t>，表示</a:t>
            </a:r>
            <a:r>
              <a:rPr lang="en-US" altLang="zh-CN" dirty="0" smtClean="0">
                <a:solidFill>
                  <a:srgbClr val="C00000"/>
                </a:solidFill>
                <a:latin typeface="+mn-lt"/>
                <a:ea typeface="+mn-ea"/>
              </a:rPr>
              <a:t>data[n</a:t>
            </a:r>
            <a:r>
              <a:rPr lang="en-US" altLang="zh-CN" dirty="0">
                <a:solidFill>
                  <a:srgbClr val="C00000"/>
                </a:solidFill>
                <a:latin typeface="+mn-lt"/>
                <a:ea typeface="+mn-ea"/>
              </a:rPr>
              <a:t>]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ea typeface="+mn-ea"/>
              </a:rPr>
              <a:t>中</a:t>
            </a:r>
            <a:r>
              <a:rPr lang="zh-CN" altLang="en-US" dirty="0">
                <a:solidFill>
                  <a:srgbClr val="0303DF"/>
                </a:solidFill>
                <a:latin typeface="+mn-lt"/>
                <a:ea typeface="+mn-ea"/>
              </a:rPr>
              <a:t>前</a:t>
            </a:r>
            <a:r>
              <a:rPr lang="en-US" altLang="zh-CN" dirty="0">
                <a:solidFill>
                  <a:srgbClr val="0303DF"/>
                </a:solidFill>
                <a:latin typeface="+mn-lt"/>
                <a:ea typeface="+mn-ea"/>
              </a:rPr>
              <a:t>n-1</a:t>
            </a:r>
            <a:r>
              <a:rPr lang="zh-CN" altLang="en-US" dirty="0">
                <a:solidFill>
                  <a:srgbClr val="0303DF"/>
                </a:solidFill>
                <a:latin typeface="+mn-lt"/>
                <a:ea typeface="+mn-ea"/>
              </a:rPr>
              <a:t>个元素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+mn-ea"/>
              </a:rPr>
              <a:t>的最大元素</a:t>
            </a:r>
            <a:endParaRPr lang="en-US" altLang="zh-CN" dirty="0">
              <a:solidFill>
                <a:srgbClr val="C00000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80808"/>
                </a:solidFill>
                <a:latin typeface="+mn-lt"/>
                <a:ea typeface="+mn-ea"/>
              </a:rPr>
              <a:t>如何递归？</a:t>
            </a:r>
            <a:endParaRPr lang="en-US" altLang="zh-CN" dirty="0" smtClean="0">
              <a:solidFill>
                <a:srgbClr val="080808"/>
              </a:solidFill>
              <a:latin typeface="+mn-lt"/>
              <a:ea typeface="+mn-ea"/>
            </a:endParaRPr>
          </a:p>
          <a:p>
            <a:pPr>
              <a:spcBef>
                <a:spcPts val="600"/>
              </a:spcBef>
            </a:pPr>
            <a:r>
              <a:rPr lang="zh-CN" altLang="en-US" dirty="0" smtClean="0">
                <a:solidFill>
                  <a:srgbClr val="080808"/>
                </a:solidFill>
                <a:latin typeface="+mn-lt"/>
                <a:ea typeface="+mn-ea"/>
              </a:rPr>
              <a:t>如何终止递归？</a:t>
            </a:r>
            <a:endParaRPr lang="zh-CN" altLang="en-US" dirty="0">
              <a:solidFill>
                <a:srgbClr val="080808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6814" y="4783015"/>
            <a:ext cx="6884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303DF"/>
                </a:solidFill>
                <a:latin typeface="+mn-lt"/>
                <a:ea typeface="+mn-ea"/>
              </a:rPr>
              <a:t>Max(data, n</a:t>
            </a:r>
            <a:r>
              <a:rPr lang="en-US" altLang="zh-CN" dirty="0">
                <a:solidFill>
                  <a:srgbClr val="0303DF"/>
                </a:solidFill>
                <a:latin typeface="+mn-lt"/>
                <a:ea typeface="+mn-ea"/>
              </a:rPr>
              <a:t>)= </a:t>
            </a:r>
            <a:r>
              <a:rPr lang="en-US" altLang="zh-CN" dirty="0" smtClean="0">
                <a:solidFill>
                  <a:srgbClr val="7030A0"/>
                </a:solidFill>
                <a:latin typeface="+mn-lt"/>
                <a:ea typeface="+mn-ea"/>
              </a:rPr>
              <a:t>Max(data, n-1</a:t>
            </a:r>
            <a:r>
              <a:rPr lang="en-US" altLang="zh-CN" dirty="0">
                <a:solidFill>
                  <a:srgbClr val="7030A0"/>
                </a:solidFill>
                <a:latin typeface="+mn-lt"/>
                <a:ea typeface="+mn-ea"/>
              </a:rPr>
              <a:t>)</a:t>
            </a:r>
            <a:r>
              <a:rPr lang="zh-CN" altLang="en-US" dirty="0">
                <a:solidFill>
                  <a:srgbClr val="7030A0"/>
                </a:solidFill>
                <a:latin typeface="+mn-lt"/>
                <a:ea typeface="+mn-ea"/>
              </a:rPr>
              <a:t>与</a:t>
            </a:r>
            <a:r>
              <a:rPr lang="en-US" altLang="zh-CN" dirty="0">
                <a:solidFill>
                  <a:srgbClr val="7030A0"/>
                </a:solidFill>
                <a:latin typeface="+mn-lt"/>
                <a:ea typeface="+mn-ea"/>
              </a:rPr>
              <a:t>data[n]</a:t>
            </a:r>
            <a:r>
              <a:rPr lang="zh-CN" altLang="en-US" dirty="0">
                <a:solidFill>
                  <a:srgbClr val="7030A0"/>
                </a:solidFill>
                <a:latin typeface="+mn-lt"/>
                <a:ea typeface="+mn-ea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+mn-lt"/>
                <a:ea typeface="+mn-ea"/>
              </a:rPr>
              <a:t>较大</a:t>
            </a:r>
            <a:r>
              <a:rPr lang="zh-CN" altLang="en-US" dirty="0" smtClean="0">
                <a:solidFill>
                  <a:srgbClr val="C00000"/>
                </a:solidFill>
                <a:latin typeface="+mn-lt"/>
                <a:ea typeface="+mn-ea"/>
              </a:rPr>
              <a:t>值</a:t>
            </a:r>
            <a:endParaRPr lang="en-US" altLang="zh-CN" dirty="0" smtClean="0">
              <a:solidFill>
                <a:srgbClr val="C00000"/>
              </a:solidFill>
              <a:latin typeface="+mn-lt"/>
              <a:ea typeface="+mn-ea"/>
            </a:endParaRPr>
          </a:p>
          <a:p>
            <a:r>
              <a:rPr lang="en-US" altLang="zh-CN" dirty="0" smtClean="0">
                <a:solidFill>
                  <a:srgbClr val="006600"/>
                </a:solidFill>
                <a:latin typeface="+mn-lt"/>
                <a:ea typeface="+mn-ea"/>
              </a:rPr>
              <a:t>Max(data, </a:t>
            </a:r>
            <a:r>
              <a:rPr lang="en-US" altLang="zh-CN" dirty="0">
                <a:solidFill>
                  <a:srgbClr val="006600"/>
                </a:solidFill>
                <a:latin typeface="+mn-lt"/>
                <a:ea typeface="+mn-ea"/>
              </a:rPr>
              <a:t>0</a:t>
            </a:r>
            <a:r>
              <a:rPr lang="en-US" altLang="zh-CN" dirty="0" smtClean="0">
                <a:solidFill>
                  <a:srgbClr val="006600"/>
                </a:solidFill>
                <a:latin typeface="+mn-lt"/>
                <a:ea typeface="+mn-ea"/>
              </a:rPr>
              <a:t>)=data[0]</a:t>
            </a:r>
            <a:endParaRPr lang="zh-CN" altLang="en-US" dirty="0">
              <a:solidFill>
                <a:srgbClr val="0066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9324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递推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7030A0"/>
                </a:solidFill>
              </a:rPr>
              <a:t>递归</a:t>
            </a:r>
            <a:r>
              <a:rPr lang="en-US" altLang="zh-CN" dirty="0"/>
              <a:t>(Recursion)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利用</a:t>
            </a:r>
            <a:r>
              <a:rPr lang="zh-CN" altLang="en-US" sz="1800" b="1" dirty="0">
                <a:solidFill>
                  <a:srgbClr val="C00000"/>
                </a:solidFill>
              </a:rPr>
              <a:t>递推</a:t>
            </a:r>
            <a:r>
              <a:rPr lang="zh-CN" altLang="en-US" sz="1800" dirty="0"/>
              <a:t>可以有效地解决一些实际问题；（</a:t>
            </a:r>
            <a:r>
              <a:rPr lang="zh-CN" altLang="en-US" sz="1800" dirty="0">
                <a:solidFill>
                  <a:srgbClr val="7030A0"/>
                </a:solidFill>
              </a:rPr>
              <a:t>需要有明确的</a:t>
            </a:r>
            <a:r>
              <a:rPr lang="zh-CN" altLang="en-US" sz="1800" b="1" dirty="0">
                <a:solidFill>
                  <a:srgbClr val="7030A0"/>
                </a:solidFill>
              </a:rPr>
              <a:t>递归公式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利用循环语句可以方便地编程解决</a:t>
            </a:r>
            <a:r>
              <a:rPr lang="zh-CN" altLang="en-US" sz="1800" b="1" dirty="0">
                <a:solidFill>
                  <a:srgbClr val="C00000"/>
                </a:solidFill>
              </a:rPr>
              <a:t>递推</a:t>
            </a:r>
            <a:r>
              <a:rPr lang="zh-CN" altLang="en-US" sz="1800" dirty="0"/>
              <a:t>的问题，</a:t>
            </a:r>
            <a:r>
              <a:rPr lang="zh-CN" altLang="en-US" sz="1800" dirty="0">
                <a:solidFill>
                  <a:srgbClr val="0303DF"/>
                </a:solidFill>
              </a:rPr>
              <a:t>执行效率也很高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600" dirty="0"/>
              <a:t>阶乘，等差序列、等比序列，斐波那契序列等；</a:t>
            </a:r>
            <a:endParaRPr lang="en-US" altLang="zh-CN" sz="1600" dirty="0"/>
          </a:p>
          <a:p>
            <a:pPr marL="971550" lvl="1"/>
            <a:r>
              <a:rPr lang="zh-CN" altLang="en-US" sz="1600" dirty="0"/>
              <a:t>线性同余法求伪随机数；</a:t>
            </a:r>
            <a:endParaRPr lang="en-US" altLang="zh-CN" sz="1600" dirty="0"/>
          </a:p>
          <a:p>
            <a:pPr marL="971550" lvl="1"/>
            <a:r>
              <a:rPr lang="zh-CN" altLang="en-US" sz="1600" dirty="0" smtClean="0"/>
              <a:t>青蛙跳台阶，钱币找零、王小二</a:t>
            </a:r>
            <a:r>
              <a:rPr lang="zh-CN" altLang="en-US" sz="1600" dirty="0"/>
              <a:t>切大饼，</a:t>
            </a:r>
            <a:r>
              <a:rPr lang="en-US" altLang="zh-CN" sz="1600" dirty="0"/>
              <a:t>5</a:t>
            </a:r>
            <a:r>
              <a:rPr lang="zh-CN" altLang="en-US" sz="1600" dirty="0"/>
              <a:t>人捕鱼问题等一类实际问题；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但有些问题</a:t>
            </a:r>
            <a:r>
              <a:rPr lang="zh-CN" altLang="en-US" sz="1800" dirty="0">
                <a:solidFill>
                  <a:srgbClr val="C00000"/>
                </a:solidFill>
              </a:rPr>
              <a:t>无法或难以</a:t>
            </a:r>
            <a:r>
              <a:rPr lang="zh-CN" altLang="en-US" sz="1800" dirty="0"/>
              <a:t>利用</a:t>
            </a:r>
            <a:r>
              <a:rPr lang="zh-CN" altLang="en-US" sz="1800" b="1" dirty="0">
                <a:solidFill>
                  <a:srgbClr val="0303DF"/>
                </a:solidFill>
              </a:rPr>
              <a:t>递推</a:t>
            </a:r>
            <a:r>
              <a:rPr lang="zh-CN" altLang="en-US" sz="1800" dirty="0"/>
              <a:t>实现，可方便地利用</a:t>
            </a:r>
            <a:r>
              <a:rPr lang="zh-CN" altLang="en-US" sz="1800" b="1" dirty="0">
                <a:solidFill>
                  <a:srgbClr val="C00000"/>
                </a:solidFill>
              </a:rPr>
              <a:t>递归</a:t>
            </a:r>
            <a:r>
              <a:rPr lang="zh-CN" altLang="en-US" sz="1800" dirty="0"/>
              <a:t>实现。如</a:t>
            </a:r>
            <a:endParaRPr lang="en-US" altLang="zh-CN" sz="1800" dirty="0"/>
          </a:p>
          <a:p>
            <a:pPr marL="971550" lvl="1"/>
            <a:r>
              <a:rPr lang="zh-CN" altLang="en-US" sz="1600" dirty="0">
                <a:solidFill>
                  <a:srgbClr val="FF00FF"/>
                </a:solidFill>
              </a:rPr>
              <a:t>汉诺塔问题；</a:t>
            </a:r>
            <a:endParaRPr lang="en-US" altLang="zh-CN" sz="1600" dirty="0">
              <a:solidFill>
                <a:srgbClr val="FF00FF"/>
              </a:solidFill>
            </a:endParaRPr>
          </a:p>
          <a:p>
            <a:pPr marL="971550" lvl="1"/>
            <a:r>
              <a:rPr lang="en-US" altLang="zh-CN" sz="1600" dirty="0">
                <a:solidFill>
                  <a:srgbClr val="FF00FF"/>
                </a:solidFill>
              </a:rPr>
              <a:t>N</a:t>
            </a:r>
            <a:r>
              <a:rPr lang="zh-CN" altLang="en-US" sz="1600" dirty="0">
                <a:solidFill>
                  <a:srgbClr val="FF00FF"/>
                </a:solidFill>
              </a:rPr>
              <a:t>个数的全</a:t>
            </a:r>
            <a:r>
              <a:rPr lang="zh-CN" altLang="en-US" sz="1600" dirty="0" smtClean="0">
                <a:solidFill>
                  <a:srgbClr val="FF00FF"/>
                </a:solidFill>
              </a:rPr>
              <a:t>排列等</a:t>
            </a:r>
            <a:endParaRPr lang="en-US" altLang="zh-CN" sz="1600" dirty="0">
              <a:solidFill>
                <a:srgbClr val="FF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即使能够利用</a:t>
            </a:r>
            <a:r>
              <a:rPr lang="zh-CN" altLang="en-US" sz="1800" b="1" dirty="0">
                <a:solidFill>
                  <a:srgbClr val="0303DF"/>
                </a:solidFill>
              </a:rPr>
              <a:t>递推</a:t>
            </a:r>
            <a:r>
              <a:rPr lang="zh-CN" altLang="en-US" sz="1800" dirty="0"/>
              <a:t>等常规方法解决的问题</a:t>
            </a:r>
            <a:r>
              <a:rPr lang="zh-CN" altLang="en-US" sz="1800" dirty="0" smtClean="0"/>
              <a:t>，如果利用</a:t>
            </a:r>
            <a:r>
              <a:rPr lang="zh-CN" altLang="en-US" sz="1800" b="1" dirty="0">
                <a:solidFill>
                  <a:srgbClr val="7030A0"/>
                </a:solidFill>
              </a:rPr>
              <a:t>递归</a:t>
            </a:r>
            <a:r>
              <a:rPr lang="zh-CN" altLang="en-US" sz="1800" dirty="0" smtClean="0"/>
              <a:t>思想实现</a:t>
            </a:r>
            <a:endParaRPr lang="en-US" altLang="zh-CN" sz="1800" dirty="0"/>
          </a:p>
          <a:p>
            <a:pPr marL="971550" lvl="1"/>
            <a:r>
              <a:rPr lang="zh-CN" altLang="en-US" sz="1600" dirty="0" smtClean="0">
                <a:solidFill>
                  <a:srgbClr val="7030A0"/>
                </a:solidFill>
              </a:rPr>
              <a:t>思路</a:t>
            </a:r>
            <a:r>
              <a:rPr lang="zh-CN" altLang="en-US" sz="1600" dirty="0">
                <a:solidFill>
                  <a:srgbClr val="7030A0"/>
                </a:solidFill>
              </a:rPr>
              <a:t>更加清晰，更加容易对问题进行描述</a:t>
            </a:r>
            <a:r>
              <a:rPr lang="zh-CN" altLang="en-US" sz="1600" dirty="0"/>
              <a:t>，如</a:t>
            </a:r>
            <a:endParaRPr lang="en-US" altLang="zh-CN" sz="1600" dirty="0"/>
          </a:p>
          <a:p>
            <a:pPr marL="1200150" lvl="2"/>
            <a:r>
              <a:rPr lang="zh-CN" altLang="en-US" sz="1400" dirty="0"/>
              <a:t>二叉树的定义：</a:t>
            </a:r>
            <a:endParaRPr lang="en-US" altLang="zh-CN" sz="1400" dirty="0"/>
          </a:p>
          <a:p>
            <a:pPr marL="1200150" lvl="2"/>
            <a:r>
              <a:rPr lang="zh-CN" altLang="en-US" sz="1400" dirty="0"/>
              <a:t>折半查找，快速排序等算法的描述与实现；</a:t>
            </a:r>
            <a:endParaRPr lang="en-US" altLang="zh-CN" sz="1400" dirty="0"/>
          </a:p>
          <a:p>
            <a:pPr marL="971550" lvl="1"/>
            <a:r>
              <a:rPr lang="zh-CN" altLang="en-US" sz="1600" b="1" u="sng" dirty="0">
                <a:solidFill>
                  <a:srgbClr val="006600"/>
                </a:solidFill>
              </a:rPr>
              <a:t>程序设计简单，代码量小；</a:t>
            </a:r>
            <a:endParaRPr lang="en-US" altLang="zh-CN" sz="1600" b="1" u="sng" dirty="0">
              <a:solidFill>
                <a:srgbClr val="006600"/>
              </a:solidFill>
            </a:endParaRPr>
          </a:p>
          <a:p>
            <a:pPr marL="971550" lvl="1"/>
            <a:r>
              <a:rPr lang="zh-CN" altLang="en-US" sz="1600" dirty="0" smtClean="0">
                <a:solidFill>
                  <a:srgbClr val="C00000"/>
                </a:solidFill>
              </a:rPr>
              <a:t>缺点</a:t>
            </a:r>
            <a:r>
              <a:rPr lang="zh-CN" altLang="en-US" sz="1600" dirty="0" smtClean="0"/>
              <a:t>：耗费</a:t>
            </a:r>
            <a:r>
              <a:rPr lang="zh-CN" altLang="en-US" sz="1600" dirty="0"/>
              <a:t>内存资源多，执行效率低；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5400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利用递归求数组的最大元素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递归函数</a:t>
            </a:r>
            <a:endParaRPr lang="en-US" altLang="zh-CN" sz="2000" dirty="0"/>
          </a:p>
          <a:p>
            <a:pPr marL="971550"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令</a:t>
            </a:r>
            <a:r>
              <a:rPr lang="en-US" altLang="zh-CN" sz="1800" dirty="0">
                <a:solidFill>
                  <a:srgbClr val="0303DF"/>
                </a:solidFill>
              </a:rPr>
              <a:t>int  max=Max(int  data[], int  n)</a:t>
            </a:r>
            <a:r>
              <a:rPr lang="zh-CN" altLang="en-US" sz="1800" dirty="0" smtClean="0">
                <a:solidFill>
                  <a:srgbClr val="0303DF"/>
                </a:solidFill>
              </a:rPr>
              <a:t>，</a:t>
            </a:r>
            <a:r>
              <a:rPr lang="zh-CN" altLang="en-US" sz="1800" dirty="0" smtClean="0">
                <a:solidFill>
                  <a:srgbClr val="080808"/>
                </a:solidFill>
              </a:rPr>
              <a:t>表示</a:t>
            </a:r>
            <a:r>
              <a:rPr lang="en-US" altLang="zh-CN" sz="1800" dirty="0" smtClean="0">
                <a:solidFill>
                  <a:srgbClr val="C00000"/>
                </a:solidFill>
              </a:rPr>
              <a:t>data[n</a:t>
            </a:r>
            <a:r>
              <a:rPr lang="en-US" altLang="zh-CN" sz="1800" dirty="0">
                <a:solidFill>
                  <a:srgbClr val="C00000"/>
                </a:solidFill>
              </a:rPr>
              <a:t>]</a:t>
            </a:r>
            <a:r>
              <a:rPr lang="zh-CN" altLang="en-US" sz="1800" dirty="0" smtClean="0">
                <a:solidFill>
                  <a:srgbClr val="C00000"/>
                </a:solidFill>
              </a:rPr>
              <a:t>中</a:t>
            </a:r>
            <a:r>
              <a:rPr lang="en-US" altLang="zh-CN" sz="1800" dirty="0">
                <a:solidFill>
                  <a:srgbClr val="C00000"/>
                </a:solidFill>
              </a:rPr>
              <a:t>n</a:t>
            </a:r>
            <a:r>
              <a:rPr lang="zh-CN" altLang="en-US" sz="1800" dirty="0">
                <a:solidFill>
                  <a:srgbClr val="C00000"/>
                </a:solidFill>
              </a:rPr>
              <a:t>个元素的最大元素；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1200150"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 smtClean="0">
                <a:solidFill>
                  <a:srgbClr val="7030A0"/>
                </a:solidFill>
              </a:rPr>
              <a:t>为便于表达，假设</a:t>
            </a:r>
            <a:r>
              <a:rPr lang="en-US" altLang="zh-CN" sz="1600" dirty="0">
                <a:solidFill>
                  <a:srgbClr val="7030A0"/>
                </a:solidFill>
              </a:rPr>
              <a:t>n</a:t>
            </a:r>
            <a:r>
              <a:rPr lang="zh-CN" altLang="en-US" sz="1600" dirty="0">
                <a:solidFill>
                  <a:srgbClr val="7030A0"/>
                </a:solidFill>
              </a:rPr>
              <a:t>个数据存储在</a:t>
            </a:r>
            <a:r>
              <a:rPr lang="en-US" altLang="zh-CN" sz="1600" dirty="0" smtClean="0">
                <a:solidFill>
                  <a:srgbClr val="7030A0"/>
                </a:solidFill>
              </a:rPr>
              <a:t>data[1]~</a:t>
            </a:r>
            <a:r>
              <a:rPr lang="en-US" altLang="zh-CN" sz="1600" dirty="0">
                <a:solidFill>
                  <a:srgbClr val="7030A0"/>
                </a:solidFill>
              </a:rPr>
              <a:t>data[n]</a:t>
            </a:r>
            <a:r>
              <a:rPr lang="zh-CN" altLang="en-US" sz="1600" dirty="0">
                <a:solidFill>
                  <a:srgbClr val="7030A0"/>
                </a:solidFill>
              </a:rPr>
              <a:t>中； </a:t>
            </a: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定义数组</a:t>
            </a:r>
            <a:r>
              <a:rPr lang="en-US" altLang="zh-CN" sz="1600" dirty="0" smtClean="0">
                <a:solidFill>
                  <a:srgbClr val="7030A0"/>
                </a:solidFill>
              </a:rPr>
              <a:t>data[n+1]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971550"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如果</a:t>
            </a:r>
            <a:r>
              <a:rPr lang="en-US" altLang="zh-CN" sz="1800" dirty="0"/>
              <a:t>n=1</a:t>
            </a:r>
            <a:r>
              <a:rPr lang="zh-CN" altLang="en-US" sz="1800" dirty="0" smtClean="0"/>
              <a:t>，认为数组中</a:t>
            </a:r>
            <a:r>
              <a:rPr lang="zh-CN" altLang="en-US" sz="1800" dirty="0" smtClean="0">
                <a:solidFill>
                  <a:srgbClr val="006600"/>
                </a:solidFill>
              </a:rPr>
              <a:t>只有</a:t>
            </a:r>
            <a:r>
              <a:rPr lang="zh-CN" altLang="en-US" sz="1800" dirty="0">
                <a:solidFill>
                  <a:srgbClr val="006600"/>
                </a:solidFill>
              </a:rPr>
              <a:t>一个元素</a:t>
            </a:r>
            <a:r>
              <a:rPr lang="en-US" altLang="zh-CN" sz="1800" dirty="0">
                <a:solidFill>
                  <a:srgbClr val="006600"/>
                </a:solidFill>
              </a:rPr>
              <a:t>data[1]</a:t>
            </a:r>
            <a:r>
              <a:rPr lang="zh-CN" altLang="en-US" sz="1800" dirty="0">
                <a:solidFill>
                  <a:srgbClr val="006600"/>
                </a:solidFill>
              </a:rPr>
              <a:t> </a:t>
            </a:r>
            <a:r>
              <a:rPr lang="zh-CN" altLang="en-US" sz="1800" dirty="0"/>
              <a:t>，则</a:t>
            </a:r>
            <a:r>
              <a:rPr lang="en-US" altLang="zh-CN" sz="1800" dirty="0"/>
              <a:t>max=data[1];</a:t>
            </a:r>
          </a:p>
          <a:p>
            <a:pPr marL="1200150"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C00000"/>
                </a:solidFill>
              </a:rPr>
              <a:t>递归终止条件；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1200150"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1600" dirty="0">
                <a:solidFill>
                  <a:srgbClr val="006600"/>
                </a:solidFill>
              </a:rPr>
              <a:t>也需要理解成递归到</a:t>
            </a:r>
            <a:r>
              <a:rPr lang="zh-CN" altLang="en-US" sz="1600" dirty="0">
                <a:solidFill>
                  <a:srgbClr val="7030A0"/>
                </a:solidFill>
              </a:rPr>
              <a:t>本原问题</a:t>
            </a:r>
            <a:r>
              <a:rPr lang="zh-CN" altLang="en-US" sz="1600" dirty="0">
                <a:solidFill>
                  <a:srgbClr val="006600"/>
                </a:solidFill>
              </a:rPr>
              <a:t>，即求只有一个元素的数组的最大值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971550"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否则，</a:t>
            </a:r>
            <a:r>
              <a:rPr lang="en-US" altLang="zh-CN" sz="1800" b="1" dirty="0">
                <a:solidFill>
                  <a:srgbClr val="C00000"/>
                </a:solidFill>
              </a:rPr>
              <a:t>max=</a:t>
            </a:r>
            <a:r>
              <a:rPr lang="zh-CN" altLang="en-US" sz="1800" b="1" dirty="0">
                <a:solidFill>
                  <a:srgbClr val="C00000"/>
                </a:solidFill>
              </a:rPr>
              <a:t>最后一个元素与“前</a:t>
            </a:r>
            <a:r>
              <a:rPr lang="en-US" altLang="zh-CN" sz="1800" b="1" dirty="0">
                <a:solidFill>
                  <a:srgbClr val="C00000"/>
                </a:solidFill>
              </a:rPr>
              <a:t>n-1</a:t>
            </a:r>
            <a:r>
              <a:rPr lang="zh-CN" altLang="en-US" sz="1800" b="1" dirty="0">
                <a:solidFill>
                  <a:srgbClr val="C00000"/>
                </a:solidFill>
              </a:rPr>
              <a:t>个元素的最大值”中的较大者；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971550"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1800" b="1" dirty="0"/>
              <a:t>即：</a:t>
            </a:r>
            <a:endParaRPr lang="en-US" altLang="zh-CN" sz="1800" b="1" dirty="0"/>
          </a:p>
          <a:p>
            <a:pPr marL="10287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if (</a:t>
            </a:r>
            <a:r>
              <a:rPr lang="en-US" altLang="zh-CN" sz="1800" b="1" dirty="0" smtClean="0">
                <a:solidFill>
                  <a:srgbClr val="006600"/>
                </a:solidFill>
              </a:rPr>
              <a:t>data[n] </a:t>
            </a:r>
            <a:r>
              <a:rPr lang="en-US" altLang="zh-CN" sz="1800" b="1" dirty="0">
                <a:solidFill>
                  <a:srgbClr val="006600"/>
                </a:solidFill>
              </a:rPr>
              <a:t>&gt;</a:t>
            </a:r>
            <a:r>
              <a:rPr lang="en-US" altLang="zh-CN" sz="1800" b="1" dirty="0">
                <a:solidFill>
                  <a:srgbClr val="0303DF"/>
                </a:solidFill>
              </a:rPr>
              <a:t> Max(data, n-1)</a:t>
            </a:r>
            <a:r>
              <a:rPr lang="en-US" altLang="zh-CN" sz="1800" dirty="0"/>
              <a:t>)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max</a:t>
            </a:r>
            <a:r>
              <a:rPr lang="en-US" altLang="zh-CN" sz="1800" dirty="0"/>
              <a:t>=</a:t>
            </a:r>
            <a:r>
              <a:rPr lang="en-US" altLang="zh-CN" sz="1800" b="1" dirty="0">
                <a:solidFill>
                  <a:srgbClr val="006600"/>
                </a:solidFill>
              </a:rPr>
              <a:t> data[n];</a:t>
            </a:r>
          </a:p>
          <a:p>
            <a:pPr marL="1029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else </a:t>
            </a:r>
          </a:p>
          <a:p>
            <a:pPr marL="13716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max</a:t>
            </a:r>
            <a:r>
              <a:rPr lang="en-US" altLang="zh-CN" sz="1800" dirty="0"/>
              <a:t>=</a:t>
            </a:r>
            <a:r>
              <a:rPr lang="en-US" altLang="zh-CN" sz="1800" b="1" dirty="0">
                <a:solidFill>
                  <a:srgbClr val="006600"/>
                </a:solidFill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</a:rPr>
              <a:t>Max(data, n-1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);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971550"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return </a:t>
            </a:r>
            <a:r>
              <a:rPr lang="en-US" altLang="zh-CN" sz="1800" dirty="0">
                <a:solidFill>
                  <a:srgbClr val="7030A0"/>
                </a:solidFill>
              </a:rPr>
              <a:t>max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endParaRPr lang="en-US" altLang="zh-CN" dirty="0"/>
          </a:p>
          <a:p>
            <a:pPr marL="971550"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利用</a:t>
            </a:r>
            <a:r>
              <a:rPr lang="zh-CN" altLang="en-US" dirty="0"/>
              <a:t>递归求数组的最大元素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8902" y="1135063"/>
            <a:ext cx="8089900" cy="5345112"/>
          </a:xfrm>
        </p:spPr>
        <p:txBody>
          <a:bodyPr/>
          <a:lstStyle/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int    </a:t>
            </a:r>
            <a:r>
              <a:rPr lang="en-US" altLang="zh-CN" sz="1600" dirty="0" err="1"/>
              <a:t>MaxElement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data[],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 )   //</a:t>
            </a:r>
            <a:r>
              <a:rPr lang="zh-CN" altLang="en-US" sz="1600" dirty="0"/>
              <a:t>求有</a:t>
            </a:r>
            <a:r>
              <a:rPr lang="en-US" altLang="zh-CN" sz="1600" dirty="0"/>
              <a:t>n</a:t>
            </a:r>
            <a:r>
              <a:rPr lang="zh-CN" altLang="en-US" sz="1600" dirty="0"/>
              <a:t>个元素的数组中的最大值</a:t>
            </a:r>
            <a:endParaRPr lang="en-US" altLang="zh-CN" sz="1600" dirty="0"/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{	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  	static int </a:t>
            </a:r>
            <a:r>
              <a:rPr lang="en-US" altLang="zh-CN" sz="1600" dirty="0">
                <a:solidFill>
                  <a:srgbClr val="7030A0"/>
                </a:solidFill>
              </a:rPr>
              <a:t>max</a:t>
            </a:r>
            <a:r>
              <a:rPr lang="zh-CN" altLang="en-US" sz="1600" dirty="0"/>
              <a:t>，</a:t>
            </a:r>
            <a:r>
              <a:rPr lang="en-US" altLang="zh-CN" sz="1600" dirty="0"/>
              <a:t>temp;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 	</a:t>
            </a: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if (n==1)    </a:t>
            </a:r>
            <a:r>
              <a:rPr lang="en-US" altLang="zh-CN" sz="1600" dirty="0"/>
              <a:t>// </a:t>
            </a:r>
            <a:r>
              <a:rPr lang="zh-CN" altLang="en-US" sz="1600" dirty="0">
                <a:solidFill>
                  <a:srgbClr val="006600"/>
                </a:solidFill>
              </a:rPr>
              <a:t>数组只有一个元素</a:t>
            </a:r>
            <a:r>
              <a:rPr lang="en-US" altLang="zh-CN" sz="1600" dirty="0" smtClean="0">
                <a:solidFill>
                  <a:srgbClr val="006600"/>
                </a:solidFill>
              </a:rPr>
              <a:t>data[1]</a:t>
            </a:r>
            <a:r>
              <a:rPr lang="zh-CN" altLang="en-US" sz="1600" dirty="0">
                <a:solidFill>
                  <a:srgbClr val="006600"/>
                </a:solidFill>
              </a:rPr>
              <a:t>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	</a:t>
            </a:r>
            <a:r>
              <a:rPr lang="en-US" altLang="zh-CN" sz="1600" dirty="0">
                <a:solidFill>
                  <a:srgbClr val="C00000"/>
                </a:solidFill>
              </a:rPr>
              <a:t>      </a:t>
            </a:r>
            <a:r>
              <a:rPr lang="en-US" altLang="zh-CN" sz="1600" dirty="0" smtClean="0">
                <a:solidFill>
                  <a:srgbClr val="7030A0"/>
                </a:solidFill>
              </a:rPr>
              <a:t>max</a:t>
            </a:r>
            <a:r>
              <a:rPr lang="en-US" altLang="zh-CN" sz="1600" dirty="0" smtClean="0">
                <a:solidFill>
                  <a:srgbClr val="C00000"/>
                </a:solidFill>
              </a:rPr>
              <a:t>=data[1];  </a:t>
            </a:r>
            <a:r>
              <a:rPr lang="en-US" altLang="zh-CN" sz="1600" dirty="0">
                <a:solidFill>
                  <a:srgbClr val="0303DF"/>
                </a:solidFill>
              </a:rPr>
              <a:t>//</a:t>
            </a:r>
            <a:r>
              <a:rPr lang="zh-CN" altLang="en-US" sz="1600" dirty="0">
                <a:solidFill>
                  <a:srgbClr val="0303DF"/>
                </a:solidFill>
              </a:rPr>
              <a:t>一个元素的最大值即其本身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else 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	 {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	         </a:t>
            </a:r>
            <a:r>
              <a:rPr lang="en-US" altLang="zh-CN" sz="1600" dirty="0">
                <a:solidFill>
                  <a:srgbClr val="0303DF"/>
                </a:solidFill>
              </a:rPr>
              <a:t>temp</a:t>
            </a:r>
            <a:r>
              <a:rPr lang="en-US" altLang="zh-CN" sz="1600" dirty="0"/>
              <a:t> = </a:t>
            </a:r>
            <a:r>
              <a:rPr lang="en-US" altLang="zh-CN" sz="1600" b="1" dirty="0" err="1">
                <a:solidFill>
                  <a:srgbClr val="7030A0"/>
                </a:solidFill>
              </a:rPr>
              <a:t>MaxElement</a:t>
            </a:r>
            <a:r>
              <a:rPr lang="en-US" altLang="zh-CN" sz="1600" b="1" dirty="0">
                <a:solidFill>
                  <a:srgbClr val="7030A0"/>
                </a:solidFill>
              </a:rPr>
              <a:t>(data,n-1)</a:t>
            </a:r>
            <a:r>
              <a:rPr lang="en-US" altLang="zh-CN" sz="1600" dirty="0"/>
              <a:t>;    </a:t>
            </a:r>
            <a:r>
              <a:rPr lang="en-US" altLang="zh-CN" sz="1600" dirty="0" smtClean="0"/>
              <a:t>//</a:t>
            </a:r>
            <a:r>
              <a:rPr lang="zh-CN" altLang="en-US" sz="1600" dirty="0" smtClean="0">
                <a:solidFill>
                  <a:srgbClr val="006600"/>
                </a:solidFill>
              </a:rPr>
              <a:t>前</a:t>
            </a:r>
            <a:r>
              <a:rPr lang="en-US" altLang="zh-CN" sz="1600" dirty="0">
                <a:solidFill>
                  <a:srgbClr val="006600"/>
                </a:solidFill>
              </a:rPr>
              <a:t>n-1</a:t>
            </a:r>
            <a:r>
              <a:rPr lang="zh-CN" altLang="en-US" sz="1600" dirty="0">
                <a:solidFill>
                  <a:srgbClr val="006600"/>
                </a:solidFill>
              </a:rPr>
              <a:t>个元素的最大值；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	         if (</a:t>
            </a:r>
            <a:r>
              <a:rPr lang="en-US" altLang="zh-CN" sz="1600" dirty="0">
                <a:solidFill>
                  <a:srgbClr val="0303DF"/>
                </a:solidFill>
              </a:rPr>
              <a:t>temp</a:t>
            </a:r>
            <a:r>
              <a:rPr lang="en-US" altLang="zh-CN" sz="1600" dirty="0" smtClean="0">
                <a:solidFill>
                  <a:srgbClr val="0070C0"/>
                </a:solidFill>
              </a:rPr>
              <a:t> </a:t>
            </a:r>
            <a:r>
              <a:rPr lang="en-US" altLang="zh-CN" sz="1600" dirty="0" smtClean="0"/>
              <a:t>&gt; </a:t>
            </a:r>
            <a:r>
              <a:rPr lang="en-US" altLang="zh-CN" sz="1600" dirty="0" smtClean="0">
                <a:solidFill>
                  <a:srgbClr val="0070C0"/>
                </a:solidFill>
              </a:rPr>
              <a:t>data[n</a:t>
            </a:r>
            <a:r>
              <a:rPr lang="en-US" altLang="zh-CN" sz="1600" dirty="0">
                <a:solidFill>
                  <a:srgbClr val="0070C0"/>
                </a:solidFill>
              </a:rPr>
              <a:t>]</a:t>
            </a:r>
            <a:r>
              <a:rPr lang="en-US" altLang="zh-CN" sz="1600" dirty="0"/>
              <a:t>)   //</a:t>
            </a:r>
            <a:r>
              <a:rPr lang="zh-CN" altLang="en-US" sz="1600" dirty="0"/>
              <a:t>若第</a:t>
            </a:r>
            <a:r>
              <a:rPr lang="en-US" altLang="zh-CN" sz="1600" dirty="0"/>
              <a:t>n</a:t>
            </a:r>
            <a:r>
              <a:rPr lang="zh-CN" altLang="en-US" sz="1600" dirty="0"/>
              <a:t>个元素小于“前</a:t>
            </a:r>
            <a:r>
              <a:rPr lang="en-US" altLang="zh-CN" sz="1600" dirty="0"/>
              <a:t>n-1</a:t>
            </a:r>
            <a:r>
              <a:rPr lang="zh-CN" altLang="en-US" sz="1600" dirty="0"/>
              <a:t>个元素的最大值”</a:t>
            </a:r>
            <a:endParaRPr lang="en-US" altLang="zh-CN" sz="1600" dirty="0"/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                </a:t>
            </a:r>
            <a:r>
              <a:rPr lang="en-US" altLang="zh-CN" sz="1600" dirty="0">
                <a:solidFill>
                  <a:srgbClr val="7030A0"/>
                </a:solidFill>
              </a:rPr>
              <a:t>max</a:t>
            </a:r>
            <a:r>
              <a:rPr lang="en-US" altLang="zh-CN" sz="1600" dirty="0">
                <a:solidFill>
                  <a:srgbClr val="0303DF"/>
                </a:solidFill>
              </a:rPr>
              <a:t> = temp;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	         else 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		 </a:t>
            </a:r>
            <a:r>
              <a:rPr lang="en-US" altLang="zh-CN" sz="1600" dirty="0">
                <a:solidFill>
                  <a:srgbClr val="7030A0"/>
                </a:solidFill>
              </a:rPr>
              <a:t>max</a:t>
            </a:r>
            <a:r>
              <a:rPr lang="en-US" altLang="zh-CN" sz="1600" dirty="0">
                <a:solidFill>
                  <a:srgbClr val="0303DF"/>
                </a:solidFill>
              </a:rPr>
              <a:t> = data[n];  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	 }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	return </a:t>
            </a:r>
            <a:r>
              <a:rPr lang="en-US" altLang="zh-CN" sz="1600" dirty="0">
                <a:solidFill>
                  <a:srgbClr val="7030A0"/>
                </a:solidFill>
              </a:rPr>
              <a:t>max</a:t>
            </a:r>
            <a:r>
              <a:rPr lang="en-US" altLang="zh-CN" sz="1600" dirty="0"/>
              <a:t>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int main()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int data[11]={</a:t>
            </a:r>
            <a:r>
              <a:rPr lang="en-US" altLang="zh-CN" sz="1600" dirty="0">
                <a:solidFill>
                  <a:srgbClr val="C00000"/>
                </a:solidFill>
              </a:rPr>
              <a:t>0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0303DF"/>
                </a:solidFill>
              </a:rPr>
              <a:t>10,9,8,7,6,5,4,3,2,1</a:t>
            </a:r>
            <a:r>
              <a:rPr lang="en-US" altLang="zh-CN" sz="1600" dirty="0"/>
              <a:t>};  //10</a:t>
            </a:r>
            <a:r>
              <a:rPr lang="zh-CN" altLang="en-US" sz="1600" dirty="0"/>
              <a:t>元素存储在</a:t>
            </a:r>
            <a:r>
              <a:rPr lang="en-US" altLang="zh-CN" sz="1600" dirty="0"/>
              <a:t>data[1]~data[10]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int max= </a:t>
            </a:r>
            <a:r>
              <a:rPr lang="en-US" altLang="zh-CN" sz="1600" dirty="0" err="1"/>
              <a:t>MaxElement</a:t>
            </a:r>
            <a:r>
              <a:rPr lang="en-US" altLang="zh-CN" sz="1600" dirty="0"/>
              <a:t>( data, 10 ); //</a:t>
            </a:r>
            <a:r>
              <a:rPr lang="zh-CN" altLang="en-US" sz="1600" dirty="0"/>
              <a:t>求</a:t>
            </a:r>
            <a:r>
              <a:rPr lang="en-US" altLang="zh-CN" sz="1600" dirty="0"/>
              <a:t> data[1]~data[10]</a:t>
            </a:r>
            <a:r>
              <a:rPr lang="zh-CN" altLang="en-US" sz="1600" dirty="0"/>
              <a:t>中的最大值；</a:t>
            </a:r>
            <a:endParaRPr lang="en-US" altLang="zh-CN" sz="1600" dirty="0"/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(“max=%d\</a:t>
            </a:r>
            <a:r>
              <a:rPr lang="en-US" altLang="zh-CN" sz="1600" dirty="0" err="1"/>
              <a:t>n”,max</a:t>
            </a:r>
            <a:r>
              <a:rPr lang="en-US" altLang="zh-CN" sz="1600" dirty="0"/>
              <a:t>);</a:t>
            </a:r>
          </a:p>
          <a:p>
            <a:pPr marL="28575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1600" dirty="0"/>
              <a:t>}</a:t>
            </a:r>
          </a:p>
          <a:p>
            <a:pPr marL="285750" lvl="1" indent="0">
              <a:lnSpc>
                <a:spcPct val="100000"/>
              </a:lnSpc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18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7030A0"/>
                </a:solidFill>
              </a:rPr>
              <a:t>课后练习：</a:t>
            </a:r>
            <a:r>
              <a:rPr lang="zh-CN" altLang="en-US" sz="2400" dirty="0" smtClean="0"/>
              <a:t>利用</a:t>
            </a:r>
            <a:r>
              <a:rPr lang="zh-CN" altLang="en-US" sz="2400" dirty="0"/>
              <a:t>递归求数组的最大元素</a:t>
            </a:r>
            <a:r>
              <a:rPr lang="en-US" altLang="zh-CN" sz="2400" dirty="0"/>
              <a:t>—</a:t>
            </a:r>
            <a:r>
              <a:rPr lang="zh-CN" altLang="en-US" sz="2400" dirty="0"/>
              <a:t>其它表达方式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  </a:t>
            </a:r>
            <a:r>
              <a:rPr lang="en-US" altLang="zh-CN" sz="1800" dirty="0" err="1"/>
              <a:t>MaxElement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data[],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 )   //</a:t>
            </a:r>
            <a:r>
              <a:rPr lang="zh-CN" altLang="en-US" sz="1800" dirty="0"/>
              <a:t>求有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个元素的数组中的最大值</a:t>
            </a:r>
            <a:endParaRPr lang="en-US" altLang="zh-CN" sz="18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{	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 	</a:t>
            </a:r>
            <a:r>
              <a:rPr lang="en-US" altLang="zh-CN" sz="1800" dirty="0">
                <a:solidFill>
                  <a:srgbClr val="0303DF"/>
                </a:solidFill>
              </a:rPr>
              <a:t> if (n==1)    </a:t>
            </a:r>
            <a:r>
              <a:rPr lang="en-US" altLang="zh-CN" sz="1800" dirty="0"/>
              <a:t>// </a:t>
            </a:r>
            <a:r>
              <a:rPr lang="zh-CN" altLang="en-US" sz="1800" dirty="0"/>
              <a:t>数组只有一个元素；</a:t>
            </a:r>
            <a:endParaRPr lang="en-US" altLang="zh-CN" sz="18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               </a:t>
            </a:r>
            <a:r>
              <a:rPr lang="en-US" altLang="zh-CN" sz="1800" dirty="0">
                <a:solidFill>
                  <a:srgbClr val="C00000"/>
                </a:solidFill>
              </a:rPr>
              <a:t>return   data[1];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pt-BR" altLang="zh-CN" sz="1800" dirty="0"/>
              <a:t>        </a:t>
            </a:r>
            <a:r>
              <a:rPr lang="pt-BR" altLang="zh-CN" sz="1800" dirty="0">
                <a:solidFill>
                  <a:srgbClr val="7030A0"/>
                </a:solidFill>
              </a:rPr>
              <a:t>return (data[n]&gt;MaxElement(data,n-1)) ? data[n]:MaxElement(data,n-1);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}</a:t>
            </a:r>
          </a:p>
          <a:p>
            <a:pPr marL="285750"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</a:rPr>
              <a:t>或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   </a:t>
            </a:r>
            <a:r>
              <a:rPr lang="en-US" altLang="zh-CN" sz="1800" dirty="0" err="1"/>
              <a:t>MaxElement</a:t>
            </a:r>
            <a:r>
              <a:rPr lang="en-US" altLang="zh-CN" sz="1800" dirty="0"/>
              <a:t>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data[],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 )   //</a:t>
            </a:r>
            <a:r>
              <a:rPr lang="zh-CN" altLang="en-US" sz="1800" dirty="0"/>
              <a:t>求有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个元素的数组中的最大值</a:t>
            </a:r>
            <a:endParaRPr lang="en-US" altLang="zh-CN" sz="18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{	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 	</a:t>
            </a:r>
            <a:r>
              <a:rPr lang="en-US" altLang="zh-CN" sz="1800" dirty="0">
                <a:solidFill>
                  <a:srgbClr val="0303DF"/>
                </a:solidFill>
              </a:rPr>
              <a:t> if (n==1)    </a:t>
            </a:r>
            <a:r>
              <a:rPr lang="en-US" altLang="zh-CN" sz="1800" dirty="0"/>
              <a:t>// </a:t>
            </a:r>
            <a:r>
              <a:rPr lang="zh-CN" altLang="en-US" sz="1800" dirty="0"/>
              <a:t>数组只有一个元素；</a:t>
            </a:r>
            <a:endParaRPr lang="en-US" altLang="zh-CN" sz="18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               return   data[1];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pt-BR" altLang="zh-CN" sz="1800" dirty="0"/>
              <a:t>        if  (data[n]&gt;MaxElement(data,n-1))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pt-BR" altLang="zh-CN" sz="1800" dirty="0"/>
              <a:t>             return  data[n];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pt-BR" altLang="zh-CN" sz="1800" dirty="0"/>
              <a:t>       else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pt-BR" altLang="zh-CN" sz="1800" dirty="0"/>
              <a:t>             return  MaxElement(data,n-1);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}</a:t>
            </a:r>
          </a:p>
          <a:p>
            <a:pPr marL="285750" lvl="1" indent="0">
              <a:lnSpc>
                <a:spcPct val="100000"/>
              </a:lnSpc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3613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个元素之和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51789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数组</a:t>
            </a:r>
            <a:r>
              <a:rPr lang="en-US" altLang="zh-CN" sz="2000" dirty="0" smtClean="0"/>
              <a:t>data[n]</a:t>
            </a:r>
            <a:r>
              <a:rPr lang="zh-CN" altLang="en-US" sz="2000" dirty="0" smtClean="0"/>
              <a:t>中有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个元素，利用</a:t>
            </a:r>
            <a:r>
              <a:rPr lang="zh-CN" altLang="en-US" sz="2000" dirty="0"/>
              <a:t>递归</a:t>
            </a:r>
            <a:r>
              <a:rPr lang="zh-CN" altLang="en-US" sz="2000" dirty="0" smtClean="0"/>
              <a:t>求这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个数组元素</a:t>
            </a:r>
            <a:r>
              <a:rPr lang="zh-CN" altLang="en-US" sz="2000" dirty="0"/>
              <a:t>之和；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971550" lvl="1"/>
            <a:endParaRPr lang="en-US" altLang="zh-CN" dirty="0"/>
          </a:p>
          <a:p>
            <a:pPr marL="971550" lvl="1"/>
            <a:endParaRPr lang="en-US" altLang="zh-CN" dirty="0"/>
          </a:p>
          <a:p>
            <a:pPr marL="971550"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85775" y="1975460"/>
            <a:ext cx="8089900" cy="269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提示：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设变量</a:t>
            </a:r>
            <a:r>
              <a:rPr lang="en-US" altLang="zh-CN" sz="2000" dirty="0" smtClean="0"/>
              <a:t>sum</a:t>
            </a:r>
            <a:r>
              <a:rPr lang="zh-CN" altLang="en-US" sz="2000" dirty="0" smtClean="0"/>
              <a:t>保存数组</a:t>
            </a:r>
            <a:r>
              <a:rPr lang="en-US" altLang="zh-CN" sz="2000" dirty="0"/>
              <a:t>data[n]</a:t>
            </a:r>
            <a:r>
              <a:rPr lang="zh-CN" altLang="en-US" sz="2000" dirty="0"/>
              <a:t>中</a:t>
            </a:r>
            <a:r>
              <a:rPr lang="en-US" altLang="zh-CN" sz="2000" dirty="0"/>
              <a:t>n</a:t>
            </a:r>
            <a:r>
              <a:rPr lang="zh-CN" altLang="en-US" sz="2000" dirty="0"/>
              <a:t>个元素之</a:t>
            </a:r>
            <a:r>
              <a:rPr lang="zh-CN" altLang="en-US" sz="2000" dirty="0" smtClean="0"/>
              <a:t>和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令 </a:t>
            </a:r>
            <a:r>
              <a:rPr lang="en-US" altLang="zh-CN" sz="2000" dirty="0" smtClean="0">
                <a:solidFill>
                  <a:srgbClr val="0303DF"/>
                </a:solidFill>
              </a:rPr>
              <a:t>T(</a:t>
            </a:r>
            <a:r>
              <a:rPr lang="en-US" altLang="zh-CN" sz="2000" dirty="0" err="1" smtClean="0">
                <a:solidFill>
                  <a:srgbClr val="0303DF"/>
                </a:solidFill>
              </a:rPr>
              <a:t>int</a:t>
            </a:r>
            <a:r>
              <a:rPr lang="en-US" altLang="zh-CN" sz="2000" dirty="0" smtClean="0">
                <a:solidFill>
                  <a:srgbClr val="0303DF"/>
                </a:solidFill>
              </a:rPr>
              <a:t> </a:t>
            </a:r>
            <a:r>
              <a:rPr lang="en-US" altLang="zh-CN" sz="2000" dirty="0">
                <a:solidFill>
                  <a:srgbClr val="0303DF"/>
                </a:solidFill>
              </a:rPr>
              <a:t>data[], </a:t>
            </a:r>
            <a:r>
              <a:rPr lang="en-US" altLang="zh-CN" sz="2000" dirty="0" err="1">
                <a:solidFill>
                  <a:srgbClr val="0303DF"/>
                </a:solidFill>
              </a:rPr>
              <a:t>int</a:t>
            </a:r>
            <a:r>
              <a:rPr lang="en-US" altLang="zh-CN" sz="2000" dirty="0">
                <a:solidFill>
                  <a:srgbClr val="0303DF"/>
                </a:solidFill>
              </a:rPr>
              <a:t> n)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数组</a:t>
            </a:r>
            <a:r>
              <a:rPr lang="en-US" altLang="zh-CN" sz="2000" dirty="0"/>
              <a:t>data[n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n</a:t>
            </a:r>
            <a:r>
              <a:rPr lang="zh-CN" altLang="en-US" sz="2000" dirty="0"/>
              <a:t>个元素之</a:t>
            </a:r>
            <a:r>
              <a:rPr lang="zh-CN" altLang="en-US" sz="2000" dirty="0" smtClean="0"/>
              <a:t>和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则 </a:t>
            </a:r>
            <a:r>
              <a:rPr lang="en-US" altLang="zh-CN" sz="2000" dirty="0" smtClean="0">
                <a:solidFill>
                  <a:srgbClr val="0303DF"/>
                </a:solidFill>
              </a:rPr>
              <a:t>T(</a:t>
            </a:r>
            <a:r>
              <a:rPr lang="en-US" altLang="zh-CN" sz="2000" dirty="0" err="1" smtClean="0">
                <a:solidFill>
                  <a:srgbClr val="0303DF"/>
                </a:solidFill>
              </a:rPr>
              <a:t>int</a:t>
            </a:r>
            <a:r>
              <a:rPr lang="en-US" altLang="zh-CN" sz="2000" dirty="0" smtClean="0">
                <a:solidFill>
                  <a:srgbClr val="0303DF"/>
                </a:solidFill>
              </a:rPr>
              <a:t> </a:t>
            </a:r>
            <a:r>
              <a:rPr lang="en-US" altLang="zh-CN" sz="2000" dirty="0">
                <a:solidFill>
                  <a:srgbClr val="0303DF"/>
                </a:solidFill>
              </a:rPr>
              <a:t>data[], </a:t>
            </a:r>
            <a:r>
              <a:rPr lang="en-US" altLang="zh-CN" sz="2000" dirty="0" err="1">
                <a:solidFill>
                  <a:srgbClr val="0303DF"/>
                </a:solidFill>
              </a:rPr>
              <a:t>int</a:t>
            </a:r>
            <a:r>
              <a:rPr lang="en-US" altLang="zh-CN" sz="2000" dirty="0">
                <a:solidFill>
                  <a:srgbClr val="0303DF"/>
                </a:solidFill>
              </a:rPr>
              <a:t> </a:t>
            </a:r>
            <a:r>
              <a:rPr lang="en-US" altLang="zh-CN" sz="2000" dirty="0" smtClean="0">
                <a:solidFill>
                  <a:srgbClr val="0303DF"/>
                </a:solidFill>
              </a:rPr>
              <a:t>n-1)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数组</a:t>
            </a:r>
            <a:r>
              <a:rPr lang="en-US" altLang="zh-CN" sz="2000" dirty="0"/>
              <a:t>data[n]</a:t>
            </a:r>
            <a:r>
              <a:rPr lang="zh-CN" altLang="en-US" sz="2000" dirty="0" smtClean="0"/>
              <a:t>中前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元素之</a:t>
            </a:r>
            <a:r>
              <a:rPr lang="zh-CN" altLang="en-US" sz="2000" dirty="0" smtClean="0"/>
              <a:t>和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80808"/>
                </a:solidFill>
              </a:rPr>
              <a:t>如何</a:t>
            </a:r>
            <a:r>
              <a:rPr lang="zh-CN" altLang="en-US" sz="2000" dirty="0">
                <a:solidFill>
                  <a:srgbClr val="080808"/>
                </a:solidFill>
              </a:rPr>
              <a:t>递归？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如何终止</a:t>
            </a:r>
            <a:r>
              <a:rPr lang="zh-CN" altLang="en-US" sz="2000" dirty="0" smtClean="0">
                <a:solidFill>
                  <a:srgbClr val="080808"/>
                </a:solidFill>
              </a:rPr>
              <a:t>递归？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682516" y="4639528"/>
            <a:ext cx="68524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303DF"/>
                </a:solidFill>
                <a:latin typeface="+mn-lt"/>
                <a:ea typeface="+mn-ea"/>
                <a:sym typeface="Arial" panose="020B0604020202020204" pitchFamily="34" charset="0"/>
              </a:rPr>
              <a:t>T(data, n</a:t>
            </a:r>
            <a:r>
              <a:rPr lang="en-US" altLang="zh-CN" sz="2000" dirty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)= </a:t>
            </a:r>
            <a:r>
              <a:rPr lang="en-US" altLang="zh-CN" sz="2000" dirty="0" smtClean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T(data, n-1</a:t>
            </a:r>
            <a:r>
              <a:rPr lang="en-US" altLang="zh-CN" sz="2000" dirty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)+data[n]</a:t>
            </a:r>
          </a:p>
          <a:p>
            <a:r>
              <a:rPr lang="en-US" altLang="zh-CN" sz="2000" dirty="0">
                <a:solidFill>
                  <a:srgbClr val="006600"/>
                </a:solidFill>
                <a:latin typeface="+mn-lt"/>
                <a:ea typeface="+mn-ea"/>
                <a:sym typeface="Arial" panose="020B0604020202020204" pitchFamily="34" charset="0"/>
              </a:rPr>
              <a:t>T(data[],0)=data[0]</a:t>
            </a:r>
          </a:p>
        </p:txBody>
      </p:sp>
    </p:spTree>
    <p:extLst>
      <p:ext uri="{BB962C8B-B14F-4D97-AF65-F5344CB8AC3E}">
        <p14:creationId xmlns:p14="http://schemas.microsoft.com/office/powerpoint/2010/main" val="357806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利用递归求数组的元素之和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分析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令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 S=T(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 data[], 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 n</a:t>
            </a:r>
            <a:r>
              <a:rPr lang="en-US" altLang="zh-CN" sz="1800" dirty="0" smtClean="0">
                <a:solidFill>
                  <a:srgbClr val="0303DF"/>
                </a:solidFill>
              </a:rPr>
              <a:t>)</a:t>
            </a:r>
            <a:r>
              <a:rPr lang="zh-CN" altLang="en-US" sz="1800" dirty="0"/>
              <a:t>表示</a:t>
            </a:r>
            <a:r>
              <a:rPr lang="en-US" altLang="zh-CN" sz="1800" dirty="0"/>
              <a:t>n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元素之</a:t>
            </a:r>
            <a:r>
              <a:rPr lang="zh-CN" altLang="en-US" sz="1800" dirty="0"/>
              <a:t>和；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为便于讨论，设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个元素的下标：</a:t>
            </a:r>
            <a:r>
              <a:rPr lang="en-US" altLang="zh-CN" sz="1800" dirty="0"/>
              <a:t>data[1]~data[n]</a:t>
            </a:r>
          </a:p>
          <a:p>
            <a:pPr marL="971550" lvl="1"/>
            <a:endParaRPr lang="en-US" altLang="zh-CN" sz="1800" dirty="0"/>
          </a:p>
          <a:p>
            <a:pPr marL="971550" lvl="1"/>
            <a:r>
              <a:rPr lang="zh-CN" altLang="en-US" sz="1800" dirty="0"/>
              <a:t>如果</a:t>
            </a:r>
            <a:r>
              <a:rPr lang="en-US" altLang="zh-CN" sz="1800" dirty="0">
                <a:solidFill>
                  <a:srgbClr val="C00000"/>
                </a:solidFill>
              </a:rPr>
              <a:t>n=1</a:t>
            </a:r>
            <a:r>
              <a:rPr lang="zh-CN" altLang="en-US" sz="1800" dirty="0"/>
              <a:t>，</a:t>
            </a:r>
            <a:r>
              <a:rPr lang="en-US" altLang="zh-CN" sz="1800" dirty="0">
                <a:solidFill>
                  <a:srgbClr val="006600"/>
                </a:solidFill>
              </a:rPr>
              <a:t>data[]</a:t>
            </a:r>
            <a:r>
              <a:rPr lang="zh-CN" altLang="en-US" sz="1800" dirty="0">
                <a:solidFill>
                  <a:srgbClr val="006600"/>
                </a:solidFill>
              </a:rPr>
              <a:t>只有一个元素</a:t>
            </a:r>
            <a:r>
              <a:rPr lang="zh-CN" altLang="en-US" sz="1800" dirty="0"/>
              <a:t>，则</a:t>
            </a:r>
            <a:r>
              <a:rPr lang="zh-CN" altLang="en-US" sz="1800" dirty="0">
                <a:solidFill>
                  <a:srgbClr val="C00000"/>
                </a:solidFill>
              </a:rPr>
              <a:t>元素之和</a:t>
            </a:r>
            <a:r>
              <a:rPr lang="en-US" altLang="zh-CN" sz="1800" dirty="0">
                <a:solidFill>
                  <a:srgbClr val="C00000"/>
                </a:solidFill>
              </a:rPr>
              <a:t>S=data[1];</a:t>
            </a:r>
          </a:p>
          <a:p>
            <a:pPr marL="1200150" lvl="2"/>
            <a:r>
              <a:rPr lang="zh-CN" altLang="en-US" sz="1600" dirty="0">
                <a:solidFill>
                  <a:srgbClr val="006600"/>
                </a:solidFill>
              </a:rPr>
              <a:t>也需要理解成递归到本原问题，即求只有一个元素的数组元素之和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递归终止条件；</a:t>
            </a:r>
            <a:endParaRPr lang="en-US" altLang="zh-CN" sz="1600" dirty="0"/>
          </a:p>
          <a:p>
            <a:pPr marL="971550" lvl="1"/>
            <a:endParaRPr lang="en-US" altLang="zh-CN" sz="1800" dirty="0"/>
          </a:p>
          <a:p>
            <a:pPr marL="971550" lvl="1"/>
            <a:r>
              <a:rPr lang="zh-CN" altLang="en-US" sz="1800" dirty="0"/>
              <a:t>否则，</a:t>
            </a:r>
            <a:r>
              <a:rPr lang="en-US" altLang="zh-CN" sz="1800" dirty="0">
                <a:solidFill>
                  <a:srgbClr val="C00000"/>
                </a:solidFill>
              </a:rPr>
              <a:t>S = </a:t>
            </a:r>
            <a:r>
              <a:rPr lang="zh-CN" altLang="en-US" sz="1800" dirty="0" smtClean="0">
                <a:solidFill>
                  <a:srgbClr val="7030A0"/>
                </a:solidFill>
              </a:rPr>
              <a:t>第</a:t>
            </a:r>
            <a:r>
              <a:rPr lang="en-US" altLang="zh-CN" sz="1800" dirty="0" smtClean="0">
                <a:solidFill>
                  <a:srgbClr val="7030A0"/>
                </a:solidFill>
              </a:rPr>
              <a:t>n</a:t>
            </a:r>
            <a:r>
              <a:rPr lang="zh-CN" altLang="en-US" sz="1800" dirty="0" smtClean="0">
                <a:solidFill>
                  <a:srgbClr val="7030A0"/>
                </a:solidFill>
              </a:rPr>
              <a:t>个元素 </a:t>
            </a:r>
            <a:r>
              <a:rPr lang="en-US" altLang="zh-CN" sz="1800" dirty="0" smtClean="0">
                <a:solidFill>
                  <a:srgbClr val="C00000"/>
                </a:solidFill>
              </a:rPr>
              <a:t>+ </a:t>
            </a:r>
            <a:r>
              <a:rPr lang="zh-CN" altLang="en-US" sz="1800" b="1" u="sng" dirty="0">
                <a:solidFill>
                  <a:srgbClr val="C00000"/>
                </a:solidFill>
              </a:rPr>
              <a:t>前</a:t>
            </a:r>
            <a:r>
              <a:rPr lang="en-US" altLang="zh-CN" sz="1800" b="1" u="sng" dirty="0">
                <a:solidFill>
                  <a:srgbClr val="C00000"/>
                </a:solidFill>
              </a:rPr>
              <a:t>n-1</a:t>
            </a:r>
            <a:r>
              <a:rPr lang="zh-CN" altLang="en-US" sz="1800" b="1" u="sng" dirty="0">
                <a:solidFill>
                  <a:srgbClr val="C00000"/>
                </a:solidFill>
              </a:rPr>
              <a:t>个元素之和</a:t>
            </a:r>
            <a:r>
              <a:rPr lang="zh-CN" altLang="en-US" sz="1800" b="1" dirty="0">
                <a:solidFill>
                  <a:srgbClr val="C00000"/>
                </a:solidFill>
              </a:rPr>
              <a:t>；</a:t>
            </a:r>
            <a:endParaRPr lang="en-US" altLang="zh-CN" sz="1800" b="1" dirty="0">
              <a:solidFill>
                <a:srgbClr val="C00000"/>
              </a:solidFill>
            </a:endParaRPr>
          </a:p>
          <a:p>
            <a:pPr marL="1200150" lvl="2"/>
            <a:r>
              <a:rPr lang="zh-CN" altLang="en-US" sz="1600" dirty="0"/>
              <a:t>第</a:t>
            </a:r>
            <a:r>
              <a:rPr lang="en-US" altLang="zh-CN" sz="1600" dirty="0"/>
              <a:t>n</a:t>
            </a:r>
            <a:r>
              <a:rPr lang="zh-CN" altLang="en-US" sz="1600" dirty="0"/>
              <a:t>个元素是</a:t>
            </a:r>
            <a:r>
              <a:rPr lang="en-US" altLang="zh-CN" sz="1600" dirty="0"/>
              <a:t>data[n]</a:t>
            </a:r>
            <a:r>
              <a:rPr lang="zh-CN" altLang="en-US" sz="1600" dirty="0"/>
              <a:t>，前</a:t>
            </a:r>
            <a:r>
              <a:rPr lang="en-US" altLang="zh-CN" sz="1600" dirty="0"/>
              <a:t>n-1</a:t>
            </a:r>
            <a:r>
              <a:rPr lang="zh-CN" altLang="en-US" sz="1600" dirty="0"/>
              <a:t>个元素是</a:t>
            </a:r>
            <a:r>
              <a:rPr lang="en-US" altLang="zh-CN" sz="1600" dirty="0"/>
              <a:t>data[1]~data[n-1]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200150" lvl="2"/>
            <a:r>
              <a:rPr lang="en-US" altLang="zh-CN" sz="1600" dirty="0">
                <a:solidFill>
                  <a:srgbClr val="C00000"/>
                </a:solidFill>
              </a:rPr>
              <a:t>S= data[n]+T(data, n-1)</a:t>
            </a:r>
            <a:r>
              <a:rPr lang="zh-CN" altLang="en-US" sz="1600" dirty="0">
                <a:solidFill>
                  <a:srgbClr val="C00000"/>
                </a:solidFill>
              </a:rPr>
              <a:t>；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971550" lvl="1"/>
            <a:r>
              <a:rPr lang="zh-CN" altLang="en-US" sz="1800" dirty="0"/>
              <a:t>返回</a:t>
            </a:r>
            <a:r>
              <a:rPr lang="en-US" altLang="zh-CN" sz="1800" dirty="0"/>
              <a:t>S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endParaRPr lang="en-US" altLang="zh-CN" dirty="0"/>
          </a:p>
          <a:p>
            <a:pPr marL="971550"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84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利用</a:t>
            </a:r>
            <a:r>
              <a:rPr lang="zh-CN" altLang="en-US" dirty="0"/>
              <a:t>递归求数组的元素之和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Sum 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data[],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 )    //</a:t>
            </a:r>
            <a:r>
              <a:rPr lang="zh-CN" altLang="en-US" sz="1600" dirty="0"/>
              <a:t>递归求数组</a:t>
            </a:r>
            <a:r>
              <a:rPr lang="en-US" altLang="zh-CN" sz="1600" dirty="0"/>
              <a:t>data[n]</a:t>
            </a:r>
            <a:r>
              <a:rPr lang="zh-CN" altLang="en-US" sz="1600" dirty="0"/>
              <a:t>中</a:t>
            </a:r>
            <a:r>
              <a:rPr lang="en-US" altLang="zh-CN" sz="1600" dirty="0"/>
              <a:t>n</a:t>
            </a:r>
            <a:r>
              <a:rPr lang="zh-CN" altLang="en-US" sz="1600" dirty="0"/>
              <a:t>个元素之和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static int  </a:t>
            </a:r>
            <a:r>
              <a:rPr lang="en-US" altLang="zh-CN" sz="1600" dirty="0">
                <a:solidFill>
                  <a:srgbClr val="7030A0"/>
                </a:solidFill>
              </a:rPr>
              <a:t>S</a:t>
            </a:r>
            <a:r>
              <a:rPr lang="en-US" altLang="zh-CN" sz="1600" dirty="0"/>
              <a:t>;   </a:t>
            </a:r>
            <a:r>
              <a:rPr lang="en-US" altLang="zh-CN" sz="1600" dirty="0">
                <a:solidFill>
                  <a:srgbClr val="006600"/>
                </a:solidFill>
              </a:rPr>
              <a:t>//n</a:t>
            </a:r>
            <a:r>
              <a:rPr lang="zh-CN" altLang="en-US" sz="1600" dirty="0">
                <a:solidFill>
                  <a:srgbClr val="006600"/>
                </a:solidFill>
              </a:rPr>
              <a:t>个元素之和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  if ( n == 1)    //</a:t>
            </a:r>
            <a:r>
              <a:rPr lang="zh-CN" altLang="en-US" sz="1600" dirty="0">
                <a:solidFill>
                  <a:srgbClr val="7030A0"/>
                </a:solidFill>
              </a:rPr>
              <a:t>本原问题：一个元素之和即其本身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      </a:t>
            </a:r>
            <a:r>
              <a:rPr lang="en-US" altLang="zh-CN" sz="1600" dirty="0">
                <a:solidFill>
                  <a:srgbClr val="7030A0"/>
                </a:solidFill>
              </a:rPr>
              <a:t>S</a:t>
            </a:r>
            <a:r>
              <a:rPr lang="en-US" altLang="zh-CN" sz="1600" dirty="0"/>
              <a:t>=data[1];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else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        </a:t>
            </a:r>
            <a:r>
              <a:rPr lang="en-US" altLang="zh-CN" sz="1600" dirty="0">
                <a:solidFill>
                  <a:srgbClr val="7030A0"/>
                </a:solidFill>
              </a:rPr>
              <a:t>S</a:t>
            </a:r>
            <a:r>
              <a:rPr lang="en-US" altLang="zh-CN" sz="1600" dirty="0"/>
              <a:t>= data[n] + </a:t>
            </a:r>
            <a:r>
              <a:rPr lang="en-US" altLang="zh-CN" sz="1600" dirty="0">
                <a:solidFill>
                  <a:srgbClr val="0303DF"/>
                </a:solidFill>
              </a:rPr>
              <a:t>Sum (data, n-1);    </a:t>
            </a: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第</a:t>
            </a:r>
            <a:r>
              <a:rPr lang="en-US" altLang="zh-CN" sz="1600" dirty="0">
                <a:solidFill>
                  <a:srgbClr val="7030A0"/>
                </a:solidFill>
              </a:rPr>
              <a:t>n</a:t>
            </a:r>
            <a:r>
              <a:rPr lang="zh-CN" altLang="en-US" sz="1600" dirty="0">
                <a:solidFill>
                  <a:srgbClr val="7030A0"/>
                </a:solidFill>
              </a:rPr>
              <a:t>个元素</a:t>
            </a:r>
            <a:r>
              <a:rPr lang="en-US" altLang="zh-CN" sz="1600" dirty="0">
                <a:solidFill>
                  <a:srgbClr val="7030A0"/>
                </a:solidFill>
              </a:rPr>
              <a:t>+</a:t>
            </a:r>
            <a:r>
              <a:rPr lang="zh-CN" altLang="en-US" sz="1600" dirty="0">
                <a:solidFill>
                  <a:srgbClr val="7030A0"/>
                </a:solidFill>
              </a:rPr>
              <a:t>前</a:t>
            </a:r>
            <a:r>
              <a:rPr lang="en-US" altLang="zh-CN" sz="1600" dirty="0">
                <a:solidFill>
                  <a:srgbClr val="7030A0"/>
                </a:solidFill>
              </a:rPr>
              <a:t>n-1</a:t>
            </a:r>
            <a:r>
              <a:rPr lang="zh-CN" altLang="en-US" sz="1600" dirty="0">
                <a:solidFill>
                  <a:srgbClr val="7030A0"/>
                </a:solidFill>
              </a:rPr>
              <a:t>个元素之和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  return </a:t>
            </a:r>
            <a:r>
              <a:rPr lang="en-US" altLang="zh-CN" sz="1600" dirty="0">
                <a:solidFill>
                  <a:srgbClr val="7030A0"/>
                </a:solidFill>
              </a:rPr>
              <a:t>S</a:t>
            </a:r>
            <a:r>
              <a:rPr lang="en-US" altLang="zh-CN" sz="1600" dirty="0"/>
              <a:t>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</a:p>
          <a:p>
            <a:pPr marL="285750" lvl="1" indent="0">
              <a:lnSpc>
                <a:spcPct val="100000"/>
              </a:lnSpc>
              <a:buNone/>
            </a:pP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</a:t>
            </a:r>
            <a:r>
              <a:rPr lang="zh-CN" altLang="en-US" sz="1600" dirty="0">
                <a:solidFill>
                  <a:srgbClr val="C00000"/>
                </a:solidFill>
              </a:rPr>
              <a:t>或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Sum 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data[],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 )    //</a:t>
            </a:r>
            <a:r>
              <a:rPr lang="zh-CN" altLang="en-US" sz="1600" dirty="0"/>
              <a:t>递归求数组</a:t>
            </a:r>
            <a:r>
              <a:rPr lang="en-US" altLang="zh-CN" sz="1600" dirty="0"/>
              <a:t>data[n]</a:t>
            </a:r>
            <a:r>
              <a:rPr lang="zh-CN" altLang="en-US" sz="1600" dirty="0"/>
              <a:t>个元素之和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if ( n == 1)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     return data[1];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else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      return data[n] + Sum (data, n-1);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</a:p>
          <a:p>
            <a:pPr marL="285750" lvl="1" indent="0">
              <a:lnSpc>
                <a:spcPct val="100000"/>
              </a:lnSpc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8331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求</a:t>
            </a:r>
            <a:r>
              <a:rPr lang="en-US" altLang="zh-CN" dirty="0"/>
              <a:t>n</a:t>
            </a:r>
            <a:r>
              <a:rPr lang="zh-CN" altLang="en-US" dirty="0"/>
              <a:t>个元素的平均值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59702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利用递归求</a:t>
            </a:r>
            <a:r>
              <a:rPr lang="en-US" altLang="zh-CN" dirty="0"/>
              <a:t>n</a:t>
            </a:r>
            <a:r>
              <a:rPr lang="zh-CN" altLang="en-US" dirty="0"/>
              <a:t>个元素的平均值</a:t>
            </a:r>
            <a:endParaRPr lang="en-US" altLang="zh-CN" dirty="0"/>
          </a:p>
          <a:p>
            <a:pPr marL="971550" lvl="1"/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547321" y="1732085"/>
            <a:ext cx="8089900" cy="268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提示：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设变量</a:t>
            </a:r>
            <a:r>
              <a:rPr lang="en-US" altLang="zh-CN" sz="2000" dirty="0" err="1" smtClean="0"/>
              <a:t>avg</a:t>
            </a:r>
            <a:r>
              <a:rPr lang="zh-CN" altLang="en-US" sz="2000" dirty="0" smtClean="0"/>
              <a:t>保存数组</a:t>
            </a:r>
            <a:r>
              <a:rPr lang="en-US" altLang="zh-CN" sz="2000" dirty="0"/>
              <a:t>data[n]</a:t>
            </a:r>
            <a:r>
              <a:rPr lang="zh-CN" altLang="en-US" sz="2000" dirty="0"/>
              <a:t>中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元素的平均值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令 </a:t>
            </a:r>
            <a:r>
              <a:rPr lang="en-US" altLang="zh-CN" sz="2000" dirty="0" smtClean="0">
                <a:solidFill>
                  <a:srgbClr val="0303DF"/>
                </a:solidFill>
              </a:rPr>
              <a:t>T(</a:t>
            </a:r>
            <a:r>
              <a:rPr lang="en-US" altLang="zh-CN" sz="2000" dirty="0" err="1" smtClean="0">
                <a:solidFill>
                  <a:srgbClr val="0303DF"/>
                </a:solidFill>
              </a:rPr>
              <a:t>int</a:t>
            </a:r>
            <a:r>
              <a:rPr lang="en-US" altLang="zh-CN" sz="2000" dirty="0" smtClean="0">
                <a:solidFill>
                  <a:srgbClr val="0303DF"/>
                </a:solidFill>
              </a:rPr>
              <a:t> </a:t>
            </a:r>
            <a:r>
              <a:rPr lang="en-US" altLang="zh-CN" sz="2000" dirty="0">
                <a:solidFill>
                  <a:srgbClr val="0303DF"/>
                </a:solidFill>
              </a:rPr>
              <a:t>data[], </a:t>
            </a:r>
            <a:r>
              <a:rPr lang="en-US" altLang="zh-CN" sz="2000" dirty="0" err="1">
                <a:solidFill>
                  <a:srgbClr val="0303DF"/>
                </a:solidFill>
              </a:rPr>
              <a:t>int</a:t>
            </a:r>
            <a:r>
              <a:rPr lang="en-US" altLang="zh-CN" sz="2000" dirty="0">
                <a:solidFill>
                  <a:srgbClr val="0303DF"/>
                </a:solidFill>
              </a:rPr>
              <a:t> n)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数组</a:t>
            </a:r>
            <a:r>
              <a:rPr lang="en-US" altLang="zh-CN" sz="2000" dirty="0"/>
              <a:t>data[n</a:t>
            </a:r>
            <a:r>
              <a:rPr lang="en-US" altLang="zh-CN" sz="2000" dirty="0" smtClean="0"/>
              <a:t>]</a:t>
            </a:r>
            <a:r>
              <a:rPr lang="zh-CN" altLang="en-US" sz="2000" dirty="0" smtClean="0"/>
              <a:t>中</a:t>
            </a:r>
            <a:r>
              <a:rPr lang="en-US" altLang="zh-CN" sz="2000" dirty="0" smtClean="0"/>
              <a:t>n</a:t>
            </a:r>
            <a:r>
              <a:rPr lang="zh-CN" altLang="en-US" sz="2000" dirty="0"/>
              <a:t>个</a:t>
            </a:r>
            <a:r>
              <a:rPr lang="zh-CN" altLang="en-US" sz="2000" dirty="0" smtClean="0"/>
              <a:t>元素的平均值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则 </a:t>
            </a:r>
            <a:r>
              <a:rPr lang="en-US" altLang="zh-CN" sz="2000" dirty="0" smtClean="0">
                <a:solidFill>
                  <a:srgbClr val="0303DF"/>
                </a:solidFill>
              </a:rPr>
              <a:t>T(</a:t>
            </a:r>
            <a:r>
              <a:rPr lang="en-US" altLang="zh-CN" sz="2000" dirty="0" err="1" smtClean="0">
                <a:solidFill>
                  <a:srgbClr val="0303DF"/>
                </a:solidFill>
              </a:rPr>
              <a:t>int</a:t>
            </a:r>
            <a:r>
              <a:rPr lang="en-US" altLang="zh-CN" sz="2000" dirty="0" smtClean="0">
                <a:solidFill>
                  <a:srgbClr val="0303DF"/>
                </a:solidFill>
              </a:rPr>
              <a:t> </a:t>
            </a:r>
            <a:r>
              <a:rPr lang="en-US" altLang="zh-CN" sz="2000" dirty="0">
                <a:solidFill>
                  <a:srgbClr val="0303DF"/>
                </a:solidFill>
              </a:rPr>
              <a:t>data[], </a:t>
            </a:r>
            <a:r>
              <a:rPr lang="en-US" altLang="zh-CN" sz="2000" dirty="0" err="1">
                <a:solidFill>
                  <a:srgbClr val="0303DF"/>
                </a:solidFill>
              </a:rPr>
              <a:t>int</a:t>
            </a:r>
            <a:r>
              <a:rPr lang="en-US" altLang="zh-CN" sz="2000" dirty="0">
                <a:solidFill>
                  <a:srgbClr val="0303DF"/>
                </a:solidFill>
              </a:rPr>
              <a:t> </a:t>
            </a:r>
            <a:r>
              <a:rPr lang="en-US" altLang="zh-CN" sz="2000" dirty="0" smtClean="0">
                <a:solidFill>
                  <a:srgbClr val="0303DF"/>
                </a:solidFill>
              </a:rPr>
              <a:t>n-1)</a:t>
            </a:r>
            <a:r>
              <a:rPr lang="zh-CN" altLang="en-US" sz="2000" dirty="0" smtClean="0"/>
              <a:t>表示</a:t>
            </a:r>
            <a:r>
              <a:rPr lang="zh-CN" altLang="en-US" sz="2000" dirty="0"/>
              <a:t>数组</a:t>
            </a:r>
            <a:r>
              <a:rPr lang="en-US" altLang="zh-CN" sz="2000" dirty="0"/>
              <a:t>data[n]</a:t>
            </a:r>
            <a:r>
              <a:rPr lang="zh-CN" altLang="en-US" sz="2000" dirty="0" smtClean="0"/>
              <a:t>中前</a:t>
            </a:r>
            <a:r>
              <a:rPr lang="en-US" altLang="zh-CN" sz="2000" dirty="0" smtClean="0"/>
              <a:t>n-1</a:t>
            </a:r>
            <a:r>
              <a:rPr lang="zh-CN" altLang="en-US" sz="2000" dirty="0" smtClean="0"/>
              <a:t>个元素的平均值</a:t>
            </a: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80808"/>
                </a:solidFill>
              </a:rPr>
              <a:t>如何</a:t>
            </a:r>
            <a:r>
              <a:rPr lang="zh-CN" altLang="en-US" sz="2000" dirty="0">
                <a:solidFill>
                  <a:srgbClr val="080808"/>
                </a:solidFill>
              </a:rPr>
              <a:t>递归？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80808"/>
                </a:solidFill>
              </a:rPr>
              <a:t>如何终止</a:t>
            </a:r>
            <a:r>
              <a:rPr lang="zh-CN" altLang="en-US" sz="2000" dirty="0" smtClean="0">
                <a:solidFill>
                  <a:srgbClr val="080808"/>
                </a:solidFill>
              </a:rPr>
              <a:t>递归？</a:t>
            </a:r>
            <a:endParaRPr lang="en-US" altLang="zh-CN" dirty="0" smtClean="0"/>
          </a:p>
        </p:txBody>
      </p:sp>
      <p:sp>
        <p:nvSpPr>
          <p:cNvPr id="5" name="矩形 4"/>
          <p:cNvSpPr/>
          <p:nvPr/>
        </p:nvSpPr>
        <p:spPr>
          <a:xfrm>
            <a:off x="868509" y="4485975"/>
            <a:ext cx="73347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303DF"/>
                </a:solidFill>
                <a:latin typeface="+mn-lt"/>
                <a:ea typeface="+mn-ea"/>
                <a:sym typeface="Arial" panose="020B0604020202020204" pitchFamily="34" charset="0"/>
              </a:rPr>
              <a:t>T(data, n</a:t>
            </a:r>
            <a:r>
              <a:rPr lang="en-US" altLang="zh-CN" sz="2000" dirty="0">
                <a:solidFill>
                  <a:srgbClr val="0303DF"/>
                </a:solidFill>
                <a:latin typeface="+mn-lt"/>
                <a:ea typeface="+mn-ea"/>
                <a:sym typeface="Arial" panose="020B0604020202020204" pitchFamily="34" charset="0"/>
              </a:rPr>
              <a:t>)= </a:t>
            </a:r>
            <a:r>
              <a:rPr lang="en-US" altLang="zh-CN" sz="2000" dirty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(</a:t>
            </a:r>
            <a:r>
              <a:rPr lang="en-US" altLang="zh-CN" sz="2000" dirty="0" smtClean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T(data, n-1</a:t>
            </a:r>
            <a:r>
              <a:rPr lang="en-US" altLang="zh-CN" sz="2000" dirty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)</a:t>
            </a:r>
            <a:r>
              <a:rPr lang="zh-CN" altLang="en-US" sz="2000" dirty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*</a:t>
            </a:r>
            <a:r>
              <a:rPr lang="en-US" altLang="zh-CN" sz="2000" dirty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(n-1)+data[n])/(</a:t>
            </a:r>
            <a:r>
              <a:rPr lang="en-US" altLang="zh-CN" sz="2000" dirty="0" smtClean="0">
                <a:solidFill>
                  <a:srgbClr val="7030A0"/>
                </a:solidFill>
                <a:latin typeface="+mn-lt"/>
                <a:ea typeface="+mn-ea"/>
                <a:sym typeface="Arial" panose="020B0604020202020204" pitchFamily="34" charset="0"/>
              </a:rPr>
              <a:t>float)n</a:t>
            </a:r>
          </a:p>
          <a:p>
            <a:r>
              <a:rPr lang="en-US" altLang="zh-CN" sz="2000" dirty="0" smtClean="0">
                <a:solidFill>
                  <a:srgbClr val="006600"/>
                </a:solidFill>
                <a:latin typeface="+mn-lt"/>
                <a:ea typeface="+mn-ea"/>
                <a:sym typeface="Arial" panose="020B0604020202020204" pitchFamily="34" charset="0"/>
              </a:rPr>
              <a:t>T(data,0)=data[0];</a:t>
            </a:r>
            <a:endParaRPr lang="zh-CN" altLang="en-US" sz="2000" dirty="0">
              <a:solidFill>
                <a:srgbClr val="006600"/>
              </a:solidFill>
              <a:latin typeface="+mn-lt"/>
              <a:ea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7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利用</a:t>
            </a:r>
            <a:r>
              <a:rPr lang="zh-CN" altLang="en-US" dirty="0"/>
              <a:t>递归求数组的元素的平均值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分析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令</a:t>
            </a:r>
            <a:r>
              <a:rPr lang="en-US" altLang="zh-CN" sz="1800" dirty="0"/>
              <a:t>float </a:t>
            </a:r>
            <a:r>
              <a:rPr lang="en-US" altLang="zh-CN" sz="1800" dirty="0">
                <a:solidFill>
                  <a:srgbClr val="0303DF"/>
                </a:solidFill>
              </a:rPr>
              <a:t>Average =T(int data[], int n)</a:t>
            </a:r>
            <a:r>
              <a:rPr lang="zh-CN" altLang="en-US" sz="1800" dirty="0"/>
              <a:t>返回有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个元素的</a:t>
            </a:r>
            <a:r>
              <a:rPr lang="zh-CN" altLang="en-US" sz="1800" dirty="0">
                <a:solidFill>
                  <a:srgbClr val="0303DF"/>
                </a:solidFill>
              </a:rPr>
              <a:t>平均值；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/>
              <a:t>为便于讨论，设</a:t>
            </a:r>
            <a:r>
              <a:rPr lang="en-US" altLang="zh-CN" sz="1800" dirty="0"/>
              <a:t>n</a:t>
            </a:r>
            <a:r>
              <a:rPr lang="zh-CN" altLang="en-US" sz="1800" dirty="0"/>
              <a:t>个元素的下标：</a:t>
            </a:r>
            <a:r>
              <a:rPr lang="en-US" altLang="zh-CN" sz="1800" dirty="0"/>
              <a:t>data[1]~data[n]</a:t>
            </a:r>
          </a:p>
          <a:p>
            <a:pPr marL="971550" lvl="1"/>
            <a:endParaRPr lang="en-US" altLang="zh-CN" sz="1800" dirty="0"/>
          </a:p>
          <a:p>
            <a:pPr marL="971550" lvl="1"/>
            <a:r>
              <a:rPr lang="zh-CN" altLang="en-US" sz="1800" dirty="0"/>
              <a:t>如果</a:t>
            </a:r>
            <a:r>
              <a:rPr lang="en-US" altLang="zh-CN" sz="1800" dirty="0"/>
              <a:t>n=1</a:t>
            </a:r>
            <a:r>
              <a:rPr lang="zh-CN" altLang="en-US" sz="1800" dirty="0"/>
              <a:t>，</a:t>
            </a:r>
            <a:r>
              <a:rPr lang="en-US" altLang="zh-CN" sz="1800" dirty="0">
                <a:solidFill>
                  <a:srgbClr val="006600"/>
                </a:solidFill>
              </a:rPr>
              <a:t>data[]</a:t>
            </a:r>
            <a:r>
              <a:rPr lang="zh-CN" altLang="en-US" sz="1800" dirty="0">
                <a:solidFill>
                  <a:srgbClr val="006600"/>
                </a:solidFill>
              </a:rPr>
              <a:t>只有一个元素</a:t>
            </a:r>
            <a:r>
              <a:rPr lang="zh-CN" altLang="en-US" sz="1800" dirty="0"/>
              <a:t>，则</a:t>
            </a:r>
            <a:r>
              <a:rPr lang="en-US" altLang="zh-CN" sz="1800" dirty="0">
                <a:solidFill>
                  <a:srgbClr val="0303DF"/>
                </a:solidFill>
              </a:rPr>
              <a:t>Average </a:t>
            </a:r>
            <a:r>
              <a:rPr lang="en-US" altLang="zh-CN" sz="1800" dirty="0"/>
              <a:t>=(float)data[1]/1;</a:t>
            </a:r>
          </a:p>
          <a:p>
            <a:pPr marL="1200150" lvl="2"/>
            <a:r>
              <a:rPr lang="zh-CN" altLang="en-US" sz="1600" dirty="0">
                <a:solidFill>
                  <a:srgbClr val="006600"/>
                </a:solidFill>
              </a:rPr>
              <a:t>也需要理解成递归到本原问题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递归终止条件；</a:t>
            </a:r>
            <a:endParaRPr lang="en-US" altLang="zh-CN" sz="1600" dirty="0"/>
          </a:p>
          <a:p>
            <a:pPr marL="971550" lvl="1"/>
            <a:endParaRPr lang="en-US" altLang="zh-CN" sz="1800" dirty="0"/>
          </a:p>
          <a:p>
            <a:pPr marL="971550" lvl="1"/>
            <a:r>
              <a:rPr lang="zh-CN" altLang="en-US" sz="1800" dirty="0"/>
              <a:t>否则，</a:t>
            </a:r>
            <a:r>
              <a:rPr lang="en-US" altLang="zh-CN" sz="1800" dirty="0">
                <a:solidFill>
                  <a:srgbClr val="0303DF"/>
                </a:solidFill>
              </a:rPr>
              <a:t> Average</a:t>
            </a:r>
            <a:r>
              <a:rPr lang="en-US" altLang="zh-CN" sz="1800" dirty="0">
                <a:solidFill>
                  <a:srgbClr val="C00000"/>
                </a:solidFill>
              </a:rPr>
              <a:t> =  (</a:t>
            </a:r>
            <a:r>
              <a:rPr lang="zh-CN" altLang="en-US" sz="1800" dirty="0">
                <a:solidFill>
                  <a:srgbClr val="C00000"/>
                </a:solidFill>
              </a:rPr>
              <a:t>前</a:t>
            </a:r>
            <a:r>
              <a:rPr lang="en-US" altLang="zh-CN" sz="1800" dirty="0">
                <a:solidFill>
                  <a:srgbClr val="C00000"/>
                </a:solidFill>
              </a:rPr>
              <a:t>n-1</a:t>
            </a:r>
            <a:r>
              <a:rPr lang="zh-CN" altLang="en-US" sz="1800" dirty="0">
                <a:solidFill>
                  <a:srgbClr val="C00000"/>
                </a:solidFill>
              </a:rPr>
              <a:t>个元素之和</a:t>
            </a:r>
            <a:r>
              <a:rPr lang="en-US" altLang="zh-CN" sz="1800" dirty="0">
                <a:solidFill>
                  <a:srgbClr val="C00000"/>
                </a:solidFill>
              </a:rPr>
              <a:t>+</a:t>
            </a:r>
            <a:r>
              <a:rPr lang="zh-CN" altLang="en-US" sz="1800" dirty="0">
                <a:solidFill>
                  <a:srgbClr val="C00000"/>
                </a:solidFill>
              </a:rPr>
              <a:t>第</a:t>
            </a:r>
            <a:r>
              <a:rPr lang="en-US" altLang="zh-CN" sz="1800" dirty="0">
                <a:solidFill>
                  <a:srgbClr val="C00000"/>
                </a:solidFill>
              </a:rPr>
              <a:t>n</a:t>
            </a:r>
            <a:r>
              <a:rPr lang="zh-CN" altLang="en-US" sz="1800" dirty="0">
                <a:solidFill>
                  <a:srgbClr val="C00000"/>
                </a:solidFill>
              </a:rPr>
              <a:t>个元素 </a:t>
            </a:r>
            <a:r>
              <a:rPr lang="en-US" altLang="zh-CN" sz="1800" dirty="0">
                <a:solidFill>
                  <a:srgbClr val="C00000"/>
                </a:solidFill>
              </a:rPr>
              <a:t>) / n</a:t>
            </a:r>
          </a:p>
          <a:p>
            <a:pPr lvl="1" indent="0"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                     =  [</a:t>
            </a:r>
            <a:r>
              <a:rPr lang="zh-CN" altLang="en-US" sz="1800" b="1" u="sng" dirty="0">
                <a:solidFill>
                  <a:srgbClr val="0303DF"/>
                </a:solidFill>
              </a:rPr>
              <a:t>前</a:t>
            </a:r>
            <a:r>
              <a:rPr lang="en-US" altLang="zh-CN" sz="1800" b="1" u="sng" dirty="0">
                <a:solidFill>
                  <a:srgbClr val="0303DF"/>
                </a:solidFill>
              </a:rPr>
              <a:t>n-1</a:t>
            </a:r>
            <a:r>
              <a:rPr lang="zh-CN" altLang="en-US" sz="1800" b="1" u="sng" dirty="0">
                <a:solidFill>
                  <a:srgbClr val="0303DF"/>
                </a:solidFill>
              </a:rPr>
              <a:t>个元素的平均值</a:t>
            </a:r>
            <a:r>
              <a:rPr lang="en-US" altLang="zh-CN" sz="1800" u="sng" dirty="0">
                <a:solidFill>
                  <a:srgbClr val="0303DF"/>
                </a:solidFill>
              </a:rPr>
              <a:t>*(n-1)</a:t>
            </a:r>
            <a:r>
              <a:rPr lang="en-US" altLang="zh-CN" sz="1800" dirty="0">
                <a:solidFill>
                  <a:srgbClr val="C00000"/>
                </a:solidFill>
              </a:rPr>
              <a:t>+</a:t>
            </a:r>
            <a:r>
              <a:rPr lang="zh-CN" altLang="en-US" sz="1800" dirty="0">
                <a:solidFill>
                  <a:srgbClr val="C00000"/>
                </a:solidFill>
              </a:rPr>
              <a:t>第</a:t>
            </a:r>
            <a:r>
              <a:rPr lang="en-US" altLang="zh-CN" sz="1800" dirty="0">
                <a:solidFill>
                  <a:srgbClr val="C00000"/>
                </a:solidFill>
              </a:rPr>
              <a:t>n</a:t>
            </a:r>
            <a:r>
              <a:rPr lang="zh-CN" altLang="en-US" sz="1800" dirty="0">
                <a:solidFill>
                  <a:srgbClr val="C00000"/>
                </a:solidFill>
              </a:rPr>
              <a:t>个元素 </a:t>
            </a:r>
            <a:r>
              <a:rPr lang="en-US" altLang="zh-CN" sz="1800" dirty="0">
                <a:solidFill>
                  <a:srgbClr val="C00000"/>
                </a:solidFill>
              </a:rPr>
              <a:t>]/n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1200150" lvl="2"/>
            <a:r>
              <a:rPr lang="en-US" altLang="zh-CN" sz="1600" dirty="0">
                <a:solidFill>
                  <a:srgbClr val="0303DF"/>
                </a:solidFill>
              </a:rPr>
              <a:t>Average </a:t>
            </a:r>
            <a:r>
              <a:rPr lang="en-US" altLang="zh-CN" sz="1600" dirty="0"/>
              <a:t>= [</a:t>
            </a:r>
            <a:r>
              <a:rPr lang="en-US" altLang="zh-CN" sz="1600" dirty="0">
                <a:solidFill>
                  <a:srgbClr val="0303DF"/>
                </a:solidFill>
              </a:rPr>
              <a:t>T(data, n-1)*(n-1)+</a:t>
            </a:r>
            <a:r>
              <a:rPr lang="en-US" altLang="zh-CN" sz="1600" dirty="0"/>
              <a:t>(float)data[n]</a:t>
            </a:r>
            <a:r>
              <a:rPr lang="en-US" altLang="zh-CN" sz="1600" dirty="0">
                <a:solidFill>
                  <a:srgbClr val="0303DF"/>
                </a:solidFill>
              </a:rPr>
              <a:t>] / n</a:t>
            </a:r>
            <a:r>
              <a:rPr lang="zh-CN" altLang="en-US" sz="1600" dirty="0">
                <a:solidFill>
                  <a:srgbClr val="0303DF"/>
                </a:solidFill>
              </a:rPr>
              <a:t>；</a:t>
            </a:r>
            <a:endParaRPr lang="en-US" altLang="zh-CN" sz="1600" dirty="0"/>
          </a:p>
          <a:p>
            <a:pPr marL="971550" lvl="1"/>
            <a:r>
              <a:rPr lang="zh-CN" altLang="en-US" sz="1800" dirty="0"/>
              <a:t>返回</a:t>
            </a:r>
            <a:r>
              <a:rPr lang="en-US" altLang="zh-CN" sz="1800" dirty="0">
                <a:solidFill>
                  <a:srgbClr val="0303DF"/>
                </a:solidFill>
              </a:rPr>
              <a:t>Average 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注意：整型数据转换成浮点型数据的问题；</a:t>
            </a:r>
            <a:endParaRPr lang="en-US" altLang="zh-CN" sz="2000" dirty="0"/>
          </a:p>
          <a:p>
            <a:pPr marL="971550" lvl="1"/>
            <a:endParaRPr lang="en-US" altLang="zh-CN" dirty="0"/>
          </a:p>
          <a:p>
            <a:pPr marL="971550"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160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利用</a:t>
            </a:r>
            <a:r>
              <a:rPr lang="zh-CN" altLang="en-US" dirty="0"/>
              <a:t>递归求数组的元素的平均值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float Average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data[],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 )  //</a:t>
            </a:r>
            <a:r>
              <a:rPr lang="zh-CN" altLang="en-US" sz="1800" dirty="0"/>
              <a:t>递归求数组的平均值</a:t>
            </a:r>
            <a:endParaRPr lang="en-US" altLang="zh-CN" sz="18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      static float Ave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zh-CN" altLang="en-US" sz="1800" dirty="0"/>
              <a:t>	</a:t>
            </a:r>
            <a:r>
              <a:rPr lang="en-US" altLang="zh-CN" sz="1800" dirty="0"/>
              <a:t>if ( n == 1)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	      Ave = (float)data[1];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	else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            Ave = ( (float) data[n] + ( n - 1) * Average ( data, n - 1 ) ) / n;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      return Ave;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}</a:t>
            </a:r>
          </a:p>
          <a:p>
            <a:pPr marL="285750" lvl="1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//</a:t>
            </a:r>
            <a:r>
              <a:rPr lang="zh-CN" altLang="en-US" sz="1800" dirty="0">
                <a:solidFill>
                  <a:srgbClr val="C00000"/>
                </a:solidFill>
              </a:rPr>
              <a:t>或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float Average (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data[],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 )    //</a:t>
            </a:r>
            <a:r>
              <a:rPr lang="zh-CN" altLang="en-US" sz="1800" dirty="0"/>
              <a:t>递归求数组的平均值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{			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	if ( n == 1)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	     return (float) data[1];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	else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	     return ( (float) data[n] + ( n - 1) * Average ( data, n - 1 ) ) / n;</a:t>
            </a:r>
          </a:p>
        </p:txBody>
      </p:sp>
    </p:spTree>
    <p:extLst>
      <p:ext uri="{BB962C8B-B14F-4D97-AF65-F5344CB8AC3E}">
        <p14:creationId xmlns:p14="http://schemas.microsoft.com/office/powerpoint/2010/main" val="29494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猴子吃桃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dirty="0">
                <a:solidFill>
                  <a:srgbClr val="7030A0"/>
                </a:solidFill>
              </a:rPr>
              <a:t>猴有桃一堆，日食一半一，十日仅余一，问有几多桃</a:t>
            </a:r>
            <a:r>
              <a:rPr lang="zh-CN" altLang="zh-CN" dirty="0" smtClean="0">
                <a:solidFill>
                  <a:srgbClr val="7030A0"/>
                </a:solidFill>
              </a:rPr>
              <a:t>？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有一堆桃，猴子每天吃其中的一半后，感觉不过瘾，又吃了一个；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第</a:t>
            </a:r>
            <a:r>
              <a:rPr lang="en-US" altLang="zh-CN" dirty="0" smtClean="0"/>
              <a:t>10</a:t>
            </a:r>
            <a:r>
              <a:rPr lang="zh-CN" altLang="en-US" dirty="0" smtClean="0"/>
              <a:t>天，仅剩一个桃；</a:t>
            </a: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/>
              <a:t>问：原来的一堆桃有几个？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33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问题求解的递归思想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93949"/>
            <a:ext cx="8292465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/>
              <a:t>利用递归的思想求解问题</a:t>
            </a:r>
            <a:endParaRPr lang="en-US" altLang="zh-CN" sz="20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一个</a:t>
            </a:r>
            <a:r>
              <a:rPr lang="zh-CN" altLang="en-US" sz="1800" dirty="0">
                <a:solidFill>
                  <a:srgbClr val="0303DF"/>
                </a:solidFill>
              </a:rPr>
              <a:t>规模比较大的问题</a:t>
            </a:r>
            <a:r>
              <a:rPr lang="zh-CN" altLang="en-US" sz="1800" dirty="0"/>
              <a:t>无法直接求解；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把一个</a:t>
            </a:r>
            <a:r>
              <a:rPr lang="zh-CN" altLang="en-US" sz="1800" dirty="0">
                <a:solidFill>
                  <a:srgbClr val="0303DF"/>
                </a:solidFill>
              </a:rPr>
              <a:t>规模比较大的问题</a:t>
            </a:r>
            <a:r>
              <a:rPr lang="zh-CN" altLang="en-US" sz="1800" dirty="0"/>
              <a:t>逐步转化为</a:t>
            </a:r>
            <a:r>
              <a:rPr lang="zh-CN" altLang="en-US" sz="1800" dirty="0">
                <a:solidFill>
                  <a:srgbClr val="0303DF"/>
                </a:solidFill>
              </a:rPr>
              <a:t>规模较小</a:t>
            </a:r>
            <a:r>
              <a:rPr lang="zh-CN" altLang="en-US" sz="1800" dirty="0"/>
              <a:t>的</a:t>
            </a:r>
            <a:r>
              <a:rPr lang="zh-CN" altLang="en-US" sz="1800" b="1" dirty="0">
                <a:solidFill>
                  <a:srgbClr val="C00000"/>
                </a:solidFill>
              </a:rPr>
              <a:t>相似</a:t>
            </a:r>
            <a:r>
              <a:rPr lang="zh-CN" altLang="en-US" sz="1800" dirty="0">
                <a:solidFill>
                  <a:srgbClr val="7030A0"/>
                </a:solidFill>
              </a:rPr>
              <a:t>的子问题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7D0C00"/>
                </a:solidFill>
              </a:rPr>
              <a:t>子问题</a:t>
            </a:r>
            <a:r>
              <a:rPr lang="zh-CN" altLang="en-US" sz="1600" b="1" dirty="0">
                <a:solidFill>
                  <a:srgbClr val="7030A0"/>
                </a:solidFill>
              </a:rPr>
              <a:t>的解决方法与</a:t>
            </a:r>
            <a:r>
              <a:rPr lang="zh-CN" altLang="en-US" sz="1600" b="1" dirty="0">
                <a:solidFill>
                  <a:srgbClr val="7D0C00"/>
                </a:solidFill>
              </a:rPr>
              <a:t>原问题</a:t>
            </a:r>
            <a:r>
              <a:rPr lang="zh-CN" altLang="en-US" sz="1600" b="1" dirty="0">
                <a:solidFill>
                  <a:srgbClr val="7030A0"/>
                </a:solidFill>
              </a:rPr>
              <a:t>的解决方法</a:t>
            </a:r>
            <a:r>
              <a:rPr lang="zh-CN" altLang="en-US" sz="1600" b="1" dirty="0">
                <a:solidFill>
                  <a:srgbClr val="7D0C00"/>
                </a:solidFill>
              </a:rPr>
              <a:t>相同或相似</a:t>
            </a:r>
            <a:r>
              <a:rPr lang="zh-CN" altLang="en-US" sz="1600" b="1" dirty="0">
                <a:solidFill>
                  <a:srgbClr val="7030A0"/>
                </a:solidFill>
              </a:rPr>
              <a:t>；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7030A0"/>
                </a:solidFill>
              </a:rPr>
              <a:t>子问题解决后，其直接上级问题也能解决；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/>
              <a:t>这种分解一直持续到子问题为一个</a:t>
            </a:r>
            <a:r>
              <a:rPr lang="zh-CN" altLang="en-US" sz="1800" b="1" u="sng" dirty="0">
                <a:solidFill>
                  <a:srgbClr val="C00000"/>
                </a:solidFill>
              </a:rPr>
              <a:t>本原问题</a:t>
            </a:r>
            <a:r>
              <a:rPr lang="zh-CN" altLang="en-US" sz="1800" dirty="0"/>
              <a:t>，即</a:t>
            </a:r>
            <a:r>
              <a:rPr lang="zh-CN" altLang="en-US" sz="1800" b="1" u="sng" dirty="0">
                <a:solidFill>
                  <a:srgbClr val="006600"/>
                </a:solidFill>
              </a:rPr>
              <a:t>子问题规模</a:t>
            </a:r>
            <a:r>
              <a:rPr lang="zh-CN" altLang="en-US" sz="1800" b="1" u="sng" dirty="0" smtClean="0">
                <a:solidFill>
                  <a:srgbClr val="006600"/>
                </a:solidFill>
              </a:rPr>
              <a:t>小到</a:t>
            </a:r>
            <a:r>
              <a:rPr lang="zh-CN" altLang="en-US" sz="1800" b="1" u="sng" dirty="0">
                <a:solidFill>
                  <a:srgbClr val="006600"/>
                </a:solidFill>
              </a:rPr>
              <a:t>可以直接求解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303DF"/>
                </a:solidFill>
              </a:rPr>
              <a:t>然后再逐级回溯</a:t>
            </a:r>
            <a:r>
              <a:rPr lang="zh-CN" altLang="en-US" sz="1800" dirty="0"/>
              <a:t>，</a:t>
            </a:r>
            <a:r>
              <a:rPr lang="zh-CN" altLang="en-US" sz="1800" b="1" dirty="0">
                <a:solidFill>
                  <a:srgbClr val="C00000"/>
                </a:solidFill>
              </a:rPr>
              <a:t>基于本原问题的解</a:t>
            </a:r>
            <a:r>
              <a:rPr lang="zh-CN" altLang="en-US" sz="1800" dirty="0"/>
              <a:t>逐级求解原问题</a:t>
            </a:r>
            <a:r>
              <a:rPr lang="zh-CN" altLang="en-US" sz="1800" dirty="0" smtClean="0"/>
              <a:t>；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1476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猴子吃桃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dirty="0"/>
              <a:t>猴有桃一堆，日食一半一，十日仅余一，问有几多桃？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303DF"/>
                </a:solidFill>
              </a:rPr>
              <a:t>令</a:t>
            </a:r>
            <a:r>
              <a:rPr lang="en-US" altLang="zh-CN" dirty="0">
                <a:solidFill>
                  <a:srgbClr val="0303DF"/>
                </a:solidFill>
              </a:rPr>
              <a:t>T(n)</a:t>
            </a:r>
            <a:r>
              <a:rPr lang="zh-CN" altLang="en-US" dirty="0">
                <a:solidFill>
                  <a:srgbClr val="0303DF"/>
                </a:solidFill>
              </a:rPr>
              <a:t>为第</a:t>
            </a:r>
            <a:r>
              <a:rPr lang="en-US" altLang="zh-CN" dirty="0">
                <a:solidFill>
                  <a:srgbClr val="0303DF"/>
                </a:solidFill>
              </a:rPr>
              <a:t>n</a:t>
            </a:r>
            <a:r>
              <a:rPr lang="zh-CN" altLang="en-US" dirty="0">
                <a:solidFill>
                  <a:srgbClr val="0303DF"/>
                </a:solidFill>
              </a:rPr>
              <a:t>天剩余的桃子</a:t>
            </a:r>
            <a:r>
              <a:rPr lang="zh-CN" altLang="en-US" dirty="0"/>
              <a:t>，则</a:t>
            </a:r>
            <a:endParaRPr lang="en-US" altLang="zh-CN" dirty="0"/>
          </a:p>
          <a:p>
            <a:pPr marL="971550" lvl="1"/>
            <a:r>
              <a:rPr lang="en-US" altLang="zh-CN" dirty="0">
                <a:solidFill>
                  <a:srgbClr val="C00000"/>
                </a:solidFill>
              </a:rPr>
              <a:t>T(10)=1</a:t>
            </a:r>
            <a:r>
              <a:rPr lang="en-US" altLang="zh-CN" dirty="0"/>
              <a:t>;   //</a:t>
            </a:r>
            <a:r>
              <a:rPr lang="zh-CN" altLang="en-US" dirty="0"/>
              <a:t>边界条件，递归终止条件，已知条件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303DF"/>
                </a:solidFill>
              </a:rPr>
              <a:t>问 </a:t>
            </a:r>
            <a:r>
              <a:rPr lang="en-US" altLang="zh-CN" dirty="0">
                <a:solidFill>
                  <a:srgbClr val="0303DF"/>
                </a:solidFill>
              </a:rPr>
              <a:t>T(1) =?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根据题意，</a:t>
            </a:r>
            <a:r>
              <a:rPr lang="zh-CN" altLang="en-US" dirty="0" smtClean="0"/>
              <a:t>有</a:t>
            </a:r>
            <a:endParaRPr lang="en-US" altLang="zh-CN" dirty="0" smtClean="0"/>
          </a:p>
          <a:p>
            <a:pPr marL="971550" lvl="1"/>
            <a:r>
              <a:rPr lang="en-US" altLang="zh-CN" b="1" dirty="0">
                <a:solidFill>
                  <a:srgbClr val="7030A0"/>
                </a:solidFill>
              </a:rPr>
              <a:t>T(n+1)=T(n) - (T(n)/2+1);</a:t>
            </a:r>
          </a:p>
          <a:p>
            <a:pPr marL="971550" lvl="1"/>
            <a:r>
              <a:rPr lang="zh-CN" altLang="en-US" dirty="0">
                <a:solidFill>
                  <a:srgbClr val="1A93C8"/>
                </a:solidFill>
                <a:sym typeface="Arial" panose="020B0604020202020204" pitchFamily="34" charset="0"/>
              </a:rPr>
              <a:t>即：</a:t>
            </a:r>
            <a:r>
              <a:rPr lang="en-US" altLang="zh-CN" b="1" dirty="0">
                <a:solidFill>
                  <a:srgbClr val="C00000"/>
                </a:solidFill>
              </a:rPr>
              <a:t>T(n)=2T(n+1)+2;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</a:rPr>
              <a:t>注</a:t>
            </a:r>
            <a:r>
              <a:rPr lang="zh-CN" altLang="en-US" b="1" dirty="0" smtClean="0">
                <a:solidFill>
                  <a:srgbClr val="C00000"/>
                </a:solidFill>
              </a:rPr>
              <a:t>：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971550" lvl="1"/>
            <a:r>
              <a:rPr lang="zh-CN" altLang="en-US" b="1" dirty="0" smtClean="0">
                <a:solidFill>
                  <a:srgbClr val="7030A0"/>
                </a:solidFill>
              </a:rPr>
              <a:t>已知</a:t>
            </a:r>
            <a:r>
              <a:rPr lang="en-US" altLang="zh-CN" b="1" dirty="0">
                <a:solidFill>
                  <a:srgbClr val="7030A0"/>
                </a:solidFill>
              </a:rPr>
              <a:t>T(10)</a:t>
            </a:r>
            <a:r>
              <a:rPr lang="zh-CN" altLang="en-US" b="1" dirty="0">
                <a:solidFill>
                  <a:srgbClr val="7030A0"/>
                </a:solidFill>
              </a:rPr>
              <a:t>，求</a:t>
            </a:r>
            <a:r>
              <a:rPr lang="en-US" altLang="zh-CN" b="1" dirty="0">
                <a:solidFill>
                  <a:srgbClr val="7030A0"/>
                </a:solidFill>
                <a:sym typeface="Wingdings" panose="05000000000000000000" pitchFamily="2" charset="2"/>
              </a:rPr>
              <a:t>T(1)</a:t>
            </a:r>
            <a:r>
              <a:rPr lang="zh-CN" altLang="en-US" dirty="0">
                <a:solidFill>
                  <a:srgbClr val="080808"/>
                </a:solidFill>
                <a:sym typeface="Wingdings" panose="05000000000000000000" pitchFamily="2" charset="2"/>
              </a:rPr>
              <a:t>，</a:t>
            </a:r>
            <a:r>
              <a:rPr lang="zh-CN" altLang="en-US" dirty="0" smtClean="0">
                <a:solidFill>
                  <a:srgbClr val="080808"/>
                </a:solidFill>
                <a:sym typeface="Wingdings" panose="05000000000000000000" pitchFamily="2" charset="2"/>
              </a:rPr>
              <a:t>故采用</a:t>
            </a:r>
            <a:r>
              <a:rPr lang="en-US" altLang="zh-CN" dirty="0" smtClean="0">
                <a:solidFill>
                  <a:srgbClr val="080808"/>
                </a:solidFill>
              </a:rPr>
              <a:t>T(n</a:t>
            </a:r>
            <a:r>
              <a:rPr lang="en-US" altLang="zh-CN" dirty="0">
                <a:solidFill>
                  <a:srgbClr val="080808"/>
                </a:solidFill>
              </a:rPr>
              <a:t>)=2T(n+1)+</a:t>
            </a:r>
            <a:r>
              <a:rPr lang="en-US" altLang="zh-CN" dirty="0" smtClean="0">
                <a:solidFill>
                  <a:srgbClr val="080808"/>
                </a:solidFill>
              </a:rPr>
              <a:t>2</a:t>
            </a:r>
          </a:p>
          <a:p>
            <a:pPr marL="971550" lvl="1"/>
            <a:r>
              <a:rPr lang="zh-CN" altLang="en-US" dirty="0" smtClean="0">
                <a:solidFill>
                  <a:srgbClr val="080808"/>
                </a:solidFill>
              </a:rPr>
              <a:t>不采用：</a:t>
            </a:r>
            <a:r>
              <a:rPr lang="en-US" altLang="zh-CN" dirty="0" smtClean="0">
                <a:solidFill>
                  <a:srgbClr val="080808"/>
                </a:solidFill>
              </a:rPr>
              <a:t>T(n)=T(n-1) - (T(n-1)/2+1) </a:t>
            </a:r>
            <a:r>
              <a:rPr lang="zh-CN" altLang="en-US" dirty="0" smtClean="0">
                <a:solidFill>
                  <a:srgbClr val="080808"/>
                </a:solidFill>
              </a:rPr>
              <a:t>（无法递归到本原问题）</a:t>
            </a:r>
            <a:endParaRPr lang="zh-CN" altLang="en-US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390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猴子</a:t>
            </a:r>
            <a:r>
              <a:rPr lang="zh-CN" altLang="en-US" dirty="0"/>
              <a:t>吃桃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16735"/>
            <a:ext cx="3909580" cy="5345112"/>
          </a:xfrm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2000" dirty="0"/>
              <a:t>猴有桃一堆，日食一半一，十日仅余一，问有几多桃？</a:t>
            </a:r>
            <a:endParaRPr lang="en-US" altLang="zh-CN" sz="2000" dirty="0"/>
          </a:p>
          <a:p>
            <a:pPr lvl="1" indent="0"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n)</a:t>
            </a:r>
          </a:p>
          <a:p>
            <a:pPr lvl="1" indent="0">
              <a:buNone/>
            </a:pPr>
            <a:r>
              <a:rPr lang="en-US" altLang="zh-CN" sz="1800" dirty="0"/>
              <a:t>{</a:t>
            </a:r>
          </a:p>
          <a:p>
            <a:pPr lvl="1" indent="0">
              <a:buNone/>
            </a:pPr>
            <a:r>
              <a:rPr lang="en-US" altLang="zh-CN" sz="1800" dirty="0"/>
              <a:t>      static int </a:t>
            </a:r>
            <a:r>
              <a:rPr lang="en-US" altLang="zh-CN" sz="1800" dirty="0">
                <a:solidFill>
                  <a:srgbClr val="0303DF"/>
                </a:solidFill>
              </a:rPr>
              <a:t>peach</a:t>
            </a:r>
            <a:r>
              <a:rPr lang="en-US" altLang="zh-CN" sz="1800" dirty="0"/>
              <a:t>;</a:t>
            </a:r>
          </a:p>
          <a:p>
            <a:pPr lvl="1" indent="0">
              <a:buNone/>
            </a:pPr>
            <a:r>
              <a:rPr lang="en-US" altLang="zh-CN" sz="1800" dirty="0"/>
              <a:t>	     if (n==10) </a:t>
            </a:r>
          </a:p>
          <a:p>
            <a:pPr lvl="1" indent="0">
              <a:buNone/>
            </a:pPr>
            <a:r>
              <a:rPr lang="en-US" altLang="zh-CN" sz="1800" dirty="0"/>
              <a:t>	          </a:t>
            </a:r>
            <a:r>
              <a:rPr lang="en-US" altLang="zh-CN" sz="1800" dirty="0">
                <a:solidFill>
                  <a:srgbClr val="0303DF"/>
                </a:solidFill>
              </a:rPr>
              <a:t>peach</a:t>
            </a:r>
            <a:r>
              <a:rPr lang="en-US" altLang="zh-CN" sz="1800" dirty="0"/>
              <a:t>=1;</a:t>
            </a:r>
          </a:p>
          <a:p>
            <a:pPr lvl="1" indent="0">
              <a:buNone/>
            </a:pPr>
            <a:r>
              <a:rPr lang="en-US" altLang="zh-CN" sz="1800" dirty="0"/>
              <a:t>	     else</a:t>
            </a:r>
          </a:p>
          <a:p>
            <a:pPr lvl="1" indent="0">
              <a:buNone/>
            </a:pPr>
            <a:r>
              <a:rPr lang="en-US" altLang="zh-CN" sz="1800" dirty="0"/>
              <a:t>	          </a:t>
            </a:r>
            <a:r>
              <a:rPr lang="en-US" altLang="zh-CN" sz="1800" dirty="0">
                <a:solidFill>
                  <a:srgbClr val="0303DF"/>
                </a:solidFill>
              </a:rPr>
              <a:t>peach</a:t>
            </a:r>
            <a:r>
              <a:rPr lang="en-US" altLang="zh-CN" sz="1800" dirty="0"/>
              <a:t>=</a:t>
            </a:r>
            <a:r>
              <a:rPr lang="en-US" altLang="zh-CN" sz="1800" dirty="0">
                <a:solidFill>
                  <a:srgbClr val="7030A0"/>
                </a:solidFill>
              </a:rPr>
              <a:t>2*T(n+1)+2</a:t>
            </a:r>
            <a:r>
              <a:rPr lang="en-US" altLang="zh-CN" sz="1800" dirty="0"/>
              <a:t>;</a:t>
            </a:r>
          </a:p>
          <a:p>
            <a:pPr lvl="1" indent="0"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</a:t>
            </a:r>
            <a:r>
              <a:rPr lang="en-US" altLang="zh-CN" sz="1800" dirty="0"/>
              <a:t>return </a:t>
            </a:r>
            <a:r>
              <a:rPr lang="en-US" altLang="zh-CN" sz="1800" dirty="0">
                <a:solidFill>
                  <a:srgbClr val="0303DF"/>
                </a:solidFill>
              </a:rPr>
              <a:t>peach</a:t>
            </a:r>
            <a:r>
              <a:rPr lang="en-US" altLang="zh-CN" sz="1800" dirty="0"/>
              <a:t>;</a:t>
            </a:r>
          </a:p>
          <a:p>
            <a:pPr lvl="1" indent="0">
              <a:buNone/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}</a:t>
            </a:r>
            <a:endParaRPr lang="zh-CN" altLang="en-US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14874" y="1116735"/>
            <a:ext cx="3971925" cy="534511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2000" dirty="0"/>
              <a:t>猴有桃一堆，日食一半一，十日仅余一，问有几多桃？</a:t>
            </a:r>
            <a:endParaRPr lang="en-US" altLang="zh-CN" sz="2000" dirty="0"/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 err="1"/>
              <a:t>int</a:t>
            </a:r>
            <a:r>
              <a:rPr lang="en-US" altLang="zh-CN" sz="1800" dirty="0"/>
              <a:t> 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n)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{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	      if (n==10) 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	            return 1;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	      else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	            return 2*T(n+1)+2;</a:t>
            </a:r>
          </a:p>
          <a:p>
            <a:pPr lvl="1" indent="0">
              <a:buFont typeface="Wingdings" panose="05000000000000000000" pitchFamily="2" charset="2"/>
              <a:buNone/>
            </a:pPr>
            <a:r>
              <a:rPr lang="en-US" altLang="zh-CN" sz="1800" dirty="0"/>
              <a:t>  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725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将</a:t>
            </a:r>
            <a:r>
              <a:rPr lang="zh-CN" altLang="en-US" dirty="0"/>
              <a:t>一个整数倒叙输出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如输入</a:t>
            </a:r>
            <a:r>
              <a:rPr lang="en-US" altLang="zh-CN" dirty="0"/>
              <a:t>n=123456</a:t>
            </a:r>
            <a:r>
              <a:rPr lang="zh-CN" altLang="en-US" dirty="0"/>
              <a:t>，输出：</a:t>
            </a:r>
            <a:r>
              <a:rPr lang="en-US" altLang="zh-CN" dirty="0"/>
              <a:t>654321</a:t>
            </a:r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9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将</a:t>
            </a:r>
            <a:r>
              <a:rPr lang="zh-CN" altLang="en-US" dirty="0"/>
              <a:t>一个整数倒叙输出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如输入</a:t>
            </a:r>
            <a:r>
              <a:rPr lang="en-US" altLang="zh-CN" dirty="0"/>
              <a:t>n=123456</a:t>
            </a:r>
            <a:r>
              <a:rPr lang="zh-CN" altLang="en-US" dirty="0"/>
              <a:t>，输出：</a:t>
            </a:r>
            <a:r>
              <a:rPr lang="en-US" altLang="zh-CN" dirty="0"/>
              <a:t>654321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分析</a:t>
            </a:r>
            <a:endParaRPr lang="en-US" altLang="zh-CN" dirty="0"/>
          </a:p>
          <a:p>
            <a:pPr marL="971550" lvl="1"/>
            <a:r>
              <a:rPr lang="zh-CN" altLang="en-US" dirty="0"/>
              <a:t>假定</a:t>
            </a:r>
            <a:r>
              <a:rPr lang="en-US" altLang="zh-CN" dirty="0">
                <a:solidFill>
                  <a:srgbClr val="7030A0"/>
                </a:solidFill>
              </a:rPr>
              <a:t>void T(</a:t>
            </a:r>
            <a:r>
              <a:rPr lang="en-US" altLang="zh-CN" dirty="0" err="1">
                <a:solidFill>
                  <a:srgbClr val="7030A0"/>
                </a:solidFill>
              </a:rPr>
              <a:t>int</a:t>
            </a:r>
            <a:r>
              <a:rPr lang="en-US" altLang="zh-CN" dirty="0">
                <a:solidFill>
                  <a:srgbClr val="7030A0"/>
                </a:solidFill>
              </a:rPr>
              <a:t> n)</a:t>
            </a:r>
            <a:r>
              <a:rPr lang="zh-CN" altLang="en-US" dirty="0"/>
              <a:t>的功能是倒叙输出</a:t>
            </a:r>
            <a:r>
              <a:rPr lang="zh-CN" altLang="en-US" dirty="0">
                <a:solidFill>
                  <a:srgbClr val="006600"/>
                </a:solidFill>
              </a:rPr>
              <a:t>整数</a:t>
            </a:r>
            <a:r>
              <a:rPr lang="en-US" altLang="zh-CN" dirty="0">
                <a:solidFill>
                  <a:srgbClr val="006600"/>
                </a:solidFill>
              </a:rPr>
              <a:t>n</a:t>
            </a:r>
            <a:r>
              <a:rPr lang="zh-CN" altLang="en-US" dirty="0">
                <a:solidFill>
                  <a:srgbClr val="006600"/>
                </a:solidFill>
              </a:rPr>
              <a:t>的值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r>
              <a:rPr lang="zh-CN" altLang="en-US" dirty="0">
                <a:solidFill>
                  <a:srgbClr val="0303DF"/>
                </a:solidFill>
              </a:rPr>
              <a:t>如果</a:t>
            </a:r>
            <a:r>
              <a:rPr lang="en-US" altLang="zh-CN" dirty="0">
                <a:solidFill>
                  <a:srgbClr val="0303DF"/>
                </a:solidFill>
              </a:rPr>
              <a:t>n</a:t>
            </a:r>
            <a:r>
              <a:rPr lang="en-US" altLang="zh-CN" dirty="0" smtClean="0">
                <a:solidFill>
                  <a:srgbClr val="0303DF"/>
                </a:solidFill>
              </a:rPr>
              <a:t>&lt;=9</a:t>
            </a:r>
            <a:r>
              <a:rPr lang="zh-CN" altLang="en-US" dirty="0" smtClean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是一个一位数，</a:t>
            </a:r>
            <a:r>
              <a:rPr lang="zh-CN" altLang="en-US" dirty="0">
                <a:solidFill>
                  <a:srgbClr val="0303DF"/>
                </a:solidFill>
              </a:rPr>
              <a:t>直接输出</a:t>
            </a:r>
            <a:r>
              <a:rPr lang="en-US" altLang="zh-CN" dirty="0">
                <a:solidFill>
                  <a:srgbClr val="0303DF"/>
                </a:solidFill>
              </a:rPr>
              <a:t>n</a:t>
            </a:r>
            <a:r>
              <a:rPr lang="zh-CN" altLang="en-US" dirty="0"/>
              <a:t>；</a:t>
            </a:r>
            <a:r>
              <a:rPr lang="en-US" altLang="zh-CN" dirty="0">
                <a:solidFill>
                  <a:srgbClr val="0303DF"/>
                </a:solidFill>
              </a:rPr>
              <a:t>//</a:t>
            </a:r>
            <a:r>
              <a:rPr lang="zh-CN" altLang="en-US" dirty="0">
                <a:solidFill>
                  <a:srgbClr val="0303DF"/>
                </a:solidFill>
              </a:rPr>
              <a:t>边界条件</a:t>
            </a:r>
            <a:endParaRPr lang="en-US" altLang="zh-CN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dirty="0"/>
              <a:t>否则，</a:t>
            </a:r>
            <a:endParaRPr lang="en-US" altLang="zh-CN" dirty="0"/>
          </a:p>
          <a:p>
            <a:pPr marL="1200150" lvl="2"/>
            <a:r>
              <a:rPr lang="zh-CN" altLang="en-US" dirty="0">
                <a:solidFill>
                  <a:srgbClr val="7030A0"/>
                </a:solidFill>
              </a:rPr>
              <a:t>输出</a:t>
            </a:r>
            <a:r>
              <a:rPr lang="en-US" altLang="zh-CN" dirty="0">
                <a:solidFill>
                  <a:srgbClr val="7030A0"/>
                </a:solidFill>
              </a:rPr>
              <a:t>(n%10)</a:t>
            </a:r>
            <a:r>
              <a:rPr lang="zh-CN" altLang="en-US" dirty="0"/>
              <a:t>；</a:t>
            </a:r>
            <a:endParaRPr lang="en-US" altLang="zh-CN" dirty="0"/>
          </a:p>
          <a:p>
            <a:pPr marL="1200150" lvl="2"/>
            <a:r>
              <a:rPr lang="zh-CN" altLang="en-US" dirty="0"/>
              <a:t>递归调用 </a:t>
            </a:r>
            <a:r>
              <a:rPr lang="en-US" altLang="zh-CN" dirty="0"/>
              <a:t>T(n/10);</a:t>
            </a:r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0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将</a:t>
            </a:r>
            <a:r>
              <a:rPr lang="zh-CN" altLang="en-US" dirty="0"/>
              <a:t>一个正整数倒叙输出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如输入</a:t>
            </a:r>
            <a:r>
              <a:rPr lang="en-US" altLang="zh-CN" dirty="0"/>
              <a:t>n=123456</a:t>
            </a:r>
            <a:r>
              <a:rPr lang="zh-CN" altLang="en-US" dirty="0"/>
              <a:t>，输出：</a:t>
            </a:r>
            <a:r>
              <a:rPr lang="en-US" altLang="zh-CN" dirty="0"/>
              <a:t>654321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分析</a:t>
            </a:r>
            <a:endParaRPr lang="en-US" altLang="zh-CN" dirty="0"/>
          </a:p>
          <a:p>
            <a:pPr marL="971550" lvl="1"/>
            <a:r>
              <a:rPr lang="zh-CN" altLang="en-US" dirty="0"/>
              <a:t>假定</a:t>
            </a:r>
            <a:r>
              <a:rPr lang="en-US" altLang="zh-CN" dirty="0"/>
              <a:t>void T(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en-US" dirty="0"/>
              <a:t>的功能是倒叙输出正整数</a:t>
            </a:r>
            <a:r>
              <a:rPr lang="en-US" altLang="zh-CN" dirty="0"/>
              <a:t>n</a:t>
            </a:r>
            <a:r>
              <a:rPr lang="zh-CN" altLang="en-US" dirty="0"/>
              <a:t>的值；</a:t>
            </a:r>
            <a:endParaRPr lang="en-US" altLang="zh-CN" dirty="0"/>
          </a:p>
          <a:p>
            <a:pPr marL="971550" lvl="1"/>
            <a:r>
              <a:rPr lang="zh-CN" altLang="en-US" dirty="0"/>
              <a:t>如果</a:t>
            </a:r>
            <a:r>
              <a:rPr lang="en-US" altLang="zh-CN" dirty="0"/>
              <a:t>0&lt;n&lt;10</a:t>
            </a:r>
            <a:r>
              <a:rPr lang="zh-CN" altLang="en-US" dirty="0"/>
              <a:t>，输出</a:t>
            </a:r>
            <a:r>
              <a:rPr lang="en-US" altLang="zh-CN" dirty="0"/>
              <a:t>n</a:t>
            </a:r>
            <a:r>
              <a:rPr lang="zh-CN" altLang="en-US" dirty="0"/>
              <a:t>；</a:t>
            </a:r>
            <a:r>
              <a:rPr lang="en-US" altLang="zh-CN" dirty="0"/>
              <a:t>//</a:t>
            </a:r>
            <a:r>
              <a:rPr lang="zh-CN" altLang="en-US" dirty="0"/>
              <a:t>边界条件</a:t>
            </a:r>
            <a:endParaRPr lang="en-US" altLang="zh-CN" dirty="0"/>
          </a:p>
          <a:p>
            <a:pPr marL="971550" lvl="1"/>
            <a:r>
              <a:rPr lang="zh-CN" altLang="en-US" dirty="0"/>
              <a:t>否则，输出</a:t>
            </a:r>
            <a:r>
              <a:rPr lang="en-US" altLang="zh-CN" dirty="0"/>
              <a:t>(n%10)</a:t>
            </a:r>
            <a:r>
              <a:rPr lang="zh-CN" altLang="en-US" dirty="0"/>
              <a:t>，递归输出</a:t>
            </a:r>
            <a:r>
              <a:rPr lang="en-US" altLang="zh-CN" dirty="0"/>
              <a:t>T(n/10)</a:t>
            </a:r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" y="3300775"/>
            <a:ext cx="3844636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void T(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n)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if  (n&lt;10)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(“%d”, n);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(“%d”, n%10);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    T(n/10);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4571" y="3300560"/>
            <a:ext cx="3311611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main()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n=123456;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T(n);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return 0;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78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将</a:t>
            </a:r>
            <a:r>
              <a:rPr lang="zh-CN" altLang="en-US" dirty="0"/>
              <a:t>一个整数倒叙后得到另一个整数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如</a:t>
            </a:r>
            <a:r>
              <a:rPr lang="en-US" altLang="zh-CN" dirty="0"/>
              <a:t>n=123456</a:t>
            </a:r>
            <a:r>
              <a:rPr lang="zh-CN" altLang="en-US" dirty="0"/>
              <a:t>，得到</a:t>
            </a:r>
            <a:r>
              <a:rPr lang="en-US" altLang="zh-CN" dirty="0"/>
              <a:t>m=654321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34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将</a:t>
            </a:r>
            <a:r>
              <a:rPr lang="zh-CN" altLang="en-US" dirty="0"/>
              <a:t>一个整数倒叙后得到另一个整数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356889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如</a:t>
            </a:r>
            <a:r>
              <a:rPr lang="en-US" altLang="zh-CN" sz="2000" dirty="0"/>
              <a:t>int n=123456</a:t>
            </a:r>
            <a:r>
              <a:rPr lang="zh-CN" altLang="en-US" sz="2000" dirty="0"/>
              <a:t>，得到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m=654321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分析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假定</a:t>
            </a:r>
            <a:r>
              <a:rPr lang="en-US" altLang="zh-CN" sz="1800" dirty="0"/>
              <a:t>int T(int n, int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)</a:t>
            </a:r>
            <a:r>
              <a:rPr lang="zh-CN" altLang="en-US" sz="1800" dirty="0"/>
              <a:t>的功能是将一个长度为</a:t>
            </a:r>
            <a:r>
              <a:rPr lang="en-US" altLang="zh-CN" sz="1800" dirty="0" err="1"/>
              <a:t>len</a:t>
            </a:r>
            <a:r>
              <a:rPr lang="zh-CN" altLang="en-US" sz="1800" dirty="0"/>
              <a:t>的整数倒叙后得到</a:t>
            </a:r>
            <a:r>
              <a:rPr lang="en-US" altLang="zh-CN" sz="1800" dirty="0"/>
              <a:t>m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简写成 </a:t>
            </a:r>
            <a:r>
              <a:rPr lang="en-US" altLang="zh-CN" sz="1800" dirty="0"/>
              <a:t>T(</a:t>
            </a:r>
            <a:r>
              <a:rPr lang="en-US" altLang="zh-CN" sz="1800" dirty="0" err="1"/>
              <a:t>n,len</a:t>
            </a:r>
            <a:r>
              <a:rPr lang="en-US" altLang="zh-CN" sz="1800" dirty="0"/>
              <a:t>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如果</a:t>
            </a:r>
            <a:r>
              <a:rPr lang="en-US" altLang="zh-CN" sz="1800" dirty="0"/>
              <a:t>n&lt;10</a:t>
            </a:r>
            <a:r>
              <a:rPr lang="zh-CN" altLang="en-US" sz="1800" dirty="0"/>
              <a:t>，说明</a:t>
            </a:r>
            <a:r>
              <a:rPr lang="en-US" altLang="zh-CN" sz="1800" dirty="0"/>
              <a:t>n</a:t>
            </a:r>
            <a:r>
              <a:rPr lang="zh-CN" altLang="en-US" sz="1800" dirty="0"/>
              <a:t>是一个一位整数，则</a:t>
            </a:r>
            <a:r>
              <a:rPr lang="en-US" altLang="zh-CN" sz="1800" dirty="0">
                <a:solidFill>
                  <a:srgbClr val="C00000"/>
                </a:solidFill>
              </a:rPr>
              <a:t>m=n</a:t>
            </a:r>
            <a:r>
              <a:rPr lang="zh-CN" altLang="en-US" sz="1800" dirty="0"/>
              <a:t>；</a:t>
            </a:r>
            <a:r>
              <a:rPr lang="en-US" altLang="zh-CN" sz="1800" dirty="0">
                <a:solidFill>
                  <a:srgbClr val="0303DF"/>
                </a:solidFill>
              </a:rPr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边界条件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/>
              <a:t>否则，</a:t>
            </a:r>
            <a:r>
              <a:rPr lang="en-US" altLang="zh-CN" sz="1800" dirty="0">
                <a:solidFill>
                  <a:srgbClr val="0303DF"/>
                </a:solidFill>
              </a:rPr>
              <a:t>m=(n%10)*10</a:t>
            </a:r>
            <a:r>
              <a:rPr lang="en-US" altLang="zh-CN" sz="1800" baseline="30000" dirty="0">
                <a:solidFill>
                  <a:srgbClr val="0303DF"/>
                </a:solidFill>
              </a:rPr>
              <a:t>len-1</a:t>
            </a:r>
            <a:r>
              <a:rPr lang="en-US" altLang="zh-CN" sz="1800" dirty="0">
                <a:solidFill>
                  <a:srgbClr val="0303DF"/>
                </a:solidFill>
              </a:rPr>
              <a:t>+T(n/10, len-1)</a:t>
            </a:r>
            <a:r>
              <a:rPr lang="zh-CN" altLang="en-US" sz="1800" dirty="0">
                <a:solidFill>
                  <a:srgbClr val="0303DF"/>
                </a:solidFill>
              </a:rPr>
              <a:t>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>
                <a:solidFill>
                  <a:srgbClr val="C00000"/>
                </a:solidFill>
              </a:rPr>
              <a:t>即：将</a:t>
            </a:r>
            <a:r>
              <a:rPr lang="en-US" altLang="zh-CN" sz="1800" dirty="0">
                <a:solidFill>
                  <a:srgbClr val="C00000"/>
                </a:solidFill>
              </a:rPr>
              <a:t>n</a:t>
            </a:r>
            <a:r>
              <a:rPr lang="zh-CN" altLang="en-US" sz="1800" dirty="0">
                <a:solidFill>
                  <a:srgbClr val="C00000"/>
                </a:solidFill>
              </a:rPr>
              <a:t>中的最低位数，作为</a:t>
            </a:r>
            <a:r>
              <a:rPr lang="en-US" altLang="zh-CN" sz="1800" dirty="0">
                <a:solidFill>
                  <a:srgbClr val="C00000"/>
                </a:solidFill>
              </a:rPr>
              <a:t>m</a:t>
            </a:r>
            <a:r>
              <a:rPr lang="zh-CN" altLang="en-US" sz="1800" dirty="0">
                <a:solidFill>
                  <a:srgbClr val="C00000"/>
                </a:solidFill>
              </a:rPr>
              <a:t>的最高位数；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77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将</a:t>
            </a:r>
            <a:r>
              <a:rPr lang="zh-CN" altLang="en-US" dirty="0"/>
              <a:t>一个整数倒叙后得到另一个整数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356889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测试用例：</a:t>
            </a:r>
            <a:r>
              <a:rPr lang="en-US" altLang="zh-CN" sz="2000" dirty="0"/>
              <a:t>n=123456</a:t>
            </a:r>
            <a:r>
              <a:rPr lang="zh-CN" altLang="en-US" sz="2000" dirty="0"/>
              <a:t>，得到</a:t>
            </a:r>
            <a:r>
              <a:rPr lang="en-US" altLang="zh-CN" sz="2000" dirty="0"/>
              <a:t>m=654321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分析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假定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T(n, d)</a:t>
            </a:r>
            <a:r>
              <a:rPr lang="zh-CN" altLang="en-US" sz="1800" dirty="0"/>
              <a:t>的功能是将一个长度为</a:t>
            </a:r>
            <a:r>
              <a:rPr lang="en-US" altLang="zh-CN" sz="1800" dirty="0"/>
              <a:t>d</a:t>
            </a:r>
            <a:r>
              <a:rPr lang="zh-CN" altLang="en-US" sz="1800" dirty="0"/>
              <a:t>的整数倒叙后得到</a:t>
            </a:r>
            <a:r>
              <a:rPr lang="en-US" altLang="zh-CN" sz="1800" dirty="0"/>
              <a:t>m</a:t>
            </a:r>
            <a:r>
              <a:rPr lang="zh-CN" altLang="en-US" sz="1800" dirty="0"/>
              <a:t>，然后输出</a:t>
            </a:r>
            <a:r>
              <a:rPr lang="en-US" altLang="zh-CN" sz="1800" dirty="0"/>
              <a:t>m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如果</a:t>
            </a:r>
            <a:r>
              <a:rPr lang="en-US" altLang="zh-CN" sz="1800" dirty="0"/>
              <a:t>n&lt;10</a:t>
            </a:r>
            <a:r>
              <a:rPr lang="zh-CN" altLang="en-US" sz="1800" dirty="0"/>
              <a:t>，</a:t>
            </a:r>
            <a:r>
              <a:rPr lang="en-US" altLang="zh-CN" sz="1800" dirty="0"/>
              <a:t>m=n</a:t>
            </a:r>
            <a:r>
              <a:rPr lang="zh-CN" altLang="en-US" sz="1800" dirty="0"/>
              <a:t>；</a:t>
            </a:r>
            <a:r>
              <a:rPr lang="en-US" altLang="zh-CN" sz="1800" dirty="0"/>
              <a:t>//</a:t>
            </a:r>
            <a:r>
              <a:rPr lang="zh-CN" altLang="en-US" sz="1800" dirty="0"/>
              <a:t>边界条件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否则，</a:t>
            </a:r>
            <a:r>
              <a:rPr lang="en-US" altLang="zh-CN" sz="1800" b="1" dirty="0">
                <a:solidFill>
                  <a:srgbClr val="FF0000"/>
                </a:solidFill>
              </a:rPr>
              <a:t>m=(n%10)*10</a:t>
            </a:r>
            <a:r>
              <a:rPr lang="en-US" altLang="zh-CN" sz="1800" b="1" baseline="30000" dirty="0">
                <a:solidFill>
                  <a:srgbClr val="FF0000"/>
                </a:solidFill>
              </a:rPr>
              <a:t>d-1</a:t>
            </a:r>
            <a:r>
              <a:rPr lang="en-US" altLang="zh-CN" sz="1800" b="1" dirty="0">
                <a:solidFill>
                  <a:srgbClr val="FF0000"/>
                </a:solidFill>
              </a:rPr>
              <a:t>+T(n/10, d-1)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971550" lvl="1"/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85775" y="3200303"/>
            <a:ext cx="4967069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int  T(int n, int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len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)  //</a:t>
            </a:r>
            <a:r>
              <a:rPr lang="zh-CN" altLang="en-US" dirty="0">
                <a:solidFill>
                  <a:srgbClr val="000000"/>
                </a:solidFill>
                <a:sym typeface="宋体" panose="02010600030101010101" pitchFamily="2" charset="-122"/>
              </a:rPr>
              <a:t>长度为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len</a:t>
            </a:r>
            <a:r>
              <a:rPr lang="zh-CN" altLang="en-US" dirty="0">
                <a:solidFill>
                  <a:srgbClr val="000000"/>
                </a:solidFill>
                <a:sym typeface="宋体" panose="02010600030101010101" pitchFamily="2" charset="-122"/>
              </a:rPr>
              <a:t>的整数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n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static int m;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if  (n&lt;10)  m=n;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else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    m=(n%10)*(int)pow(10,len-1)+T(n/10,--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len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}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return m;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  <a:endParaRPr lang="zh-CN" altLang="en-US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77138" y="3200303"/>
            <a:ext cx="314123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main()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n=123456;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m=T(n,6);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(“n=%d, m=%d”,</a:t>
            </a:r>
            <a:r>
              <a:rPr lang="en-US" altLang="zh-CN" dirty="0" err="1">
                <a:solidFill>
                  <a:srgbClr val="000000"/>
                </a:solidFill>
                <a:sym typeface="宋体" panose="02010600030101010101" pitchFamily="2" charset="-122"/>
              </a:rPr>
              <a:t>n,n</a:t>
            </a:r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     return 0; </a:t>
            </a:r>
          </a:p>
          <a:p>
            <a:r>
              <a:rPr lang="en-US" altLang="zh-CN" dirty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68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判断</a:t>
            </a:r>
            <a:r>
              <a:rPr lang="zh-CN" altLang="en-US" dirty="0"/>
              <a:t>一</a:t>
            </a:r>
            <a:r>
              <a:rPr lang="zh-CN" altLang="en-US" dirty="0" smtClean="0"/>
              <a:t>个串是否</a:t>
            </a:r>
            <a:r>
              <a:rPr lang="zh-CN" altLang="en-US" dirty="0"/>
              <a:t>是一个</a:t>
            </a:r>
            <a:r>
              <a:rPr lang="zh-CN" altLang="en-US" dirty="0" smtClean="0"/>
              <a:t>回文串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回文串</a:t>
            </a:r>
            <a:endParaRPr lang="en-US" altLang="zh-CN" dirty="0"/>
          </a:p>
          <a:p>
            <a:pPr marL="971550" lvl="1"/>
            <a:r>
              <a:rPr lang="zh-CN" altLang="en-US" dirty="0">
                <a:solidFill>
                  <a:srgbClr val="0303DF"/>
                </a:solidFill>
              </a:rPr>
              <a:t>一个从左读和从右读都一样的字符串</a:t>
            </a:r>
            <a:r>
              <a:rPr lang="zh-CN" altLang="en-US" dirty="0"/>
              <a:t>，如：</a:t>
            </a:r>
            <a:endParaRPr lang="en-US" altLang="zh-CN" dirty="0"/>
          </a:p>
          <a:p>
            <a:pPr marL="971550" lvl="1"/>
            <a:r>
              <a:rPr lang="en-US" altLang="zh-CN" dirty="0"/>
              <a:t>“level”</a:t>
            </a:r>
            <a:r>
              <a:rPr lang="zh-CN" altLang="en-US" dirty="0"/>
              <a:t>，</a:t>
            </a:r>
            <a:r>
              <a:rPr lang="en-US" altLang="zh-CN" dirty="0"/>
              <a:t>”123454321”</a:t>
            </a:r>
            <a:r>
              <a:rPr lang="zh-CN" altLang="en-US" dirty="0"/>
              <a:t>，</a:t>
            </a:r>
            <a:r>
              <a:rPr lang="en-US" altLang="zh-CN" dirty="0"/>
              <a:t>”111”</a:t>
            </a:r>
            <a:r>
              <a:rPr lang="zh-CN" altLang="en-US" dirty="0"/>
              <a:t>，</a:t>
            </a:r>
            <a:r>
              <a:rPr lang="en-US" altLang="zh-CN" dirty="0"/>
              <a:t>”11”, ‘1’ </a:t>
            </a:r>
            <a:r>
              <a:rPr lang="zh-CN" altLang="en-US" dirty="0"/>
              <a:t>都是回文数；</a:t>
            </a:r>
            <a:endParaRPr lang="en-US" altLang="zh-CN" dirty="0"/>
          </a:p>
          <a:p>
            <a:pPr marL="971550" lvl="1"/>
            <a:r>
              <a:rPr lang="zh-CN" altLang="en-US" dirty="0"/>
              <a:t>“上海自来水来自海上”，“青岛多树木树多岛青”，“山西悬空寺空悬西山”，“黄山落叶松叶落山黄”， “三块五花肉花五块三”等都是</a:t>
            </a:r>
            <a:r>
              <a:rPr lang="zh-CN" altLang="en-US" dirty="0" smtClean="0"/>
              <a:t>回文串；</a:t>
            </a:r>
            <a:endParaRPr lang="en-US" altLang="zh-CN" dirty="0"/>
          </a:p>
          <a:p>
            <a:pPr marL="971550" lvl="1"/>
            <a:r>
              <a:rPr lang="zh-CN" altLang="en-US" dirty="0"/>
              <a:t>假设</a:t>
            </a:r>
            <a:r>
              <a:rPr lang="zh-CN" altLang="en-US" dirty="0">
                <a:solidFill>
                  <a:srgbClr val="C00000"/>
                </a:solidFill>
              </a:rPr>
              <a:t>空串</a:t>
            </a:r>
            <a:r>
              <a:rPr lang="zh-CN" altLang="en-US" dirty="0">
                <a:solidFill>
                  <a:srgbClr val="0303DF"/>
                </a:solidFill>
              </a:rPr>
              <a:t>不是</a:t>
            </a:r>
            <a:r>
              <a:rPr lang="zh-CN" altLang="en-US" dirty="0" smtClean="0">
                <a:solidFill>
                  <a:srgbClr val="0303DF"/>
                </a:solidFill>
              </a:rPr>
              <a:t>回文串；</a:t>
            </a:r>
            <a:r>
              <a:rPr lang="zh-CN" altLang="en-US" dirty="0"/>
              <a:t> 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1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判断</a:t>
            </a:r>
            <a:r>
              <a:rPr lang="zh-CN" altLang="en-US" dirty="0"/>
              <a:t>一</a:t>
            </a:r>
            <a:r>
              <a:rPr lang="zh-CN" altLang="en-US" dirty="0" smtClean="0"/>
              <a:t>个串是否</a:t>
            </a:r>
            <a:r>
              <a:rPr lang="zh-CN" altLang="en-US" dirty="0"/>
              <a:t>是一个</a:t>
            </a:r>
            <a:r>
              <a:rPr lang="zh-CN" altLang="en-US" dirty="0" smtClean="0"/>
              <a:t>回文串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273761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分析</a:t>
            </a:r>
            <a:endParaRPr lang="en-US" altLang="zh-CN" dirty="0"/>
          </a:p>
          <a:p>
            <a:pPr marL="971550" lvl="1"/>
            <a:r>
              <a:rPr lang="zh-CN" altLang="en-US" sz="1800" dirty="0" smtClean="0"/>
              <a:t>设</a:t>
            </a:r>
            <a:r>
              <a:rPr lang="en-US" altLang="zh-CN" sz="1800" dirty="0" smtClean="0"/>
              <a:t>char </a:t>
            </a:r>
            <a:r>
              <a:rPr lang="en-US" altLang="zh-CN" sz="1800" dirty="0"/>
              <a:t>T(char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start,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end)</a:t>
            </a:r>
            <a:r>
              <a:rPr lang="zh-CN" altLang="en-US" sz="1800" dirty="0"/>
              <a:t>表示检测字符串</a:t>
            </a:r>
            <a:r>
              <a:rPr lang="en-US" altLang="zh-CN" sz="1800" dirty="0" err="1"/>
              <a:t>str</a:t>
            </a:r>
            <a:r>
              <a:rPr lang="zh-CN" altLang="en-US" sz="1800" dirty="0"/>
              <a:t>从位置</a:t>
            </a:r>
            <a:r>
              <a:rPr lang="en-US" altLang="zh-CN" sz="1800" dirty="0"/>
              <a:t>start</a:t>
            </a:r>
            <a:r>
              <a:rPr lang="zh-CN" altLang="en-US" sz="1800" dirty="0"/>
              <a:t>到位置</a:t>
            </a:r>
            <a:r>
              <a:rPr lang="en-US" altLang="zh-CN" sz="1800" dirty="0"/>
              <a:t>end</a:t>
            </a:r>
            <a:r>
              <a:rPr lang="zh-CN" altLang="en-US" sz="1800" dirty="0"/>
              <a:t>之间的数是不是一个回文数</a:t>
            </a:r>
            <a:r>
              <a:rPr lang="en-US" altLang="zh-CN" sz="1800" dirty="0"/>
              <a:t>;</a:t>
            </a:r>
          </a:p>
          <a:p>
            <a:pPr marL="971550" lvl="1"/>
            <a:r>
              <a:rPr lang="zh-CN" altLang="en-US" sz="1800" dirty="0"/>
              <a:t>如果</a:t>
            </a:r>
            <a:r>
              <a:rPr lang="en-US" altLang="zh-CN" sz="1800" dirty="0" err="1"/>
              <a:t>str</a:t>
            </a:r>
            <a:r>
              <a:rPr lang="zh-CN" altLang="en-US" sz="1800" dirty="0"/>
              <a:t>是一个空串，或</a:t>
            </a:r>
            <a:r>
              <a:rPr lang="en-US" altLang="zh-CN" sz="1800" dirty="0"/>
              <a:t>start&gt;end, </a:t>
            </a:r>
            <a:r>
              <a:rPr lang="zh-CN" altLang="en-US" sz="1800" dirty="0"/>
              <a:t>则</a:t>
            </a:r>
            <a:r>
              <a:rPr lang="en-US" altLang="zh-CN" sz="1800" dirty="0" err="1"/>
              <a:t>str</a:t>
            </a:r>
            <a:r>
              <a:rPr lang="zh-CN" altLang="en-US" sz="1800" dirty="0"/>
              <a:t>不是一个回文数，返回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；</a:t>
            </a:r>
            <a:r>
              <a:rPr lang="en-US" altLang="zh-CN" sz="1800" dirty="0"/>
              <a:t>//</a:t>
            </a:r>
            <a:r>
              <a:rPr lang="zh-CN" altLang="en-US" sz="1800" dirty="0"/>
              <a:t>空串或参数错误；</a:t>
            </a:r>
            <a:endParaRPr lang="en-US" altLang="zh-CN" sz="1800" dirty="0"/>
          </a:p>
          <a:p>
            <a:pPr marL="971550" lvl="1"/>
            <a:r>
              <a:rPr lang="zh-CN" altLang="en-US" sz="1800" dirty="0"/>
              <a:t>如果</a:t>
            </a:r>
            <a:r>
              <a:rPr lang="en-US" altLang="zh-CN" sz="1800" dirty="0"/>
              <a:t>start==end, </a:t>
            </a:r>
            <a:r>
              <a:rPr lang="zh-CN" altLang="en-US" sz="1800" dirty="0"/>
              <a:t>则</a:t>
            </a:r>
            <a:r>
              <a:rPr lang="en-US" altLang="zh-CN" sz="1800" dirty="0" err="1"/>
              <a:t>str</a:t>
            </a:r>
            <a:r>
              <a:rPr lang="zh-CN" altLang="en-US" sz="1800" dirty="0"/>
              <a:t>是个一位数，也是个回文数，返回</a:t>
            </a:r>
            <a:r>
              <a:rPr lang="en-US" altLang="zh-CN" sz="1800" dirty="0"/>
              <a:t>true;     //”8”</a:t>
            </a:r>
          </a:p>
          <a:p>
            <a:pPr marL="971550" lvl="1"/>
            <a:r>
              <a:rPr lang="zh-CN" altLang="en-US" sz="1800" dirty="0"/>
              <a:t>如果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[start] !=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[end], </a:t>
            </a:r>
            <a:r>
              <a:rPr lang="zh-CN" altLang="en-US" sz="1800" dirty="0"/>
              <a:t>则</a:t>
            </a:r>
            <a:r>
              <a:rPr lang="en-US" altLang="zh-CN" sz="1800" dirty="0" err="1"/>
              <a:t>str</a:t>
            </a:r>
            <a:r>
              <a:rPr lang="zh-CN" altLang="en-US" sz="1800" dirty="0"/>
              <a:t>不是一个回文数，返回</a:t>
            </a:r>
            <a:r>
              <a:rPr lang="en-US" altLang="zh-CN" sz="1800" dirty="0"/>
              <a:t>false;</a:t>
            </a:r>
          </a:p>
          <a:p>
            <a:pPr marL="971550" lvl="1"/>
            <a:r>
              <a:rPr lang="en-US" altLang="zh-CN" sz="1800" dirty="0">
                <a:solidFill>
                  <a:srgbClr val="0303DF"/>
                </a:solidFill>
              </a:rPr>
              <a:t>start++; end--;</a:t>
            </a:r>
          </a:p>
          <a:p>
            <a:pPr marL="971550" lvl="1"/>
            <a:r>
              <a:rPr lang="zh-CN" altLang="en-US" sz="1800" dirty="0"/>
              <a:t>如果</a:t>
            </a:r>
            <a:r>
              <a:rPr lang="en-US" altLang="zh-CN" sz="1800" dirty="0"/>
              <a:t>start&gt;=end</a:t>
            </a:r>
            <a:r>
              <a:rPr lang="zh-CN" altLang="en-US" sz="1800" dirty="0"/>
              <a:t>，</a:t>
            </a:r>
            <a:r>
              <a:rPr lang="en-US" altLang="zh-CN" sz="1800" dirty="0"/>
              <a:t>return true</a:t>
            </a:r>
            <a:r>
              <a:rPr lang="zh-CN" altLang="en-US" sz="1800" dirty="0"/>
              <a:t>，否则去掉首末字符，中间的数字递归调用</a:t>
            </a:r>
            <a:r>
              <a:rPr lang="en-US" altLang="zh-CN" sz="1800" dirty="0"/>
              <a:t>T(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strat</a:t>
            </a:r>
            <a:r>
              <a:rPr lang="en-US" altLang="zh-CN" sz="1800" dirty="0"/>
              <a:t>, end) ;</a:t>
            </a:r>
          </a:p>
          <a:p>
            <a:pPr marL="971550" lvl="1"/>
            <a:r>
              <a:rPr lang="zh-CN" altLang="en-US" sz="1800" dirty="0"/>
              <a:t>注：</a:t>
            </a:r>
            <a:endParaRPr lang="en-US" altLang="zh-CN" sz="1800" dirty="0"/>
          </a:p>
          <a:p>
            <a:pPr marL="1200150" lvl="2"/>
            <a:r>
              <a:rPr lang="zh-CN" altLang="en-US" sz="1600" dirty="0"/>
              <a:t>对于长度为奇数的回文数，逐渐去掉首末字符，</a:t>
            </a:r>
            <a:r>
              <a:rPr lang="en-US" altLang="zh-CN" sz="1600" dirty="0"/>
              <a:t> start==end</a:t>
            </a:r>
            <a:r>
              <a:rPr lang="zh-CN" altLang="en-US" sz="1600" dirty="0"/>
              <a:t>作为终止条件；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而对于长度为偶数的回文数，</a:t>
            </a:r>
            <a:r>
              <a:rPr lang="en-US" altLang="zh-CN" sz="1600" dirty="0"/>
              <a:t> </a:t>
            </a:r>
            <a:r>
              <a:rPr lang="zh-CN" altLang="en-US" sz="1600" dirty="0"/>
              <a:t>逐渐去掉首末字符，条件</a:t>
            </a:r>
            <a:r>
              <a:rPr lang="en-US" altLang="zh-CN" sz="1600" dirty="0"/>
              <a:t>start==end</a:t>
            </a:r>
            <a:r>
              <a:rPr lang="zh-CN" altLang="en-US" sz="1600" dirty="0"/>
              <a:t>不会满足，</a:t>
            </a:r>
            <a:r>
              <a:rPr lang="en-US" altLang="zh-CN" sz="1600" dirty="0"/>
              <a:t> </a:t>
            </a:r>
            <a:r>
              <a:rPr lang="zh-CN" altLang="en-US" sz="1600" dirty="0"/>
              <a:t>将</a:t>
            </a:r>
            <a:r>
              <a:rPr lang="en-US" altLang="zh-CN" sz="1600" dirty="0"/>
              <a:t>start&gt;=end</a:t>
            </a:r>
            <a:r>
              <a:rPr lang="zh-CN" altLang="en-US" sz="1600" dirty="0"/>
              <a:t>作为其终止条件；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37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问题求解的递归思想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993949"/>
            <a:ext cx="8292465" cy="5345112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例如，计算</a:t>
            </a:r>
            <a:r>
              <a:rPr lang="en-US" altLang="zh-CN" sz="2000" dirty="0" smtClean="0"/>
              <a:t>n!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C00000"/>
                </a:solidFill>
              </a:rPr>
              <a:t>原问题</a:t>
            </a:r>
            <a:r>
              <a:rPr lang="en-US" altLang="zh-CN" sz="1800" dirty="0" smtClean="0"/>
              <a:t>n!</a:t>
            </a:r>
            <a:r>
              <a:rPr lang="zh-CN" altLang="en-US" sz="1800" dirty="0" smtClean="0"/>
              <a:t>，</a:t>
            </a:r>
            <a:r>
              <a:rPr lang="zh-CN" altLang="en-US" sz="1800" dirty="0" smtClean="0">
                <a:solidFill>
                  <a:srgbClr val="7030A0"/>
                </a:solidFill>
              </a:rPr>
              <a:t>无法直接求解；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0303DF"/>
                </a:solidFill>
              </a:rPr>
              <a:t>将</a:t>
            </a:r>
            <a:r>
              <a:rPr lang="zh-CN" altLang="en-US" sz="1800" dirty="0">
                <a:solidFill>
                  <a:srgbClr val="0303DF"/>
                </a:solidFill>
              </a:rPr>
              <a:t>问题进行</a:t>
            </a:r>
            <a:r>
              <a:rPr lang="zh-CN" altLang="en-US" sz="1800" dirty="0" smtClean="0">
                <a:solidFill>
                  <a:srgbClr val="0303DF"/>
                </a:solidFill>
              </a:rPr>
              <a:t>分解成较简单的子问题</a:t>
            </a:r>
            <a:r>
              <a:rPr lang="zh-CN" altLang="en-US" sz="1800" dirty="0" smtClean="0"/>
              <a:t>：</a:t>
            </a:r>
            <a:r>
              <a:rPr lang="en-US" altLang="zh-CN" sz="1800" dirty="0" smtClean="0">
                <a:solidFill>
                  <a:srgbClr val="7030A0"/>
                </a:solidFill>
              </a:rPr>
              <a:t>n!</a:t>
            </a:r>
            <a:r>
              <a:rPr lang="en-US" altLang="zh-CN" sz="1800" dirty="0" smtClean="0"/>
              <a:t>=n*</a:t>
            </a:r>
            <a:r>
              <a:rPr lang="en-US" altLang="zh-CN" sz="1800" dirty="0" smtClean="0">
                <a:solidFill>
                  <a:srgbClr val="C00000"/>
                </a:solidFill>
              </a:rPr>
              <a:t>(n-1)!</a:t>
            </a:r>
            <a:r>
              <a:rPr lang="zh-CN" altLang="en-US" sz="1800" dirty="0" smtClean="0"/>
              <a:t>，但</a:t>
            </a:r>
            <a:r>
              <a:rPr lang="en-US" altLang="zh-CN" sz="1800" dirty="0" smtClean="0"/>
              <a:t> (n-1)! </a:t>
            </a:r>
            <a:r>
              <a:rPr lang="zh-CN" altLang="en-US" sz="1800" dirty="0" smtClean="0"/>
              <a:t>仍然无法直接求解；</a:t>
            </a:r>
            <a:endParaRPr lang="en-US" altLang="zh-CN" sz="18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 smtClean="0">
                <a:solidFill>
                  <a:srgbClr val="006600"/>
                </a:solidFill>
              </a:rPr>
              <a:t>持续对问题进行分解，直至分解到</a:t>
            </a:r>
            <a:r>
              <a:rPr lang="zh-CN" altLang="en-US" sz="1800" b="1" dirty="0" smtClean="0">
                <a:solidFill>
                  <a:srgbClr val="C00000"/>
                </a:solidFill>
              </a:rPr>
              <a:t>本原问题</a:t>
            </a:r>
            <a:r>
              <a:rPr lang="zh-CN" altLang="en-US" sz="1800" b="1" dirty="0" smtClean="0">
                <a:solidFill>
                  <a:srgbClr val="006600"/>
                </a:solidFill>
              </a:rPr>
              <a:t>，即</a:t>
            </a:r>
            <a:endParaRPr lang="en-US" altLang="zh-CN" sz="1800" b="1" dirty="0" smtClean="0">
              <a:solidFill>
                <a:srgbClr val="006600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 smtClean="0"/>
              <a:t>n</a:t>
            </a:r>
            <a:r>
              <a:rPr lang="en-US" altLang="zh-CN" sz="1600" dirty="0"/>
              <a:t>!=</a:t>
            </a:r>
            <a:r>
              <a:rPr lang="en-US" altLang="zh-CN" sz="1600" dirty="0" smtClean="0"/>
              <a:t>n*(n-1)!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(n-1)!=(</a:t>
            </a:r>
            <a:r>
              <a:rPr lang="en-US" altLang="zh-CN" sz="1600" dirty="0"/>
              <a:t>n-1)*(n-2</a:t>
            </a:r>
            <a:r>
              <a:rPr lang="en-US" altLang="zh-CN" sz="1600" dirty="0" smtClean="0"/>
              <a:t>)!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…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3!=3*2!</a:t>
            </a:r>
            <a:r>
              <a:rPr lang="zh-CN" altLang="en-US" sz="1600" dirty="0" smtClean="0"/>
              <a:t>，</a:t>
            </a:r>
            <a:r>
              <a:rPr lang="en-US" altLang="zh-CN" sz="1600" dirty="0" smtClean="0"/>
              <a:t>2!=2*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1!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marL="1200150" lvl="2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b="1" dirty="0" smtClean="0">
                <a:solidFill>
                  <a:srgbClr val="006600"/>
                </a:solidFill>
              </a:rPr>
              <a:t>而本原问题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1!</a:t>
            </a:r>
            <a:r>
              <a:rPr lang="zh-CN" altLang="en-US" sz="1600" b="1" dirty="0" smtClean="0">
                <a:solidFill>
                  <a:srgbClr val="006600"/>
                </a:solidFill>
              </a:rPr>
              <a:t>可直接求解，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有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1!=1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b="1" dirty="0" smtClean="0"/>
              <a:t>本原问题的上级问题就可以求解，即</a:t>
            </a:r>
            <a:r>
              <a:rPr lang="en-US" altLang="zh-CN" sz="1800" b="1" dirty="0"/>
              <a:t> 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2</a:t>
            </a:r>
            <a:r>
              <a:rPr lang="zh-CN" altLang="en-US" sz="1800" b="1" dirty="0">
                <a:solidFill>
                  <a:srgbClr val="0303DF"/>
                </a:solidFill>
              </a:rPr>
              <a:t>*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1</a:t>
            </a:r>
            <a:r>
              <a:rPr lang="en-US" altLang="zh-CN" sz="1800" b="1" dirty="0" smtClean="0">
                <a:sym typeface="Wingdings" panose="05000000000000000000" pitchFamily="2" charset="2"/>
              </a:rPr>
              <a:t></a:t>
            </a:r>
            <a:r>
              <a:rPr lang="en-US" altLang="zh-CN" sz="1800" b="1" dirty="0" smtClean="0"/>
              <a:t>2!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;</a:t>
            </a:r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800" dirty="0" smtClean="0">
                <a:solidFill>
                  <a:srgbClr val="7030A0"/>
                </a:solidFill>
              </a:rPr>
              <a:t>这样逐级回溯，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3*2!</a:t>
            </a:r>
            <a:r>
              <a:rPr lang="en-US" altLang="zh-CN" sz="1800" b="1" dirty="0" smtClean="0">
                <a:solidFill>
                  <a:srgbClr val="0303DF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3!,…, (n-1)*(n-2)!</a:t>
            </a:r>
            <a:r>
              <a:rPr lang="en-US" altLang="zh-CN" sz="1800" b="1" dirty="0" smtClean="0">
                <a:solidFill>
                  <a:srgbClr val="0303DF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(</a:t>
            </a:r>
            <a:r>
              <a:rPr lang="en-US" altLang="zh-CN" sz="1800" b="1" dirty="0">
                <a:solidFill>
                  <a:srgbClr val="0303DF"/>
                </a:solidFill>
              </a:rPr>
              <a:t>n-1)!</a:t>
            </a:r>
            <a:r>
              <a:rPr lang="zh-CN" altLang="en-US" sz="1800" b="1" dirty="0" smtClean="0">
                <a:solidFill>
                  <a:srgbClr val="0303DF"/>
                </a:solidFill>
              </a:rPr>
              <a:t>，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n</a:t>
            </a:r>
            <a:r>
              <a:rPr lang="en-US" altLang="zh-CN" sz="1800" b="1" dirty="0">
                <a:solidFill>
                  <a:srgbClr val="0303DF"/>
                </a:solidFill>
              </a:rPr>
              <a:t>*(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n-1)!</a:t>
            </a:r>
            <a:r>
              <a:rPr lang="en-US" altLang="zh-CN" sz="1800" b="1" dirty="0" smtClean="0">
                <a:solidFill>
                  <a:srgbClr val="0303DF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n</a:t>
            </a:r>
            <a:r>
              <a:rPr lang="en-US" altLang="zh-CN" sz="1800" b="1" dirty="0">
                <a:solidFill>
                  <a:srgbClr val="0303DF"/>
                </a:solidFill>
              </a:rPr>
              <a:t>!</a:t>
            </a:r>
            <a:r>
              <a:rPr lang="en-US" altLang="zh-CN" sz="1800" b="1" dirty="0" smtClean="0">
                <a:solidFill>
                  <a:srgbClr val="0303DF"/>
                </a:solidFill>
              </a:rPr>
              <a:t>,</a:t>
            </a:r>
            <a:r>
              <a:rPr lang="zh-CN" altLang="en-US" sz="1800" dirty="0" smtClean="0">
                <a:solidFill>
                  <a:srgbClr val="7030A0"/>
                </a:solidFill>
              </a:rPr>
              <a:t>即可求解</a:t>
            </a:r>
            <a:r>
              <a:rPr lang="zh-CN" altLang="en-US" sz="1800" dirty="0" smtClean="0">
                <a:solidFill>
                  <a:srgbClr val="C00000"/>
                </a:solidFill>
              </a:rPr>
              <a:t>原问题</a:t>
            </a:r>
            <a:r>
              <a:rPr lang="en-US" altLang="zh-CN" sz="1800" dirty="0" smtClean="0">
                <a:solidFill>
                  <a:srgbClr val="C00000"/>
                </a:solidFill>
              </a:rPr>
              <a:t>n!</a:t>
            </a:r>
            <a:endParaRPr lang="en-US" altLang="zh-CN" sz="1800" dirty="0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7030A0"/>
                </a:solidFill>
              </a:rPr>
              <a:t>递归</a:t>
            </a:r>
            <a:r>
              <a:rPr lang="en-US" altLang="zh-CN" sz="2000" dirty="0" smtClean="0"/>
              <a:t>---</a:t>
            </a:r>
            <a:r>
              <a:rPr lang="zh-CN" altLang="en-US" sz="2000" dirty="0" smtClean="0"/>
              <a:t>递、归；</a:t>
            </a:r>
            <a:r>
              <a:rPr lang="zh-CN" altLang="en-US" sz="2000" dirty="0" smtClean="0">
                <a:solidFill>
                  <a:srgbClr val="0303DF"/>
                </a:solidFill>
              </a:rPr>
              <a:t>递去、归来：</a:t>
            </a:r>
            <a:r>
              <a:rPr lang="zh-CN" altLang="en-US" sz="2000" dirty="0" smtClean="0">
                <a:solidFill>
                  <a:srgbClr val="7030A0"/>
                </a:solidFill>
              </a:rPr>
              <a:t>递归可理解为</a:t>
            </a:r>
            <a:r>
              <a:rPr lang="zh-CN" altLang="en-US" sz="2000" b="1" u="sng" dirty="0" smtClean="0">
                <a:solidFill>
                  <a:srgbClr val="006600"/>
                </a:solidFill>
              </a:rPr>
              <a:t>两个方向相反</a:t>
            </a:r>
            <a:r>
              <a:rPr lang="zh-CN" altLang="en-US" sz="2000" b="1" u="sng" dirty="0" smtClean="0">
                <a:solidFill>
                  <a:srgbClr val="C00000"/>
                </a:solidFill>
              </a:rPr>
              <a:t>的递推问题</a:t>
            </a:r>
            <a:r>
              <a:rPr lang="zh-CN" altLang="en-US" sz="2000" dirty="0" smtClean="0">
                <a:solidFill>
                  <a:srgbClr val="C00000"/>
                </a:solidFill>
              </a:rPr>
              <a:t>；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6783186" y="2405938"/>
            <a:ext cx="1546168" cy="282632"/>
          </a:xfrm>
          <a:prstGeom prst="wedgeRoundRectCallout">
            <a:avLst>
              <a:gd name="adj1" fmla="val -56919"/>
              <a:gd name="adj2" fmla="val 12720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递去，递推过程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6783186" y="3278189"/>
            <a:ext cx="1546168" cy="282632"/>
          </a:xfrm>
          <a:prstGeom prst="wedgeRoundRectCallout">
            <a:avLst>
              <a:gd name="adj1" fmla="val -28962"/>
              <a:gd name="adj2" fmla="val 11250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归来，递推过程</a:t>
            </a:r>
          </a:p>
        </p:txBody>
      </p:sp>
    </p:spTree>
    <p:extLst>
      <p:ext uri="{BB962C8B-B14F-4D97-AF65-F5344CB8AC3E}">
        <p14:creationId xmlns:p14="http://schemas.microsoft.com/office/powerpoint/2010/main" val="27287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/>
              <a:t>判断一个串是否是一个回文串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190634" cy="5345112"/>
          </a:xfrm>
        </p:spPr>
        <p:txBody>
          <a:bodyPr/>
          <a:lstStyle/>
          <a:p>
            <a:pPr marL="285750" lvl="1" indent="0">
              <a:buNone/>
            </a:pPr>
            <a:r>
              <a:rPr lang="en-US" altLang="zh-CN" sz="1800" dirty="0"/>
              <a:t>//</a:t>
            </a:r>
            <a:r>
              <a:rPr lang="zh-CN" altLang="en-US" sz="1800" dirty="0">
                <a:solidFill>
                  <a:srgbClr val="0303DF"/>
                </a:solidFill>
              </a:rPr>
              <a:t>检测字符串</a:t>
            </a:r>
            <a:r>
              <a:rPr lang="en-US" altLang="zh-CN" sz="1800" dirty="0" err="1">
                <a:solidFill>
                  <a:srgbClr val="0303DF"/>
                </a:solidFill>
              </a:rPr>
              <a:t>str</a:t>
            </a:r>
            <a:r>
              <a:rPr lang="zh-CN" altLang="en-US" sz="1800" dirty="0">
                <a:solidFill>
                  <a:srgbClr val="0303DF"/>
                </a:solidFill>
              </a:rPr>
              <a:t>从位置</a:t>
            </a:r>
            <a:r>
              <a:rPr lang="en-US" altLang="zh-CN" sz="1800" dirty="0">
                <a:solidFill>
                  <a:srgbClr val="0303DF"/>
                </a:solidFill>
              </a:rPr>
              <a:t>start</a:t>
            </a:r>
            <a:r>
              <a:rPr lang="zh-CN" altLang="en-US" sz="1800" dirty="0">
                <a:solidFill>
                  <a:srgbClr val="0303DF"/>
                </a:solidFill>
              </a:rPr>
              <a:t>到位置</a:t>
            </a:r>
            <a:r>
              <a:rPr lang="en-US" altLang="zh-CN" sz="1800" dirty="0">
                <a:solidFill>
                  <a:srgbClr val="0303DF"/>
                </a:solidFill>
              </a:rPr>
              <a:t>end</a:t>
            </a:r>
            <a:r>
              <a:rPr lang="zh-CN" altLang="en-US" sz="1800" dirty="0">
                <a:solidFill>
                  <a:srgbClr val="0303DF"/>
                </a:solidFill>
              </a:rPr>
              <a:t>之间的数是不是一个回文数</a:t>
            </a:r>
            <a:r>
              <a:rPr lang="en-US" altLang="zh-CN" sz="1800" dirty="0">
                <a:solidFill>
                  <a:srgbClr val="0303DF"/>
                </a:solidFill>
              </a:rPr>
              <a:t>;</a:t>
            </a:r>
          </a:p>
          <a:p>
            <a:pPr marL="285750" lvl="1" indent="0">
              <a:buNone/>
            </a:pPr>
            <a:r>
              <a:rPr lang="en-US" altLang="zh-CN" sz="1800" dirty="0" err="1"/>
              <a:t>bool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isPalindromicNumber</a:t>
            </a:r>
            <a:r>
              <a:rPr lang="en-US" altLang="zh-CN" sz="1800" dirty="0"/>
              <a:t>(char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[],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start,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end) </a:t>
            </a:r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buNone/>
            </a:pPr>
            <a:r>
              <a:rPr lang="en-US" altLang="zh-CN" sz="1800" dirty="0"/>
              <a:t>     if (</a:t>
            </a:r>
            <a:r>
              <a:rPr lang="en-US" altLang="zh-CN" sz="1800" dirty="0" err="1"/>
              <a:t>strlen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)==0 || start&gt;end)   return false; </a:t>
            </a:r>
            <a:r>
              <a:rPr lang="en-US" altLang="zh-CN" sz="1800" dirty="0">
                <a:solidFill>
                  <a:srgbClr val="006600"/>
                </a:solidFill>
              </a:rPr>
              <a:t>//</a:t>
            </a:r>
            <a:r>
              <a:rPr lang="zh-CN" altLang="en-US" sz="1800" dirty="0">
                <a:solidFill>
                  <a:srgbClr val="006600"/>
                </a:solidFill>
              </a:rPr>
              <a:t>空串或参数错误</a:t>
            </a:r>
            <a:r>
              <a:rPr lang="zh-CN" altLang="en-US" sz="1800" dirty="0"/>
              <a:t>；</a:t>
            </a:r>
            <a:r>
              <a:rPr lang="en-US" altLang="zh-CN" sz="1800" dirty="0"/>
              <a:t> </a:t>
            </a:r>
          </a:p>
          <a:p>
            <a:pPr marL="285750" lvl="1" indent="0">
              <a:buNone/>
            </a:pPr>
            <a:r>
              <a:rPr lang="en-US" altLang="zh-CN" sz="1800" dirty="0"/>
              <a:t>      if (start==end)  return true;  //</a:t>
            </a:r>
            <a:r>
              <a:rPr lang="zh-CN" altLang="en-US" sz="1800" dirty="0">
                <a:solidFill>
                  <a:srgbClr val="006600"/>
                </a:solidFill>
              </a:rPr>
              <a:t>长度为</a:t>
            </a:r>
            <a:r>
              <a:rPr lang="en-US" altLang="zh-CN" sz="1800" dirty="0">
                <a:solidFill>
                  <a:srgbClr val="006600"/>
                </a:solidFill>
              </a:rPr>
              <a:t>1</a:t>
            </a:r>
            <a:r>
              <a:rPr lang="zh-CN" altLang="en-US" sz="1800" dirty="0">
                <a:solidFill>
                  <a:srgbClr val="006600"/>
                </a:solidFill>
              </a:rPr>
              <a:t>的回文数</a:t>
            </a:r>
            <a:r>
              <a:rPr lang="zh-CN" altLang="en-US" sz="1800" dirty="0"/>
              <a:t>；</a:t>
            </a:r>
            <a:r>
              <a:rPr lang="en-US" altLang="zh-CN" sz="1800" dirty="0"/>
              <a:t> //</a:t>
            </a:r>
            <a:r>
              <a:rPr lang="zh-CN" altLang="en-US" sz="1800" dirty="0">
                <a:solidFill>
                  <a:srgbClr val="C00000"/>
                </a:solidFill>
              </a:rPr>
              <a:t>长度为奇数串的边界条件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/>
              <a:t>     if (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[start] !=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[end])  return false;   //</a:t>
            </a:r>
            <a:r>
              <a:rPr lang="zh-CN" altLang="en-US" sz="1800" dirty="0">
                <a:solidFill>
                  <a:srgbClr val="006600"/>
                </a:solidFill>
              </a:rPr>
              <a:t>首末字符不等；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start++; </a:t>
            </a:r>
          </a:p>
          <a:p>
            <a:pPr marL="285750" lvl="1" indent="0">
              <a:buNone/>
            </a:pPr>
            <a:r>
              <a:rPr lang="en-US" altLang="zh-CN" sz="1800" dirty="0">
                <a:solidFill>
                  <a:srgbClr val="FF0000"/>
                </a:solidFill>
              </a:rPr>
              <a:t>      end--;</a:t>
            </a:r>
          </a:p>
          <a:p>
            <a:pPr marL="285750" lvl="1" indent="0">
              <a:buNone/>
            </a:pPr>
            <a:r>
              <a:rPr lang="en-US" altLang="zh-CN" sz="1800" dirty="0"/>
              <a:t>     if (start&gt;=end)  return true;   //</a:t>
            </a:r>
            <a:r>
              <a:rPr lang="zh-CN" altLang="en-US" sz="1800" dirty="0">
                <a:solidFill>
                  <a:srgbClr val="006600"/>
                </a:solidFill>
              </a:rPr>
              <a:t>长度为偶数的串，左右两边数字已比较结束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                                                  //</a:t>
            </a:r>
            <a:r>
              <a:rPr lang="zh-CN" altLang="en-US" sz="1800" dirty="0">
                <a:solidFill>
                  <a:srgbClr val="C00000"/>
                </a:solidFill>
              </a:rPr>
              <a:t>长度为偶数串的边界条件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marL="285750" lvl="1" indent="0">
              <a:buNone/>
            </a:pPr>
            <a:r>
              <a:rPr lang="en-US" altLang="zh-CN" sz="1800" dirty="0"/>
              <a:t>     return </a:t>
            </a:r>
            <a:r>
              <a:rPr lang="en-US" altLang="zh-CN" sz="1800" dirty="0" err="1">
                <a:solidFill>
                  <a:srgbClr val="0303DF"/>
                </a:solidFill>
              </a:rPr>
              <a:t>isPalindromicNumber</a:t>
            </a:r>
            <a:r>
              <a:rPr lang="en-US" altLang="zh-CN" sz="1800" dirty="0">
                <a:solidFill>
                  <a:srgbClr val="0303DF"/>
                </a:solidFill>
              </a:rPr>
              <a:t> (</a:t>
            </a:r>
            <a:r>
              <a:rPr lang="en-US" altLang="zh-CN" sz="1800" dirty="0" err="1">
                <a:solidFill>
                  <a:srgbClr val="0303DF"/>
                </a:solidFill>
              </a:rPr>
              <a:t>str,start,end</a:t>
            </a:r>
            <a:r>
              <a:rPr lang="en-US" altLang="zh-CN" sz="1800" dirty="0">
                <a:solidFill>
                  <a:srgbClr val="0303DF"/>
                </a:solidFill>
              </a:rPr>
              <a:t>);  </a:t>
            </a:r>
          </a:p>
          <a:p>
            <a:pPr marL="285750" lvl="1" indent="0">
              <a:buNone/>
            </a:pPr>
            <a:r>
              <a:rPr lang="en-US" altLang="zh-CN" sz="1800" dirty="0"/>
              <a:t>      //</a:t>
            </a:r>
            <a:r>
              <a:rPr lang="zh-CN" altLang="en-US" sz="1800" dirty="0"/>
              <a:t>去掉两端字符，将中间子串递归</a:t>
            </a:r>
          </a:p>
          <a:p>
            <a:pPr marL="285750" lvl="1" indent="0">
              <a:buNone/>
            </a:pPr>
            <a:r>
              <a:rPr lang="en-US" altLang="zh-CN" sz="1800" dirty="0"/>
              <a:t>}</a:t>
            </a:r>
          </a:p>
          <a:p>
            <a:pPr marL="285750" lvl="1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3713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/>
              <a:t>判断一个串是否是一个回文串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190634" cy="5345112"/>
          </a:xfrm>
        </p:spPr>
        <p:txBody>
          <a:bodyPr/>
          <a:lstStyle/>
          <a:p>
            <a:pPr indent="-342900">
              <a:buFont typeface="Wingdings" panose="05000000000000000000" pitchFamily="2" charset="2"/>
              <a:buChar char="l"/>
            </a:pPr>
            <a:r>
              <a:rPr lang="zh-CN" altLang="en-US" sz="2200" dirty="0"/>
              <a:t>调用上述函数</a:t>
            </a:r>
            <a:endParaRPr lang="en-US" altLang="zh-CN" sz="2200" dirty="0"/>
          </a:p>
          <a:p>
            <a:pPr marL="285750" lvl="1" indent="0">
              <a:buNone/>
            </a:pPr>
            <a:r>
              <a:rPr lang="en-US" altLang="zh-CN" sz="1800" dirty="0"/>
              <a:t>void </a:t>
            </a:r>
            <a:r>
              <a:rPr lang="en-US" altLang="zh-CN" sz="1800" dirty="0" err="1"/>
              <a:t>testPalindromicNumber</a:t>
            </a:r>
            <a:r>
              <a:rPr lang="en-US" altLang="zh-CN" sz="1800" dirty="0"/>
              <a:t>()</a:t>
            </a:r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buNone/>
            </a:pPr>
            <a:r>
              <a:rPr lang="en-US" altLang="zh-CN" sz="1800" dirty="0"/>
              <a:t>	char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[]="1221";  </a:t>
            </a:r>
          </a:p>
          <a:p>
            <a:pPr marL="285750" lvl="1" indent="0">
              <a:buNone/>
            </a:pPr>
            <a:r>
              <a:rPr lang="en-US" altLang="zh-CN" sz="1800" dirty="0"/>
              <a:t>	if (</a:t>
            </a:r>
            <a:r>
              <a:rPr lang="en-US" altLang="zh-CN" sz="1800" dirty="0" err="1"/>
              <a:t>isPalindromicNumber</a:t>
            </a:r>
            <a:r>
              <a:rPr lang="en-US" altLang="zh-CN" sz="1800" dirty="0"/>
              <a:t>(str,0,strlen(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)-1))</a:t>
            </a:r>
          </a:p>
          <a:p>
            <a:pPr marL="285750" lvl="1" indent="0">
              <a:buNone/>
            </a:pPr>
            <a:r>
              <a:rPr lang="en-US" altLang="zh-CN" sz="1800" dirty="0"/>
              <a:t>	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(“%s is a Palindromic Number\n“, 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);</a:t>
            </a:r>
          </a:p>
          <a:p>
            <a:pPr marL="285750" lvl="1" indent="0">
              <a:buNone/>
            </a:pPr>
            <a:r>
              <a:rPr lang="en-US" altLang="zh-CN" sz="1800" dirty="0"/>
              <a:t>	else</a:t>
            </a:r>
          </a:p>
          <a:p>
            <a:pPr marL="285750" lvl="1" indent="0">
              <a:buNone/>
            </a:pPr>
            <a:r>
              <a:rPr lang="en-US" altLang="zh-CN" sz="1800" dirty="0"/>
              <a:t>	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(“%s is not a Palindromic Number\n“,</a:t>
            </a:r>
            <a:r>
              <a:rPr lang="en-US" altLang="zh-CN" sz="1800" dirty="0" err="1"/>
              <a:t>str</a:t>
            </a:r>
            <a:r>
              <a:rPr lang="en-US" altLang="zh-CN" sz="1800" dirty="0"/>
              <a:t>);</a:t>
            </a:r>
          </a:p>
          <a:p>
            <a:pPr marL="285750" lvl="1" indent="0">
              <a:buNone/>
            </a:pPr>
            <a:r>
              <a:rPr lang="en-US" altLang="zh-CN" sz="1800" dirty="0"/>
              <a:t> }</a:t>
            </a:r>
          </a:p>
          <a:p>
            <a:pPr indent="-342900">
              <a:buFont typeface="Wingdings" panose="05000000000000000000" pitchFamily="2" charset="2"/>
              <a:buChar char="l"/>
            </a:pPr>
            <a:r>
              <a:rPr lang="zh-CN" altLang="en-US" sz="2200" dirty="0"/>
              <a:t>测试用例</a:t>
            </a:r>
            <a:endParaRPr lang="en-US" altLang="zh-CN" sz="2200" dirty="0"/>
          </a:p>
          <a:p>
            <a:pPr lvl="1"/>
            <a:r>
              <a:rPr lang="en-US" altLang="zh-CN" sz="1800" dirty="0" err="1"/>
              <a:t>str</a:t>
            </a:r>
            <a:r>
              <a:rPr lang="en-US" altLang="zh-CN" sz="1800" dirty="0"/>
              <a:t>[]=“”, “123”</a:t>
            </a:r>
            <a:r>
              <a:rPr lang="zh-CN" altLang="en-US" sz="1800" dirty="0"/>
              <a:t>，</a:t>
            </a:r>
            <a:r>
              <a:rPr lang="en-US" altLang="zh-CN" sz="1800" dirty="0"/>
              <a:t>”</a:t>
            </a:r>
            <a:r>
              <a:rPr lang="en-US" altLang="zh-CN" sz="1800" dirty="0" err="1"/>
              <a:t>abc</a:t>
            </a:r>
            <a:r>
              <a:rPr lang="en-US" altLang="zh-CN" sz="1800" dirty="0"/>
              <a:t>”</a:t>
            </a:r>
            <a:r>
              <a:rPr lang="zh-CN" altLang="en-US" sz="1800" dirty="0"/>
              <a:t>等都不是回文数；</a:t>
            </a:r>
            <a:endParaRPr lang="en-US" altLang="zh-CN" sz="1800" dirty="0"/>
          </a:p>
          <a:p>
            <a:pPr lvl="1"/>
            <a:r>
              <a:rPr lang="en-US" altLang="zh-CN" sz="1800" dirty="0" err="1"/>
              <a:t>str</a:t>
            </a:r>
            <a:r>
              <a:rPr lang="en-US" altLang="zh-CN" sz="1800" dirty="0"/>
              <a:t>[]=“1”, “11”</a:t>
            </a:r>
            <a:r>
              <a:rPr lang="zh-CN" altLang="en-US" sz="1800" dirty="0"/>
              <a:t>，</a:t>
            </a:r>
            <a:r>
              <a:rPr lang="en-US" altLang="zh-CN" sz="1800" dirty="0"/>
              <a:t> “121”</a:t>
            </a:r>
            <a:r>
              <a:rPr lang="zh-CN" altLang="en-US" sz="1800" dirty="0"/>
              <a:t>，</a:t>
            </a:r>
            <a:r>
              <a:rPr lang="en-US" altLang="zh-CN" sz="1800" dirty="0"/>
              <a:t> “1221”</a:t>
            </a:r>
            <a:r>
              <a:rPr lang="zh-CN" altLang="en-US" sz="1800" dirty="0"/>
              <a:t>，</a:t>
            </a:r>
            <a:r>
              <a:rPr lang="en-US" altLang="zh-CN" sz="1800" dirty="0"/>
              <a:t> “</a:t>
            </a:r>
            <a:r>
              <a:rPr lang="en-US" altLang="zh-CN" sz="1800" dirty="0" err="1"/>
              <a:t>abba</a:t>
            </a:r>
            <a:r>
              <a:rPr lang="en-US" altLang="zh-CN" sz="1800" dirty="0"/>
              <a:t>”</a:t>
            </a:r>
            <a:r>
              <a:rPr lang="zh-CN" altLang="en-US" sz="1800" dirty="0"/>
              <a:t>，</a:t>
            </a:r>
            <a:r>
              <a:rPr lang="en-US" altLang="zh-CN" sz="1800" dirty="0"/>
              <a:t>“</a:t>
            </a:r>
            <a:r>
              <a:rPr lang="en-US" altLang="zh-CN" sz="1800" dirty="0" err="1"/>
              <a:t>abcba</a:t>
            </a:r>
            <a:r>
              <a:rPr lang="en-US" altLang="zh-CN" sz="1800" dirty="0"/>
              <a:t>”</a:t>
            </a:r>
            <a:r>
              <a:rPr lang="zh-CN" altLang="en-US" sz="1800" dirty="0"/>
              <a:t>等都是回文数；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indent="-342900">
              <a:buFont typeface="Wingdings" panose="05000000000000000000" pitchFamily="2" charset="2"/>
              <a:buChar char="l"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838061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9463F-D20C-46FB-8F63-7AED63C6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en-US" altLang="zh-CN" dirty="0"/>
              <a:t> n</a:t>
            </a:r>
            <a:r>
              <a:rPr lang="zh-CN" altLang="en-US" dirty="0"/>
              <a:t>个</a:t>
            </a:r>
            <a:r>
              <a:rPr lang="zh-CN" altLang="en-US" dirty="0" smtClean="0"/>
              <a:t>字符的全</a:t>
            </a:r>
            <a:r>
              <a:rPr lang="zh-CN" altLang="en-US" dirty="0"/>
              <a:t>排列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CB0DC-0C2E-4326-85C6-F73A55F07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利用递归求解字符串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的全排列；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CB0DC-0C2E-4326-85C6-F73A55F07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" t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9463F-D20C-46FB-8F63-7AED63C6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</a:t>
            </a:r>
            <a:r>
              <a:rPr lang="zh-CN" altLang="en-US" dirty="0" smtClean="0">
                <a:solidFill>
                  <a:srgbClr val="7030A0"/>
                </a:solidFill>
              </a:rPr>
              <a:t>：</a:t>
            </a:r>
            <a:r>
              <a:rPr lang="en-US" altLang="zh-CN" dirty="0"/>
              <a:t> n</a:t>
            </a:r>
            <a:r>
              <a:rPr lang="zh-CN" altLang="en-US" dirty="0"/>
              <a:t>个字符的全排列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CB0DC-0C2E-4326-85C6-F73A55F07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分析：设</a:t>
                </a:r>
                <a:r>
                  <a:rPr lang="en-US" altLang="zh-CN" dirty="0" smtClean="0"/>
                  <a:t>P(</a:t>
                </a:r>
                <a:r>
                  <a:rPr lang="en-US" altLang="zh-CN" dirty="0" err="1" smtClean="0"/>
                  <a:t>const</a:t>
                </a:r>
                <a:r>
                  <a:rPr lang="en-US" altLang="zh-CN" dirty="0" smtClean="0"/>
                  <a:t> char </a:t>
                </a:r>
                <a:r>
                  <a:rPr lang="en-US" altLang="zh-CN" dirty="0"/>
                  <a:t>*str)</a:t>
                </a:r>
                <a:r>
                  <a:rPr lang="zh-CN" altLang="en-US" dirty="0"/>
                  <a:t>表示对字符串</a:t>
                </a:r>
                <a:r>
                  <a:rPr lang="en-US" altLang="zh-CN" dirty="0"/>
                  <a:t>str</a:t>
                </a:r>
                <a:r>
                  <a:rPr lang="zh-CN" altLang="en-US" dirty="0"/>
                  <a:t>进行全排列</a:t>
                </a:r>
                <a:endParaRPr lang="en-US" altLang="zh-CN" dirty="0"/>
              </a:p>
              <a:p>
                <a:pPr marL="971550" lvl="1"/>
                <a:r>
                  <a:rPr lang="zh-CN" altLang="en-US" b="1" dirty="0">
                    <a:solidFill>
                      <a:srgbClr val="0303DF"/>
                    </a:solidFill>
                  </a:rPr>
                  <a:t>全排列的过程：交换字符位置的过程；</a:t>
                </a:r>
                <a:endParaRPr lang="en-US" altLang="zh-CN" b="1" dirty="0">
                  <a:solidFill>
                    <a:srgbClr val="0303DF"/>
                  </a:solidFill>
                </a:endParaRPr>
              </a:p>
              <a:p>
                <a:pPr marL="971550" lvl="1"/>
                <a:r>
                  <a:rPr lang="zh-CN" altLang="en-US" dirty="0"/>
                  <a:t>一</a:t>
                </a:r>
                <a:r>
                  <a:rPr lang="zh-CN" altLang="en-US" b="1" dirty="0"/>
                  <a:t>个字符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的全排列</a:t>
                </a:r>
                <a:r>
                  <a:rPr lang="en-US" altLang="zh-CN" b="1" dirty="0"/>
                  <a:t>P(a)</a:t>
                </a:r>
                <a:r>
                  <a:rPr lang="zh-CN" altLang="en-US" b="1" dirty="0"/>
                  <a:t>：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；</a:t>
                </a:r>
                <a:endParaRPr lang="en-US" altLang="zh-CN" b="1" dirty="0"/>
              </a:p>
              <a:p>
                <a:pPr marL="1200150" lvl="2"/>
                <a:r>
                  <a:rPr lang="zh-CN" altLang="en-US" sz="1800" b="1" dirty="0">
                    <a:solidFill>
                      <a:srgbClr val="C00000"/>
                    </a:solidFill>
                  </a:rPr>
                  <a:t>本原问题</a:t>
                </a:r>
                <a:r>
                  <a:rPr lang="zh-CN" altLang="en-US" sz="1800" dirty="0"/>
                  <a:t>：</a:t>
                </a:r>
                <a:r>
                  <a:rPr lang="zh-CN" altLang="en-US" sz="1800" b="1" dirty="0">
                    <a:solidFill>
                      <a:srgbClr val="0303DF"/>
                    </a:solidFill>
                  </a:rPr>
                  <a:t>可直接求解，</a:t>
                </a:r>
                <a:r>
                  <a:rPr lang="zh-CN" altLang="en-US" sz="1800" b="1" dirty="0">
                    <a:solidFill>
                      <a:srgbClr val="006600"/>
                    </a:solidFill>
                  </a:rPr>
                  <a:t>可作为递归终止条件</a:t>
                </a:r>
                <a:endParaRPr lang="en-US" altLang="zh-CN" sz="1800" b="1" dirty="0">
                  <a:solidFill>
                    <a:srgbClr val="006600"/>
                  </a:solidFill>
                </a:endParaRPr>
              </a:p>
              <a:p>
                <a:pPr marL="971550" lvl="1"/>
                <a:r>
                  <a:rPr lang="zh-CN" altLang="en-US" b="1" dirty="0"/>
                  <a:t>两个字符</a:t>
                </a:r>
                <a:r>
                  <a:rPr lang="en-US" altLang="zh-CN" b="1" dirty="0"/>
                  <a:t>ab</a:t>
                </a:r>
                <a:r>
                  <a:rPr lang="zh-CN" altLang="en-US" b="1" dirty="0"/>
                  <a:t>的全排列</a:t>
                </a:r>
                <a:r>
                  <a:rPr lang="en-US" altLang="zh-CN" b="1" dirty="0"/>
                  <a:t>P(ab)</a:t>
                </a:r>
                <a:r>
                  <a:rPr lang="zh-CN" altLang="en-US" b="1" dirty="0"/>
                  <a:t>：</a:t>
                </a:r>
                <a:endParaRPr lang="en-US" altLang="zh-CN" sz="1800" b="1" dirty="0"/>
              </a:p>
              <a:p>
                <a:pPr marL="13144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过程：交换</a:t>
                </a:r>
                <a:r>
                  <a:rPr lang="en-US" altLang="zh-CN" sz="1800" dirty="0"/>
                  <a:t>ab</a:t>
                </a:r>
                <a:r>
                  <a:rPr lang="zh-CN" altLang="en-US" sz="1800" dirty="0"/>
                  <a:t>两个字符的位置：</a:t>
                </a:r>
                <a:r>
                  <a:rPr lang="en-US" altLang="zh-CN" sz="1800" dirty="0" err="1"/>
                  <a:t>ab,ba</a:t>
                </a:r>
                <a:endParaRPr lang="en-US" altLang="zh-CN" sz="1800" dirty="0"/>
              </a:p>
              <a:p>
                <a:pPr marL="13144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rgbClr val="0303DF"/>
                    </a:solidFill>
                  </a:rPr>
                  <a:t>递归思想：</a:t>
                </a:r>
                <a:endParaRPr lang="en-US" altLang="zh-CN" sz="1800" dirty="0">
                  <a:solidFill>
                    <a:srgbClr val="0303DF"/>
                  </a:solidFill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ab:  </a:t>
                </a:r>
                <a:r>
                  <a:rPr lang="en-US" altLang="zh-CN" dirty="0" err="1"/>
                  <a:t>aP</a:t>
                </a:r>
                <a:r>
                  <a:rPr lang="en-US" altLang="zh-CN" dirty="0"/>
                  <a:t>(b);</a:t>
                </a: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altLang="zh-CN" dirty="0" err="1"/>
                  <a:t>ba</a:t>
                </a:r>
                <a:r>
                  <a:rPr lang="en-US" altLang="zh-CN" dirty="0"/>
                  <a:t>:  </a:t>
                </a:r>
                <a:r>
                  <a:rPr lang="en-US" altLang="zh-CN" dirty="0" err="1"/>
                  <a:t>bP</a:t>
                </a:r>
                <a:r>
                  <a:rPr lang="en-US" altLang="zh-CN" dirty="0"/>
                  <a:t>(a);</a:t>
                </a:r>
              </a:p>
              <a:p>
                <a:pPr marL="1314450" lvl="2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>
                    <a:solidFill>
                      <a:srgbClr val="000000"/>
                    </a:solidFill>
                  </a:rPr>
                  <a:t>即，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1800" b="1" dirty="0">
                  <a:solidFill>
                    <a:srgbClr val="C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思考：能不能据此总结出求字符串全排列的递归思想？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CB0DC-0C2E-4326-85C6-F73A55F07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" t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3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9463F-D20C-46FB-8F63-7AED63C6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err="1" smtClean="0"/>
              <a:t>abc</a:t>
            </a:r>
            <a:r>
              <a:rPr lang="zh-CN" altLang="en-US" dirty="0"/>
              <a:t>的全排列</a:t>
            </a:r>
            <a:r>
              <a:rPr lang="en-US" altLang="zh-CN" dirty="0"/>
              <a:t>P(</a:t>
            </a:r>
            <a:r>
              <a:rPr lang="en-US" altLang="zh-CN" dirty="0" err="1"/>
              <a:t>abc</a:t>
            </a:r>
            <a:r>
              <a:rPr lang="en-US" altLang="zh-C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CB0DC-0C2E-4326-85C6-F73A55F07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774" y="975672"/>
                <a:ext cx="8414945" cy="5345112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2000" b="1" dirty="0">
                    <a:solidFill>
                      <a:srgbClr val="006600"/>
                    </a:solidFill>
                  </a:rPr>
                  <a:t>abc</a:t>
                </a:r>
                <a:r>
                  <a:rPr lang="zh-CN" altLang="en-US" sz="2000" b="1" dirty="0">
                    <a:solidFill>
                      <a:srgbClr val="006600"/>
                    </a:solidFill>
                  </a:rPr>
                  <a:t>的全排列</a:t>
                </a:r>
                <a:r>
                  <a:rPr lang="en-US" altLang="zh-CN" sz="2000" b="1" dirty="0">
                    <a:solidFill>
                      <a:srgbClr val="006600"/>
                    </a:solidFill>
                  </a:rPr>
                  <a:t>P(</a:t>
                </a:r>
                <a:r>
                  <a:rPr lang="en-US" altLang="zh-CN" sz="2000" b="1" dirty="0" err="1">
                    <a:solidFill>
                      <a:srgbClr val="006600"/>
                    </a:solidFill>
                  </a:rPr>
                  <a:t>abc</a:t>
                </a:r>
                <a:r>
                  <a:rPr lang="en-US" altLang="zh-CN" sz="2000" b="1" dirty="0">
                    <a:solidFill>
                      <a:srgbClr val="006600"/>
                    </a:solidFill>
                  </a:rPr>
                  <a:t>)</a:t>
                </a:r>
                <a:r>
                  <a:rPr lang="zh-CN" altLang="en-US" sz="2000" b="1" dirty="0">
                    <a:solidFill>
                      <a:srgbClr val="006600"/>
                    </a:solidFill>
                  </a:rPr>
                  <a:t>：</a:t>
                </a:r>
                <a:endParaRPr lang="en-US" altLang="zh-CN" sz="2000" b="1" dirty="0">
                  <a:solidFill>
                    <a:srgbClr val="006600"/>
                  </a:solidFill>
                </a:endParaRPr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1800" dirty="0" err="1"/>
                  <a:t>bc,</a:t>
                </a:r>
                <a:r>
                  <a:rPr lang="en-US" altLang="zh-CN" sz="1800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1800" dirty="0" err="1"/>
                  <a:t>cb</a:t>
                </a:r>
                <a:r>
                  <a:rPr lang="zh-CN" altLang="en-US" sz="1800" dirty="0"/>
                  <a:t>：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1800" b="1" dirty="0" err="1"/>
                  <a:t>P</a:t>
                </a:r>
                <a:r>
                  <a:rPr lang="en-US" altLang="zh-CN" sz="1800" b="1" dirty="0"/>
                  <a:t>(</a:t>
                </a:r>
                <a:r>
                  <a:rPr lang="en-US" altLang="zh-CN" sz="1800" b="1" dirty="0" err="1"/>
                  <a:t>bc</a:t>
                </a:r>
                <a:r>
                  <a:rPr lang="en-US" altLang="zh-CN" sz="1800" b="1" dirty="0"/>
                  <a:t>)</a:t>
                </a:r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 err="1">
                    <a:solidFill>
                      <a:srgbClr val="0303DF"/>
                    </a:solidFill>
                  </a:rPr>
                  <a:t>b</a:t>
                </a:r>
                <a:r>
                  <a:rPr lang="en-US" altLang="zh-CN" sz="1800" dirty="0" err="1"/>
                  <a:t>ac,</a:t>
                </a:r>
                <a:r>
                  <a:rPr lang="en-US" altLang="zh-CN" sz="1800" dirty="0" err="1">
                    <a:solidFill>
                      <a:srgbClr val="0303DF"/>
                    </a:solidFill>
                  </a:rPr>
                  <a:t>b</a:t>
                </a:r>
                <a:r>
                  <a:rPr lang="en-US" altLang="zh-CN" sz="1800" dirty="0" err="1"/>
                  <a:t>ca</a:t>
                </a:r>
                <a:r>
                  <a:rPr lang="zh-CN" altLang="en-US" sz="1800" dirty="0"/>
                  <a:t>：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b</a:t>
                </a:r>
                <a:r>
                  <a:rPr lang="en-US" altLang="zh-CN" sz="1800" b="1" dirty="0" err="1"/>
                  <a:t>P</a:t>
                </a:r>
                <a:r>
                  <a:rPr lang="en-US" altLang="zh-CN" sz="1800" b="1" dirty="0"/>
                  <a:t>(ac)</a:t>
                </a:r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 err="1">
                    <a:solidFill>
                      <a:srgbClr val="0303DF"/>
                    </a:solidFill>
                  </a:rPr>
                  <a:t>c</a:t>
                </a:r>
                <a:r>
                  <a:rPr lang="en-US" altLang="zh-CN" sz="1800" dirty="0" err="1"/>
                  <a:t>ba,</a:t>
                </a:r>
                <a:r>
                  <a:rPr lang="en-US" altLang="zh-CN" sz="1800" dirty="0" err="1">
                    <a:solidFill>
                      <a:srgbClr val="0303DF"/>
                    </a:solidFill>
                  </a:rPr>
                  <a:t>c</a:t>
                </a:r>
                <a:r>
                  <a:rPr lang="en-US" altLang="zh-CN" sz="1800" dirty="0" err="1"/>
                  <a:t>ab</a:t>
                </a:r>
                <a:r>
                  <a:rPr lang="zh-CN" altLang="en-US" sz="1800" dirty="0"/>
                  <a:t>：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c</a:t>
                </a:r>
                <a:r>
                  <a:rPr lang="en-US" altLang="zh-CN" sz="1800" b="1" dirty="0" err="1"/>
                  <a:t>P</a:t>
                </a:r>
                <a:r>
                  <a:rPr lang="en-US" altLang="zh-CN" sz="1800" b="1" dirty="0"/>
                  <a:t>(</a:t>
                </a:r>
                <a:r>
                  <a:rPr lang="en-US" altLang="zh-CN" sz="1800" b="1" dirty="0" err="1"/>
                  <a:t>ba</a:t>
                </a:r>
                <a:r>
                  <a:rPr lang="en-US" altLang="zh-CN" sz="1800" b="1" dirty="0"/>
                  <a:t>)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b="1" dirty="0">
                    <a:solidFill>
                      <a:srgbClr val="000000"/>
                    </a:solidFill>
                  </a:rPr>
                  <a:t>即：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𝑎𝑏𝑐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𝑏𝑐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303D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𝑎𝑏𝑐</m:t>
                                    </m:r>
                                  </m:e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303D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𝑎𝑐𝑏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𝑏𝑎𝑐</m:t>
                                    </m:r>
                                  </m:e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eqArr>
                              </m:e>
                            </m:d>
                          </m:e>
                          <m:e>
                            <m:r>
                              <a:rPr lang="en-US" altLang="zh-CN" sz="1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</m:e>
                            </m:d>
                            <m:r>
                              <a:rPr lang="en-US" altLang="zh-CN" sz="1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ctrlPr>
                                  <a:rPr lang="en-US" altLang="zh-CN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eqArr>
                                  <m:eqArrPr>
                                    <m:ctrlP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sz="180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altLang="zh-CN" sz="1800" b="0" i="1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𝑐𝑎𝑏</m:t>
                                    </m:r>
                                  </m:e>
                                </m:eqAr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US" altLang="zh-CN" sz="1800" dirty="0">
                  <a:solidFill>
                    <a:srgbClr val="00000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能不能从中找出规律？</a:t>
                </a: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dirty="0"/>
                  <a:t>从而设计递归函数，并定义边界条件；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CB0DC-0C2E-4326-85C6-F73A55F07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4" y="975672"/>
                <a:ext cx="8414945" cy="5345112"/>
              </a:xfrm>
              <a:blipFill>
                <a:blip r:embed="rId2"/>
                <a:stretch>
                  <a:fillRect t="-7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76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9463F-D20C-46FB-8F63-7AED63C6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err="1" smtClean="0"/>
              <a:t>abc</a:t>
            </a:r>
            <a:r>
              <a:rPr lang="zh-CN" altLang="en-US" dirty="0"/>
              <a:t>的全排列</a:t>
            </a:r>
            <a:r>
              <a:rPr lang="en-US" altLang="zh-CN" dirty="0"/>
              <a:t>P(</a:t>
            </a:r>
            <a:r>
              <a:rPr lang="en-US" altLang="zh-CN" dirty="0" err="1"/>
              <a:t>abc</a:t>
            </a:r>
            <a:r>
              <a:rPr lang="en-US" altLang="zh-CN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CB0DC-0C2E-4326-85C6-F73A55F07B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774" y="975672"/>
                <a:ext cx="8414945" cy="5345112"/>
              </a:xfrm>
            </p:spPr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</a:pPr>
                <a:r>
                  <a:rPr lang="en-US" altLang="zh-CN" sz="2000" b="1" dirty="0">
                    <a:solidFill>
                      <a:srgbClr val="006600"/>
                    </a:solidFill>
                  </a:rPr>
                  <a:t>abc</a:t>
                </a:r>
                <a:r>
                  <a:rPr lang="zh-CN" altLang="en-US" sz="2000" b="1" dirty="0">
                    <a:solidFill>
                      <a:srgbClr val="006600"/>
                    </a:solidFill>
                  </a:rPr>
                  <a:t>的全排列</a:t>
                </a:r>
                <a:r>
                  <a:rPr lang="en-US" altLang="zh-CN" sz="2000" b="1" dirty="0">
                    <a:solidFill>
                      <a:srgbClr val="006600"/>
                    </a:solidFill>
                  </a:rPr>
                  <a:t>P(</a:t>
                </a:r>
                <a:r>
                  <a:rPr lang="en-US" altLang="zh-CN" sz="2000" b="1" dirty="0" err="1">
                    <a:solidFill>
                      <a:srgbClr val="006600"/>
                    </a:solidFill>
                  </a:rPr>
                  <a:t>abc</a:t>
                </a:r>
                <a:r>
                  <a:rPr lang="en-US" altLang="zh-CN" sz="2000" b="1" dirty="0">
                    <a:solidFill>
                      <a:srgbClr val="006600"/>
                    </a:solidFill>
                  </a:rPr>
                  <a:t>)</a:t>
                </a:r>
                <a:r>
                  <a:rPr lang="zh-CN" altLang="en-US" sz="2000" b="1" dirty="0">
                    <a:solidFill>
                      <a:srgbClr val="006600"/>
                    </a:solidFill>
                  </a:rPr>
                  <a:t>：</a:t>
                </a:r>
                <a:endParaRPr lang="en-US" altLang="zh-CN" sz="2000" b="1" dirty="0">
                  <a:solidFill>
                    <a:srgbClr val="006600"/>
                  </a:solidFill>
                </a:endParaRPr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1800" dirty="0" err="1"/>
                  <a:t>bc,</a:t>
                </a:r>
                <a:r>
                  <a:rPr lang="en-US" altLang="zh-CN" sz="1800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1800" dirty="0" err="1"/>
                  <a:t>cb</a:t>
                </a:r>
                <a:r>
                  <a:rPr lang="zh-CN" altLang="en-US" sz="1800" dirty="0"/>
                  <a:t>：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1800" b="1" dirty="0" err="1"/>
                  <a:t>P</a:t>
                </a:r>
                <a:r>
                  <a:rPr lang="en-US" altLang="zh-CN" sz="1800" b="1" dirty="0"/>
                  <a:t>(</a:t>
                </a:r>
                <a:r>
                  <a:rPr lang="en-US" altLang="zh-CN" sz="1800" b="1" dirty="0" err="1"/>
                  <a:t>bc</a:t>
                </a:r>
                <a:r>
                  <a:rPr lang="en-US" altLang="zh-CN" sz="1800" b="1" dirty="0"/>
                  <a:t>)</a:t>
                </a:r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 err="1">
                    <a:solidFill>
                      <a:srgbClr val="0303DF"/>
                    </a:solidFill>
                  </a:rPr>
                  <a:t>b</a:t>
                </a:r>
                <a:r>
                  <a:rPr lang="en-US" altLang="zh-CN" sz="1800" dirty="0" err="1"/>
                  <a:t>ac,</a:t>
                </a:r>
                <a:r>
                  <a:rPr lang="en-US" altLang="zh-CN" sz="1800" dirty="0" err="1">
                    <a:solidFill>
                      <a:srgbClr val="0303DF"/>
                    </a:solidFill>
                  </a:rPr>
                  <a:t>b</a:t>
                </a:r>
                <a:r>
                  <a:rPr lang="en-US" altLang="zh-CN" sz="1800" dirty="0" err="1"/>
                  <a:t>ca</a:t>
                </a:r>
                <a:r>
                  <a:rPr lang="zh-CN" altLang="en-US" sz="1800" dirty="0"/>
                  <a:t>：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b</a:t>
                </a:r>
                <a:r>
                  <a:rPr lang="en-US" altLang="zh-CN" sz="1800" b="1" dirty="0" err="1"/>
                  <a:t>P</a:t>
                </a:r>
                <a:r>
                  <a:rPr lang="en-US" altLang="zh-CN" sz="1800" b="1" dirty="0"/>
                  <a:t>(ac)</a:t>
                </a:r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1800" dirty="0" err="1">
                    <a:solidFill>
                      <a:srgbClr val="0303DF"/>
                    </a:solidFill>
                  </a:rPr>
                  <a:t>c</a:t>
                </a:r>
                <a:r>
                  <a:rPr lang="en-US" altLang="zh-CN" sz="1800" dirty="0" err="1"/>
                  <a:t>ba,</a:t>
                </a:r>
                <a:r>
                  <a:rPr lang="en-US" altLang="zh-CN" sz="1800" dirty="0" err="1">
                    <a:solidFill>
                      <a:srgbClr val="0303DF"/>
                    </a:solidFill>
                  </a:rPr>
                  <a:t>c</a:t>
                </a:r>
                <a:r>
                  <a:rPr lang="en-US" altLang="zh-CN" sz="1800" dirty="0" err="1"/>
                  <a:t>ab</a:t>
                </a:r>
                <a:r>
                  <a:rPr lang="zh-CN" altLang="en-US" sz="1800" dirty="0"/>
                  <a:t>：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c</a:t>
                </a:r>
                <a:r>
                  <a:rPr lang="en-US" altLang="zh-CN" sz="1800" b="1" dirty="0" err="1"/>
                  <a:t>P</a:t>
                </a:r>
                <a:r>
                  <a:rPr lang="en-US" altLang="zh-CN" sz="1800" b="1" dirty="0"/>
                  <a:t>(</a:t>
                </a:r>
                <a:r>
                  <a:rPr lang="en-US" altLang="zh-CN" sz="1800" b="1" dirty="0" err="1"/>
                  <a:t>ba</a:t>
                </a:r>
                <a:r>
                  <a:rPr lang="en-US" altLang="zh-CN" sz="1800" b="1" dirty="0"/>
                  <a:t>)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b="1" dirty="0">
                    <a:solidFill>
                      <a:srgbClr val="7030A0"/>
                    </a:solidFill>
                  </a:rPr>
                  <a:t>求</a:t>
                </a:r>
                <a:r>
                  <a:rPr lang="en-US" altLang="zh-CN" sz="2000" b="1" dirty="0" err="1">
                    <a:solidFill>
                      <a:srgbClr val="7030A0"/>
                    </a:solidFill>
                  </a:rPr>
                  <a:t>abc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的全排列过程可以理解为：</a:t>
                </a:r>
                <a:r>
                  <a:rPr lang="zh-CN" altLang="en-US" sz="2000" b="1" dirty="0">
                    <a:solidFill>
                      <a:srgbClr val="006600"/>
                    </a:solidFill>
                  </a:rPr>
                  <a:t>初始字符串为</a:t>
                </a:r>
                <a:r>
                  <a:rPr lang="en-US" altLang="zh-CN" sz="2000" b="1" dirty="0" err="1">
                    <a:solidFill>
                      <a:srgbClr val="006600"/>
                    </a:solidFill>
                  </a:rPr>
                  <a:t>abc</a:t>
                </a:r>
                <a:r>
                  <a:rPr lang="zh-CN" altLang="en-US" sz="2000" b="1" dirty="0">
                    <a:solidFill>
                      <a:srgbClr val="006600"/>
                    </a:solidFill>
                  </a:rPr>
                  <a:t>；</a:t>
                </a:r>
                <a:endParaRPr lang="en-US" altLang="zh-CN" sz="2000" b="1" dirty="0">
                  <a:solidFill>
                    <a:srgbClr val="006600"/>
                  </a:solidFill>
                </a:endParaRPr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FF0000"/>
                    </a:solidFill>
                  </a:rPr>
                  <a:t>将初始串</a:t>
                </a:r>
                <a:r>
                  <a:rPr lang="en-US" altLang="zh-CN" sz="1800" b="1" dirty="0" err="1">
                    <a:solidFill>
                      <a:srgbClr val="FF0000"/>
                    </a:solidFill>
                  </a:rPr>
                  <a:t>abc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中的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互换</a:t>
                </a:r>
                <a:r>
                  <a:rPr lang="zh-CN" altLang="en-US" sz="1800" dirty="0"/>
                  <a:t>，得到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abc</a:t>
                </a:r>
                <a:r>
                  <a:rPr lang="zh-CN" altLang="en-US" sz="1800" dirty="0"/>
                  <a:t>；然后求以</a:t>
                </a:r>
                <a:r>
                  <a:rPr lang="en-US" altLang="zh-CN" sz="1800" dirty="0"/>
                  <a:t>a</a:t>
                </a:r>
                <a:r>
                  <a:rPr lang="zh-CN" altLang="en-US" sz="1800" dirty="0"/>
                  <a:t>开头，剩余字符</a:t>
                </a:r>
                <a:r>
                  <a:rPr lang="en-US" altLang="zh-CN" sz="1800" dirty="0" err="1"/>
                  <a:t>bc</a:t>
                </a:r>
                <a:r>
                  <a:rPr lang="zh-CN" altLang="en-US" sz="1800" dirty="0"/>
                  <a:t>的全排列，即</a:t>
                </a:r>
                <a:r>
                  <a:rPr lang="en-US" altLang="zh-CN" sz="1800" dirty="0" err="1"/>
                  <a:t>aP</a:t>
                </a:r>
                <a:r>
                  <a:rPr lang="en-US" altLang="zh-CN" sz="1800" dirty="0"/>
                  <a:t>(</a:t>
                </a:r>
                <a:r>
                  <a:rPr lang="en-US" altLang="zh-CN" sz="1800" dirty="0" err="1"/>
                  <a:t>bc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；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然后将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a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与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a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换回，得到初始字符串</a:t>
                </a:r>
                <a:r>
                  <a:rPr lang="en-US" altLang="zh-CN" sz="1800" dirty="0" err="1">
                    <a:solidFill>
                      <a:srgbClr val="0303DF"/>
                    </a:solidFill>
                  </a:rPr>
                  <a:t>abc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；</a:t>
                </a:r>
                <a:endParaRPr lang="en-US" altLang="zh-CN" sz="1800" dirty="0">
                  <a:solidFill>
                    <a:srgbClr val="0303DF"/>
                  </a:solidFill>
                </a:endParaRPr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FF0000"/>
                    </a:solidFill>
                  </a:rPr>
                  <a:t>将初始串</a:t>
                </a:r>
                <a:r>
                  <a:rPr lang="en-US" altLang="zh-CN" sz="1800" b="1" dirty="0" err="1">
                    <a:solidFill>
                      <a:srgbClr val="FF0000"/>
                    </a:solidFill>
                  </a:rPr>
                  <a:t>abc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中的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b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互换</a:t>
                </a:r>
                <a:r>
                  <a:rPr lang="zh-CN" altLang="en-US" sz="1800" dirty="0"/>
                  <a:t>，得到</a:t>
                </a:r>
                <a:r>
                  <a:rPr lang="en-US" altLang="zh-CN" sz="1800" b="1" dirty="0">
                    <a:solidFill>
                      <a:srgbClr val="0303DF"/>
                    </a:solidFill>
                  </a:rPr>
                  <a:t>bac</a:t>
                </a:r>
                <a:r>
                  <a:rPr lang="zh-CN" altLang="en-US" sz="1800" dirty="0"/>
                  <a:t>；然后求以</a:t>
                </a:r>
                <a:r>
                  <a:rPr lang="en-US" altLang="zh-CN" sz="1800" dirty="0"/>
                  <a:t>b</a:t>
                </a:r>
                <a:r>
                  <a:rPr lang="zh-CN" altLang="en-US" sz="1800" dirty="0"/>
                  <a:t>开头，求剩余字符</a:t>
                </a:r>
                <a:r>
                  <a:rPr lang="en-US" altLang="zh-CN" sz="1800" dirty="0"/>
                  <a:t>ac</a:t>
                </a:r>
                <a:r>
                  <a:rPr lang="zh-CN" altLang="en-US" sz="1800" dirty="0"/>
                  <a:t>的全排列，即</a:t>
                </a:r>
                <a:r>
                  <a:rPr lang="en-US" altLang="zh-CN" sz="1800" dirty="0" err="1"/>
                  <a:t>bP</a:t>
                </a:r>
                <a:r>
                  <a:rPr lang="en-US" altLang="zh-CN" sz="1800" dirty="0"/>
                  <a:t>(ac)</a:t>
                </a:r>
                <a:r>
                  <a:rPr lang="zh-CN" altLang="en-US" sz="1800" dirty="0"/>
                  <a:t>；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然后将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a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与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b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换回，得到初始字符串</a:t>
                </a:r>
                <a:r>
                  <a:rPr lang="en-US" altLang="zh-CN" sz="1800" dirty="0" err="1">
                    <a:solidFill>
                      <a:srgbClr val="0303DF"/>
                    </a:solidFill>
                  </a:rPr>
                  <a:t>abc</a:t>
                </a:r>
                <a:r>
                  <a:rPr lang="zh-CN" altLang="en-US" sz="1800" dirty="0"/>
                  <a:t>；</a:t>
                </a:r>
                <a:endParaRPr lang="en-US" altLang="zh-CN" sz="1800" dirty="0"/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>
                    <a:solidFill>
                      <a:srgbClr val="FF0000"/>
                    </a:solidFill>
                  </a:rPr>
                  <a:t>将初始串</a:t>
                </a:r>
                <a:r>
                  <a:rPr lang="en-US" altLang="zh-CN" sz="1800" b="1" dirty="0" err="1">
                    <a:solidFill>
                      <a:srgbClr val="FF0000"/>
                    </a:solidFill>
                  </a:rPr>
                  <a:t>abc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中的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a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、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c</a:t>
                </a:r>
                <a:r>
                  <a:rPr lang="zh-CN" altLang="en-US" sz="1800" b="1" dirty="0">
                    <a:solidFill>
                      <a:srgbClr val="FF0000"/>
                    </a:solidFill>
                  </a:rPr>
                  <a:t>互换</a:t>
                </a:r>
                <a:r>
                  <a:rPr lang="zh-CN" altLang="en-US" sz="1800" dirty="0"/>
                  <a:t>，得到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cba</a:t>
                </a:r>
                <a:r>
                  <a:rPr lang="zh-CN" altLang="en-US" sz="1800" dirty="0"/>
                  <a:t>；然后求以</a:t>
                </a:r>
                <a:r>
                  <a:rPr lang="en-US" altLang="zh-CN" sz="1800" dirty="0"/>
                  <a:t>c</a:t>
                </a:r>
                <a:r>
                  <a:rPr lang="zh-CN" altLang="en-US" sz="1800" dirty="0"/>
                  <a:t>开头，求剩余字符</a:t>
                </a:r>
                <a:r>
                  <a:rPr lang="en-US" altLang="zh-CN" sz="1800" dirty="0" err="1"/>
                  <a:t>bc</a:t>
                </a:r>
                <a:r>
                  <a:rPr lang="zh-CN" altLang="en-US" sz="1800" dirty="0"/>
                  <a:t>的全排列，即</a:t>
                </a:r>
                <a:r>
                  <a:rPr lang="en-US" altLang="zh-CN" sz="1800" dirty="0" err="1"/>
                  <a:t>cP</a:t>
                </a:r>
                <a:r>
                  <a:rPr lang="en-US" altLang="zh-CN" sz="1800" dirty="0"/>
                  <a:t>(</a:t>
                </a:r>
                <a:r>
                  <a:rPr lang="en-US" altLang="zh-CN" sz="1800" dirty="0" err="1"/>
                  <a:t>ba</a:t>
                </a:r>
                <a:r>
                  <a:rPr lang="en-US" altLang="zh-CN" sz="1800" dirty="0"/>
                  <a:t>)</a:t>
                </a:r>
                <a:r>
                  <a:rPr lang="zh-CN" altLang="en-US" sz="1800" dirty="0"/>
                  <a:t>；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然后将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a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与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c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换回，得到初始字符串</a:t>
                </a:r>
                <a:r>
                  <a:rPr lang="en-US" altLang="zh-CN" sz="1800" dirty="0" err="1">
                    <a:solidFill>
                      <a:srgbClr val="0303DF"/>
                    </a:solidFill>
                  </a:rPr>
                  <a:t>abc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；</a:t>
                </a:r>
                <a:endParaRPr lang="en-US" altLang="zh-CN" sz="1800" dirty="0">
                  <a:solidFill>
                    <a:srgbClr val="0303DF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其中，</a:t>
                </a:r>
                <a:r>
                  <a:rPr lang="en-US" altLang="zh-CN" sz="2000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2000" dirty="0" err="1">
                    <a:solidFill>
                      <a:srgbClr val="C00000"/>
                    </a:solidFill>
                  </a:rPr>
                  <a:t>P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(</a:t>
                </a:r>
                <a:r>
                  <a:rPr lang="en-US" altLang="zh-CN" sz="2000" dirty="0" err="1">
                    <a:solidFill>
                      <a:srgbClr val="C00000"/>
                    </a:solidFill>
                  </a:rPr>
                  <a:t>bc</a:t>
                </a:r>
                <a:r>
                  <a:rPr lang="en-US" altLang="zh-CN" sz="2000" dirty="0">
                    <a:solidFill>
                      <a:srgbClr val="C00000"/>
                    </a:solidFill>
                  </a:rPr>
                  <a:t>)</a:t>
                </a:r>
                <a:r>
                  <a:rPr lang="zh-CN" altLang="en-US" sz="2000" b="1" dirty="0">
                    <a:solidFill>
                      <a:srgbClr val="000000"/>
                    </a:solidFill>
                  </a:rPr>
                  <a:t>中的</a:t>
                </a:r>
                <a:r>
                  <a:rPr lang="en-US" altLang="zh-CN" sz="2000" b="1" dirty="0">
                    <a:solidFill>
                      <a:srgbClr val="006600"/>
                    </a:solidFill>
                  </a:rPr>
                  <a:t>P(</a:t>
                </a:r>
                <a:r>
                  <a:rPr lang="en-US" altLang="zh-CN" sz="2000" b="1" dirty="0" err="1">
                    <a:solidFill>
                      <a:srgbClr val="006600"/>
                    </a:solidFill>
                  </a:rPr>
                  <a:t>bc</a:t>
                </a:r>
                <a:r>
                  <a:rPr lang="en-US" altLang="zh-CN" sz="2000" b="1" dirty="0">
                    <a:solidFill>
                      <a:srgbClr val="006600"/>
                    </a:solidFill>
                  </a:rPr>
                  <a:t>)</a:t>
                </a:r>
                <a:r>
                  <a:rPr lang="zh-CN" altLang="en-US" sz="2000" b="1" dirty="0">
                    <a:solidFill>
                      <a:srgbClr val="000000"/>
                    </a:solidFill>
                  </a:rPr>
                  <a:t>的求解过程与上述类似</a:t>
                </a:r>
                <a:endParaRPr lang="en-US" altLang="zh-CN" sz="2000" b="1" dirty="0">
                  <a:solidFill>
                    <a:srgbClr val="000000"/>
                  </a:solidFill>
                </a:endParaRPr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串</a:t>
                </a:r>
                <a:r>
                  <a:rPr lang="en-US" altLang="zh-CN" sz="1800" dirty="0" err="1"/>
                  <a:t>bc</a:t>
                </a:r>
                <a:r>
                  <a:rPr lang="zh-CN" altLang="en-US" sz="1800" dirty="0"/>
                  <a:t>中的</a:t>
                </a:r>
                <a:r>
                  <a:rPr lang="en-US" altLang="zh-CN" sz="1800" dirty="0"/>
                  <a:t>b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sz="1800" dirty="0"/>
                  <a:t>b</a:t>
                </a:r>
                <a:r>
                  <a:rPr lang="zh-CN" altLang="en-US" sz="1800" dirty="0"/>
                  <a:t>，然后计算</a:t>
                </a:r>
                <a:r>
                  <a:rPr lang="en-US" altLang="zh-CN" sz="1800" dirty="0" err="1"/>
                  <a:t>bP</a:t>
                </a:r>
                <a:r>
                  <a:rPr lang="en-US" altLang="zh-CN" sz="1800" dirty="0"/>
                  <a:t>(c); </a:t>
                </a:r>
                <a:endParaRPr lang="en-US" altLang="zh-CN" sz="1800" b="1" dirty="0">
                  <a:solidFill>
                    <a:srgbClr val="7030A0"/>
                  </a:solidFill>
                </a:endParaRPr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dirty="0"/>
                  <a:t>串</a:t>
                </a:r>
                <a:r>
                  <a:rPr lang="en-US" altLang="zh-CN" sz="1800" dirty="0" err="1"/>
                  <a:t>bc</a:t>
                </a:r>
                <a:r>
                  <a:rPr lang="zh-CN" altLang="en-US" sz="1800" dirty="0"/>
                  <a:t>中的</a:t>
                </a:r>
                <a:r>
                  <a:rPr lang="en-US" altLang="zh-CN" sz="1800" dirty="0"/>
                  <a:t>b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altLang="zh-CN" sz="1800" dirty="0"/>
                  <a:t>c</a:t>
                </a:r>
                <a:r>
                  <a:rPr lang="zh-CN" altLang="en-US" sz="1800" dirty="0"/>
                  <a:t>，然后计算</a:t>
                </a:r>
                <a:r>
                  <a:rPr lang="en-US" altLang="zh-CN" sz="1800" dirty="0" err="1"/>
                  <a:t>cP</a:t>
                </a:r>
                <a:r>
                  <a:rPr lang="en-US" altLang="zh-CN" sz="1800" dirty="0"/>
                  <a:t>(b);     </a:t>
                </a:r>
              </a:p>
              <a:p>
                <a:pPr marL="97155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1800" b="1" dirty="0"/>
                  <a:t>因此，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1800" b="1" dirty="0" err="1"/>
                  <a:t>P</a:t>
                </a:r>
                <a:r>
                  <a:rPr lang="en-US" altLang="zh-CN" sz="1800" b="1" dirty="0"/>
                  <a:t>(</a:t>
                </a:r>
                <a:r>
                  <a:rPr lang="en-US" altLang="zh-CN" sz="1800" b="1" dirty="0" err="1"/>
                  <a:t>bc</a:t>
                </a:r>
                <a:r>
                  <a:rPr lang="en-US" altLang="zh-CN" sz="1800" b="1" dirty="0"/>
                  <a:t>) = { 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1800" b="1" dirty="0" err="1">
                    <a:solidFill>
                      <a:srgbClr val="C00000"/>
                    </a:solidFill>
                  </a:rPr>
                  <a:t>b</a:t>
                </a:r>
                <a:r>
                  <a:rPr lang="en-US" altLang="zh-CN" sz="1800" b="1" dirty="0" err="1"/>
                  <a:t>P</a:t>
                </a:r>
                <a:r>
                  <a:rPr lang="en-US" altLang="zh-CN" sz="1800" b="1" dirty="0"/>
                  <a:t>(c),  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1800" b="1" dirty="0" err="1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1800" b="1" dirty="0" err="1"/>
                  <a:t>P</a:t>
                </a:r>
                <a:r>
                  <a:rPr lang="en-US" altLang="zh-CN" sz="1800" b="1" dirty="0"/>
                  <a:t>(b)}= { 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1800" b="1" dirty="0" err="1">
                    <a:solidFill>
                      <a:srgbClr val="C00000"/>
                    </a:solidFill>
                  </a:rPr>
                  <a:t>b</a:t>
                </a:r>
                <a:r>
                  <a:rPr lang="en-US" altLang="zh-CN" sz="1800" b="1" dirty="0" err="1">
                    <a:solidFill>
                      <a:srgbClr val="006600"/>
                    </a:solidFill>
                  </a:rPr>
                  <a:t>c</a:t>
                </a:r>
                <a:r>
                  <a:rPr lang="en-US" altLang="zh-CN" sz="1800" b="1" dirty="0"/>
                  <a:t>,  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a</a:t>
                </a:r>
                <a:r>
                  <a:rPr lang="en-US" altLang="zh-CN" sz="1800" b="1" dirty="0" err="1">
                    <a:solidFill>
                      <a:srgbClr val="C00000"/>
                    </a:solidFill>
                  </a:rPr>
                  <a:t>c</a:t>
                </a:r>
                <a:r>
                  <a:rPr lang="en-US" altLang="zh-CN" sz="1800" b="1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1800" b="1" dirty="0"/>
                  <a:t>};  //</a:t>
                </a:r>
                <a:r>
                  <a:rPr lang="zh-CN" altLang="en-US" sz="1800" b="1" dirty="0"/>
                  <a:t>同法可求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b</a:t>
                </a:r>
                <a:r>
                  <a:rPr lang="en-US" altLang="zh-CN" sz="1800" b="1" dirty="0" err="1"/>
                  <a:t>P</a:t>
                </a:r>
                <a:r>
                  <a:rPr lang="en-US" altLang="zh-CN" sz="1800" b="1" dirty="0"/>
                  <a:t>(ac)</a:t>
                </a:r>
                <a:r>
                  <a:rPr lang="zh-CN" altLang="en-US" sz="1800" b="1" dirty="0"/>
                  <a:t>与</a:t>
                </a:r>
                <a:r>
                  <a:rPr lang="en-US" altLang="zh-CN" sz="1800" b="1" dirty="0" err="1">
                    <a:solidFill>
                      <a:srgbClr val="0303DF"/>
                    </a:solidFill>
                  </a:rPr>
                  <a:t>c</a:t>
                </a:r>
                <a:r>
                  <a:rPr lang="en-US" altLang="zh-CN" sz="1800" b="1" dirty="0" err="1"/>
                  <a:t>P</a:t>
                </a:r>
                <a:r>
                  <a:rPr lang="en-US" altLang="zh-CN" sz="1800" b="1" dirty="0"/>
                  <a:t>(</a:t>
                </a:r>
                <a:r>
                  <a:rPr lang="en-US" altLang="zh-CN" sz="1800" b="1" dirty="0" err="1"/>
                  <a:t>ba</a:t>
                </a:r>
                <a:r>
                  <a:rPr lang="en-US" altLang="zh-CN" sz="1800" b="1" dirty="0"/>
                  <a:t>)</a:t>
                </a:r>
              </a:p>
              <a:p>
                <a:pPr marL="342900" indent="-342900">
                  <a:lnSpc>
                    <a:spcPct val="100000"/>
                  </a:lnSpc>
                  <a:spcBef>
                    <a:spcPts val="0"/>
                  </a:spcBef>
                  <a:buFont typeface="Wingdings" panose="05000000000000000000" pitchFamily="2" charset="2"/>
                  <a:buChar char="l"/>
                </a:pPr>
                <a:endParaRPr lang="zh-CN" altLang="en-US" sz="2000" b="1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CCB0DC-0C2E-4326-85C6-F73A55F07B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4" y="975672"/>
                <a:ext cx="8414945" cy="5345112"/>
              </a:xfrm>
              <a:blipFill>
                <a:blip r:embed="rId2"/>
                <a:stretch>
                  <a:fillRect t="-798" r="-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89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BDCA670-CF57-4BCC-A31F-250F9577F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333" y="1042197"/>
            <a:ext cx="4600000" cy="38190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48237DD-B725-41FB-973B-39CDFF1C7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 </a:t>
            </a:r>
            <a:r>
              <a:rPr lang="en-US" altLang="zh-CN" dirty="0" err="1" smtClean="0"/>
              <a:t>abc</a:t>
            </a:r>
            <a:r>
              <a:rPr lang="zh-CN" altLang="en-US" dirty="0"/>
              <a:t>的全排列</a:t>
            </a:r>
            <a:r>
              <a:rPr lang="en-US" altLang="zh-CN" dirty="0"/>
              <a:t>P(</a:t>
            </a:r>
            <a:r>
              <a:rPr lang="en-US" altLang="zh-CN" dirty="0" err="1"/>
              <a:t>abc</a:t>
            </a:r>
            <a:r>
              <a:rPr lang="en-US" altLang="zh-CN" dirty="0"/>
              <a:t>)</a:t>
            </a:r>
            <a:r>
              <a:rPr lang="zh-CN" altLang="en-US" dirty="0"/>
              <a:t>的递归调用树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25E72C12-A4E6-4CAB-888C-2EB997CEBAE0}"/>
              </a:ext>
            </a:extLst>
          </p:cNvPr>
          <p:cNvSpPr/>
          <p:nvPr/>
        </p:nvSpPr>
        <p:spPr bwMode="auto">
          <a:xfrm>
            <a:off x="792152" y="935053"/>
            <a:ext cx="1618438" cy="904295"/>
          </a:xfrm>
          <a:prstGeom prst="wedgeRoundRectCallout">
            <a:avLst>
              <a:gd name="adj1" fmla="val 54231"/>
              <a:gd name="adj2" fmla="val 8665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P(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abc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：串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abc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与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互换，然后求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aP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bc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)</a:t>
            </a:r>
            <a:endParaRPr lang="zh-CN" altLang="en-US" sz="1600" dirty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59999003-FAC3-41B0-92ED-A567455FB099}"/>
              </a:ext>
            </a:extLst>
          </p:cNvPr>
          <p:cNvSpPr/>
          <p:nvPr/>
        </p:nvSpPr>
        <p:spPr bwMode="auto">
          <a:xfrm>
            <a:off x="6287539" y="1121000"/>
            <a:ext cx="1687604" cy="931273"/>
          </a:xfrm>
          <a:prstGeom prst="wedgeRoundRectCallout">
            <a:avLst>
              <a:gd name="adj1" fmla="val -158919"/>
              <a:gd name="adj2" fmla="val 6654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P(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abc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：串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abc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与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互换，然后求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bP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(ac)</a:t>
            </a:r>
            <a:endParaRPr lang="zh-CN" altLang="en-US" sz="1600" dirty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B99E4793-18E0-4893-85B8-73C712096364}"/>
              </a:ext>
            </a:extLst>
          </p:cNvPr>
          <p:cNvSpPr/>
          <p:nvPr/>
        </p:nvSpPr>
        <p:spPr bwMode="auto">
          <a:xfrm>
            <a:off x="6657014" y="2486084"/>
            <a:ext cx="1832640" cy="931273"/>
          </a:xfrm>
          <a:prstGeom prst="wedgeRoundRectCallout">
            <a:avLst>
              <a:gd name="adj1" fmla="val -84754"/>
              <a:gd name="adj2" fmla="val -6308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P(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abc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：串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abc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与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互换，然后求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cP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ba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)</a:t>
            </a:r>
            <a:endParaRPr lang="zh-CN" altLang="en-US" sz="1600" dirty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AEBD1D-7F8B-4CAE-8A2B-C6412C0AE302}"/>
              </a:ext>
            </a:extLst>
          </p:cNvPr>
          <p:cNvSpPr/>
          <p:nvPr/>
        </p:nvSpPr>
        <p:spPr>
          <a:xfrm>
            <a:off x="543572" y="5702442"/>
            <a:ext cx="75375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303DF"/>
                </a:solidFill>
                <a:latin typeface="+mn-lt"/>
                <a:ea typeface="+mn-ea"/>
                <a:sym typeface="Arial" panose="020B0604020202020204" pitchFamily="34" charset="0"/>
              </a:rPr>
              <a:t>思考：能不能据此总结出求字符串全排列的递归思想？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F9077725-A7AC-44E0-AAAE-4172714494EA}"/>
              </a:ext>
            </a:extLst>
          </p:cNvPr>
          <p:cNvSpPr/>
          <p:nvPr/>
        </p:nvSpPr>
        <p:spPr bwMode="auto">
          <a:xfrm>
            <a:off x="543572" y="2047426"/>
            <a:ext cx="1417740" cy="904295"/>
          </a:xfrm>
          <a:prstGeom prst="wedgeRoundRectCallout">
            <a:avLst>
              <a:gd name="adj1" fmla="val 51736"/>
              <a:gd name="adj2" fmla="val 9051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aP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bc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：串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bc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与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互换，然后求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abP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(c)</a:t>
            </a:r>
            <a:endParaRPr lang="zh-CN" altLang="en-US" sz="1600" dirty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0553FD9F-C716-4016-93C5-178DB9401DB6}"/>
              </a:ext>
            </a:extLst>
          </p:cNvPr>
          <p:cNvSpPr/>
          <p:nvPr/>
        </p:nvSpPr>
        <p:spPr bwMode="auto">
          <a:xfrm>
            <a:off x="1715259" y="4851063"/>
            <a:ext cx="2587312" cy="680342"/>
          </a:xfrm>
          <a:prstGeom prst="wedgeRoundRectCallout">
            <a:avLst>
              <a:gd name="adj1" fmla="val -380"/>
              <a:gd name="adj2" fmla="val -219141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aP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bc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：串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bc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与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互换，然后求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acP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(b)</a:t>
            </a:r>
            <a:endParaRPr lang="zh-CN" altLang="en-US" sz="1600" dirty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AFBDA56C-5580-458E-9D2C-BA22618EDBB0}"/>
              </a:ext>
            </a:extLst>
          </p:cNvPr>
          <p:cNvSpPr/>
          <p:nvPr/>
        </p:nvSpPr>
        <p:spPr bwMode="auto">
          <a:xfrm>
            <a:off x="297519" y="3257083"/>
            <a:ext cx="1417740" cy="1424773"/>
          </a:xfrm>
          <a:prstGeom prst="wedgeRoundRectCallout">
            <a:avLst>
              <a:gd name="adj1" fmla="val 71854"/>
              <a:gd name="adj2" fmla="val 3453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abP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(c)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 P(c)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是本原问题，直接求解得到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c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，因此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abP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(c)=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abc</a:t>
            </a:r>
            <a:endParaRPr lang="zh-CN" altLang="en-US" sz="1600" dirty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B64DFF37-83ED-4C18-BAC6-768E71578EAE}"/>
              </a:ext>
            </a:extLst>
          </p:cNvPr>
          <p:cNvSpPr/>
          <p:nvPr/>
        </p:nvSpPr>
        <p:spPr bwMode="auto">
          <a:xfrm>
            <a:off x="4386035" y="4899608"/>
            <a:ext cx="2587312" cy="680343"/>
          </a:xfrm>
          <a:prstGeom prst="wedgeRoundRectCallout">
            <a:avLst>
              <a:gd name="adj1" fmla="val -90614"/>
              <a:gd name="adj2" fmla="val -93378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acP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(b)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 P(b)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直接求解得到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b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 ，因此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acP</a:t>
            </a:r>
            <a:r>
              <a:rPr lang="en-US" altLang="zh-CN" sz="1600" dirty="0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(b)=</a:t>
            </a:r>
            <a:r>
              <a:rPr lang="en-US" altLang="zh-CN" sz="1600" dirty="0" err="1">
                <a:solidFill>
                  <a:srgbClr val="080808"/>
                </a:solidFill>
                <a:latin typeface="+mn-lt"/>
                <a:ea typeface="宋体" panose="02010600030101010101" pitchFamily="2" charset="-122"/>
              </a:rPr>
              <a:t>acb</a:t>
            </a:r>
            <a:endParaRPr lang="zh-CN" altLang="en-US" sz="1600" dirty="0">
              <a:solidFill>
                <a:srgbClr val="080808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2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A316B88-73F7-4988-88C5-3BFC65C4CD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递归</a:t>
                </a:r>
                <a:r>
                  <a:rPr lang="zh-CN" altLang="en-US" dirty="0"/>
                  <a:t>求解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的全排列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A316B88-73F7-4988-88C5-3BFC65C4C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83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B2227-E6C3-4855-A07E-9336C774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166" y="1120834"/>
            <a:ext cx="8473667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/>
              <a:t>递归函数定义</a:t>
            </a:r>
            <a:endParaRPr lang="en-US" altLang="zh-CN" sz="2000" b="1" dirty="0"/>
          </a:p>
          <a:p>
            <a:pPr marL="971550" lvl="1"/>
            <a:r>
              <a:rPr lang="zh-CN" altLang="en-US" sz="1800" dirty="0"/>
              <a:t>令函数</a:t>
            </a:r>
            <a:r>
              <a:rPr lang="en-US" altLang="zh-CN" sz="1800" dirty="0"/>
              <a:t>P()</a:t>
            </a:r>
            <a:r>
              <a:rPr lang="zh-CN" altLang="en-US" sz="1800" dirty="0"/>
              <a:t>的功能为计算</a:t>
            </a:r>
            <a:r>
              <a:rPr lang="zh-CN" altLang="en-US" sz="1800" dirty="0">
                <a:solidFill>
                  <a:srgbClr val="0303DF"/>
                </a:solidFill>
              </a:rPr>
              <a:t>一个字符串</a:t>
            </a:r>
            <a:r>
              <a:rPr lang="zh-CN" altLang="en-US" sz="1800" dirty="0"/>
              <a:t>的全排列；</a:t>
            </a:r>
            <a:endParaRPr lang="en-US" altLang="zh-CN" sz="1800" dirty="0"/>
          </a:p>
          <a:p>
            <a:pPr marL="1200150" lvl="2"/>
            <a:r>
              <a:rPr lang="zh-CN" altLang="en-US" sz="1600" dirty="0">
                <a:solidFill>
                  <a:srgbClr val="7030A0"/>
                </a:solidFill>
              </a:rPr>
              <a:t>参数中需要有一个字符串；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/>
              <a:t>令函数</a:t>
            </a:r>
            <a:r>
              <a:rPr lang="en-US" altLang="zh-CN" sz="1800" dirty="0">
                <a:solidFill>
                  <a:srgbClr val="C00000"/>
                </a:solidFill>
              </a:rPr>
              <a:t>P(char *str)</a:t>
            </a:r>
            <a:r>
              <a:rPr lang="zh-CN" altLang="en-US" sz="1800" dirty="0"/>
              <a:t>的功能为计算</a:t>
            </a:r>
            <a:r>
              <a:rPr lang="zh-CN" altLang="en-US" sz="1800" dirty="0">
                <a:solidFill>
                  <a:srgbClr val="0303DF"/>
                </a:solidFill>
              </a:rPr>
              <a:t>字符串</a:t>
            </a:r>
            <a:r>
              <a:rPr lang="en-US" altLang="zh-CN" sz="1800" dirty="0">
                <a:solidFill>
                  <a:srgbClr val="0303DF"/>
                </a:solidFill>
              </a:rPr>
              <a:t>str</a:t>
            </a:r>
            <a:r>
              <a:rPr lang="zh-CN" altLang="en-US" sz="1800" dirty="0"/>
              <a:t>的全排列；</a:t>
            </a:r>
            <a:endParaRPr lang="en-US" altLang="zh-CN" sz="1800" dirty="0"/>
          </a:p>
          <a:p>
            <a:pPr marL="1200150" lvl="2"/>
            <a:r>
              <a:rPr lang="zh-CN" altLang="en-US" sz="1600" b="1" dirty="0">
                <a:solidFill>
                  <a:srgbClr val="006600"/>
                </a:solidFill>
              </a:rPr>
              <a:t>需要将</a:t>
            </a:r>
            <a:r>
              <a:rPr lang="en-US" altLang="zh-CN" sz="1600" b="1" dirty="0">
                <a:solidFill>
                  <a:srgbClr val="006600"/>
                </a:solidFill>
              </a:rPr>
              <a:t>str</a:t>
            </a:r>
            <a:r>
              <a:rPr lang="zh-CN" altLang="en-US" sz="1600" b="1" dirty="0">
                <a:solidFill>
                  <a:srgbClr val="006600"/>
                </a:solidFill>
              </a:rPr>
              <a:t>中的首字符依次与字符串中的各个字符互换；</a:t>
            </a:r>
            <a:endParaRPr lang="en-US" altLang="zh-CN" sz="1600" b="1" dirty="0">
              <a:solidFill>
                <a:srgbClr val="006600"/>
              </a:solidFill>
            </a:endParaRPr>
          </a:p>
          <a:p>
            <a:pPr marL="1200150" lvl="2"/>
            <a:r>
              <a:rPr lang="zh-CN" altLang="en-US" sz="1600" b="1" dirty="0"/>
              <a:t>递归求解一个字符串的全排列时，需要将下标从第一个字符依次后移，直至子字符串剩余一个字符为止；</a:t>
            </a:r>
            <a:endParaRPr lang="en-US" altLang="zh-CN" sz="1600" b="1" dirty="0"/>
          </a:p>
          <a:p>
            <a:pPr marL="1200150" lvl="2"/>
            <a:r>
              <a:rPr lang="zh-CN" altLang="en-US" sz="1600" b="1" dirty="0">
                <a:solidFill>
                  <a:srgbClr val="0303DF"/>
                </a:solidFill>
              </a:rPr>
              <a:t>因此，需要定义两个下标，分别指向字符串的</a:t>
            </a:r>
            <a:r>
              <a:rPr lang="zh-CN" altLang="en-US" sz="1600" b="1" dirty="0">
                <a:solidFill>
                  <a:srgbClr val="C00000"/>
                </a:solidFill>
              </a:rPr>
              <a:t>起始位置</a:t>
            </a:r>
            <a:r>
              <a:rPr lang="zh-CN" altLang="en-US" sz="1600" b="1" dirty="0">
                <a:solidFill>
                  <a:srgbClr val="0303DF"/>
                </a:solidFill>
              </a:rPr>
              <a:t>与</a:t>
            </a:r>
            <a:r>
              <a:rPr lang="zh-CN" altLang="en-US" sz="1600" b="1" dirty="0">
                <a:solidFill>
                  <a:srgbClr val="C00000"/>
                </a:solidFill>
              </a:rPr>
              <a:t>结束位置</a:t>
            </a:r>
            <a:r>
              <a:rPr lang="zh-CN" altLang="en-US" sz="1600" b="1" dirty="0">
                <a:solidFill>
                  <a:srgbClr val="0303DF"/>
                </a:solidFill>
              </a:rPr>
              <a:t>；</a:t>
            </a:r>
            <a:endParaRPr lang="en-US" altLang="zh-CN" sz="1600" b="1" dirty="0">
              <a:solidFill>
                <a:srgbClr val="0303DF"/>
              </a:solidFill>
            </a:endParaRPr>
          </a:p>
          <a:p>
            <a:pPr marL="1200150" lvl="2"/>
            <a:r>
              <a:rPr lang="zh-CN" altLang="en-US" sz="1600" b="1" dirty="0">
                <a:solidFill>
                  <a:srgbClr val="7030A0"/>
                </a:solidFill>
              </a:rPr>
              <a:t>不妨设为</a:t>
            </a:r>
            <a:r>
              <a:rPr lang="en-US" altLang="zh-CN" sz="1600" b="1" dirty="0">
                <a:solidFill>
                  <a:srgbClr val="C00000"/>
                </a:solidFill>
              </a:rPr>
              <a:t>start</a:t>
            </a:r>
            <a:r>
              <a:rPr lang="zh-CN" altLang="en-US" sz="1600" b="1" dirty="0">
                <a:solidFill>
                  <a:srgbClr val="7030A0"/>
                </a:solidFill>
              </a:rPr>
              <a:t>与</a:t>
            </a:r>
            <a:r>
              <a:rPr lang="en-US" altLang="zh-CN" sz="1600" b="1" dirty="0">
                <a:solidFill>
                  <a:srgbClr val="C00000"/>
                </a:solidFill>
              </a:rPr>
              <a:t>end</a:t>
            </a:r>
            <a:r>
              <a:rPr lang="zh-CN" altLang="en-US" sz="1600" b="1" dirty="0">
                <a:solidFill>
                  <a:srgbClr val="7030A0"/>
                </a:solidFill>
              </a:rPr>
              <a:t>；初始化：</a:t>
            </a:r>
            <a:r>
              <a:rPr lang="en-US" altLang="zh-CN" sz="1600" b="1" dirty="0">
                <a:solidFill>
                  <a:srgbClr val="C00000"/>
                </a:solidFill>
              </a:rPr>
              <a:t>start=0</a:t>
            </a:r>
            <a:r>
              <a:rPr lang="zh-CN" altLang="en-US" sz="1600" b="1" dirty="0">
                <a:solidFill>
                  <a:srgbClr val="7030A0"/>
                </a:solidFill>
              </a:rPr>
              <a:t>，</a:t>
            </a:r>
            <a:r>
              <a:rPr lang="en-US" altLang="zh-CN" sz="1600" b="1" dirty="0">
                <a:solidFill>
                  <a:srgbClr val="C00000"/>
                </a:solidFill>
              </a:rPr>
              <a:t>end=n-1</a:t>
            </a:r>
            <a:r>
              <a:rPr lang="zh-CN" altLang="en-US" sz="1600" b="1" dirty="0">
                <a:solidFill>
                  <a:srgbClr val="7030A0"/>
                </a:solidFill>
              </a:rPr>
              <a:t>；</a:t>
            </a:r>
            <a:endParaRPr lang="en-US" altLang="zh-CN" sz="1600" b="1" dirty="0">
              <a:solidFill>
                <a:srgbClr val="7030A0"/>
              </a:solidFill>
            </a:endParaRPr>
          </a:p>
          <a:p>
            <a:pPr marL="1200150" lvl="2"/>
            <a:r>
              <a:rPr lang="zh-CN" altLang="en-US" sz="1600" dirty="0">
                <a:solidFill>
                  <a:srgbClr val="7030A0"/>
                </a:solidFill>
              </a:rPr>
              <a:t>其中，</a:t>
            </a:r>
            <a:r>
              <a:rPr lang="zh-CN" altLang="en-US" sz="1600" b="1" dirty="0">
                <a:solidFill>
                  <a:srgbClr val="0303DF"/>
                </a:solidFill>
              </a:rPr>
              <a:t>在递归调用的过程中，</a:t>
            </a:r>
            <a:r>
              <a:rPr lang="en-US" altLang="zh-CN" sz="1600" b="1" dirty="0">
                <a:solidFill>
                  <a:srgbClr val="0303DF"/>
                </a:solidFill>
              </a:rPr>
              <a:t>start</a:t>
            </a:r>
            <a:r>
              <a:rPr lang="zh-CN" altLang="en-US" sz="1600" b="1" dirty="0">
                <a:solidFill>
                  <a:srgbClr val="0303DF"/>
                </a:solidFill>
              </a:rPr>
              <a:t>逐步增量，直至增加到</a:t>
            </a:r>
            <a:r>
              <a:rPr lang="en-US" altLang="zh-CN" sz="1600" b="1" dirty="0">
                <a:solidFill>
                  <a:srgbClr val="0303DF"/>
                </a:solidFill>
              </a:rPr>
              <a:t>end</a:t>
            </a:r>
            <a:r>
              <a:rPr lang="zh-CN" altLang="en-US" sz="1600" b="1" dirty="0">
                <a:solidFill>
                  <a:srgbClr val="0303DF"/>
                </a:solidFill>
              </a:rPr>
              <a:t>为止</a:t>
            </a:r>
            <a:r>
              <a:rPr lang="zh-CN" altLang="en-US" sz="1600" dirty="0">
                <a:solidFill>
                  <a:srgbClr val="7030A0"/>
                </a:solidFill>
              </a:rPr>
              <a:t>；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971550" lvl="1"/>
            <a:r>
              <a:rPr lang="zh-CN" altLang="en-US" sz="1800" dirty="0"/>
              <a:t>令</a:t>
            </a:r>
            <a:r>
              <a:rPr lang="en-US" altLang="zh-CN" sz="1800" b="1" dirty="0"/>
              <a:t>P(</a:t>
            </a:r>
            <a:r>
              <a:rPr lang="en-US" altLang="zh-CN" sz="1800" b="1" dirty="0" err="1"/>
              <a:t>str,</a:t>
            </a:r>
            <a:r>
              <a:rPr lang="en-US" altLang="zh-CN" sz="1800" b="1" dirty="0" err="1">
                <a:solidFill>
                  <a:srgbClr val="C00000"/>
                </a:solidFill>
              </a:rPr>
              <a:t>start,end</a:t>
            </a:r>
            <a:r>
              <a:rPr lang="en-US" altLang="zh-CN" sz="1800" b="1" dirty="0"/>
              <a:t>) </a:t>
            </a:r>
            <a:r>
              <a:rPr lang="zh-CN" altLang="en-US" sz="1800" dirty="0"/>
              <a:t>为</a:t>
            </a:r>
            <a:r>
              <a:rPr lang="zh-CN" altLang="en-US" sz="1800" b="1" dirty="0">
                <a:solidFill>
                  <a:srgbClr val="006600"/>
                </a:solidFill>
              </a:rPr>
              <a:t>求解字符串</a:t>
            </a:r>
            <a:r>
              <a:rPr lang="en-US" altLang="zh-CN" sz="1800" b="1" dirty="0">
                <a:solidFill>
                  <a:srgbClr val="006600"/>
                </a:solidFill>
              </a:rPr>
              <a:t>str</a:t>
            </a:r>
            <a:r>
              <a:rPr lang="zh-CN" altLang="en-US" sz="1800" b="1" dirty="0">
                <a:solidFill>
                  <a:srgbClr val="006600"/>
                </a:solidFill>
              </a:rPr>
              <a:t>中，从</a:t>
            </a:r>
            <a:r>
              <a:rPr lang="en-US" altLang="zh-CN" sz="1800" b="1" dirty="0">
                <a:solidFill>
                  <a:srgbClr val="006600"/>
                </a:solidFill>
              </a:rPr>
              <a:t>start</a:t>
            </a:r>
            <a:r>
              <a:rPr lang="zh-CN" altLang="en-US" sz="1800" b="1" dirty="0">
                <a:solidFill>
                  <a:srgbClr val="006600"/>
                </a:solidFill>
              </a:rPr>
              <a:t>到</a:t>
            </a:r>
            <a:r>
              <a:rPr lang="en-US" altLang="zh-CN" sz="1800" b="1" dirty="0">
                <a:solidFill>
                  <a:srgbClr val="006600"/>
                </a:solidFill>
              </a:rPr>
              <a:t>end</a:t>
            </a:r>
            <a:r>
              <a:rPr lang="zh-CN" altLang="en-US" sz="1800" b="1" dirty="0">
                <a:solidFill>
                  <a:srgbClr val="006600"/>
                </a:solidFill>
              </a:rPr>
              <a:t>一个串的全排列；</a:t>
            </a:r>
            <a:endParaRPr lang="en-US" altLang="zh-CN" sz="1800" b="1" dirty="0">
              <a:solidFill>
                <a:srgbClr val="006600"/>
              </a:solidFill>
            </a:endParaRPr>
          </a:p>
          <a:p>
            <a:pPr marL="1200150" lvl="2"/>
            <a:r>
              <a:rPr lang="zh-CN" altLang="en-US" sz="1600" dirty="0"/>
              <a:t>字符串</a:t>
            </a:r>
            <a:r>
              <a:rPr lang="en-US" altLang="zh-CN" sz="1600" dirty="0"/>
              <a:t>str</a:t>
            </a:r>
            <a:r>
              <a:rPr lang="zh-CN" altLang="en-US" sz="1600" dirty="0"/>
              <a:t>的全排列即为</a:t>
            </a:r>
            <a:r>
              <a:rPr lang="en-US" altLang="zh-CN" sz="1600" b="1" dirty="0">
                <a:solidFill>
                  <a:srgbClr val="C00000"/>
                </a:solidFill>
              </a:rPr>
              <a:t>P(str,0,n-1);</a:t>
            </a:r>
          </a:p>
          <a:p>
            <a:pPr marL="971550" lvl="1"/>
            <a:r>
              <a:rPr lang="zh-CN" altLang="en-US" sz="1800" dirty="0"/>
              <a:t>递归调用的</a:t>
            </a:r>
            <a:r>
              <a:rPr lang="zh-CN" altLang="en-US" sz="1800" b="1" dirty="0">
                <a:solidFill>
                  <a:srgbClr val="0303DF"/>
                </a:solidFill>
              </a:rPr>
              <a:t>终止条件</a:t>
            </a:r>
            <a:endParaRPr lang="en-US" altLang="zh-CN" sz="1800" b="1" dirty="0">
              <a:solidFill>
                <a:srgbClr val="0303DF"/>
              </a:solidFill>
            </a:endParaRPr>
          </a:p>
          <a:p>
            <a:pPr marL="1200150" lvl="2"/>
            <a:r>
              <a:rPr lang="zh-CN" altLang="en-US" sz="1600" dirty="0"/>
              <a:t>若</a:t>
            </a:r>
            <a:r>
              <a:rPr lang="en-US" altLang="zh-CN" sz="1600" dirty="0"/>
              <a:t>start==end</a:t>
            </a:r>
            <a:r>
              <a:rPr lang="zh-CN" altLang="en-US" sz="1600" dirty="0"/>
              <a:t>，输出一个全排列</a:t>
            </a:r>
            <a:r>
              <a:rPr lang="en-US" altLang="zh-CN" sz="1600" dirty="0"/>
              <a:t>, return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marL="1200150" lvl="2"/>
            <a:r>
              <a:rPr lang="zh-CN" altLang="en-US" sz="1600" dirty="0"/>
              <a:t>在回溯的过程中，会依次输出</a:t>
            </a:r>
            <a:r>
              <a:rPr lang="en-US" altLang="zh-CN" sz="1600" dirty="0"/>
              <a:t>str</a:t>
            </a:r>
            <a:r>
              <a:rPr lang="zh-CN" altLang="en-US" sz="1600" dirty="0"/>
              <a:t>的所有全排列；</a:t>
            </a:r>
            <a:endParaRPr lang="en-US" altLang="zh-CN" sz="1600" dirty="0"/>
          </a:p>
          <a:p>
            <a:pPr marL="1200150" lvl="2"/>
            <a:endParaRPr lang="en-US" altLang="zh-CN" sz="1600" dirty="0"/>
          </a:p>
          <a:p>
            <a:pPr marL="1200150" lvl="2"/>
            <a:endParaRPr lang="en-US" altLang="zh-CN" b="1" dirty="0">
              <a:solidFill>
                <a:srgbClr val="006600"/>
              </a:solidFill>
            </a:endParaRPr>
          </a:p>
          <a:p>
            <a:pPr marL="971550" lvl="1"/>
            <a:endParaRPr lang="en-US" altLang="zh-CN" b="1" dirty="0">
              <a:solidFill>
                <a:srgbClr val="006600"/>
              </a:solidFill>
            </a:endParaRPr>
          </a:p>
          <a:p>
            <a:pPr marL="1200150" lvl="2"/>
            <a:endParaRPr lang="en-US" altLang="zh-CN" b="1" dirty="0">
              <a:solidFill>
                <a:srgbClr val="006600"/>
              </a:solidFill>
            </a:endParaRPr>
          </a:p>
          <a:p>
            <a:pPr marL="971550" lvl="1"/>
            <a:endParaRPr lang="en-US" altLang="zh-CN" sz="16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b="1" dirty="0"/>
          </a:p>
          <a:p>
            <a:pPr lvl="2" indent="0">
              <a:buNone/>
            </a:pPr>
            <a:endParaRPr lang="en-US" altLang="zh-CN" sz="1800" dirty="0"/>
          </a:p>
          <a:p>
            <a:pPr marL="971550" lvl="1"/>
            <a:endParaRPr lang="en-US" altLang="zh-CN" sz="1800" dirty="0"/>
          </a:p>
          <a:p>
            <a:pPr marL="971550" lvl="1"/>
            <a:endParaRPr lang="en-US" altLang="zh-CN" sz="1800" dirty="0"/>
          </a:p>
          <a:p>
            <a:pPr marL="971550" lvl="1"/>
            <a:endParaRPr lang="en-US" altLang="zh-CN" sz="1800" dirty="0"/>
          </a:p>
          <a:p>
            <a:pPr marL="971550" lvl="1"/>
            <a:endParaRPr lang="en-US" altLang="zh-CN" sz="1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57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A316B88-73F7-4988-88C5-3BFC65C4CD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递归求解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位字符串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的全排列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A316B88-73F7-4988-88C5-3BFC65C4C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83" b="-29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DB2227-E6C3-4855-A07E-9336C774CD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775" y="1135063"/>
                <a:ext cx="8213608" cy="5345112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2000" b="1" dirty="0"/>
                  <a:t>算法描述</a:t>
                </a:r>
                <a:endParaRPr lang="en-US" altLang="zh-CN" sz="2000" b="1" dirty="0"/>
              </a:p>
              <a:p>
                <a:pPr marL="971550"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zh-CN" altLang="en-US" sz="1600" dirty="0"/>
                  <a:t>求字符串 </a:t>
                </a:r>
                <a:r>
                  <a:rPr lang="en-US" altLang="zh-CN" sz="1600" dirty="0"/>
                  <a:t>str[n]=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600" dirty="0"/>
                  <a:t>的全排列；</a:t>
                </a:r>
                <a:endParaRPr lang="en-US" altLang="zh-CN" sz="1600" dirty="0"/>
              </a:p>
              <a:p>
                <a:pPr marL="971550"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zh-CN" altLang="en-US" sz="1600" dirty="0"/>
                  <a:t>初始化 </a:t>
                </a:r>
                <a:r>
                  <a:rPr lang="en-US" altLang="zh-CN" sz="1600" dirty="0"/>
                  <a:t>start =0,end=n-1</a:t>
                </a:r>
                <a:r>
                  <a:rPr lang="zh-CN" altLang="en-US" sz="1600" dirty="0"/>
                  <a:t>，分别表示串第一个元素与最后一个元素的下标；</a:t>
                </a:r>
                <a:endParaRPr lang="en-US" altLang="zh-CN" sz="1600" dirty="0"/>
              </a:p>
              <a:p>
                <a:pPr marL="971550"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zh-CN" altLang="en-US" sz="1600" dirty="0"/>
                  <a:t>函数调用方式：</a:t>
                </a:r>
                <a:r>
                  <a:rPr lang="en-US" altLang="zh-CN" sz="1600" b="1" dirty="0">
                    <a:solidFill>
                      <a:srgbClr val="7030A0"/>
                    </a:solidFill>
                  </a:rPr>
                  <a:t>P(array, 0, n-1);</a:t>
                </a:r>
              </a:p>
              <a:p>
                <a:pPr marL="971550" lvl="1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altLang="zh-CN" sz="1600" dirty="0"/>
                  <a:t>void 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P(</a:t>
                </a:r>
                <a:r>
                  <a:rPr lang="en-US" altLang="zh-CN" sz="1600" dirty="0" err="1"/>
                  <a:t>str,start,end</a:t>
                </a:r>
                <a:r>
                  <a:rPr lang="en-US" altLang="zh-CN" sz="1600" dirty="0"/>
                  <a:t>)  //</a:t>
                </a:r>
                <a:r>
                  <a:rPr lang="zh-CN" altLang="en-US" sz="1600" b="1" dirty="0">
                    <a:solidFill>
                      <a:srgbClr val="006600"/>
                    </a:solidFill>
                  </a:rPr>
                  <a:t>求解数组</a:t>
                </a:r>
                <a:r>
                  <a:rPr lang="en-US" altLang="zh-CN" sz="1600" b="1" dirty="0">
                    <a:solidFill>
                      <a:srgbClr val="006600"/>
                    </a:solidFill>
                  </a:rPr>
                  <a:t>str</a:t>
                </a:r>
                <a:r>
                  <a:rPr lang="zh-CN" altLang="en-US" sz="1600" b="1" dirty="0">
                    <a:solidFill>
                      <a:srgbClr val="006600"/>
                    </a:solidFill>
                  </a:rPr>
                  <a:t>中，从</a:t>
                </a:r>
                <a:r>
                  <a:rPr lang="en-US" altLang="zh-CN" sz="1600" b="1" dirty="0">
                    <a:solidFill>
                      <a:srgbClr val="006600"/>
                    </a:solidFill>
                  </a:rPr>
                  <a:t>start</a:t>
                </a:r>
                <a:r>
                  <a:rPr lang="zh-CN" altLang="en-US" sz="1600" b="1" dirty="0">
                    <a:solidFill>
                      <a:srgbClr val="006600"/>
                    </a:solidFill>
                  </a:rPr>
                  <a:t>到</a:t>
                </a:r>
                <a:r>
                  <a:rPr lang="en-US" altLang="zh-CN" sz="1600" b="1" dirty="0">
                    <a:solidFill>
                      <a:srgbClr val="006600"/>
                    </a:solidFill>
                  </a:rPr>
                  <a:t>end</a:t>
                </a:r>
                <a:r>
                  <a:rPr lang="zh-CN" altLang="en-US" sz="1600" b="1" dirty="0">
                    <a:solidFill>
                      <a:srgbClr val="006600"/>
                    </a:solidFill>
                  </a:rPr>
                  <a:t>一个串的全排列</a:t>
                </a:r>
                <a:endParaRPr lang="en-US" altLang="zh-CN" sz="1600" b="1" dirty="0">
                  <a:solidFill>
                    <a:srgbClr val="006600"/>
                  </a:solidFill>
                </a:endParaRPr>
              </a:p>
              <a:p>
                <a:pPr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/>
                  <a:t>   {</a:t>
                </a:r>
              </a:p>
              <a:p>
                <a:pPr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/>
                  <a:t>           if (start==end) </a:t>
                </a:r>
                <a:r>
                  <a:rPr lang="zh-CN" altLang="en-US" sz="1600" dirty="0"/>
                  <a:t>输出一个全排列</a:t>
                </a:r>
                <a:r>
                  <a:rPr lang="en-US" altLang="zh-CN" sz="1600" dirty="0"/>
                  <a:t>,return</a:t>
                </a:r>
                <a:r>
                  <a:rPr lang="zh-CN" altLang="en-US" sz="1600" dirty="0"/>
                  <a:t>；</a:t>
                </a:r>
                <a:r>
                  <a:rPr lang="en-US" altLang="zh-CN" sz="1600" dirty="0"/>
                  <a:t>//</a:t>
                </a:r>
                <a:r>
                  <a:rPr lang="zh-CN" altLang="en-US" sz="1600" dirty="0">
                    <a:solidFill>
                      <a:srgbClr val="0303DF"/>
                    </a:solidFill>
                  </a:rPr>
                  <a:t>递归到求最后</a:t>
                </a:r>
                <a:r>
                  <a:rPr lang="zh-CN" altLang="en-US" sz="1600" b="1" dirty="0">
                    <a:solidFill>
                      <a:srgbClr val="C00000"/>
                    </a:solidFill>
                  </a:rPr>
                  <a:t>一个</a:t>
                </a:r>
                <a:r>
                  <a:rPr lang="zh-CN" altLang="en-US" sz="1600" dirty="0">
                    <a:solidFill>
                      <a:srgbClr val="0303DF"/>
                    </a:solidFill>
                  </a:rPr>
                  <a:t>字符的全排列</a:t>
                </a:r>
                <a:endParaRPr lang="en-US" altLang="zh-CN" sz="1600" dirty="0">
                  <a:solidFill>
                    <a:srgbClr val="0303DF"/>
                  </a:solidFill>
                </a:endParaRPr>
              </a:p>
              <a:p>
                <a:pPr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/>
                  <a:t>           for (</a:t>
                </a:r>
                <a:r>
                  <a:rPr lang="en-US" altLang="zh-CN" sz="1600" dirty="0" err="1"/>
                  <a:t>i</a:t>
                </a:r>
                <a:r>
                  <a:rPr lang="en-US" altLang="zh-CN" sz="1600" dirty="0"/>
                  <a:t>=start; </a:t>
                </a:r>
                <a:r>
                  <a:rPr lang="en-US" altLang="zh-CN" sz="1600" dirty="0" err="1"/>
                  <a:t>i</a:t>
                </a:r>
                <a:r>
                  <a:rPr lang="en-US" altLang="zh-CN" sz="1600" dirty="0"/>
                  <a:t>&lt;=end; </a:t>
                </a:r>
                <a:r>
                  <a:rPr lang="en-US" altLang="zh-CN" sz="1600" dirty="0" err="1"/>
                  <a:t>i</a:t>
                </a:r>
                <a:r>
                  <a:rPr lang="en-US" altLang="zh-CN" sz="1600" dirty="0"/>
                  <a:t>++)</a:t>
                </a:r>
              </a:p>
              <a:p>
                <a:pPr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/>
                  <a:t>           {</a:t>
                </a:r>
              </a:p>
              <a:p>
                <a:pPr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/>
                  <a:t>                 将</a:t>
                </a:r>
                <a:r>
                  <a:rPr lang="en-US" altLang="zh-CN" sz="1600" dirty="0"/>
                  <a:t>str[start]</a:t>
                </a:r>
                <a:r>
                  <a:rPr lang="zh-CN" altLang="en-US" sz="1600" dirty="0"/>
                  <a:t>与</a:t>
                </a:r>
                <a:r>
                  <a:rPr lang="en-US" altLang="zh-CN" sz="1600" dirty="0"/>
                  <a:t>str[</a:t>
                </a:r>
                <a:r>
                  <a:rPr lang="en-US" altLang="zh-CN" sz="1600" dirty="0" err="1"/>
                  <a:t>i</a:t>
                </a:r>
                <a:r>
                  <a:rPr lang="en-US" altLang="zh-CN" sz="1600" dirty="0"/>
                  <a:t>]</a:t>
                </a:r>
                <a:r>
                  <a:rPr lang="zh-CN" altLang="en-US" sz="1600" dirty="0"/>
                  <a:t>互换； </a:t>
                </a:r>
                <a:r>
                  <a:rPr lang="en-US" altLang="zh-CN" sz="1600" dirty="0"/>
                  <a:t>//</a:t>
                </a:r>
                <a:r>
                  <a:rPr lang="zh-CN" altLang="en-US" sz="1600" dirty="0"/>
                  <a:t>将串的首字符依次与串的所有字符互换；</a:t>
                </a:r>
                <a:endParaRPr lang="en-US" altLang="zh-CN" sz="1600" dirty="0"/>
              </a:p>
              <a:p>
                <a:pPr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/>
                  <a:t>                  P(str,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start+1</a:t>
                </a:r>
                <a:r>
                  <a:rPr lang="en-US" altLang="zh-CN" sz="1600" dirty="0"/>
                  <a:t>,end);    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//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随着</a:t>
                </a:r>
                <a:r>
                  <a:rPr lang="en-US" altLang="zh-CN" sz="1600" dirty="0">
                    <a:solidFill>
                      <a:srgbClr val="C00000"/>
                    </a:solidFill>
                  </a:rPr>
                  <a:t>start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的后移，逐步递归到本原问题</a:t>
                </a:r>
                <a:endParaRPr lang="en-US" altLang="zh-CN" sz="1600" dirty="0">
                  <a:solidFill>
                    <a:srgbClr val="C00000"/>
                  </a:solidFill>
                </a:endParaRPr>
              </a:p>
              <a:p>
                <a:pPr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zh-CN" altLang="en-US" sz="1600" dirty="0"/>
                  <a:t>                 将</a:t>
                </a:r>
                <a:r>
                  <a:rPr lang="en-US" altLang="zh-CN" sz="1600" dirty="0"/>
                  <a:t>str[start]</a:t>
                </a:r>
                <a:r>
                  <a:rPr lang="zh-CN" altLang="en-US" sz="1600" dirty="0"/>
                  <a:t>与</a:t>
                </a:r>
                <a:r>
                  <a:rPr lang="en-US" altLang="zh-CN" sz="1600" dirty="0"/>
                  <a:t>str[</a:t>
                </a:r>
                <a:r>
                  <a:rPr lang="en-US" altLang="zh-CN" sz="1600" dirty="0" err="1"/>
                  <a:t>i</a:t>
                </a:r>
                <a:r>
                  <a:rPr lang="en-US" altLang="zh-CN" sz="1600" dirty="0"/>
                  <a:t>]</a:t>
                </a:r>
                <a:r>
                  <a:rPr lang="zh-CN" altLang="en-US" sz="1600" dirty="0"/>
                  <a:t>换回，</a:t>
                </a:r>
                <a:r>
                  <a:rPr lang="zh-CN" altLang="en-US" sz="1600" b="1" dirty="0">
                    <a:solidFill>
                      <a:srgbClr val="0303DF"/>
                    </a:solidFill>
                  </a:rPr>
                  <a:t>使串恢复到互换前的初始状态</a:t>
                </a:r>
                <a:r>
                  <a:rPr lang="zh-CN" altLang="en-US" sz="1600" dirty="0"/>
                  <a:t>；</a:t>
                </a:r>
                <a:endParaRPr lang="en-US" altLang="zh-CN" sz="1600" dirty="0"/>
              </a:p>
              <a:p>
                <a:pPr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/>
                  <a:t>           }</a:t>
                </a:r>
              </a:p>
              <a:p>
                <a:pPr lvl="2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sz="1600" dirty="0"/>
                  <a:t>   }</a:t>
                </a:r>
              </a:p>
              <a:p>
                <a:pPr marL="342900" indent="-342900">
                  <a:spcBef>
                    <a:spcPts val="600"/>
                  </a:spcBef>
                  <a:buFont typeface="Wingdings" panose="05000000000000000000" pitchFamily="2" charset="2"/>
                  <a:buChar char="l"/>
                </a:pPr>
                <a:endParaRPr lang="en-US" altLang="zh-CN" sz="1800" dirty="0"/>
              </a:p>
              <a:p>
                <a:pPr marL="971550" lvl="1"/>
                <a:endParaRPr lang="en-US" altLang="zh-CN" sz="1800" dirty="0"/>
              </a:p>
              <a:p>
                <a:pPr marL="971550" lvl="1"/>
                <a:endParaRPr lang="en-US" altLang="zh-CN" sz="1800" dirty="0"/>
              </a:p>
              <a:p>
                <a:pPr marL="971550" lvl="1"/>
                <a:endParaRPr lang="en-US" altLang="zh-CN" sz="18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BDB2227-E6C3-4855-A07E-9336C774C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135063"/>
                <a:ext cx="8213608" cy="5345112"/>
              </a:xfrm>
              <a:blipFill>
                <a:blip r:embed="rId3"/>
                <a:stretch>
                  <a:fillRect t="-1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2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AD026-CF65-48A3-86C2-CB331889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全排列</a:t>
            </a:r>
            <a:r>
              <a:rPr lang="en-US" altLang="zh-CN" dirty="0"/>
              <a:t>-</a:t>
            </a:r>
            <a:r>
              <a:rPr lang="zh-CN" altLang="en-US" dirty="0"/>
              <a:t>参考代码</a:t>
            </a:r>
            <a:r>
              <a:rPr lang="en-US" altLang="zh-CN" dirty="0"/>
              <a:t> —</a:t>
            </a:r>
            <a:r>
              <a:rPr lang="zh-CN" altLang="en-US" dirty="0"/>
              <a:t>主函数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D5BB4-3E9B-4357-BEE2-B5C44B95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void swap(char array[],int </a:t>
            </a:r>
            <a:r>
              <a:rPr lang="en-US" altLang="zh-CN" sz="1800" dirty="0" err="1"/>
              <a:t>x,int</a:t>
            </a:r>
            <a:r>
              <a:rPr lang="en-US" altLang="zh-CN" sz="1800" dirty="0"/>
              <a:t> y) //</a:t>
            </a:r>
            <a:r>
              <a:rPr lang="zh-CN" altLang="en-US" sz="1800" dirty="0"/>
              <a:t>用于交换数组的两个数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	char temp;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       temp = array[x];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	array[x] = array[y];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	array[y] =temp;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}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int main(void)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    char str[]={'</a:t>
            </a:r>
            <a:r>
              <a:rPr lang="en-US" altLang="zh-CN" sz="1800" dirty="0" err="1"/>
              <a:t>a','b</a:t>
            </a:r>
            <a:r>
              <a:rPr lang="en-US" altLang="zh-CN" sz="1800" dirty="0"/>
              <a:t>', 'c', 'd'};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     </a:t>
            </a:r>
            <a:r>
              <a:rPr lang="en-US" altLang="zh-CN" sz="1800" dirty="0">
                <a:solidFill>
                  <a:srgbClr val="0303DF"/>
                </a:solidFill>
              </a:rPr>
              <a:t>P(str,0,3);      </a:t>
            </a:r>
            <a:r>
              <a:rPr lang="en-US" altLang="zh-CN" sz="1800" dirty="0"/>
              <a:t>// </a:t>
            </a:r>
            <a:r>
              <a:rPr lang="zh-CN" altLang="en-US" sz="1800" dirty="0"/>
              <a:t>求字符串</a:t>
            </a:r>
            <a:r>
              <a:rPr lang="en-US" altLang="zh-CN" sz="1800" dirty="0" err="1"/>
              <a:t>abcd</a:t>
            </a:r>
            <a:r>
              <a:rPr lang="zh-CN" altLang="en-US" sz="1800" dirty="0"/>
              <a:t>的全排列</a:t>
            </a:r>
            <a:r>
              <a:rPr lang="en-US" altLang="zh-CN" sz="1800" dirty="0"/>
              <a:t>  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895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将递归理解成</a:t>
            </a:r>
            <a:r>
              <a:rPr lang="zh-CN" altLang="en-US" dirty="0">
                <a:solidFill>
                  <a:srgbClr val="7030A0"/>
                </a:solidFill>
              </a:rPr>
              <a:t>两个递推</a:t>
            </a:r>
            <a:r>
              <a:rPr lang="zh-CN" altLang="en-US" dirty="0"/>
              <a:t>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1AB8E-0E08-4176-9B6C-450C6BE95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45FBC1-3F60-4CDE-BBA4-9C31357F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75" y="1024454"/>
            <a:ext cx="8039100" cy="527685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 bwMode="auto">
          <a:xfrm>
            <a:off x="4829695" y="1625138"/>
            <a:ext cx="731520" cy="374073"/>
          </a:xfrm>
          <a:prstGeom prst="wedgeRoundRectCallout">
            <a:avLst>
              <a:gd name="adj1" fmla="val -18106"/>
              <a:gd name="adj2" fmla="val 5053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递去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2019994" y="4817225"/>
            <a:ext cx="731520" cy="374073"/>
          </a:xfrm>
          <a:prstGeom prst="wedgeRoundRectCallout">
            <a:avLst>
              <a:gd name="adj1" fmla="val -18106"/>
              <a:gd name="adj2" fmla="val 5053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归来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06829" y="935008"/>
            <a:ext cx="3059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7030A0"/>
                </a:solidFill>
                <a:latin typeface="+mn-lt"/>
                <a:ea typeface="+mn-ea"/>
              </a:rPr>
              <a:t>计算</a:t>
            </a:r>
            <a:r>
              <a:rPr lang="en-US" altLang="zh-CN" sz="2000" dirty="0" smtClean="0">
                <a:solidFill>
                  <a:srgbClr val="7030A0"/>
                </a:solidFill>
                <a:latin typeface="+mn-lt"/>
                <a:ea typeface="+mn-ea"/>
              </a:rPr>
              <a:t>5!</a:t>
            </a:r>
            <a:r>
              <a:rPr lang="zh-CN" altLang="en-US" sz="2000" dirty="0" smtClean="0">
                <a:solidFill>
                  <a:srgbClr val="7030A0"/>
                </a:solidFill>
                <a:latin typeface="+mn-lt"/>
                <a:ea typeface="+mn-ea"/>
              </a:rPr>
              <a:t>：</a:t>
            </a:r>
            <a:r>
              <a:rPr lang="en-US" altLang="zh-CN" sz="2000" dirty="0" smtClean="0">
                <a:solidFill>
                  <a:srgbClr val="7030A0"/>
                </a:solidFill>
                <a:latin typeface="+mn-lt"/>
                <a:ea typeface="+mn-ea"/>
              </a:rPr>
              <a:t>factorial(5)</a:t>
            </a:r>
            <a:endParaRPr lang="zh-CN" altLang="en-US" sz="2000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39587" y="2696437"/>
            <a:ext cx="6142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  <a:latin typeface="+mn-lt"/>
              </a:rPr>
              <a:t>5!=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02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AD026-CF65-48A3-86C2-CB331889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全排列</a:t>
            </a:r>
            <a:r>
              <a:rPr lang="en-US" altLang="zh-CN" dirty="0"/>
              <a:t>-</a:t>
            </a:r>
            <a:r>
              <a:rPr lang="zh-CN" altLang="en-US" dirty="0"/>
              <a:t>参考代码</a:t>
            </a:r>
            <a:r>
              <a:rPr lang="en-US" altLang="zh-CN" dirty="0"/>
              <a:t>—n</a:t>
            </a:r>
            <a:r>
              <a:rPr lang="zh-CN" altLang="en-US" dirty="0"/>
              <a:t>个字符的全排列递归函数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D5BB4-3E9B-4357-BEE2-B5C44B95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3"/>
            <a:ext cx="8104552" cy="5345112"/>
          </a:xfrm>
        </p:spPr>
        <p:txBody>
          <a:bodyPr/>
          <a:lstStyle/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void P(char str[],int start, int end)  //</a:t>
            </a:r>
            <a:r>
              <a:rPr lang="zh-CN" altLang="en-US" sz="1600" dirty="0"/>
              <a:t>递归函数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	if(start= =end)   //</a:t>
            </a:r>
            <a:r>
              <a:rPr lang="zh-CN" altLang="en-US" sz="1600" dirty="0"/>
              <a:t>递归到可求解的本原问题，即最后一个元素的全排列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     for(int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=0;i&lt;=</a:t>
            </a:r>
            <a:r>
              <a:rPr lang="en-US" altLang="zh-CN" sz="1600" dirty="0" err="1"/>
              <a:t>end;i</a:t>
            </a:r>
            <a:r>
              <a:rPr lang="en-US" altLang="zh-CN" sz="1600" dirty="0"/>
              <a:t>++)  //</a:t>
            </a:r>
            <a:r>
              <a:rPr lang="zh-CN" altLang="en-US" sz="1600"/>
              <a:t>输出一个全排列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</a:t>
            </a:r>
            <a:r>
              <a:rPr lang="en-US" altLang="zh-CN" sz="1600" dirty="0" err="1"/>
              <a:t>c”,str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 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(“\n”);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      return;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}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for(int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=start;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&lt;=</a:t>
            </a:r>
            <a:r>
              <a:rPr lang="en-US" altLang="zh-CN" sz="1600" dirty="0" err="1"/>
              <a:t>end;i</a:t>
            </a:r>
            <a:r>
              <a:rPr lang="en-US" altLang="zh-CN" sz="1600" dirty="0"/>
              <a:t>++)</a:t>
            </a:r>
            <a:endParaRPr lang="zh-CN" altLang="en-US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   </a:t>
            </a:r>
            <a:r>
              <a:rPr lang="zh-CN" altLang="en-US" sz="1600" dirty="0"/>
              <a:t>    </a:t>
            </a:r>
            <a:r>
              <a:rPr lang="en-US" altLang="zh-CN" sz="1600" dirty="0"/>
              <a:t>swap(</a:t>
            </a:r>
            <a:r>
              <a:rPr lang="en-US" altLang="zh-CN" sz="1600" dirty="0" err="1"/>
              <a:t>str,start,i</a:t>
            </a:r>
            <a:r>
              <a:rPr lang="en-US" altLang="zh-CN" sz="1600" dirty="0"/>
              <a:t>);       //</a:t>
            </a:r>
            <a:r>
              <a:rPr lang="zh-CN" altLang="en-US" sz="1600" dirty="0"/>
              <a:t>将串的首字符依次与串中的每个字符互换 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       </a:t>
            </a:r>
            <a:r>
              <a:rPr lang="en-US" altLang="zh-CN" sz="1600" b="1" dirty="0">
                <a:solidFill>
                  <a:srgbClr val="7030A0"/>
                </a:solidFill>
              </a:rPr>
              <a:t>P(str,start+1,end);    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	</a:t>
            </a:r>
            <a:r>
              <a:rPr lang="en-US" altLang="zh-CN" sz="1600" dirty="0">
                <a:solidFill>
                  <a:srgbClr val="C00000"/>
                </a:solidFill>
              </a:rPr>
              <a:t>       swap(</a:t>
            </a:r>
            <a:r>
              <a:rPr lang="en-US" altLang="zh-CN" sz="1600" dirty="0" err="1">
                <a:solidFill>
                  <a:srgbClr val="C00000"/>
                </a:solidFill>
              </a:rPr>
              <a:t>str,start,i</a:t>
            </a:r>
            <a:r>
              <a:rPr lang="en-US" altLang="zh-CN" sz="1600" dirty="0">
                <a:solidFill>
                  <a:srgbClr val="C00000"/>
                </a:solidFill>
              </a:rPr>
              <a:t>);      </a:t>
            </a:r>
            <a:r>
              <a:rPr lang="en-US" altLang="zh-CN" sz="1600" dirty="0"/>
              <a:t>//</a:t>
            </a:r>
            <a:r>
              <a:rPr lang="zh-CN" altLang="en-US" sz="1600" dirty="0"/>
              <a:t>换回两个交换的字符，将字符串恢复到初始状态；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}		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4263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利用递归实现折半查找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利用递归实现在一个有序数组</a:t>
            </a:r>
            <a:r>
              <a:rPr lang="zh-CN" altLang="en-US" dirty="0" smtClean="0"/>
              <a:t>中利用折半查找</a:t>
            </a:r>
            <a:r>
              <a:rPr lang="zh-CN" altLang="en-US" dirty="0"/>
              <a:t>一个数</a:t>
            </a:r>
            <a:r>
              <a:rPr lang="en-US" altLang="zh-CN" dirty="0"/>
              <a:t>key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思考：如何设计递归函数</a:t>
            </a:r>
            <a:endParaRPr lang="en-US" altLang="zh-CN" dirty="0"/>
          </a:p>
          <a:p>
            <a:pPr marL="971550" lvl="1"/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88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D892A-3B02-4E5B-B64C-ACF64C014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回顾：</a:t>
            </a:r>
            <a:r>
              <a:rPr lang="zh-CN" altLang="en-US" dirty="0"/>
              <a:t>有序二叉树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CA1002-3584-4313-8182-EB7537AC2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135062"/>
            <a:ext cx="8089900" cy="185141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对于一组有序数据，将中间位置的数作为树的根节点，比其小的放到其左子树，比起大的放在其右子树；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其左子树与右子树的数据组织按同样方式处理；这是一个递归过程；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例如：</a:t>
            </a:r>
            <a:r>
              <a:rPr lang="en-US" altLang="zh-CN" sz="1800" dirty="0"/>
              <a:t>15</a:t>
            </a:r>
            <a:r>
              <a:rPr lang="zh-CN" altLang="en-US" sz="1800" dirty="0"/>
              <a:t>个有序数据</a:t>
            </a:r>
            <a:r>
              <a:rPr lang="en-US" altLang="zh-CN" sz="1800" b="1" dirty="0"/>
              <a:t>{6,</a:t>
            </a:r>
            <a:r>
              <a:rPr lang="en-US" altLang="zh-CN" sz="1800" b="1" dirty="0">
                <a:solidFill>
                  <a:srgbClr val="006600"/>
                </a:solidFill>
              </a:rPr>
              <a:t>12</a:t>
            </a:r>
            <a:r>
              <a:rPr lang="en-US" altLang="zh-CN" sz="1800" b="1" dirty="0"/>
              <a:t>,18,</a:t>
            </a:r>
            <a:r>
              <a:rPr lang="en-US" altLang="zh-CN" sz="1800" b="1" dirty="0">
                <a:solidFill>
                  <a:srgbClr val="030DCD"/>
                </a:solidFill>
              </a:rPr>
              <a:t>25</a:t>
            </a:r>
            <a:r>
              <a:rPr lang="en-US" altLang="zh-CN" sz="1800" b="1" dirty="0"/>
              <a:t>,31,</a:t>
            </a:r>
            <a:r>
              <a:rPr lang="en-US" altLang="zh-CN" sz="1800" b="1" dirty="0">
                <a:solidFill>
                  <a:srgbClr val="006600"/>
                </a:solidFill>
              </a:rPr>
              <a:t>37</a:t>
            </a:r>
            <a:r>
              <a:rPr lang="en-US" altLang="zh-CN" sz="1800" b="1" dirty="0"/>
              <a:t>,43,</a:t>
            </a:r>
            <a:r>
              <a:rPr lang="en-US" altLang="zh-CN" sz="1800" b="1" dirty="0">
                <a:solidFill>
                  <a:srgbClr val="FF0000"/>
                </a:solidFill>
              </a:rPr>
              <a:t>50</a:t>
            </a:r>
            <a:r>
              <a:rPr lang="en-US" altLang="zh-CN" sz="1800" b="1" dirty="0"/>
              <a:t>,56,</a:t>
            </a:r>
            <a:r>
              <a:rPr lang="en-US" altLang="zh-CN" sz="1800" b="1" dirty="0">
                <a:solidFill>
                  <a:srgbClr val="006600"/>
                </a:solidFill>
              </a:rPr>
              <a:t>62</a:t>
            </a:r>
            <a:r>
              <a:rPr lang="en-US" altLang="zh-CN" sz="1800" b="1" dirty="0"/>
              <a:t>,68,</a:t>
            </a:r>
            <a:r>
              <a:rPr lang="en-US" altLang="zh-CN" sz="1800" b="1" dirty="0">
                <a:solidFill>
                  <a:srgbClr val="030DCD"/>
                </a:solidFill>
              </a:rPr>
              <a:t>75</a:t>
            </a:r>
            <a:r>
              <a:rPr lang="en-US" altLang="zh-CN" sz="1800" b="1" dirty="0"/>
              <a:t>,82,</a:t>
            </a:r>
            <a:r>
              <a:rPr lang="en-US" altLang="zh-CN" sz="1800" b="1" dirty="0">
                <a:solidFill>
                  <a:srgbClr val="006600"/>
                </a:solidFill>
              </a:rPr>
              <a:t>88</a:t>
            </a:r>
            <a:r>
              <a:rPr lang="en-US" altLang="zh-CN" sz="1800" b="1" dirty="0"/>
              <a:t>,96}</a:t>
            </a:r>
            <a:r>
              <a:rPr lang="zh-CN" altLang="en-US" sz="1800" dirty="0"/>
              <a:t>对应的</a:t>
            </a:r>
            <a:r>
              <a:rPr lang="zh-CN" altLang="en-US" sz="1800" dirty="0">
                <a:solidFill>
                  <a:srgbClr val="C00000"/>
                </a:solidFill>
              </a:rPr>
              <a:t>有序二叉树</a:t>
            </a:r>
            <a:r>
              <a:rPr lang="zh-CN" altLang="en-US" sz="1800" dirty="0"/>
              <a:t>如下图所示。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91D1DA-1B6E-4199-A420-4199DEF62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99" y="2858418"/>
            <a:ext cx="5800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回顾：</a:t>
            </a:r>
            <a:r>
              <a:rPr lang="zh-CN" altLang="en-US" dirty="0" smtClean="0"/>
              <a:t>函数</a:t>
            </a:r>
            <a:r>
              <a:rPr lang="zh-CN" altLang="en-US" dirty="0"/>
              <a:t>实现：二分查找，对半查找，折半查找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3615" y="984061"/>
            <a:ext cx="8483396" cy="5345112"/>
          </a:xfrm>
          <a:ln>
            <a:noFill/>
          </a:ln>
        </p:spPr>
        <p:txBody>
          <a:bodyPr>
            <a:normAutofit/>
          </a:bodyPr>
          <a:lstStyle/>
          <a:p>
            <a:pPr marL="1111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b="1" dirty="0" err="1">
                <a:solidFill>
                  <a:srgbClr val="080808"/>
                </a:solidFill>
              </a:rPr>
              <a:t>int</a:t>
            </a:r>
            <a:r>
              <a:rPr lang="en-US" altLang="zh-CN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b="1" dirty="0" err="1">
                <a:solidFill>
                  <a:srgbClr val="080808"/>
                </a:solidFill>
              </a:rPr>
              <a:t>BinarySearch</a:t>
            </a:r>
            <a:r>
              <a:rPr lang="en-US" altLang="zh-CN" sz="1600" b="1" dirty="0">
                <a:solidFill>
                  <a:srgbClr val="080808"/>
                </a:solidFill>
              </a:rPr>
              <a:t>(</a:t>
            </a:r>
            <a:r>
              <a:rPr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</a:rPr>
              <a:t> data[], </a:t>
            </a:r>
            <a:r>
              <a:rPr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</a:rPr>
              <a:t> key, </a:t>
            </a:r>
            <a:r>
              <a:rPr lang="en-US" altLang="zh-CN" sz="1600" b="1" dirty="0" err="1">
                <a:solidFill>
                  <a:srgbClr val="C00000"/>
                </a:solidFill>
              </a:rPr>
              <a:t>int</a:t>
            </a:r>
            <a:r>
              <a:rPr lang="en-US" altLang="zh-CN" sz="1600" b="1" dirty="0">
                <a:solidFill>
                  <a:srgbClr val="C00000"/>
                </a:solidFill>
              </a:rPr>
              <a:t> n</a:t>
            </a:r>
            <a:r>
              <a:rPr lang="en-US" altLang="zh-CN" sz="1600" b="1" dirty="0">
                <a:solidFill>
                  <a:srgbClr val="080808"/>
                </a:solidFill>
              </a:rPr>
              <a:t>) </a:t>
            </a:r>
          </a:p>
          <a:p>
            <a:pPr marL="1111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//</a:t>
            </a:r>
            <a:r>
              <a:rPr lang="zh-CN" altLang="en-US" sz="1600" dirty="0">
                <a:solidFill>
                  <a:srgbClr val="080808"/>
                </a:solidFill>
              </a:rPr>
              <a:t>数组</a:t>
            </a:r>
            <a:r>
              <a:rPr lang="en-US" altLang="zh-CN" sz="1600" dirty="0">
                <a:solidFill>
                  <a:srgbClr val="080808"/>
                </a:solidFill>
              </a:rPr>
              <a:t>data[]</a:t>
            </a:r>
            <a:r>
              <a:rPr lang="zh-CN" altLang="en-US" sz="1600" dirty="0">
                <a:solidFill>
                  <a:srgbClr val="080808"/>
                </a:solidFill>
              </a:rPr>
              <a:t>中有</a:t>
            </a:r>
            <a:r>
              <a:rPr lang="en-US" altLang="zh-CN" sz="1600" dirty="0">
                <a:solidFill>
                  <a:srgbClr val="080808"/>
                </a:solidFill>
              </a:rPr>
              <a:t>n</a:t>
            </a:r>
            <a:r>
              <a:rPr lang="zh-CN" altLang="en-US" sz="1600" dirty="0">
                <a:solidFill>
                  <a:srgbClr val="080808"/>
                </a:solidFill>
              </a:rPr>
              <a:t>个元素，其中的数据已按</a:t>
            </a:r>
            <a:r>
              <a:rPr lang="zh-CN" altLang="en-US" sz="1600" dirty="0">
                <a:solidFill>
                  <a:srgbClr val="0000CC"/>
                </a:solidFill>
              </a:rPr>
              <a:t>升序排列</a:t>
            </a:r>
            <a:r>
              <a:rPr lang="zh-CN" altLang="en-US" sz="1600" dirty="0">
                <a:solidFill>
                  <a:srgbClr val="080808"/>
                </a:solidFill>
              </a:rPr>
              <a:t>，在</a:t>
            </a:r>
            <a:r>
              <a:rPr lang="en-US" altLang="zh-CN" sz="1600" dirty="0">
                <a:solidFill>
                  <a:srgbClr val="080808"/>
                </a:solidFill>
              </a:rPr>
              <a:t>data[]</a:t>
            </a:r>
            <a:r>
              <a:rPr lang="zh-CN" altLang="en-US" sz="1600" dirty="0">
                <a:solidFill>
                  <a:srgbClr val="080808"/>
                </a:solidFill>
              </a:rPr>
              <a:t>中查找元素</a:t>
            </a:r>
            <a:r>
              <a:rPr lang="en-US" altLang="zh-CN" sz="1600" dirty="0">
                <a:solidFill>
                  <a:srgbClr val="080808"/>
                </a:solidFill>
              </a:rPr>
              <a:t>key</a:t>
            </a:r>
          </a:p>
          <a:p>
            <a:pPr marL="1111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  </a:t>
            </a:r>
          </a:p>
          <a:p>
            <a:pPr marL="1111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</a:rPr>
              <a:t> mid, start = 0, </a:t>
            </a:r>
            <a:r>
              <a:rPr lang="en-US" altLang="zh-CN" sz="1600" dirty="0" err="1">
                <a:solidFill>
                  <a:srgbClr val="FF0000"/>
                </a:solidFill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</a:rPr>
              <a:t> end = n-1;  </a:t>
            </a:r>
          </a:p>
          <a:p>
            <a:pPr marL="1111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        while (start &lt;= end)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  </a:t>
            </a:r>
          </a:p>
          <a:p>
            <a:pPr marL="1111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 {  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7397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</a:t>
            </a:r>
            <a:r>
              <a:rPr lang="en-US" altLang="zh-CN" sz="1600" dirty="0" smtClean="0">
                <a:solidFill>
                  <a:srgbClr val="0303DF"/>
                </a:solidFill>
              </a:rPr>
              <a:t>mid </a:t>
            </a:r>
            <a:r>
              <a:rPr lang="en-US" altLang="zh-CN" sz="1600" dirty="0">
                <a:solidFill>
                  <a:srgbClr val="0303DF"/>
                </a:solidFill>
              </a:rPr>
              <a:t>= (end + start) / 2 ;    //</a:t>
            </a:r>
            <a:r>
              <a:rPr lang="zh-CN" altLang="en-US" sz="1600" dirty="0">
                <a:solidFill>
                  <a:srgbClr val="0303DF"/>
                </a:solidFill>
              </a:rPr>
              <a:t>取中间位置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7397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smtClean="0">
                <a:solidFill>
                  <a:srgbClr val="080808"/>
                </a:solidFill>
              </a:rPr>
              <a:t>if  </a:t>
            </a:r>
            <a:r>
              <a:rPr lang="en-US" altLang="zh-CN" sz="1600" dirty="0">
                <a:solidFill>
                  <a:srgbClr val="080808"/>
                </a:solidFill>
              </a:rPr>
              <a:t>(key ==data[mid])</a:t>
            </a:r>
          </a:p>
          <a:p>
            <a:pPr marL="7397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</a:t>
            </a:r>
            <a:r>
              <a:rPr lang="en-US" altLang="zh-CN" sz="1600" dirty="0">
                <a:solidFill>
                  <a:srgbClr val="FF0000"/>
                </a:solidFill>
              </a:rPr>
              <a:t>return mid;   //</a:t>
            </a:r>
            <a:r>
              <a:rPr lang="zh-CN" altLang="en-US" sz="1600" dirty="0">
                <a:solidFill>
                  <a:srgbClr val="FF0000"/>
                </a:solidFill>
              </a:rPr>
              <a:t>找到，返回</a:t>
            </a:r>
            <a:r>
              <a:rPr lang="en-US" altLang="zh-CN" sz="1600" dirty="0">
                <a:solidFill>
                  <a:srgbClr val="FF0000"/>
                </a:solidFill>
              </a:rPr>
              <a:t>key</a:t>
            </a:r>
            <a:r>
              <a:rPr lang="zh-CN" altLang="en-US" sz="1600" dirty="0">
                <a:solidFill>
                  <a:srgbClr val="FF0000"/>
                </a:solidFill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</a:rPr>
              <a:t>data[]</a:t>
            </a:r>
            <a:r>
              <a:rPr lang="zh-CN" altLang="en-US" sz="1600" dirty="0">
                <a:solidFill>
                  <a:srgbClr val="FF0000"/>
                </a:solidFill>
              </a:rPr>
              <a:t>中的下标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7397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smtClean="0">
                <a:solidFill>
                  <a:srgbClr val="080808"/>
                </a:solidFill>
              </a:rPr>
              <a:t>else </a:t>
            </a:r>
            <a:r>
              <a:rPr lang="en-US" altLang="zh-CN" sz="1600" dirty="0">
                <a:solidFill>
                  <a:srgbClr val="080808"/>
                </a:solidFill>
              </a:rPr>
              <a:t>if (key &lt; data[mid])   //</a:t>
            </a:r>
            <a:r>
              <a:rPr lang="zh-CN" altLang="en-US" sz="1600" dirty="0">
                <a:solidFill>
                  <a:srgbClr val="080808"/>
                </a:solidFill>
              </a:rPr>
              <a:t>在数组的</a:t>
            </a:r>
            <a:r>
              <a:rPr lang="zh-CN" altLang="en-US" sz="1600" dirty="0">
                <a:solidFill>
                  <a:srgbClr val="030DCD"/>
                </a:solidFill>
              </a:rPr>
              <a:t>左半部分查找</a:t>
            </a:r>
            <a:r>
              <a:rPr lang="zh-CN" altLang="en-US" sz="1600" dirty="0">
                <a:solidFill>
                  <a:srgbClr val="080808"/>
                </a:solidFill>
              </a:rPr>
              <a:t>；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7397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</a:t>
            </a:r>
            <a:r>
              <a:rPr lang="en-US" altLang="zh-CN" sz="1600" dirty="0">
                <a:solidFill>
                  <a:srgbClr val="006600"/>
                </a:solidFill>
              </a:rPr>
              <a:t>end = mid - 1;     //</a:t>
            </a:r>
            <a:r>
              <a:rPr lang="zh-CN" altLang="en-US" sz="1600" dirty="0">
                <a:solidFill>
                  <a:srgbClr val="006600"/>
                </a:solidFill>
              </a:rPr>
              <a:t>位置</a:t>
            </a:r>
            <a:r>
              <a:rPr lang="en-US" altLang="zh-CN" sz="1600" dirty="0">
                <a:solidFill>
                  <a:srgbClr val="006600"/>
                </a:solidFill>
              </a:rPr>
              <a:t>mid</a:t>
            </a:r>
            <a:r>
              <a:rPr lang="zh-CN" altLang="en-US" sz="1600" dirty="0">
                <a:solidFill>
                  <a:srgbClr val="006600"/>
                </a:solidFill>
              </a:rPr>
              <a:t>已经查找过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7397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</a:t>
            </a:r>
            <a:r>
              <a:rPr lang="en-US" altLang="zh-CN" sz="1600" dirty="0" smtClean="0">
                <a:solidFill>
                  <a:srgbClr val="080808"/>
                </a:solidFill>
              </a:rPr>
              <a:t>else </a:t>
            </a:r>
            <a:r>
              <a:rPr lang="en-US" altLang="zh-CN" sz="1600" dirty="0">
                <a:solidFill>
                  <a:srgbClr val="080808"/>
                </a:solidFill>
              </a:rPr>
              <a:t>if (key &gt; data[mid])    //</a:t>
            </a:r>
            <a:r>
              <a:rPr lang="zh-CN" altLang="en-US" sz="1600" dirty="0">
                <a:solidFill>
                  <a:srgbClr val="080808"/>
                </a:solidFill>
              </a:rPr>
              <a:t>在数组的</a:t>
            </a:r>
            <a:r>
              <a:rPr lang="zh-CN" altLang="en-US" sz="1600" dirty="0">
                <a:solidFill>
                  <a:srgbClr val="030DCD"/>
                </a:solidFill>
              </a:rPr>
              <a:t>右半部分查找</a:t>
            </a:r>
            <a:endParaRPr lang="en-US" altLang="zh-CN" sz="1600" dirty="0">
              <a:solidFill>
                <a:srgbClr val="030DCD"/>
              </a:solidFill>
            </a:endParaRPr>
          </a:p>
          <a:p>
            <a:pPr marL="739775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smtClean="0">
                <a:solidFill>
                  <a:srgbClr val="006600"/>
                </a:solidFill>
              </a:rPr>
              <a:t>     </a:t>
            </a:r>
            <a:r>
              <a:rPr lang="en-US" altLang="zh-CN" sz="1600" dirty="0">
                <a:solidFill>
                  <a:srgbClr val="006600"/>
                </a:solidFill>
              </a:rPr>
              <a:t>start = mid + 1;  </a:t>
            </a:r>
          </a:p>
          <a:p>
            <a:pPr marL="1111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} //while (start &lt;= end)</a:t>
            </a:r>
          </a:p>
          <a:p>
            <a:pPr marL="1111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</a:t>
            </a:r>
            <a:r>
              <a:rPr lang="en-US" altLang="zh-CN" sz="1600" b="1" dirty="0">
                <a:solidFill>
                  <a:srgbClr val="C00000"/>
                </a:solidFill>
              </a:rPr>
              <a:t>return -1;   </a:t>
            </a:r>
            <a:r>
              <a:rPr lang="en-US" altLang="zh-CN" sz="1600" dirty="0">
                <a:solidFill>
                  <a:srgbClr val="0303DF"/>
                </a:solidFill>
              </a:rPr>
              <a:t>//</a:t>
            </a:r>
            <a:r>
              <a:rPr lang="zh-CN" altLang="en-US" sz="1600" dirty="0">
                <a:solidFill>
                  <a:srgbClr val="0303DF"/>
                </a:solidFill>
              </a:rPr>
              <a:t>找不到，返回</a:t>
            </a:r>
            <a:r>
              <a:rPr lang="en-US" altLang="zh-CN" sz="1600" dirty="0">
                <a:solidFill>
                  <a:srgbClr val="0303DF"/>
                </a:solidFill>
              </a:rPr>
              <a:t>-1</a:t>
            </a:r>
          </a:p>
          <a:p>
            <a:pPr marL="111125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} 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  <p:sp>
        <p:nvSpPr>
          <p:cNvPr id="5" name="圆角矩形标注 4"/>
          <p:cNvSpPr/>
          <p:nvPr/>
        </p:nvSpPr>
        <p:spPr bwMode="auto">
          <a:xfrm>
            <a:off x="4048298" y="1695796"/>
            <a:ext cx="2743201" cy="852054"/>
          </a:xfrm>
          <a:prstGeom prst="wedgeRoundRectCallout">
            <a:avLst>
              <a:gd name="adj1" fmla="val -18872"/>
              <a:gd name="adj2" fmla="val 4134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思考：</a:t>
            </a:r>
            <a:endParaRPr kumimoji="0" lang="en-US" altLang="zh-CN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这种函数的定义形式是否容易实现函数的递归调用？</a:t>
            </a:r>
          </a:p>
        </p:txBody>
      </p:sp>
    </p:spTree>
    <p:extLst>
      <p:ext uri="{BB962C8B-B14F-4D97-AF65-F5344CB8AC3E}">
        <p14:creationId xmlns:p14="http://schemas.microsoft.com/office/powerpoint/2010/main" val="132962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4" y="255588"/>
            <a:ext cx="8289109" cy="5842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回顾：</a:t>
            </a:r>
            <a:r>
              <a:rPr lang="zh-CN" altLang="en-US" dirty="0" smtClean="0"/>
              <a:t>二</a:t>
            </a:r>
            <a:r>
              <a:rPr lang="zh-CN" altLang="en-US" dirty="0"/>
              <a:t>分查找，对半查找，折半查找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7030A0"/>
                </a:solidFill>
              </a:rPr>
              <a:t>另一种形式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1125" indent="0">
              <a:spcBef>
                <a:spcPts val="600"/>
              </a:spcBef>
              <a:buNone/>
            </a:pPr>
            <a:r>
              <a:rPr lang="en-US" altLang="zh-CN" sz="1600" b="1" dirty="0" err="1">
                <a:solidFill>
                  <a:srgbClr val="080808"/>
                </a:solidFill>
              </a:rPr>
              <a:t>int</a:t>
            </a:r>
            <a:r>
              <a:rPr lang="en-US" altLang="zh-CN" sz="1600" b="1" dirty="0">
                <a:solidFill>
                  <a:srgbClr val="080808"/>
                </a:solidFill>
              </a:rPr>
              <a:t> </a:t>
            </a:r>
            <a:r>
              <a:rPr lang="en-US" altLang="zh-CN" sz="1600" b="1" dirty="0" err="1">
                <a:solidFill>
                  <a:srgbClr val="080808"/>
                </a:solidFill>
              </a:rPr>
              <a:t>BinarySearch</a:t>
            </a:r>
            <a:r>
              <a:rPr lang="en-US" altLang="zh-CN" sz="1600" b="1" dirty="0">
                <a:solidFill>
                  <a:srgbClr val="080808"/>
                </a:solidFill>
              </a:rPr>
              <a:t>(</a:t>
            </a:r>
            <a:r>
              <a:rPr lang="en-US" altLang="zh-CN" sz="1600" b="1" dirty="0" err="1">
                <a:solidFill>
                  <a:srgbClr val="0000CC"/>
                </a:solidFill>
              </a:rPr>
              <a:t>int</a:t>
            </a:r>
            <a:r>
              <a:rPr lang="en-US" altLang="zh-CN" sz="1600" b="1" dirty="0">
                <a:solidFill>
                  <a:srgbClr val="0000CC"/>
                </a:solidFill>
              </a:rPr>
              <a:t> data[], </a:t>
            </a:r>
            <a:r>
              <a:rPr lang="en-US" altLang="zh-CN" sz="1600" b="1" dirty="0" err="1">
                <a:solidFill>
                  <a:srgbClr val="0000CC"/>
                </a:solidFill>
              </a:rPr>
              <a:t>int</a:t>
            </a:r>
            <a:r>
              <a:rPr lang="en-US" altLang="zh-CN" sz="1600" b="1" dirty="0">
                <a:solidFill>
                  <a:srgbClr val="0000CC"/>
                </a:solidFill>
              </a:rPr>
              <a:t> key,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start, </a:t>
            </a:r>
            <a:r>
              <a:rPr lang="en-US" altLang="zh-CN" sz="1600" b="1" dirty="0" err="1">
                <a:solidFill>
                  <a:srgbClr val="FF0000"/>
                </a:solidFill>
              </a:rPr>
              <a:t>int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 smtClean="0">
                <a:solidFill>
                  <a:srgbClr val="FF0000"/>
                </a:solidFill>
              </a:rPr>
              <a:t>end</a:t>
            </a:r>
            <a:r>
              <a:rPr lang="en-US" altLang="zh-CN" sz="1600" b="1" dirty="0" smtClean="0">
                <a:solidFill>
                  <a:srgbClr val="080808"/>
                </a:solidFill>
              </a:rPr>
              <a:t>)   </a:t>
            </a:r>
            <a:endParaRPr lang="en-US" altLang="zh-CN" sz="1600" b="1" dirty="0">
              <a:solidFill>
                <a:srgbClr val="080808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400" dirty="0">
                <a:solidFill>
                  <a:srgbClr val="080808"/>
                </a:solidFill>
              </a:rPr>
              <a:t> //</a:t>
            </a:r>
            <a:r>
              <a:rPr lang="zh-CN" altLang="en-US" sz="1400" dirty="0">
                <a:solidFill>
                  <a:srgbClr val="080808"/>
                </a:solidFill>
              </a:rPr>
              <a:t>数组</a:t>
            </a:r>
            <a:r>
              <a:rPr lang="en-US" altLang="zh-CN" sz="1400" dirty="0">
                <a:solidFill>
                  <a:srgbClr val="080808"/>
                </a:solidFill>
              </a:rPr>
              <a:t>data[]</a:t>
            </a:r>
            <a:r>
              <a:rPr lang="zh-CN" altLang="en-US" sz="1400" dirty="0">
                <a:solidFill>
                  <a:srgbClr val="080808"/>
                </a:solidFill>
              </a:rPr>
              <a:t>中的元素已按升序排列</a:t>
            </a:r>
            <a:r>
              <a:rPr lang="zh-CN" altLang="en-US" sz="1400" dirty="0" smtClean="0">
                <a:solidFill>
                  <a:srgbClr val="080808"/>
                </a:solidFill>
              </a:rPr>
              <a:t>，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在</a:t>
            </a:r>
            <a:r>
              <a:rPr lang="en-US" altLang="zh-CN" sz="1400" b="1" dirty="0">
                <a:solidFill>
                  <a:srgbClr val="7030A0"/>
                </a:solidFill>
              </a:rPr>
              <a:t>data[]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中在下标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start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到</a:t>
            </a:r>
            <a:r>
              <a:rPr lang="en-US" altLang="zh-CN" sz="1400" b="1" dirty="0" smtClean="0">
                <a:solidFill>
                  <a:srgbClr val="7030A0"/>
                </a:solidFill>
              </a:rPr>
              <a:t>end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中</a:t>
            </a:r>
            <a:r>
              <a:rPr lang="zh-CN" altLang="en-US" sz="1400" b="1" dirty="0">
                <a:solidFill>
                  <a:srgbClr val="7030A0"/>
                </a:solidFill>
              </a:rPr>
              <a:t>查找元素</a:t>
            </a:r>
            <a:r>
              <a:rPr lang="en-US" altLang="zh-CN" sz="1400" b="1" dirty="0">
                <a:solidFill>
                  <a:srgbClr val="7030A0"/>
                </a:solidFill>
              </a:rPr>
              <a:t>key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   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mid;  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rgbClr val="0303DF"/>
                </a:solidFill>
              </a:rPr>
              <a:t>       </a:t>
            </a:r>
            <a:r>
              <a:rPr lang="en-US" altLang="zh-CN" sz="1600" b="1" u="sng" dirty="0">
                <a:solidFill>
                  <a:srgbClr val="0303DF"/>
                </a:solidFill>
              </a:rPr>
              <a:t>if </a:t>
            </a:r>
            <a:r>
              <a:rPr lang="en-US" altLang="zh-CN" sz="1600" b="1" u="sng" dirty="0" smtClean="0">
                <a:solidFill>
                  <a:srgbClr val="0303DF"/>
                </a:solidFill>
              </a:rPr>
              <a:t>(start </a:t>
            </a:r>
            <a:r>
              <a:rPr lang="en-US" altLang="zh-CN" sz="1600" b="1" u="sng" dirty="0">
                <a:solidFill>
                  <a:srgbClr val="0303DF"/>
                </a:solidFill>
              </a:rPr>
              <a:t>&gt; </a:t>
            </a:r>
            <a:r>
              <a:rPr lang="en-US" altLang="zh-CN" sz="1600" b="1" u="sng" dirty="0" smtClean="0">
                <a:solidFill>
                  <a:srgbClr val="0303DF"/>
                </a:solidFill>
              </a:rPr>
              <a:t>end)  </a:t>
            </a:r>
            <a:r>
              <a:rPr lang="en-US" altLang="zh-CN" sz="1600" dirty="0">
                <a:solidFill>
                  <a:srgbClr val="FF0000"/>
                </a:solidFill>
              </a:rPr>
              <a:t>return -1;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      </a:t>
            </a:r>
            <a:r>
              <a:rPr lang="en-US" altLang="zh-CN" sz="1600" b="1" dirty="0">
                <a:solidFill>
                  <a:srgbClr val="7030A0"/>
                </a:solidFill>
              </a:rPr>
              <a:t>while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(start </a:t>
            </a:r>
            <a:r>
              <a:rPr lang="en-US" altLang="zh-CN" sz="1600" b="1" dirty="0">
                <a:solidFill>
                  <a:srgbClr val="7030A0"/>
                </a:solidFill>
              </a:rPr>
              <a:t>&lt;=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end)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 </a:t>
            </a:r>
            <a:r>
              <a:rPr lang="en-US" altLang="zh-CN" sz="1600" b="1" dirty="0" smtClean="0">
                <a:solidFill>
                  <a:srgbClr val="7030A0"/>
                </a:solidFill>
              </a:rPr>
              <a:t>     </a:t>
            </a:r>
            <a:r>
              <a:rPr lang="en-US" altLang="zh-CN" sz="1600" b="1" dirty="0">
                <a:solidFill>
                  <a:srgbClr val="7030A0"/>
                </a:solidFill>
              </a:rPr>
              <a:t>{  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</a:t>
            </a:r>
            <a:r>
              <a:rPr lang="en-US" altLang="zh-CN" sz="1600" dirty="0" smtClean="0">
                <a:solidFill>
                  <a:srgbClr val="0303DF"/>
                </a:solidFill>
              </a:rPr>
              <a:t>     </a:t>
            </a:r>
            <a:r>
              <a:rPr lang="en-US" altLang="zh-CN" sz="1600" dirty="0">
                <a:solidFill>
                  <a:srgbClr val="0303DF"/>
                </a:solidFill>
              </a:rPr>
              <a:t>mid = </a:t>
            </a:r>
            <a:r>
              <a:rPr lang="en-US" altLang="zh-CN" sz="1600" dirty="0" smtClean="0">
                <a:solidFill>
                  <a:srgbClr val="0303DF"/>
                </a:solidFill>
              </a:rPr>
              <a:t>(start </a:t>
            </a:r>
            <a:r>
              <a:rPr lang="en-US" altLang="zh-CN" sz="1600" dirty="0">
                <a:solidFill>
                  <a:srgbClr val="0303DF"/>
                </a:solidFill>
              </a:rPr>
              <a:t>+ </a:t>
            </a:r>
            <a:r>
              <a:rPr lang="en-US" altLang="zh-CN" sz="1600" dirty="0" smtClean="0">
                <a:solidFill>
                  <a:srgbClr val="0303DF"/>
                </a:solidFill>
              </a:rPr>
              <a:t>end) </a:t>
            </a:r>
            <a:r>
              <a:rPr lang="en-US" altLang="zh-CN" sz="1600" dirty="0">
                <a:solidFill>
                  <a:srgbClr val="0303DF"/>
                </a:solidFill>
              </a:rPr>
              <a:t>/ 2 ;    //</a:t>
            </a:r>
            <a:r>
              <a:rPr lang="zh-CN" altLang="en-US" sz="1600" dirty="0">
                <a:solidFill>
                  <a:srgbClr val="0303DF"/>
                </a:solidFill>
              </a:rPr>
              <a:t>取中间位置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   </a:t>
            </a:r>
            <a:r>
              <a:rPr lang="en-US" altLang="zh-CN" sz="1600" dirty="0">
                <a:solidFill>
                  <a:srgbClr val="080808"/>
                </a:solidFill>
              </a:rPr>
              <a:t>if  (key ==data[mid])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          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</a:rPr>
              <a:t>return mid;   //</a:t>
            </a:r>
            <a:r>
              <a:rPr lang="zh-CN" altLang="en-US" sz="1600" dirty="0">
                <a:solidFill>
                  <a:srgbClr val="FF0000"/>
                </a:solidFill>
              </a:rPr>
              <a:t>找到，返回</a:t>
            </a:r>
            <a:r>
              <a:rPr lang="en-US" altLang="zh-CN" sz="1600" dirty="0">
                <a:solidFill>
                  <a:srgbClr val="FF0000"/>
                </a:solidFill>
              </a:rPr>
              <a:t>key</a:t>
            </a:r>
            <a:r>
              <a:rPr lang="zh-CN" altLang="en-US" sz="1600" dirty="0">
                <a:solidFill>
                  <a:srgbClr val="FF0000"/>
                </a:solidFill>
              </a:rPr>
              <a:t>在</a:t>
            </a:r>
            <a:r>
              <a:rPr lang="en-US" altLang="zh-CN" sz="1600" dirty="0">
                <a:solidFill>
                  <a:srgbClr val="FF0000"/>
                </a:solidFill>
              </a:rPr>
              <a:t>data[]</a:t>
            </a:r>
            <a:r>
              <a:rPr lang="zh-CN" altLang="en-US" sz="1600" dirty="0">
                <a:solidFill>
                  <a:srgbClr val="FF0000"/>
                </a:solidFill>
              </a:rPr>
              <a:t>中的下标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 </a:t>
            </a:r>
            <a:r>
              <a:rPr lang="en-US" altLang="zh-CN" sz="1600" dirty="0" smtClean="0">
                <a:solidFill>
                  <a:srgbClr val="0303DF"/>
                </a:solidFill>
              </a:rPr>
              <a:t>  </a:t>
            </a:r>
            <a:r>
              <a:rPr lang="en-US" altLang="zh-CN" sz="1600" dirty="0" smtClean="0">
                <a:solidFill>
                  <a:srgbClr val="080808"/>
                </a:solidFill>
              </a:rPr>
              <a:t>else </a:t>
            </a:r>
            <a:r>
              <a:rPr lang="en-US" altLang="zh-CN" sz="1600" dirty="0">
                <a:solidFill>
                  <a:srgbClr val="080808"/>
                </a:solidFill>
              </a:rPr>
              <a:t>if (key &lt; data[mid])   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     </a:t>
            </a:r>
            <a:r>
              <a:rPr lang="en-US" altLang="zh-CN" sz="1600" dirty="0" smtClean="0">
                <a:solidFill>
                  <a:srgbClr val="006600"/>
                </a:solidFill>
              </a:rPr>
              <a:t>     end </a:t>
            </a:r>
            <a:r>
              <a:rPr lang="en-US" altLang="zh-CN" sz="1600" dirty="0">
                <a:solidFill>
                  <a:srgbClr val="006600"/>
                </a:solidFill>
              </a:rPr>
              <a:t>= mid - 1;   //</a:t>
            </a:r>
            <a:r>
              <a:rPr lang="zh-CN" altLang="en-US" sz="1600" dirty="0">
                <a:solidFill>
                  <a:srgbClr val="006600"/>
                </a:solidFill>
              </a:rPr>
              <a:t>查找左半部分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  else </a:t>
            </a:r>
            <a:r>
              <a:rPr lang="en-US" altLang="zh-CN" sz="1600" dirty="0">
                <a:solidFill>
                  <a:srgbClr val="080808"/>
                </a:solidFill>
              </a:rPr>
              <a:t>if (key &gt; data[mid])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 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</a:t>
            </a:r>
            <a:r>
              <a:rPr lang="en-US" altLang="zh-CN" sz="1600" dirty="0" smtClean="0">
                <a:solidFill>
                  <a:srgbClr val="006600"/>
                </a:solidFill>
              </a:rPr>
              <a:t>start </a:t>
            </a:r>
            <a:r>
              <a:rPr lang="en-US" altLang="zh-CN" sz="1600" dirty="0">
                <a:solidFill>
                  <a:srgbClr val="006600"/>
                </a:solidFill>
              </a:rPr>
              <a:t>= mid + 1;     //</a:t>
            </a:r>
            <a:r>
              <a:rPr lang="zh-CN" altLang="en-US" sz="1600" dirty="0">
                <a:solidFill>
                  <a:srgbClr val="006600"/>
                </a:solidFill>
              </a:rPr>
              <a:t>查找右半部分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b="1" dirty="0">
                <a:solidFill>
                  <a:srgbClr val="7030A0"/>
                </a:solidFill>
              </a:rPr>
              <a:t>        }</a:t>
            </a:r>
            <a:r>
              <a:rPr lang="en-US" altLang="zh-CN" sz="1600" dirty="0">
                <a:solidFill>
                  <a:srgbClr val="080808"/>
                </a:solidFill>
              </a:rPr>
              <a:t>   //while </a:t>
            </a:r>
            <a:r>
              <a:rPr lang="en-US" altLang="zh-CN" sz="1600" dirty="0" smtClean="0">
                <a:solidFill>
                  <a:srgbClr val="080808"/>
                </a:solidFill>
              </a:rPr>
              <a:t>(start </a:t>
            </a:r>
            <a:r>
              <a:rPr lang="en-US" altLang="zh-CN" sz="1600" dirty="0">
                <a:solidFill>
                  <a:srgbClr val="080808"/>
                </a:solidFill>
              </a:rPr>
              <a:t>&lt;= </a:t>
            </a:r>
            <a:r>
              <a:rPr lang="en-US" altLang="zh-CN" sz="1600" dirty="0" smtClean="0">
                <a:solidFill>
                  <a:srgbClr val="080808"/>
                </a:solidFill>
              </a:rPr>
              <a:t>end)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return -1;   //</a:t>
            </a:r>
            <a:r>
              <a:rPr lang="zh-CN" altLang="en-US" sz="1600" dirty="0">
                <a:solidFill>
                  <a:srgbClr val="0303DF"/>
                </a:solidFill>
              </a:rPr>
              <a:t>找不到，返回</a:t>
            </a:r>
            <a:r>
              <a:rPr lang="en-US" altLang="zh-CN" sz="1600" dirty="0">
                <a:solidFill>
                  <a:srgbClr val="0303DF"/>
                </a:solidFill>
              </a:rPr>
              <a:t>-1</a:t>
            </a:r>
          </a:p>
          <a:p>
            <a:pPr marL="111125" indent="0">
              <a:spcBef>
                <a:spcPts val="600"/>
              </a:spcBef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} </a:t>
            </a:r>
            <a:endParaRPr lang="zh-CN" altLang="en-US" sz="1600" dirty="0">
              <a:solidFill>
                <a:srgbClr val="080808"/>
              </a:solidFill>
            </a:endParaRPr>
          </a:p>
        </p:txBody>
      </p:sp>
      <p:sp>
        <p:nvSpPr>
          <p:cNvPr id="4" name="圆角矩形标注 3"/>
          <p:cNvSpPr/>
          <p:nvPr/>
        </p:nvSpPr>
        <p:spPr bwMode="auto">
          <a:xfrm>
            <a:off x="2967643" y="2360815"/>
            <a:ext cx="3449783" cy="324196"/>
          </a:xfrm>
          <a:prstGeom prst="wedgeRoundRectCallout">
            <a:avLst>
              <a:gd name="adj1" fmla="val -18872"/>
              <a:gd name="adj2" fmla="val 4134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不采用循环结构，改为函数的递归调用</a:t>
            </a:r>
          </a:p>
        </p:txBody>
      </p:sp>
    </p:spTree>
    <p:extLst>
      <p:ext uri="{BB962C8B-B14F-4D97-AF65-F5344CB8AC3E}">
        <p14:creationId xmlns:p14="http://schemas.microsoft.com/office/powerpoint/2010/main" val="16291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利用递归实现折半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递归函数的设计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591723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利用递归实现在一个有序数组中查找一个数</a:t>
            </a:r>
            <a:r>
              <a:rPr lang="en-US" altLang="zh-CN" sz="2000" dirty="0"/>
              <a:t>key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递归函数</a:t>
            </a:r>
            <a:r>
              <a:rPr lang="zh-CN" altLang="en-US" sz="2000" dirty="0"/>
              <a:t>设计</a:t>
            </a:r>
            <a:endParaRPr lang="en-US" altLang="zh-CN" sz="2000" dirty="0"/>
          </a:p>
          <a:p>
            <a:pPr marL="971550" lvl="1"/>
            <a:r>
              <a:rPr lang="zh-CN" altLang="en-US" sz="1800" dirty="0"/>
              <a:t>令函数</a:t>
            </a:r>
            <a:r>
              <a:rPr lang="en-US" altLang="zh-CN" sz="1800" dirty="0"/>
              <a:t>T()</a:t>
            </a:r>
            <a:r>
              <a:rPr lang="zh-CN" altLang="en-US" sz="1800" dirty="0"/>
              <a:t>的功能是在一个有序数组中，折半查找一个数，如果找到，返回该数在数组中的位置，否则，返回</a:t>
            </a:r>
            <a:r>
              <a:rPr lang="en-US" altLang="zh-CN" sz="1800" dirty="0"/>
              <a:t>-1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marL="1200150" lvl="2"/>
            <a:r>
              <a:rPr lang="zh-CN" altLang="en-US" sz="1600" dirty="0">
                <a:solidFill>
                  <a:srgbClr val="0303DF"/>
                </a:solidFill>
              </a:rPr>
              <a:t>函数参数中需要有数组，与要查找的数据；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sz="1800" dirty="0"/>
              <a:t>令函数</a:t>
            </a:r>
            <a:r>
              <a:rPr lang="en-US" altLang="zh-CN" sz="1800" dirty="0">
                <a:solidFill>
                  <a:srgbClr val="7030A0"/>
                </a:solidFill>
              </a:rPr>
              <a:t>T(data[],key)</a:t>
            </a:r>
            <a:r>
              <a:rPr lang="zh-CN" altLang="en-US" sz="1800" dirty="0"/>
              <a:t>的功能是在一个有序数组</a:t>
            </a:r>
            <a:r>
              <a:rPr lang="en-US" altLang="zh-CN" sz="1800" dirty="0"/>
              <a:t>data</a:t>
            </a:r>
            <a:r>
              <a:rPr lang="zh-CN" altLang="en-US" sz="1800" dirty="0"/>
              <a:t>中，折半查找</a:t>
            </a:r>
            <a:r>
              <a:rPr lang="en-US" altLang="zh-CN" sz="1800" dirty="0"/>
              <a:t>key;</a:t>
            </a:r>
          </a:p>
          <a:p>
            <a:pPr marL="1200150" lvl="2"/>
            <a:r>
              <a:rPr lang="zh-CN" altLang="en-US" sz="1600" b="1" u="sng" dirty="0">
                <a:solidFill>
                  <a:srgbClr val="006600"/>
                </a:solidFill>
              </a:rPr>
              <a:t>折半查找中，首先要将</a:t>
            </a:r>
            <a:r>
              <a:rPr lang="en-US" altLang="zh-CN" sz="1600" b="1" u="sng" dirty="0">
                <a:solidFill>
                  <a:srgbClr val="006600"/>
                </a:solidFill>
              </a:rPr>
              <a:t>key</a:t>
            </a:r>
            <a:r>
              <a:rPr lang="zh-CN" altLang="en-US" sz="1600" b="1" u="sng" dirty="0">
                <a:solidFill>
                  <a:srgbClr val="006600"/>
                </a:solidFill>
              </a:rPr>
              <a:t>与数组的中间元素进行比较；</a:t>
            </a:r>
            <a:endParaRPr lang="en-US" altLang="zh-CN" sz="1600" b="1" u="sng" dirty="0">
              <a:solidFill>
                <a:srgbClr val="006600"/>
              </a:solidFill>
            </a:endParaRPr>
          </a:p>
          <a:p>
            <a:pPr marL="1200150" lvl="2"/>
            <a:r>
              <a:rPr lang="zh-CN" altLang="en-US" sz="1600" dirty="0">
                <a:solidFill>
                  <a:srgbClr val="0303DF"/>
                </a:solidFill>
              </a:rPr>
              <a:t>函数的参数需要有数组两个边界的下标，如</a:t>
            </a:r>
            <a:r>
              <a:rPr lang="en-US" altLang="zh-CN" sz="1600" dirty="0">
                <a:solidFill>
                  <a:srgbClr val="0303DF"/>
                </a:solidFill>
              </a:rPr>
              <a:t>start=0, end=n-1</a:t>
            </a:r>
            <a:r>
              <a:rPr lang="en-US" altLang="zh-CN" sz="1600" dirty="0" smtClean="0">
                <a:solidFill>
                  <a:srgbClr val="0303DF"/>
                </a:solidFill>
              </a:rPr>
              <a:t>; 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左子树还是右子树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1200150" lvl="2"/>
            <a:r>
              <a:rPr lang="zh-CN" altLang="en-US" sz="1600" dirty="0"/>
              <a:t>令</a:t>
            </a:r>
            <a:r>
              <a:rPr lang="en-US" altLang="zh-CN" sz="1600" dirty="0">
                <a:solidFill>
                  <a:srgbClr val="7030A0"/>
                </a:solidFill>
              </a:rPr>
              <a:t>mid=(</a:t>
            </a:r>
            <a:r>
              <a:rPr lang="en-US" altLang="zh-CN" sz="1600" dirty="0" err="1">
                <a:solidFill>
                  <a:srgbClr val="7030A0"/>
                </a:solidFill>
              </a:rPr>
              <a:t>start+end</a:t>
            </a:r>
            <a:r>
              <a:rPr lang="en-US" altLang="zh-CN" sz="1600" dirty="0">
                <a:solidFill>
                  <a:srgbClr val="7030A0"/>
                </a:solidFill>
              </a:rPr>
              <a:t>)</a:t>
            </a:r>
            <a:r>
              <a:rPr lang="zh-CN" altLang="en-US" sz="1600" dirty="0"/>
              <a:t>，若</a:t>
            </a:r>
            <a:r>
              <a:rPr lang="en-US" altLang="zh-CN" sz="1600" dirty="0"/>
              <a:t>data[mid]==key, </a:t>
            </a:r>
            <a:r>
              <a:rPr lang="zh-CN" altLang="en-US" sz="1600" dirty="0"/>
              <a:t>返回</a:t>
            </a:r>
            <a:r>
              <a:rPr lang="en-US" altLang="zh-CN" sz="1600" dirty="0"/>
              <a:t>mid;</a:t>
            </a:r>
          </a:p>
          <a:p>
            <a:pPr marL="1200150" lvl="2"/>
            <a:r>
              <a:rPr lang="zh-CN" altLang="en-US" sz="1600" dirty="0"/>
              <a:t>若</a:t>
            </a:r>
            <a:r>
              <a:rPr lang="en-US" altLang="zh-CN" sz="1600" dirty="0">
                <a:solidFill>
                  <a:srgbClr val="7030A0"/>
                </a:solidFill>
              </a:rPr>
              <a:t>data[mid]&gt;key</a:t>
            </a:r>
            <a:r>
              <a:rPr lang="en-US" altLang="zh-CN" sz="1600" dirty="0"/>
              <a:t>, </a:t>
            </a:r>
            <a:r>
              <a:rPr lang="zh-CN" altLang="en-US" sz="1600" dirty="0"/>
              <a:t>在数组</a:t>
            </a:r>
            <a:r>
              <a:rPr lang="en-US" altLang="zh-CN" sz="1600" dirty="0">
                <a:solidFill>
                  <a:srgbClr val="7030A0"/>
                </a:solidFill>
              </a:rPr>
              <a:t>mid+1</a:t>
            </a:r>
            <a:r>
              <a:rPr lang="zh-CN" altLang="en-US" sz="1600" dirty="0">
                <a:solidFill>
                  <a:srgbClr val="7030A0"/>
                </a:solidFill>
              </a:rPr>
              <a:t>与</a:t>
            </a:r>
            <a:r>
              <a:rPr lang="en-US" altLang="zh-CN" sz="1600" dirty="0">
                <a:solidFill>
                  <a:srgbClr val="7030A0"/>
                </a:solidFill>
              </a:rPr>
              <a:t>end</a:t>
            </a:r>
            <a:r>
              <a:rPr lang="zh-CN" altLang="en-US" sz="1600" dirty="0"/>
              <a:t>之间查找，否则在</a:t>
            </a:r>
            <a:r>
              <a:rPr lang="en-US" altLang="zh-CN" sz="1600" dirty="0">
                <a:solidFill>
                  <a:srgbClr val="7030A0"/>
                </a:solidFill>
              </a:rPr>
              <a:t>start</a:t>
            </a:r>
            <a:r>
              <a:rPr lang="zh-CN" altLang="en-US" sz="1600" dirty="0">
                <a:solidFill>
                  <a:srgbClr val="7030A0"/>
                </a:solidFill>
              </a:rPr>
              <a:t>与</a:t>
            </a:r>
            <a:r>
              <a:rPr lang="en-US" altLang="zh-CN" sz="1600" dirty="0">
                <a:solidFill>
                  <a:srgbClr val="7030A0"/>
                </a:solidFill>
              </a:rPr>
              <a:t>mid-1</a:t>
            </a:r>
            <a:r>
              <a:rPr lang="zh-CN" altLang="en-US" sz="1600" dirty="0"/>
              <a:t>中查找；</a:t>
            </a:r>
            <a:endParaRPr lang="en-US" altLang="zh-CN" sz="1600" dirty="0"/>
          </a:p>
          <a:p>
            <a:pPr marL="971550" lvl="1"/>
            <a:r>
              <a:rPr lang="zh-CN" altLang="en-US" sz="1800" b="1" dirty="0">
                <a:solidFill>
                  <a:srgbClr val="0303DF"/>
                </a:solidFill>
              </a:rPr>
              <a:t>递归函数的定义</a:t>
            </a:r>
            <a:r>
              <a:rPr lang="zh-CN" altLang="en-US" sz="1800" dirty="0"/>
              <a:t>：令函数</a:t>
            </a:r>
            <a:r>
              <a:rPr lang="en-US" altLang="zh-CN" sz="1800" b="1" dirty="0">
                <a:solidFill>
                  <a:srgbClr val="7030A0"/>
                </a:solidFill>
              </a:rPr>
              <a:t>T(data[],</a:t>
            </a:r>
            <a:r>
              <a:rPr lang="en-US" altLang="zh-CN" sz="1800" b="1" dirty="0" err="1">
                <a:solidFill>
                  <a:srgbClr val="7030A0"/>
                </a:solidFill>
              </a:rPr>
              <a:t>key</a:t>
            </a:r>
            <a:r>
              <a:rPr lang="en-US" altLang="zh-CN" sz="1800" b="1" dirty="0" err="1">
                <a:solidFill>
                  <a:srgbClr val="C00000"/>
                </a:solidFill>
              </a:rPr>
              <a:t>,start,end</a:t>
            </a:r>
            <a:r>
              <a:rPr lang="en-US" altLang="zh-CN" sz="1800" b="1" dirty="0">
                <a:solidFill>
                  <a:srgbClr val="C00000"/>
                </a:solidFill>
              </a:rPr>
              <a:t>)</a:t>
            </a:r>
            <a:r>
              <a:rPr lang="zh-CN" altLang="en-US" sz="1800" dirty="0"/>
              <a:t>的功能是在一个有序数组</a:t>
            </a:r>
            <a:r>
              <a:rPr lang="en-US" altLang="zh-CN" sz="1800" dirty="0"/>
              <a:t>data</a:t>
            </a:r>
            <a:r>
              <a:rPr lang="zh-CN" altLang="en-US" sz="1800" dirty="0"/>
              <a:t>中，在</a:t>
            </a:r>
            <a:r>
              <a:rPr lang="en-US" altLang="zh-CN" sz="1800" dirty="0"/>
              <a:t>start</a:t>
            </a:r>
            <a:r>
              <a:rPr lang="zh-CN" altLang="en-US" sz="1800" dirty="0"/>
              <a:t>与</a:t>
            </a:r>
            <a:r>
              <a:rPr lang="en-US" altLang="zh-CN" sz="1800" dirty="0"/>
              <a:t>end</a:t>
            </a:r>
            <a:r>
              <a:rPr lang="zh-CN" altLang="en-US" sz="1800" dirty="0"/>
              <a:t>之间折半查找</a:t>
            </a:r>
            <a:r>
              <a:rPr lang="en-US" altLang="zh-CN" sz="1800" dirty="0"/>
              <a:t>key;</a:t>
            </a:r>
            <a:r>
              <a:rPr lang="en-US" altLang="zh-CN" sz="1800" b="1" dirty="0">
                <a:solidFill>
                  <a:srgbClr val="C00000"/>
                </a:solidFill>
              </a:rPr>
              <a:t> </a:t>
            </a:r>
          </a:p>
          <a:p>
            <a:pPr marL="1200150" lvl="2"/>
            <a:r>
              <a:rPr lang="zh-CN" altLang="en-US" sz="1600" b="1" dirty="0">
                <a:solidFill>
                  <a:srgbClr val="C00000"/>
                </a:solidFill>
              </a:rPr>
              <a:t>其中</a:t>
            </a:r>
            <a:r>
              <a:rPr lang="en-US" altLang="zh-CN" sz="1600" b="1" dirty="0">
                <a:solidFill>
                  <a:srgbClr val="C00000"/>
                </a:solidFill>
              </a:rPr>
              <a:t>start</a:t>
            </a:r>
            <a:r>
              <a:rPr lang="zh-CN" altLang="en-US" sz="1600" b="1" dirty="0">
                <a:solidFill>
                  <a:srgbClr val="C00000"/>
                </a:solidFill>
              </a:rPr>
              <a:t>与</a:t>
            </a:r>
            <a:r>
              <a:rPr lang="en-US" altLang="zh-CN" sz="1600" b="1" dirty="0" smtClean="0">
                <a:solidFill>
                  <a:srgbClr val="C00000"/>
                </a:solidFill>
              </a:rPr>
              <a:t>end</a:t>
            </a:r>
            <a:r>
              <a:rPr lang="zh-CN" altLang="en-US" sz="1600" b="1" dirty="0" smtClean="0">
                <a:solidFill>
                  <a:srgbClr val="C00000"/>
                </a:solidFill>
              </a:rPr>
              <a:t>随递归</a:t>
            </a:r>
            <a:r>
              <a:rPr lang="zh-CN" altLang="en-US" sz="1600" b="1" dirty="0">
                <a:solidFill>
                  <a:srgbClr val="C00000"/>
                </a:solidFill>
              </a:rPr>
              <a:t>调用而变化；</a:t>
            </a:r>
            <a:r>
              <a:rPr lang="zh-CN" altLang="en-US" sz="1600" b="1" dirty="0">
                <a:solidFill>
                  <a:srgbClr val="0303DF"/>
                </a:solidFill>
              </a:rPr>
              <a:t>可能是</a:t>
            </a:r>
            <a:r>
              <a:rPr lang="en-US" altLang="zh-CN" sz="1600" b="1" dirty="0">
                <a:solidFill>
                  <a:srgbClr val="7030A0"/>
                </a:solidFill>
              </a:rPr>
              <a:t>(start,mid-1)</a:t>
            </a:r>
            <a:r>
              <a:rPr lang="zh-CN" altLang="en-US" sz="1600" b="1" dirty="0">
                <a:solidFill>
                  <a:srgbClr val="0303DF"/>
                </a:solidFill>
              </a:rPr>
              <a:t>或</a:t>
            </a:r>
            <a:r>
              <a:rPr lang="en-US" altLang="zh-CN" sz="1600" b="1" dirty="0">
                <a:solidFill>
                  <a:srgbClr val="7030A0"/>
                </a:solidFill>
              </a:rPr>
              <a:t>(mid+1,end)</a:t>
            </a:r>
          </a:p>
          <a:p>
            <a:pPr marL="971550" lvl="1"/>
            <a:r>
              <a:rPr lang="zh-CN" altLang="en-US" sz="1800" b="1" dirty="0">
                <a:solidFill>
                  <a:srgbClr val="0303DF"/>
                </a:solidFill>
              </a:rPr>
              <a:t>递归终止条件</a:t>
            </a:r>
            <a:r>
              <a:rPr lang="zh-CN" altLang="en-US" sz="1800" dirty="0"/>
              <a:t>：</a:t>
            </a:r>
            <a:r>
              <a:rPr lang="en-US" altLang="zh-CN" sz="1800" dirty="0">
                <a:solidFill>
                  <a:srgbClr val="7030A0"/>
                </a:solidFill>
              </a:rPr>
              <a:t>if (start&gt;end) </a:t>
            </a:r>
            <a:r>
              <a:rPr lang="zh-CN" altLang="en-US" sz="1800" dirty="0" smtClean="0">
                <a:solidFill>
                  <a:srgbClr val="7030A0"/>
                </a:solidFill>
              </a:rPr>
              <a:t>，</a:t>
            </a:r>
            <a:r>
              <a:rPr lang="zh-CN" altLang="en-US" sz="1800" dirty="0" smtClean="0"/>
              <a:t>返回</a:t>
            </a:r>
            <a:r>
              <a:rPr lang="en-US" altLang="zh-CN" sz="1800" dirty="0"/>
              <a:t>-1</a:t>
            </a:r>
            <a:r>
              <a:rPr lang="zh-CN" altLang="en-US" sz="1800" dirty="0"/>
              <a:t>；</a:t>
            </a:r>
            <a:r>
              <a:rPr lang="en-US" altLang="zh-CN" sz="1800" dirty="0"/>
              <a:t>//</a:t>
            </a:r>
            <a:r>
              <a:rPr lang="zh-CN" altLang="en-US" sz="1800" dirty="0"/>
              <a:t>未找到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85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利用递归实现折半查找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089901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80808"/>
                </a:solidFill>
              </a:rPr>
              <a:t>递归函数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int </a:t>
            </a:r>
            <a:r>
              <a:rPr lang="en-US" altLang="zh-CN" sz="1600" dirty="0" err="1">
                <a:solidFill>
                  <a:srgbClr val="0303DF"/>
                </a:solidFill>
              </a:rPr>
              <a:t>BinarySearch</a:t>
            </a:r>
            <a:r>
              <a:rPr lang="en-US" altLang="zh-CN" sz="1600" dirty="0">
                <a:solidFill>
                  <a:srgbClr val="0303DF"/>
                </a:solidFill>
              </a:rPr>
              <a:t>(int data[], int key</a:t>
            </a:r>
            <a:r>
              <a:rPr lang="en-US" altLang="zh-CN" sz="1600" dirty="0">
                <a:solidFill>
                  <a:srgbClr val="080808"/>
                </a:solidFill>
              </a:rPr>
              <a:t>,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start</a:t>
            </a:r>
            <a:r>
              <a:rPr lang="en-US" altLang="zh-CN" sz="1600" dirty="0" smtClean="0">
                <a:solidFill>
                  <a:srgbClr val="080808"/>
                </a:solidFill>
              </a:rPr>
              <a:t>,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end</a:t>
            </a:r>
            <a:r>
              <a:rPr lang="en-US" altLang="zh-CN" sz="1600" dirty="0" smtClean="0">
                <a:solidFill>
                  <a:srgbClr val="080808"/>
                </a:solidFill>
              </a:rPr>
              <a:t>)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>
                <a:solidFill>
                  <a:srgbClr val="0303DF"/>
                </a:solidFill>
              </a:rPr>
              <a:t>static int </a:t>
            </a:r>
            <a:r>
              <a:rPr lang="en-US" altLang="zh-CN" sz="1600" dirty="0">
                <a:solidFill>
                  <a:srgbClr val="C00000"/>
                </a:solidFill>
              </a:rPr>
              <a:t>found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b="1" dirty="0">
                <a:solidFill>
                  <a:srgbClr val="006600"/>
                </a:solidFill>
              </a:rPr>
              <a:t>static int mid;</a:t>
            </a: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if </a:t>
            </a:r>
            <a:r>
              <a:rPr lang="en-US" altLang="zh-CN" sz="1600" dirty="0" smtClean="0">
                <a:solidFill>
                  <a:srgbClr val="080808"/>
                </a:solidFill>
              </a:rPr>
              <a:t>(</a:t>
            </a:r>
            <a:r>
              <a:rPr lang="en-US" altLang="zh-CN" sz="1600" dirty="0" smtClean="0">
                <a:solidFill>
                  <a:srgbClr val="7030A0"/>
                </a:solidFill>
              </a:rPr>
              <a:t>start &gt; </a:t>
            </a:r>
            <a:r>
              <a:rPr lang="en-US" altLang="zh-CN" sz="1600" dirty="0">
                <a:solidFill>
                  <a:srgbClr val="7030A0"/>
                </a:solidFill>
              </a:rPr>
              <a:t>end</a:t>
            </a:r>
            <a:r>
              <a:rPr lang="en-US" altLang="zh-CN" sz="1600" dirty="0" smtClean="0">
                <a:solidFill>
                  <a:srgbClr val="080808"/>
                </a:solidFill>
              </a:rPr>
              <a:t>)   </a:t>
            </a:r>
            <a:r>
              <a:rPr lang="en-US" altLang="zh-CN" sz="1600" dirty="0">
                <a:solidFill>
                  <a:srgbClr val="C00000"/>
                </a:solidFill>
              </a:rPr>
              <a:t>found</a:t>
            </a:r>
            <a:r>
              <a:rPr lang="en-US" altLang="zh-CN" sz="1600" dirty="0">
                <a:solidFill>
                  <a:srgbClr val="0303DF"/>
                </a:solidFill>
              </a:rPr>
              <a:t> = -1</a:t>
            </a:r>
            <a:r>
              <a:rPr lang="en-US" altLang="zh-CN" sz="1600" dirty="0">
                <a:solidFill>
                  <a:srgbClr val="080808"/>
                </a:solidFill>
              </a:rPr>
              <a:t>;   //</a:t>
            </a:r>
            <a:r>
              <a:rPr lang="zh-CN" altLang="en-US" sz="1600" dirty="0">
                <a:solidFill>
                  <a:srgbClr val="080808"/>
                </a:solidFill>
              </a:rPr>
              <a:t>未找到；终止条件</a:t>
            </a:r>
            <a:r>
              <a:rPr lang="zh-CN" altLang="en-US" sz="1600" dirty="0" smtClean="0">
                <a:solidFill>
                  <a:srgbClr val="080808"/>
                </a:solidFill>
              </a:rPr>
              <a:t>；</a:t>
            </a:r>
            <a:r>
              <a:rPr lang="en-US" altLang="zh-CN" sz="1600" dirty="0" smtClean="0">
                <a:solidFill>
                  <a:srgbClr val="080808"/>
                </a:solidFill>
              </a:rPr>
              <a:t>start</a:t>
            </a:r>
            <a:r>
              <a:rPr lang="zh-CN" altLang="en-US" sz="1600" dirty="0" smtClean="0">
                <a:solidFill>
                  <a:srgbClr val="080808"/>
                </a:solidFill>
              </a:rPr>
              <a:t>与 </a:t>
            </a:r>
            <a:r>
              <a:rPr lang="en-US" altLang="zh-CN" sz="1600" dirty="0" smtClean="0">
                <a:solidFill>
                  <a:srgbClr val="080808"/>
                </a:solidFill>
              </a:rPr>
              <a:t>end</a:t>
            </a:r>
            <a:r>
              <a:rPr lang="zh-CN" altLang="en-US" sz="1600" dirty="0" smtClean="0">
                <a:solidFill>
                  <a:srgbClr val="080808"/>
                </a:solidFill>
              </a:rPr>
              <a:t>随</a:t>
            </a:r>
            <a:r>
              <a:rPr lang="zh-CN" altLang="en-US" sz="1600" dirty="0">
                <a:solidFill>
                  <a:srgbClr val="080808"/>
                </a:solidFill>
              </a:rPr>
              <a:t>递归调用变化</a:t>
            </a:r>
          </a:p>
          <a:p>
            <a:pPr lvl="1" indent="0"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>
                <a:solidFill>
                  <a:srgbClr val="080808"/>
                </a:solidFill>
              </a:rPr>
              <a:t>mid = </a:t>
            </a:r>
            <a:r>
              <a:rPr lang="en-US" altLang="zh-CN" sz="1600" dirty="0" smtClean="0">
                <a:solidFill>
                  <a:srgbClr val="080808"/>
                </a:solidFill>
              </a:rPr>
              <a:t>(</a:t>
            </a:r>
            <a:r>
              <a:rPr lang="en-US" altLang="zh-CN" sz="1600" dirty="0">
                <a:solidFill>
                  <a:srgbClr val="7030A0"/>
                </a:solidFill>
              </a:rPr>
              <a:t>start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+ </a:t>
            </a:r>
            <a:r>
              <a:rPr lang="en-US" altLang="zh-CN" sz="1600" dirty="0">
                <a:solidFill>
                  <a:srgbClr val="7030A0"/>
                </a:solidFill>
              </a:rPr>
              <a:t>end</a:t>
            </a:r>
            <a:r>
              <a:rPr lang="en-US" altLang="zh-CN" sz="1600" dirty="0" smtClean="0">
                <a:solidFill>
                  <a:srgbClr val="080808"/>
                </a:solidFill>
              </a:rPr>
              <a:t>) </a:t>
            </a:r>
            <a:r>
              <a:rPr lang="en-US" altLang="zh-CN" sz="1600" dirty="0">
                <a:solidFill>
                  <a:srgbClr val="080808"/>
                </a:solidFill>
              </a:rPr>
              <a:t>/ 2;   //</a:t>
            </a:r>
            <a:r>
              <a:rPr lang="zh-CN" altLang="en-US" sz="1600" dirty="0">
                <a:solidFill>
                  <a:srgbClr val="080808"/>
                </a:solidFill>
              </a:rPr>
              <a:t>取中间元素</a:t>
            </a:r>
          </a:p>
          <a:p>
            <a:pPr lvl="1" indent="0"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>
                <a:solidFill>
                  <a:srgbClr val="080808"/>
                </a:solidFill>
              </a:rPr>
              <a:t>if (key == data[mid])   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        </a:t>
            </a:r>
            <a:r>
              <a:rPr lang="en-US" altLang="zh-CN" sz="1600" dirty="0" smtClean="0">
                <a:solidFill>
                  <a:srgbClr val="C00000"/>
                </a:solidFill>
              </a:rPr>
              <a:t>found</a:t>
            </a:r>
            <a:r>
              <a:rPr lang="en-US" altLang="zh-CN" sz="1600" dirty="0" smtClean="0">
                <a:solidFill>
                  <a:srgbClr val="0303DF"/>
                </a:solidFill>
              </a:rPr>
              <a:t>=</a:t>
            </a:r>
            <a:r>
              <a:rPr lang="en-US" altLang="zh-CN" sz="1600" dirty="0" smtClean="0">
                <a:solidFill>
                  <a:srgbClr val="006600"/>
                </a:solidFill>
              </a:rPr>
              <a:t>mid</a:t>
            </a:r>
            <a:r>
              <a:rPr lang="en-US" altLang="zh-CN" sz="1600" dirty="0">
                <a:solidFill>
                  <a:srgbClr val="0303DF"/>
                </a:solidFill>
              </a:rPr>
              <a:t>;</a:t>
            </a:r>
            <a:r>
              <a:rPr lang="en-US" altLang="zh-CN" sz="1600" dirty="0">
                <a:solidFill>
                  <a:srgbClr val="080808"/>
                </a:solidFill>
              </a:rPr>
              <a:t>  //</a:t>
            </a:r>
            <a:r>
              <a:rPr lang="zh-CN" altLang="en-US" sz="1600" dirty="0">
                <a:solidFill>
                  <a:srgbClr val="080808"/>
                </a:solidFill>
              </a:rPr>
              <a:t>找到，返回</a:t>
            </a:r>
            <a:r>
              <a:rPr lang="en-US" altLang="zh-CN" sz="1600" dirty="0">
                <a:solidFill>
                  <a:srgbClr val="080808"/>
                </a:solidFill>
              </a:rPr>
              <a:t>key</a:t>
            </a:r>
            <a:r>
              <a:rPr lang="zh-CN" altLang="en-US" sz="1600" dirty="0">
                <a:solidFill>
                  <a:srgbClr val="080808"/>
                </a:solidFill>
              </a:rPr>
              <a:t>在表中的位置</a:t>
            </a:r>
          </a:p>
          <a:p>
            <a:pPr lvl="1" indent="0"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else if </a:t>
            </a:r>
            <a:r>
              <a:rPr lang="en-US" altLang="zh-CN" sz="1600" dirty="0">
                <a:solidFill>
                  <a:srgbClr val="080808"/>
                </a:solidFill>
              </a:rPr>
              <a:t>(key &lt; data[mid]) 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        </a:t>
            </a:r>
            <a:r>
              <a:rPr lang="en-US" altLang="zh-CN" sz="1600" dirty="0" smtClean="0">
                <a:solidFill>
                  <a:srgbClr val="C00000"/>
                </a:solidFill>
              </a:rPr>
              <a:t>found</a:t>
            </a:r>
            <a:r>
              <a:rPr lang="en-US" altLang="zh-CN" sz="1600" dirty="0" smtClean="0">
                <a:solidFill>
                  <a:srgbClr val="0303DF"/>
                </a:solidFill>
              </a:rPr>
              <a:t>=</a:t>
            </a:r>
            <a:r>
              <a:rPr lang="en-US" altLang="zh-CN" sz="1600" dirty="0" err="1">
                <a:solidFill>
                  <a:srgbClr val="0303DF"/>
                </a:solidFill>
              </a:rPr>
              <a:t>BinarySearch</a:t>
            </a: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data,key</a:t>
            </a:r>
            <a:r>
              <a:rPr lang="en-US" altLang="zh-CN" sz="1600" dirty="0" smtClean="0">
                <a:solidFill>
                  <a:srgbClr val="080808"/>
                </a:solidFill>
              </a:rPr>
              <a:t>, </a:t>
            </a:r>
            <a:r>
              <a:rPr lang="en-US" altLang="zh-CN" sz="1600" dirty="0">
                <a:solidFill>
                  <a:srgbClr val="7030A0"/>
                </a:solidFill>
              </a:rPr>
              <a:t>start, </a:t>
            </a:r>
            <a:r>
              <a:rPr lang="en-US" altLang="zh-CN" sz="1600" dirty="0" smtClean="0">
                <a:solidFill>
                  <a:srgbClr val="7030A0"/>
                </a:solidFill>
              </a:rPr>
              <a:t>mid-1</a:t>
            </a:r>
            <a:r>
              <a:rPr lang="en-US" altLang="zh-CN" sz="1600" dirty="0" smtClean="0">
                <a:solidFill>
                  <a:srgbClr val="080808"/>
                </a:solidFill>
              </a:rPr>
              <a:t>); 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在左子树查找</a:t>
            </a:r>
          </a:p>
          <a:p>
            <a:pPr lvl="1" indent="0"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else if </a:t>
            </a:r>
            <a:r>
              <a:rPr lang="en-US" altLang="zh-CN" sz="1600" dirty="0">
                <a:solidFill>
                  <a:srgbClr val="080808"/>
                </a:solidFill>
              </a:rPr>
              <a:t>(key &gt; data[mid]) 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        </a:t>
            </a:r>
            <a:r>
              <a:rPr lang="en-US" altLang="zh-CN" sz="1600" dirty="0" smtClean="0">
                <a:solidFill>
                  <a:srgbClr val="C00000"/>
                </a:solidFill>
              </a:rPr>
              <a:t>found</a:t>
            </a:r>
            <a:r>
              <a:rPr lang="en-US" altLang="zh-CN" sz="1600" dirty="0" smtClean="0">
                <a:solidFill>
                  <a:srgbClr val="080808"/>
                </a:solidFill>
              </a:rPr>
              <a:t>=</a:t>
            </a:r>
            <a:r>
              <a:rPr lang="en-US" altLang="zh-CN" sz="1600" dirty="0" err="1">
                <a:solidFill>
                  <a:srgbClr val="0303DF"/>
                </a:solidFill>
              </a:rPr>
              <a:t>BinarySearch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(data, key, </a:t>
            </a:r>
            <a:r>
              <a:rPr lang="en-US" altLang="zh-CN" sz="1600" dirty="0">
                <a:solidFill>
                  <a:srgbClr val="7030A0"/>
                </a:solidFill>
              </a:rPr>
              <a:t>mid+1, end</a:t>
            </a:r>
            <a:r>
              <a:rPr lang="en-US" altLang="zh-CN" sz="1600" dirty="0" smtClean="0">
                <a:solidFill>
                  <a:srgbClr val="080808"/>
                </a:solidFill>
              </a:rPr>
              <a:t>);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在右子树查找</a:t>
            </a:r>
          </a:p>
          <a:p>
            <a:pPr lvl="1" indent="0"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>
                <a:solidFill>
                  <a:srgbClr val="0070C0"/>
                </a:solidFill>
              </a:rPr>
              <a:t>return</a:t>
            </a:r>
            <a:r>
              <a:rPr lang="en-US" altLang="zh-CN" sz="1600" dirty="0">
                <a:solidFill>
                  <a:srgbClr val="0303DF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found</a:t>
            </a:r>
            <a:r>
              <a:rPr lang="en-US" altLang="zh-CN" sz="1600" dirty="0">
                <a:solidFill>
                  <a:srgbClr val="0303DF"/>
                </a:solidFill>
              </a:rPr>
              <a:t>;</a:t>
            </a:r>
          </a:p>
          <a:p>
            <a:pPr lvl="1" indent="0"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72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利用递归实现折半</a:t>
            </a:r>
            <a:r>
              <a:rPr lang="zh-CN" altLang="en-US" dirty="0" smtClean="0"/>
              <a:t>查找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另一种形式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647" y="1026998"/>
            <a:ext cx="8089901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solidFill>
                  <a:srgbClr val="080808"/>
                </a:solidFill>
              </a:rPr>
              <a:t>递归函数</a:t>
            </a:r>
            <a:endParaRPr lang="en-US" altLang="zh-CN" sz="2000" dirty="0">
              <a:solidFill>
                <a:srgbClr val="080808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int </a:t>
            </a:r>
            <a:r>
              <a:rPr lang="en-US" altLang="zh-CN" sz="1600" dirty="0" err="1">
                <a:solidFill>
                  <a:srgbClr val="0303DF"/>
                </a:solidFill>
              </a:rPr>
              <a:t>BinarySearch</a:t>
            </a:r>
            <a:r>
              <a:rPr lang="en-US" altLang="zh-CN" sz="1600" dirty="0">
                <a:solidFill>
                  <a:srgbClr val="0303DF"/>
                </a:solidFill>
              </a:rPr>
              <a:t>(int data[], int key</a:t>
            </a:r>
            <a:r>
              <a:rPr lang="en-US" altLang="zh-CN" sz="1600" dirty="0">
                <a:solidFill>
                  <a:srgbClr val="080808"/>
                </a:solidFill>
              </a:rPr>
              <a:t>,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start</a:t>
            </a:r>
            <a:r>
              <a:rPr lang="en-US" altLang="zh-CN" sz="1600" dirty="0" smtClean="0">
                <a:solidFill>
                  <a:srgbClr val="080808"/>
                </a:solidFill>
              </a:rPr>
              <a:t>, </a:t>
            </a:r>
            <a:r>
              <a:rPr lang="en-US" altLang="zh-CN" sz="1600" dirty="0" err="1">
                <a:solidFill>
                  <a:srgbClr val="080808"/>
                </a:solidFill>
              </a:rPr>
              <a:t>int</a:t>
            </a: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end</a:t>
            </a:r>
            <a:r>
              <a:rPr lang="en-US" altLang="zh-CN" sz="1600" dirty="0" smtClean="0">
                <a:solidFill>
                  <a:srgbClr val="080808"/>
                </a:solidFill>
              </a:rPr>
              <a:t>)</a:t>
            </a:r>
            <a:endParaRPr lang="en-US" altLang="zh-CN" sz="1600" dirty="0">
              <a:solidFill>
                <a:srgbClr val="080808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{</a:t>
            </a: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>
                <a:solidFill>
                  <a:srgbClr val="0303DF"/>
                </a:solidFill>
              </a:rPr>
              <a:t>static int </a:t>
            </a:r>
            <a:r>
              <a:rPr lang="en-US" altLang="zh-CN" sz="1600" dirty="0">
                <a:solidFill>
                  <a:srgbClr val="C00000"/>
                </a:solidFill>
              </a:rPr>
              <a:t>found</a:t>
            </a:r>
            <a:r>
              <a:rPr lang="en-US" altLang="zh-CN" sz="1600" dirty="0">
                <a:solidFill>
                  <a:srgbClr val="080808"/>
                </a:solidFill>
              </a:rPr>
              <a:t>;</a:t>
            </a: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static int mid;</a:t>
            </a: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     if </a:t>
            </a:r>
            <a:r>
              <a:rPr lang="en-US" altLang="zh-CN" sz="1600" dirty="0" smtClean="0">
                <a:solidFill>
                  <a:srgbClr val="080808"/>
                </a:solidFill>
              </a:rPr>
              <a:t>(</a:t>
            </a:r>
            <a:r>
              <a:rPr lang="en-US" altLang="zh-CN" sz="1600" dirty="0">
                <a:solidFill>
                  <a:srgbClr val="7030A0"/>
                </a:solidFill>
              </a:rPr>
              <a:t>start </a:t>
            </a:r>
            <a:r>
              <a:rPr lang="en-US" altLang="zh-CN" sz="1600" dirty="0" smtClean="0">
                <a:solidFill>
                  <a:srgbClr val="7030A0"/>
                </a:solidFill>
              </a:rPr>
              <a:t>&gt; end</a:t>
            </a:r>
            <a:r>
              <a:rPr lang="en-US" altLang="zh-CN" sz="1600" dirty="0" smtClean="0">
                <a:solidFill>
                  <a:srgbClr val="080808"/>
                </a:solidFill>
              </a:rPr>
              <a:t> )   </a:t>
            </a:r>
            <a:r>
              <a:rPr lang="en-US" altLang="zh-CN" sz="1600" dirty="0">
                <a:solidFill>
                  <a:srgbClr val="C00000"/>
                </a:solidFill>
              </a:rPr>
              <a:t>found</a:t>
            </a:r>
            <a:r>
              <a:rPr lang="en-US" altLang="zh-CN" sz="1600" dirty="0">
                <a:solidFill>
                  <a:srgbClr val="0303DF"/>
                </a:solidFill>
              </a:rPr>
              <a:t> = -1</a:t>
            </a:r>
            <a:r>
              <a:rPr lang="en-US" altLang="zh-CN" sz="1600" dirty="0">
                <a:solidFill>
                  <a:srgbClr val="080808"/>
                </a:solidFill>
              </a:rPr>
              <a:t>;   //</a:t>
            </a:r>
            <a:r>
              <a:rPr lang="zh-CN" altLang="en-US" sz="1600" dirty="0">
                <a:solidFill>
                  <a:srgbClr val="080808"/>
                </a:solidFill>
              </a:rPr>
              <a:t>未找到；终止条件</a:t>
            </a:r>
            <a:r>
              <a:rPr lang="zh-CN" altLang="en-US" sz="1600" dirty="0" smtClean="0">
                <a:solidFill>
                  <a:srgbClr val="080808"/>
                </a:solidFill>
              </a:rPr>
              <a:t>；</a:t>
            </a:r>
            <a:r>
              <a:rPr lang="en-US" altLang="zh-CN" sz="1600" dirty="0" smtClean="0">
                <a:solidFill>
                  <a:srgbClr val="080808"/>
                </a:solidFill>
              </a:rPr>
              <a:t>start</a:t>
            </a:r>
            <a:r>
              <a:rPr lang="zh-CN" altLang="en-US" sz="1600" dirty="0" smtClean="0">
                <a:solidFill>
                  <a:srgbClr val="080808"/>
                </a:solidFill>
              </a:rPr>
              <a:t>与 </a:t>
            </a:r>
            <a:r>
              <a:rPr lang="en-US" altLang="zh-CN" sz="1600" dirty="0" smtClean="0">
                <a:solidFill>
                  <a:srgbClr val="080808"/>
                </a:solidFill>
              </a:rPr>
              <a:t>end</a:t>
            </a:r>
            <a:r>
              <a:rPr lang="zh-CN" altLang="en-US" sz="1600" dirty="0" smtClean="0">
                <a:solidFill>
                  <a:srgbClr val="080808"/>
                </a:solidFill>
              </a:rPr>
              <a:t>随</a:t>
            </a:r>
            <a:r>
              <a:rPr lang="zh-CN" altLang="en-US" sz="1600" dirty="0">
                <a:solidFill>
                  <a:srgbClr val="080808"/>
                </a:solidFill>
              </a:rPr>
              <a:t>递归调用变化</a:t>
            </a:r>
          </a:p>
          <a:p>
            <a:pPr lvl="1" indent="0"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>
                <a:solidFill>
                  <a:srgbClr val="080808"/>
                </a:solidFill>
              </a:rPr>
              <a:t>mid = </a:t>
            </a:r>
            <a:r>
              <a:rPr lang="en-US" altLang="zh-CN" sz="1600" dirty="0" smtClean="0">
                <a:solidFill>
                  <a:srgbClr val="080808"/>
                </a:solidFill>
              </a:rPr>
              <a:t>(</a:t>
            </a:r>
            <a:r>
              <a:rPr lang="en-US" altLang="zh-CN" sz="1600" dirty="0">
                <a:solidFill>
                  <a:srgbClr val="7030A0"/>
                </a:solidFill>
              </a:rPr>
              <a:t>start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+ </a:t>
            </a:r>
            <a:r>
              <a:rPr lang="en-US" altLang="zh-CN" sz="1600" dirty="0">
                <a:solidFill>
                  <a:srgbClr val="7030A0"/>
                </a:solidFill>
              </a:rPr>
              <a:t>end</a:t>
            </a:r>
            <a:r>
              <a:rPr lang="en-US" altLang="zh-CN" sz="1600" dirty="0" smtClean="0">
                <a:solidFill>
                  <a:srgbClr val="080808"/>
                </a:solidFill>
              </a:rPr>
              <a:t>) </a:t>
            </a:r>
            <a:r>
              <a:rPr lang="en-US" altLang="zh-CN" sz="1600" dirty="0">
                <a:solidFill>
                  <a:srgbClr val="080808"/>
                </a:solidFill>
              </a:rPr>
              <a:t>/ 2;   //</a:t>
            </a:r>
            <a:r>
              <a:rPr lang="zh-CN" altLang="en-US" sz="1600" dirty="0">
                <a:solidFill>
                  <a:srgbClr val="080808"/>
                </a:solidFill>
              </a:rPr>
              <a:t>取中间元素</a:t>
            </a:r>
          </a:p>
          <a:p>
            <a:pPr lvl="1" indent="0"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>
                <a:solidFill>
                  <a:srgbClr val="080808"/>
                </a:solidFill>
              </a:rPr>
              <a:t>if (key == data[mid])   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        </a:t>
            </a:r>
            <a:r>
              <a:rPr lang="en-US" altLang="zh-CN" sz="1600" dirty="0" smtClean="0">
                <a:solidFill>
                  <a:srgbClr val="C00000"/>
                </a:solidFill>
              </a:rPr>
              <a:t>return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303DF"/>
                </a:solidFill>
              </a:rPr>
              <a:t>mid</a:t>
            </a:r>
            <a:r>
              <a:rPr lang="en-US" altLang="zh-CN" sz="1600" dirty="0">
                <a:solidFill>
                  <a:srgbClr val="0303DF"/>
                </a:solidFill>
              </a:rPr>
              <a:t>;</a:t>
            </a:r>
            <a:r>
              <a:rPr lang="en-US" altLang="zh-CN" sz="1600" dirty="0">
                <a:solidFill>
                  <a:srgbClr val="080808"/>
                </a:solidFill>
              </a:rPr>
              <a:t>  //</a:t>
            </a:r>
            <a:r>
              <a:rPr lang="zh-CN" altLang="en-US" sz="1600" dirty="0">
                <a:solidFill>
                  <a:srgbClr val="080808"/>
                </a:solidFill>
              </a:rPr>
              <a:t>找到，返回</a:t>
            </a:r>
            <a:r>
              <a:rPr lang="en-US" altLang="zh-CN" sz="1600" dirty="0">
                <a:solidFill>
                  <a:srgbClr val="080808"/>
                </a:solidFill>
              </a:rPr>
              <a:t>key</a:t>
            </a:r>
            <a:r>
              <a:rPr lang="zh-CN" altLang="en-US" sz="1600" dirty="0">
                <a:solidFill>
                  <a:srgbClr val="080808"/>
                </a:solidFill>
              </a:rPr>
              <a:t>在表中的位置</a:t>
            </a:r>
          </a:p>
          <a:p>
            <a:pPr lvl="1" indent="0"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else if </a:t>
            </a:r>
            <a:r>
              <a:rPr lang="en-US" altLang="zh-CN" sz="1600" dirty="0">
                <a:solidFill>
                  <a:srgbClr val="080808"/>
                </a:solidFill>
              </a:rPr>
              <a:t>(key &lt; data[mid]) 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        </a:t>
            </a:r>
            <a:r>
              <a:rPr lang="en-US" altLang="zh-CN" sz="1600" dirty="0">
                <a:solidFill>
                  <a:srgbClr val="C00000"/>
                </a:solidFill>
              </a:rPr>
              <a:t>return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BinarySearch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(</a:t>
            </a:r>
            <a:r>
              <a:rPr lang="en-US" altLang="zh-CN" sz="1600" dirty="0" err="1">
                <a:solidFill>
                  <a:srgbClr val="080808"/>
                </a:solidFill>
              </a:rPr>
              <a:t>data,key</a:t>
            </a:r>
            <a:r>
              <a:rPr lang="en-US" altLang="zh-CN" sz="1600" dirty="0" smtClean="0">
                <a:solidFill>
                  <a:srgbClr val="080808"/>
                </a:solidFill>
              </a:rPr>
              <a:t>, </a:t>
            </a:r>
            <a:r>
              <a:rPr lang="en-US" altLang="zh-CN" sz="1600" dirty="0">
                <a:solidFill>
                  <a:srgbClr val="7030A0"/>
                </a:solidFill>
              </a:rPr>
              <a:t>start, </a:t>
            </a:r>
            <a:r>
              <a:rPr lang="en-US" altLang="zh-CN" sz="1600" dirty="0" smtClean="0">
                <a:solidFill>
                  <a:srgbClr val="7030A0"/>
                </a:solidFill>
              </a:rPr>
              <a:t>mid-1</a:t>
            </a:r>
            <a:r>
              <a:rPr lang="en-US" altLang="zh-CN" sz="1600" dirty="0" smtClean="0">
                <a:solidFill>
                  <a:srgbClr val="080808"/>
                </a:solidFill>
              </a:rPr>
              <a:t>);  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在左子树查找</a:t>
            </a:r>
          </a:p>
          <a:p>
            <a:pPr lvl="1" indent="0">
              <a:buNone/>
            </a:pPr>
            <a:r>
              <a:rPr lang="zh-CN" altLang="en-US" sz="1600" dirty="0">
                <a:solidFill>
                  <a:srgbClr val="080808"/>
                </a:solidFill>
              </a:rPr>
              <a:t>      </a:t>
            </a:r>
            <a:r>
              <a:rPr lang="en-US" altLang="zh-CN" sz="1600" dirty="0" smtClean="0">
                <a:solidFill>
                  <a:srgbClr val="080808"/>
                </a:solidFill>
              </a:rPr>
              <a:t>else if </a:t>
            </a:r>
            <a:r>
              <a:rPr lang="en-US" altLang="zh-CN" sz="1600" dirty="0">
                <a:solidFill>
                  <a:srgbClr val="080808"/>
                </a:solidFill>
              </a:rPr>
              <a:t>(key &gt; data[mid]) </a:t>
            </a:r>
            <a:endParaRPr lang="en-US" altLang="zh-CN" sz="1600" dirty="0" smtClean="0">
              <a:solidFill>
                <a:srgbClr val="080808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080808"/>
                </a:solidFill>
              </a:rPr>
              <a:t> </a:t>
            </a:r>
            <a:r>
              <a:rPr lang="en-US" altLang="zh-CN" sz="1600" dirty="0" smtClean="0">
                <a:solidFill>
                  <a:srgbClr val="080808"/>
                </a:solidFill>
              </a:rPr>
              <a:t>              </a:t>
            </a:r>
            <a:r>
              <a:rPr lang="en-US" altLang="zh-CN" sz="1600" dirty="0">
                <a:solidFill>
                  <a:srgbClr val="C00000"/>
                </a:solidFill>
              </a:rPr>
              <a:t>return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 err="1" smtClean="0">
                <a:solidFill>
                  <a:srgbClr val="080808"/>
                </a:solidFill>
              </a:rPr>
              <a:t>BinarySearch</a:t>
            </a:r>
            <a:r>
              <a:rPr lang="en-US" altLang="zh-CN" sz="1600" dirty="0" smtClean="0">
                <a:solidFill>
                  <a:srgbClr val="080808"/>
                </a:solidFill>
              </a:rPr>
              <a:t> </a:t>
            </a:r>
            <a:r>
              <a:rPr lang="en-US" altLang="zh-CN" sz="1600" dirty="0">
                <a:solidFill>
                  <a:srgbClr val="080808"/>
                </a:solidFill>
              </a:rPr>
              <a:t>(data, key, </a:t>
            </a:r>
            <a:r>
              <a:rPr lang="en-US" altLang="zh-CN" sz="1600" dirty="0">
                <a:solidFill>
                  <a:srgbClr val="7030A0"/>
                </a:solidFill>
              </a:rPr>
              <a:t>mid+1, end</a:t>
            </a:r>
            <a:r>
              <a:rPr lang="en-US" altLang="zh-CN" sz="1600" dirty="0" smtClean="0">
                <a:solidFill>
                  <a:srgbClr val="080808"/>
                </a:solidFill>
              </a:rPr>
              <a:t>); </a:t>
            </a:r>
            <a:r>
              <a:rPr lang="en-US" altLang="zh-CN" sz="1600" dirty="0">
                <a:solidFill>
                  <a:srgbClr val="080808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在右子树查找</a:t>
            </a:r>
          </a:p>
          <a:p>
            <a:pPr lvl="1" indent="0">
              <a:buNone/>
            </a:pPr>
            <a:r>
              <a:rPr lang="en-US" altLang="zh-CN" sz="1600" dirty="0" smtClean="0">
                <a:solidFill>
                  <a:srgbClr val="0303DF"/>
                </a:solidFill>
              </a:rPr>
              <a:t>}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80808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21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利用递归实现折半查找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4" y="1135063"/>
            <a:ext cx="8089901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/>
              <a:t>主函数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1800" dirty="0"/>
              <a:t>int main()</a:t>
            </a:r>
          </a:p>
          <a:p>
            <a:pPr lvl="1">
              <a:buNone/>
            </a:pPr>
            <a:r>
              <a:rPr lang="en-US" altLang="zh-CN" sz="1800" dirty="0"/>
              <a:t>{</a:t>
            </a:r>
          </a:p>
          <a:p>
            <a:pPr lvl="1">
              <a:buNone/>
            </a:pPr>
            <a:r>
              <a:rPr lang="en-US" altLang="zh-CN" sz="1800" dirty="0"/>
              <a:t>	  int data[15]={6,12,18,25,31,37,43,50,56,62,68,75,82,88,96};</a:t>
            </a:r>
          </a:p>
          <a:p>
            <a:pPr lvl="1">
              <a:buNone/>
            </a:pPr>
            <a:r>
              <a:rPr lang="en-US" altLang="zh-CN" sz="1800" dirty="0"/>
              <a:t>	  int key=88;</a:t>
            </a:r>
          </a:p>
          <a:p>
            <a:pPr lvl="1">
              <a:buNone/>
            </a:pPr>
            <a:r>
              <a:rPr lang="en-US" altLang="zh-CN" sz="1800" dirty="0"/>
              <a:t>	  </a:t>
            </a:r>
            <a:r>
              <a:rPr lang="en-US" altLang="zh-CN" sz="1800" dirty="0">
                <a:solidFill>
                  <a:srgbClr val="C00000"/>
                </a:solidFill>
              </a:rPr>
              <a:t>int found=</a:t>
            </a:r>
            <a:r>
              <a:rPr lang="en-US" altLang="zh-CN" sz="1800" dirty="0" err="1">
                <a:solidFill>
                  <a:srgbClr val="C00000"/>
                </a:solidFill>
              </a:rPr>
              <a:t>BinarySearch</a:t>
            </a:r>
            <a:r>
              <a:rPr lang="en-US" altLang="zh-CN" sz="1800" dirty="0">
                <a:solidFill>
                  <a:srgbClr val="C00000"/>
                </a:solidFill>
              </a:rPr>
              <a:t>(data,key,0,14);</a:t>
            </a:r>
          </a:p>
          <a:p>
            <a:pPr lvl="1">
              <a:buNone/>
            </a:pPr>
            <a:r>
              <a:rPr lang="en-US" altLang="zh-CN" sz="1800" dirty="0"/>
              <a:t>	  </a:t>
            </a:r>
            <a:r>
              <a:rPr lang="en-US" altLang="zh-CN" sz="1800" dirty="0">
                <a:solidFill>
                  <a:srgbClr val="0303DF"/>
                </a:solidFill>
              </a:rPr>
              <a:t>if (found==-1)   </a:t>
            </a:r>
            <a:r>
              <a:rPr lang="en-US" altLang="zh-CN" sz="1800" dirty="0"/>
              <a:t>//</a:t>
            </a:r>
            <a:r>
              <a:rPr lang="zh-CN" altLang="en-US" sz="1800" dirty="0"/>
              <a:t>未找到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/>
              <a:t>	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("not found %d in data\</a:t>
            </a:r>
            <a:r>
              <a:rPr lang="en-US" altLang="zh-CN" sz="1800" dirty="0" err="1"/>
              <a:t>n",key</a:t>
            </a:r>
            <a:r>
              <a:rPr lang="en-US" altLang="zh-CN" sz="1800" dirty="0"/>
              <a:t>);</a:t>
            </a:r>
          </a:p>
          <a:p>
            <a:pPr lvl="1">
              <a:buNone/>
            </a:pPr>
            <a:r>
              <a:rPr lang="en-US" altLang="zh-CN" sz="1800" dirty="0"/>
              <a:t>	  else   //</a:t>
            </a:r>
            <a:r>
              <a:rPr lang="zh-CN" altLang="en-US" sz="1800" dirty="0"/>
              <a:t>输出找到的元素在数组中的位置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/>
              <a:t>	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</a:t>
            </a:r>
            <a:r>
              <a:rPr lang="en-US" altLang="zh-CN" sz="1800" dirty="0" smtClean="0"/>
              <a:t>found </a:t>
            </a:r>
            <a:r>
              <a:rPr lang="en-US" altLang="zh-CN" sz="1800" dirty="0"/>
              <a:t>%d </a:t>
            </a:r>
            <a:r>
              <a:rPr lang="en-US" altLang="zh-CN" sz="1800" dirty="0" smtClean="0"/>
              <a:t>at position data</a:t>
            </a:r>
            <a:r>
              <a:rPr lang="en-US" altLang="zh-CN" sz="1800" dirty="0"/>
              <a:t>[%d]\n",</a:t>
            </a:r>
            <a:r>
              <a:rPr lang="en-US" altLang="zh-CN" sz="1800" dirty="0" err="1"/>
              <a:t>key,found</a:t>
            </a:r>
            <a:r>
              <a:rPr lang="en-US" altLang="zh-CN" sz="1800" dirty="0"/>
              <a:t>);</a:t>
            </a:r>
          </a:p>
          <a:p>
            <a:pPr lvl="1"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0126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9463F-D20C-46FB-8F63-7AED63C6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/>
              <a:t>分治</a:t>
            </a:r>
            <a:r>
              <a:rPr lang="zh-CN" altLang="en-US" dirty="0" smtClean="0"/>
              <a:t>法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无序数据中找最大最小值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CB0DC-0C2E-4326-85C6-F73A55F0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4" y="1135062"/>
            <a:ext cx="8244987" cy="151731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利用</a:t>
            </a:r>
            <a:r>
              <a:rPr lang="zh-CN" altLang="zh-CN" sz="1800" dirty="0"/>
              <a:t>分治</a:t>
            </a:r>
            <a:r>
              <a:rPr lang="zh-CN" altLang="zh-CN" sz="1800" dirty="0" smtClean="0"/>
              <a:t>法，</a:t>
            </a:r>
            <a:r>
              <a:rPr lang="zh-CN" altLang="zh-CN" sz="1800" b="1" dirty="0">
                <a:solidFill>
                  <a:srgbClr val="006600"/>
                </a:solidFill>
              </a:rPr>
              <a:t>从</a:t>
            </a:r>
            <a:r>
              <a:rPr lang="en-US" altLang="zh-CN" sz="1800" b="1" dirty="0">
                <a:solidFill>
                  <a:srgbClr val="006600"/>
                </a:solidFill>
              </a:rPr>
              <a:t>n</a:t>
            </a:r>
            <a:r>
              <a:rPr lang="zh-CN" altLang="zh-CN" sz="1800" b="1" dirty="0">
                <a:solidFill>
                  <a:srgbClr val="006600"/>
                </a:solidFill>
              </a:rPr>
              <a:t>个无序数据中，找出其最大值与最小值</a:t>
            </a:r>
            <a:r>
              <a:rPr lang="zh-CN" altLang="zh-CN" sz="1800" dirty="0"/>
              <a:t>。复杂度为</a:t>
            </a:r>
            <a:r>
              <a:rPr lang="en-US" altLang="zh-CN" sz="1800" dirty="0"/>
              <a:t>O(n</a:t>
            </a:r>
            <a:r>
              <a:rPr lang="en-US" altLang="zh-CN" sz="1800" dirty="0" smtClean="0"/>
              <a:t>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基本思想</a:t>
            </a:r>
            <a:endParaRPr lang="en-US" altLang="zh-CN" sz="2000" dirty="0" smtClean="0"/>
          </a:p>
          <a:p>
            <a:pPr marL="971550" lvl="1"/>
            <a:r>
              <a:rPr lang="zh-CN" altLang="en-US" sz="1600" dirty="0" smtClean="0"/>
              <a:t>设数组</a:t>
            </a:r>
            <a:r>
              <a:rPr lang="en-US" altLang="zh-CN" sz="1600" dirty="0" smtClean="0"/>
              <a:t>a[n]</a:t>
            </a:r>
            <a:r>
              <a:rPr lang="zh-CN" altLang="en-US" sz="1600" dirty="0" smtClean="0"/>
              <a:t>存有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个无序的数据：</a:t>
            </a:r>
            <a:r>
              <a:rPr lang="en-US" altLang="zh-CN" sz="1600" dirty="0">
                <a:solidFill>
                  <a:srgbClr val="0303DF"/>
                </a:solidFill>
              </a:rPr>
              <a:t>3</a:t>
            </a:r>
            <a:r>
              <a:rPr lang="en-US" altLang="zh-CN" sz="1600" dirty="0"/>
              <a:t>  6  87  -12  34  84  7  6  90 16 </a:t>
            </a:r>
            <a:r>
              <a:rPr lang="en-US" altLang="zh-CN" sz="1600" dirty="0" smtClean="0">
                <a:solidFill>
                  <a:srgbClr val="0303DF"/>
                </a:solidFill>
              </a:rPr>
              <a:t>77</a:t>
            </a:r>
            <a:endParaRPr lang="en-US" altLang="zh-CN" sz="1600" dirty="0" smtClean="0"/>
          </a:p>
          <a:p>
            <a:pPr marL="971550" lvl="1"/>
            <a:r>
              <a:rPr lang="zh-CN" altLang="en-US" sz="1600" dirty="0" smtClean="0"/>
              <a:t>定义两个变量 </a:t>
            </a:r>
            <a:r>
              <a:rPr lang="en-US" altLang="zh-CN" sz="1600" dirty="0" smtClean="0"/>
              <a:t>max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min</a:t>
            </a:r>
            <a:r>
              <a:rPr lang="zh-CN" altLang="en-US" sz="1600" dirty="0" smtClean="0"/>
              <a:t>，保存目前找到的最大值与最小值</a:t>
            </a:r>
            <a:endParaRPr lang="en-US" altLang="zh-CN" sz="1600" dirty="0" smtClean="0"/>
          </a:p>
          <a:p>
            <a:pPr marL="971550" lvl="1"/>
            <a:r>
              <a:rPr lang="en-US" altLang="zh-CN" sz="1600" dirty="0" smtClean="0"/>
              <a:t>max</a:t>
            </a:r>
            <a:r>
              <a:rPr lang="zh-CN" altLang="en-US" sz="1600" dirty="0" smtClean="0"/>
              <a:t>初始化成一个比较小的值，</a:t>
            </a:r>
            <a:r>
              <a:rPr lang="en-US" altLang="zh-CN" sz="1600" dirty="0" smtClean="0"/>
              <a:t>min</a:t>
            </a:r>
            <a:r>
              <a:rPr lang="zh-CN" altLang="en-US" sz="1600" dirty="0" smtClean="0"/>
              <a:t>初始化成一个比较大的值</a:t>
            </a:r>
            <a:endParaRPr lang="en-US" altLang="zh-CN" sz="1600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808892" y="2749711"/>
            <a:ext cx="7280031" cy="584775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1600" dirty="0">
                <a:solidFill>
                  <a:srgbClr val="FF00FF"/>
                </a:solidFill>
                <a:latin typeface="+mn-lt"/>
              </a:rPr>
              <a:t>3</a:t>
            </a:r>
            <a:r>
              <a:rPr lang="en-US" altLang="zh-CN" sz="1600" dirty="0">
                <a:latin typeface="+mn-lt"/>
              </a:rPr>
              <a:t>  6  87  -12  34  84  7  6  90 16 </a:t>
            </a:r>
            <a:r>
              <a:rPr lang="en-US" altLang="zh-CN" sz="1600" dirty="0">
                <a:solidFill>
                  <a:srgbClr val="FF00FF"/>
                </a:solidFill>
                <a:latin typeface="+mn-lt"/>
              </a:rPr>
              <a:t>77</a:t>
            </a:r>
          </a:p>
          <a:p>
            <a:pPr marL="0" lvl="1"/>
            <a:r>
              <a:rPr lang="zh-CN" altLang="en-US" sz="1600" b="1" dirty="0" smtClean="0">
                <a:solidFill>
                  <a:srgbClr val="7030A0"/>
                </a:solidFill>
                <a:latin typeface="+mn-lt"/>
                <a:ea typeface="+mn-ea"/>
              </a:rPr>
              <a:t>首尾两数比较</a:t>
            </a:r>
            <a:r>
              <a:rPr lang="zh-CN" altLang="en-US" sz="1600" dirty="0" smtClean="0">
                <a:solidFill>
                  <a:srgbClr val="0303DF"/>
                </a:solidFill>
                <a:latin typeface="+mn-lt"/>
                <a:ea typeface="+mn-ea"/>
              </a:rPr>
              <a:t>，</a:t>
            </a:r>
            <a:r>
              <a:rPr lang="zh-CN" altLang="en-US" sz="1600" b="1" dirty="0" smtClean="0">
                <a:solidFill>
                  <a:srgbClr val="0070C0"/>
                </a:solidFill>
                <a:latin typeface="+mn-lt"/>
                <a:ea typeface="+mn-ea"/>
              </a:rPr>
              <a:t>由于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  <a:ea typeface="+mn-ea"/>
              </a:rPr>
              <a:t>3&lt;77</a:t>
            </a:r>
            <a:r>
              <a:rPr lang="zh-CN" altLang="en-US" sz="1600" b="1" dirty="0" smtClean="0">
                <a:solidFill>
                  <a:srgbClr val="0070C0"/>
                </a:solidFill>
                <a:latin typeface="+mn-lt"/>
                <a:ea typeface="+mn-ea"/>
              </a:rPr>
              <a:t>，则 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  <a:ea typeface="+mn-ea"/>
              </a:rPr>
              <a:t>max=Max(max,77)=77</a:t>
            </a:r>
            <a:r>
              <a:rPr lang="zh-CN" altLang="en-US" sz="1600" b="1" dirty="0" smtClean="0">
                <a:solidFill>
                  <a:srgbClr val="0070C0"/>
                </a:solidFill>
                <a:latin typeface="+mn-lt"/>
                <a:ea typeface="+mn-ea"/>
              </a:rPr>
              <a:t>，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  <a:ea typeface="+mn-ea"/>
              </a:rPr>
              <a:t>min=Min(min,3)=3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5160" y="3420129"/>
            <a:ext cx="7243764" cy="1569660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600" dirty="0" smtClean="0">
                <a:solidFill>
                  <a:srgbClr val="C00000"/>
                </a:solidFill>
                <a:latin typeface="+mn-lt"/>
                <a:ea typeface="+mn-ea"/>
              </a:rPr>
              <a:t>数据分成两部分：</a:t>
            </a:r>
            <a:endParaRPr lang="en-US" altLang="zh-CN" sz="1600" dirty="0">
              <a:solidFill>
                <a:srgbClr val="C00000"/>
              </a:solidFill>
              <a:latin typeface="+mn-lt"/>
              <a:ea typeface="+mn-ea"/>
            </a:endParaRPr>
          </a:p>
          <a:p>
            <a:pPr marL="0" lvl="1"/>
            <a:r>
              <a:rPr lang="zh-CN" altLang="en-US" sz="1600" dirty="0" smtClean="0">
                <a:solidFill>
                  <a:srgbClr val="080808"/>
                </a:solidFill>
                <a:latin typeface="+mn-lt"/>
              </a:rPr>
              <a:t>（</a:t>
            </a:r>
            <a:r>
              <a:rPr lang="en-US" altLang="zh-CN" sz="1600" dirty="0" smtClean="0">
                <a:solidFill>
                  <a:srgbClr val="FF00FF"/>
                </a:solidFill>
                <a:latin typeface="+mn-lt"/>
              </a:rPr>
              <a:t>3</a:t>
            </a:r>
            <a:r>
              <a:rPr lang="en-US" altLang="zh-CN" sz="1600" dirty="0" smtClean="0">
                <a:latin typeface="+mn-lt"/>
              </a:rPr>
              <a:t>  </a:t>
            </a:r>
            <a:r>
              <a:rPr lang="en-US" altLang="zh-CN" sz="1600" dirty="0">
                <a:latin typeface="+mn-lt"/>
              </a:rPr>
              <a:t>6  87  -12  34  </a:t>
            </a:r>
            <a:r>
              <a:rPr lang="en-US" altLang="zh-CN" sz="1600" dirty="0" smtClean="0">
                <a:solidFill>
                  <a:srgbClr val="FF00FF"/>
                </a:solidFill>
                <a:latin typeface="+mn-lt"/>
              </a:rPr>
              <a:t>84</a:t>
            </a:r>
            <a:r>
              <a:rPr lang="zh-CN" altLang="en-US" sz="1600" dirty="0" smtClean="0">
                <a:latin typeface="+mn-lt"/>
              </a:rPr>
              <a:t>）</a:t>
            </a:r>
            <a:r>
              <a:rPr lang="en-US" altLang="zh-CN" sz="1600" dirty="0" smtClean="0">
                <a:latin typeface="+mn-lt"/>
              </a:rPr>
              <a:t>       </a:t>
            </a:r>
            <a:r>
              <a:rPr lang="zh-CN" altLang="en-US" sz="1600" dirty="0" smtClean="0">
                <a:latin typeface="+mn-lt"/>
              </a:rPr>
              <a:t>（</a:t>
            </a:r>
            <a:r>
              <a:rPr lang="en-US" altLang="zh-CN" sz="1600" dirty="0">
                <a:solidFill>
                  <a:srgbClr val="FF00FF"/>
                </a:solidFill>
                <a:latin typeface="+mn-lt"/>
              </a:rPr>
              <a:t>7 </a:t>
            </a:r>
            <a:r>
              <a:rPr lang="en-US" altLang="zh-CN" sz="1600" dirty="0" smtClean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6  90 16 </a:t>
            </a:r>
            <a:r>
              <a:rPr lang="en-US" altLang="zh-CN" sz="1600" dirty="0">
                <a:solidFill>
                  <a:srgbClr val="FF00FF"/>
                </a:solidFill>
                <a:latin typeface="+mn-lt"/>
              </a:rPr>
              <a:t>77</a:t>
            </a:r>
            <a:r>
              <a:rPr lang="zh-CN" altLang="en-US" sz="1600" dirty="0" smtClean="0">
                <a:solidFill>
                  <a:srgbClr val="080808"/>
                </a:solidFill>
                <a:latin typeface="+mn-lt"/>
              </a:rPr>
              <a:t>）</a:t>
            </a:r>
            <a:endParaRPr lang="en-US" altLang="zh-CN" sz="1600" dirty="0">
              <a:solidFill>
                <a:srgbClr val="080808"/>
              </a:solidFill>
              <a:latin typeface="+mn-lt"/>
            </a:endParaRPr>
          </a:p>
          <a:p>
            <a:pPr marL="0" lvl="1"/>
            <a:r>
              <a:rPr lang="zh-CN" altLang="en-US" sz="1600" b="1" dirty="0" smtClean="0">
                <a:solidFill>
                  <a:srgbClr val="006600"/>
                </a:solidFill>
                <a:latin typeface="+mn-lt"/>
                <a:ea typeface="+mn-ea"/>
              </a:rPr>
              <a:t>对于左半部分</a:t>
            </a:r>
            <a:r>
              <a:rPr lang="zh-CN" altLang="en-US" sz="1600" dirty="0" smtClean="0">
                <a:solidFill>
                  <a:srgbClr val="0303DF"/>
                </a:solidFill>
                <a:latin typeface="+mn-lt"/>
                <a:ea typeface="+mn-ea"/>
              </a:rPr>
              <a:t>，首尾两数比较，</a:t>
            </a:r>
            <a:r>
              <a:rPr lang="zh-CN" altLang="en-US" sz="1600" b="1" dirty="0">
                <a:solidFill>
                  <a:srgbClr val="0070C0"/>
                </a:solidFill>
                <a:latin typeface="+mn-lt"/>
                <a:ea typeface="+mn-ea"/>
              </a:rPr>
              <a:t>由于</a:t>
            </a:r>
            <a:r>
              <a:rPr lang="en-US" altLang="zh-CN" sz="1600" b="1" dirty="0">
                <a:solidFill>
                  <a:srgbClr val="0070C0"/>
                </a:solidFill>
                <a:latin typeface="+mn-lt"/>
                <a:ea typeface="+mn-ea"/>
              </a:rPr>
              <a:t>3&lt;84</a:t>
            </a:r>
            <a:r>
              <a:rPr lang="zh-CN" altLang="en-US" sz="1600" b="1" dirty="0">
                <a:solidFill>
                  <a:srgbClr val="0070C0"/>
                </a:solidFill>
                <a:latin typeface="+mn-lt"/>
                <a:ea typeface="+mn-ea"/>
              </a:rPr>
              <a:t>，则 </a:t>
            </a:r>
            <a:r>
              <a:rPr lang="en-US" altLang="zh-CN" sz="1600" b="1" dirty="0">
                <a:solidFill>
                  <a:srgbClr val="0070C0"/>
                </a:solidFill>
                <a:latin typeface="+mn-lt"/>
                <a:ea typeface="+mn-ea"/>
              </a:rPr>
              <a:t>max=Max(max,77)=(77,84)=84</a:t>
            </a:r>
          </a:p>
          <a:p>
            <a:pPr marL="0" lvl="1"/>
            <a:r>
              <a:rPr lang="en-US" altLang="zh-CN" sz="1600" b="1" dirty="0">
                <a:solidFill>
                  <a:srgbClr val="0070C0"/>
                </a:solidFill>
                <a:latin typeface="+mn-lt"/>
                <a:ea typeface="+mn-ea"/>
              </a:rPr>
              <a:t>                                                                                 min=Min(min,3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  <a:ea typeface="+mn-ea"/>
              </a:rPr>
              <a:t>)=(3,3)=3</a:t>
            </a:r>
          </a:p>
          <a:p>
            <a:pPr marL="0" lvl="1"/>
            <a:r>
              <a:rPr lang="zh-CN" altLang="en-US" sz="1600" b="1" dirty="0" smtClean="0">
                <a:solidFill>
                  <a:srgbClr val="006600"/>
                </a:solidFill>
                <a:latin typeface="+mn-lt"/>
                <a:ea typeface="+mn-ea"/>
              </a:rPr>
              <a:t>对于右半</a:t>
            </a:r>
            <a:r>
              <a:rPr lang="zh-CN" altLang="en-US" sz="1600" b="1" dirty="0">
                <a:solidFill>
                  <a:srgbClr val="006600"/>
                </a:solidFill>
                <a:latin typeface="+mn-lt"/>
                <a:ea typeface="+mn-ea"/>
              </a:rPr>
              <a:t>部分</a:t>
            </a:r>
            <a:r>
              <a:rPr lang="zh-CN" altLang="en-US" sz="1600" dirty="0">
                <a:solidFill>
                  <a:srgbClr val="0303DF"/>
                </a:solidFill>
                <a:latin typeface="+mn-lt"/>
                <a:ea typeface="+mn-ea"/>
              </a:rPr>
              <a:t>，首尾两数比较，</a:t>
            </a:r>
            <a:r>
              <a:rPr lang="zh-CN" altLang="en-US" sz="1600" b="1" dirty="0" smtClean="0">
                <a:solidFill>
                  <a:srgbClr val="0070C0"/>
                </a:solidFill>
                <a:latin typeface="+mn-lt"/>
                <a:ea typeface="+mn-ea"/>
              </a:rPr>
              <a:t>由于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  <a:ea typeface="+mn-ea"/>
              </a:rPr>
              <a:t>7&lt;77</a:t>
            </a:r>
            <a:r>
              <a:rPr lang="zh-CN" altLang="en-US" sz="1600" b="1" dirty="0" smtClean="0">
                <a:solidFill>
                  <a:srgbClr val="0070C0"/>
                </a:solidFill>
                <a:latin typeface="+mn-lt"/>
                <a:ea typeface="+mn-ea"/>
              </a:rPr>
              <a:t>，</a:t>
            </a:r>
            <a:r>
              <a:rPr lang="zh-CN" altLang="en-US" sz="1600" b="1" dirty="0">
                <a:solidFill>
                  <a:srgbClr val="0070C0"/>
                </a:solidFill>
                <a:latin typeface="+mn-lt"/>
                <a:ea typeface="+mn-ea"/>
              </a:rPr>
              <a:t>则 </a:t>
            </a:r>
            <a:r>
              <a:rPr lang="en-US" altLang="zh-CN" sz="1600" b="1" dirty="0">
                <a:solidFill>
                  <a:srgbClr val="0070C0"/>
                </a:solidFill>
                <a:latin typeface="+mn-lt"/>
                <a:ea typeface="+mn-ea"/>
              </a:rPr>
              <a:t>max=Max(max,77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  <a:ea typeface="+mn-ea"/>
              </a:rPr>
              <a:t>)=(84</a:t>
            </a:r>
            <a:r>
              <a:rPr lang="en-US" altLang="zh-CN" sz="1600" b="1" dirty="0">
                <a:solidFill>
                  <a:srgbClr val="0070C0"/>
                </a:solidFill>
                <a:latin typeface="+mn-lt"/>
                <a:ea typeface="+mn-ea"/>
              </a:rPr>
              <a:t>,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  <a:ea typeface="+mn-ea"/>
              </a:rPr>
              <a:t>77)=</a:t>
            </a:r>
            <a:r>
              <a:rPr lang="en-US" altLang="zh-CN" sz="1600" b="1" dirty="0">
                <a:solidFill>
                  <a:srgbClr val="0070C0"/>
                </a:solidFill>
                <a:latin typeface="+mn-lt"/>
                <a:ea typeface="+mn-ea"/>
              </a:rPr>
              <a:t>84</a:t>
            </a:r>
          </a:p>
          <a:p>
            <a:pPr marL="0" lvl="1"/>
            <a:r>
              <a:rPr lang="en-US" altLang="zh-CN" sz="1600" b="1" dirty="0">
                <a:solidFill>
                  <a:srgbClr val="0070C0"/>
                </a:solidFill>
                <a:latin typeface="+mn-lt"/>
                <a:ea typeface="+mn-ea"/>
              </a:rPr>
              <a:t>                                                                                 min=Min(min,3)=(</a:t>
            </a:r>
            <a:r>
              <a:rPr lang="en-US" altLang="zh-CN" sz="1600" b="1" dirty="0" smtClean="0">
                <a:solidFill>
                  <a:srgbClr val="0070C0"/>
                </a:solidFill>
                <a:latin typeface="+mn-lt"/>
                <a:ea typeface="+mn-ea"/>
              </a:rPr>
              <a:t>3,7)=3</a:t>
            </a:r>
            <a:endParaRPr lang="en-US" altLang="zh-CN" sz="1600" b="1" dirty="0">
              <a:solidFill>
                <a:srgbClr val="0070C0"/>
              </a:solidFill>
              <a:latin typeface="+mn-lt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7683" y="5060125"/>
            <a:ext cx="7271241" cy="584775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600" dirty="0" smtClean="0">
                <a:solidFill>
                  <a:srgbClr val="080808"/>
                </a:solidFill>
                <a:latin typeface="+mn-lt"/>
                <a:ea typeface="+mn-ea"/>
              </a:rPr>
              <a:t>将左部分数据分成两部分，重复上述过程，直至每个数据分成一个组；</a:t>
            </a:r>
            <a:endParaRPr lang="en-US" altLang="zh-CN" sz="1600" dirty="0" smtClean="0">
              <a:solidFill>
                <a:srgbClr val="080808"/>
              </a:solidFill>
              <a:latin typeface="+mn-lt"/>
              <a:ea typeface="+mn-ea"/>
            </a:endParaRPr>
          </a:p>
          <a:p>
            <a:pPr marL="0" lvl="1"/>
            <a:r>
              <a:rPr lang="zh-CN" altLang="en-US" sz="1600" dirty="0" smtClean="0">
                <a:solidFill>
                  <a:srgbClr val="080808"/>
                </a:solidFill>
                <a:latin typeface="+mn-lt"/>
                <a:ea typeface="+mn-ea"/>
              </a:rPr>
              <a:t>将右部分分成两组，重复上述过程，</a:t>
            </a:r>
            <a:r>
              <a:rPr lang="zh-CN" altLang="en-US" sz="1600" dirty="0">
                <a:solidFill>
                  <a:srgbClr val="080808"/>
                </a:solidFill>
                <a:latin typeface="+mn-lt"/>
                <a:ea typeface="+mn-ea"/>
              </a:rPr>
              <a:t>直至每个数据分成一个</a:t>
            </a:r>
            <a:r>
              <a:rPr lang="zh-CN" altLang="en-US" sz="1600" dirty="0" smtClean="0">
                <a:solidFill>
                  <a:srgbClr val="080808"/>
                </a:solidFill>
                <a:latin typeface="+mn-lt"/>
                <a:ea typeface="+mn-ea"/>
              </a:rPr>
              <a:t>组；</a:t>
            </a:r>
            <a:endParaRPr lang="en-US" altLang="zh-CN" sz="1600" dirty="0">
              <a:solidFill>
                <a:srgbClr val="080808"/>
              </a:solidFill>
              <a:latin typeface="+mn-lt"/>
              <a:ea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892" y="5715236"/>
            <a:ext cx="7280032" cy="338554"/>
          </a:xfrm>
          <a:prstGeom prst="rect">
            <a:avLst/>
          </a:prstGeom>
          <a:noFill/>
          <a:ln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1600" dirty="0" smtClean="0">
                <a:solidFill>
                  <a:srgbClr val="080808"/>
                </a:solidFill>
                <a:latin typeface="+mn-lt"/>
                <a:ea typeface="+mn-ea"/>
              </a:rPr>
              <a:t>变量</a:t>
            </a:r>
            <a:r>
              <a:rPr lang="en-US" altLang="zh-CN" sz="1600" dirty="0" smtClean="0">
                <a:solidFill>
                  <a:srgbClr val="080808"/>
                </a:solidFill>
                <a:latin typeface="+mn-lt"/>
                <a:ea typeface="+mn-ea"/>
              </a:rPr>
              <a:t>max</a:t>
            </a:r>
            <a:r>
              <a:rPr lang="zh-CN" altLang="en-US" sz="1600" dirty="0" smtClean="0">
                <a:solidFill>
                  <a:srgbClr val="080808"/>
                </a:solidFill>
                <a:latin typeface="+mn-lt"/>
                <a:ea typeface="+mn-ea"/>
              </a:rPr>
              <a:t>与</a:t>
            </a:r>
            <a:r>
              <a:rPr lang="en-US" altLang="zh-CN" sz="1600" dirty="0" smtClean="0">
                <a:solidFill>
                  <a:srgbClr val="080808"/>
                </a:solidFill>
                <a:latin typeface="+mn-lt"/>
                <a:ea typeface="+mn-ea"/>
              </a:rPr>
              <a:t>min</a:t>
            </a:r>
            <a:r>
              <a:rPr lang="zh-CN" altLang="en-US" sz="1600" dirty="0" smtClean="0">
                <a:solidFill>
                  <a:srgbClr val="080808"/>
                </a:solidFill>
                <a:latin typeface="+mn-lt"/>
                <a:ea typeface="+mn-ea"/>
              </a:rPr>
              <a:t>中分别是这组数据中的最大值与最小值。</a:t>
            </a:r>
            <a:endParaRPr lang="en-US" altLang="zh-CN" sz="1600" dirty="0">
              <a:solidFill>
                <a:srgbClr val="080808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75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递归的思想：</a:t>
            </a:r>
            <a:r>
              <a:rPr lang="zh-CN" altLang="en-US" dirty="0"/>
              <a:t>以</a:t>
            </a:r>
            <a:r>
              <a:rPr lang="en-US" altLang="zh-CN" dirty="0"/>
              <a:t>Fibonacci sequence</a:t>
            </a:r>
            <a:r>
              <a:rPr lang="zh-CN" altLang="en-US" dirty="0"/>
              <a:t>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85775" y="1135063"/>
                <a:ext cx="8089900" cy="5234564"/>
              </a:xfrm>
            </p:spPr>
            <p:txBody>
              <a:bodyPr/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zh-CN" sz="1800" dirty="0">
                    <a:solidFill>
                      <a:srgbClr val="0303DF"/>
                    </a:solidFill>
                  </a:rPr>
                  <a:t>斐波那契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序列</a:t>
                </a:r>
                <a:r>
                  <a:rPr lang="zh-CN" altLang="en-US" sz="1800" dirty="0"/>
                  <a:t>：</a:t>
                </a:r>
                <a:r>
                  <a:rPr lang="en-US" altLang="zh-CN" sz="1800" dirty="0"/>
                  <a:t>0,</a:t>
                </a:r>
                <a:r>
                  <a:rPr lang="zh-CN" altLang="en-US" sz="1800" dirty="0"/>
                  <a:t> </a:t>
                </a:r>
                <a:r>
                  <a:rPr lang="en-US" altLang="zh-CN" sz="1800" dirty="0"/>
                  <a:t>1, 1, 2, 3, 5, 8, 13, 21, 34, 55, 89, 144, 233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377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610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987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1597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2584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4181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6765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10946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17711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28657</a:t>
                </a:r>
                <a:r>
                  <a:rPr lang="zh-CN" altLang="en-US" sz="1800" dirty="0"/>
                  <a:t>，</a:t>
                </a:r>
                <a:r>
                  <a:rPr lang="en-US" altLang="zh-CN" sz="1800" dirty="0"/>
                  <a:t>46368........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通项：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800" dirty="0">
                    <a:solidFill>
                      <a:srgbClr val="0303D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rgbClr val="0303D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rgbClr val="0303D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i="1">
                                            <a:solidFill>
                                              <a:srgbClr val="0303D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0303D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rgbClr val="0303D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1800" i="1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rgbClr val="0303D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rgbClr val="0303D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800" i="1">
                                        <a:solidFill>
                                          <a:srgbClr val="0303D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1800" i="1">
                                            <a:solidFill>
                                              <a:srgbClr val="0303D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1800" i="1">
                                            <a:solidFill>
                                              <a:srgbClr val="0303D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rgbClr val="0303D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8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zh-CN" sz="1800" dirty="0"/>
                  <a:t>斐波那契序列的</a:t>
                </a:r>
                <a:r>
                  <a:rPr lang="zh-CN" altLang="en-US" sz="1800" dirty="0"/>
                  <a:t>递推公式</a:t>
                </a:r>
                <a:r>
                  <a:rPr lang="zh-CN" altLang="zh-CN" sz="1800" dirty="0"/>
                  <a:t>：</a:t>
                </a:r>
                <a:endParaRPr lang="en-US" altLang="zh-CN" sz="1800" dirty="0"/>
              </a:p>
              <a:p>
                <a:pPr>
                  <a:buNone/>
                </a:pPr>
                <a:r>
                  <a:rPr lang="en-US" altLang="zh-CN" sz="1800" dirty="0">
                    <a:solidFill>
                      <a:srgbClr val="0303DF"/>
                    </a:solidFill>
                  </a:rPr>
                  <a:t>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1800" i="1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800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altLang="zh-CN" sz="1800">
                        <a:solidFill>
                          <a:srgbClr val="0303D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sz="1800" i="1">
                            <a:solidFill>
                              <a:srgbClr val="0303D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0                                     ,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1                                     ,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 i="1">
                                    <a:solidFill>
                                      <a:srgbClr val="0303DF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sz="1800" i="1">
                                <a:solidFill>
                                  <a:srgbClr val="0303D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zh-CN" sz="1800" dirty="0">
                    <a:solidFill>
                      <a:srgbClr val="0303DF"/>
                    </a:solidFill>
                  </a:rPr>
                  <a:t>，</a:t>
                </a:r>
                <a:r>
                  <a:rPr lang="en-US" altLang="zh-CN" sz="1800" dirty="0">
                    <a:solidFill>
                      <a:srgbClr val="0303DF"/>
                    </a:solidFill>
                  </a:rPr>
                  <a:t>n</a:t>
                </a:r>
                <a:r>
                  <a:rPr lang="zh-CN" altLang="zh-CN" sz="1800" dirty="0">
                    <a:solidFill>
                      <a:srgbClr val="0303DF"/>
                    </a:solidFill>
                  </a:rPr>
                  <a:t>为</a:t>
                </a:r>
                <a:r>
                  <a:rPr lang="zh-CN" altLang="en-US" sz="1800" dirty="0">
                    <a:solidFill>
                      <a:srgbClr val="0303DF"/>
                    </a:solidFill>
                  </a:rPr>
                  <a:t>自然数</a:t>
                </a:r>
                <a:endParaRPr lang="zh-CN" altLang="zh-CN" sz="18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斐波那契数列是一个完全是自然数的数列，通项公式却是用无理数来表达；</a:t>
                </a:r>
                <a:endParaRPr lang="en-US" altLang="zh-CN" sz="18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sz="1800" dirty="0"/>
                  <a:t>当</a:t>
                </a:r>
                <a:r>
                  <a:rPr lang="en-US" altLang="zh-CN" sz="1800" dirty="0"/>
                  <a:t>n</a:t>
                </a:r>
                <a:r>
                  <a:rPr lang="zh-CN" altLang="en-US" sz="1800" dirty="0"/>
                  <a:t>趋向于无穷大时，前一项与后一项的比值越来越逼近黄金分割</a:t>
                </a:r>
                <a:r>
                  <a:rPr lang="en-US" altLang="zh-CN" sz="1800" dirty="0"/>
                  <a:t>0.618</a:t>
                </a:r>
                <a:r>
                  <a:rPr lang="zh-CN" altLang="en-US" sz="1800" dirty="0"/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sz="18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sz="2000" dirty="0"/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775" y="1135063"/>
                <a:ext cx="8089900" cy="5234564"/>
              </a:xfrm>
              <a:blipFill>
                <a:blip r:embed="rId2"/>
                <a:stretch>
                  <a:fillRect t="-1397" r="-1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8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9463F-D20C-46FB-8F63-7AED63C6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/>
              <a:t>分治</a:t>
            </a:r>
            <a:r>
              <a:rPr lang="zh-CN" altLang="en-US" dirty="0" smtClean="0"/>
              <a:t>法</a:t>
            </a:r>
            <a:r>
              <a:rPr lang="en-US" altLang="zh-CN" dirty="0" smtClean="0"/>
              <a:t>--</a:t>
            </a:r>
            <a:r>
              <a:rPr lang="zh-CN" altLang="zh-CN" dirty="0" smtClean="0"/>
              <a:t>分而治之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伪代码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CCB0DC-0C2E-4326-85C6-F73A55F07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zh-CN" sz="1800" dirty="0" smtClean="0"/>
              <a:t>利用</a:t>
            </a:r>
            <a:r>
              <a:rPr lang="zh-CN" altLang="zh-CN" sz="1800" dirty="0"/>
              <a:t>分治</a:t>
            </a:r>
            <a:r>
              <a:rPr lang="zh-CN" altLang="zh-CN" sz="1800" dirty="0" smtClean="0"/>
              <a:t>法，</a:t>
            </a:r>
            <a:r>
              <a:rPr lang="zh-CN" altLang="zh-CN" sz="1800" b="1" dirty="0">
                <a:solidFill>
                  <a:srgbClr val="006600"/>
                </a:solidFill>
              </a:rPr>
              <a:t>从</a:t>
            </a:r>
            <a:r>
              <a:rPr lang="en-US" altLang="zh-CN" sz="1800" b="1" dirty="0">
                <a:solidFill>
                  <a:srgbClr val="006600"/>
                </a:solidFill>
              </a:rPr>
              <a:t>n</a:t>
            </a:r>
            <a:r>
              <a:rPr lang="zh-CN" altLang="zh-CN" sz="1800" b="1" dirty="0">
                <a:solidFill>
                  <a:srgbClr val="006600"/>
                </a:solidFill>
              </a:rPr>
              <a:t>个无序数据中，找出其最大值与最小值</a:t>
            </a:r>
            <a:r>
              <a:rPr lang="zh-CN" altLang="zh-CN" sz="1800" dirty="0"/>
              <a:t>。复杂度为</a:t>
            </a:r>
            <a:r>
              <a:rPr lang="en-US" altLang="zh-CN" sz="1800" dirty="0"/>
              <a:t>O(n</a:t>
            </a:r>
            <a:r>
              <a:rPr lang="en-US" altLang="zh-CN" sz="18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基本思想</a:t>
            </a:r>
            <a:endParaRPr lang="en-US" altLang="zh-CN" sz="2000" dirty="0" smtClean="0"/>
          </a:p>
          <a:p>
            <a:pPr marL="971550" lvl="1"/>
            <a:r>
              <a:rPr lang="zh-CN" altLang="en-US" sz="1600" dirty="0" smtClean="0"/>
              <a:t>设数组</a:t>
            </a:r>
            <a:r>
              <a:rPr lang="en-US" altLang="zh-CN" sz="1600" dirty="0" smtClean="0"/>
              <a:t>a[n]</a:t>
            </a:r>
            <a:r>
              <a:rPr lang="zh-CN" altLang="en-US" sz="1600" dirty="0" smtClean="0"/>
              <a:t>存有</a:t>
            </a:r>
            <a:r>
              <a:rPr lang="en-US" altLang="zh-CN" sz="1600" dirty="0" smtClean="0"/>
              <a:t>n</a:t>
            </a:r>
            <a:r>
              <a:rPr lang="zh-CN" altLang="en-US" sz="1600" dirty="0" smtClean="0"/>
              <a:t>个无序的数据</a:t>
            </a:r>
            <a:endParaRPr lang="en-US" altLang="zh-CN" sz="1600" dirty="0" smtClean="0"/>
          </a:p>
          <a:p>
            <a:pPr marL="971550" lvl="1"/>
            <a:r>
              <a:rPr lang="zh-CN" altLang="en-US" sz="1600" dirty="0" smtClean="0"/>
              <a:t>定义两个变量 </a:t>
            </a:r>
            <a:r>
              <a:rPr lang="en-US" altLang="zh-CN" sz="1600" dirty="0" smtClean="0"/>
              <a:t>max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min</a:t>
            </a:r>
            <a:r>
              <a:rPr lang="zh-CN" altLang="en-US" sz="1600" dirty="0" smtClean="0"/>
              <a:t>，分别保存找到的最大值与最小值</a:t>
            </a:r>
            <a:endParaRPr lang="en-US" altLang="zh-CN" sz="1600" dirty="0" smtClean="0"/>
          </a:p>
          <a:p>
            <a:pPr marL="1200150" lvl="2"/>
            <a:r>
              <a:rPr lang="zh-CN" altLang="en-US" sz="1400" dirty="0" smtClean="0"/>
              <a:t>初始化</a:t>
            </a:r>
            <a:r>
              <a:rPr lang="en-US" altLang="zh-CN" sz="1400" dirty="0" smtClean="0"/>
              <a:t>max</a:t>
            </a:r>
            <a:r>
              <a:rPr lang="zh-CN" altLang="en-US" sz="1400" dirty="0" smtClean="0"/>
              <a:t>一个很小的值，</a:t>
            </a:r>
            <a:r>
              <a:rPr lang="en-US" altLang="zh-CN" sz="1400" dirty="0" smtClean="0"/>
              <a:t>min</a:t>
            </a:r>
            <a:r>
              <a:rPr lang="zh-CN" altLang="en-US" sz="1400" dirty="0" smtClean="0"/>
              <a:t>一个很大的值</a:t>
            </a:r>
            <a:endParaRPr lang="en-US" altLang="zh-CN" sz="1400" dirty="0" smtClean="0"/>
          </a:p>
          <a:p>
            <a:pPr lvl="1" indent="0">
              <a:buNone/>
            </a:pPr>
            <a:r>
              <a:rPr lang="en-US" altLang="zh-CN" sz="1600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</a:rPr>
              <a:t>maxmin</a:t>
            </a:r>
            <a:r>
              <a:rPr lang="en-US" altLang="zh-CN" sz="1600" dirty="0">
                <a:solidFill>
                  <a:srgbClr val="7030A0"/>
                </a:solidFill>
              </a:rPr>
              <a:t>(</a:t>
            </a:r>
            <a:r>
              <a:rPr lang="en-US" altLang="zh-CN" sz="1600" dirty="0" err="1">
                <a:solidFill>
                  <a:srgbClr val="7030A0"/>
                </a:solidFill>
              </a:rPr>
              <a:t>int</a:t>
            </a:r>
            <a:r>
              <a:rPr lang="en-US" altLang="zh-CN" sz="1600" dirty="0">
                <a:solidFill>
                  <a:srgbClr val="7030A0"/>
                </a:solidFill>
              </a:rPr>
              <a:t> a[],</a:t>
            </a:r>
            <a:r>
              <a:rPr lang="en-US" altLang="zh-CN" sz="1600" dirty="0" err="1">
                <a:solidFill>
                  <a:srgbClr val="7030A0"/>
                </a:solidFill>
              </a:rPr>
              <a:t>int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</a:rPr>
              <a:t>s,int</a:t>
            </a: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err="1">
                <a:solidFill>
                  <a:srgbClr val="7030A0"/>
                </a:solidFill>
              </a:rPr>
              <a:t>e,int</a:t>
            </a:r>
            <a:r>
              <a:rPr lang="en-US" altLang="zh-CN" sz="1600" dirty="0">
                <a:solidFill>
                  <a:srgbClr val="7030A0"/>
                </a:solidFill>
              </a:rPr>
              <a:t> *max</a:t>
            </a:r>
            <a:r>
              <a:rPr lang="en-US" altLang="zh-CN" sz="1600" dirty="0" smtClean="0">
                <a:solidFill>
                  <a:srgbClr val="7030A0"/>
                </a:solidFill>
              </a:rPr>
              <a:t>,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int</a:t>
            </a:r>
            <a:r>
              <a:rPr lang="en-US" altLang="zh-CN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>
                <a:solidFill>
                  <a:srgbClr val="7030A0"/>
                </a:solidFill>
              </a:rPr>
              <a:t>*min</a:t>
            </a:r>
            <a:r>
              <a:rPr lang="en-US" altLang="zh-CN" sz="1600" dirty="0" smtClean="0">
                <a:solidFill>
                  <a:srgbClr val="7030A0"/>
                </a:solidFill>
              </a:rPr>
              <a:t>)   </a:t>
            </a:r>
            <a:r>
              <a:rPr lang="en-US" altLang="zh-CN" sz="1400" dirty="0" smtClean="0">
                <a:solidFill>
                  <a:srgbClr val="7030A0"/>
                </a:solidFill>
              </a:rPr>
              <a:t>//</a:t>
            </a:r>
            <a:r>
              <a:rPr lang="zh-CN" altLang="en-US" sz="1400" dirty="0">
                <a:solidFill>
                  <a:srgbClr val="0303DF"/>
                </a:solidFill>
              </a:rPr>
              <a:t>调用例：</a:t>
            </a:r>
            <a:r>
              <a:rPr lang="en-US" altLang="zh-CN" sz="1400" dirty="0" err="1">
                <a:solidFill>
                  <a:srgbClr val="0303DF"/>
                </a:solidFill>
              </a:rPr>
              <a:t>maxmin</a:t>
            </a:r>
            <a:r>
              <a:rPr lang="en-US" altLang="zh-CN" sz="1400" dirty="0">
                <a:solidFill>
                  <a:srgbClr val="0303DF"/>
                </a:solidFill>
              </a:rPr>
              <a:t>(a,0,n-1,&amp;max,&amp;min)</a:t>
            </a:r>
          </a:p>
          <a:p>
            <a:pPr lvl="1" indent="0">
              <a:buNone/>
            </a:pPr>
            <a:endParaRPr lang="en-US" altLang="zh-CN" sz="1600" dirty="0" smtClean="0">
              <a:solidFill>
                <a:srgbClr val="7030A0"/>
              </a:solidFill>
            </a:endParaRPr>
          </a:p>
          <a:p>
            <a:pPr lvl="1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/>
              <a:t>{    </a:t>
            </a:r>
            <a:r>
              <a:rPr lang="en-US" altLang="zh-CN" sz="1400" dirty="0" smtClean="0"/>
              <a:t>//</a:t>
            </a:r>
            <a:r>
              <a:rPr lang="zh-CN" altLang="en-US" sz="1400" dirty="0" smtClean="0"/>
              <a:t>传址的目的</a:t>
            </a:r>
            <a:r>
              <a:rPr lang="zh-CN" altLang="en-US" sz="1400" dirty="0"/>
              <a:t>是要把找到的最大最小值从函数中带回</a:t>
            </a:r>
            <a:endParaRPr lang="en-US" altLang="zh-CN" sz="1400" dirty="0"/>
          </a:p>
          <a:p>
            <a:pPr lvl="2" indent="0">
              <a:buNone/>
            </a:pPr>
            <a:r>
              <a:rPr lang="en-US" altLang="zh-CN" sz="1600" dirty="0"/>
              <a:t>if (e&lt;=s</a:t>
            </a:r>
            <a:r>
              <a:rPr lang="en-US" altLang="zh-CN" sz="1600" dirty="0" smtClean="0"/>
              <a:t>)  </a:t>
            </a:r>
            <a:r>
              <a:rPr lang="en-US" altLang="zh-CN" sz="1600" dirty="0"/>
              <a:t>return 0;</a:t>
            </a:r>
          </a:p>
          <a:p>
            <a:pPr lvl="2" indent="0">
              <a:buNone/>
            </a:pPr>
            <a:r>
              <a:rPr lang="zh-CN" altLang="en-US" sz="1600" dirty="0" smtClean="0"/>
              <a:t>如果</a:t>
            </a:r>
            <a:r>
              <a:rPr lang="en-US" altLang="zh-CN" sz="1600" dirty="0"/>
              <a:t>a[s]&gt;a[e</a:t>
            </a:r>
            <a:r>
              <a:rPr lang="en-US" altLang="zh-CN" sz="1600" dirty="0" smtClean="0"/>
              <a:t>]</a:t>
            </a:r>
            <a:r>
              <a:rPr lang="zh-CN" altLang="en-US" sz="1600" dirty="0" smtClean="0"/>
              <a:t> 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取两端数据比较</a:t>
            </a:r>
            <a:endParaRPr lang="en-US" altLang="zh-CN" sz="1600" dirty="0"/>
          </a:p>
          <a:p>
            <a:pPr lvl="2" indent="0">
              <a:buNone/>
            </a:pPr>
            <a:r>
              <a:rPr lang="zh-CN" altLang="en-US" sz="1400" dirty="0" smtClean="0"/>
              <a:t>    若</a:t>
            </a:r>
            <a:r>
              <a:rPr lang="en-US" altLang="zh-CN" sz="1400" dirty="0"/>
              <a:t>a[s</a:t>
            </a:r>
            <a:r>
              <a:rPr lang="en-US" altLang="zh-CN" sz="1400" dirty="0" smtClean="0"/>
              <a:t>]&gt;</a:t>
            </a:r>
            <a:r>
              <a:rPr lang="zh-CN" altLang="en-US" sz="1400" dirty="0" smtClean="0"/>
              <a:t>*</a:t>
            </a:r>
            <a:r>
              <a:rPr lang="en-US" altLang="zh-CN" sz="1400" dirty="0" smtClean="0"/>
              <a:t>max</a:t>
            </a:r>
            <a:r>
              <a:rPr lang="zh-CN" altLang="en-US" sz="1400" dirty="0"/>
              <a:t>，</a:t>
            </a:r>
            <a:r>
              <a:rPr lang="zh-CN" altLang="en-US" sz="1400" dirty="0" smtClean="0"/>
              <a:t>则</a:t>
            </a:r>
            <a:r>
              <a:rPr lang="en-US" altLang="zh-CN" sz="1400" dirty="0" smtClean="0"/>
              <a:t>*max=a[s]</a:t>
            </a:r>
          </a:p>
          <a:p>
            <a:pPr lvl="2" indent="0">
              <a:buNone/>
            </a:pPr>
            <a:r>
              <a:rPr lang="en-US" altLang="zh-CN" sz="14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</a:rPr>
              <a:t>   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</a:rPr>
              <a:t>若</a:t>
            </a:r>
            <a:r>
              <a:rPr lang="en-US" altLang="zh-CN" sz="1400" dirty="0">
                <a:solidFill>
                  <a:srgbClr val="000000"/>
                </a:solidFill>
                <a:ea typeface="+mn-ea"/>
              </a:rPr>
              <a:t>a[e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</a:rPr>
              <a:t>]&lt;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</a:rPr>
              <a:t>*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</a:rPr>
              <a:t>min</a:t>
            </a:r>
            <a:r>
              <a:rPr lang="zh-CN" altLang="en-US" sz="1400" dirty="0">
                <a:solidFill>
                  <a:srgbClr val="000000"/>
                </a:solidFill>
                <a:ea typeface="+mn-ea"/>
              </a:rPr>
              <a:t>，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</a:rPr>
              <a:t>则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</a:rPr>
              <a:t>*min=a[s]</a:t>
            </a:r>
          </a:p>
          <a:p>
            <a:pPr lvl="2" indent="0">
              <a:buNone/>
            </a:pPr>
            <a:r>
              <a:rPr lang="zh-CN" altLang="en-US" sz="1600" dirty="0"/>
              <a:t>否则</a:t>
            </a:r>
            <a:r>
              <a:rPr lang="zh-CN" altLang="en-US" sz="1600" dirty="0" smtClean="0"/>
              <a:t>，</a:t>
            </a:r>
            <a:endParaRPr lang="en-US" altLang="zh-CN" sz="1600" dirty="0"/>
          </a:p>
          <a:p>
            <a:pPr lvl="2" indent="0">
              <a:buNone/>
            </a:pPr>
            <a:r>
              <a:rPr lang="en-US" altLang="zh-CN" sz="1600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altLang="zh-CN" sz="1600" dirty="0" smtClean="0">
                <a:solidFill>
                  <a:srgbClr val="000000"/>
                </a:solidFill>
                <a:ea typeface="+mn-ea"/>
              </a:rPr>
              <a:t>   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</a:rPr>
              <a:t>若</a:t>
            </a:r>
            <a:r>
              <a:rPr lang="en-US" altLang="zh-CN" sz="1400" dirty="0">
                <a:solidFill>
                  <a:srgbClr val="000000"/>
                </a:solidFill>
                <a:ea typeface="+mn-ea"/>
              </a:rPr>
              <a:t>a[e]&gt;max</a:t>
            </a:r>
            <a:r>
              <a:rPr lang="zh-CN" altLang="en-US" sz="1400" dirty="0">
                <a:solidFill>
                  <a:srgbClr val="000000"/>
                </a:solidFill>
                <a:ea typeface="+mn-ea"/>
              </a:rPr>
              <a:t>，则</a:t>
            </a:r>
            <a:r>
              <a:rPr lang="en-US" altLang="zh-CN" sz="1400" dirty="0">
                <a:solidFill>
                  <a:srgbClr val="000000"/>
                </a:solidFill>
                <a:ea typeface="+mn-ea"/>
              </a:rPr>
              <a:t>max=a[e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</a:rPr>
              <a:t>]</a:t>
            </a:r>
          </a:p>
          <a:p>
            <a:pPr lvl="2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</a:t>
            </a:r>
            <a:r>
              <a:rPr lang="zh-CN" altLang="en-US" sz="1400" dirty="0" smtClean="0">
                <a:solidFill>
                  <a:srgbClr val="000000"/>
                </a:solidFill>
                <a:ea typeface="+mn-ea"/>
              </a:rPr>
              <a:t>若</a:t>
            </a:r>
            <a:r>
              <a:rPr lang="en-US" altLang="zh-CN" sz="1400" dirty="0">
                <a:solidFill>
                  <a:srgbClr val="000000"/>
                </a:solidFill>
                <a:ea typeface="+mn-ea"/>
              </a:rPr>
              <a:t>a[s]&lt;min</a:t>
            </a:r>
            <a:r>
              <a:rPr lang="zh-CN" altLang="en-US" sz="1400" dirty="0">
                <a:solidFill>
                  <a:srgbClr val="000000"/>
                </a:solidFill>
                <a:ea typeface="+mn-ea"/>
              </a:rPr>
              <a:t>，则</a:t>
            </a:r>
            <a:r>
              <a:rPr lang="en-US" altLang="zh-CN" sz="1400" dirty="0" smtClean="0">
                <a:solidFill>
                  <a:srgbClr val="000000"/>
                </a:solidFill>
                <a:ea typeface="+mn-ea"/>
              </a:rPr>
              <a:t>min=a[s]</a:t>
            </a:r>
            <a:r>
              <a:rPr lang="en-US" altLang="zh-CN" sz="1400" dirty="0"/>
              <a:t> </a:t>
            </a:r>
            <a:endParaRPr lang="en-US" altLang="zh-CN" sz="1400" dirty="0" smtClean="0"/>
          </a:p>
          <a:p>
            <a:pPr lvl="2" indent="0">
              <a:buNone/>
            </a:pPr>
            <a:r>
              <a:rPr lang="en-US" altLang="zh-CN" sz="1400" dirty="0" smtClean="0"/>
              <a:t>mid=s</a:t>
            </a:r>
            <a:r>
              <a:rPr lang="en-US" altLang="zh-CN" sz="1400" dirty="0"/>
              <a:t>+(e-s)/</a:t>
            </a:r>
            <a:r>
              <a:rPr lang="en-US" altLang="zh-CN" sz="1400" dirty="0" smtClean="0"/>
              <a:t>2;</a:t>
            </a:r>
          </a:p>
          <a:p>
            <a:pPr lvl="2" indent="0">
              <a:buNone/>
            </a:pPr>
            <a:r>
              <a:rPr lang="en-US" altLang="zh-CN" sz="1400" dirty="0" err="1" smtClean="0"/>
              <a:t>maxmin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a,s,mid,max,min</a:t>
            </a:r>
            <a:r>
              <a:rPr lang="en-US" altLang="zh-CN" sz="1400" dirty="0" smtClean="0"/>
              <a:t>);        //a</a:t>
            </a:r>
            <a:r>
              <a:rPr lang="zh-CN" altLang="en-US" sz="1400" dirty="0" smtClean="0"/>
              <a:t>的左半部分</a:t>
            </a:r>
            <a:endParaRPr lang="en-US" altLang="zh-CN" sz="1400" dirty="0" smtClean="0"/>
          </a:p>
          <a:p>
            <a:pPr lvl="2" indent="0">
              <a:buNone/>
            </a:pPr>
            <a:r>
              <a:rPr lang="en-US" altLang="zh-CN" sz="1400" dirty="0" err="1" smtClean="0"/>
              <a:t>maxmin</a:t>
            </a:r>
            <a:r>
              <a:rPr lang="en-US" altLang="zh-CN" sz="1400" dirty="0" smtClean="0"/>
              <a:t>(a,mid+1,e,max,min);    //a</a:t>
            </a:r>
            <a:r>
              <a:rPr lang="zh-CN" altLang="en-US" sz="1400" dirty="0" smtClean="0"/>
              <a:t>的右半部分</a:t>
            </a:r>
            <a:endParaRPr lang="en-US" altLang="zh-CN" sz="1400" dirty="0" smtClean="0"/>
          </a:p>
          <a:p>
            <a:pPr marL="540000" lvl="2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}</a:t>
            </a:r>
            <a:endParaRPr lang="en-US" altLang="zh-CN" sz="1400" dirty="0"/>
          </a:p>
          <a:p>
            <a:pPr marL="971550" lvl="1"/>
            <a:r>
              <a:rPr lang="en-US" altLang="zh-CN" sz="1800" dirty="0" smtClean="0"/>
              <a:t> </a:t>
            </a:r>
            <a:endParaRPr lang="en-US" altLang="zh-CN" sz="1800" dirty="0"/>
          </a:p>
          <a:p>
            <a:pPr marL="971550" lvl="1"/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z="20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1751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将</a:t>
            </a:r>
            <a:r>
              <a:rPr lang="zh-CN" altLang="en-US" dirty="0"/>
              <a:t>下述函数利用递归实现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函数没有返回值的递归调用</a:t>
            </a:r>
            <a:endParaRPr lang="en-US" altLang="zh-CN" b="1" dirty="0">
              <a:solidFill>
                <a:srgbClr val="C00000"/>
              </a:solidFill>
              <a:sym typeface="Arial" panose="020B0604020202020204" pitchFamily="34" charset="0"/>
            </a:endParaRPr>
          </a:p>
          <a:p>
            <a:pPr marL="285750" lvl="1" indent="0">
              <a:buNone/>
            </a:pPr>
            <a:r>
              <a:rPr lang="en-US" altLang="zh-CN" sz="1800" dirty="0" smtClean="0"/>
              <a:t>/**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* </a:t>
            </a:r>
            <a:r>
              <a:rPr lang="zh-CN" altLang="en-US" sz="1800" dirty="0">
                <a:solidFill>
                  <a:srgbClr val="0303DF"/>
                </a:solidFill>
              </a:rPr>
              <a:t>将一个大于</a:t>
            </a:r>
            <a:r>
              <a:rPr lang="en-US" altLang="zh-CN" sz="1800" dirty="0">
                <a:solidFill>
                  <a:srgbClr val="0303DF"/>
                </a:solidFill>
              </a:rPr>
              <a:t>1</a:t>
            </a:r>
            <a:r>
              <a:rPr lang="zh-CN" altLang="en-US" sz="1800" dirty="0">
                <a:solidFill>
                  <a:srgbClr val="0303DF"/>
                </a:solidFill>
              </a:rPr>
              <a:t>的整数递减</a:t>
            </a:r>
            <a:r>
              <a:rPr lang="en-US" altLang="zh-CN" sz="1800" dirty="0">
                <a:solidFill>
                  <a:srgbClr val="0303DF"/>
                </a:solidFill>
              </a:rPr>
              <a:t>1</a:t>
            </a:r>
            <a:r>
              <a:rPr lang="zh-CN" altLang="en-US" sz="1800" dirty="0">
                <a:solidFill>
                  <a:srgbClr val="0303DF"/>
                </a:solidFill>
              </a:rPr>
              <a:t>输出</a:t>
            </a:r>
            <a:r>
              <a:rPr lang="en-US" altLang="zh-CN" sz="1800" dirty="0">
                <a:solidFill>
                  <a:srgbClr val="0303DF"/>
                </a:solidFill>
              </a:rPr>
              <a:t>;</a:t>
            </a:r>
          </a:p>
          <a:p>
            <a:pPr marL="285750" lvl="1" indent="0">
              <a:buNone/>
            </a:pPr>
            <a:r>
              <a:rPr lang="en-US" altLang="zh-CN" sz="1800" dirty="0"/>
              <a:t> * @</a:t>
            </a:r>
            <a:r>
              <a:rPr lang="en-US" altLang="zh-CN" sz="1800" dirty="0" err="1"/>
              <a:t>param</a:t>
            </a:r>
            <a:r>
              <a:rPr lang="en-US" altLang="zh-CN" sz="1800" dirty="0"/>
              <a:t> n     </a:t>
            </a:r>
            <a:r>
              <a:rPr lang="zh-CN" altLang="en-US" sz="1800" dirty="0"/>
              <a:t>递减输出的整数</a:t>
            </a:r>
            <a:endParaRPr lang="en-US" altLang="zh-CN" sz="1800" dirty="0"/>
          </a:p>
          <a:p>
            <a:pPr marL="285750" lvl="1" indent="0">
              <a:buNone/>
            </a:pPr>
            <a:r>
              <a:rPr lang="en-US" altLang="zh-CN" sz="1800" dirty="0"/>
              <a:t> */</a:t>
            </a:r>
          </a:p>
          <a:p>
            <a:pPr marL="285750" lvl="1" indent="0">
              <a:buNone/>
            </a:pPr>
            <a:r>
              <a:rPr lang="en-US" altLang="zh-CN" sz="1800" dirty="0"/>
              <a:t>void   decrease(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n)</a:t>
            </a:r>
          </a:p>
          <a:p>
            <a:pPr marL="285750" lvl="1" indent="0">
              <a:buNone/>
            </a:pPr>
            <a:r>
              <a:rPr lang="en-US" altLang="zh-CN" sz="1800" dirty="0"/>
              <a:t>{</a:t>
            </a:r>
          </a:p>
          <a:p>
            <a:pPr marL="285750" lvl="1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b="1" dirty="0">
                <a:solidFill>
                  <a:srgbClr val="7030A0"/>
                </a:solidFill>
              </a:rPr>
              <a:t>while (n&gt;=1)</a:t>
            </a:r>
          </a:p>
          <a:p>
            <a:pPr marL="285750" lvl="1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</a:t>
            </a:r>
            <a:r>
              <a:rPr lang="en-US" altLang="zh-CN" sz="1800" dirty="0" err="1" smtClean="0"/>
              <a:t>d",</a:t>
            </a:r>
            <a:r>
              <a:rPr lang="en-US" altLang="zh-CN" sz="1800" dirty="0" err="1"/>
              <a:t>n</a:t>
            </a:r>
            <a:r>
              <a:rPr lang="en-US" altLang="zh-CN" sz="1800" dirty="0"/>
              <a:t>--);</a:t>
            </a:r>
          </a:p>
          <a:p>
            <a:pPr marL="285750" lvl="1" indent="0">
              <a:buNone/>
            </a:pPr>
            <a:r>
              <a:rPr lang="en-US" altLang="zh-CN" sz="1800" dirty="0" smtClean="0"/>
              <a:t>}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输出例：</a:t>
            </a:r>
            <a:endParaRPr lang="en-US" altLang="zh-CN" sz="1800" dirty="0" smtClean="0"/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 假设</a:t>
            </a:r>
            <a:r>
              <a:rPr lang="en-US" altLang="zh-CN" sz="1600" dirty="0" smtClean="0"/>
              <a:t>n=9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zh-CN" altLang="en-US" sz="1600" dirty="0" smtClean="0"/>
              <a:t> 输出：</a:t>
            </a:r>
            <a:r>
              <a:rPr lang="en-US" altLang="zh-CN" sz="1600" dirty="0" smtClean="0"/>
              <a:t>987654321</a:t>
            </a:r>
            <a:endParaRPr lang="zh-CN" altLang="en-US" sz="1600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2734886" y="3740727"/>
            <a:ext cx="3449783" cy="324196"/>
          </a:xfrm>
          <a:prstGeom prst="wedgeRoundRectCallout">
            <a:avLst>
              <a:gd name="adj1" fmla="val -18872"/>
              <a:gd name="adj2" fmla="val 4134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不采用循环结构，改为函数的递归调用</a:t>
            </a:r>
          </a:p>
        </p:txBody>
      </p:sp>
    </p:spTree>
    <p:extLst>
      <p:ext uri="{BB962C8B-B14F-4D97-AF65-F5344CB8AC3E}">
        <p14:creationId xmlns:p14="http://schemas.microsoft.com/office/powerpoint/2010/main" val="72401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将</a:t>
            </a:r>
            <a:r>
              <a:rPr lang="zh-CN" altLang="en-US" dirty="0"/>
              <a:t>下述函数利用递归实现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50692" y="1064780"/>
            <a:ext cx="4376190" cy="5345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分析</a:t>
            </a:r>
            <a:endParaRPr lang="en-US" altLang="zh-CN" sz="1800" dirty="0"/>
          </a:p>
          <a:p>
            <a:pPr lvl="1"/>
            <a:r>
              <a:rPr lang="zh-CN" altLang="en-US" sz="1800" dirty="0">
                <a:solidFill>
                  <a:srgbClr val="C00000"/>
                </a:solidFill>
              </a:rPr>
              <a:t>令</a:t>
            </a:r>
            <a:r>
              <a:rPr lang="en-US" altLang="zh-CN" sz="1800" dirty="0">
                <a:solidFill>
                  <a:srgbClr val="C00000"/>
                </a:solidFill>
              </a:rPr>
              <a:t>decrease (n)</a:t>
            </a:r>
            <a:r>
              <a:rPr lang="zh-CN" altLang="en-US" sz="1800" dirty="0">
                <a:solidFill>
                  <a:srgbClr val="C00000"/>
                </a:solidFill>
              </a:rPr>
              <a:t>表示输出</a:t>
            </a:r>
            <a:r>
              <a:rPr lang="en-US" altLang="zh-CN" sz="1800" dirty="0">
                <a:solidFill>
                  <a:srgbClr val="C00000"/>
                </a:solidFill>
              </a:rPr>
              <a:t>n</a:t>
            </a:r>
            <a:r>
              <a:rPr lang="zh-CN" altLang="en-US" sz="1800" dirty="0">
                <a:solidFill>
                  <a:srgbClr val="C00000"/>
                </a:solidFill>
              </a:rPr>
              <a:t>；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lvl="1"/>
            <a:r>
              <a:rPr lang="zh-CN" altLang="en-US" sz="1800" dirty="0">
                <a:solidFill>
                  <a:srgbClr val="7030A0"/>
                </a:solidFill>
              </a:rPr>
              <a:t>终止条件：若</a:t>
            </a:r>
            <a:r>
              <a:rPr lang="en-US" altLang="zh-CN" sz="1800" dirty="0">
                <a:solidFill>
                  <a:srgbClr val="7030A0"/>
                </a:solidFill>
              </a:rPr>
              <a:t>n&lt;1</a:t>
            </a:r>
            <a:r>
              <a:rPr lang="zh-CN" altLang="en-US" sz="1800" dirty="0">
                <a:solidFill>
                  <a:srgbClr val="7030A0"/>
                </a:solidFill>
              </a:rPr>
              <a:t>递归终止；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lvl="1"/>
            <a:r>
              <a:rPr lang="en-US" altLang="zh-CN" sz="1800" dirty="0">
                <a:solidFill>
                  <a:srgbClr val="0303DF"/>
                </a:solidFill>
              </a:rPr>
              <a:t>decrease (n-1)</a:t>
            </a:r>
            <a:r>
              <a:rPr lang="zh-CN" altLang="en-US" sz="1800" dirty="0">
                <a:solidFill>
                  <a:srgbClr val="0303DF"/>
                </a:solidFill>
              </a:rPr>
              <a:t>即输出</a:t>
            </a:r>
            <a:r>
              <a:rPr lang="en-US" altLang="zh-CN" sz="1800" dirty="0">
                <a:solidFill>
                  <a:srgbClr val="0303DF"/>
                </a:solidFill>
              </a:rPr>
              <a:t>n-1</a:t>
            </a:r>
            <a:r>
              <a:rPr lang="zh-CN" altLang="en-US" sz="1800" dirty="0">
                <a:solidFill>
                  <a:srgbClr val="0303DF"/>
                </a:solidFill>
              </a:rPr>
              <a:t>；</a:t>
            </a:r>
            <a:endParaRPr lang="en-US" altLang="zh-CN" sz="1800" dirty="0">
              <a:solidFill>
                <a:srgbClr val="0303DF"/>
              </a:solidFill>
            </a:endParaRPr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 smtClean="0"/>
              <a:t>参考代码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marL="514350" lvl="2" indent="0"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void decrease(</a:t>
            </a:r>
            <a:r>
              <a:rPr lang="en-US" altLang="zh-CN" sz="1600" dirty="0" err="1">
                <a:solidFill>
                  <a:srgbClr val="0303DF"/>
                </a:solidFill>
              </a:rPr>
              <a:t>int</a:t>
            </a:r>
            <a:r>
              <a:rPr lang="en-US" altLang="zh-CN" sz="1600" dirty="0">
                <a:solidFill>
                  <a:srgbClr val="0303DF"/>
                </a:solidFill>
              </a:rPr>
              <a:t> n) 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函数无返回值</a:t>
            </a:r>
            <a:endParaRPr lang="en-US" altLang="zh-CN" sz="1600" dirty="0"/>
          </a:p>
          <a:p>
            <a:pPr marL="514350" lvl="2" indent="0">
              <a:buNone/>
            </a:pPr>
            <a:r>
              <a:rPr lang="en-US" altLang="zh-CN" sz="1600" dirty="0"/>
              <a:t>{</a:t>
            </a:r>
          </a:p>
          <a:p>
            <a:pPr marL="514350" lvl="2" indent="0">
              <a:buNone/>
            </a:pPr>
            <a:r>
              <a:rPr lang="en-US" altLang="zh-CN" sz="1600" dirty="0"/>
              <a:t>      if (n&lt;1) return;</a:t>
            </a:r>
          </a:p>
          <a:p>
            <a:pPr marL="514350" lvl="2" indent="0">
              <a:buNone/>
            </a:pPr>
            <a:r>
              <a:rPr lang="en-US" altLang="zh-CN" sz="1600" dirty="0"/>
              <a:t>   </a:t>
            </a: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(“%</a:t>
            </a:r>
            <a:r>
              <a:rPr lang="en-US" altLang="zh-CN" sz="1600" dirty="0" err="1" smtClean="0"/>
              <a:t>d”,n</a:t>
            </a:r>
            <a:r>
              <a:rPr lang="en-US" altLang="zh-CN" sz="1600" dirty="0" smtClean="0"/>
              <a:t>);   //</a:t>
            </a:r>
            <a:r>
              <a:rPr lang="zh-CN" altLang="en-US" sz="1600" dirty="0" smtClean="0"/>
              <a:t>输出</a:t>
            </a:r>
            <a:r>
              <a:rPr lang="en-US" altLang="zh-CN" sz="1600" dirty="0"/>
              <a:t>n;</a:t>
            </a:r>
          </a:p>
          <a:p>
            <a:pPr marL="514350" lvl="2" indent="0"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decrease (n-1); </a:t>
            </a:r>
            <a:endParaRPr lang="en-US" altLang="zh-CN" sz="1600" dirty="0" smtClean="0">
              <a:solidFill>
                <a:srgbClr val="0303DF"/>
              </a:solidFill>
            </a:endParaRPr>
          </a:p>
          <a:p>
            <a:pPr marL="514350" lvl="2" indent="0"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     //</a:t>
            </a:r>
            <a:r>
              <a:rPr lang="en-US" altLang="zh-CN" sz="1600" dirty="0">
                <a:solidFill>
                  <a:srgbClr val="7030A0"/>
                </a:solidFill>
              </a:rPr>
              <a:t>decrease </a:t>
            </a:r>
            <a:r>
              <a:rPr lang="en-US" altLang="zh-CN" sz="1600" dirty="0" smtClean="0">
                <a:solidFill>
                  <a:srgbClr val="7030A0"/>
                </a:solidFill>
              </a:rPr>
              <a:t>(--n);  </a:t>
            </a:r>
            <a:r>
              <a:rPr lang="en-US" altLang="zh-CN" sz="1600" dirty="0" smtClean="0"/>
              <a:t>//</a:t>
            </a:r>
            <a:r>
              <a:rPr lang="zh-CN" altLang="en-US" sz="1600" dirty="0" smtClean="0"/>
              <a:t>亦可</a:t>
            </a:r>
            <a:r>
              <a:rPr lang="en-US" altLang="zh-CN" sz="1600" dirty="0" smtClean="0"/>
              <a:t> </a:t>
            </a:r>
          </a:p>
          <a:p>
            <a:pPr marL="514350" lvl="2" indent="0"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>
                <a:solidFill>
                  <a:srgbClr val="FF0000"/>
                </a:solidFill>
              </a:rPr>
              <a:t>    //</a:t>
            </a:r>
            <a:r>
              <a:rPr lang="zh-CN" altLang="en-US" sz="1600" dirty="0" smtClean="0">
                <a:solidFill>
                  <a:srgbClr val="FF0000"/>
                </a:solidFill>
              </a:rPr>
              <a:t>不能用</a:t>
            </a:r>
            <a:r>
              <a:rPr lang="en-US" altLang="zh-CN" sz="1600" dirty="0" smtClean="0">
                <a:solidFill>
                  <a:srgbClr val="FF0000"/>
                </a:solidFill>
              </a:rPr>
              <a:t>decrease </a:t>
            </a:r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en-US" altLang="zh-CN" sz="1600" dirty="0" smtClean="0">
                <a:solidFill>
                  <a:srgbClr val="FF0000"/>
                </a:solidFill>
              </a:rPr>
              <a:t>n--)</a:t>
            </a:r>
            <a:r>
              <a:rPr lang="zh-CN" altLang="en-US" sz="1600" dirty="0" smtClean="0">
                <a:solidFill>
                  <a:srgbClr val="FF0000"/>
                </a:solidFill>
              </a:rPr>
              <a:t>，</a:t>
            </a:r>
            <a:r>
              <a:rPr lang="en-US" altLang="zh-CN" sz="1600" dirty="0" smtClean="0">
                <a:solidFill>
                  <a:srgbClr val="FF0000"/>
                </a:solidFill>
              </a:rPr>
              <a:t>why</a:t>
            </a:r>
            <a:r>
              <a:rPr lang="zh-CN" altLang="en-US" sz="1600" dirty="0" smtClean="0">
                <a:solidFill>
                  <a:srgbClr val="FF0000"/>
                </a:solidFill>
              </a:rPr>
              <a:t>？</a:t>
            </a:r>
            <a:r>
              <a:rPr lang="en-US" altLang="zh-CN" sz="1600" dirty="0" smtClean="0">
                <a:solidFill>
                  <a:srgbClr val="FF0000"/>
                </a:solidFill>
              </a:rPr>
              <a:t> 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514350" lvl="2" indent="0">
              <a:buNone/>
            </a:pPr>
            <a:r>
              <a:rPr lang="en-US" altLang="zh-CN" sz="1600" dirty="0"/>
              <a:t>}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该函数无返回值；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906066" y="1064781"/>
            <a:ext cx="4376190" cy="25512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>
              <a:buFont typeface="Wingdings" panose="05000000000000000000" pitchFamily="2" charset="2"/>
              <a:buChar char="l"/>
            </a:pPr>
            <a:r>
              <a:rPr lang="zh-CN" altLang="en-US" dirty="0" smtClean="0"/>
              <a:t>递归函数的另一种表达形式</a:t>
            </a:r>
            <a:endParaRPr lang="en-US" altLang="zh-CN" dirty="0" smtClean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void   </a:t>
            </a:r>
            <a:r>
              <a:rPr lang="en-US" altLang="zh-CN" sz="1600" dirty="0"/>
              <a:t>decrease(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</a:t>
            </a:r>
            <a:r>
              <a:rPr lang="en-US" altLang="zh-CN" sz="1600" dirty="0" smtClean="0"/>
              <a:t>) </a:t>
            </a:r>
            <a:r>
              <a:rPr lang="en-US" altLang="zh-CN" sz="1600" dirty="0"/>
              <a:t>//</a:t>
            </a:r>
            <a:r>
              <a:rPr lang="zh-CN" altLang="en-US" sz="1600" dirty="0"/>
              <a:t>函数无返回</a:t>
            </a:r>
            <a:r>
              <a:rPr lang="zh-CN" altLang="en-US" sz="1600" dirty="0" smtClean="0"/>
              <a:t>值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	if (n&gt;=1) 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</a:t>
            </a:r>
            <a:r>
              <a:rPr lang="en-US" altLang="zh-CN" sz="1600" dirty="0" smtClean="0"/>
              <a:t>  {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    </a:t>
            </a:r>
            <a:r>
              <a:rPr lang="en-US" altLang="zh-CN" sz="1600" dirty="0" smtClean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("%</a:t>
            </a:r>
            <a:r>
              <a:rPr lang="en-US" altLang="zh-CN" sz="1600" dirty="0" err="1"/>
              <a:t>d",n</a:t>
            </a:r>
            <a:r>
              <a:rPr lang="en-US" altLang="zh-CN" sz="1600" dirty="0"/>
              <a:t>);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0303DF"/>
                </a:solidFill>
              </a:rPr>
              <a:t>          </a:t>
            </a:r>
            <a:r>
              <a:rPr lang="en-US" altLang="zh-CN" sz="1600" dirty="0" smtClean="0">
                <a:solidFill>
                  <a:srgbClr val="0303DF"/>
                </a:solidFill>
              </a:rPr>
              <a:t>   </a:t>
            </a:r>
            <a:r>
              <a:rPr lang="en-US" altLang="zh-CN" sz="1600" dirty="0">
                <a:solidFill>
                  <a:srgbClr val="0303DF"/>
                </a:solidFill>
              </a:rPr>
              <a:t>decrease(n-1);  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    </a:t>
            </a:r>
            <a:r>
              <a:rPr lang="en-US" altLang="zh-CN" sz="1600" dirty="0" smtClean="0"/>
              <a:t>   }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zh-CN" altLang="en-US" sz="1600" dirty="0"/>
          </a:p>
          <a:p>
            <a:pPr marL="514350" lvl="2" indent="0">
              <a:buNone/>
            </a:pPr>
            <a:endParaRPr lang="en-US" altLang="zh-CN" sz="1600" dirty="0"/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906066" y="3729775"/>
            <a:ext cx="4376190" cy="255125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7030A0"/>
                </a:solidFill>
              </a:rPr>
              <a:t>主函数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void   decrease(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n</a:t>
            </a:r>
            <a:r>
              <a:rPr lang="en-US" altLang="zh-CN" sz="1600" dirty="0" smtClean="0"/>
              <a:t>);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main()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   decrease(9);   </a:t>
            </a:r>
            <a:endParaRPr lang="en-US" altLang="zh-CN" sz="1600" dirty="0">
              <a:solidFill>
                <a:srgbClr val="0303DF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  <a:p>
            <a:pPr marL="514350" lvl="2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74174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将</a:t>
            </a:r>
            <a:r>
              <a:rPr lang="zh-CN" altLang="en-US" dirty="0"/>
              <a:t>下述函数利用递归实现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sym typeface="Arial" panose="020B0604020202020204" pitchFamily="34" charset="0"/>
              </a:rPr>
              <a:t>函数没有返回值的递归调用</a:t>
            </a:r>
            <a:endParaRPr lang="en-US" altLang="zh-CN" b="1" dirty="0">
              <a:solidFill>
                <a:srgbClr val="C00000"/>
              </a:solidFill>
              <a:sym typeface="Arial" panose="020B0604020202020204" pitchFamily="34" charset="0"/>
            </a:endParaRPr>
          </a:p>
          <a:p>
            <a:pPr marL="285750" lvl="1" indent="0">
              <a:buNone/>
            </a:pPr>
            <a:r>
              <a:rPr lang="en-US" altLang="zh-CN" dirty="0" smtClean="0"/>
              <a:t>/**</a:t>
            </a:r>
            <a:endParaRPr lang="en-US" altLang="zh-CN" dirty="0"/>
          </a:p>
          <a:p>
            <a:pPr marL="285750" lvl="1" indent="0">
              <a:buNone/>
            </a:pPr>
            <a:r>
              <a:rPr lang="en-US" altLang="zh-CN" dirty="0"/>
              <a:t> *</a:t>
            </a:r>
            <a:r>
              <a:rPr lang="zh-CN" altLang="en-US" dirty="0">
                <a:solidFill>
                  <a:srgbClr val="0303DF"/>
                </a:solidFill>
              </a:rPr>
              <a:t>顺序输出一个整型数组中的所有元素</a:t>
            </a:r>
            <a:endParaRPr lang="en-US" altLang="zh-CN" dirty="0">
              <a:solidFill>
                <a:srgbClr val="0303DF"/>
              </a:solidFill>
            </a:endParaRPr>
          </a:p>
          <a:p>
            <a:pPr marL="285750" lvl="1" indent="0">
              <a:buNone/>
            </a:pPr>
            <a:r>
              <a:rPr lang="en-US" altLang="zh-CN" dirty="0"/>
              <a:t> * @</a:t>
            </a:r>
            <a:r>
              <a:rPr lang="en-US" altLang="zh-CN" dirty="0" err="1"/>
              <a:t>param</a:t>
            </a:r>
            <a:r>
              <a:rPr lang="en-US" altLang="zh-CN" dirty="0"/>
              <a:t> </a:t>
            </a:r>
            <a:r>
              <a:rPr lang="en-US" altLang="zh-CN" dirty="0" smtClean="0"/>
              <a:t>data      </a:t>
            </a:r>
            <a:r>
              <a:rPr lang="zh-CN" altLang="en-US" dirty="0"/>
              <a:t>要输出的数组</a:t>
            </a:r>
            <a:endParaRPr lang="en-US" altLang="zh-CN" dirty="0"/>
          </a:p>
          <a:p>
            <a:pPr marL="285750" lvl="1" indent="0">
              <a:buNone/>
            </a:pPr>
            <a:r>
              <a:rPr lang="en-US" altLang="zh-CN" dirty="0"/>
              <a:t> * @</a:t>
            </a:r>
            <a:r>
              <a:rPr lang="en-US" altLang="zh-CN" dirty="0" err="1"/>
              <a:t>param</a:t>
            </a:r>
            <a:r>
              <a:rPr lang="en-US" altLang="zh-CN" dirty="0"/>
              <a:t> </a:t>
            </a:r>
            <a:r>
              <a:rPr lang="en-US" altLang="zh-CN" dirty="0" err="1"/>
              <a:t>len</a:t>
            </a:r>
            <a:r>
              <a:rPr lang="en-US" altLang="zh-CN" dirty="0"/>
              <a:t>     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的</a:t>
            </a:r>
            <a:r>
              <a:rPr lang="zh-CN" altLang="en-US" dirty="0"/>
              <a:t>长度</a:t>
            </a:r>
            <a:endParaRPr lang="en-US" altLang="zh-CN" dirty="0"/>
          </a:p>
          <a:p>
            <a:pPr marL="285750" lvl="1" indent="0">
              <a:buNone/>
            </a:pPr>
            <a:r>
              <a:rPr lang="en-US" altLang="zh-CN" dirty="0"/>
              <a:t> */</a:t>
            </a:r>
          </a:p>
          <a:p>
            <a:pPr lvl="1" indent="0">
              <a:buNone/>
            </a:pPr>
            <a:r>
              <a:rPr lang="en-US" altLang="zh-CN" sz="1800" dirty="0"/>
              <a:t>void output(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data[],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)  </a:t>
            </a:r>
          </a:p>
          <a:p>
            <a:pPr lvl="1" indent="0">
              <a:buNone/>
            </a:pPr>
            <a:r>
              <a:rPr lang="en-US" altLang="zh-CN" sz="1800" dirty="0"/>
              <a:t>{</a:t>
            </a:r>
          </a:p>
          <a:p>
            <a:pPr lvl="1" indent="0">
              <a:buNone/>
            </a:pPr>
            <a:r>
              <a:rPr lang="en-US" altLang="zh-CN" sz="1800" dirty="0"/>
              <a:t>      for 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=0;i&lt;</a:t>
            </a:r>
            <a:r>
              <a:rPr lang="en-US" altLang="zh-CN" sz="1800" dirty="0" err="1"/>
              <a:t>len</a:t>
            </a:r>
            <a:r>
              <a:rPr lang="en-US" altLang="zh-CN" sz="1800" dirty="0"/>
              <a:t>; </a:t>
            </a:r>
            <a:r>
              <a:rPr lang="en-US" altLang="zh-CN" sz="1800" dirty="0" err="1"/>
              <a:t>i</a:t>
            </a:r>
            <a:r>
              <a:rPr lang="en-US" altLang="zh-CN" sz="1800" dirty="0" smtClean="0"/>
              <a:t>++)    </a:t>
            </a:r>
            <a:endParaRPr lang="en-US" altLang="zh-CN" sz="1800" dirty="0"/>
          </a:p>
          <a:p>
            <a:pPr lvl="1" indent="0">
              <a:buNone/>
            </a:pPr>
            <a:r>
              <a:rPr lang="en-US" altLang="zh-CN" sz="1800" dirty="0"/>
              <a:t>     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(“%d ”, </a:t>
            </a:r>
            <a:r>
              <a:rPr lang="en-US" altLang="zh-CN" sz="1800" dirty="0" smtClean="0"/>
              <a:t>data[</a:t>
            </a:r>
            <a:r>
              <a:rPr lang="en-US" altLang="zh-CN" sz="1800" dirty="0" err="1" smtClean="0"/>
              <a:t>i</a:t>
            </a:r>
            <a:r>
              <a:rPr lang="en-US" altLang="zh-CN" sz="1800" dirty="0"/>
              <a:t>]);</a:t>
            </a:r>
          </a:p>
          <a:p>
            <a:pPr lvl="1" indent="0">
              <a:buNone/>
            </a:pPr>
            <a:r>
              <a:rPr lang="en-US" altLang="zh-CN" sz="1800" dirty="0"/>
              <a:t>}</a:t>
            </a:r>
          </a:p>
          <a:p>
            <a:pPr lvl="1" indent="0">
              <a:buNone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 bwMode="auto">
          <a:xfrm>
            <a:off x="3773976" y="4310148"/>
            <a:ext cx="3449783" cy="324196"/>
          </a:xfrm>
          <a:prstGeom prst="wedgeRoundRectCallout">
            <a:avLst>
              <a:gd name="adj1" fmla="val -18872"/>
              <a:gd name="adj2" fmla="val 41346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不采用循环结构，改为函数的递归调用</a:t>
            </a:r>
          </a:p>
        </p:txBody>
      </p:sp>
    </p:spTree>
    <p:extLst>
      <p:ext uri="{BB962C8B-B14F-4D97-AF65-F5344CB8AC3E}">
        <p14:creationId xmlns:p14="http://schemas.microsoft.com/office/powerpoint/2010/main" val="116712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030A0"/>
                </a:solidFill>
              </a:rPr>
              <a:t>课后练习：</a:t>
            </a:r>
            <a:r>
              <a:rPr lang="zh-CN" altLang="en-US" dirty="0" smtClean="0"/>
              <a:t>将</a:t>
            </a:r>
            <a:r>
              <a:rPr lang="zh-CN" altLang="en-US" dirty="0"/>
              <a:t>下述函数利用递归实现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49424" y="1018684"/>
            <a:ext cx="4301548" cy="4875040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分析</a:t>
            </a:r>
            <a:endParaRPr lang="en-US" altLang="zh-CN" sz="18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终止条件：输出数组中最后一个元素；</a:t>
            </a:r>
            <a:endParaRPr lang="en-US" altLang="zh-CN" sz="1600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设</a:t>
            </a:r>
            <a:r>
              <a:rPr lang="en-US" altLang="zh-CN" sz="1600" dirty="0"/>
              <a:t>k</a:t>
            </a:r>
            <a:r>
              <a:rPr lang="zh-CN" altLang="en-US" sz="1600" dirty="0"/>
              <a:t>表示当前输出的元素，若</a:t>
            </a:r>
            <a:r>
              <a:rPr lang="en-US" altLang="zh-CN" sz="1600" dirty="0"/>
              <a:t>k&gt;=</a:t>
            </a:r>
            <a:r>
              <a:rPr lang="en-US" altLang="zh-CN" sz="1600" dirty="0" err="1"/>
              <a:t>len</a:t>
            </a:r>
            <a:r>
              <a:rPr lang="zh-CN" altLang="en-US" sz="1600" dirty="0"/>
              <a:t>，则终止递归；</a:t>
            </a:r>
            <a:endParaRPr lang="en-US" altLang="zh-CN" sz="1600" dirty="0"/>
          </a:p>
          <a:p>
            <a:pPr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1800" dirty="0"/>
              <a:t>令 </a:t>
            </a:r>
            <a:r>
              <a:rPr lang="en-US" altLang="zh-CN" sz="1800" dirty="0">
                <a:solidFill>
                  <a:srgbClr val="0303DF"/>
                </a:solidFill>
              </a:rPr>
              <a:t>output(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 </a:t>
            </a:r>
            <a:r>
              <a:rPr lang="en-US" altLang="zh-CN" sz="1800" dirty="0" smtClean="0">
                <a:solidFill>
                  <a:srgbClr val="0303DF"/>
                </a:solidFill>
              </a:rPr>
              <a:t>data[], 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 start, </a:t>
            </a:r>
            <a:r>
              <a:rPr lang="en-US" altLang="zh-CN" sz="1800" dirty="0" err="1">
                <a:solidFill>
                  <a:srgbClr val="0303DF"/>
                </a:solidFill>
              </a:rPr>
              <a:t>int</a:t>
            </a:r>
            <a:r>
              <a:rPr lang="en-US" altLang="zh-CN" sz="1800" dirty="0">
                <a:solidFill>
                  <a:srgbClr val="0303DF"/>
                </a:solidFill>
              </a:rPr>
              <a:t> </a:t>
            </a:r>
            <a:r>
              <a:rPr lang="en-US" altLang="zh-CN" sz="1800" dirty="0" err="1">
                <a:solidFill>
                  <a:srgbClr val="0303DF"/>
                </a:solidFill>
              </a:rPr>
              <a:t>len</a:t>
            </a:r>
            <a:r>
              <a:rPr lang="en-US" altLang="zh-CN" sz="1800" dirty="0">
                <a:solidFill>
                  <a:srgbClr val="0303DF"/>
                </a:solidFill>
              </a:rPr>
              <a:t>)  </a:t>
            </a:r>
            <a:endParaRPr lang="en-US" altLang="zh-CN" sz="1800" dirty="0" smtClean="0">
              <a:solidFill>
                <a:srgbClr val="0303DF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rgbClr val="0303DF"/>
                </a:solidFill>
              </a:rPr>
              <a:t>      </a:t>
            </a:r>
            <a:r>
              <a:rPr lang="zh-CN" altLang="en-US" sz="1800" dirty="0" smtClean="0"/>
              <a:t>表示</a:t>
            </a:r>
            <a:r>
              <a:rPr lang="zh-CN" altLang="en-US" sz="1800" dirty="0"/>
              <a:t>输出数组中的第</a:t>
            </a:r>
            <a:r>
              <a:rPr lang="en-US" altLang="zh-CN" sz="1800" dirty="0"/>
              <a:t>start</a:t>
            </a:r>
            <a:r>
              <a:rPr lang="zh-CN" altLang="en-US" sz="1800" dirty="0"/>
              <a:t>个</a:t>
            </a:r>
            <a:r>
              <a:rPr lang="zh-CN" altLang="en-US" sz="1800" dirty="0" smtClean="0"/>
              <a:t>元素</a:t>
            </a:r>
            <a:endParaRPr lang="en-US" altLang="zh-CN" sz="1800" dirty="0" smtClean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      </a:t>
            </a:r>
            <a:r>
              <a:rPr lang="en-US" altLang="zh-CN" sz="1800" dirty="0" smtClean="0">
                <a:solidFill>
                  <a:srgbClr val="7030A0"/>
                </a:solidFill>
              </a:rPr>
              <a:t>//</a:t>
            </a:r>
            <a:r>
              <a:rPr lang="zh-CN" altLang="en-US" sz="1800" dirty="0" smtClean="0">
                <a:solidFill>
                  <a:srgbClr val="7030A0"/>
                </a:solidFill>
              </a:rPr>
              <a:t>假设</a:t>
            </a:r>
            <a:r>
              <a:rPr lang="en-US" altLang="zh-CN" sz="1800" dirty="0" smtClean="0">
                <a:solidFill>
                  <a:srgbClr val="7030A0"/>
                </a:solidFill>
              </a:rPr>
              <a:t>start</a:t>
            </a:r>
            <a:r>
              <a:rPr lang="zh-CN" altLang="en-US" sz="1800" dirty="0" smtClean="0">
                <a:solidFill>
                  <a:srgbClr val="7030A0"/>
                </a:solidFill>
              </a:rPr>
              <a:t>从下标</a:t>
            </a:r>
            <a:r>
              <a:rPr lang="en-US" altLang="zh-CN" sz="1800" dirty="0" smtClean="0">
                <a:solidFill>
                  <a:srgbClr val="7030A0"/>
                </a:solidFill>
              </a:rPr>
              <a:t>0</a:t>
            </a:r>
            <a:r>
              <a:rPr lang="zh-CN" altLang="en-US" sz="1800" dirty="0" smtClean="0">
                <a:solidFill>
                  <a:srgbClr val="7030A0"/>
                </a:solidFill>
              </a:rPr>
              <a:t>开始</a:t>
            </a:r>
            <a:endParaRPr lang="en-US" altLang="zh-CN" sz="18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void  output(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data[],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len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start)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{     </a:t>
            </a:r>
          </a:p>
          <a:p>
            <a:pPr marL="28575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        if (</a:t>
            </a:r>
            <a:r>
              <a:rPr lang="en-US" altLang="zh-CN" sz="1600" dirty="0" smtClean="0"/>
              <a:t>start&gt;=</a:t>
            </a:r>
            <a:r>
              <a:rPr lang="en-US" altLang="zh-CN" sz="1600" dirty="0" err="1" smtClean="0"/>
              <a:t>len</a:t>
            </a:r>
            <a:r>
              <a:rPr lang="en-US" altLang="zh-CN" sz="1600" dirty="0" smtClean="0"/>
              <a:t>) </a:t>
            </a:r>
            <a:r>
              <a:rPr lang="en-US" altLang="zh-CN" sz="1600" dirty="0"/>
              <a:t>//</a:t>
            </a:r>
            <a:r>
              <a:rPr lang="zh-CN" altLang="en-US" sz="1600" dirty="0"/>
              <a:t>终止</a:t>
            </a:r>
            <a:r>
              <a:rPr lang="zh-CN" altLang="en-US" sz="1600" dirty="0" smtClean="0"/>
              <a:t>递归过程</a:t>
            </a:r>
            <a:endParaRPr lang="en-US" altLang="zh-CN" sz="1600" dirty="0" smtClean="0"/>
          </a:p>
          <a:p>
            <a:pPr marL="28575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</a:t>
            </a:r>
            <a:r>
              <a:rPr lang="en-US" altLang="zh-CN" sz="1600" dirty="0"/>
              <a:t>return; 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(“%d ”, </a:t>
            </a:r>
            <a:r>
              <a:rPr lang="en-US" altLang="zh-CN" sz="1600" dirty="0" smtClean="0"/>
              <a:t>data[start</a:t>
            </a:r>
            <a:r>
              <a:rPr lang="en-US" altLang="zh-CN" sz="1600" dirty="0"/>
              <a:t>]);</a:t>
            </a:r>
          </a:p>
          <a:p>
            <a:pPr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  output(data,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len</a:t>
            </a:r>
            <a:r>
              <a:rPr lang="en-US" altLang="zh-CN" sz="1600" dirty="0">
                <a:solidFill>
                  <a:srgbClr val="C00000"/>
                </a:solidFill>
              </a:rPr>
              <a:t>, </a:t>
            </a:r>
            <a:r>
              <a:rPr lang="en-US" altLang="zh-CN" sz="1600" dirty="0" smtClean="0">
                <a:solidFill>
                  <a:srgbClr val="C00000"/>
                </a:solidFill>
              </a:rPr>
              <a:t>start+1);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28575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1600" dirty="0"/>
              <a:t>}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4842452" y="1018683"/>
            <a:ext cx="4301548" cy="2738669"/>
          </a:xfrm>
          <a:prstGeom prst="rect">
            <a:avLst/>
          </a:prstGeom>
          <a:noFill/>
          <a:ln>
            <a:solidFill>
              <a:srgbClr val="08080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>
              <a:buFont typeface="Wingdings" panose="05000000000000000000" pitchFamily="2" charset="2"/>
              <a:buChar char="l"/>
            </a:pPr>
            <a:r>
              <a:rPr lang="zh-CN" altLang="en-US" sz="2000" dirty="0" smtClean="0"/>
              <a:t>另一种形式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>
                <a:solidFill>
                  <a:srgbClr val="7030A0"/>
                </a:solidFill>
              </a:rPr>
              <a:t>//</a:t>
            </a:r>
            <a:r>
              <a:rPr lang="zh-CN" altLang="en-US" sz="1600" dirty="0">
                <a:solidFill>
                  <a:srgbClr val="7030A0"/>
                </a:solidFill>
              </a:rPr>
              <a:t>假设</a:t>
            </a:r>
            <a:r>
              <a:rPr lang="en-US" altLang="zh-CN" sz="1600" dirty="0">
                <a:solidFill>
                  <a:srgbClr val="7030A0"/>
                </a:solidFill>
              </a:rPr>
              <a:t>start</a:t>
            </a:r>
            <a:r>
              <a:rPr lang="zh-CN" altLang="en-US" sz="1600" dirty="0">
                <a:solidFill>
                  <a:srgbClr val="7030A0"/>
                </a:solidFill>
              </a:rPr>
              <a:t>从下标</a:t>
            </a:r>
            <a:r>
              <a:rPr lang="en-US" altLang="zh-CN" sz="1600" dirty="0">
                <a:solidFill>
                  <a:srgbClr val="7030A0"/>
                </a:solidFill>
              </a:rPr>
              <a:t>0</a:t>
            </a:r>
            <a:r>
              <a:rPr lang="zh-CN" altLang="en-US" sz="1600" dirty="0">
                <a:solidFill>
                  <a:srgbClr val="7030A0"/>
                </a:solidFill>
              </a:rPr>
              <a:t>开始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void output(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data[],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len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start)  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{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if (start&lt;</a:t>
            </a:r>
            <a:r>
              <a:rPr lang="en-US" altLang="zh-CN" sz="1600" dirty="0" err="1" smtClean="0"/>
              <a:t>len</a:t>
            </a:r>
            <a:r>
              <a:rPr lang="en-US" altLang="zh-CN" sz="1600" dirty="0" smtClean="0"/>
              <a:t>) 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{</a:t>
            </a:r>
            <a:endParaRPr lang="en-US" altLang="zh-CN" sz="1600" dirty="0" smtClean="0"/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printf</a:t>
            </a:r>
            <a:r>
              <a:rPr lang="en-US" altLang="zh-CN" sz="1600" dirty="0" smtClean="0"/>
              <a:t>(“%d ”, data[start]);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      output(t, start+1,len);</a:t>
            </a: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sz="1600" dirty="0"/>
              <a:t>}</a:t>
            </a:r>
            <a:endParaRPr lang="en-US" altLang="zh-CN" sz="1600" dirty="0" smtClean="0"/>
          </a:p>
          <a:p>
            <a:pPr>
              <a:lnSpc>
                <a:spcPct val="100000"/>
              </a:lnSpc>
              <a:buNone/>
            </a:pPr>
            <a:r>
              <a:rPr lang="en-US" altLang="zh-CN" sz="1600" dirty="0" smtClean="0"/>
              <a:t>      </a:t>
            </a:r>
            <a:r>
              <a:rPr lang="en-US" altLang="zh-CN" sz="1600" dirty="0" smtClean="0">
                <a:solidFill>
                  <a:srgbClr val="000000"/>
                </a:solidFill>
                <a:sym typeface="宋体" panose="02010600030101010101" pitchFamily="2" charset="-122"/>
              </a:rPr>
              <a:t>}</a:t>
            </a:r>
            <a:endParaRPr lang="en-US" altLang="zh-CN" sz="1600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42452" y="3812540"/>
            <a:ext cx="4301548" cy="20811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defTabSz="685800" rtl="0" fontAlgn="base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"/>
              <a:defRPr sz="2400" kern="1200">
                <a:solidFill>
                  <a:srgbClr val="1A93C8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628650" indent="-342900" algn="l" defTabSz="685800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ü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600" kern="1200">
                <a:solidFill>
                  <a:srgbClr val="00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Calibri" panose="020F0502020204030204" pitchFamily="34" charset="0"/>
              <a:buChar char="•"/>
              <a:defRPr sz="1300" kern="1200">
                <a:solidFill>
                  <a:srgbClr val="7F7F7F"/>
                </a:solidFill>
                <a:latin typeface="+mn-lt"/>
                <a:ea typeface="幼圆" panose="02010509060101010101" pitchFamily="49" charset="-122"/>
                <a:cs typeface="+mn-cs"/>
                <a:sym typeface="宋体" panose="02010600030101010101" pitchFamily="2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>
              <a:buFont typeface="Wingdings" panose="05000000000000000000" pitchFamily="2" charset="2"/>
              <a:buChar char="l"/>
            </a:pPr>
            <a:r>
              <a:rPr lang="zh-CN" altLang="en-US" sz="1800" dirty="0" smtClean="0">
                <a:solidFill>
                  <a:srgbClr val="7030A0"/>
                </a:solidFill>
              </a:rPr>
              <a:t>主函数</a:t>
            </a:r>
            <a:endParaRPr lang="en-US" altLang="zh-CN" sz="1800" dirty="0" smtClean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void  output(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data[],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len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start</a:t>
            </a:r>
            <a:r>
              <a:rPr lang="en-US" altLang="zh-CN" sz="1600" dirty="0" smtClean="0"/>
              <a:t>)</a:t>
            </a:r>
            <a:r>
              <a:rPr lang="en-US" altLang="zh-CN" sz="1600" dirty="0"/>
              <a:t>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main()</a:t>
            </a:r>
            <a:endParaRPr lang="en-US" altLang="zh-CN" sz="1600" dirty="0"/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{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data[20]={9,8,7,6,5,4,3,2,1};</a:t>
            </a: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       output(data,9, 0);  </a:t>
            </a:r>
            <a:r>
              <a:rPr lang="en-US" altLang="zh-CN" sz="1600" dirty="0" smtClean="0">
                <a:solidFill>
                  <a:srgbClr val="7030A0"/>
                </a:solidFill>
              </a:rPr>
              <a:t>//</a:t>
            </a:r>
            <a:r>
              <a:rPr lang="zh-CN" altLang="en-US" sz="1600" dirty="0" smtClean="0">
                <a:solidFill>
                  <a:srgbClr val="7030A0"/>
                </a:solidFill>
              </a:rPr>
              <a:t>从下标</a:t>
            </a:r>
            <a:r>
              <a:rPr lang="en-US" altLang="zh-CN" sz="1600" dirty="0" smtClean="0">
                <a:solidFill>
                  <a:srgbClr val="7030A0"/>
                </a:solidFill>
              </a:rPr>
              <a:t>0</a:t>
            </a:r>
            <a:r>
              <a:rPr lang="zh-CN" altLang="en-US" sz="1600" dirty="0" smtClean="0">
                <a:solidFill>
                  <a:srgbClr val="7030A0"/>
                </a:solidFill>
              </a:rPr>
              <a:t>开始</a:t>
            </a:r>
            <a:endParaRPr lang="en-US" altLang="zh-CN" sz="1600" dirty="0">
              <a:solidFill>
                <a:srgbClr val="7030A0"/>
              </a:solidFill>
            </a:endParaRPr>
          </a:p>
          <a:p>
            <a:pPr marL="285750" lvl="1" indent="0">
              <a:lnSpc>
                <a:spcPct val="100000"/>
              </a:lnSpc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  <a:p>
            <a:pPr marL="514350" lvl="2" indent="0">
              <a:buNone/>
            </a:pP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8379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课后练习：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汉诺塔</a:t>
            </a:r>
            <a:r>
              <a:rPr kumimoji="1" lang="en-US" altLang="zh-CN" dirty="0">
                <a:latin typeface="Times New Roman" panose="02020603050405020304" pitchFamily="18" charset="0"/>
              </a:rPr>
              <a:t>(Hanoi)</a:t>
            </a:r>
            <a:r>
              <a:rPr kumimoji="1" lang="zh-CN" altLang="zh-CN" dirty="0">
                <a:latin typeface="Times New Roman" panose="02020603050405020304" pitchFamily="18" charset="0"/>
              </a:rPr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325716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相传在古代印度的 </a:t>
            </a:r>
            <a:r>
              <a:rPr lang="en-US" altLang="zh-CN" sz="1800" dirty="0" err="1"/>
              <a:t>Bramah</a:t>
            </a:r>
            <a:r>
              <a:rPr lang="en-US" altLang="zh-CN" sz="1800" dirty="0"/>
              <a:t> </a:t>
            </a:r>
            <a:r>
              <a:rPr lang="zh-CN" altLang="en-US" sz="1800" dirty="0"/>
              <a:t>庙中，有位僧人整天把三根柱子上的金盘倒来倒</a:t>
            </a:r>
            <a:r>
              <a:rPr lang="zh-CN" altLang="en-US" sz="1800" dirty="0" smtClean="0"/>
              <a:t>去</a:t>
            </a:r>
            <a:r>
              <a:rPr lang="en-US" altLang="zh-CN" sz="1800" dirty="0" smtClean="0"/>
              <a:t>;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原来</a:t>
            </a:r>
            <a:r>
              <a:rPr lang="zh-CN" altLang="en-US" sz="1800" dirty="0"/>
              <a:t>他是想把</a:t>
            </a:r>
            <a:r>
              <a:rPr lang="en-US" altLang="zh-CN" sz="1800" dirty="0"/>
              <a:t>64</a:t>
            </a:r>
            <a:r>
              <a:rPr lang="zh-CN" altLang="en-US" sz="1800" dirty="0"/>
              <a:t>个一个比一个小的金盘从一根柱子上移到另一根柱子上去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 smtClean="0"/>
              <a:t>移动</a:t>
            </a:r>
            <a:r>
              <a:rPr lang="zh-CN" altLang="en-US" sz="1800" dirty="0"/>
              <a:t>结束的那一天就是世界末日。</a:t>
            </a:r>
            <a:endParaRPr lang="en-US" altLang="zh-CN" sz="18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移动过程中恪守下述规则：</a:t>
            </a:r>
            <a:endParaRPr lang="en-US" altLang="zh-CN" sz="1800" dirty="0"/>
          </a:p>
          <a:p>
            <a:pPr marL="971550" lvl="1"/>
            <a:r>
              <a:rPr lang="zh-CN" altLang="en-US" sz="1600" dirty="0"/>
              <a:t>每次只允许移动一只盘，且大盘不得落在小盘上面；</a:t>
            </a:r>
            <a:endParaRPr lang="en-US" altLang="zh-CN" sz="1600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1800" dirty="0"/>
              <a:t>有人会觉得这很简单，真的动手移盘就会发现，如以</a:t>
            </a:r>
            <a:r>
              <a:rPr lang="zh-CN" altLang="en-US" sz="1800" dirty="0">
                <a:solidFill>
                  <a:srgbClr val="006600"/>
                </a:solidFill>
              </a:rPr>
              <a:t>每秒</a:t>
            </a:r>
            <a:r>
              <a:rPr lang="zh-CN" altLang="en-US" sz="1800" dirty="0"/>
              <a:t>移动一只盘子的话，按照上述规则将</a:t>
            </a:r>
            <a:r>
              <a:rPr lang="en-US" altLang="zh-CN" sz="1800" dirty="0">
                <a:solidFill>
                  <a:srgbClr val="C00000"/>
                </a:solidFill>
              </a:rPr>
              <a:t>64</a:t>
            </a:r>
            <a:r>
              <a:rPr lang="zh-CN" altLang="en-US" sz="1800" dirty="0"/>
              <a:t>只盘子从一个柱子移至另一个柱子上，所需时间约为</a:t>
            </a:r>
            <a:r>
              <a:rPr lang="en-US" altLang="zh-CN" sz="1800" dirty="0">
                <a:solidFill>
                  <a:srgbClr val="C00000"/>
                </a:solidFill>
              </a:rPr>
              <a:t>5800</a:t>
            </a:r>
            <a:r>
              <a:rPr lang="zh-CN" altLang="en-US" sz="1800" dirty="0">
                <a:solidFill>
                  <a:srgbClr val="C00000"/>
                </a:solidFill>
              </a:rPr>
              <a:t>亿年</a:t>
            </a:r>
            <a:r>
              <a:rPr lang="zh-CN" altLang="en-US" sz="1800" dirty="0"/>
              <a:t>。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89" y="4151253"/>
            <a:ext cx="5752672" cy="1808923"/>
          </a:xfrm>
          <a:prstGeom prst="rect">
            <a:avLst/>
          </a:prstGeom>
          <a:solidFill>
            <a:srgbClr val="0070C0"/>
          </a:solidFill>
        </p:spPr>
      </p:pic>
    </p:spTree>
    <p:extLst>
      <p:ext uri="{BB962C8B-B14F-4D97-AF65-F5344CB8AC3E}">
        <p14:creationId xmlns:p14="http://schemas.microsoft.com/office/powerpoint/2010/main" val="252344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课后练习：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汉诺塔</a:t>
            </a:r>
            <a:r>
              <a:rPr kumimoji="1" lang="en-US" altLang="zh-CN" dirty="0">
                <a:latin typeface="Times New Roman" panose="02020603050405020304" pitchFamily="18" charset="0"/>
              </a:rPr>
              <a:t>(Hanoi)</a:t>
            </a:r>
            <a:r>
              <a:rPr kumimoji="1" lang="zh-CN" altLang="zh-CN" dirty="0">
                <a:latin typeface="Times New Roman" panose="02020603050405020304" pitchFamily="18" charset="0"/>
              </a:rPr>
              <a:t>问题</a:t>
            </a:r>
            <a:r>
              <a:rPr kumimoji="1" lang="en-US" altLang="zh-CN" dirty="0">
                <a:latin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</a:rPr>
              <a:t>分析</a:t>
            </a:r>
            <a:r>
              <a:rPr kumimoji="1" lang="en-US" altLang="zh-CN" dirty="0">
                <a:latin typeface="Times New Roman" panose="02020603050405020304" pitchFamily="18" charset="0"/>
              </a:rPr>
              <a:t>—</a:t>
            </a:r>
            <a:r>
              <a:rPr kumimoji="1" lang="zh-CN" altLang="en-US" dirty="0">
                <a:latin typeface="Times New Roman" panose="02020603050405020304" pitchFamily="18" charset="0"/>
              </a:rPr>
              <a:t>一个盘子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2"/>
            <a:ext cx="8089900" cy="81842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假设在</a:t>
            </a:r>
            <a:r>
              <a:rPr lang="en-US" altLang="zh-CN" dirty="0"/>
              <a:t>A</a:t>
            </a:r>
            <a:r>
              <a:rPr lang="zh-CN" altLang="en-US" dirty="0"/>
              <a:t>柱上只有一只盘子，假定盘号为 </a:t>
            </a:r>
            <a:r>
              <a:rPr lang="en-US" altLang="zh-CN" dirty="0"/>
              <a:t>1</a:t>
            </a:r>
            <a:r>
              <a:rPr lang="zh-CN" altLang="en-US" dirty="0"/>
              <a:t>，这时只需将该盘从 </a:t>
            </a:r>
            <a:r>
              <a:rPr lang="en-US" altLang="zh-CN" dirty="0"/>
              <a:t>A </a:t>
            </a:r>
            <a:r>
              <a:rPr lang="zh-CN" altLang="en-US" dirty="0"/>
              <a:t>搬至 </a:t>
            </a:r>
            <a:r>
              <a:rPr lang="en-US" altLang="zh-CN" dirty="0"/>
              <a:t>C</a:t>
            </a:r>
            <a:r>
              <a:rPr lang="zh-CN" altLang="en-US" dirty="0"/>
              <a:t>，一次完成。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0303DF"/>
                </a:solidFill>
              </a:rPr>
              <a:t>     move 1 from A to C;    //</a:t>
            </a:r>
            <a:r>
              <a:rPr lang="zh-CN" altLang="en-US" dirty="0">
                <a:solidFill>
                  <a:srgbClr val="0303DF"/>
                </a:solidFill>
              </a:rPr>
              <a:t>将</a:t>
            </a:r>
            <a:r>
              <a:rPr lang="en-US" altLang="zh-CN" dirty="0">
                <a:solidFill>
                  <a:srgbClr val="0303DF"/>
                </a:solidFill>
              </a:rPr>
              <a:t>1</a:t>
            </a:r>
            <a:r>
              <a:rPr lang="zh-CN" altLang="en-US" dirty="0">
                <a:solidFill>
                  <a:srgbClr val="0303DF"/>
                </a:solidFill>
              </a:rPr>
              <a:t>号盘子从</a:t>
            </a:r>
            <a:r>
              <a:rPr lang="en-US" altLang="zh-CN" dirty="0">
                <a:solidFill>
                  <a:srgbClr val="0303DF"/>
                </a:solidFill>
              </a:rPr>
              <a:t>A</a:t>
            </a:r>
            <a:r>
              <a:rPr lang="zh-CN" altLang="en-US" dirty="0">
                <a:solidFill>
                  <a:srgbClr val="0303DF"/>
                </a:solidFill>
              </a:rPr>
              <a:t>移动到</a:t>
            </a:r>
            <a:r>
              <a:rPr lang="en-US" altLang="zh-CN" dirty="0">
                <a:solidFill>
                  <a:srgbClr val="0303DF"/>
                </a:solidFill>
              </a:rPr>
              <a:t>C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 bwMode="auto">
          <a:xfrm>
            <a:off x="6553200" y="5223446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0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E0DDDC4-9F9F-4C65-87BE-F3B37881A6C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13" name="Line 2"/>
          <p:cNvSpPr>
            <a:spLocks noChangeShapeType="1"/>
          </p:cNvSpPr>
          <p:nvPr/>
        </p:nvSpPr>
        <p:spPr bwMode="auto">
          <a:xfrm>
            <a:off x="838200" y="3089846"/>
            <a:ext cx="304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灯片编号占位符 3"/>
          <p:cNvSpPr txBox="1">
            <a:spLocks/>
          </p:cNvSpPr>
          <p:nvPr/>
        </p:nvSpPr>
        <p:spPr bwMode="auto">
          <a:xfrm>
            <a:off x="6553200" y="549722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0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E0DDDC4-9F9F-4C65-87BE-F3B37881A6CC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>
            <a:off x="838200" y="3363620"/>
            <a:ext cx="304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6" name="Group 39"/>
          <p:cNvGrpSpPr>
            <a:grpSpLocks/>
          </p:cNvGrpSpPr>
          <p:nvPr/>
        </p:nvGrpSpPr>
        <p:grpSpPr bwMode="auto">
          <a:xfrm>
            <a:off x="166688" y="3057233"/>
            <a:ext cx="8797925" cy="2644775"/>
            <a:chOff x="94" y="2346"/>
            <a:chExt cx="5542" cy="1666"/>
          </a:xfrm>
        </p:grpSpPr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2897" y="2432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94" y="3860"/>
              <a:ext cx="5542" cy="15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1180" y="2440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875" y="234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3200" b="1" dirty="0">
                  <a:solidFill>
                    <a:srgbClr val="0303D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1" name="Rectangle 10"/>
            <p:cNvSpPr>
              <a:spLocks noChangeArrowheads="1"/>
            </p:cNvSpPr>
            <p:nvPr/>
          </p:nvSpPr>
          <p:spPr bwMode="auto">
            <a:xfrm>
              <a:off x="2589" y="2346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3200" b="1" dirty="0">
                  <a:solidFill>
                    <a:srgbClr val="0303D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auto">
            <a:xfrm>
              <a:off x="4282" y="234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3200" b="1" dirty="0">
                  <a:solidFill>
                    <a:srgbClr val="0303D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4558" y="2432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4" name="AutoShape 37"/>
          <p:cNvSpPr>
            <a:spLocks noChangeArrowheads="1"/>
          </p:cNvSpPr>
          <p:nvPr/>
        </p:nvSpPr>
        <p:spPr bwMode="auto">
          <a:xfrm>
            <a:off x="855663" y="5067008"/>
            <a:ext cx="2217737" cy="3984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FF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3238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07407E-6 C -0.0007 -0.04606 -0.00191 -0.18009 -0.00035 -0.23912 C 0.00243 -0.30138 -0.01702 -0.32801 0.01632 -0.3743 C 0.04965 -0.4206 0.02986 -0.40416 0.11059 -0.41319 L 0.48906 -0.41134 C 0.5651 -0.41134 0.59132 -0.36689 0.59132 -0.3118 L 0.59132 -0.08379 C 0.59062 -0.03032 0.59097 -0.01782 0.59132 -0.00208 " pathEditMode="relative" rAng="0" ptsTypes="AAAAAAAA">
                                      <p:cBhvr>
                                        <p:cTn id="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-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课后练习：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汉诺塔</a:t>
            </a:r>
            <a:r>
              <a:rPr kumimoji="1" lang="en-US" altLang="zh-CN" dirty="0">
                <a:latin typeface="Times New Roman" panose="02020603050405020304" pitchFamily="18" charset="0"/>
              </a:rPr>
              <a:t>(Hanoi)</a:t>
            </a:r>
            <a:r>
              <a:rPr kumimoji="1" lang="zh-CN" altLang="zh-CN" dirty="0">
                <a:latin typeface="Times New Roman" panose="02020603050405020304" pitchFamily="18" charset="0"/>
              </a:rPr>
              <a:t>问题</a:t>
            </a:r>
            <a:r>
              <a:rPr kumimoji="1" lang="en-US" altLang="zh-CN" dirty="0">
                <a:latin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</a:rPr>
              <a:t>分析</a:t>
            </a:r>
            <a:r>
              <a:rPr kumimoji="1" lang="en-US" altLang="zh-CN" dirty="0">
                <a:latin typeface="Times New Roman" panose="02020603050405020304" pitchFamily="18" charset="0"/>
              </a:rPr>
              <a:t>—</a:t>
            </a:r>
            <a:r>
              <a:rPr kumimoji="1" lang="zh-CN" altLang="en-US" dirty="0">
                <a:latin typeface="Times New Roman" panose="02020603050405020304" pitchFamily="18" charset="0"/>
              </a:rPr>
              <a:t>两个盘子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491538" cy="215467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/>
              <a:t>假设在 </a:t>
            </a:r>
            <a:r>
              <a:rPr lang="en-US" altLang="zh-CN" dirty="0"/>
              <a:t>A </a:t>
            </a:r>
            <a:r>
              <a:rPr lang="zh-CN" altLang="en-US" dirty="0"/>
              <a:t>柱上有二只盘子，</a:t>
            </a:r>
            <a:r>
              <a:rPr lang="en-US" altLang="zh-CN" dirty="0"/>
              <a:t>1 </a:t>
            </a:r>
            <a:r>
              <a:rPr lang="zh-CN" altLang="en-US" dirty="0"/>
              <a:t>为小盘，</a:t>
            </a:r>
            <a:r>
              <a:rPr lang="en-US" altLang="zh-CN" dirty="0"/>
              <a:t>2 </a:t>
            </a:r>
            <a:r>
              <a:rPr lang="zh-CN" altLang="en-US" dirty="0"/>
              <a:t>为大盘。</a:t>
            </a:r>
            <a:endParaRPr lang="en-US" altLang="zh-CN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步：将</a:t>
            </a:r>
            <a:r>
              <a:rPr lang="en-US" altLang="zh-CN" dirty="0"/>
              <a:t>1</a:t>
            </a:r>
            <a:r>
              <a:rPr lang="zh-CN" altLang="en-US" dirty="0"/>
              <a:t>号盘从</a:t>
            </a:r>
            <a:r>
              <a:rPr lang="en-US" altLang="zh-CN" dirty="0"/>
              <a:t>A</a:t>
            </a:r>
            <a:r>
              <a:rPr lang="zh-CN" altLang="en-US" dirty="0"/>
              <a:t>移至</a:t>
            </a:r>
            <a:r>
              <a:rPr lang="en-US" altLang="zh-CN" dirty="0"/>
              <a:t>B</a:t>
            </a:r>
            <a:r>
              <a:rPr lang="zh-CN" altLang="en-US" dirty="0"/>
              <a:t>，这是为了让 </a:t>
            </a:r>
            <a:r>
              <a:rPr lang="en-US" altLang="zh-CN" dirty="0"/>
              <a:t>2</a:t>
            </a:r>
            <a:r>
              <a:rPr lang="zh-CN" altLang="en-US" dirty="0"/>
              <a:t>号盘能移动；</a:t>
            </a:r>
            <a:endParaRPr lang="en-US" altLang="zh-CN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步：将 </a:t>
            </a:r>
            <a:r>
              <a:rPr lang="en-US" altLang="zh-CN" dirty="0"/>
              <a:t>2 </a:t>
            </a:r>
            <a:r>
              <a:rPr lang="zh-CN" altLang="en-US" dirty="0"/>
              <a:t>号盘从</a:t>
            </a:r>
            <a:r>
              <a:rPr lang="en-US" altLang="zh-CN" dirty="0"/>
              <a:t>A </a:t>
            </a:r>
            <a:r>
              <a:rPr lang="zh-CN" altLang="en-US" dirty="0"/>
              <a:t>移至 </a:t>
            </a:r>
            <a:r>
              <a:rPr lang="en-US" altLang="zh-CN" dirty="0"/>
              <a:t>C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>
              <a:lnSpc>
                <a:spcPct val="100000"/>
              </a:lnSpc>
              <a:spcBef>
                <a:spcPts val="600"/>
              </a:spcBef>
            </a:pP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步：再将 </a:t>
            </a:r>
            <a:r>
              <a:rPr lang="en-US" altLang="zh-CN" dirty="0"/>
              <a:t>1 </a:t>
            </a:r>
            <a:r>
              <a:rPr lang="zh-CN" altLang="en-US" dirty="0"/>
              <a:t>号盘从 </a:t>
            </a:r>
            <a:r>
              <a:rPr lang="en-US" altLang="zh-CN" dirty="0"/>
              <a:t>B </a:t>
            </a:r>
            <a:r>
              <a:rPr lang="zh-CN" altLang="en-US" dirty="0"/>
              <a:t>移至 </a:t>
            </a:r>
            <a:r>
              <a:rPr lang="en-US" altLang="zh-CN" dirty="0"/>
              <a:t>C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71550" lvl="1">
              <a:spcBef>
                <a:spcPts val="600"/>
              </a:spcBef>
            </a:pPr>
            <a:endParaRPr lang="zh-CN" altLang="en-US" dirty="0"/>
          </a:p>
          <a:p>
            <a:pPr>
              <a:spcBef>
                <a:spcPts val="6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5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umimoji="0" sz="14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76BBDF3-AD92-48AE-ACED-A86BF3B189E8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/>
              <a:cs typeface="+mn-cs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79388" y="3860800"/>
            <a:ext cx="8797925" cy="2644775"/>
            <a:chOff x="94" y="2346"/>
            <a:chExt cx="5542" cy="1666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897" y="2432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4" y="3860"/>
              <a:ext cx="5542" cy="15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180" y="2440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75" y="2346"/>
              <a:ext cx="2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303DF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589" y="2346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303DF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282" y="234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303DF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558" y="2432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868363" y="5870575"/>
            <a:ext cx="2217737" cy="3984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FF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260475" y="5472113"/>
            <a:ext cx="1511300" cy="3984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FF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368007" y="1843038"/>
            <a:ext cx="43481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2"/>
            <a:r>
              <a:rPr lang="en-US" altLang="zh-CN" dirty="0">
                <a:solidFill>
                  <a:srgbClr val="0303DF"/>
                </a:solidFill>
                <a:ea typeface="黑体" panose="02010609060101010101" pitchFamily="49" charset="-122"/>
              </a:rPr>
              <a:t>move 1 from A to B;</a:t>
            </a:r>
          </a:p>
          <a:p>
            <a:pPr lvl="2"/>
            <a:r>
              <a:rPr lang="en-US" altLang="zh-CN" dirty="0">
                <a:solidFill>
                  <a:srgbClr val="0303DF"/>
                </a:solidFill>
                <a:ea typeface="黑体" panose="02010609060101010101" pitchFamily="49" charset="-122"/>
              </a:rPr>
              <a:t>move 2 from A to C;</a:t>
            </a:r>
          </a:p>
          <a:p>
            <a:pPr lvl="2"/>
            <a:r>
              <a:rPr lang="en-US" altLang="zh-CN" dirty="0">
                <a:solidFill>
                  <a:srgbClr val="0303DF"/>
                </a:solidFill>
                <a:ea typeface="黑体" panose="02010609060101010101" pitchFamily="49" charset="-122"/>
              </a:rPr>
              <a:t>move 1 form B to C;</a:t>
            </a:r>
            <a:endParaRPr lang="zh-CN" altLang="en-US" dirty="0">
              <a:solidFill>
                <a:srgbClr val="0303DF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147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4.07407E-6 C -0.00087 -0.04051 -0.00156 -0.15834 -0.0007 -0.21019 C 0.00052 -0.26482 -0.00868 -0.2882 0.00729 -0.32894 C 0.02344 -0.36945 0.01389 -0.3551 0.05295 -0.36297 L 0.23663 -0.36135 C 0.27326 -0.36135 0.29809 -0.3257 0.29809 -0.27732 L 0.2967 -0.07362 C 0.29687 -0.01945 0.29635 0.03009 0.2967 0.05601 " pathEditMode="relative" rAng="0" ptsTypes="fasFfFff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14" y="-1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6 C -0.0007 -0.04607 -0.00191 -0.1801 -0.00035 -0.23912 C 0.00243 -0.30139 -0.01702 -0.32801 0.01632 -0.37431 C 0.04965 -0.42061 0.02986 -0.40417 0.11059 -0.4132 L 0.48923 -0.41135 C 0.5651 -0.41135 0.59132 -0.3669 0.59132 -0.31181 L 0.59132 -0.0838 C 0.59062 -0.03033 0.59097 -0.01783 0.59132 -0.00209 " pathEditMode="relative" rAng="0" ptsTypes="fasFfFff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15" y="-2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2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48 0.05046 C 0.30451 0.00023 0.28715 -0.1919 0.29809 -0.26065 C 0.30903 -0.32894 0.32847 -0.34306 0.36476 -0.3588 L 0.51614 -0.3551 C 0.55295 -0.3551 0.58698 -0.31875 0.58698 -0.26505 L 0.58698 -0.04329 C 0.58698 0.00717 0.58698 -0.01667 0.58698 -0.00324 " pathEditMode="relative" rAng="0" ptsTypes="faFfFff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-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课后练习：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汉诺塔</a:t>
            </a:r>
            <a:r>
              <a:rPr kumimoji="1" lang="en-US" altLang="zh-CN" dirty="0">
                <a:latin typeface="Times New Roman" panose="02020603050405020304" pitchFamily="18" charset="0"/>
              </a:rPr>
              <a:t>(Hanoi)</a:t>
            </a:r>
            <a:r>
              <a:rPr kumimoji="1" lang="zh-CN" altLang="zh-CN" dirty="0">
                <a:latin typeface="Times New Roman" panose="02020603050405020304" pitchFamily="18" charset="0"/>
              </a:rPr>
              <a:t>问题</a:t>
            </a:r>
            <a:r>
              <a:rPr kumimoji="1" lang="en-US" altLang="zh-CN" dirty="0">
                <a:latin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</a:rPr>
              <a:t>分析</a:t>
            </a:r>
            <a:r>
              <a:rPr kumimoji="1" lang="en-US" altLang="zh-CN" dirty="0">
                <a:latin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</a:rPr>
              <a:t>三个盘子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258832" cy="534511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柱上有</a:t>
            </a:r>
            <a:r>
              <a:rPr lang="en-US" altLang="zh-CN" dirty="0"/>
              <a:t>3</a:t>
            </a:r>
            <a:r>
              <a:rPr lang="zh-CN" altLang="en-US" dirty="0"/>
              <a:t>只盘子，从小到大分别为</a:t>
            </a:r>
            <a:r>
              <a:rPr lang="en-US" altLang="zh-CN" dirty="0"/>
              <a:t>1</a:t>
            </a:r>
            <a:r>
              <a:rPr lang="zh-CN" altLang="en-US" dirty="0"/>
              <a:t>号，</a:t>
            </a:r>
            <a:r>
              <a:rPr lang="en-US" altLang="zh-CN" dirty="0"/>
              <a:t>2</a:t>
            </a:r>
            <a:r>
              <a:rPr lang="zh-CN" altLang="en-US" dirty="0"/>
              <a:t>号，</a:t>
            </a:r>
            <a:r>
              <a:rPr lang="en-US" altLang="zh-CN" dirty="0"/>
              <a:t>3</a:t>
            </a:r>
            <a:r>
              <a:rPr lang="zh-CN" altLang="en-US" dirty="0"/>
              <a:t>号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按照递归的观点</a:t>
            </a:r>
            <a:endParaRPr lang="en-US" altLang="zh-CN" dirty="0"/>
          </a:p>
          <a:p>
            <a:pPr marL="971550" lvl="1"/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步</a:t>
            </a:r>
            <a:r>
              <a:rPr lang="zh-CN" altLang="en-US" dirty="0"/>
              <a:t>： 将</a:t>
            </a:r>
            <a:r>
              <a:rPr lang="en-US" altLang="zh-CN" dirty="0"/>
              <a:t>1</a:t>
            </a:r>
            <a:r>
              <a:rPr lang="zh-CN" altLang="en-US" dirty="0"/>
              <a:t>号盘和</a:t>
            </a:r>
            <a:r>
              <a:rPr lang="en-US" altLang="zh-CN" dirty="0"/>
              <a:t>2</a:t>
            </a:r>
            <a:r>
              <a:rPr lang="zh-CN" altLang="en-US" dirty="0"/>
              <a:t>号盘视为一个整体从</a:t>
            </a:r>
            <a:r>
              <a:rPr lang="en-US" altLang="zh-CN" dirty="0"/>
              <a:t>A</a:t>
            </a:r>
            <a:r>
              <a:rPr lang="zh-CN" altLang="en-US" dirty="0"/>
              <a:t>移至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号盘就可以移至</a:t>
            </a:r>
            <a:r>
              <a:rPr lang="en-US" altLang="zh-CN" dirty="0"/>
              <a:t>C</a:t>
            </a:r>
            <a:r>
              <a:rPr lang="zh-CN" altLang="en-US" dirty="0"/>
              <a:t>。这一步记为：</a:t>
            </a:r>
            <a:r>
              <a:rPr lang="en-US" altLang="zh-CN" dirty="0">
                <a:solidFill>
                  <a:srgbClr val="0303DF"/>
                </a:solidFill>
              </a:rPr>
              <a:t>move( 2, A, C, B)</a:t>
            </a:r>
            <a:r>
              <a:rPr lang="zh-CN" altLang="en-US" dirty="0">
                <a:solidFill>
                  <a:srgbClr val="0303DF"/>
                </a:solidFill>
              </a:rPr>
              <a:t>，</a:t>
            </a:r>
            <a:r>
              <a:rPr lang="zh-CN" altLang="en-US" dirty="0">
                <a:solidFill>
                  <a:srgbClr val="006600"/>
                </a:solidFill>
              </a:rPr>
              <a:t>意为将上面的</a:t>
            </a:r>
            <a:r>
              <a:rPr lang="en-US" altLang="zh-CN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solidFill>
                  <a:srgbClr val="006600"/>
                </a:solidFill>
              </a:rPr>
              <a:t>只盘子作为整体从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借助</a:t>
            </a:r>
            <a:r>
              <a:rPr lang="en-US" altLang="zh-CN" dirty="0">
                <a:solidFill>
                  <a:srgbClr val="006600"/>
                </a:solidFill>
              </a:rPr>
              <a:t>C</a:t>
            </a:r>
            <a:r>
              <a:rPr lang="zh-CN" altLang="en-US" dirty="0">
                <a:solidFill>
                  <a:srgbClr val="006600"/>
                </a:solidFill>
              </a:rPr>
              <a:t>移至</a:t>
            </a:r>
            <a:r>
              <a:rPr lang="en-US" altLang="zh-CN" dirty="0">
                <a:solidFill>
                  <a:srgbClr val="006600"/>
                </a:solidFill>
              </a:rPr>
              <a:t>B</a:t>
            </a:r>
            <a:r>
              <a:rPr lang="zh-CN" altLang="en-US" dirty="0"/>
              <a:t>。</a:t>
            </a:r>
          </a:p>
          <a:p>
            <a:pPr marL="971550" lvl="1"/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步</a:t>
            </a:r>
            <a:r>
              <a:rPr lang="zh-CN" altLang="en-US" dirty="0"/>
              <a:t>： 可解问题：将</a:t>
            </a:r>
            <a:r>
              <a:rPr lang="en-US" altLang="zh-CN" dirty="0"/>
              <a:t>3</a:t>
            </a:r>
            <a:r>
              <a:rPr lang="zh-CN" altLang="en-US" dirty="0"/>
              <a:t>号盘从</a:t>
            </a:r>
            <a:r>
              <a:rPr lang="en-US" altLang="zh-CN" dirty="0"/>
              <a:t>A</a:t>
            </a:r>
            <a:r>
              <a:rPr lang="zh-CN" altLang="en-US" dirty="0"/>
              <a:t>移至</a:t>
            </a:r>
            <a:r>
              <a:rPr lang="en-US" altLang="zh-CN" dirty="0"/>
              <a:t>C</a:t>
            </a:r>
            <a:r>
              <a:rPr lang="zh-CN" altLang="en-US" dirty="0"/>
              <a:t>，一次到位。</a:t>
            </a:r>
            <a:endParaRPr lang="en-US" altLang="zh-CN" dirty="0"/>
          </a:p>
          <a:p>
            <a:pPr lvl="1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记为：</a:t>
            </a:r>
            <a:r>
              <a:rPr lang="en-US" altLang="zh-CN" dirty="0">
                <a:solidFill>
                  <a:srgbClr val="0303DF"/>
                </a:solidFill>
              </a:rPr>
              <a:t>move 3 from A to C</a:t>
            </a:r>
            <a:r>
              <a:rPr lang="zh-CN" altLang="en-US" dirty="0">
                <a:solidFill>
                  <a:srgbClr val="0303DF"/>
                </a:solidFill>
              </a:rPr>
              <a:t>，意为将</a:t>
            </a:r>
            <a:r>
              <a:rPr lang="en-US" altLang="zh-CN" dirty="0">
                <a:solidFill>
                  <a:srgbClr val="0303DF"/>
                </a:solidFill>
              </a:rPr>
              <a:t>3</a:t>
            </a:r>
            <a:r>
              <a:rPr lang="zh-CN" altLang="en-US" dirty="0">
                <a:solidFill>
                  <a:srgbClr val="0303DF"/>
                </a:solidFill>
              </a:rPr>
              <a:t>号盘子直接从</a:t>
            </a:r>
            <a:r>
              <a:rPr lang="en-US" altLang="zh-CN" dirty="0">
                <a:solidFill>
                  <a:srgbClr val="0303DF"/>
                </a:solidFill>
              </a:rPr>
              <a:t>A</a:t>
            </a:r>
            <a:r>
              <a:rPr lang="zh-CN" altLang="en-US" dirty="0">
                <a:solidFill>
                  <a:srgbClr val="0303DF"/>
                </a:solidFill>
              </a:rPr>
              <a:t>移动到</a:t>
            </a:r>
            <a:r>
              <a:rPr lang="en-US" altLang="zh-CN" dirty="0">
                <a:solidFill>
                  <a:srgbClr val="0303DF"/>
                </a:solidFill>
              </a:rPr>
              <a:t>C</a:t>
            </a:r>
            <a:r>
              <a:rPr lang="zh-CN" altLang="en-US" dirty="0">
                <a:solidFill>
                  <a:srgbClr val="0303DF"/>
                </a:solidFill>
              </a:rPr>
              <a:t>；</a:t>
            </a:r>
            <a:endParaRPr lang="en-US" altLang="zh-CN" dirty="0">
              <a:solidFill>
                <a:srgbClr val="0303DF"/>
              </a:solidFill>
            </a:endParaRPr>
          </a:p>
          <a:p>
            <a:pPr marL="971550" lvl="1"/>
            <a:r>
              <a:rPr lang="zh-CN" altLang="en-US" dirty="0">
                <a:solidFill>
                  <a:srgbClr val="C00000"/>
                </a:solidFill>
              </a:rPr>
              <a:t>第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步</a:t>
            </a:r>
            <a:r>
              <a:rPr lang="zh-CN" altLang="en-US" dirty="0"/>
              <a:t>：将处于</a:t>
            </a:r>
            <a:r>
              <a:rPr lang="en-US" altLang="zh-CN" dirty="0"/>
              <a:t>B</a:t>
            </a:r>
            <a:r>
              <a:rPr lang="zh-CN" altLang="en-US" dirty="0"/>
              <a:t>上的作为一个整体的</a:t>
            </a:r>
            <a:r>
              <a:rPr lang="en-US" altLang="zh-CN" dirty="0"/>
              <a:t>2</a:t>
            </a:r>
            <a:r>
              <a:rPr lang="zh-CN" altLang="en-US" dirty="0"/>
              <a:t>只盘子移至</a:t>
            </a:r>
            <a:r>
              <a:rPr lang="en-US" altLang="zh-CN" dirty="0"/>
              <a:t>C</a:t>
            </a:r>
            <a:r>
              <a:rPr lang="zh-CN" altLang="en-US" dirty="0"/>
              <a:t>。这一步记为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0303DF"/>
                </a:solidFill>
              </a:rPr>
              <a:t> move( 2, B, A, C)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zh-CN" altLang="en-US" dirty="0">
                <a:solidFill>
                  <a:srgbClr val="006600"/>
                </a:solidFill>
              </a:rPr>
              <a:t>意为将</a:t>
            </a:r>
            <a:r>
              <a:rPr lang="en-US" altLang="zh-CN" dirty="0">
                <a:solidFill>
                  <a:srgbClr val="006600"/>
                </a:solidFill>
              </a:rPr>
              <a:t>2</a:t>
            </a:r>
            <a:r>
              <a:rPr lang="zh-CN" altLang="en-US" dirty="0">
                <a:solidFill>
                  <a:srgbClr val="006600"/>
                </a:solidFill>
              </a:rPr>
              <a:t>只盘子作为整体从</a:t>
            </a:r>
            <a:r>
              <a:rPr lang="en-US" altLang="zh-CN" dirty="0">
                <a:solidFill>
                  <a:srgbClr val="006600"/>
                </a:solidFill>
              </a:rPr>
              <a:t>B</a:t>
            </a:r>
            <a:r>
              <a:rPr lang="zh-CN" altLang="en-US" dirty="0">
                <a:solidFill>
                  <a:srgbClr val="006600"/>
                </a:solidFill>
              </a:rPr>
              <a:t>借助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移至</a:t>
            </a:r>
            <a:r>
              <a:rPr lang="en-US" altLang="zh-CN" dirty="0">
                <a:solidFill>
                  <a:srgbClr val="006600"/>
                </a:solidFill>
              </a:rPr>
              <a:t>C</a:t>
            </a:r>
            <a:r>
              <a:rPr lang="zh-CN" altLang="en-US" dirty="0"/>
              <a:t>。	</a:t>
            </a:r>
          </a:p>
        </p:txBody>
      </p:sp>
    </p:spTree>
    <p:extLst>
      <p:ext uri="{BB962C8B-B14F-4D97-AF65-F5344CB8AC3E}">
        <p14:creationId xmlns:p14="http://schemas.microsoft.com/office/powerpoint/2010/main" val="287789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课后练习：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汉诺塔</a:t>
            </a:r>
            <a:r>
              <a:rPr kumimoji="1" lang="en-US" altLang="zh-CN" dirty="0">
                <a:latin typeface="Times New Roman" panose="02020603050405020304" pitchFamily="18" charset="0"/>
              </a:rPr>
              <a:t>(Hanoi)</a:t>
            </a:r>
            <a:r>
              <a:rPr kumimoji="1" lang="zh-CN" altLang="zh-CN" dirty="0">
                <a:latin typeface="Times New Roman" panose="02020603050405020304" pitchFamily="18" charset="0"/>
              </a:rPr>
              <a:t>问题</a:t>
            </a:r>
            <a:r>
              <a:rPr kumimoji="1" lang="en-US" altLang="zh-CN" dirty="0">
                <a:latin typeface="Times New Roman" panose="02020603050405020304" pitchFamily="18" charset="0"/>
              </a:rPr>
              <a:t>-</a:t>
            </a:r>
            <a:r>
              <a:rPr kumimoji="1" lang="zh-CN" altLang="en-US" dirty="0">
                <a:latin typeface="Times New Roman" panose="02020603050405020304" pitchFamily="18" charset="0"/>
              </a:rPr>
              <a:t>分析</a:t>
            </a:r>
            <a:r>
              <a:rPr kumimoji="1" lang="en-US" altLang="zh-CN" dirty="0">
                <a:latin typeface="Times New Roman" panose="02020603050405020304" pitchFamily="18" charset="0"/>
              </a:rPr>
              <a:t>--</a:t>
            </a:r>
            <a:r>
              <a:rPr kumimoji="1" lang="zh-CN" altLang="en-US" dirty="0">
                <a:latin typeface="Times New Roman" panose="02020603050405020304" pitchFamily="18" charset="0"/>
              </a:rPr>
              <a:t>三个盘子，递归的思想</a:t>
            </a: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135063"/>
            <a:ext cx="8089900" cy="5276247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2644775" y="1887393"/>
            <a:ext cx="2525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80808"/>
                </a:solidFill>
                <a:ea typeface="宋体" panose="02010600030101010101" pitchFamily="2" charset="-122"/>
              </a:rPr>
              <a:t>move (3, A, B, C)</a:t>
            </a:r>
          </a:p>
        </p:txBody>
      </p:sp>
      <p:grpSp>
        <p:nvGrpSpPr>
          <p:cNvPr id="28" name="Group 3"/>
          <p:cNvGrpSpPr>
            <a:grpSpLocks/>
          </p:cNvGrpSpPr>
          <p:nvPr/>
        </p:nvGrpSpPr>
        <p:grpSpPr bwMode="auto">
          <a:xfrm>
            <a:off x="4970463" y="1555531"/>
            <a:ext cx="3046413" cy="393775"/>
            <a:chOff x="1540" y="371"/>
            <a:chExt cx="1919" cy="618"/>
          </a:xfrm>
        </p:grpSpPr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1857" y="371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(2, A, C, B)</a:t>
              </a:r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 flipV="1">
              <a:off x="1540" y="576"/>
              <a:ext cx="342" cy="413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oup 15"/>
          <p:cNvGrpSpPr>
            <a:grpSpLocks/>
          </p:cNvGrpSpPr>
          <p:nvPr/>
        </p:nvGrpSpPr>
        <p:grpSpPr bwMode="auto">
          <a:xfrm>
            <a:off x="4999038" y="2059162"/>
            <a:ext cx="3017838" cy="185419"/>
            <a:chOff x="1558" y="937"/>
            <a:chExt cx="1901" cy="291"/>
          </a:xfrm>
        </p:grpSpPr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1857" y="937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(1, A, B, C)</a:t>
              </a:r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1558" y="1118"/>
              <a:ext cx="342" cy="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roup 18"/>
          <p:cNvGrpSpPr>
            <a:grpSpLocks/>
          </p:cNvGrpSpPr>
          <p:nvPr/>
        </p:nvGrpSpPr>
        <p:grpSpPr bwMode="auto">
          <a:xfrm>
            <a:off x="4999038" y="2354161"/>
            <a:ext cx="3032126" cy="362554"/>
            <a:chOff x="1549" y="1220"/>
            <a:chExt cx="1910" cy="569"/>
          </a:xfrm>
        </p:grpSpPr>
        <p:sp>
          <p:nvSpPr>
            <p:cNvPr id="35" name="Rectangle 19"/>
            <p:cNvSpPr>
              <a:spLocks noChangeArrowheads="1"/>
            </p:cNvSpPr>
            <p:nvPr/>
          </p:nvSpPr>
          <p:spPr bwMode="auto">
            <a:xfrm>
              <a:off x="1857" y="1498"/>
              <a:ext cx="16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80808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move (2, B, A, C)</a:t>
              </a:r>
            </a:p>
          </p:txBody>
        </p:sp>
        <p:sp>
          <p:nvSpPr>
            <p:cNvPr id="36" name="Line 20"/>
            <p:cNvSpPr>
              <a:spLocks noChangeShapeType="1"/>
            </p:cNvSpPr>
            <p:nvPr/>
          </p:nvSpPr>
          <p:spPr bwMode="auto">
            <a:xfrm>
              <a:off x="1549" y="1220"/>
              <a:ext cx="324" cy="399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0"/>
          <p:cNvGrpSpPr>
            <a:grpSpLocks/>
          </p:cNvGrpSpPr>
          <p:nvPr/>
        </p:nvGrpSpPr>
        <p:grpSpPr bwMode="auto">
          <a:xfrm>
            <a:off x="395289" y="3594961"/>
            <a:ext cx="8405812" cy="2644775"/>
            <a:chOff x="94" y="2346"/>
            <a:chExt cx="5542" cy="1666"/>
          </a:xfrm>
        </p:grpSpPr>
        <p:sp>
          <p:nvSpPr>
            <p:cNvPr id="38" name="Rectangle 31"/>
            <p:cNvSpPr>
              <a:spLocks noChangeArrowheads="1"/>
            </p:cNvSpPr>
            <p:nvPr/>
          </p:nvSpPr>
          <p:spPr bwMode="auto">
            <a:xfrm>
              <a:off x="2897" y="2432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2"/>
            <p:cNvSpPr>
              <a:spLocks noChangeArrowheads="1"/>
            </p:cNvSpPr>
            <p:nvPr/>
          </p:nvSpPr>
          <p:spPr bwMode="auto">
            <a:xfrm>
              <a:off x="94" y="3860"/>
              <a:ext cx="5542" cy="152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1180" y="2440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Rectangle 34"/>
            <p:cNvSpPr>
              <a:spLocks noChangeArrowheads="1"/>
            </p:cNvSpPr>
            <p:nvPr/>
          </p:nvSpPr>
          <p:spPr bwMode="auto">
            <a:xfrm>
              <a:off x="875" y="234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303DF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2" name="Rectangle 35"/>
            <p:cNvSpPr>
              <a:spLocks noChangeArrowheads="1"/>
            </p:cNvSpPr>
            <p:nvPr/>
          </p:nvSpPr>
          <p:spPr bwMode="auto">
            <a:xfrm>
              <a:off x="2589" y="2346"/>
              <a:ext cx="30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303DF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3" name="Rectangle 36"/>
            <p:cNvSpPr>
              <a:spLocks noChangeArrowheads="1"/>
            </p:cNvSpPr>
            <p:nvPr/>
          </p:nvSpPr>
          <p:spPr bwMode="auto">
            <a:xfrm>
              <a:off x="4282" y="2346"/>
              <a:ext cx="3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303DF"/>
                  </a:solidFill>
                  <a:effectLst/>
                  <a:uLnTx/>
                  <a:uFillTx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4" name="Rectangle 37"/>
            <p:cNvSpPr>
              <a:spLocks noChangeArrowheads="1"/>
            </p:cNvSpPr>
            <p:nvPr/>
          </p:nvSpPr>
          <p:spPr bwMode="auto">
            <a:xfrm>
              <a:off x="4558" y="2432"/>
              <a:ext cx="119" cy="1420"/>
            </a:xfrm>
            <a:prstGeom prst="rect">
              <a:avLst/>
            </a:prstGeom>
            <a:gradFill rotWithShape="1">
              <a:gsLst>
                <a:gs pos="0">
                  <a:srgbClr val="CCFFFF"/>
                </a:gs>
                <a:gs pos="100000">
                  <a:srgbClr val="CC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FF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1"/>
          <p:cNvGrpSpPr>
            <a:grpSpLocks/>
          </p:cNvGrpSpPr>
          <p:nvPr/>
        </p:nvGrpSpPr>
        <p:grpSpPr bwMode="auto">
          <a:xfrm>
            <a:off x="1116013" y="4807811"/>
            <a:ext cx="2118895" cy="796925"/>
            <a:chOff x="703" y="3382"/>
            <a:chExt cx="1397" cy="502"/>
          </a:xfrm>
        </p:grpSpPr>
        <p:sp>
          <p:nvSpPr>
            <p:cNvPr id="46" name="AutoShape 38"/>
            <p:cNvSpPr>
              <a:spLocks noChangeArrowheads="1"/>
            </p:cNvSpPr>
            <p:nvPr/>
          </p:nvSpPr>
          <p:spPr bwMode="auto">
            <a:xfrm>
              <a:off x="703" y="3633"/>
              <a:ext cx="1397" cy="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FF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47" name="AutoShape 39"/>
            <p:cNvSpPr>
              <a:spLocks noChangeArrowheads="1"/>
            </p:cNvSpPr>
            <p:nvPr/>
          </p:nvSpPr>
          <p:spPr bwMode="auto">
            <a:xfrm>
              <a:off x="948" y="3382"/>
              <a:ext cx="952" cy="25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66FF"/>
                </a:gs>
                <a:gs pos="100000">
                  <a:srgbClr val="000000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342900" indent="-342900"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0"/>
                </a:spcBef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</p:grpSp>
      <p:sp>
        <p:nvSpPr>
          <p:cNvPr id="48" name="AutoShape 40"/>
          <p:cNvSpPr>
            <a:spLocks noChangeArrowheads="1"/>
          </p:cNvSpPr>
          <p:nvPr/>
        </p:nvSpPr>
        <p:spPr bwMode="auto">
          <a:xfrm>
            <a:off x="755650" y="5582194"/>
            <a:ext cx="2821149" cy="408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66FF"/>
              </a:gs>
              <a:gs pos="100000">
                <a:srgbClr val="0000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49" name="Rectangle 42"/>
          <p:cNvSpPr>
            <a:spLocks noChangeArrowheads="1"/>
          </p:cNvSpPr>
          <p:nvPr/>
        </p:nvSpPr>
        <p:spPr bwMode="auto">
          <a:xfrm>
            <a:off x="590552" y="1077775"/>
            <a:ext cx="4324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dirty="0">
                <a:solidFill>
                  <a:srgbClr val="080808"/>
                </a:solidFill>
                <a:latin typeface="Times New Roman"/>
                <a:ea typeface="宋体"/>
              </a:rPr>
              <a:t>移动</a:t>
            </a:r>
            <a:r>
              <a:rPr lang="en-US" altLang="zh-CN" sz="2400" dirty="0">
                <a:solidFill>
                  <a:srgbClr val="080808"/>
                </a:solidFill>
                <a:latin typeface="Times New Roman"/>
                <a:ea typeface="宋体"/>
              </a:rPr>
              <a:t>3</a:t>
            </a:r>
            <a:r>
              <a:rPr lang="zh-CN" altLang="en-US" sz="2400" dirty="0">
                <a:solidFill>
                  <a:srgbClr val="080808"/>
                </a:solidFill>
                <a:latin typeface="Times New Roman"/>
                <a:ea typeface="宋体"/>
              </a:rPr>
              <a:t>个盘子的分解</a:t>
            </a:r>
          </a:p>
        </p:txBody>
      </p:sp>
    </p:spTree>
    <p:extLst>
      <p:ext uri="{BB962C8B-B14F-4D97-AF65-F5344CB8AC3E}">
        <p14:creationId xmlns:p14="http://schemas.microsoft.com/office/powerpoint/2010/main" val="205384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0.02454 C 0.00729 -0.02384 -0.01198 -0.18218 -0.00035 -0.2375 C 0.01128 -0.29282 0.02795 -0.30116 0.07257 -0.30718 C 0.07257 -0.30695 0.24184 -0.33727 0.26788 -0.27361 C 0.30677 -0.24514 0.29305 -0.17199 0.29809 -0.11482 C 0.30312 -0.06042 0.29913 0.0162 0.29809 0.05417 " pathEditMode="relative" rAng="0" ptsTypes="AAAAAA">
                                      <p:cBhvr>
                                        <p:cTn id="1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31" y="-1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11022E-16 C -0.0007 -0.04606 -0.00191 -0.18009 -0.00035 -0.23912 C 0.00243 -0.30139 -0.01702 -0.32801 0.01632 -0.37431 C 0.04965 -0.4206 0.02986 -0.40417 0.11059 -0.41319 L 0.48923 -0.41134 C 0.5651 -0.41134 0.58281 -0.35995 0.58281 -0.30486 L 0.59132 -0.0838 C 0.59062 -0.03032 0.59045 -0.01412 0.59079 0.00162 " pathEditMode="relative" rAng="0" ptsTypes="AAAAAAAA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75" y="-2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2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09 0.06273 C 0.29809 0.01157 0.275 -0.29259 0.31389 -0.29259 L 0.55521 -0.29051 C 0.59409 -0.29051 0.57656 -0.26157 0.58212 -0.21227 L 0.58698 -0.00278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97" y="-1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8" grpId="0" animBg="1"/>
    </p:bldLst>
  </p:timing>
</p:sld>
</file>

<file path=ppt/theme/theme1.xml><?xml version="1.0" encoding="utf-8"?>
<a:theme xmlns:a="http://schemas.openxmlformats.org/drawingml/2006/main" name="53cd865050490">
  <a:themeElements>
    <a:clrScheme name="53cd865050490 1">
      <a:dk1>
        <a:srgbClr val="3D3F41"/>
      </a:dk1>
      <a:lt1>
        <a:srgbClr val="FFFFFF"/>
      </a:lt1>
      <a:dk2>
        <a:srgbClr val="3D3F41"/>
      </a:dk2>
      <a:lt2>
        <a:srgbClr val="EAF5FC"/>
      </a:lt2>
      <a:accent1>
        <a:srgbClr val="47B6E7"/>
      </a:accent1>
      <a:accent2>
        <a:srgbClr val="628EE3"/>
      </a:accent2>
      <a:accent3>
        <a:srgbClr val="FFFFFF"/>
      </a:accent3>
      <a:accent4>
        <a:srgbClr val="333436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53cd865050490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3cd865050490 1">
        <a:dk1>
          <a:srgbClr val="3D3F41"/>
        </a:dk1>
        <a:lt1>
          <a:srgbClr val="FFFFFF"/>
        </a:lt1>
        <a:dk2>
          <a:srgbClr val="3D3F41"/>
        </a:dk2>
        <a:lt2>
          <a:srgbClr val="EAF5FC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333436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50601A08PWBG">
  <a:themeElements>
    <a:clrScheme name="A000120150601A08PWBG 1">
      <a:dk1>
        <a:srgbClr val="4D4D4D"/>
      </a:dk1>
      <a:lt1>
        <a:srgbClr val="FFFFFF"/>
      </a:lt1>
      <a:dk2>
        <a:srgbClr val="4D4D4D"/>
      </a:dk2>
      <a:lt2>
        <a:srgbClr val="FFFFFF"/>
      </a:lt2>
      <a:accent1>
        <a:srgbClr val="B8650A"/>
      </a:accent1>
      <a:accent2>
        <a:srgbClr val="D37051"/>
      </a:accent2>
      <a:accent3>
        <a:srgbClr val="FFFFFF"/>
      </a:accent3>
      <a:accent4>
        <a:srgbClr val="404040"/>
      </a:accent4>
      <a:accent5>
        <a:srgbClr val="D8B8AA"/>
      </a:accent5>
      <a:accent6>
        <a:srgbClr val="BF6549"/>
      </a:accent6>
      <a:hlink>
        <a:srgbClr val="92D050"/>
      </a:hlink>
      <a:folHlink>
        <a:srgbClr val="AFB2B4"/>
      </a:folHlink>
    </a:clrScheme>
    <a:fontScheme name="A000120150601A08PWBG">
      <a:majorFont>
        <a:latin typeface="华文中宋"/>
        <a:ea typeface="华文中宋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601A08PWBG 1">
        <a:dk1>
          <a:srgbClr val="4D4D4D"/>
        </a:dk1>
        <a:lt1>
          <a:srgbClr val="FFFFFF"/>
        </a:lt1>
        <a:dk2>
          <a:srgbClr val="4D4D4D"/>
        </a:dk2>
        <a:lt2>
          <a:srgbClr val="FFFFFF"/>
        </a:lt2>
        <a:accent1>
          <a:srgbClr val="B8650A"/>
        </a:accent1>
        <a:accent2>
          <a:srgbClr val="D37051"/>
        </a:accent2>
        <a:accent3>
          <a:srgbClr val="FFFFFF"/>
        </a:accent3>
        <a:accent4>
          <a:srgbClr val="404040"/>
        </a:accent4>
        <a:accent5>
          <a:srgbClr val="D8B8AA"/>
        </a:accent5>
        <a:accent6>
          <a:srgbClr val="BF6549"/>
        </a:accent6>
        <a:hlink>
          <a:srgbClr val="92D05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A000120150204A05PWBG">
  <a:themeElements>
    <a:clrScheme name="A000120150204A05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FFB549"/>
      </a:accent1>
      <a:accent2>
        <a:srgbClr val="ED8E2F"/>
      </a:accent2>
      <a:accent3>
        <a:srgbClr val="B6B6B6"/>
      </a:accent3>
      <a:accent4>
        <a:srgbClr val="DADADA"/>
      </a:accent4>
      <a:accent5>
        <a:srgbClr val="FFD7B1"/>
      </a:accent5>
      <a:accent6>
        <a:srgbClr val="D7802A"/>
      </a:accent6>
      <a:hlink>
        <a:srgbClr val="00B0F0"/>
      </a:hlink>
      <a:folHlink>
        <a:srgbClr val="AFB2B4"/>
      </a:folHlink>
    </a:clrScheme>
    <a:fontScheme name="A000120150204A05PWBG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204A05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FFB549"/>
        </a:accent1>
        <a:accent2>
          <a:srgbClr val="ED8E2F"/>
        </a:accent2>
        <a:accent3>
          <a:srgbClr val="B6B6B6"/>
        </a:accent3>
        <a:accent4>
          <a:srgbClr val="DADADA"/>
        </a:accent4>
        <a:accent5>
          <a:srgbClr val="FFD7B1"/>
        </a:accent5>
        <a:accent6>
          <a:srgbClr val="D7802A"/>
        </a:accent6>
        <a:hlink>
          <a:srgbClr val="00B0F0"/>
        </a:hlink>
        <a:folHlink>
          <a:srgbClr val="AFB2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000120150306A04PWBG">
  <a:themeElements>
    <a:clrScheme name="A000120150306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47B6E7"/>
      </a:accent1>
      <a:accent2>
        <a:srgbClr val="628EE3"/>
      </a:accent2>
      <a:accent3>
        <a:srgbClr val="FFFFFF"/>
      </a:accent3>
      <a:accent4>
        <a:srgbClr val="505050"/>
      </a:accent4>
      <a:accent5>
        <a:srgbClr val="B1D7F1"/>
      </a:accent5>
      <a:accent6>
        <a:srgbClr val="5880CE"/>
      </a:accent6>
      <a:hlink>
        <a:srgbClr val="00B0F0"/>
      </a:hlink>
      <a:folHlink>
        <a:srgbClr val="AFB2B4"/>
      </a:folHlink>
    </a:clrScheme>
    <a:fontScheme name="A000120150306A04PWBG">
      <a:majorFont>
        <a:latin typeface="Times New Roman"/>
        <a:ea typeface="华文中宋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000120150306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47B6E7"/>
        </a:accent1>
        <a:accent2>
          <a:srgbClr val="628EE3"/>
        </a:accent2>
        <a:accent3>
          <a:srgbClr val="FFFFFF"/>
        </a:accent3>
        <a:accent4>
          <a:srgbClr val="505050"/>
        </a:accent4>
        <a:accent5>
          <a:srgbClr val="B1D7F1"/>
        </a:accent5>
        <a:accent6>
          <a:srgbClr val="5880CE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默认设计模板">
  <a:themeElements>
    <a:clrScheme name="1_默认设计模板 9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99"/>
      </a:hlink>
      <a:folHlink>
        <a:srgbClr val="336699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gradFill flip="none" rotWithShape="1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13500000" scaled="1"/>
          <a:tileRect/>
        </a:gradFill>
      </a:spPr>
      <a:bodyPr wrap="square" rtlCol="0">
        <a:spAutoFit/>
      </a:bodyPr>
      <a:lstStyle>
        <a:defPPr>
          <a:defRPr dirty="0"/>
        </a:defPPr>
      </a:lstStyle>
    </a:tx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99"/>
        </a:hlink>
        <a:folHlink>
          <a:srgbClr val="33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15077</TotalTime>
  <Words>13382</Words>
  <Application>Microsoft Office PowerPoint</Application>
  <PresentationFormat>全屏显示(4:3)</PresentationFormat>
  <Paragraphs>1465</Paragraphs>
  <Slides>105</Slides>
  <Notes>1</Notes>
  <HiddenSlides>44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105</vt:i4>
      </vt:variant>
    </vt:vector>
  </HeadingPairs>
  <TitlesOfParts>
    <vt:vector size="123" baseType="lpstr">
      <vt:lpstr>黑体</vt:lpstr>
      <vt:lpstr>华文中宋</vt:lpstr>
      <vt:lpstr>楷体_GB2312</vt:lpstr>
      <vt:lpstr>宋体</vt:lpstr>
      <vt:lpstr>微软雅黑</vt:lpstr>
      <vt:lpstr>幼圆</vt:lpstr>
      <vt:lpstr>Arial</vt:lpstr>
      <vt:lpstr>Arial Black</vt:lpstr>
      <vt:lpstr>Calibri</vt:lpstr>
      <vt:lpstr>Cambria Math</vt:lpstr>
      <vt:lpstr>Times New Roman</vt:lpstr>
      <vt:lpstr>Wingdings</vt:lpstr>
      <vt:lpstr>Wingdings 2</vt:lpstr>
      <vt:lpstr>53cd865050490</vt:lpstr>
      <vt:lpstr>A000120150601A08PWBG</vt:lpstr>
      <vt:lpstr>A000120150204A05PWBG</vt:lpstr>
      <vt:lpstr>A000120150306A04PWBG</vt:lpstr>
      <vt:lpstr>1_默认设计模板</vt:lpstr>
      <vt:lpstr>计算导论与程序设计</vt:lpstr>
      <vt:lpstr>9  递归思想、递归算法、递归函数 </vt:lpstr>
      <vt:lpstr>递归的思想</vt:lpstr>
      <vt:lpstr>递归的思想</vt:lpstr>
      <vt:lpstr>递推与递归(Recursion)</vt:lpstr>
      <vt:lpstr>问题求解的递归思想</vt:lpstr>
      <vt:lpstr>问题求解的递归思想</vt:lpstr>
      <vt:lpstr>将递归理解成两个递推过程</vt:lpstr>
      <vt:lpstr>递归的思想：以Fibonacci sequence为例</vt:lpstr>
      <vt:lpstr>Fibonacci sequence递归调用树：计算fib(5)</vt:lpstr>
      <vt:lpstr>计算斐波那契序列的第n项时间复杂度</vt:lpstr>
      <vt:lpstr>函数的递归调用</vt:lpstr>
      <vt:lpstr>递归函数的设计原则</vt:lpstr>
      <vt:lpstr>利用递归调用求解斐波那契数列的第n项</vt:lpstr>
      <vt:lpstr>Fibonacci sequence—计算第n项的递归函数</vt:lpstr>
      <vt:lpstr>递推与递归的执行效率</vt:lpstr>
      <vt:lpstr>Fibonacci sequence—另一种描述方法</vt:lpstr>
      <vt:lpstr>Fibonacci sequence—递归优化</vt:lpstr>
      <vt:lpstr>Fibonacci sequence递归调用树：计算fib(5)</vt:lpstr>
      <vt:lpstr>递归求n！</vt:lpstr>
      <vt:lpstr>递归求解n！</vt:lpstr>
      <vt:lpstr>递归—递与归，递去与归来</vt:lpstr>
      <vt:lpstr>5!的递与归</vt:lpstr>
      <vt:lpstr>递归过程可以理解成两个递推过程</vt:lpstr>
      <vt:lpstr>将递归理解成两个递推过程</vt:lpstr>
      <vt:lpstr>递归求解n！</vt:lpstr>
      <vt:lpstr>递归求解n！</vt:lpstr>
      <vt:lpstr>利用递归实现1~n的累加</vt:lpstr>
      <vt:lpstr>利用递归实现1~n的累加</vt:lpstr>
      <vt:lpstr>求字符串长度</vt:lpstr>
      <vt:lpstr>求字符串长度</vt:lpstr>
      <vt:lpstr>求字符串长度</vt:lpstr>
      <vt:lpstr>求字符串长度---形式1</vt:lpstr>
      <vt:lpstr>求字符串长度—形式2</vt:lpstr>
      <vt:lpstr>课后练习：求字符串长度—字符指针表达</vt:lpstr>
      <vt:lpstr>讨论---带有返回值的递归函数的一般结构</vt:lpstr>
      <vt:lpstr>讨论---带有返回值的递归函数的一般结构</vt:lpstr>
      <vt:lpstr>讨论---带有返回值的递归函数的一般结构</vt:lpstr>
      <vt:lpstr>讨论---带有返回值的递归函数的一般结构</vt:lpstr>
      <vt:lpstr>递归求解an </vt:lpstr>
      <vt:lpstr>递归求解an </vt:lpstr>
      <vt:lpstr>课后练习：递归求解an– 参考代码</vt:lpstr>
      <vt:lpstr>等差序列递归实现</vt:lpstr>
      <vt:lpstr>等差序列递归实现</vt:lpstr>
      <vt:lpstr>课后练习：等差序列递归实现</vt:lpstr>
      <vt:lpstr>课后练习：等比序列递归实现</vt:lpstr>
      <vt:lpstr>课后练习：等比序列递归实现</vt:lpstr>
      <vt:lpstr>课后练习：等比序列递归实现</vt:lpstr>
      <vt:lpstr>求n个元素的最大元素</vt:lpstr>
      <vt:lpstr>利用递归求数组的最大元素</vt:lpstr>
      <vt:lpstr>课后练习：利用递归求数组的最大元素</vt:lpstr>
      <vt:lpstr>课后练习：利用递归求数组的最大元素—其它表达方式</vt:lpstr>
      <vt:lpstr>求n个元素之和</vt:lpstr>
      <vt:lpstr>利用递归求数组的元素之和</vt:lpstr>
      <vt:lpstr>课后练习：利用递归求数组的元素之和</vt:lpstr>
      <vt:lpstr>课后练习：求n个元素的平均值</vt:lpstr>
      <vt:lpstr>课后练习：利用递归求数组的元素的平均值</vt:lpstr>
      <vt:lpstr>课后练习：利用递归求数组的元素的平均值</vt:lpstr>
      <vt:lpstr>猴子吃桃</vt:lpstr>
      <vt:lpstr>猴子吃桃</vt:lpstr>
      <vt:lpstr>课后练习：猴子吃桃</vt:lpstr>
      <vt:lpstr>课后练习：将一个整数倒叙输出</vt:lpstr>
      <vt:lpstr>课后练习：将一个整数倒叙输出</vt:lpstr>
      <vt:lpstr>课后练习：将一个正整数倒叙输出</vt:lpstr>
      <vt:lpstr>课后练习：将一个整数倒叙后得到另一个整数</vt:lpstr>
      <vt:lpstr>课后练习：将一个整数倒叙后得到另一个整数</vt:lpstr>
      <vt:lpstr>课后练习：将一个整数倒叙后得到另一个整数</vt:lpstr>
      <vt:lpstr>课后练习：判断一个串是否是一个回文串</vt:lpstr>
      <vt:lpstr>课后练习：判断一个串是否是一个回文串</vt:lpstr>
      <vt:lpstr>课后练习：判断一个串是否是一个回文串</vt:lpstr>
      <vt:lpstr>课后练习：判断一个串是否是一个回文串</vt:lpstr>
      <vt:lpstr>课后练习： n个字符的全排列</vt:lpstr>
      <vt:lpstr>课后练习： n个字符的全排列</vt:lpstr>
      <vt:lpstr>课后练习： abc的全排列P(abc)</vt:lpstr>
      <vt:lpstr>课后练习： abc的全排列P(abc)</vt:lpstr>
      <vt:lpstr>课后练习： abc的全排列P(abc)的递归调用树</vt:lpstr>
      <vt:lpstr>递归求解n位字符串a_0 a_1 a_2… a_(n-2) a_(n-1)的全排列</vt:lpstr>
      <vt:lpstr>递归求解n位字符串a_0 a_1 a_2… a_(n-2) a_(n-1)的全排列</vt:lpstr>
      <vt:lpstr>全排列-参考代码 —主函数</vt:lpstr>
      <vt:lpstr>全排列-参考代码—n个字符的全排列递归函数</vt:lpstr>
      <vt:lpstr>利用递归实现折半查找</vt:lpstr>
      <vt:lpstr>回顾：有序二叉树</vt:lpstr>
      <vt:lpstr>回顾：函数实现：二分查找，对半查找，折半查找</vt:lpstr>
      <vt:lpstr>回顾：二分查找，对半查找，折半查找—另一种形式</vt:lpstr>
      <vt:lpstr>利用递归实现折半查找—递归函数的设计</vt:lpstr>
      <vt:lpstr>利用递归实现折半查找</vt:lpstr>
      <vt:lpstr>利用递归实现折半查找—另一种形式</vt:lpstr>
      <vt:lpstr>利用递归实现折半查找</vt:lpstr>
      <vt:lpstr>课后练习：分治法—无序数据中找最大最小值</vt:lpstr>
      <vt:lpstr>课后练习：分治法--分而治之—伪代码</vt:lpstr>
      <vt:lpstr>课后练习：将下述函数利用递归实现</vt:lpstr>
      <vt:lpstr>课后练习：将下述函数利用递归实现</vt:lpstr>
      <vt:lpstr>课后练习：将下述函数利用递归实现</vt:lpstr>
      <vt:lpstr>课后练习：将下述函数利用递归实现</vt:lpstr>
      <vt:lpstr>课后练习：汉诺塔(Hanoi)问题</vt:lpstr>
      <vt:lpstr>课后练习：汉诺塔(Hanoi)问题-分析—一个盘子</vt:lpstr>
      <vt:lpstr>课后练习：汉诺塔(Hanoi)问题-分析—两个盘子</vt:lpstr>
      <vt:lpstr>课后练习：汉诺塔(Hanoi)问题-分析-三个盘子</vt:lpstr>
      <vt:lpstr>课后练习：汉诺塔(Hanoi)问题-分析--三个盘子，递归的思想</vt:lpstr>
      <vt:lpstr>汉诺塔(Hanoi)问题-分析—三个盘子—具体过程</vt:lpstr>
      <vt:lpstr>汉诺塔伪代码</vt:lpstr>
      <vt:lpstr>课后练习：汉诺塔参考程序</vt:lpstr>
      <vt:lpstr>适用于利用递归算法求解的问题</vt:lpstr>
      <vt:lpstr>主要内容</vt:lpstr>
      <vt:lpstr>Any  Question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han</cp:lastModifiedBy>
  <cp:revision>2702</cp:revision>
  <dcterms:created xsi:type="dcterms:W3CDTF">2013-01-25T01:44:00Z</dcterms:created>
  <dcterms:modified xsi:type="dcterms:W3CDTF">2022-08-26T13:22:47Z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2052-10.1.0.6065</vt:lpwstr>
  </property>
</Properties>
</file>