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Lst>
  <p:notesMasterIdLst>
    <p:notesMasterId r:id="rId143"/>
  </p:notesMasterIdLst>
  <p:sldIdLst>
    <p:sldId id="256" r:id="rId6"/>
    <p:sldId id="438" r:id="rId7"/>
    <p:sldId id="442" r:id="rId8"/>
    <p:sldId id="444" r:id="rId9"/>
    <p:sldId id="443" r:id="rId10"/>
    <p:sldId id="441" r:id="rId11"/>
    <p:sldId id="452" r:id="rId12"/>
    <p:sldId id="454" r:id="rId13"/>
    <p:sldId id="451" r:id="rId14"/>
    <p:sldId id="450" r:id="rId15"/>
    <p:sldId id="455" r:id="rId16"/>
    <p:sldId id="625" r:id="rId17"/>
    <p:sldId id="449" r:id="rId18"/>
    <p:sldId id="582" r:id="rId19"/>
    <p:sldId id="583" r:id="rId20"/>
    <p:sldId id="587" r:id="rId21"/>
    <p:sldId id="617" r:id="rId22"/>
    <p:sldId id="586" r:id="rId23"/>
    <p:sldId id="633" r:id="rId24"/>
    <p:sldId id="616" r:id="rId25"/>
    <p:sldId id="611" r:id="rId26"/>
    <p:sldId id="641" r:id="rId27"/>
    <p:sldId id="612" r:id="rId28"/>
    <p:sldId id="638" r:id="rId29"/>
    <p:sldId id="613" r:id="rId30"/>
    <p:sldId id="447" r:id="rId31"/>
    <p:sldId id="614" r:id="rId32"/>
    <p:sldId id="615" r:id="rId33"/>
    <p:sldId id="458" r:id="rId34"/>
    <p:sldId id="445" r:id="rId35"/>
    <p:sldId id="461" r:id="rId36"/>
    <p:sldId id="460" r:id="rId37"/>
    <p:sldId id="262" r:id="rId38"/>
    <p:sldId id="621" r:id="rId39"/>
    <p:sldId id="456" r:id="rId40"/>
    <p:sldId id="466" r:id="rId41"/>
    <p:sldId id="462" r:id="rId42"/>
    <p:sldId id="467" r:id="rId43"/>
    <p:sldId id="463" r:id="rId44"/>
    <p:sldId id="624" r:id="rId45"/>
    <p:sldId id="468" r:id="rId46"/>
    <p:sldId id="469" r:id="rId47"/>
    <p:sldId id="497" r:id="rId48"/>
    <p:sldId id="471" r:id="rId49"/>
    <p:sldId id="470" r:id="rId50"/>
    <p:sldId id="642" r:id="rId51"/>
    <p:sldId id="472" r:id="rId52"/>
    <p:sldId id="498" r:id="rId53"/>
    <p:sldId id="502" r:id="rId54"/>
    <p:sldId id="503" r:id="rId55"/>
    <p:sldId id="622" r:id="rId56"/>
    <p:sldId id="499" r:id="rId57"/>
    <p:sldId id="504" r:id="rId58"/>
    <p:sldId id="505" r:id="rId59"/>
    <p:sldId id="506" r:id="rId60"/>
    <p:sldId id="643" r:id="rId61"/>
    <p:sldId id="644" r:id="rId62"/>
    <p:sldId id="581" r:id="rId63"/>
    <p:sldId id="628" r:id="rId64"/>
    <p:sldId id="629" r:id="rId65"/>
    <p:sldId id="474" r:id="rId66"/>
    <p:sldId id="507" r:id="rId67"/>
    <p:sldId id="618" r:id="rId68"/>
    <p:sldId id="475" r:id="rId69"/>
    <p:sldId id="639" r:id="rId70"/>
    <p:sldId id="476" r:id="rId71"/>
    <p:sldId id="640" r:id="rId72"/>
    <p:sldId id="477" r:id="rId73"/>
    <p:sldId id="478" r:id="rId74"/>
    <p:sldId id="508" r:id="rId75"/>
    <p:sldId id="479" r:id="rId76"/>
    <p:sldId id="480" r:id="rId77"/>
    <p:sldId id="637" r:id="rId78"/>
    <p:sldId id="550" r:id="rId79"/>
    <p:sldId id="481" r:id="rId80"/>
    <p:sldId id="619" r:id="rId81"/>
    <p:sldId id="559" r:id="rId82"/>
    <p:sldId id="482" r:id="rId83"/>
    <p:sldId id="509" r:id="rId84"/>
    <p:sldId id="557" r:id="rId85"/>
    <p:sldId id="560" r:id="rId86"/>
    <p:sldId id="483" r:id="rId87"/>
    <p:sldId id="484" r:id="rId88"/>
    <p:sldId id="558" r:id="rId89"/>
    <p:sldId id="561" r:id="rId90"/>
    <p:sldId id="567" r:id="rId91"/>
    <p:sldId id="607" r:id="rId92"/>
    <p:sldId id="485" r:id="rId93"/>
    <p:sldId id="562" r:id="rId94"/>
    <p:sldId id="486" r:id="rId95"/>
    <p:sldId id="510" r:id="rId96"/>
    <p:sldId id="487" r:id="rId97"/>
    <p:sldId id="488" r:id="rId98"/>
    <p:sldId id="489" r:id="rId99"/>
    <p:sldId id="606" r:id="rId100"/>
    <p:sldId id="608" r:id="rId101"/>
    <p:sldId id="609" r:id="rId102"/>
    <p:sldId id="610" r:id="rId103"/>
    <p:sldId id="635" r:id="rId104"/>
    <p:sldId id="634" r:id="rId105"/>
    <p:sldId id="636" r:id="rId106"/>
    <p:sldId id="630" r:id="rId107"/>
    <p:sldId id="631" r:id="rId108"/>
    <p:sldId id="632" r:id="rId109"/>
    <p:sldId id="592" r:id="rId110"/>
    <p:sldId id="593" r:id="rId111"/>
    <p:sldId id="594" r:id="rId112"/>
    <p:sldId id="595" r:id="rId113"/>
    <p:sldId id="596" r:id="rId114"/>
    <p:sldId id="597" r:id="rId115"/>
    <p:sldId id="598" r:id="rId116"/>
    <p:sldId id="599" r:id="rId117"/>
    <p:sldId id="600" r:id="rId118"/>
    <p:sldId id="601" r:id="rId119"/>
    <p:sldId id="602" r:id="rId120"/>
    <p:sldId id="603" r:id="rId121"/>
    <p:sldId id="604" r:id="rId122"/>
    <p:sldId id="464" r:id="rId123"/>
    <p:sldId id="511" r:id="rId124"/>
    <p:sldId id="512" r:id="rId125"/>
    <p:sldId id="513" r:id="rId126"/>
    <p:sldId id="517" r:id="rId127"/>
    <p:sldId id="521" r:id="rId128"/>
    <p:sldId id="520" r:id="rId129"/>
    <p:sldId id="519" r:id="rId130"/>
    <p:sldId id="522" r:id="rId131"/>
    <p:sldId id="525" r:id="rId132"/>
    <p:sldId id="518" r:id="rId133"/>
    <p:sldId id="523" r:id="rId134"/>
    <p:sldId id="526" r:id="rId135"/>
    <p:sldId id="528" r:id="rId136"/>
    <p:sldId id="524" r:id="rId137"/>
    <p:sldId id="548" r:id="rId138"/>
    <p:sldId id="549" r:id="rId139"/>
    <p:sldId id="546" r:id="rId140"/>
    <p:sldId id="547" r:id="rId141"/>
    <p:sldId id="439" r:id="rId142"/>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70">
          <p15:clr>
            <a:srgbClr val="A4A3A4"/>
          </p15:clr>
        </p15:guide>
        <p15:guide id="2" pos="2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030DCD"/>
    <a:srgbClr val="006600"/>
    <a:srgbClr val="000000"/>
    <a:srgbClr val="660066"/>
    <a:srgbClr val="99CC00"/>
    <a:srgbClr val="0000CC"/>
    <a:srgbClr val="003300"/>
    <a:srgbClr val="7FE41A"/>
    <a:srgbClr val="6AD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60" autoAdjust="0"/>
  </p:normalViewPr>
  <p:slideViewPr>
    <p:cSldViewPr snapToGrid="0" snapToObjects="1">
      <p:cViewPr varScale="1">
        <p:scale>
          <a:sx n="105" d="100"/>
          <a:sy n="105" d="100"/>
        </p:scale>
        <p:origin x="1632" y="102"/>
      </p:cViewPr>
      <p:guideLst>
        <p:guide orient="horz" pos="2170"/>
        <p:guide pos="2850"/>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smtClean="0">
                <a:ea typeface="宋体" panose="02010600030101010101" pitchFamily="2" charset="-122"/>
              </a:defRPr>
            </a:lvl1pPr>
          </a:lstStyle>
          <a:p>
            <a:pPr>
              <a:defRPr/>
            </a:pPr>
            <a:endParaRPr lang="zh-CN" alt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smtClean="0">
                <a:ea typeface="宋体" panose="02010600030101010101" pitchFamily="2" charset="-122"/>
              </a:defRPr>
            </a:lvl1pPr>
          </a:lstStyle>
          <a:p>
            <a:pPr>
              <a:defRPr/>
            </a:pPr>
            <a:endParaRPr lang="en-US"/>
          </a:p>
        </p:txBody>
      </p:sp>
      <p:sp>
        <p:nvSpPr>
          <p:cNvPr id="9220" name="Rectangle 4"/>
          <p:cNvSpPr>
            <a:spLocks noGrp="1" noRot="1" noChangeAspect="1" noChangeArrowheads="1"/>
          </p:cNvSpPr>
          <p:nvPr>
            <p:ph type="sldImg" idx="4294967295"/>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smtClean="0">
                <a:ea typeface="宋体" panose="02010600030101010101" pitchFamily="2" charset="-122"/>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smtClean="0">
                <a:ea typeface="宋体" panose="02010600030101010101" pitchFamily="2" charset="-122"/>
              </a:defRPr>
            </a:lvl1pPr>
          </a:lstStyle>
          <a:p>
            <a:pPr>
              <a:defRPr/>
            </a:pPr>
            <a:fld id="{C77AA068-423C-4043-8EE2-1CC6D935DDF0}" type="slidenum">
              <a:rPr lang="zh-CN" altLang="en-US"/>
              <a:t>‹#›</a:t>
            </a:fld>
            <a:endParaRPr lang="en-US"/>
          </a:p>
        </p:txBody>
      </p:sp>
    </p:spTree>
    <p:extLst>
      <p:ext uri="{BB962C8B-B14F-4D97-AF65-F5344CB8AC3E}">
        <p14:creationId xmlns:p14="http://schemas.microsoft.com/office/powerpoint/2010/main" val="4450516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77AA068-423C-4043-8EE2-1CC6D935DDF0}" type="slidenum">
              <a:rPr lang="zh-CN" altLang="en-US" smtClean="0"/>
              <a:t>47</a:t>
            </a:fld>
            <a:endParaRPr lang="en-US"/>
          </a:p>
        </p:txBody>
      </p:sp>
    </p:spTree>
    <p:extLst>
      <p:ext uri="{BB962C8B-B14F-4D97-AF65-F5344CB8AC3E}">
        <p14:creationId xmlns:p14="http://schemas.microsoft.com/office/powerpoint/2010/main" val="303180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dt" sz="quarter" idx="1"/>
          </p:nvPr>
        </p:nvSpPr>
        <p:spPr>
          <a:noFill/>
        </p:spPr>
        <p:txBody>
          <a:bodyPr/>
          <a:lstStyle/>
          <a:p>
            <a:fld id="{D3360855-BA1B-49D5-B0CD-B5E0CC13AAD6}" type="datetime1">
              <a:rPr lang="zh-CN" altLang="en-US" smtClean="0">
                <a:latin typeface="Arial" charset="0"/>
                <a:ea typeface="宋体" charset="-122"/>
              </a:rPr>
              <a:pPr/>
              <a:t>2022/11/16</a:t>
            </a:fld>
            <a:endParaRPr lang="en-US" altLang="zh-CN">
              <a:latin typeface="Arial" charset="0"/>
              <a:ea typeface="宋体" charset="-122"/>
            </a:endParaRPr>
          </a:p>
        </p:txBody>
      </p:sp>
      <p:sp>
        <p:nvSpPr>
          <p:cNvPr id="22531" name="Rectangle 7"/>
          <p:cNvSpPr>
            <a:spLocks noGrp="1" noChangeArrowheads="1"/>
          </p:cNvSpPr>
          <p:nvPr>
            <p:ph type="sldNum" sz="quarter" idx="5"/>
          </p:nvPr>
        </p:nvSpPr>
        <p:spPr>
          <a:noFill/>
        </p:spPr>
        <p:txBody>
          <a:bodyPr/>
          <a:lstStyle/>
          <a:p>
            <a:fld id="{1DCAF334-A9C0-438B-84BC-4E279211E2CD}" type="slidenum">
              <a:rPr lang="en-US" altLang="zh-CN" smtClean="0">
                <a:latin typeface="Arial" charset="0"/>
                <a:ea typeface="宋体" charset="-122"/>
              </a:rPr>
              <a:pPr/>
              <a:t>137</a:t>
            </a:fld>
            <a:endParaRPr lang="en-US" altLang="zh-CN">
              <a:latin typeface="Arial" charset="0"/>
              <a:ea typeface="宋体" charset="-122"/>
            </a:endParaRPr>
          </a:p>
        </p:txBody>
      </p:sp>
      <p:sp>
        <p:nvSpPr>
          <p:cNvPr id="22532" name="Rectangle 2"/>
          <p:cNvSpPr>
            <a:spLocks noGrp="1" noRot="1" noChangeAspect="1" noChangeArrowheads="1" noTextEdit="1"/>
          </p:cNvSpPr>
          <p:nvPr>
            <p:ph type="sldImg"/>
          </p:nvPr>
        </p:nvSpPr>
        <p:spPr>
          <a:xfrm>
            <a:off x="1127125" y="701675"/>
            <a:ext cx="4587875" cy="3440113"/>
          </a:xfrm>
          <a:ln/>
        </p:spPr>
      </p:sp>
      <p:sp>
        <p:nvSpPr>
          <p:cNvPr id="22533" name="Rectangle 3"/>
          <p:cNvSpPr>
            <a:spLocks noGrp="1" noChangeArrowheads="1"/>
          </p:cNvSpPr>
          <p:nvPr>
            <p:ph type="body" idx="1"/>
          </p:nvPr>
        </p:nvSpPr>
        <p:spPr>
          <a:xfrm>
            <a:off x="923925" y="4352925"/>
            <a:ext cx="4995863" cy="4140200"/>
          </a:xfrm>
          <a:noFill/>
          <a:ln/>
        </p:spPr>
        <p:txBody>
          <a:bodyPr/>
          <a:lstStyle/>
          <a:p>
            <a:pPr eaLnBrk="1" hangingPunct="1"/>
            <a:endParaRPr lang="zh-CN" altLang="zh-CN">
              <a:latin typeface="Arial" charset="0"/>
              <a:ea typeface="宋体" charset="-122"/>
            </a:endParaRPr>
          </a:p>
        </p:txBody>
      </p:sp>
    </p:spTree>
    <p:extLst>
      <p:ext uri="{BB962C8B-B14F-4D97-AF65-F5344CB8AC3E}">
        <p14:creationId xmlns:p14="http://schemas.microsoft.com/office/powerpoint/2010/main" val="357411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l="1866"/>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KSO_BT1"/>
          <p:cNvSpPr>
            <a:spLocks noGrp="1" noChangeArrowheads="1"/>
          </p:cNvSpPr>
          <p:nvPr>
            <p:ph type="ctrTitle" hasCustomPrompt="1"/>
          </p:nvPr>
        </p:nvSpPr>
        <p:spPr>
          <a:xfrm>
            <a:off x="269875" y="2066925"/>
            <a:ext cx="5592763" cy="1384300"/>
          </a:xfrm>
        </p:spPr>
        <p:txBody>
          <a:bodyPr/>
          <a:lstStyle>
            <a:lvl1pPr algn="ctr">
              <a:defRPr sz="4200">
                <a:solidFill>
                  <a:srgbClr val="14729C"/>
                </a:solidFill>
              </a:defRPr>
            </a:lvl1pPr>
          </a:lstStyle>
          <a:p>
            <a:pPr lvl="0"/>
            <a:r>
              <a:rPr lang="zh-CN" noProof="0"/>
              <a:t>单击此处</a:t>
            </a:r>
            <a:br>
              <a:rPr lang="zh-CN" noProof="0"/>
            </a:br>
            <a:r>
              <a:rPr lang="zh-CN" noProof="0"/>
              <a:t>编辑母版标题样式</a:t>
            </a:r>
          </a:p>
        </p:txBody>
      </p:sp>
      <p:sp>
        <p:nvSpPr>
          <p:cNvPr id="2052" name="KSO_BC1"/>
          <p:cNvSpPr>
            <a:spLocks noGrp="1" noChangeArrowheads="1"/>
          </p:cNvSpPr>
          <p:nvPr>
            <p:ph type="subTitle" idx="1"/>
          </p:nvPr>
        </p:nvSpPr>
        <p:spPr>
          <a:xfrm>
            <a:off x="269875" y="3651250"/>
            <a:ext cx="5588000" cy="547688"/>
          </a:xfrm>
        </p:spPr>
        <p:txBody>
          <a:bodyPr/>
          <a:lstStyle>
            <a:lvl1pPr marL="0" indent="0" algn="ctr">
              <a:buFont typeface="Wingdings" panose="05000000000000000000" pitchFamily="2" charset="2"/>
              <a:buNone/>
              <a:defRPr>
                <a:solidFill>
                  <a:schemeClr val="folHlink"/>
                </a:solidFill>
              </a:defRPr>
            </a:lvl1pPr>
          </a:lstStyle>
          <a:p>
            <a:pPr lvl="0"/>
            <a:r>
              <a:rPr lang="zh-CN" noProof="0"/>
              <a:t>单击此处编辑母版副标题样式</a:t>
            </a:r>
          </a:p>
        </p:txBody>
      </p:sp>
      <p:sp>
        <p:nvSpPr>
          <p:cNvPr id="5" name="KSO_FD"/>
          <p:cNvSpPr>
            <a:spLocks noGrp="1" noChangeArrowheads="1"/>
          </p:cNvSpPr>
          <p:nvPr>
            <p:ph type="dt" sz="half" idx="10"/>
          </p:nvPr>
        </p:nvSpPr>
        <p:spPr>
          <a:xfrm>
            <a:off x="457200" y="6245225"/>
            <a:ext cx="2133600" cy="476250"/>
          </a:xfrm>
        </p:spPr>
        <p:txBody>
          <a:bodyPr/>
          <a:lstStyle>
            <a:lvl1pPr>
              <a:defRPr smtClean="0"/>
            </a:lvl1pPr>
          </a:lstStyle>
          <a:p>
            <a:pPr>
              <a:defRPr/>
            </a:pPr>
            <a:fld id="{901BDE14-8C80-49E0-8281-DD5E56F6F558}" type="datetime1">
              <a:rPr lang="zh-CN" altLang="en-US"/>
              <a:t>2022/11/16</a:t>
            </a:fld>
            <a:endParaRPr lang="en-US"/>
          </a:p>
        </p:txBody>
      </p:sp>
      <p:sp>
        <p:nvSpPr>
          <p:cNvPr id="6" name="KSO_FT"/>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zh-CN" altLang="en-US"/>
          </a:p>
        </p:txBody>
      </p:sp>
      <p:sp>
        <p:nvSpPr>
          <p:cNvPr id="7" name="KSO_FN"/>
          <p:cNvSpPr>
            <a:spLocks noGrp="1" noChangeArrowheads="1"/>
          </p:cNvSpPr>
          <p:nvPr>
            <p:ph type="sldNum" sz="quarter" idx="12"/>
          </p:nvPr>
        </p:nvSpPr>
        <p:spPr>
          <a:xfrm>
            <a:off x="6553200" y="6245225"/>
            <a:ext cx="2133600" cy="476250"/>
          </a:xfrm>
        </p:spPr>
        <p:txBody>
          <a:bodyPr/>
          <a:lstStyle>
            <a:lvl1pPr>
              <a:defRPr smtClean="0"/>
            </a:lvl1pPr>
          </a:lstStyle>
          <a:p>
            <a:pPr>
              <a:defRPr/>
            </a:pPr>
            <a:fld id="{F4443EEA-FBC3-4E9A-9C70-438B835BD669}" type="slidenum">
              <a:rPr lang="zh-CN" alt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2022/11/16</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F8414B56-E0FF-497B-B381-78CDFF87AB44}" type="slidenum">
              <a:rPr lang="zh-CN" alt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111875" y="196850"/>
            <a:ext cx="1943100" cy="626427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279400" y="196850"/>
            <a:ext cx="5680075" cy="6264275"/>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2022/11/16</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B22B9AB2-7367-4ECF-93B6-6B5F052EDA19}" type="slidenum">
              <a:rPr lang="zh-CN" alt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5" descr="未标题-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KSO_BC1"/>
          <p:cNvSpPr>
            <a:spLocks noGrp="1" noChangeArrowheads="1"/>
          </p:cNvSpPr>
          <p:nvPr>
            <p:ph type="subTitle" idx="1"/>
          </p:nvPr>
        </p:nvSpPr>
        <p:spPr>
          <a:xfrm>
            <a:off x="2790825" y="2152650"/>
            <a:ext cx="5870575" cy="496888"/>
          </a:xfrm>
        </p:spPr>
        <p:txBody>
          <a:bodyPr/>
          <a:lstStyle>
            <a:lvl1pPr marL="0" indent="0" algn="r">
              <a:buFont typeface="Wingdings" panose="05000000000000000000" pitchFamily="2" charset="2"/>
              <a:buNone/>
              <a:defRPr sz="2000">
                <a:solidFill>
                  <a:srgbClr val="6C6F72"/>
                </a:solidFill>
              </a:defRPr>
            </a:lvl1pPr>
          </a:lstStyle>
          <a:p>
            <a:pPr lvl="0"/>
            <a:r>
              <a:rPr lang="zh-CN" noProof="0"/>
              <a:t>单击此处编辑母版副标题样式</a:t>
            </a:r>
          </a:p>
        </p:txBody>
      </p:sp>
      <p:sp>
        <p:nvSpPr>
          <p:cNvPr id="4103" name="KSO_BT1"/>
          <p:cNvSpPr>
            <a:spLocks noGrp="1" noChangeArrowheads="1"/>
          </p:cNvSpPr>
          <p:nvPr>
            <p:ph type="ctrTitle"/>
          </p:nvPr>
        </p:nvSpPr>
        <p:spPr>
          <a:xfrm>
            <a:off x="2787650" y="1258888"/>
            <a:ext cx="5884863" cy="863600"/>
          </a:xfrm>
        </p:spPr>
        <p:txBody>
          <a:bodyPr/>
          <a:lstStyle>
            <a:lvl1pPr algn="r">
              <a:defRPr/>
            </a:lvl1pPr>
          </a:lstStyle>
          <a:p>
            <a:pPr lvl="0"/>
            <a:r>
              <a:rPr lang="zh-CN" noProof="0"/>
              <a:t>单击此处编辑母版标题样式</a:t>
            </a:r>
          </a:p>
        </p:txBody>
      </p:sp>
      <p:sp>
        <p:nvSpPr>
          <p:cNvPr id="5" name="KSO_FD"/>
          <p:cNvSpPr>
            <a:spLocks noGrp="1" noChangeArrowheads="1"/>
          </p:cNvSpPr>
          <p:nvPr>
            <p:ph type="dt" sz="half" idx="10"/>
          </p:nvPr>
        </p:nvSpPr>
        <p:spPr>
          <a:xfrm>
            <a:off x="457200" y="6245225"/>
            <a:ext cx="2133600" cy="476250"/>
          </a:xfrm>
        </p:spPr>
        <p:txBody>
          <a:bodyPr/>
          <a:lstStyle>
            <a:lvl1pPr>
              <a:defRPr smtClean="0"/>
            </a:lvl1pPr>
          </a:lstStyle>
          <a:p>
            <a:pPr>
              <a:defRPr/>
            </a:pPr>
            <a:fld id="{2D5EB33F-0483-43C6-847F-6D3BDF8997C4}" type="datetime1">
              <a:rPr lang="zh-CN" altLang="en-US"/>
              <a:t>2022/11/16</a:t>
            </a:fld>
            <a:endParaRPr lang="en-US"/>
          </a:p>
        </p:txBody>
      </p:sp>
      <p:sp>
        <p:nvSpPr>
          <p:cNvPr id="6" name="KSO_FT"/>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p>
        </p:txBody>
      </p:sp>
      <p:sp>
        <p:nvSpPr>
          <p:cNvPr id="7" name="KSO_FN"/>
          <p:cNvSpPr>
            <a:spLocks noGrp="1" noChangeArrowheads="1"/>
          </p:cNvSpPr>
          <p:nvPr>
            <p:ph type="sldNum" sz="quarter" idx="12"/>
          </p:nvPr>
        </p:nvSpPr>
        <p:spPr>
          <a:xfrm>
            <a:off x="6553200" y="6245225"/>
            <a:ext cx="2133600" cy="476250"/>
          </a:xfrm>
        </p:spPr>
        <p:txBody>
          <a:bodyPr/>
          <a:lstStyle>
            <a:lvl1pPr>
              <a:defRPr smtClean="0"/>
            </a:lvl1pPr>
          </a:lstStyle>
          <a:p>
            <a:pPr>
              <a:defRPr/>
            </a:pPr>
            <a:fld id="{AA24BC01-715A-404A-AF8C-083EFE472DA9}" type="slidenum">
              <a:rPr lang="zh-CN" alt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2022/11/16</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2292F74B-3F9D-4EC0-BB27-2C8E829D834A}" type="slidenum">
              <a:rPr lang="zh-CN" alt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2022/11/16</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6C6C4A8C-293A-4006-9D11-27F066922CDA}" type="slidenum">
              <a:rPr lang="zh-CN" alt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47675" y="1133475"/>
            <a:ext cx="4030663"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30738" y="1133475"/>
            <a:ext cx="4032250" cy="51006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2022/11/16</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18B30462-3FE9-4AC9-87A4-B13B8F51DDE4}" type="slidenum">
              <a:rPr lang="zh-CN" alt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2022/11/16</a:t>
            </a:fld>
            <a:endParaRPr lang="en-US"/>
          </a:p>
        </p:txBody>
      </p:sp>
      <p:sp>
        <p:nvSpPr>
          <p:cNvPr id="8" name="KSO_FT"/>
          <p:cNvSpPr>
            <a:spLocks noGrp="1" noChangeArrowheads="1"/>
          </p:cNvSpPr>
          <p:nvPr>
            <p:ph type="ftr" sz="quarter" idx="11"/>
          </p:nvPr>
        </p:nvSpPr>
        <p:spPr/>
        <p:txBody>
          <a:bodyPr/>
          <a:lstStyle>
            <a:lvl1pPr>
              <a:defRPr/>
            </a:lvl1pPr>
          </a:lstStyle>
          <a:p>
            <a:pPr>
              <a:defRPr/>
            </a:pPr>
            <a:endParaRPr lang="en-US"/>
          </a:p>
        </p:txBody>
      </p:sp>
      <p:sp>
        <p:nvSpPr>
          <p:cNvPr id="9" name="KSO_FN"/>
          <p:cNvSpPr>
            <a:spLocks noGrp="1" noChangeArrowheads="1"/>
          </p:cNvSpPr>
          <p:nvPr>
            <p:ph type="sldNum" sz="quarter" idx="12"/>
          </p:nvPr>
        </p:nvSpPr>
        <p:spPr/>
        <p:txBody>
          <a:bodyPr/>
          <a:lstStyle>
            <a:lvl1pPr>
              <a:defRPr/>
            </a:lvl1pPr>
          </a:lstStyle>
          <a:p>
            <a:pPr>
              <a:defRPr/>
            </a:pPr>
            <a:fld id="{15D057C7-BE4D-4CC7-9A6F-784CBE1E4408}" type="slidenum">
              <a:rPr lang="zh-CN" alt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2022/11/16</a:t>
            </a:fld>
            <a:endParaRPr lang="en-US"/>
          </a:p>
        </p:txBody>
      </p:sp>
      <p:sp>
        <p:nvSpPr>
          <p:cNvPr id="4" name="KSO_FT"/>
          <p:cNvSpPr>
            <a:spLocks noGrp="1" noChangeArrowheads="1"/>
          </p:cNvSpPr>
          <p:nvPr>
            <p:ph type="ftr" sz="quarter" idx="11"/>
          </p:nvPr>
        </p:nvSpPr>
        <p:spPr/>
        <p:txBody>
          <a:bodyPr/>
          <a:lstStyle>
            <a:lvl1pPr>
              <a:defRPr/>
            </a:lvl1pPr>
          </a:lstStyle>
          <a:p>
            <a:pPr>
              <a:defRPr/>
            </a:pPr>
            <a:endParaRPr lang="en-US"/>
          </a:p>
        </p:txBody>
      </p:sp>
      <p:sp>
        <p:nvSpPr>
          <p:cNvPr id="5" name="KSO_FN"/>
          <p:cNvSpPr>
            <a:spLocks noGrp="1" noChangeArrowheads="1"/>
          </p:cNvSpPr>
          <p:nvPr>
            <p:ph type="sldNum" sz="quarter" idx="12"/>
          </p:nvPr>
        </p:nvSpPr>
        <p:spPr/>
        <p:txBody>
          <a:bodyPr/>
          <a:lstStyle>
            <a:lvl1pPr>
              <a:defRPr/>
            </a:lvl1pPr>
          </a:lstStyle>
          <a:p>
            <a:pPr>
              <a:defRPr/>
            </a:pPr>
            <a:fld id="{2A3111F1-C7D5-4B5F-82C4-FED058A43FED}" type="slidenum">
              <a:rPr lang="zh-CN" alt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2022/11/16</a:t>
            </a:fld>
            <a:endParaRPr lang="en-US"/>
          </a:p>
        </p:txBody>
      </p:sp>
      <p:sp>
        <p:nvSpPr>
          <p:cNvPr id="3" name="KSO_FT"/>
          <p:cNvSpPr>
            <a:spLocks noGrp="1" noChangeArrowheads="1"/>
          </p:cNvSpPr>
          <p:nvPr>
            <p:ph type="ftr" sz="quarter" idx="11"/>
          </p:nvPr>
        </p:nvSpPr>
        <p:spPr/>
        <p:txBody>
          <a:bodyPr/>
          <a:lstStyle>
            <a:lvl1pPr>
              <a:defRPr/>
            </a:lvl1pPr>
          </a:lstStyle>
          <a:p>
            <a:pPr>
              <a:defRPr/>
            </a:pPr>
            <a:endParaRPr lang="en-US"/>
          </a:p>
        </p:txBody>
      </p:sp>
      <p:sp>
        <p:nvSpPr>
          <p:cNvPr id="4" name="KSO_FN"/>
          <p:cNvSpPr>
            <a:spLocks noGrp="1" noChangeArrowheads="1"/>
          </p:cNvSpPr>
          <p:nvPr>
            <p:ph type="sldNum" sz="quarter" idx="12"/>
          </p:nvPr>
        </p:nvSpPr>
        <p:spPr/>
        <p:txBody>
          <a:bodyPr/>
          <a:lstStyle>
            <a:lvl1pPr>
              <a:defRPr/>
            </a:lvl1pPr>
          </a:lstStyle>
          <a:p>
            <a:pPr>
              <a:defRPr/>
            </a:pPr>
            <a:fld id="{CB8CF258-373D-47B5-9224-E86B2421108D}" type="slidenum">
              <a:rPr lang="zh-CN" alt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2022/11/16</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2B98A255-05C8-4069-A9CB-54077EFAD056}" type="slidenum">
              <a:rPr lang="zh-CN" alt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2022/11/16</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446F85F4-ED83-48A5-8EDD-7FC59D045909}" type="slidenum">
              <a:rPr lang="zh-CN" alt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2022/11/16</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en-US"/>
          </a:p>
        </p:txBody>
      </p:sp>
      <p:sp>
        <p:nvSpPr>
          <p:cNvPr id="7" name="KSO_FN"/>
          <p:cNvSpPr>
            <a:spLocks noGrp="1" noChangeArrowheads="1"/>
          </p:cNvSpPr>
          <p:nvPr>
            <p:ph type="sldNum" sz="quarter" idx="12"/>
          </p:nvPr>
        </p:nvSpPr>
        <p:spPr/>
        <p:txBody>
          <a:bodyPr/>
          <a:lstStyle>
            <a:lvl1pPr>
              <a:defRPr/>
            </a:lvl1pPr>
          </a:lstStyle>
          <a:p>
            <a:pPr>
              <a:defRPr/>
            </a:pPr>
            <a:fld id="{91A91975-133D-44B7-B5F6-02DDCE1C6857}" type="slidenum">
              <a:rPr lang="zh-CN" alt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2022/11/16</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8C20D0EE-11E1-4E01-A713-4C0B04358260}" type="slidenum">
              <a:rPr lang="zh-CN" alt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350" y="214313"/>
            <a:ext cx="2052638" cy="601980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47675" y="214313"/>
            <a:ext cx="6010275" cy="601980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KSO_FD"/>
          <p:cNvSpPr>
            <a:spLocks noGrp="1" noChangeArrowheads="1"/>
          </p:cNvSpPr>
          <p:nvPr>
            <p:ph type="dt" sz="half" idx="10"/>
          </p:nvPr>
        </p:nvSpPr>
        <p:spPr/>
        <p:txBody>
          <a:bodyPr/>
          <a:lstStyle>
            <a:lvl1pPr>
              <a:defRPr/>
            </a:lvl1pPr>
          </a:lstStyle>
          <a:p>
            <a:pPr>
              <a:defRPr/>
            </a:pPr>
            <a:fld id="{543B238A-CF46-4546-8C56-ADAB882ADE59}" type="datetime1">
              <a:rPr lang="zh-CN" altLang="en-US"/>
              <a:t>2022/11/16</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en-US"/>
          </a:p>
        </p:txBody>
      </p:sp>
      <p:sp>
        <p:nvSpPr>
          <p:cNvPr id="6" name="KSO_FN"/>
          <p:cNvSpPr>
            <a:spLocks noGrp="1" noChangeArrowheads="1"/>
          </p:cNvSpPr>
          <p:nvPr>
            <p:ph type="sldNum" sz="quarter" idx="12"/>
          </p:nvPr>
        </p:nvSpPr>
        <p:spPr/>
        <p:txBody>
          <a:bodyPr/>
          <a:lstStyle>
            <a:lvl1pPr>
              <a:defRPr/>
            </a:lvl1pPr>
          </a:lstStyle>
          <a:p>
            <a:pPr>
              <a:defRPr/>
            </a:pPr>
            <a:fld id="{29E740C7-CC37-4ABD-A9FF-809B75CEBA06}" type="slidenum">
              <a:rPr lang="zh-CN" altLang="en-US"/>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7"/>
          <p:cNvPicPr>
            <a:picLocks noChangeAspect="1" noChangeArrowheads="1"/>
          </p:cNvPicPr>
          <p:nvPr/>
        </p:nvPicPr>
        <p:blipFill>
          <a:blip r:embed="rId2">
            <a:extLst>
              <a:ext uri="{28A0092B-C50C-407E-A947-70E740481C1C}">
                <a14:useLocalDpi xmlns:a14="http://schemas.microsoft.com/office/drawing/2010/main" val="0"/>
              </a:ext>
            </a:extLst>
          </a:blip>
          <a:srcRect l="7103" r="1172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流程图: 数据 4"/>
          <p:cNvSpPr>
            <a:spLocks noChangeArrowheads="1"/>
          </p:cNvSpPr>
          <p:nvPr/>
        </p:nvSpPr>
        <p:spPr bwMode="auto">
          <a:xfrm>
            <a:off x="2857500" y="0"/>
            <a:ext cx="6286500" cy="6858000"/>
          </a:xfrm>
          <a:prstGeom prst="flowChartInputOutput">
            <a:avLst/>
          </a:prstGeom>
          <a:solidFill>
            <a:srgbClr val="FDD762">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300">
              <a:solidFill>
                <a:srgbClr val="5F5F5F"/>
              </a:solidFill>
            </a:endParaRPr>
          </a:p>
        </p:txBody>
      </p:sp>
      <p:pic>
        <p:nvPicPr>
          <p:cNvPr id="6" name="图片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5" y="1300163"/>
            <a:ext cx="40703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Text Placeholder 2"/>
          <p:cNvSpPr>
            <a:spLocks noGrp="1" noChangeArrowheads="1"/>
          </p:cNvSpPr>
          <p:nvPr>
            <p:ph type="subTitle" idx="1"/>
          </p:nvPr>
        </p:nvSpPr>
        <p:spPr>
          <a:xfrm>
            <a:off x="3417888" y="5014913"/>
            <a:ext cx="4735512" cy="547687"/>
          </a:xfrm>
        </p:spPr>
        <p:txBody>
          <a:bodyPr/>
          <a:lstStyle>
            <a:lvl1pPr marL="0" indent="0" algn="ctr">
              <a:buFont typeface="Wingdings 2" panose="05020102010507070707" pitchFamily="18" charset="2"/>
              <a:buNone/>
              <a:defRPr>
                <a:solidFill>
                  <a:srgbClr val="FFFFFF"/>
                </a:solidFill>
              </a:defRPr>
            </a:lvl1pPr>
          </a:lstStyle>
          <a:p>
            <a:pPr lvl="0"/>
            <a:r>
              <a:rPr lang="zh-CN" noProof="0"/>
              <a:t>单击此处编辑母版副标题样式</a:t>
            </a:r>
          </a:p>
        </p:txBody>
      </p:sp>
      <p:sp>
        <p:nvSpPr>
          <p:cNvPr id="6153" name="Title Placeholder 1"/>
          <p:cNvSpPr>
            <a:spLocks noGrp="1" noChangeArrowheads="1"/>
          </p:cNvSpPr>
          <p:nvPr>
            <p:ph type="ctrTitle"/>
          </p:nvPr>
        </p:nvSpPr>
        <p:spPr>
          <a:xfrm>
            <a:off x="3408363" y="3463925"/>
            <a:ext cx="4737100" cy="1470025"/>
          </a:xfrm>
        </p:spPr>
        <p:txBody>
          <a:bodyPr/>
          <a:lstStyle>
            <a:lvl1pPr algn="ctr">
              <a:defRPr sz="3200"/>
            </a:lvl1pPr>
          </a:lstStyle>
          <a:p>
            <a:pPr lvl="0"/>
            <a:r>
              <a:rPr lang="zh-CN" noProof="0"/>
              <a:t>单击此处编辑母版标题样式</a:t>
            </a:r>
          </a:p>
        </p:txBody>
      </p:sp>
      <p:sp>
        <p:nvSpPr>
          <p:cNvPr id="7" name="Date Placeholder 3"/>
          <p:cNvSpPr>
            <a:spLocks noGrp="1" noChangeArrowheads="1"/>
          </p:cNvSpPr>
          <p:nvPr>
            <p:ph type="dt" sz="half" idx="10"/>
          </p:nvPr>
        </p:nvSpPr>
        <p:spPr>
          <a:xfrm>
            <a:off x="457200" y="6245225"/>
            <a:ext cx="2133600" cy="476250"/>
          </a:xfrm>
        </p:spPr>
        <p:txBody>
          <a:bodyPr/>
          <a:lstStyle>
            <a:lvl1pPr>
              <a:defRPr smtClean="0"/>
            </a:lvl1pPr>
          </a:lstStyle>
          <a:p>
            <a:pPr>
              <a:defRPr/>
            </a:pPr>
            <a:fld id="{30493455-07EA-47DB-90C0-E7E423CB59B6}" type="datetime1">
              <a:rPr lang="zh-CN" altLang="en-US"/>
              <a:t>2022/11/16</a:t>
            </a:fld>
            <a:endParaRPr lang="en-US"/>
          </a:p>
        </p:txBody>
      </p:sp>
      <p:sp>
        <p:nvSpPr>
          <p:cNvPr id="8" name="Footer Placeholder 4"/>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p>
        </p:txBody>
      </p:sp>
      <p:sp>
        <p:nvSpPr>
          <p:cNvPr id="9" name="Slide Number Placeholder 5"/>
          <p:cNvSpPr>
            <a:spLocks noGrp="1" noChangeArrowheads="1"/>
          </p:cNvSpPr>
          <p:nvPr>
            <p:ph type="sldNum" sz="quarter" idx="12"/>
          </p:nvPr>
        </p:nvSpPr>
        <p:spPr>
          <a:xfrm>
            <a:off x="6553200" y="6245225"/>
            <a:ext cx="2133600" cy="476250"/>
          </a:xfrm>
        </p:spPr>
        <p:txBody>
          <a:bodyPr/>
          <a:lstStyle>
            <a:lvl1pPr>
              <a:defRPr smtClean="0"/>
            </a:lvl1pPr>
          </a:lstStyle>
          <a:p>
            <a:pPr>
              <a:defRPr/>
            </a:pPr>
            <a:fld id="{C338A0BD-2BD5-4CDD-949A-399040E1F361}" type="slidenum">
              <a:rPr lang="zh-CN" altLang="en-US"/>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2022/11/16</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EB4C3199-1AFA-4954-9CC4-12638459641E}" type="slidenum">
              <a:rPr lang="zh-CN" altLang="en-US"/>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2022/11/16</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214791B2-E5C4-4716-B26B-E0118C8D48EA}" type="slidenum">
              <a:rPr lang="zh-CN" altLang="en-US"/>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566738" y="1476375"/>
            <a:ext cx="3927475"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6613" y="1476375"/>
            <a:ext cx="3929062"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2022/11/16</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AA8A6133-FFB4-4B05-84EA-663E62FDFBC4}" type="slidenum">
              <a:rPr lang="zh-CN" alt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2022/11/16</a:t>
            </a:fld>
            <a:endParaRPr 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5"/>
          <p:cNvSpPr>
            <a:spLocks noGrp="1" noChangeArrowheads="1"/>
          </p:cNvSpPr>
          <p:nvPr>
            <p:ph type="sldNum" sz="quarter" idx="12"/>
          </p:nvPr>
        </p:nvSpPr>
        <p:spPr/>
        <p:txBody>
          <a:bodyPr/>
          <a:lstStyle>
            <a:lvl1pPr>
              <a:defRPr/>
            </a:lvl1pPr>
          </a:lstStyle>
          <a:p>
            <a:pPr>
              <a:defRPr/>
            </a:pPr>
            <a:fld id="{4E227019-1451-45BD-B61C-7AF55C70AA45}" type="slidenum">
              <a:rPr lang="zh-CN" altLang="en-US"/>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2022/11/16</a:t>
            </a:fld>
            <a:endParaRPr 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5"/>
          <p:cNvSpPr>
            <a:spLocks noGrp="1" noChangeArrowheads="1"/>
          </p:cNvSpPr>
          <p:nvPr>
            <p:ph type="sldNum" sz="quarter" idx="12"/>
          </p:nvPr>
        </p:nvSpPr>
        <p:spPr/>
        <p:txBody>
          <a:bodyPr/>
          <a:lstStyle>
            <a:lvl1pPr>
              <a:defRPr/>
            </a:lvl1pPr>
          </a:lstStyle>
          <a:p>
            <a:pPr>
              <a:defRPr/>
            </a:pPr>
            <a:fld id="{A776A8A5-509F-4FF4-914B-DE7911A9FDCE}" type="slidenum">
              <a:rPr lang="zh-CN" altLang="en-US"/>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2022/11/16</a:t>
            </a:fld>
            <a:endParaRPr 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5"/>
          <p:cNvSpPr>
            <a:spLocks noGrp="1" noChangeArrowheads="1"/>
          </p:cNvSpPr>
          <p:nvPr>
            <p:ph type="sldNum" sz="quarter" idx="12"/>
          </p:nvPr>
        </p:nvSpPr>
        <p:spPr/>
        <p:txBody>
          <a:bodyPr/>
          <a:lstStyle>
            <a:lvl1pPr>
              <a:defRPr/>
            </a:lvl1pPr>
          </a:lstStyle>
          <a:p>
            <a:pPr>
              <a:defRPr/>
            </a:pPr>
            <a:fld id="{2540D63B-70E4-448C-A960-B7BCA42D5432}" type="slidenum">
              <a:rPr lang="zh-CN" alt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2022/11/16</a:t>
            </a:fld>
            <a:endParaRPr lang="en-US"/>
          </a:p>
        </p:txBody>
      </p:sp>
      <p:sp>
        <p:nvSpPr>
          <p:cNvPr id="5" name="KSO_FT"/>
          <p:cNvSpPr>
            <a:spLocks noGrp="1" noChangeArrowheads="1"/>
          </p:cNvSpPr>
          <p:nvPr>
            <p:ph type="ftr" sz="quarter" idx="11"/>
          </p:nvPr>
        </p:nvSpPr>
        <p:spPr/>
        <p:txBody>
          <a:bodyPr/>
          <a:lstStyle>
            <a:lvl1pPr>
              <a:defRPr/>
            </a:lvl1pPr>
          </a:lstStyle>
          <a:p>
            <a:pPr>
              <a:defRPr/>
            </a:pPr>
            <a:endParaRPr lang="zh-CN" altLang="en-US"/>
          </a:p>
        </p:txBody>
      </p:sp>
      <p:sp>
        <p:nvSpPr>
          <p:cNvPr id="6" name="KSO_FN"/>
          <p:cNvSpPr>
            <a:spLocks noGrp="1" noChangeArrowheads="1"/>
          </p:cNvSpPr>
          <p:nvPr>
            <p:ph type="sldNum" sz="quarter" idx="12"/>
          </p:nvPr>
        </p:nvSpPr>
        <p:spPr/>
        <p:txBody>
          <a:bodyPr/>
          <a:lstStyle>
            <a:lvl1pPr>
              <a:defRPr/>
            </a:lvl1pPr>
          </a:lstStyle>
          <a:p>
            <a:pPr>
              <a:defRPr/>
            </a:pPr>
            <a:fld id="{34FBF970-60AF-4DAF-9E35-50708D19D96E}" type="slidenum">
              <a:rPr lang="zh-CN" altLang="en-US"/>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2022/11/16</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7353BC4C-21CF-455E-B095-424B494E974E}" type="slidenum">
              <a:rPr lang="zh-CN" altLang="en-US"/>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2022/11/16</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E1D8D181-3281-4E13-887C-32993C8F81F6}" type="slidenum">
              <a:rPr lang="zh-CN" altLang="en-US"/>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2022/11/16</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FBF84EC5-1729-4024-A363-B97A4567CA7F}" type="slidenum">
              <a:rPr lang="zh-CN" altLang="en-US"/>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68300"/>
            <a:ext cx="2001837" cy="5988050"/>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566738" y="368300"/>
            <a:ext cx="5854700" cy="5988050"/>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B3191403-9BB2-424E-A8BB-7CB1475A9DB0}" type="datetime1">
              <a:rPr lang="zh-CN" altLang="en-US"/>
              <a:t>2022/11/16</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1CA0E7CA-17FA-457E-94D8-9BF9C6220184}" type="slidenum">
              <a:rPr lang="zh-CN" altLang="en-US"/>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矩形 12"/>
          <p:cNvGrpSpPr/>
          <p:nvPr userDrawn="1"/>
        </p:nvGrpSpPr>
        <p:grpSpPr bwMode="auto">
          <a:xfrm>
            <a:off x="0" y="0"/>
            <a:ext cx="9150350" cy="6888163"/>
            <a:chOff x="0" y="0"/>
            <a:chExt cx="5764" cy="4339"/>
          </a:xfrm>
        </p:grpSpPr>
        <p:pic>
          <p:nvPicPr>
            <p:cNvPr id="5" name="矩形 1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764" cy="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0" y="0"/>
              <a:ext cx="5762"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300">
                <a:solidFill>
                  <a:srgbClr val="FFFFFF"/>
                </a:solidFill>
              </a:endParaRPr>
            </a:p>
          </p:txBody>
        </p:sp>
      </p:grpSp>
      <p:grpSp>
        <p:nvGrpSpPr>
          <p:cNvPr id="7" name="组合 13"/>
          <p:cNvGrpSpPr/>
          <p:nvPr userDrawn="1"/>
        </p:nvGrpSpPr>
        <p:grpSpPr bwMode="auto">
          <a:xfrm>
            <a:off x="0" y="263525"/>
            <a:ext cx="9144000" cy="4676775"/>
            <a:chOff x="0" y="0"/>
            <a:chExt cx="12192000" cy="4677534"/>
          </a:xfrm>
        </p:grpSpPr>
        <p:grpSp>
          <p:nvGrpSpPr>
            <p:cNvPr id="8" name="Freeform 5"/>
            <p:cNvGrpSpPr/>
            <p:nvPr userDrawn="1"/>
          </p:nvGrpSpPr>
          <p:grpSpPr bwMode="auto">
            <a:xfrm>
              <a:off x="0" y="-1059"/>
              <a:ext cx="12200128" cy="2353056"/>
              <a:chOff x="0" y="0"/>
              <a:chExt cx="9150096" cy="2353056"/>
            </a:xfrm>
          </p:grpSpPr>
          <p:pic>
            <p:nvPicPr>
              <p:cNvPr id="17" name="Freeform 5"/>
              <p:cNvPicPr>
                <a:picLocks noEditPoints="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50096" cy="2353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8"/>
              <p:cNvSpPr txBox="1">
                <a:spLocks noChangeArrowheads="1"/>
              </p:cNvSpPr>
              <p:nvPr/>
            </p:nvSpPr>
            <p:spPr bwMode="auto">
              <a:xfrm>
                <a:off x="0" y="1059"/>
                <a:ext cx="9144000" cy="2353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9" name="矩形 15"/>
            <p:cNvSpPr>
              <a:spLocks noChangeArrowheads="1"/>
            </p:cNvSpPr>
            <p:nvPr/>
          </p:nvSpPr>
          <p:spPr bwMode="auto">
            <a:xfrm>
              <a:off x="0" y="2362583"/>
              <a:ext cx="12192000" cy="1714778"/>
            </a:xfrm>
            <a:prstGeom prst="rect">
              <a:avLst/>
            </a:prstGeom>
            <a:solidFill>
              <a:srgbClr val="28A9D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cxnSp>
          <p:nvCxnSpPr>
            <p:cNvPr id="10" name="直接连接符 16"/>
            <p:cNvCxnSpPr>
              <a:cxnSpLocks noChangeShapeType="1"/>
            </p:cNvCxnSpPr>
            <p:nvPr/>
          </p:nvCxnSpPr>
          <p:spPr bwMode="auto">
            <a:xfrm>
              <a:off x="0" y="4110425"/>
              <a:ext cx="12192000" cy="0"/>
            </a:xfrm>
            <a:prstGeom prst="line">
              <a:avLst/>
            </a:prstGeom>
            <a:noFill/>
            <a:ln w="19050">
              <a:solidFill>
                <a:srgbClr val="28A9D6"/>
              </a:solidFill>
              <a:round/>
            </a:ln>
            <a:extLst>
              <a:ext uri="{909E8E84-426E-40DD-AFC4-6F175D3DCCD1}">
                <a14:hiddenFill xmlns:a14="http://schemas.microsoft.com/office/drawing/2010/main">
                  <a:noFill/>
                </a14:hiddenFill>
              </a:ext>
            </a:extLst>
          </p:spPr>
        </p:cxnSp>
        <p:cxnSp>
          <p:nvCxnSpPr>
            <p:cNvPr id="11" name="直接连接符 17"/>
            <p:cNvCxnSpPr>
              <a:cxnSpLocks noChangeShapeType="1"/>
            </p:cNvCxnSpPr>
            <p:nvPr/>
          </p:nvCxnSpPr>
          <p:spPr bwMode="auto">
            <a:xfrm>
              <a:off x="0" y="4532288"/>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2" name="直接连接符 18"/>
            <p:cNvCxnSpPr>
              <a:cxnSpLocks noChangeShapeType="1"/>
            </p:cNvCxnSpPr>
            <p:nvPr/>
          </p:nvCxnSpPr>
          <p:spPr bwMode="auto">
            <a:xfrm>
              <a:off x="0" y="4598574"/>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3" name="直接连接符 19"/>
            <p:cNvCxnSpPr>
              <a:cxnSpLocks noChangeShapeType="1"/>
            </p:cNvCxnSpPr>
            <p:nvPr/>
          </p:nvCxnSpPr>
          <p:spPr bwMode="auto">
            <a:xfrm>
              <a:off x="0" y="4664860"/>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4" name="直接连接符 20"/>
            <p:cNvCxnSpPr>
              <a:cxnSpLocks noChangeShapeType="1"/>
            </p:cNvCxnSpPr>
            <p:nvPr/>
          </p:nvCxnSpPr>
          <p:spPr bwMode="auto">
            <a:xfrm>
              <a:off x="7872000" y="4532288"/>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5" name="直接连接符 21"/>
            <p:cNvCxnSpPr>
              <a:cxnSpLocks noChangeShapeType="1"/>
            </p:cNvCxnSpPr>
            <p:nvPr/>
          </p:nvCxnSpPr>
          <p:spPr bwMode="auto">
            <a:xfrm>
              <a:off x="7872000" y="4598574"/>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cxnSp>
          <p:nvCxnSpPr>
            <p:cNvPr id="16" name="直接连接符 22"/>
            <p:cNvCxnSpPr>
              <a:cxnSpLocks noChangeShapeType="1"/>
            </p:cNvCxnSpPr>
            <p:nvPr/>
          </p:nvCxnSpPr>
          <p:spPr bwMode="auto">
            <a:xfrm>
              <a:off x="7872000" y="4664860"/>
              <a:ext cx="4320000" cy="12674"/>
            </a:xfrm>
            <a:prstGeom prst="line">
              <a:avLst/>
            </a:prstGeom>
            <a:noFill/>
            <a:ln w="3175">
              <a:solidFill>
                <a:srgbClr val="28A9D6"/>
              </a:solidFill>
              <a:round/>
            </a:ln>
            <a:extLst>
              <a:ext uri="{909E8E84-426E-40DD-AFC4-6F175D3DCCD1}">
                <a14:hiddenFill xmlns:a14="http://schemas.microsoft.com/office/drawing/2010/main">
                  <a:noFill/>
                </a14:hiddenFill>
              </a:ext>
            </a:extLst>
          </p:spPr>
        </p:cxnSp>
      </p:grpSp>
      <p:sp>
        <p:nvSpPr>
          <p:cNvPr id="8209" name="Text Placeholder 2"/>
          <p:cNvSpPr>
            <a:spLocks noGrp="1" noChangeArrowheads="1"/>
          </p:cNvSpPr>
          <p:nvPr>
            <p:ph type="subTitle" idx="1"/>
          </p:nvPr>
        </p:nvSpPr>
        <p:spPr>
          <a:xfrm>
            <a:off x="3228975" y="4695825"/>
            <a:ext cx="2628900" cy="466725"/>
          </a:xfrm>
        </p:spPr>
        <p:txBody>
          <a:bodyPr/>
          <a:lstStyle>
            <a:lvl1pPr algn="ctr">
              <a:buFont typeface="Wingdings 2" panose="05020102010507070707" pitchFamily="18" charset="2"/>
              <a:buNone/>
              <a:defRPr sz="1600"/>
            </a:lvl1pPr>
          </a:lstStyle>
          <a:p>
            <a:pPr lvl="0"/>
            <a:r>
              <a:rPr lang="zh-CN" noProof="0">
                <a:sym typeface="Arial" panose="020B0604020202020204" pitchFamily="34" charset="0"/>
              </a:rPr>
              <a:t>单击此处编辑母版副标题样式</a:t>
            </a:r>
          </a:p>
        </p:txBody>
      </p:sp>
      <p:sp>
        <p:nvSpPr>
          <p:cNvPr id="8213" name="Title Placeholder 1"/>
          <p:cNvSpPr>
            <a:spLocks noGrp="1" noChangeArrowheads="1"/>
          </p:cNvSpPr>
          <p:nvPr>
            <p:ph type="ctrTitle"/>
          </p:nvPr>
        </p:nvSpPr>
        <p:spPr>
          <a:xfrm>
            <a:off x="714375" y="3140075"/>
            <a:ext cx="7772400" cy="717550"/>
          </a:xfrm>
        </p:spPr>
        <p:txBody>
          <a:bodyPr/>
          <a:lstStyle>
            <a:lvl1pPr algn="ctr">
              <a:defRPr sz="3600">
                <a:solidFill>
                  <a:schemeClr val="bg1"/>
                </a:solidFill>
              </a:defRPr>
            </a:lvl1pPr>
          </a:lstStyle>
          <a:p>
            <a:pPr lvl="0"/>
            <a:r>
              <a:rPr lang="zh-CN" noProof="0"/>
              <a:t>单击此处编辑母版标题样式</a:t>
            </a:r>
          </a:p>
        </p:txBody>
      </p:sp>
      <p:sp>
        <p:nvSpPr>
          <p:cNvPr id="19" name="Date Placeholder 3"/>
          <p:cNvSpPr>
            <a:spLocks noGrp="1" noChangeArrowheads="1"/>
          </p:cNvSpPr>
          <p:nvPr>
            <p:ph type="dt" sz="half" idx="10"/>
          </p:nvPr>
        </p:nvSpPr>
        <p:spPr>
          <a:xfrm>
            <a:off x="457200" y="6245225"/>
            <a:ext cx="2133600" cy="476250"/>
          </a:xfrm>
        </p:spPr>
        <p:txBody>
          <a:bodyPr/>
          <a:lstStyle>
            <a:lvl1pPr>
              <a:defRPr smtClean="0"/>
            </a:lvl1pPr>
          </a:lstStyle>
          <a:p>
            <a:pPr>
              <a:defRPr/>
            </a:pPr>
            <a:fld id="{7E9B9122-6204-415B-9B63-767BCB80D292}" type="datetime1">
              <a:rPr lang="zh-CN" altLang="en-US"/>
              <a:t>2022/11/16</a:t>
            </a:fld>
            <a:endParaRPr lang="en-US"/>
          </a:p>
        </p:txBody>
      </p:sp>
      <p:sp>
        <p:nvSpPr>
          <p:cNvPr id="20" name="Footer Placeholder 4"/>
          <p:cNvSpPr>
            <a:spLocks noGrp="1" noChangeArrowheads="1"/>
          </p:cNvSpPr>
          <p:nvPr>
            <p:ph type="ftr" sz="quarter" idx="11"/>
          </p:nvPr>
        </p:nvSpPr>
        <p:spPr>
          <a:xfrm>
            <a:off x="3124200" y="6245225"/>
            <a:ext cx="2895600" cy="476250"/>
          </a:xfrm>
        </p:spPr>
        <p:txBody>
          <a:bodyPr/>
          <a:lstStyle>
            <a:lvl1pPr>
              <a:defRPr smtClean="0"/>
            </a:lvl1pPr>
          </a:lstStyle>
          <a:p>
            <a:pPr>
              <a:defRPr/>
            </a:pPr>
            <a:endParaRPr lang="en-US"/>
          </a:p>
        </p:txBody>
      </p:sp>
      <p:sp>
        <p:nvSpPr>
          <p:cNvPr id="21" name="Slide Number Placeholder 5"/>
          <p:cNvSpPr>
            <a:spLocks noGrp="1" noChangeArrowheads="1"/>
          </p:cNvSpPr>
          <p:nvPr>
            <p:ph type="sldNum" sz="quarter" idx="12"/>
          </p:nvPr>
        </p:nvSpPr>
        <p:spPr>
          <a:xfrm>
            <a:off x="6553200" y="6245225"/>
            <a:ext cx="2133600" cy="476250"/>
          </a:xfrm>
        </p:spPr>
        <p:txBody>
          <a:bodyPr/>
          <a:lstStyle>
            <a:lvl1pPr>
              <a:defRPr smtClean="0"/>
            </a:lvl1pPr>
          </a:lstStyle>
          <a:p>
            <a:pPr>
              <a:defRPr/>
            </a:pPr>
            <a:fld id="{70250EEA-FF4E-41D5-AF69-6EEADFA6D3D0}" type="slidenum">
              <a:rPr lang="zh-CN" altLang="en-US"/>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2022/11/16</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3C989441-A55F-43EA-A8B0-412ADF2DBC66}" type="slidenum">
              <a:rPr lang="zh-CN" altLang="en-US"/>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2022/11/16</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C364DB7A-EFF0-4FC6-B595-90C219780068}" type="slidenum">
              <a:rPr lang="zh-CN" altLang="en-US"/>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85775" y="1135063"/>
            <a:ext cx="3968750" cy="53451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06925" y="1135063"/>
            <a:ext cx="3968750" cy="53451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2022/11/16</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029D5673-5430-4CAF-80D3-E7AE5060CFAF}" type="slidenum">
              <a:rPr lang="zh-CN" altLang="en-US"/>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2022/11/16</a:t>
            </a:fld>
            <a:endParaRPr 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p>
        </p:txBody>
      </p:sp>
      <p:sp>
        <p:nvSpPr>
          <p:cNvPr id="9" name="Slide Number Placeholder 5"/>
          <p:cNvSpPr>
            <a:spLocks noGrp="1" noChangeArrowheads="1"/>
          </p:cNvSpPr>
          <p:nvPr>
            <p:ph type="sldNum" sz="quarter" idx="12"/>
          </p:nvPr>
        </p:nvSpPr>
        <p:spPr/>
        <p:txBody>
          <a:bodyPr/>
          <a:lstStyle>
            <a:lvl1pPr>
              <a:defRPr/>
            </a:lvl1pPr>
          </a:lstStyle>
          <a:p>
            <a:pPr>
              <a:defRPr/>
            </a:pPr>
            <a:fld id="{7B25A6FA-2176-4BCE-AD9F-89675A8CFB56}" type="slidenum">
              <a:rPr lang="zh-CN" altLang="en-US"/>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2022/11/16</a:t>
            </a:fld>
            <a:endParaRPr 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p>
        </p:txBody>
      </p:sp>
      <p:sp>
        <p:nvSpPr>
          <p:cNvPr id="5" name="Slide Number Placeholder 5"/>
          <p:cNvSpPr>
            <a:spLocks noGrp="1" noChangeArrowheads="1"/>
          </p:cNvSpPr>
          <p:nvPr>
            <p:ph type="sldNum" sz="quarter" idx="12"/>
          </p:nvPr>
        </p:nvSpPr>
        <p:spPr/>
        <p:txBody>
          <a:bodyPr/>
          <a:lstStyle>
            <a:lvl1pPr>
              <a:defRPr/>
            </a:lvl1pPr>
          </a:lstStyle>
          <a:p>
            <a:pPr>
              <a:defRPr/>
            </a:pPr>
            <a:fld id="{EA1250DC-0878-4B08-A8DF-B0618002FCC3}" type="slidenum">
              <a:rPr lang="zh-CN" alt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279400" y="1054100"/>
            <a:ext cx="3811588" cy="54070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243388" y="1054100"/>
            <a:ext cx="3811587" cy="540702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2022/11/16</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AEBDED28-B741-4EF3-8A85-476A8059E05F}" type="slidenum">
              <a:rPr lang="zh-CN" altLang="en-US"/>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2022/11/16</a:t>
            </a:fld>
            <a:endParaRPr 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p>
        </p:txBody>
      </p:sp>
      <p:sp>
        <p:nvSpPr>
          <p:cNvPr id="4" name="Slide Number Placeholder 5"/>
          <p:cNvSpPr>
            <a:spLocks noGrp="1" noChangeArrowheads="1"/>
          </p:cNvSpPr>
          <p:nvPr>
            <p:ph type="sldNum" sz="quarter" idx="12"/>
          </p:nvPr>
        </p:nvSpPr>
        <p:spPr/>
        <p:txBody>
          <a:bodyPr/>
          <a:lstStyle>
            <a:lvl1pPr>
              <a:defRPr/>
            </a:lvl1pPr>
          </a:lstStyle>
          <a:p>
            <a:pPr>
              <a:defRPr/>
            </a:pPr>
            <a:fld id="{33FB7DB4-EE38-47B9-960D-23808051C6B6}" type="slidenum">
              <a:rPr lang="zh-CN" altLang="en-US"/>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2022/11/16</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08779915-1CD2-4D16-B500-B5490E936485}" type="slidenum">
              <a:rPr lang="zh-CN" altLang="en-US"/>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sym typeface="Arial" panose="020B0604020202020204" pitchFamily="34" charset="0"/>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2022/11/16</a:t>
            </a:fld>
            <a:endParaRPr 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p>
        </p:txBody>
      </p:sp>
      <p:sp>
        <p:nvSpPr>
          <p:cNvPr id="7" name="Slide Number Placeholder 5"/>
          <p:cNvSpPr>
            <a:spLocks noGrp="1" noChangeArrowheads="1"/>
          </p:cNvSpPr>
          <p:nvPr>
            <p:ph type="sldNum" sz="quarter" idx="12"/>
          </p:nvPr>
        </p:nvSpPr>
        <p:spPr/>
        <p:txBody>
          <a:bodyPr/>
          <a:lstStyle>
            <a:lvl1pPr>
              <a:defRPr/>
            </a:lvl1pPr>
          </a:lstStyle>
          <a:p>
            <a:pPr>
              <a:defRPr/>
            </a:pPr>
            <a:fld id="{A629697E-D45A-4E7C-81FC-4060FFD7AB32}" type="slidenum">
              <a:rPr lang="zh-CN" altLang="en-US"/>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2022/11/16</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EBC46216-539C-4C56-A730-F6A42213F0E6}" type="slidenum">
              <a:rPr lang="zh-CN" altLang="en-US"/>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55588"/>
            <a:ext cx="2022475" cy="622458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85775" y="255588"/>
            <a:ext cx="5915025" cy="622458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Date Placeholder 3"/>
          <p:cNvSpPr>
            <a:spLocks noGrp="1" noChangeArrowheads="1"/>
          </p:cNvSpPr>
          <p:nvPr>
            <p:ph type="dt" sz="half" idx="10"/>
          </p:nvPr>
        </p:nvSpPr>
        <p:spPr/>
        <p:txBody>
          <a:bodyPr/>
          <a:lstStyle>
            <a:lvl1pPr>
              <a:defRPr/>
            </a:lvl1pPr>
          </a:lstStyle>
          <a:p>
            <a:pPr>
              <a:defRPr/>
            </a:pPr>
            <a:fld id="{86C121FE-698C-4C79-A3F4-AD86EFCAADA7}" type="datetime1">
              <a:rPr lang="zh-CN" altLang="en-US"/>
              <a:t>2022/11/16</a:t>
            </a:fld>
            <a:endParaRPr 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pPr>
              <a:defRPr/>
            </a:pPr>
            <a:fld id="{91C01A58-410C-44AE-B15D-E703576B05EB}" type="slidenum">
              <a:rPr lang="zh-CN" altLang="en-US"/>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eaLnBrk="1">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eaLnBrk="1">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Tree>
    <p:extLst>
      <p:ext uri="{BB962C8B-B14F-4D97-AF65-F5344CB8AC3E}">
        <p14:creationId xmlns:p14="http://schemas.microsoft.com/office/powerpoint/2010/main" val="274489087"/>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79400" y="1010465"/>
            <a:ext cx="8636000" cy="4972050"/>
          </a:xfrm>
        </p:spPr>
        <p:txBody>
          <a:bodyPr/>
          <a:lstStyle>
            <a:lvl1pPr eaLnBrk="1">
              <a:lnSpc>
                <a:spcPct val="130000"/>
              </a:lnSpc>
              <a:spcBef>
                <a:spcPts val="0"/>
              </a:spcBef>
              <a:buFont typeface="Wingdings" pitchFamily="2" charset="2"/>
              <a:buChar char="l"/>
              <a:defRPr/>
            </a:lvl1pPr>
            <a:lvl2pPr eaLnBrk="1">
              <a:lnSpc>
                <a:spcPct val="130000"/>
              </a:lnSpc>
              <a:spcBef>
                <a:spcPts val="0"/>
              </a:spcBef>
              <a:buFont typeface="Wingdings" pitchFamily="2" charset="2"/>
              <a:buChar char="Ø"/>
              <a:defRPr/>
            </a:lvl2pPr>
            <a:lvl3pPr eaLnBrk="1">
              <a:lnSpc>
                <a:spcPct val="130000"/>
              </a:lnSpc>
              <a:spcBef>
                <a:spcPts val="0"/>
              </a:spcBef>
              <a:defRPr/>
            </a:lvl3pPr>
            <a:lvl4pPr eaLnBrk="1">
              <a:lnSpc>
                <a:spcPct val="130000"/>
              </a:lnSpc>
              <a:spcBef>
                <a:spcPts val="0"/>
              </a:spcBef>
              <a:defRPr/>
            </a:lvl4pPr>
            <a:lvl5pPr eaLnBrk="1">
              <a:lnSpc>
                <a:spcPct val="130000"/>
              </a:lnSpc>
              <a:spcBef>
                <a:spcPts val="0"/>
              </a:spcBef>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Text Box 17"/>
          <p:cNvSpPr txBox="1">
            <a:spLocks noChangeArrowheads="1"/>
          </p:cNvSpPr>
          <p:nvPr userDrawn="1"/>
        </p:nvSpPr>
        <p:spPr bwMode="auto">
          <a:xfrm>
            <a:off x="50800" y="6481763"/>
            <a:ext cx="9067800" cy="339725"/>
          </a:xfrm>
          <a:prstGeom prst="rect">
            <a:avLst/>
          </a:prstGeom>
          <a:noFill/>
          <a:ln>
            <a:noFill/>
          </a:ln>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spcBef>
                <a:spcPct val="50000"/>
              </a:spcBef>
              <a:buFontTx/>
              <a:buNone/>
              <a:defRPr/>
            </a:pPr>
            <a:fld id="{380602F7-2D1E-4BA3-9157-D4E968859D90}" type="slidenum">
              <a:rPr lang="zh-CN" altLang="en-US" sz="1600" b="1" smtClean="0">
                <a:solidFill>
                  <a:srgbClr val="000000"/>
                </a:solidFill>
              </a:rPr>
              <a:pPr algn="r" eaLnBrk="1" hangingPunct="1">
                <a:spcBef>
                  <a:spcPct val="50000"/>
                </a:spcBef>
                <a:buFontTx/>
                <a:buNone/>
                <a:defRPr/>
              </a:pPr>
              <a:t>‹#›</a:t>
            </a:fld>
            <a:r>
              <a:rPr lang="zh-CN" altLang="en-US" sz="1600" b="1" dirty="0">
                <a:solidFill>
                  <a:srgbClr val="FFFFFF"/>
                </a:solidFill>
              </a:rPr>
              <a:t> </a:t>
            </a:r>
            <a:endParaRPr lang="zh-CN" altLang="zh-CN" sz="1600" b="1" dirty="0">
              <a:solidFill>
                <a:srgbClr val="FFFFFF"/>
              </a:solidFill>
            </a:endParaRPr>
          </a:p>
        </p:txBody>
      </p:sp>
    </p:spTree>
    <p:extLst>
      <p:ext uri="{BB962C8B-B14F-4D97-AF65-F5344CB8AC3E}">
        <p14:creationId xmlns:p14="http://schemas.microsoft.com/office/powerpoint/2010/main" val="998186712"/>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79400" y="1096963"/>
            <a:ext cx="4241800"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3600" y="1096963"/>
            <a:ext cx="4241800"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7356039"/>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buFontTx/>
              <a:buNone/>
              <a:defRPr/>
            </a:pPr>
            <a:endParaRPr lang="en-US" altLang="zh-CN">
              <a:solidFill>
                <a:srgbClr val="000000"/>
              </a:solidFill>
              <a:latin typeface="Arial" charset="0"/>
              <a:ea typeface="宋体" charset="-122"/>
            </a:endParaRPr>
          </a:p>
        </p:txBody>
      </p:sp>
      <p:sp>
        <p:nvSpPr>
          <p:cNvPr id="3"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buFontTx/>
              <a:buNone/>
              <a:defRPr/>
            </a:pPr>
            <a:endParaRPr lang="en-US" altLang="zh-CN">
              <a:solidFill>
                <a:srgbClr val="000000"/>
              </a:solidFill>
              <a:latin typeface="Arial" charset="0"/>
              <a:ea typeface="宋体" charset="-122"/>
            </a:endParaRPr>
          </a:p>
        </p:txBody>
      </p:sp>
      <p:sp>
        <p:nvSpPr>
          <p:cNvPr id="4"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pPr>
              <a:buFontTx/>
              <a:buNone/>
              <a:defRPr/>
            </a:pPr>
            <a:fld id="{0FF57203-C35C-4101-BB59-5D58D06E0BA5}" type="slidenum">
              <a:rPr lang="en-US" altLang="zh-CN">
                <a:solidFill>
                  <a:srgbClr val="000000"/>
                </a:solidFill>
                <a:latin typeface="Arial" charset="0"/>
                <a:ea typeface="宋体" charset="-122"/>
              </a:rPr>
              <a:pPr>
                <a:buFontTx/>
                <a:buNone/>
                <a:defRPr/>
              </a:pPr>
              <a:t>‹#›</a:t>
            </a:fld>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33404900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2192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641475"/>
            <a:ext cx="3810000" cy="4454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41475"/>
            <a:ext cx="3810000" cy="4454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pPr>
              <a:buFontTx/>
              <a:buNone/>
            </a:pPr>
            <a:endParaRPr lang="en-US" altLang="zh-CN">
              <a:solidFill>
                <a:srgbClr val="000000"/>
              </a:solidFill>
              <a:latin typeface="Arial" charset="0"/>
              <a:ea typeface="宋体" charset="-122"/>
            </a:endParaRPr>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pPr>
              <a:buFontTx/>
              <a:buNone/>
            </a:pPr>
            <a:endParaRPr lang="en-US" altLang="zh-CN">
              <a:solidFill>
                <a:srgbClr val="000000"/>
              </a:solidFill>
              <a:latin typeface="Arial" charset="0"/>
              <a:ea typeface="宋体" charset="-122"/>
            </a:endParaRPr>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pPr>
              <a:buFontTx/>
              <a:buNone/>
            </a:pPr>
            <a:fld id="{9FC7E16D-5A04-4A97-B5EF-ADB58EFF5016}" type="slidenum">
              <a:rPr lang="zh-CN" altLang="en-US">
                <a:solidFill>
                  <a:srgbClr val="000000"/>
                </a:solidFill>
                <a:latin typeface="Arial" charset="0"/>
                <a:ea typeface="宋体" charset="-122"/>
              </a:rPr>
              <a:pPr>
                <a:buFontTx/>
                <a:buNone/>
              </a:pPr>
              <a:t>‹#›</a:t>
            </a:fld>
            <a:endParaRPr lang="en-US" altLang="zh-CN">
              <a:solidFill>
                <a:srgbClr val="000000"/>
              </a:solidFill>
              <a:latin typeface="Arial" charset="0"/>
              <a:ea typeface="宋体" charset="-122"/>
            </a:endParaRPr>
          </a:p>
        </p:txBody>
      </p:sp>
    </p:spTree>
    <p:extLst>
      <p:ext uri="{BB962C8B-B14F-4D97-AF65-F5344CB8AC3E}">
        <p14:creationId xmlns:p14="http://schemas.microsoft.com/office/powerpoint/2010/main" val="2426094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2022/11/16</a:t>
            </a:fld>
            <a:endParaRPr lang="en-US"/>
          </a:p>
        </p:txBody>
      </p:sp>
      <p:sp>
        <p:nvSpPr>
          <p:cNvPr id="8" name="KSO_FT"/>
          <p:cNvSpPr>
            <a:spLocks noGrp="1" noChangeArrowheads="1"/>
          </p:cNvSpPr>
          <p:nvPr>
            <p:ph type="ftr" sz="quarter" idx="11"/>
          </p:nvPr>
        </p:nvSpPr>
        <p:spPr/>
        <p:txBody>
          <a:bodyPr/>
          <a:lstStyle>
            <a:lvl1pPr>
              <a:defRPr/>
            </a:lvl1pPr>
          </a:lstStyle>
          <a:p>
            <a:pPr>
              <a:defRPr/>
            </a:pPr>
            <a:endParaRPr lang="zh-CN" altLang="en-US"/>
          </a:p>
        </p:txBody>
      </p:sp>
      <p:sp>
        <p:nvSpPr>
          <p:cNvPr id="9" name="KSO_FN"/>
          <p:cNvSpPr>
            <a:spLocks noGrp="1" noChangeArrowheads="1"/>
          </p:cNvSpPr>
          <p:nvPr>
            <p:ph type="sldNum" sz="quarter" idx="12"/>
          </p:nvPr>
        </p:nvSpPr>
        <p:spPr/>
        <p:txBody>
          <a:bodyPr/>
          <a:lstStyle>
            <a:lvl1pPr>
              <a:defRPr/>
            </a:lvl1pPr>
          </a:lstStyle>
          <a:p>
            <a:pPr>
              <a:defRPr/>
            </a:pPr>
            <a:fld id="{6F03127B-0938-4893-96C2-5BF3E99308BA}" type="slidenum">
              <a:rPr lang="zh-CN" alt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2022/11/16</a:t>
            </a:fld>
            <a:endParaRPr lang="en-US"/>
          </a:p>
        </p:txBody>
      </p:sp>
      <p:sp>
        <p:nvSpPr>
          <p:cNvPr id="4" name="KSO_FT"/>
          <p:cNvSpPr>
            <a:spLocks noGrp="1" noChangeArrowheads="1"/>
          </p:cNvSpPr>
          <p:nvPr>
            <p:ph type="ftr" sz="quarter" idx="11"/>
          </p:nvPr>
        </p:nvSpPr>
        <p:spPr/>
        <p:txBody>
          <a:bodyPr/>
          <a:lstStyle>
            <a:lvl1pPr>
              <a:defRPr/>
            </a:lvl1pPr>
          </a:lstStyle>
          <a:p>
            <a:pPr>
              <a:defRPr/>
            </a:pPr>
            <a:endParaRPr lang="zh-CN" altLang="en-US"/>
          </a:p>
        </p:txBody>
      </p:sp>
      <p:sp>
        <p:nvSpPr>
          <p:cNvPr id="5" name="KSO_FN"/>
          <p:cNvSpPr>
            <a:spLocks noGrp="1" noChangeArrowheads="1"/>
          </p:cNvSpPr>
          <p:nvPr>
            <p:ph type="sldNum" sz="quarter" idx="12"/>
          </p:nvPr>
        </p:nvSpPr>
        <p:spPr/>
        <p:txBody>
          <a:bodyPr/>
          <a:lstStyle>
            <a:lvl1pPr>
              <a:defRPr/>
            </a:lvl1pPr>
          </a:lstStyle>
          <a:p>
            <a:pPr>
              <a:defRPr/>
            </a:pPr>
            <a:fld id="{DAC73F5A-A092-4D93-92E7-775B571A6B0D}" type="slidenum">
              <a:rPr lang="zh-CN" alt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2022/11/16</a:t>
            </a:fld>
            <a:endParaRPr lang="en-US"/>
          </a:p>
        </p:txBody>
      </p:sp>
      <p:sp>
        <p:nvSpPr>
          <p:cNvPr id="3" name="KSO_FT"/>
          <p:cNvSpPr>
            <a:spLocks noGrp="1" noChangeArrowheads="1"/>
          </p:cNvSpPr>
          <p:nvPr>
            <p:ph type="ftr" sz="quarter" idx="11"/>
          </p:nvPr>
        </p:nvSpPr>
        <p:spPr/>
        <p:txBody>
          <a:bodyPr/>
          <a:lstStyle>
            <a:lvl1pPr>
              <a:defRPr/>
            </a:lvl1pPr>
          </a:lstStyle>
          <a:p>
            <a:pPr>
              <a:defRPr/>
            </a:pPr>
            <a:endParaRPr lang="zh-CN" altLang="en-US"/>
          </a:p>
        </p:txBody>
      </p:sp>
      <p:sp>
        <p:nvSpPr>
          <p:cNvPr id="4" name="KSO_FN"/>
          <p:cNvSpPr>
            <a:spLocks noGrp="1" noChangeArrowheads="1"/>
          </p:cNvSpPr>
          <p:nvPr>
            <p:ph type="sldNum" sz="quarter" idx="12"/>
          </p:nvPr>
        </p:nvSpPr>
        <p:spPr/>
        <p:txBody>
          <a:bodyPr/>
          <a:lstStyle>
            <a:lvl1pPr>
              <a:defRPr/>
            </a:lvl1pPr>
          </a:lstStyle>
          <a:p>
            <a:pPr>
              <a:defRPr/>
            </a:pPr>
            <a:fld id="{B6A47056-C575-41A5-9FC0-1A2A3B26D7C5}" type="slidenum">
              <a:rPr lang="zh-CN" alt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2022/11/16</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5F96A6E2-01AE-4F33-B1C1-84244AF65CD8}" type="slidenum">
              <a:rPr lang="zh-CN" alt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noProof="1"/>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p>
        </p:txBody>
      </p:sp>
      <p:sp>
        <p:nvSpPr>
          <p:cNvPr id="5" name="KSO_FD"/>
          <p:cNvSpPr>
            <a:spLocks noGrp="1" noChangeArrowheads="1"/>
          </p:cNvSpPr>
          <p:nvPr>
            <p:ph type="dt" sz="half" idx="10"/>
          </p:nvPr>
        </p:nvSpPr>
        <p:spPr/>
        <p:txBody>
          <a:bodyPr/>
          <a:lstStyle>
            <a:lvl1pPr>
              <a:defRPr/>
            </a:lvl1pPr>
          </a:lstStyle>
          <a:p>
            <a:pPr>
              <a:defRPr/>
            </a:pPr>
            <a:fld id="{BD9F33B1-7C18-4AD4-9DF1-5FE252B9DDC3}" type="datetime1">
              <a:rPr lang="zh-CN" altLang="en-US"/>
              <a:t>2022/11/16</a:t>
            </a:fld>
            <a:endParaRPr lang="en-US"/>
          </a:p>
        </p:txBody>
      </p:sp>
      <p:sp>
        <p:nvSpPr>
          <p:cNvPr id="6" name="KSO_FT"/>
          <p:cNvSpPr>
            <a:spLocks noGrp="1" noChangeArrowheads="1"/>
          </p:cNvSpPr>
          <p:nvPr>
            <p:ph type="ftr" sz="quarter" idx="11"/>
          </p:nvPr>
        </p:nvSpPr>
        <p:spPr/>
        <p:txBody>
          <a:bodyPr/>
          <a:lstStyle>
            <a:lvl1pPr>
              <a:defRPr/>
            </a:lvl1pPr>
          </a:lstStyle>
          <a:p>
            <a:pPr>
              <a:defRPr/>
            </a:pPr>
            <a:endParaRPr lang="zh-CN" altLang="en-US"/>
          </a:p>
        </p:txBody>
      </p:sp>
      <p:sp>
        <p:nvSpPr>
          <p:cNvPr id="7" name="KSO_FN"/>
          <p:cNvSpPr>
            <a:spLocks noGrp="1" noChangeArrowheads="1"/>
          </p:cNvSpPr>
          <p:nvPr>
            <p:ph type="sldNum" sz="quarter" idx="12"/>
          </p:nvPr>
        </p:nvSpPr>
        <p:spPr/>
        <p:txBody>
          <a:bodyPr/>
          <a:lstStyle>
            <a:lvl1pPr>
              <a:defRPr/>
            </a:lvl1pPr>
          </a:lstStyle>
          <a:p>
            <a:pPr>
              <a:defRPr/>
            </a:pPr>
            <a:fld id="{ED40B0EB-A491-48EF-BEE0-B90804C1504C}" type="slidenum">
              <a:rPr lang="zh-CN" alt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7.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47.xml"/><Relationship Id="rId7" Type="http://schemas.openxmlformats.org/officeDocument/2006/relationships/image" Target="../media/image10.jpeg"/><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theme" Target="../theme/theme5.xml"/><Relationship Id="rId5" Type="http://schemas.openxmlformats.org/officeDocument/2006/relationships/slideLayout" Target="../slideLayouts/slideLayout49.xml"/><Relationship Id="rId4" Type="http://schemas.openxmlformats.org/officeDocument/2006/relationships/slideLayout" Target="../slideLayouts/slideLayout48.xml"/><Relationship Id="rId9" Type="http://schemas.openxmlformats.org/officeDocument/2006/relationships/image" Target="../media/image1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00650" y="0"/>
            <a:ext cx="3943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KSO_BT1"/>
          <p:cNvSpPr>
            <a:spLocks noGrp="1" noChangeArrowheads="1"/>
          </p:cNvSpPr>
          <p:nvPr>
            <p:ph type="title" idx="4294967295"/>
          </p:nvPr>
        </p:nvSpPr>
        <p:spPr bwMode="auto">
          <a:xfrm>
            <a:off x="339725" y="196850"/>
            <a:ext cx="64008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8" name="KSO_BC1"/>
          <p:cNvSpPr>
            <a:spLocks noGrp="1" noChangeArrowheads="1"/>
          </p:cNvSpPr>
          <p:nvPr>
            <p:ph type="body" idx="9"/>
          </p:nvPr>
        </p:nvSpPr>
        <p:spPr bwMode="auto">
          <a:xfrm>
            <a:off x="279400" y="1054100"/>
            <a:ext cx="7775575"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
        <p:nvSpPr>
          <p:cNvPr id="1029" name="KSO_FD"/>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200" smtClean="0">
                <a:solidFill>
                  <a:srgbClr val="919293"/>
                </a:solidFill>
                <a:ea typeface="宋体" panose="02010600030101010101" pitchFamily="2" charset="-122"/>
              </a:defRPr>
            </a:lvl1pPr>
          </a:lstStyle>
          <a:p>
            <a:pPr>
              <a:defRPr/>
            </a:pPr>
            <a:fld id="{BD9F33B1-7C18-4AD4-9DF1-5FE252B9DDC3}" type="datetime1">
              <a:rPr lang="zh-CN" altLang="en-US"/>
              <a:t>2022/11/16</a:t>
            </a:fld>
            <a:endParaRPr lang="en-US"/>
          </a:p>
        </p:txBody>
      </p:sp>
      <p:sp>
        <p:nvSpPr>
          <p:cNvPr id="1030" name="KSO_FT"/>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200" smtClean="0">
                <a:solidFill>
                  <a:srgbClr val="919293"/>
                </a:solidFill>
                <a:ea typeface="宋体" panose="02010600030101010101" pitchFamily="2" charset="-122"/>
              </a:defRPr>
            </a:lvl1pPr>
          </a:lstStyle>
          <a:p>
            <a:pPr>
              <a:defRPr/>
            </a:pPr>
            <a:endParaRPr lang="zh-CN" altLang="en-US"/>
          </a:p>
        </p:txBody>
      </p:sp>
      <p:sp>
        <p:nvSpPr>
          <p:cNvPr id="1031" name="KSO_FN"/>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200" smtClean="0">
                <a:solidFill>
                  <a:srgbClr val="919293"/>
                </a:solidFill>
                <a:ea typeface="宋体" panose="02010600030101010101" pitchFamily="2" charset="-122"/>
              </a:defRPr>
            </a:lvl1pPr>
          </a:lstStyle>
          <a:p>
            <a:pPr>
              <a:defRPr/>
            </a:pPr>
            <a:fld id="{C705EA6D-0A8A-47D3-AD10-1EDF3BDE7BA2}" type="slidenum">
              <a:rPr lang="zh-CN" alt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3000" b="1" kern="1200">
          <a:solidFill>
            <a:srgbClr val="1A93C8"/>
          </a:solidFill>
          <a:latin typeface="+mj-lt"/>
          <a:ea typeface="+mj-ea"/>
          <a:cs typeface="+mj-cs"/>
        </a:defRPr>
      </a:lvl1pPr>
      <a:lvl2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2pPr>
      <a:lvl3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3pPr>
      <a:lvl4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4pPr>
      <a:lvl5pPr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5pPr>
      <a:lvl6pPr marL="4572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6pPr>
      <a:lvl7pPr marL="9144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7pPr>
      <a:lvl8pPr marL="13716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8pPr>
      <a:lvl9pPr marL="1828800" algn="l" rtl="0" fontAlgn="base">
        <a:lnSpc>
          <a:spcPct val="90000"/>
        </a:lnSpc>
        <a:spcBef>
          <a:spcPct val="0"/>
        </a:spcBef>
        <a:spcAft>
          <a:spcPct val="0"/>
        </a:spcAft>
        <a:defRPr sz="3000" b="1">
          <a:solidFill>
            <a:srgbClr val="1A93C8"/>
          </a:solidFill>
          <a:latin typeface="Arial Black" panose="020B0A04020102020204" pitchFamily="34" charset="0"/>
          <a:ea typeface="微软雅黑" panose="020B0503020204020204" pitchFamily="34" charset="-122"/>
        </a:defRPr>
      </a:lvl9pPr>
    </p:titleStyle>
    <p:bodyStyle>
      <a:lvl1pPr marL="357505" indent="-357505" algn="just" rtl="0" fontAlgn="base">
        <a:spcBef>
          <a:spcPts val="1800"/>
        </a:spcBef>
        <a:spcAft>
          <a:spcPct val="0"/>
        </a:spcAft>
        <a:buClr>
          <a:srgbClr val="1A93C8"/>
        </a:buClr>
        <a:buSzPct val="60000"/>
        <a:buFont typeface="Wingdings" panose="05000000000000000000" pitchFamily="2" charset="2"/>
        <a:buChar char="m"/>
        <a:defRPr sz="2000" kern="1200">
          <a:solidFill>
            <a:srgbClr val="1A93C8"/>
          </a:solidFill>
          <a:latin typeface="+mn-lt"/>
          <a:ea typeface="+mn-ea"/>
          <a:cs typeface="+mn-cs"/>
        </a:defRPr>
      </a:lvl1pPr>
      <a:lvl2pPr marL="357505" indent="-357505" algn="l" rtl="0" fontAlgn="base">
        <a:lnSpc>
          <a:spcPct val="130000"/>
        </a:lnSpc>
        <a:spcBef>
          <a:spcPct val="0"/>
        </a:spcBef>
        <a:spcAft>
          <a:spcPts val="600"/>
        </a:spcAft>
        <a:buClr>
          <a:srgbClr val="A1BBEE"/>
        </a:buClr>
        <a:buFont typeface="幼圆" panose="02010509060101010101" pitchFamily="49" charset="-122"/>
        <a:buChar char=" "/>
        <a:defRPr sz="1600" kern="1200">
          <a:solidFill>
            <a:srgbClr val="7D7D7D"/>
          </a:solidFill>
          <a:latin typeface="幼圆" panose="02010509060101010101" pitchFamily="49" charset="-122"/>
          <a:ea typeface="幼圆" panose="02010509060101010101" pitchFamily="49"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alibri" panose="020F050202020403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pSp>
        <p:nvGrpSpPr>
          <p:cNvPr id="2050" name="组合 6"/>
          <p:cNvGrpSpPr>
            <a:grpSpLocks noChangeAspect="1"/>
          </p:cNvGrpSpPr>
          <p:nvPr/>
        </p:nvGrpSpPr>
        <p:grpSpPr bwMode="auto">
          <a:xfrm>
            <a:off x="-3175" y="12700"/>
            <a:ext cx="9144000" cy="6858000"/>
            <a:chOff x="0" y="0"/>
            <a:chExt cx="7850038" cy="5887529"/>
          </a:xfrm>
        </p:grpSpPr>
        <p:pic>
          <p:nvPicPr>
            <p:cNvPr id="2051" name="图片 5" descr="未标题-1.jpg"/>
            <p:cNvPicPr>
              <a:picLocks noChangeAspect="1" noChangeArrowheads="1"/>
            </p:cNvPicPr>
            <p:nvPr/>
          </p:nvPicPr>
          <p:blipFill>
            <a:blip r:embed="rId13">
              <a:extLst>
                <a:ext uri="{28A0092B-C50C-407E-A947-70E740481C1C}">
                  <a14:useLocalDpi xmlns:a14="http://schemas.microsoft.com/office/drawing/2010/main" val="0"/>
                </a:ext>
              </a:extLst>
            </a:blip>
            <a:srcRect l="57076" b="14151"/>
            <a:stretch>
              <a:fillRect/>
            </a:stretch>
          </p:blipFill>
          <p:spPr bwMode="auto">
            <a:xfrm>
              <a:off x="3925019" y="0"/>
              <a:ext cx="3925019" cy="5887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图片 5" descr="未标题-1.jpg"/>
            <p:cNvPicPr>
              <a:picLocks noChangeAspect="1" noChangeArrowheads="1"/>
            </p:cNvPicPr>
            <p:nvPr/>
          </p:nvPicPr>
          <p:blipFill>
            <a:blip r:embed="rId13">
              <a:extLst>
                <a:ext uri="{28A0092B-C50C-407E-A947-70E740481C1C}">
                  <a14:useLocalDpi xmlns:a14="http://schemas.microsoft.com/office/drawing/2010/main" val="0"/>
                </a:ext>
              </a:extLst>
            </a:blip>
            <a:srcRect l="57076" b="14310"/>
            <a:stretch>
              <a:fillRect/>
            </a:stretch>
          </p:blipFill>
          <p:spPr bwMode="auto">
            <a:xfrm flipH="1">
              <a:off x="0" y="0"/>
              <a:ext cx="3925019" cy="587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77" name="KSO_FD"/>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smtClean="0">
                <a:solidFill>
                  <a:srgbClr val="969696"/>
                </a:solidFill>
                <a:ea typeface="宋体" panose="02010600030101010101" pitchFamily="2" charset="-122"/>
              </a:defRPr>
            </a:lvl1pPr>
          </a:lstStyle>
          <a:p>
            <a:pPr>
              <a:defRPr/>
            </a:pPr>
            <a:fld id="{543B238A-CF46-4546-8C56-ADAB882ADE59}" type="datetime1">
              <a:rPr lang="zh-CN" altLang="en-US"/>
              <a:t>2022/11/16</a:t>
            </a:fld>
            <a:endParaRPr lang="en-US"/>
          </a:p>
        </p:txBody>
      </p:sp>
      <p:sp>
        <p:nvSpPr>
          <p:cNvPr id="3078" name="KSO_FT"/>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smtClean="0">
                <a:solidFill>
                  <a:srgbClr val="969696"/>
                </a:solidFill>
                <a:ea typeface="宋体" panose="02010600030101010101" pitchFamily="2" charset="-122"/>
              </a:defRPr>
            </a:lvl1pPr>
          </a:lstStyle>
          <a:p>
            <a:pPr>
              <a:defRPr/>
            </a:pPr>
            <a:endParaRPr lang="en-US"/>
          </a:p>
        </p:txBody>
      </p:sp>
      <p:sp>
        <p:nvSpPr>
          <p:cNvPr id="3079" name="KSO_FN"/>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smtClean="0">
                <a:solidFill>
                  <a:srgbClr val="969696"/>
                </a:solidFill>
                <a:ea typeface="宋体" panose="02010600030101010101" pitchFamily="2" charset="-122"/>
              </a:defRPr>
            </a:lvl1pPr>
          </a:lstStyle>
          <a:p>
            <a:pPr>
              <a:defRPr/>
            </a:pPr>
            <a:fld id="{028345E7-2928-4024-B92D-DE6894893D24}" type="slidenum">
              <a:rPr lang="zh-CN" altLang="en-US"/>
              <a:t>‹#›</a:t>
            </a:fld>
            <a:endParaRPr lang="en-US"/>
          </a:p>
        </p:txBody>
      </p:sp>
      <p:sp>
        <p:nvSpPr>
          <p:cNvPr id="2056" name="KSO_BC1"/>
          <p:cNvSpPr>
            <a:spLocks noGrp="1" noChangeArrowheads="1"/>
          </p:cNvSpPr>
          <p:nvPr>
            <p:ph type="body" idx="4294967295"/>
          </p:nvPr>
        </p:nvSpPr>
        <p:spPr bwMode="auto">
          <a:xfrm>
            <a:off x="447675" y="1133475"/>
            <a:ext cx="8215313" cy="510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
        <p:nvSpPr>
          <p:cNvPr id="2057" name="KSO_BT1"/>
          <p:cNvSpPr>
            <a:spLocks noGrp="1" noChangeArrowheads="1"/>
          </p:cNvSpPr>
          <p:nvPr>
            <p:ph type="title" idx="9"/>
          </p:nvPr>
        </p:nvSpPr>
        <p:spPr bwMode="auto">
          <a:xfrm>
            <a:off x="447675" y="214313"/>
            <a:ext cx="8215313"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fontAlgn="base">
        <a:lnSpc>
          <a:spcPct val="90000"/>
        </a:lnSpc>
        <a:spcBef>
          <a:spcPct val="0"/>
        </a:spcBef>
        <a:spcAft>
          <a:spcPct val="0"/>
        </a:spcAft>
        <a:defRPr sz="3200" b="1" kern="1200">
          <a:solidFill>
            <a:schemeClr val="accent1"/>
          </a:solidFill>
          <a:latin typeface="+mj-lt"/>
          <a:ea typeface="+mj-ea"/>
          <a:cs typeface="+mj-cs"/>
        </a:defRPr>
      </a:lvl1pPr>
      <a:lvl2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2pPr>
      <a:lvl3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3pPr>
      <a:lvl4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4pPr>
      <a:lvl5pPr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5pPr>
      <a:lvl6pPr marL="4572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6pPr>
      <a:lvl7pPr marL="9144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7pPr>
      <a:lvl8pPr marL="13716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8pPr>
      <a:lvl9pPr marL="1828800" algn="l" defTabSz="685800" rtl="0" fontAlgn="base">
        <a:lnSpc>
          <a:spcPct val="90000"/>
        </a:lnSpc>
        <a:spcBef>
          <a:spcPct val="0"/>
        </a:spcBef>
        <a:spcAft>
          <a:spcPct val="0"/>
        </a:spcAft>
        <a:defRPr sz="3200" b="1">
          <a:solidFill>
            <a:schemeClr val="accent1"/>
          </a:solidFill>
          <a:latin typeface="华文中宋" panose="02010600040101010101" pitchFamily="2" charset="-122"/>
          <a:ea typeface="华文中宋" panose="02010600040101010101" pitchFamily="2" charset="-122"/>
        </a:defRPr>
      </a:lvl9pPr>
    </p:titleStyle>
    <p:bodyStyle>
      <a:lvl1pPr marL="361950" indent="-361950" algn="just" defTabSz="685800" rtl="0" fontAlgn="base">
        <a:lnSpc>
          <a:spcPct val="110000"/>
        </a:lnSpc>
        <a:spcBef>
          <a:spcPts val="1200"/>
        </a:spcBef>
        <a:spcAft>
          <a:spcPct val="0"/>
        </a:spcAft>
        <a:buClr>
          <a:schemeClr val="accent1"/>
        </a:buClr>
        <a:buSzPct val="50000"/>
        <a:buFont typeface="Wingdings" panose="05000000000000000000" pitchFamily="2" charset="2"/>
        <a:buChar char="l"/>
        <a:defRPr sz="2400" kern="1200">
          <a:solidFill>
            <a:schemeClr val="accent1"/>
          </a:solidFill>
          <a:latin typeface="+mn-lt"/>
          <a:ea typeface="+mn-ea"/>
          <a:cs typeface="+mn-cs"/>
        </a:defRPr>
      </a:lvl1pPr>
      <a:lvl2pPr marL="361950" indent="-361950" algn="l" defTabSz="685800" rtl="0" fontAlgn="base">
        <a:lnSpc>
          <a:spcPct val="120000"/>
        </a:lnSpc>
        <a:spcBef>
          <a:spcPct val="0"/>
        </a:spcBef>
        <a:spcAft>
          <a:spcPts val="1200"/>
        </a:spcAft>
        <a:buClr>
          <a:srgbClr val="E5A997"/>
        </a:buClr>
        <a:buFont typeface="幼圆" panose="02010509060101010101" pitchFamily="49" charset="-122"/>
        <a:buChar char=" "/>
        <a:defRPr sz="1600"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Times New Roman" panose="02020603050405020304" pitchFamily="18" charset="0"/>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Times New Roman" panose="02020603050405020304" pitchFamily="18" charset="0"/>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图片 9"/>
          <p:cNvPicPr>
            <a:picLocks noChangeAspect="1" noChangeArrowheads="1"/>
          </p:cNvPicPr>
          <p:nvPr/>
        </p:nvPicPr>
        <p:blipFill>
          <a:blip r:embed="rId13">
            <a:extLst>
              <a:ext uri="{28A0092B-C50C-407E-A947-70E740481C1C}">
                <a14:useLocalDpi xmlns:a14="http://schemas.microsoft.com/office/drawing/2010/main" val="0"/>
              </a:ext>
            </a:extLst>
          </a:blip>
          <a:srcRect l="1519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Placeholder 2"/>
          <p:cNvSpPr>
            <a:spLocks noGrp="1" noChangeArrowheads="1"/>
          </p:cNvSpPr>
          <p:nvPr>
            <p:ph type="body" idx="4294967295"/>
          </p:nvPr>
        </p:nvSpPr>
        <p:spPr bwMode="auto">
          <a:xfrm>
            <a:off x="566738" y="1476375"/>
            <a:ext cx="8008937"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
        <p:nvSpPr>
          <p:cNvPr id="5124" name="Date Placeholder 3"/>
          <p:cNvSpPr>
            <a:spLocks noGrp="1" noChangeArrowheads="1"/>
          </p:cNvSpPr>
          <p:nvPr>
            <p:ph type="dt" sz="half" idx="2"/>
          </p:nvPr>
        </p:nvSpPr>
        <p:spPr bwMode="auto">
          <a:xfrm>
            <a:off x="628650" y="6403975"/>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smtClean="0">
                <a:ea typeface="宋体" panose="02010600030101010101" pitchFamily="2" charset="-122"/>
              </a:defRPr>
            </a:lvl1pPr>
          </a:lstStyle>
          <a:p>
            <a:pPr>
              <a:defRPr/>
            </a:pPr>
            <a:fld id="{B3191403-9BB2-424E-A8BB-7CB1475A9DB0}" type="datetime1">
              <a:rPr lang="zh-CN" altLang="en-US"/>
              <a:t>2022/11/16</a:t>
            </a:fld>
            <a:endParaRPr lang="en-US"/>
          </a:p>
        </p:txBody>
      </p:sp>
      <p:sp>
        <p:nvSpPr>
          <p:cNvPr id="5125" name="Footer Placeholder 4"/>
          <p:cNvSpPr>
            <a:spLocks noGrp="1" noChangeArrowheads="1"/>
          </p:cNvSpPr>
          <p:nvPr>
            <p:ph type="ftr" sz="quarter" idx="3"/>
          </p:nvPr>
        </p:nvSpPr>
        <p:spPr bwMode="auto">
          <a:xfrm>
            <a:off x="3028950" y="6403975"/>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smtClean="0">
                <a:ea typeface="宋体" panose="02010600030101010101" pitchFamily="2" charset="-122"/>
              </a:defRPr>
            </a:lvl1pPr>
          </a:lstStyle>
          <a:p>
            <a:pPr>
              <a:defRPr/>
            </a:pPr>
            <a:endParaRPr lang="en-US"/>
          </a:p>
        </p:txBody>
      </p:sp>
      <p:sp>
        <p:nvSpPr>
          <p:cNvPr id="5126" name="Slide Number Placeholder 5"/>
          <p:cNvSpPr>
            <a:spLocks noGrp="1" noChangeArrowheads="1"/>
          </p:cNvSpPr>
          <p:nvPr>
            <p:ph type="sldNum" sz="quarter" idx="4"/>
          </p:nvPr>
        </p:nvSpPr>
        <p:spPr bwMode="auto">
          <a:xfrm>
            <a:off x="6457950" y="6403975"/>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smtClean="0">
                <a:ea typeface="宋体" panose="02010600030101010101" pitchFamily="2" charset="-122"/>
              </a:defRPr>
            </a:lvl1pPr>
          </a:lstStyle>
          <a:p>
            <a:pPr>
              <a:defRPr/>
            </a:pPr>
            <a:fld id="{1F8672DB-A52B-402A-AC56-6EAF7309D802}" type="slidenum">
              <a:rPr lang="zh-CN" altLang="en-US"/>
              <a:t>‹#›</a:t>
            </a:fld>
            <a:endParaRPr lang="en-US"/>
          </a:p>
        </p:txBody>
      </p:sp>
      <p:sp>
        <p:nvSpPr>
          <p:cNvPr id="3079" name="Title Placeholder 1"/>
          <p:cNvSpPr>
            <a:spLocks noGrp="1" noChangeArrowheads="1"/>
          </p:cNvSpPr>
          <p:nvPr>
            <p:ph type="title" idx="9"/>
          </p:nvPr>
        </p:nvSpPr>
        <p:spPr bwMode="auto">
          <a:xfrm>
            <a:off x="566738" y="368300"/>
            <a:ext cx="80089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Tree>
  </p:cSld>
  <p:clrMap bg1="dk2" tx1="lt1" bg2="dk1"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fontAlgn="base">
        <a:lnSpc>
          <a:spcPct val="90000"/>
        </a:lnSpc>
        <a:spcBef>
          <a:spcPct val="0"/>
        </a:spcBef>
        <a:spcAft>
          <a:spcPct val="0"/>
        </a:spcAft>
        <a:defRPr sz="3600" kern="1200">
          <a:solidFill>
            <a:schemeClr val="tx1"/>
          </a:solidFill>
          <a:latin typeface="+mj-lt"/>
          <a:ea typeface="+mj-ea"/>
          <a:cs typeface="+mj-cs"/>
        </a:defRPr>
      </a:lvl1pPr>
      <a:lvl2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2pPr>
      <a:lvl3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3pPr>
      <a:lvl4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4pPr>
      <a:lvl5pPr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5pPr>
      <a:lvl6pPr marL="4572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6pPr>
      <a:lvl7pPr marL="9144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7pPr>
      <a:lvl8pPr marL="13716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8pPr>
      <a:lvl9pPr marL="1828800" algn="l" defTabSz="685800" rtl="0" fontAlgn="base">
        <a:lnSpc>
          <a:spcPct val="90000"/>
        </a:lnSpc>
        <a:spcBef>
          <a:spcPct val="0"/>
        </a:spcBef>
        <a:spcAft>
          <a:spcPct val="0"/>
        </a:spcAft>
        <a:defRPr sz="3600">
          <a:solidFill>
            <a:schemeClr val="tx1"/>
          </a:solidFill>
          <a:latin typeface="Arial" panose="020B0604020202020204" pitchFamily="34" charset="0"/>
          <a:ea typeface="华文中宋" panose="02010600040101010101" pitchFamily="2" charset="-122"/>
        </a:defRPr>
      </a:lvl9pPr>
    </p:titleStyle>
    <p:bodyStyle>
      <a:lvl1pPr marL="266700" indent="-266700" algn="l" defTabSz="685800" rtl="0" fontAlgn="base">
        <a:lnSpc>
          <a:spcPct val="90000"/>
        </a:lnSpc>
        <a:spcBef>
          <a:spcPts val="1350"/>
        </a:spcBef>
        <a:spcAft>
          <a:spcPct val="0"/>
        </a:spcAft>
        <a:buClr>
          <a:schemeClr val="accent2"/>
        </a:buClr>
        <a:buSzPct val="80000"/>
        <a:buFont typeface="Wingdings 2" panose="05020102010507070707" pitchFamily="18" charset="2"/>
        <a:buChar char="ö"/>
        <a:defRPr sz="2400" kern="1200">
          <a:solidFill>
            <a:schemeClr val="accent1"/>
          </a:solidFill>
          <a:latin typeface="+mn-lt"/>
          <a:ea typeface="+mn-ea"/>
          <a:cs typeface="+mn-cs"/>
        </a:defRPr>
      </a:lvl1pPr>
      <a:lvl2pPr marL="266700" indent="-266700" algn="l" defTabSz="685800" rtl="0" fontAlgn="base">
        <a:lnSpc>
          <a:spcPct val="130000"/>
        </a:lnSpc>
        <a:spcBef>
          <a:spcPct val="0"/>
        </a:spcBef>
        <a:spcAft>
          <a:spcPct val="0"/>
        </a:spcAft>
        <a:buFont typeface="Calibri" panose="020F0502020204030204" pitchFamily="34" charset="0"/>
        <a:buChar char=" "/>
        <a:defRPr sz="1600"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Calibri" panose="020F0502020204030204" pitchFamily="34" charset="0"/>
        <a:buChar char="•"/>
        <a:defRPr sz="1500" kern="1200">
          <a:solidFill>
            <a:srgbClr val="303030"/>
          </a:solidFill>
          <a:latin typeface="+mn-lt"/>
          <a:ea typeface="+mn-ea"/>
          <a:cs typeface="+mn-cs"/>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303030"/>
          </a:solidFill>
          <a:latin typeface="+mn-lt"/>
          <a:ea typeface="+mn-ea"/>
          <a:cs typeface="+mn-cs"/>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30303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4098" name="矩形 11"/>
          <p:cNvGrpSpPr/>
          <p:nvPr/>
        </p:nvGrpSpPr>
        <p:grpSpPr bwMode="auto">
          <a:xfrm>
            <a:off x="0" y="0"/>
            <a:ext cx="9150350" cy="6888163"/>
            <a:chOff x="0" y="0"/>
            <a:chExt cx="5764" cy="4339"/>
          </a:xfrm>
        </p:grpSpPr>
        <p:pic>
          <p:nvPicPr>
            <p:cNvPr id="4099" name="矩形 11"/>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5764" cy="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4"/>
            <p:cNvSpPr txBox="1">
              <a:spLocks noChangeArrowheads="1"/>
            </p:cNvSpPr>
            <p:nvPr/>
          </p:nvSpPr>
          <p:spPr bwMode="auto">
            <a:xfrm>
              <a:off x="0" y="0"/>
              <a:ext cx="5762" cy="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defRPr/>
              </a:pPr>
              <a:endParaRPr lang="zh-CN" altLang="en-US" sz="1300">
                <a:solidFill>
                  <a:srgbClr val="FFFFFF"/>
                </a:solidFill>
              </a:endParaRPr>
            </a:p>
          </p:txBody>
        </p:sp>
      </p:grpSp>
      <p:sp>
        <p:nvSpPr>
          <p:cNvPr id="4101" name="Text Placeholder 2"/>
          <p:cNvSpPr>
            <a:spLocks noGrp="1" noChangeArrowheads="1"/>
          </p:cNvSpPr>
          <p:nvPr>
            <p:ph type="body" idx="4294967295"/>
          </p:nvPr>
        </p:nvSpPr>
        <p:spPr bwMode="auto">
          <a:xfrm>
            <a:off x="485775" y="1135063"/>
            <a:ext cx="8089900" cy="534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sym typeface="Arial" panose="020B0604020202020204" pitchFamily="34" charset="0"/>
              </a:rPr>
              <a:t>单击此处编辑母版文本样式</a:t>
            </a:r>
          </a:p>
          <a:p>
            <a:pPr lvl="1"/>
            <a:r>
              <a:rPr lang="zh-CN" altLang="en-US">
                <a:sym typeface="宋体" panose="02010600030101010101" pitchFamily="2" charset="-122"/>
              </a:rPr>
              <a:t>第二级</a:t>
            </a:r>
          </a:p>
          <a:p>
            <a:pPr lvl="2"/>
            <a:r>
              <a:rPr lang="zh-CN" altLang="en-US">
                <a:sym typeface="宋体" panose="02010600030101010101" pitchFamily="2" charset="-122"/>
              </a:rPr>
              <a:t>第三级</a:t>
            </a:r>
          </a:p>
          <a:p>
            <a:pPr lvl="3"/>
            <a:r>
              <a:rPr lang="zh-CN" altLang="en-US">
                <a:sym typeface="宋体" panose="02010600030101010101" pitchFamily="2" charset="-122"/>
              </a:rPr>
              <a:t>第四级</a:t>
            </a:r>
          </a:p>
        </p:txBody>
      </p:sp>
      <p:sp>
        <p:nvSpPr>
          <p:cNvPr id="7174" name="Date Placeholder 3"/>
          <p:cNvSpPr>
            <a:spLocks noGrp="1" noChangeArrowheads="1"/>
          </p:cNvSpPr>
          <p:nvPr>
            <p:ph type="dt" sz="half" idx="2"/>
          </p:nvPr>
        </p:nvSpPr>
        <p:spPr bwMode="auto">
          <a:xfrm>
            <a:off x="6286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900" smtClean="0">
                <a:ea typeface="宋体" panose="02010600030101010101" pitchFamily="2" charset="-122"/>
              </a:defRPr>
            </a:lvl1pPr>
          </a:lstStyle>
          <a:p>
            <a:pPr>
              <a:defRPr/>
            </a:pPr>
            <a:fld id="{86C121FE-698C-4C79-A3F4-AD86EFCAADA7}" type="datetime1">
              <a:rPr lang="zh-CN" altLang="en-US"/>
              <a:t>2022/11/16</a:t>
            </a:fld>
            <a:endParaRPr lang="en-US"/>
          </a:p>
        </p:txBody>
      </p:sp>
      <p:sp>
        <p:nvSpPr>
          <p:cNvPr id="7175" name="Footer Placeholder 4"/>
          <p:cNvSpPr>
            <a:spLocks noGrp="1" noChangeArrowheads="1"/>
          </p:cNvSpPr>
          <p:nvPr>
            <p:ph type="ftr" sz="quarter" idx="3"/>
          </p:nvPr>
        </p:nvSpPr>
        <p:spPr bwMode="auto">
          <a:xfrm>
            <a:off x="3028950" y="65087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900" smtClean="0">
                <a:ea typeface="宋体" panose="02010600030101010101" pitchFamily="2" charset="-122"/>
              </a:defRPr>
            </a:lvl1pPr>
          </a:lstStyle>
          <a:p>
            <a:pPr>
              <a:defRPr/>
            </a:pPr>
            <a:endParaRPr lang="en-US"/>
          </a:p>
        </p:txBody>
      </p:sp>
      <p:sp>
        <p:nvSpPr>
          <p:cNvPr id="7176" name="Slide Number Placeholder 5"/>
          <p:cNvSpPr>
            <a:spLocks noGrp="1" noChangeArrowheads="1"/>
          </p:cNvSpPr>
          <p:nvPr>
            <p:ph type="sldNum" sz="quarter" idx="4"/>
          </p:nvPr>
        </p:nvSpPr>
        <p:spPr bwMode="auto">
          <a:xfrm>
            <a:off x="64579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900" smtClean="0">
                <a:ea typeface="宋体" panose="02010600030101010101" pitchFamily="2" charset="-122"/>
              </a:defRPr>
            </a:lvl1pPr>
          </a:lstStyle>
          <a:p>
            <a:pPr>
              <a:defRPr/>
            </a:pPr>
            <a:fld id="{C44DC649-F695-46C3-B7FF-3FC4AA7FFBA1}" type="slidenum">
              <a:rPr lang="zh-CN" altLang="en-US"/>
              <a:t>‹#›</a:t>
            </a:fld>
            <a:endParaRPr lang="en-US"/>
          </a:p>
        </p:txBody>
      </p:sp>
      <p:sp>
        <p:nvSpPr>
          <p:cNvPr id="4105" name="Title Placeholder 1"/>
          <p:cNvSpPr>
            <a:spLocks noGrp="1" noChangeArrowheads="1"/>
          </p:cNvSpPr>
          <p:nvPr>
            <p:ph type="title" idx="9"/>
          </p:nvPr>
        </p:nvSpPr>
        <p:spPr bwMode="auto">
          <a:xfrm>
            <a:off x="485775" y="255588"/>
            <a:ext cx="8089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cxnSp>
        <p:nvCxnSpPr>
          <p:cNvPr id="4106" name="直接连接符 8"/>
          <p:cNvCxnSpPr>
            <a:cxnSpLocks noChangeShapeType="1"/>
          </p:cNvCxnSpPr>
          <p:nvPr/>
        </p:nvCxnSpPr>
        <p:spPr bwMode="auto">
          <a:xfrm flipH="1">
            <a:off x="57150" y="6480175"/>
            <a:ext cx="8980488" cy="0"/>
          </a:xfrm>
          <a:prstGeom prst="line">
            <a:avLst/>
          </a:prstGeom>
          <a:noFill/>
          <a:ln w="15875">
            <a:solidFill>
              <a:srgbClr val="28A9D6"/>
            </a:solidFill>
            <a:round/>
          </a:ln>
          <a:extLst>
            <a:ext uri="{909E8E84-426E-40DD-AFC4-6F175D3DCCD1}">
              <a14:hiddenFill xmlns:a14="http://schemas.microsoft.com/office/drawing/2010/main">
                <a:noFill/>
              </a14:hiddenFill>
            </a:ext>
          </a:extLst>
        </p:spPr>
      </p:cxnSp>
      <p:grpSp>
        <p:nvGrpSpPr>
          <p:cNvPr id="4107" name="Freeform 5"/>
          <p:cNvGrpSpPr/>
          <p:nvPr/>
        </p:nvGrpSpPr>
        <p:grpSpPr bwMode="auto">
          <a:xfrm>
            <a:off x="5595938" y="5657850"/>
            <a:ext cx="3194050" cy="822325"/>
            <a:chOff x="0" y="0"/>
            <a:chExt cx="2012" cy="518"/>
          </a:xfrm>
        </p:grpSpPr>
        <p:pic>
          <p:nvPicPr>
            <p:cNvPr id="4108" name="Freeform 5"/>
            <p:cNvPicPr>
              <a:picLocks noEditPoints="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201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13"/>
            <p:cNvSpPr txBox="1">
              <a:spLocks noChangeArrowheads="1"/>
            </p:cNvSpPr>
            <p:nvPr/>
          </p:nvSpPr>
          <p:spPr bwMode="auto">
            <a:xfrm>
              <a:off x="-1" y="1"/>
              <a:ext cx="2009"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4110" name="任意多边形 10"/>
          <p:cNvSpPr>
            <a:spLocks noChangeArrowheads="1"/>
          </p:cNvSpPr>
          <p:nvPr/>
        </p:nvSpPr>
        <p:spPr bwMode="auto">
          <a:xfrm flipV="1">
            <a:off x="244475" y="423863"/>
            <a:ext cx="8977313" cy="431800"/>
          </a:xfrm>
          <a:custGeom>
            <a:avLst/>
            <a:gdLst>
              <a:gd name="T0" fmla="*/ 167822 w 11969073"/>
              <a:gd name="T1" fmla="*/ 524933 h 524933"/>
              <a:gd name="T2" fmla="*/ 168846 w 11969073"/>
              <a:gd name="T3" fmla="*/ 524933 h 524933"/>
              <a:gd name="T4" fmla="*/ 168846 w 11969073"/>
              <a:gd name="T5" fmla="*/ 14598 h 524933"/>
              <a:gd name="T6" fmla="*/ 1386790 w 11969073"/>
              <a:gd name="T7" fmla="*/ 14598 h 524933"/>
              <a:gd name="T8" fmla="*/ 11969073 w 11969073"/>
              <a:gd name="T9" fmla="*/ 0 h 524933"/>
              <a:gd name="T10" fmla="*/ 167822 w 11969073"/>
              <a:gd name="T11" fmla="*/ 0 h 524933"/>
              <a:gd name="T12" fmla="*/ 152999 w 11969073"/>
              <a:gd name="T13" fmla="*/ 0 h 524933"/>
              <a:gd name="T14" fmla="*/ 152999 w 11969073"/>
              <a:gd name="T15" fmla="*/ 507260 h 524933"/>
              <a:gd name="T16" fmla="*/ 107280 w 11969073"/>
              <a:gd name="T17" fmla="*/ 507260 h 524933"/>
              <a:gd name="T18" fmla="*/ 107280 w 11969073"/>
              <a:gd name="T19" fmla="*/ 0 h 524933"/>
              <a:gd name="T20" fmla="*/ 0 w 11969073"/>
              <a:gd name="T21" fmla="*/ 0 h 524933"/>
              <a:gd name="T22" fmla="*/ 0 w 11969073"/>
              <a:gd name="T23" fmla="*/ 524932 h 524933"/>
              <a:gd name="T24" fmla="*/ 33834 w 11969073"/>
              <a:gd name="T25" fmla="*/ 524932 h 524933"/>
              <a:gd name="T26" fmla="*/ 33834 w 11969073"/>
              <a:gd name="T27" fmla="*/ 23810 h 524933"/>
              <a:gd name="T28" fmla="*/ 79553 w 11969073"/>
              <a:gd name="T29" fmla="*/ 23810 h 524933"/>
              <a:gd name="T30" fmla="*/ 79553 w 11969073"/>
              <a:gd name="T31" fmla="*/ 524932 h 524933"/>
              <a:gd name="T32" fmla="*/ 167822 w 11969073"/>
              <a:gd name="T33" fmla="*/ 524932 h 524933"/>
              <a:gd name="T34" fmla="*/ 167822 w 11969073"/>
              <a:gd name="T35" fmla="*/ 524933 h 524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969073" h="524933">
                <a:moveTo>
                  <a:pt x="167822" y="524933"/>
                </a:moveTo>
                <a:lnTo>
                  <a:pt x="168846" y="524933"/>
                </a:lnTo>
                <a:lnTo>
                  <a:pt x="168846" y="14598"/>
                </a:lnTo>
                <a:lnTo>
                  <a:pt x="1386790" y="14598"/>
                </a:lnTo>
                <a:lnTo>
                  <a:pt x="11969073"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lnTo>
                  <a:pt x="167822" y="524933"/>
                </a:lnTo>
                <a:close/>
              </a:path>
            </a:pathLst>
          </a:custGeom>
          <a:solidFill>
            <a:srgbClr val="28A9D6"/>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fontAlgn="base">
        <a:lnSpc>
          <a:spcPct val="90000"/>
        </a:lnSpc>
        <a:spcBef>
          <a:spcPct val="0"/>
        </a:spcBef>
        <a:spcAft>
          <a:spcPct val="0"/>
        </a:spcAft>
        <a:defRPr sz="2800" kern="1200">
          <a:solidFill>
            <a:srgbClr val="1A93C8"/>
          </a:solidFill>
          <a:latin typeface="+mj-lt"/>
          <a:ea typeface="+mj-ea"/>
          <a:cs typeface="+mj-cs"/>
        </a:defRPr>
      </a:lvl1pPr>
      <a:lvl2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2pPr>
      <a:lvl3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3pPr>
      <a:lvl4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4pPr>
      <a:lvl5pPr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5pPr>
      <a:lvl6pPr marL="4572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6pPr>
      <a:lvl7pPr marL="9144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7pPr>
      <a:lvl8pPr marL="13716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8pPr>
      <a:lvl9pPr marL="1828800" algn="l" defTabSz="685800" rtl="0" fontAlgn="base">
        <a:lnSpc>
          <a:spcPct val="90000"/>
        </a:lnSpc>
        <a:spcBef>
          <a:spcPct val="0"/>
        </a:spcBef>
        <a:spcAft>
          <a:spcPct val="0"/>
        </a:spcAft>
        <a:defRPr sz="2800">
          <a:solidFill>
            <a:srgbClr val="1A93C8"/>
          </a:solidFill>
          <a:latin typeface="Times New Roman" panose="02020603050405020304" pitchFamily="18" charset="0"/>
          <a:ea typeface="华文中宋" panose="02010600040101010101" pitchFamily="2" charset="-122"/>
        </a:defRPr>
      </a:lvl9pPr>
    </p:titleStyle>
    <p:body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print"/>
          <a:srcRect/>
          <a:stretch>
            <a:fillRect/>
          </a:stretch>
        </a:blipFill>
        <a:effectLst/>
      </p:bgPr>
    </p:bg>
    <p:spTree>
      <p:nvGrpSpPr>
        <p:cNvPr id="1" name=""/>
        <p:cNvGrpSpPr/>
        <p:nvPr/>
      </p:nvGrpSpPr>
      <p:grpSpPr>
        <a:xfrm>
          <a:off x="0" y="0"/>
          <a:ext cx="0" cy="0"/>
          <a:chOff x="0" y="0"/>
          <a:chExt cx="0" cy="0"/>
        </a:xfrm>
      </p:grpSpPr>
      <p:pic>
        <p:nvPicPr>
          <p:cNvPr id="1027" name="Picture 22" descr="aaaa002"/>
          <p:cNvPicPr>
            <a:picLocks noChangeAspect="1" noChangeArrowheads="1"/>
          </p:cNvPicPr>
          <p:nvPr userDrawn="1"/>
        </p:nvPicPr>
        <p:blipFill>
          <a:blip r:embed="rId8" cstate="print"/>
          <a:srcRect/>
          <a:stretch>
            <a:fillRect/>
          </a:stretch>
        </p:blipFill>
        <p:spPr bwMode="auto">
          <a:xfrm>
            <a:off x="0" y="0"/>
            <a:ext cx="9144000" cy="1222375"/>
          </a:xfrm>
          <a:prstGeom prst="rect">
            <a:avLst/>
          </a:prstGeom>
          <a:noFill/>
          <a:ln w="9525">
            <a:noFill/>
            <a:miter lim="800000"/>
            <a:headEnd/>
            <a:tailEnd/>
          </a:ln>
        </p:spPr>
      </p:pic>
      <p:sp>
        <p:nvSpPr>
          <p:cNvPr id="1028" name="Rectangle 2"/>
          <p:cNvSpPr>
            <a:spLocks noGrp="1" noChangeArrowheads="1"/>
          </p:cNvSpPr>
          <p:nvPr>
            <p:ph type="title"/>
          </p:nvPr>
        </p:nvSpPr>
        <p:spPr bwMode="auto">
          <a:xfrm>
            <a:off x="361950" y="119063"/>
            <a:ext cx="8547100" cy="5476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0"/>
          <p:cNvSpPr>
            <a:spLocks noGrp="1" noChangeArrowheads="1"/>
          </p:cNvSpPr>
          <p:nvPr>
            <p:ph type="body" idx="1"/>
          </p:nvPr>
        </p:nvSpPr>
        <p:spPr bwMode="auto">
          <a:xfrm>
            <a:off x="279400" y="1096963"/>
            <a:ext cx="8636000"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692568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transition spd="med"/>
  <p:txStyles>
    <p:titleStyle>
      <a:lvl1pPr algn="ctr" rtl="0" eaLnBrk="0" fontAlgn="base" hangingPunct="0">
        <a:spcBef>
          <a:spcPct val="0"/>
        </a:spcBef>
        <a:spcAft>
          <a:spcPct val="0"/>
        </a:spcAft>
        <a:defRPr sz="3600" b="1">
          <a:solidFill>
            <a:srgbClr val="990000"/>
          </a:solidFill>
          <a:latin typeface="+mj-lt"/>
          <a:ea typeface="+mj-ea"/>
          <a:cs typeface="+mj-cs"/>
        </a:defRPr>
      </a:lvl1pPr>
      <a:lvl2pPr algn="ctr" rtl="0" eaLnBrk="0" fontAlgn="base" hangingPunct="0">
        <a:spcBef>
          <a:spcPct val="0"/>
        </a:spcBef>
        <a:spcAft>
          <a:spcPct val="0"/>
        </a:spcAft>
        <a:defRPr sz="3600" b="1">
          <a:solidFill>
            <a:srgbClr val="990000"/>
          </a:solidFill>
          <a:latin typeface="Times New Roman" pitchFamily="18" charset="0"/>
          <a:ea typeface="宋体" pitchFamily="2" charset="-122"/>
        </a:defRPr>
      </a:lvl2pPr>
      <a:lvl3pPr algn="ctr" rtl="0" eaLnBrk="0" fontAlgn="base" hangingPunct="0">
        <a:spcBef>
          <a:spcPct val="0"/>
        </a:spcBef>
        <a:spcAft>
          <a:spcPct val="0"/>
        </a:spcAft>
        <a:defRPr sz="3600" b="1">
          <a:solidFill>
            <a:srgbClr val="990000"/>
          </a:solidFill>
          <a:latin typeface="Times New Roman" pitchFamily="18" charset="0"/>
          <a:ea typeface="宋体" pitchFamily="2" charset="-122"/>
        </a:defRPr>
      </a:lvl3pPr>
      <a:lvl4pPr algn="ctr" rtl="0" eaLnBrk="0" fontAlgn="base" hangingPunct="0">
        <a:spcBef>
          <a:spcPct val="0"/>
        </a:spcBef>
        <a:spcAft>
          <a:spcPct val="0"/>
        </a:spcAft>
        <a:defRPr sz="3600" b="1">
          <a:solidFill>
            <a:srgbClr val="990000"/>
          </a:solidFill>
          <a:latin typeface="Times New Roman" pitchFamily="18" charset="0"/>
          <a:ea typeface="宋体" pitchFamily="2" charset="-122"/>
        </a:defRPr>
      </a:lvl4pPr>
      <a:lvl5pPr algn="ctr" rtl="0" eaLnBrk="0" fontAlgn="base" hangingPunct="0">
        <a:spcBef>
          <a:spcPct val="0"/>
        </a:spcBef>
        <a:spcAft>
          <a:spcPct val="0"/>
        </a:spcAft>
        <a:defRPr sz="3600" b="1">
          <a:solidFill>
            <a:srgbClr val="990000"/>
          </a:solidFill>
          <a:latin typeface="Times New Roman" pitchFamily="18" charset="0"/>
          <a:ea typeface="宋体" pitchFamily="2" charset="-122"/>
        </a:defRPr>
      </a:lvl5pPr>
      <a:lvl6pPr marL="457200" algn="ctr" rtl="0" fontAlgn="base">
        <a:spcBef>
          <a:spcPct val="0"/>
        </a:spcBef>
        <a:spcAft>
          <a:spcPct val="0"/>
        </a:spcAft>
        <a:defRPr sz="3600" b="1">
          <a:solidFill>
            <a:srgbClr val="990000"/>
          </a:solidFill>
          <a:latin typeface="Times New Roman" pitchFamily="18" charset="0"/>
          <a:ea typeface="宋体" pitchFamily="2" charset="-122"/>
        </a:defRPr>
      </a:lvl6pPr>
      <a:lvl7pPr marL="914400" algn="ctr" rtl="0" fontAlgn="base">
        <a:spcBef>
          <a:spcPct val="0"/>
        </a:spcBef>
        <a:spcAft>
          <a:spcPct val="0"/>
        </a:spcAft>
        <a:defRPr sz="3600" b="1">
          <a:solidFill>
            <a:srgbClr val="990000"/>
          </a:solidFill>
          <a:latin typeface="Times New Roman" pitchFamily="18" charset="0"/>
          <a:ea typeface="宋体" pitchFamily="2" charset="-122"/>
        </a:defRPr>
      </a:lvl7pPr>
      <a:lvl8pPr marL="1371600" algn="ctr" rtl="0" fontAlgn="base">
        <a:spcBef>
          <a:spcPct val="0"/>
        </a:spcBef>
        <a:spcAft>
          <a:spcPct val="0"/>
        </a:spcAft>
        <a:defRPr sz="3600" b="1">
          <a:solidFill>
            <a:srgbClr val="990000"/>
          </a:solidFill>
          <a:latin typeface="Times New Roman" pitchFamily="18" charset="0"/>
          <a:ea typeface="宋体" pitchFamily="2" charset="-122"/>
        </a:defRPr>
      </a:lvl8pPr>
      <a:lvl9pPr marL="1828800" algn="ctr" rtl="0" fontAlgn="base">
        <a:spcBef>
          <a:spcPct val="0"/>
        </a:spcBef>
        <a:spcAft>
          <a:spcPct val="0"/>
        </a:spcAft>
        <a:defRPr sz="3600" b="1">
          <a:solidFill>
            <a:srgbClr val="990000"/>
          </a:solidFill>
          <a:latin typeface="Times New Roman" pitchFamily="18" charset="0"/>
          <a:ea typeface="宋体" pitchFamily="2" charset="-122"/>
        </a:defRPr>
      </a:lvl9pPr>
    </p:titleStyle>
    <p:bodyStyle>
      <a:lvl1pPr marL="342900" indent="-342900" algn="l" rtl="0" eaLnBrk="0" fontAlgn="base" hangingPunct="0">
        <a:lnSpc>
          <a:spcPct val="150000"/>
        </a:lnSpc>
        <a:spcBef>
          <a:spcPct val="20000"/>
        </a:spcBef>
        <a:spcAft>
          <a:spcPct val="0"/>
        </a:spcAft>
        <a:buClr>
          <a:schemeClr val="hlink"/>
        </a:buClr>
        <a:buSzPct val="110000"/>
        <a:buFont typeface="Wingdings" pitchFamily="2" charset="2"/>
        <a:buChar char="Ø"/>
        <a:defRPr sz="2800" b="1">
          <a:solidFill>
            <a:schemeClr val="hlink"/>
          </a:solidFill>
          <a:latin typeface="+mn-lt"/>
          <a:ea typeface="+mn-ea"/>
          <a:cs typeface="+mn-cs"/>
        </a:defRPr>
      </a:lvl1pPr>
      <a:lvl2pPr marL="742950" indent="-285750" algn="l" rtl="0" eaLnBrk="0" fontAlgn="base" hangingPunct="0">
        <a:lnSpc>
          <a:spcPct val="120000"/>
        </a:lnSpc>
        <a:spcBef>
          <a:spcPct val="20000"/>
        </a:spcBef>
        <a:spcAft>
          <a:spcPct val="0"/>
        </a:spcAft>
        <a:buClr>
          <a:srgbClr val="800000"/>
        </a:buClr>
        <a:buFont typeface="Wingdings" pitchFamily="2" charset="2"/>
        <a:buChar char="l"/>
        <a:defRPr sz="2400" b="1">
          <a:solidFill>
            <a:srgbClr val="000000"/>
          </a:solidFill>
          <a:latin typeface="+mn-lt"/>
          <a:ea typeface="楷体_GB2312" pitchFamily="49" charset="-122"/>
        </a:defRPr>
      </a:lvl2pPr>
      <a:lvl3pPr marL="1143000" indent="-228600" algn="l" rtl="0" eaLnBrk="0" fontAlgn="base" hangingPunct="0">
        <a:lnSpc>
          <a:spcPct val="145000"/>
        </a:lnSpc>
        <a:spcBef>
          <a:spcPct val="20000"/>
        </a:spcBef>
        <a:spcAft>
          <a:spcPct val="0"/>
        </a:spcAft>
        <a:buClr>
          <a:srgbClr val="FF0000"/>
        </a:buClr>
        <a:buFont typeface="Wingdings" pitchFamily="2" charset="2"/>
        <a:buChar char="þ"/>
        <a:defRPr sz="2400" b="1">
          <a:solidFill>
            <a:srgbClr val="A85400"/>
          </a:solidFill>
          <a:latin typeface="+mn-lt"/>
          <a:ea typeface="+mn-ea"/>
        </a:defRPr>
      </a:lvl3pPr>
      <a:lvl4pPr marL="1600200" indent="-228600" algn="l" rtl="0" eaLnBrk="0" fontAlgn="base" hangingPunct="0">
        <a:lnSpc>
          <a:spcPct val="145000"/>
        </a:lnSpc>
        <a:spcBef>
          <a:spcPct val="20000"/>
        </a:spcBef>
        <a:spcAft>
          <a:spcPct val="0"/>
        </a:spcAft>
        <a:buBlip>
          <a:blip r:embed="rId9"/>
        </a:buBlip>
        <a:defRPr sz="1600" b="1">
          <a:solidFill>
            <a:srgbClr val="800080"/>
          </a:solidFill>
          <a:latin typeface="+mn-lt"/>
          <a:ea typeface="楷体_GB2312" pitchFamily="49" charset="-122"/>
        </a:defRPr>
      </a:lvl4pPr>
      <a:lvl5pPr marL="2057400" indent="-228600" algn="l" rtl="0" eaLnBrk="0" fontAlgn="base" hangingPunct="0">
        <a:spcBef>
          <a:spcPct val="20000"/>
        </a:spcBef>
        <a:spcAft>
          <a:spcPct val="0"/>
        </a:spcAft>
        <a:buChar char="»"/>
        <a:defRPr sz="1200">
          <a:solidFill>
            <a:schemeClr val="tx1"/>
          </a:solidFill>
          <a:latin typeface="+mn-lt"/>
          <a:ea typeface="+mn-ea"/>
        </a:defRPr>
      </a:lvl5pPr>
      <a:lvl6pPr marL="2514600" indent="-228600" algn="l" rtl="0" fontAlgn="base">
        <a:spcBef>
          <a:spcPct val="20000"/>
        </a:spcBef>
        <a:spcAft>
          <a:spcPct val="0"/>
        </a:spcAft>
        <a:buChar char="»"/>
        <a:defRPr sz="1200">
          <a:solidFill>
            <a:schemeClr val="tx1"/>
          </a:solidFill>
          <a:latin typeface="+mn-lt"/>
          <a:ea typeface="+mn-ea"/>
        </a:defRPr>
      </a:lvl6pPr>
      <a:lvl7pPr marL="2971800" indent="-228600" algn="l" rtl="0" fontAlgn="base">
        <a:spcBef>
          <a:spcPct val="20000"/>
        </a:spcBef>
        <a:spcAft>
          <a:spcPct val="0"/>
        </a:spcAft>
        <a:buChar char="»"/>
        <a:defRPr sz="1200">
          <a:solidFill>
            <a:schemeClr val="tx1"/>
          </a:solidFill>
          <a:latin typeface="+mn-lt"/>
          <a:ea typeface="+mn-ea"/>
        </a:defRPr>
      </a:lvl7pPr>
      <a:lvl8pPr marL="3429000" indent="-228600" algn="l" rtl="0" fontAlgn="base">
        <a:spcBef>
          <a:spcPct val="20000"/>
        </a:spcBef>
        <a:spcAft>
          <a:spcPct val="0"/>
        </a:spcAft>
        <a:buChar char="»"/>
        <a:defRPr sz="1200">
          <a:solidFill>
            <a:schemeClr val="tx1"/>
          </a:solidFill>
          <a:latin typeface="+mn-lt"/>
          <a:ea typeface="+mn-ea"/>
        </a:defRPr>
      </a:lvl8pPr>
      <a:lvl9pPr marL="3886200" indent="-228600" algn="l" rtl="0" fontAlgn="base">
        <a:spcBef>
          <a:spcPct val="20000"/>
        </a:spcBef>
        <a:spcAft>
          <a:spcPct val="0"/>
        </a:spcAft>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10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7.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35.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ctrTitle"/>
          </p:nvPr>
        </p:nvSpPr>
        <p:spPr>
          <a:xfrm>
            <a:off x="391887" y="2677886"/>
            <a:ext cx="8501742" cy="1001485"/>
          </a:xfrm>
        </p:spPr>
        <p:txBody>
          <a:bodyPr/>
          <a:lstStyle/>
          <a:p>
            <a:r>
              <a:rPr lang="zh-CN" altLang="en-US" sz="4000" dirty="0">
                <a:solidFill>
                  <a:srgbClr val="000000"/>
                </a:solidFill>
              </a:rPr>
              <a:t>计算导论与程序设计</a:t>
            </a:r>
          </a:p>
        </p:txBody>
      </p:sp>
      <p:sp>
        <p:nvSpPr>
          <p:cNvPr id="10242" name="Rectangle 3"/>
          <p:cNvSpPr>
            <a:spLocks noGrp="1" noChangeArrowheads="1"/>
          </p:cNvSpPr>
          <p:nvPr>
            <p:ph type="subTitle" idx="1"/>
          </p:nvPr>
        </p:nvSpPr>
        <p:spPr>
          <a:xfrm>
            <a:off x="3004891" y="4654263"/>
            <a:ext cx="3275734" cy="478848"/>
          </a:xfrm>
        </p:spPr>
        <p:txBody>
          <a:bodyPr/>
          <a:lstStyle/>
          <a:p>
            <a:r>
              <a:rPr lang="zh-CN" altLang="en-US" sz="2400" dirty="0"/>
              <a:t>数据的组织与处理（</a:t>
            </a:r>
            <a:r>
              <a:rPr lang="en-US" altLang="zh-CN" sz="2400" dirty="0"/>
              <a:t>2</a:t>
            </a:r>
            <a:r>
              <a:rPr lang="zh-CN" altLang="en-US" sz="2400" dirty="0"/>
              <a:t>）</a:t>
            </a:r>
            <a:endParaRPr lang="zh-CN" altLang="en-US" sz="2400" dirty="0">
              <a:solidFill>
                <a:schemeClr val="tx1"/>
              </a:solidFill>
            </a:endParaRPr>
          </a:p>
        </p:txBody>
      </p:sp>
      <p:pic>
        <p:nvPicPr>
          <p:cNvPr id="4" name="Picture 2" descr="http://www.sdu.edu.cn/2010/images/top222.jpg"/>
          <p:cNvPicPr>
            <a:picLocks noChangeAspect="1" noChangeArrowheads="1"/>
          </p:cNvPicPr>
          <p:nvPr/>
        </p:nvPicPr>
        <p:blipFill>
          <a:blip r:embed="rId2" cstate="print"/>
          <a:srcRect b="9109"/>
          <a:stretch>
            <a:fillRect/>
          </a:stretch>
        </p:blipFill>
        <p:spPr bwMode="auto">
          <a:xfrm>
            <a:off x="0" y="0"/>
            <a:ext cx="9144000" cy="25472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结构体变量的使用，</a:t>
            </a:r>
            <a:r>
              <a:rPr lang="zh-CN" altLang="en-US" dirty="0">
                <a:solidFill>
                  <a:srgbClr val="7030A0"/>
                </a:solidFill>
              </a:rPr>
              <a:t>结构体成员的引用</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t>回顾对数组类型的操作</a:t>
            </a:r>
            <a:endParaRPr lang="en-US" altLang="zh-CN" sz="2000" dirty="0"/>
          </a:p>
          <a:p>
            <a:pPr marL="971550" lvl="1"/>
            <a:r>
              <a:rPr lang="zh-CN" altLang="en-US" sz="1800" dirty="0"/>
              <a:t>不能将</a:t>
            </a:r>
            <a:r>
              <a:rPr lang="zh-CN" altLang="en-US" sz="1800" dirty="0" smtClean="0"/>
              <a:t>数组名作为</a:t>
            </a:r>
            <a:r>
              <a:rPr lang="zh-CN" altLang="en-US" sz="1800" dirty="0"/>
              <a:t>一个</a:t>
            </a:r>
            <a:r>
              <a:rPr lang="zh-CN" altLang="en-US" sz="1800" b="1" dirty="0"/>
              <a:t>整体</a:t>
            </a:r>
            <a:r>
              <a:rPr lang="zh-CN" altLang="en-US" sz="1800" dirty="0"/>
              <a:t>进行输入输出</a:t>
            </a:r>
            <a:r>
              <a:rPr lang="zh-CN" altLang="en-US" sz="1800" dirty="0" smtClean="0"/>
              <a:t>；</a:t>
            </a:r>
            <a:endParaRPr lang="en-US" altLang="zh-CN" sz="1800" dirty="0" smtClean="0"/>
          </a:p>
          <a:p>
            <a:pPr marL="1200150" lvl="2"/>
            <a:r>
              <a:rPr lang="zh-CN" altLang="en-US" sz="1600" dirty="0" smtClean="0"/>
              <a:t>除了将字符数组视为字符串进行处理；</a:t>
            </a:r>
            <a:endParaRPr lang="en-US" altLang="zh-CN" sz="1600" dirty="0"/>
          </a:p>
          <a:p>
            <a:pPr marL="971550" lvl="1"/>
            <a:r>
              <a:rPr lang="zh-CN" altLang="en-US" sz="1800" b="1" dirty="0">
                <a:solidFill>
                  <a:srgbClr val="030DCD"/>
                </a:solidFill>
              </a:rPr>
              <a:t>只能</a:t>
            </a:r>
            <a:r>
              <a:rPr lang="zh-CN" altLang="en-US" sz="1800" b="1" i="1" u="sng" dirty="0">
                <a:solidFill>
                  <a:srgbClr val="030DCD"/>
                </a:solidFill>
              </a:rPr>
              <a:t>逐个访问</a:t>
            </a:r>
            <a:r>
              <a:rPr lang="zh-CN" altLang="en-US" sz="1800" b="1" dirty="0">
                <a:solidFill>
                  <a:srgbClr val="030DCD"/>
                </a:solidFill>
              </a:rPr>
              <a:t>数组元素；</a:t>
            </a:r>
            <a:endParaRPr lang="en-US" altLang="zh-CN" sz="1800" b="1" dirty="0">
              <a:solidFill>
                <a:srgbClr val="030DCD"/>
              </a:solidFill>
            </a:endParaRPr>
          </a:p>
          <a:p>
            <a:pPr marL="342900" indent="-342900">
              <a:buFont typeface="Wingdings" panose="05000000000000000000" pitchFamily="2" charset="2"/>
              <a:buChar char="l"/>
            </a:pPr>
            <a:r>
              <a:rPr lang="zh-CN" altLang="en-US" sz="2000" dirty="0"/>
              <a:t>对结构类型的操作</a:t>
            </a:r>
            <a:endParaRPr lang="en-US" altLang="zh-CN" sz="2000" dirty="0"/>
          </a:p>
          <a:p>
            <a:pPr marL="971550" lvl="1"/>
            <a:r>
              <a:rPr lang="zh-CN" altLang="en-US" sz="1800" b="1" dirty="0">
                <a:solidFill>
                  <a:srgbClr val="C00000"/>
                </a:solidFill>
              </a:rPr>
              <a:t>不能</a:t>
            </a:r>
            <a:r>
              <a:rPr lang="zh-CN" altLang="en-US" sz="1800" b="1" dirty="0">
                <a:solidFill>
                  <a:srgbClr val="030DCD"/>
                </a:solidFill>
              </a:rPr>
              <a:t>将一个结构体变量作为一个</a:t>
            </a:r>
            <a:r>
              <a:rPr lang="zh-CN" altLang="en-US" sz="1800" b="1" dirty="0">
                <a:solidFill>
                  <a:srgbClr val="C00000"/>
                </a:solidFill>
              </a:rPr>
              <a:t>整体</a:t>
            </a:r>
            <a:r>
              <a:rPr lang="zh-CN" altLang="en-US" sz="1800" b="1" dirty="0">
                <a:solidFill>
                  <a:srgbClr val="030DCD"/>
                </a:solidFill>
              </a:rPr>
              <a:t>进行输入和输出；</a:t>
            </a:r>
            <a:endParaRPr lang="en-US" altLang="zh-CN" sz="1800" b="1" dirty="0">
              <a:solidFill>
                <a:srgbClr val="030DCD"/>
              </a:solidFill>
            </a:endParaRPr>
          </a:p>
          <a:p>
            <a:pPr marL="971550" lvl="1"/>
            <a:r>
              <a:rPr lang="zh-CN" altLang="en-US" sz="1800" b="1" dirty="0">
                <a:solidFill>
                  <a:srgbClr val="C00000"/>
                </a:solidFill>
              </a:rPr>
              <a:t>只能</a:t>
            </a:r>
            <a:r>
              <a:rPr lang="zh-CN" altLang="en-US" sz="1800" b="1" dirty="0">
                <a:solidFill>
                  <a:srgbClr val="030DCD"/>
                </a:solidFill>
              </a:rPr>
              <a:t>逐个访问</a:t>
            </a:r>
            <a:r>
              <a:rPr lang="zh-CN" altLang="en-US" sz="1800" b="1" dirty="0">
                <a:solidFill>
                  <a:srgbClr val="C00000"/>
                </a:solidFill>
              </a:rPr>
              <a:t>成员变量；</a:t>
            </a:r>
            <a:endParaRPr lang="en-US" altLang="zh-CN" sz="1800" b="1" dirty="0">
              <a:solidFill>
                <a:srgbClr val="C00000"/>
              </a:solidFill>
            </a:endParaRPr>
          </a:p>
          <a:p>
            <a:pPr marL="342900" indent="-342900">
              <a:buFont typeface="Wingdings" panose="05000000000000000000" pitchFamily="2" charset="2"/>
              <a:buChar char="l"/>
            </a:pPr>
            <a:r>
              <a:rPr lang="zh-CN" altLang="en-US" sz="2000" b="1" dirty="0">
                <a:solidFill>
                  <a:srgbClr val="7030A0"/>
                </a:solidFill>
              </a:rPr>
              <a:t>点</a:t>
            </a:r>
            <a:r>
              <a:rPr lang="zh-CN" altLang="en-US" sz="2000" b="1" dirty="0" smtClean="0">
                <a:solidFill>
                  <a:srgbClr val="7030A0"/>
                </a:solidFill>
              </a:rPr>
              <a:t>操作符“</a:t>
            </a:r>
            <a:r>
              <a:rPr lang="en-US" altLang="zh-CN" sz="2000" b="1" dirty="0" smtClean="0">
                <a:solidFill>
                  <a:srgbClr val="7030A0"/>
                </a:solidFill>
              </a:rPr>
              <a:t>.</a:t>
            </a:r>
            <a:r>
              <a:rPr lang="zh-CN" altLang="en-US" sz="2000" b="1" dirty="0" smtClean="0">
                <a:solidFill>
                  <a:srgbClr val="7030A0"/>
                </a:solidFill>
              </a:rPr>
              <a:t>”</a:t>
            </a:r>
            <a:endParaRPr lang="en-US" altLang="zh-CN" sz="2000" b="1" dirty="0">
              <a:solidFill>
                <a:srgbClr val="7030A0"/>
              </a:solidFill>
            </a:endParaRPr>
          </a:p>
          <a:p>
            <a:pPr marL="971550" lvl="1"/>
            <a:r>
              <a:rPr lang="zh-CN" altLang="en-US" sz="1800" b="1" dirty="0">
                <a:solidFill>
                  <a:srgbClr val="7030A0"/>
                </a:solidFill>
              </a:rPr>
              <a:t>用于对结构体变量的成员的引用；</a:t>
            </a:r>
            <a:endParaRPr lang="en-US" altLang="zh-CN" sz="1800" b="1" dirty="0">
              <a:solidFill>
                <a:srgbClr val="7030A0"/>
              </a:solidFill>
            </a:endParaRPr>
          </a:p>
          <a:p>
            <a:pPr marL="971550" lvl="1"/>
            <a:r>
              <a:rPr lang="en-US" altLang="zh-CN" sz="1800" dirty="0"/>
              <a:t>char </a:t>
            </a:r>
            <a:r>
              <a:rPr lang="en-US" altLang="zh-CN" sz="1800" dirty="0" smtClean="0"/>
              <a:t>*</a:t>
            </a:r>
            <a:r>
              <a:rPr lang="en-US" altLang="zh-CN" sz="1800" dirty="0" err="1" smtClean="0"/>
              <a:t>meName</a:t>
            </a:r>
            <a:r>
              <a:rPr lang="en-US" altLang="zh-CN" sz="1800" dirty="0" smtClean="0"/>
              <a:t> = </a:t>
            </a:r>
            <a:r>
              <a:rPr lang="en-US" altLang="zh-CN" sz="1800" dirty="0" smtClean="0">
                <a:solidFill>
                  <a:srgbClr val="C00000"/>
                </a:solidFill>
              </a:rPr>
              <a:t>me.name</a:t>
            </a:r>
            <a:r>
              <a:rPr lang="en-US" altLang="zh-CN" sz="1800" dirty="0"/>
              <a:t>;</a:t>
            </a:r>
          </a:p>
          <a:p>
            <a:pPr marL="971550" lvl="1"/>
            <a:r>
              <a:rPr lang="en-US" altLang="zh-CN" sz="1800" dirty="0" smtClean="0"/>
              <a:t>me </a:t>
            </a:r>
            <a:r>
              <a:rPr lang="en-US" altLang="zh-CN" sz="1800" dirty="0"/>
              <a:t>. name: </a:t>
            </a:r>
            <a:r>
              <a:rPr lang="zh-CN" altLang="en-US" sz="1800" dirty="0"/>
              <a:t>读作 </a:t>
            </a:r>
            <a:r>
              <a:rPr lang="zh-CN" altLang="en-US" sz="1800" dirty="0" smtClean="0"/>
              <a:t>“</a:t>
            </a:r>
            <a:r>
              <a:rPr lang="zh-CN" altLang="en-US" sz="1800" b="1" dirty="0" smtClean="0">
                <a:solidFill>
                  <a:srgbClr val="7030A0"/>
                </a:solidFill>
              </a:rPr>
              <a:t>结构体 </a:t>
            </a:r>
            <a:r>
              <a:rPr lang="en-US" altLang="zh-CN" sz="1800" b="1" dirty="0" smtClean="0">
                <a:solidFill>
                  <a:srgbClr val="7030A0"/>
                </a:solidFill>
              </a:rPr>
              <a:t>me </a:t>
            </a:r>
            <a:r>
              <a:rPr lang="zh-CN" altLang="en-US" sz="1800" b="1" dirty="0">
                <a:solidFill>
                  <a:srgbClr val="7030A0"/>
                </a:solidFill>
              </a:rPr>
              <a:t>的 </a:t>
            </a:r>
            <a:r>
              <a:rPr lang="en-US" altLang="zh-CN" sz="1800" b="1" dirty="0">
                <a:solidFill>
                  <a:srgbClr val="7030A0"/>
                </a:solidFill>
              </a:rPr>
              <a:t>name </a:t>
            </a:r>
            <a:r>
              <a:rPr lang="zh-CN" altLang="en-US" sz="1800" b="1" dirty="0">
                <a:solidFill>
                  <a:srgbClr val="7030A0"/>
                </a:solidFill>
              </a:rPr>
              <a:t>成员</a:t>
            </a:r>
            <a:r>
              <a:rPr lang="zh-CN" altLang="en-US" sz="1800" dirty="0"/>
              <a:t>”</a:t>
            </a:r>
            <a:r>
              <a:rPr lang="en-US" altLang="zh-CN" sz="1800" dirty="0"/>
              <a:t>;</a:t>
            </a:r>
            <a:endParaRPr lang="zh-CN" altLang="en-US" sz="1800" dirty="0"/>
          </a:p>
          <a:p>
            <a:pPr marL="971550" lvl="1"/>
            <a:r>
              <a:rPr lang="zh-CN" altLang="en-US" sz="1800" dirty="0"/>
              <a:t>这里  </a:t>
            </a:r>
            <a:r>
              <a:rPr lang="zh-CN" altLang="en-US" sz="1800" dirty="0">
                <a:solidFill>
                  <a:srgbClr val="030DCD"/>
                </a:solidFill>
              </a:rPr>
              <a:t>“ </a:t>
            </a:r>
            <a:r>
              <a:rPr lang="en-US" altLang="zh-CN" sz="1800" dirty="0">
                <a:solidFill>
                  <a:srgbClr val="030DCD"/>
                </a:solidFill>
              </a:rPr>
              <a:t>. ” </a:t>
            </a:r>
            <a:r>
              <a:rPr lang="zh-CN" altLang="en-US" sz="1800" b="1" dirty="0">
                <a:solidFill>
                  <a:srgbClr val="7030A0"/>
                </a:solidFill>
              </a:rPr>
              <a:t>读作 “的”</a:t>
            </a:r>
            <a:r>
              <a:rPr lang="en-US" altLang="zh-CN" sz="1800" dirty="0"/>
              <a:t>; </a:t>
            </a:r>
          </a:p>
          <a:p>
            <a:pPr marL="971550" lvl="1"/>
            <a:r>
              <a:rPr lang="zh-CN" altLang="en-US" sz="1800" dirty="0">
                <a:solidFill>
                  <a:srgbClr val="030DCD"/>
                </a:solidFill>
              </a:rPr>
              <a:t>“ </a:t>
            </a:r>
            <a:r>
              <a:rPr lang="en-US" altLang="zh-CN" sz="1800" dirty="0">
                <a:solidFill>
                  <a:srgbClr val="030DCD"/>
                </a:solidFill>
              </a:rPr>
              <a:t>. </a:t>
            </a:r>
            <a:r>
              <a:rPr lang="en-US" altLang="zh-CN" sz="1800" dirty="0" smtClean="0">
                <a:solidFill>
                  <a:srgbClr val="030DCD"/>
                </a:solidFill>
              </a:rPr>
              <a:t>”</a:t>
            </a:r>
            <a:r>
              <a:rPr lang="zh-CN" altLang="en-US" sz="1800" dirty="0" smtClean="0"/>
              <a:t>的</a:t>
            </a:r>
            <a:r>
              <a:rPr lang="zh-CN" altLang="en-US" sz="1800" dirty="0" smtClean="0"/>
              <a:t>优先级</a:t>
            </a:r>
            <a:r>
              <a:rPr lang="zh-CN" altLang="en-US" sz="1800" dirty="0"/>
              <a:t>非常高；</a:t>
            </a:r>
            <a:endParaRPr lang="en-US" altLang="zh-CN" sz="1800" dirty="0"/>
          </a:p>
          <a:p>
            <a:pPr marL="971550" lvl="1"/>
            <a:endParaRPr lang="en-US" altLang="zh-CN" dirty="0"/>
          </a:p>
          <a:p>
            <a:pPr marL="971550" lvl="1"/>
            <a:endParaRPr lang="zh-CN" altLang="en-US" dirty="0"/>
          </a:p>
          <a:p>
            <a:pPr marL="971550" lvl="1"/>
            <a:endParaRPr lang="en-US" altLang="zh-CN" dirty="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380953684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双向链表</a:t>
            </a:r>
            <a:endParaRPr lang="zh-CN" altLang="en-US" dirty="0"/>
          </a:p>
        </p:txBody>
      </p:sp>
      <p:sp>
        <p:nvSpPr>
          <p:cNvPr id="3" name="内容占位符 2"/>
          <p:cNvSpPr>
            <a:spLocks noGrp="1"/>
          </p:cNvSpPr>
          <p:nvPr>
            <p:ph idx="1"/>
          </p:nvPr>
        </p:nvSpPr>
        <p:spPr>
          <a:xfrm>
            <a:off x="485774" y="1135063"/>
            <a:ext cx="8356889" cy="5345112"/>
          </a:xfrm>
        </p:spPr>
        <p:txBody>
          <a:bodyPr/>
          <a:lstStyle/>
          <a:p>
            <a:pPr marL="342900" indent="-342900">
              <a:buFont typeface="Wingdings" panose="05000000000000000000" pitchFamily="2" charset="2"/>
              <a:buChar char="l"/>
            </a:pPr>
            <a:r>
              <a:rPr lang="zh-CN" altLang="en-US" dirty="0"/>
              <a:t>结点</a:t>
            </a:r>
            <a:r>
              <a:rPr lang="zh-CN" altLang="en-US" dirty="0" smtClean="0"/>
              <a:t>定义</a:t>
            </a:r>
            <a:endParaRPr lang="en-US" altLang="zh-CN" dirty="0" smtClean="0"/>
          </a:p>
          <a:p>
            <a:pPr marL="285750" lvl="1" indent="0">
              <a:buNone/>
            </a:pPr>
            <a:r>
              <a:rPr lang="en-US" altLang="zh-CN" dirty="0" err="1"/>
              <a:t>struct</a:t>
            </a:r>
            <a:r>
              <a:rPr lang="en-US" altLang="zh-CN" dirty="0"/>
              <a:t> Node</a:t>
            </a:r>
          </a:p>
          <a:p>
            <a:pPr marL="285750" lvl="1" indent="0">
              <a:buNone/>
            </a:pPr>
            <a:r>
              <a:rPr lang="en-US" altLang="zh-CN" dirty="0"/>
              <a:t>{       </a:t>
            </a:r>
          </a:p>
          <a:p>
            <a:pPr marL="285750" lvl="1" indent="0">
              <a:buNone/>
            </a:pPr>
            <a:r>
              <a:rPr lang="en-US" altLang="zh-CN" dirty="0"/>
              <a:t>       char </a:t>
            </a:r>
            <a:r>
              <a:rPr lang="en-US" altLang="zh-CN" dirty="0" err="1"/>
              <a:t>elem</a:t>
            </a:r>
            <a:r>
              <a:rPr lang="en-US" altLang="zh-CN" dirty="0"/>
              <a:t>; </a:t>
            </a:r>
            <a:r>
              <a:rPr lang="en-US" altLang="zh-CN" dirty="0" smtClean="0"/>
              <a:t>  </a:t>
            </a:r>
            <a:r>
              <a:rPr lang="en-US" altLang="zh-CN" dirty="0"/>
              <a:t>//</a:t>
            </a:r>
            <a:r>
              <a:rPr lang="zh-CN" altLang="en-US" dirty="0"/>
              <a:t>根据问题描述定义结点中存储的数据</a:t>
            </a:r>
            <a:endParaRPr lang="en-US" altLang="zh-CN" dirty="0"/>
          </a:p>
          <a:p>
            <a:pPr marL="285750" lvl="1" indent="0">
              <a:buNone/>
            </a:pPr>
            <a:r>
              <a:rPr lang="en-US" altLang="zh-CN" dirty="0"/>
              <a:t>       </a:t>
            </a:r>
            <a:r>
              <a:rPr lang="en-US" altLang="zh-CN" dirty="0" err="1">
                <a:solidFill>
                  <a:srgbClr val="7030A0"/>
                </a:solidFill>
              </a:rPr>
              <a:t>struct</a:t>
            </a:r>
            <a:r>
              <a:rPr lang="en-US" altLang="zh-CN" dirty="0">
                <a:solidFill>
                  <a:srgbClr val="7030A0"/>
                </a:solidFill>
              </a:rPr>
              <a:t> Node* </a:t>
            </a:r>
            <a:r>
              <a:rPr lang="en-US" altLang="zh-CN" dirty="0" err="1">
                <a:solidFill>
                  <a:srgbClr val="7030A0"/>
                </a:solidFill>
              </a:rPr>
              <a:t>Prev</a:t>
            </a:r>
            <a:r>
              <a:rPr lang="en-US" altLang="zh-CN" dirty="0">
                <a:solidFill>
                  <a:srgbClr val="7030A0"/>
                </a:solidFill>
              </a:rPr>
              <a:t>;   //</a:t>
            </a:r>
            <a:r>
              <a:rPr lang="zh-CN" altLang="en-US" dirty="0">
                <a:solidFill>
                  <a:srgbClr val="7030A0"/>
                </a:solidFill>
              </a:rPr>
              <a:t>前向指针</a:t>
            </a:r>
            <a:endParaRPr lang="en-US" altLang="zh-CN" dirty="0">
              <a:solidFill>
                <a:srgbClr val="7030A0"/>
              </a:solidFill>
            </a:endParaRPr>
          </a:p>
          <a:p>
            <a:pPr marL="285750" lvl="1" indent="0">
              <a:buNone/>
            </a:pPr>
            <a:r>
              <a:rPr lang="en-US" altLang="zh-CN" dirty="0">
                <a:solidFill>
                  <a:srgbClr val="7030A0"/>
                </a:solidFill>
              </a:rPr>
              <a:t>       </a:t>
            </a:r>
            <a:r>
              <a:rPr lang="en-US" altLang="zh-CN" dirty="0" err="1">
                <a:solidFill>
                  <a:srgbClr val="030DCD"/>
                </a:solidFill>
              </a:rPr>
              <a:t>struct</a:t>
            </a:r>
            <a:r>
              <a:rPr lang="en-US" altLang="zh-CN" dirty="0">
                <a:solidFill>
                  <a:srgbClr val="030DCD"/>
                </a:solidFill>
              </a:rPr>
              <a:t> Node* Next;   //</a:t>
            </a:r>
            <a:r>
              <a:rPr lang="zh-CN" altLang="en-US" dirty="0">
                <a:solidFill>
                  <a:srgbClr val="030DCD"/>
                </a:solidFill>
              </a:rPr>
              <a:t>后向指针</a:t>
            </a:r>
            <a:endParaRPr lang="en-US" altLang="zh-CN" dirty="0">
              <a:solidFill>
                <a:srgbClr val="030DCD"/>
              </a:solidFill>
            </a:endParaRPr>
          </a:p>
          <a:p>
            <a:pPr marL="285750" lvl="1" indent="0">
              <a:buNone/>
            </a:pPr>
            <a:r>
              <a:rPr lang="en-US" altLang="zh-CN" dirty="0" smtClean="0"/>
              <a:t>}</a:t>
            </a:r>
            <a:endParaRPr lang="en-US" altLang="zh-CN" dirty="0"/>
          </a:p>
        </p:txBody>
      </p:sp>
    </p:spTree>
    <p:extLst>
      <p:ext uri="{BB962C8B-B14F-4D97-AF65-F5344CB8AC3E}">
        <p14:creationId xmlns:p14="http://schemas.microsoft.com/office/powerpoint/2010/main" val="213717219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创建双向</a:t>
            </a:r>
            <a:r>
              <a:rPr lang="zh-CN" altLang="en-US" dirty="0"/>
              <a:t>链表</a:t>
            </a:r>
          </a:p>
        </p:txBody>
      </p:sp>
      <p:sp>
        <p:nvSpPr>
          <p:cNvPr id="3" name="内容占位符 2"/>
          <p:cNvSpPr>
            <a:spLocks noGrp="1"/>
          </p:cNvSpPr>
          <p:nvPr>
            <p:ph idx="1"/>
          </p:nvPr>
        </p:nvSpPr>
        <p:spPr>
          <a:xfrm>
            <a:off x="485774" y="1135063"/>
            <a:ext cx="8356889" cy="5345112"/>
          </a:xfrm>
        </p:spPr>
        <p:txBody>
          <a:bodyPr/>
          <a:lstStyle/>
          <a:p>
            <a:pPr marL="342900" indent="-342900">
              <a:buFont typeface="Wingdings" panose="05000000000000000000" pitchFamily="2" charset="2"/>
              <a:buChar char="l"/>
            </a:pPr>
            <a:r>
              <a:rPr lang="zh-CN" altLang="en-US" dirty="0"/>
              <a:t>创建循环链表</a:t>
            </a:r>
            <a:endParaRPr lang="en-US" altLang="zh-CN" dirty="0"/>
          </a:p>
          <a:p>
            <a:pPr marL="285750" lvl="1" indent="0">
              <a:lnSpc>
                <a:spcPct val="100000"/>
              </a:lnSpc>
              <a:buNone/>
            </a:pPr>
            <a:r>
              <a:rPr lang="en-US" altLang="zh-CN" sz="1800" dirty="0" err="1"/>
              <a:t>struct</a:t>
            </a:r>
            <a:r>
              <a:rPr lang="en-US" altLang="zh-CN" sz="1800" dirty="0"/>
              <a:t> </a:t>
            </a:r>
            <a:r>
              <a:rPr lang="en-US" altLang="zh-CN" sz="1800" dirty="0" smtClean="0"/>
              <a:t>Node* </a:t>
            </a:r>
            <a:r>
              <a:rPr lang="en-US" altLang="zh-CN" sz="1800" dirty="0" err="1"/>
              <a:t>CreateList</a:t>
            </a:r>
            <a:r>
              <a:rPr lang="en-US" altLang="zh-CN" sz="1800" dirty="0"/>
              <a:t>(</a:t>
            </a:r>
            <a:r>
              <a:rPr lang="en-US" altLang="zh-CN" sz="1800" dirty="0" err="1"/>
              <a:t>int</a:t>
            </a:r>
            <a:r>
              <a:rPr lang="en-US" altLang="zh-CN" sz="1800" dirty="0"/>
              <a:t> n)  //</a:t>
            </a:r>
            <a:r>
              <a:rPr lang="zh-CN" altLang="en-US" sz="1800" dirty="0"/>
              <a:t>建立有</a:t>
            </a:r>
            <a:r>
              <a:rPr lang="en-US" altLang="zh-CN" sz="1800" dirty="0"/>
              <a:t>n</a:t>
            </a:r>
            <a:r>
              <a:rPr lang="zh-CN" altLang="en-US" sz="1800" dirty="0"/>
              <a:t>个结点</a:t>
            </a:r>
            <a:r>
              <a:rPr lang="zh-CN" altLang="en-US" sz="1800" dirty="0" smtClean="0"/>
              <a:t>的双向链表</a:t>
            </a:r>
            <a:r>
              <a:rPr lang="zh-CN" altLang="en-US" sz="1800" dirty="0"/>
              <a:t>，返回头指针</a:t>
            </a:r>
            <a:br>
              <a:rPr lang="zh-CN" altLang="en-US" sz="1800" dirty="0"/>
            </a:br>
            <a:r>
              <a:rPr lang="en-US" altLang="zh-CN" sz="1800" dirty="0"/>
              <a:t>{</a:t>
            </a:r>
            <a:r>
              <a:rPr lang="zh-CN" altLang="en-US" sz="1800" dirty="0"/>
              <a:t/>
            </a:r>
            <a:br>
              <a:rPr lang="zh-CN" altLang="en-US" sz="1800" dirty="0"/>
            </a:br>
            <a:r>
              <a:rPr lang="zh-CN" altLang="en-US" sz="1800" dirty="0" smtClean="0"/>
              <a:t>   </a:t>
            </a:r>
            <a:r>
              <a:rPr lang="en-US" altLang="zh-CN" sz="1800" dirty="0" err="1" smtClean="0"/>
              <a:t>struct</a:t>
            </a:r>
            <a:r>
              <a:rPr lang="en-US" altLang="zh-CN" sz="1800" dirty="0" smtClean="0"/>
              <a:t> </a:t>
            </a:r>
            <a:r>
              <a:rPr lang="zh-CN" altLang="en-US" sz="1800" dirty="0" smtClean="0"/>
              <a:t> </a:t>
            </a:r>
            <a:r>
              <a:rPr lang="en-US" altLang="zh-CN" sz="1800" dirty="0"/>
              <a:t>Node *</a:t>
            </a:r>
            <a:r>
              <a:rPr lang="en-US" altLang="zh-CN" sz="1800" dirty="0" err="1"/>
              <a:t>newNode</a:t>
            </a:r>
            <a:r>
              <a:rPr lang="zh-CN" altLang="en-US" sz="1800" dirty="0"/>
              <a:t>，</a:t>
            </a:r>
            <a:r>
              <a:rPr lang="en-US" altLang="zh-CN" sz="1800" dirty="0"/>
              <a:t>*p=NULL, </a:t>
            </a:r>
            <a:r>
              <a:rPr lang="zh-CN" altLang="en-US" sz="1800" dirty="0"/>
              <a:t> </a:t>
            </a:r>
            <a:r>
              <a:rPr lang="en-US" altLang="zh-CN" sz="1800" dirty="0"/>
              <a:t>*head=NULL;</a:t>
            </a:r>
            <a:r>
              <a:rPr lang="zh-CN" altLang="en-US" sz="1800" dirty="0"/>
              <a:t> </a:t>
            </a:r>
            <a:r>
              <a:rPr lang="en-US" altLang="zh-CN" sz="1800" dirty="0"/>
              <a:t/>
            </a:r>
            <a:br>
              <a:rPr lang="en-US" altLang="zh-CN" sz="1800" dirty="0"/>
            </a:br>
            <a:r>
              <a:rPr lang="en-US" altLang="zh-CN" sz="1800" dirty="0"/>
              <a:t>   for(</a:t>
            </a:r>
            <a:r>
              <a:rPr lang="en-US" altLang="zh-CN" sz="1800" dirty="0" err="1"/>
              <a:t>int</a:t>
            </a:r>
            <a:r>
              <a:rPr lang="en-US" altLang="zh-CN" sz="1800" dirty="0"/>
              <a:t> </a:t>
            </a:r>
            <a:r>
              <a:rPr lang="en-US" altLang="zh-CN" sz="1800" dirty="0" err="1"/>
              <a:t>i</a:t>
            </a:r>
            <a:r>
              <a:rPr lang="en-US" altLang="zh-CN" sz="1800" dirty="0"/>
              <a:t>=1;i&lt;=</a:t>
            </a:r>
            <a:r>
              <a:rPr lang="en-US" altLang="zh-CN" sz="1800" dirty="0" err="1"/>
              <a:t>n;i</a:t>
            </a:r>
            <a:r>
              <a:rPr lang="en-US" altLang="zh-CN" sz="1800" dirty="0"/>
              <a:t>++)</a:t>
            </a:r>
          </a:p>
          <a:p>
            <a:pPr marL="285750" lvl="1" indent="0">
              <a:lnSpc>
                <a:spcPct val="100000"/>
              </a:lnSpc>
              <a:buNone/>
            </a:pPr>
            <a:r>
              <a:rPr lang="en-US" altLang="zh-CN" sz="1800" dirty="0"/>
              <a:t>   {</a:t>
            </a:r>
          </a:p>
          <a:p>
            <a:pPr marL="285750" lvl="1" indent="0">
              <a:lnSpc>
                <a:spcPct val="100000"/>
              </a:lnSpc>
              <a:buNone/>
            </a:pPr>
            <a:r>
              <a:rPr lang="en-US" altLang="zh-CN" sz="1800" dirty="0"/>
              <a:t>         </a:t>
            </a:r>
            <a:r>
              <a:rPr lang="en-US" altLang="zh-CN" sz="1800" dirty="0" err="1"/>
              <a:t>newNode</a:t>
            </a:r>
            <a:r>
              <a:rPr lang="en-US" altLang="zh-CN" sz="1800" dirty="0"/>
              <a:t> =(</a:t>
            </a:r>
            <a:r>
              <a:rPr lang="en-US" altLang="zh-CN" sz="1800" dirty="0" err="1"/>
              <a:t>struct</a:t>
            </a:r>
            <a:r>
              <a:rPr lang="en-US" altLang="zh-CN" sz="1800" dirty="0"/>
              <a:t> </a:t>
            </a:r>
            <a:r>
              <a:rPr lang="en-US" altLang="zh-CN" sz="1800" dirty="0" smtClean="0"/>
              <a:t>Node </a:t>
            </a:r>
            <a:r>
              <a:rPr lang="en-US" altLang="zh-CN" sz="1800" dirty="0"/>
              <a:t>*)</a:t>
            </a:r>
            <a:r>
              <a:rPr lang="en-US" altLang="zh-CN" sz="1800" dirty="0" err="1"/>
              <a:t>malloc</a:t>
            </a:r>
            <a:r>
              <a:rPr lang="en-US" altLang="zh-CN" sz="1800" dirty="0"/>
              <a:t>(</a:t>
            </a:r>
            <a:r>
              <a:rPr lang="en-US" altLang="zh-CN" sz="1800" dirty="0" err="1"/>
              <a:t>sizeof</a:t>
            </a:r>
            <a:r>
              <a:rPr lang="en-US" altLang="zh-CN" sz="1800" dirty="0"/>
              <a:t>(</a:t>
            </a:r>
            <a:r>
              <a:rPr lang="en-US" altLang="zh-CN" sz="1800" dirty="0" err="1"/>
              <a:t>struct</a:t>
            </a:r>
            <a:r>
              <a:rPr lang="en-US" altLang="zh-CN" sz="1800" dirty="0"/>
              <a:t> Node));</a:t>
            </a:r>
          </a:p>
          <a:p>
            <a:pPr marL="285750" lvl="1" indent="0">
              <a:lnSpc>
                <a:spcPct val="100000"/>
              </a:lnSpc>
              <a:buNone/>
            </a:pPr>
            <a:r>
              <a:rPr lang="en-US" altLang="zh-CN" sz="1800" dirty="0"/>
              <a:t>         </a:t>
            </a:r>
            <a:r>
              <a:rPr lang="en-US" altLang="zh-CN" sz="1800" dirty="0" err="1">
                <a:solidFill>
                  <a:srgbClr val="7030A0"/>
                </a:solidFill>
              </a:rPr>
              <a:t>newNode</a:t>
            </a:r>
            <a:r>
              <a:rPr lang="en-US" altLang="zh-CN" sz="1800" dirty="0">
                <a:solidFill>
                  <a:srgbClr val="7030A0"/>
                </a:solidFill>
              </a:rPr>
              <a:t> </a:t>
            </a:r>
            <a:r>
              <a:rPr lang="en-US" altLang="zh-CN" sz="1800" dirty="0" smtClean="0">
                <a:solidFill>
                  <a:srgbClr val="7030A0"/>
                </a:solidFill>
              </a:rPr>
              <a:t>-&gt;</a:t>
            </a:r>
            <a:r>
              <a:rPr lang="en-US" altLang="zh-CN" sz="1800" dirty="0" err="1" smtClean="0">
                <a:solidFill>
                  <a:srgbClr val="C00000"/>
                </a:solidFill>
              </a:rPr>
              <a:t>prev</a:t>
            </a:r>
            <a:r>
              <a:rPr lang="en-US" altLang="zh-CN" sz="1800" dirty="0" smtClean="0">
                <a:solidFill>
                  <a:srgbClr val="7030A0"/>
                </a:solidFill>
              </a:rPr>
              <a:t>=NULL</a:t>
            </a:r>
            <a:r>
              <a:rPr lang="en-US" altLang="zh-CN" sz="1800" dirty="0" smtClean="0"/>
              <a:t>, </a:t>
            </a:r>
            <a:r>
              <a:rPr lang="en-US" altLang="zh-CN" sz="1800" dirty="0" err="1">
                <a:solidFill>
                  <a:srgbClr val="030DCD"/>
                </a:solidFill>
              </a:rPr>
              <a:t>newNode</a:t>
            </a:r>
            <a:r>
              <a:rPr lang="en-US" altLang="zh-CN" sz="1800" dirty="0">
                <a:solidFill>
                  <a:srgbClr val="030DCD"/>
                </a:solidFill>
              </a:rPr>
              <a:t> -&gt;</a:t>
            </a:r>
            <a:r>
              <a:rPr lang="en-US" altLang="zh-CN" sz="1800" dirty="0" smtClean="0">
                <a:solidFill>
                  <a:srgbClr val="C00000"/>
                </a:solidFill>
              </a:rPr>
              <a:t>next</a:t>
            </a:r>
            <a:r>
              <a:rPr lang="en-US" altLang="zh-CN" sz="1800" dirty="0" smtClean="0">
                <a:solidFill>
                  <a:srgbClr val="030DCD"/>
                </a:solidFill>
              </a:rPr>
              <a:t>=NULL</a:t>
            </a:r>
            <a:r>
              <a:rPr lang="zh-CN" altLang="en-US" sz="1800" dirty="0" smtClean="0"/>
              <a:t>，</a:t>
            </a:r>
            <a:r>
              <a:rPr lang="en-US" altLang="zh-CN" sz="1800" dirty="0"/>
              <a:t> </a:t>
            </a:r>
            <a:r>
              <a:rPr lang="en-US" altLang="zh-CN" sz="1800" dirty="0" err="1" smtClean="0"/>
              <a:t>newNode</a:t>
            </a:r>
            <a:r>
              <a:rPr lang="en-US" altLang="zh-CN" sz="1800" dirty="0" smtClean="0"/>
              <a:t>-&gt;</a:t>
            </a:r>
            <a:r>
              <a:rPr lang="en-US" altLang="zh-CN" sz="1800" dirty="0" err="1" smtClean="0"/>
              <a:t>elem</a:t>
            </a:r>
            <a:r>
              <a:rPr lang="en-US" altLang="zh-CN" sz="1800" dirty="0" smtClean="0"/>
              <a:t>=…;</a:t>
            </a:r>
            <a:r>
              <a:rPr lang="en-US" altLang="zh-CN" sz="1800" dirty="0"/>
              <a:t/>
            </a:r>
            <a:br>
              <a:rPr lang="en-US" altLang="zh-CN" sz="1800" dirty="0"/>
            </a:br>
            <a:r>
              <a:rPr lang="en-US" altLang="zh-CN" sz="1800" dirty="0"/>
              <a:t>         if (head==NULL)  </a:t>
            </a:r>
          </a:p>
          <a:p>
            <a:pPr marL="285750" lvl="1" indent="0">
              <a:lnSpc>
                <a:spcPct val="100000"/>
              </a:lnSpc>
              <a:buNone/>
            </a:pPr>
            <a:r>
              <a:rPr lang="en-US" altLang="zh-CN" sz="1800" dirty="0"/>
              <a:t>             head= </a:t>
            </a:r>
            <a:r>
              <a:rPr lang="en-US" altLang="zh-CN" sz="1800" dirty="0" err="1"/>
              <a:t>newNode</a:t>
            </a:r>
            <a:r>
              <a:rPr lang="en-US" altLang="zh-CN" sz="1800" dirty="0"/>
              <a:t>;</a:t>
            </a:r>
          </a:p>
          <a:p>
            <a:pPr marL="285750" lvl="1" indent="0">
              <a:lnSpc>
                <a:spcPct val="100000"/>
              </a:lnSpc>
              <a:buNone/>
            </a:pPr>
            <a:r>
              <a:rPr lang="en-US" altLang="zh-CN" sz="1800" dirty="0"/>
              <a:t>         else</a:t>
            </a:r>
          </a:p>
          <a:p>
            <a:pPr marL="285750" lvl="1" indent="0">
              <a:lnSpc>
                <a:spcPct val="100000"/>
              </a:lnSpc>
              <a:buNone/>
            </a:pPr>
            <a:r>
              <a:rPr lang="en-US" altLang="zh-CN" sz="1800" dirty="0"/>
              <a:t>             p-&gt;next= </a:t>
            </a:r>
            <a:r>
              <a:rPr lang="en-US" altLang="zh-CN" sz="1800" dirty="0" err="1" smtClean="0"/>
              <a:t>newNode</a:t>
            </a:r>
            <a:r>
              <a:rPr lang="en-US" altLang="zh-CN" sz="1800" dirty="0" smtClean="0"/>
              <a:t>, </a:t>
            </a:r>
            <a:r>
              <a:rPr lang="en-US" altLang="zh-CN" sz="1800" dirty="0" err="1" smtClean="0"/>
              <a:t>newNode</a:t>
            </a:r>
            <a:r>
              <a:rPr lang="en-US" altLang="zh-CN" sz="1800" dirty="0" smtClean="0"/>
              <a:t>-&gt;</a:t>
            </a:r>
            <a:r>
              <a:rPr lang="en-US" altLang="zh-CN" sz="1800" dirty="0"/>
              <a:t> </a:t>
            </a:r>
            <a:r>
              <a:rPr lang="en-US" altLang="zh-CN" sz="1800" dirty="0" err="1" smtClean="0"/>
              <a:t>prev</a:t>
            </a:r>
            <a:r>
              <a:rPr lang="en-US" altLang="zh-CN" sz="1800" dirty="0" smtClean="0"/>
              <a:t>=p;</a:t>
            </a:r>
            <a:endParaRPr lang="en-US" altLang="zh-CN" sz="1800" dirty="0"/>
          </a:p>
          <a:p>
            <a:pPr marL="285750" lvl="1" indent="0">
              <a:lnSpc>
                <a:spcPct val="100000"/>
              </a:lnSpc>
              <a:buNone/>
            </a:pPr>
            <a:r>
              <a:rPr lang="en-US" altLang="zh-CN" sz="1800" dirty="0"/>
              <a:t>         p= </a:t>
            </a:r>
            <a:r>
              <a:rPr lang="en-US" altLang="zh-CN" sz="1800" dirty="0" err="1"/>
              <a:t>newNode</a:t>
            </a:r>
            <a:r>
              <a:rPr lang="en-US" altLang="zh-CN" sz="1800" dirty="0"/>
              <a:t>;</a:t>
            </a:r>
          </a:p>
          <a:p>
            <a:pPr marL="285750" lvl="1" indent="0">
              <a:lnSpc>
                <a:spcPct val="100000"/>
              </a:lnSpc>
              <a:buNone/>
            </a:pPr>
            <a:r>
              <a:rPr lang="en-US" altLang="zh-CN" sz="1800" dirty="0"/>
              <a:t>     }</a:t>
            </a:r>
          </a:p>
          <a:p>
            <a:pPr marL="285750" lvl="1" indent="0">
              <a:lnSpc>
                <a:spcPct val="100000"/>
              </a:lnSpc>
              <a:buNone/>
            </a:pPr>
            <a:r>
              <a:rPr lang="en-US" altLang="zh-CN" sz="1800" dirty="0" smtClean="0"/>
              <a:t>      return </a:t>
            </a:r>
            <a:r>
              <a:rPr lang="en-US" altLang="zh-CN" sz="1800" dirty="0"/>
              <a:t>head;</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374772796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自学：</a:t>
            </a:r>
            <a:r>
              <a:rPr lang="zh-CN" altLang="en-US" dirty="0" smtClean="0"/>
              <a:t>二叉树</a:t>
            </a:r>
            <a:endParaRPr lang="zh-CN" altLang="en-US" dirty="0"/>
          </a:p>
        </p:txBody>
      </p:sp>
      <p:sp>
        <p:nvSpPr>
          <p:cNvPr id="3" name="内容占位符 2"/>
          <p:cNvSpPr>
            <a:spLocks noGrp="1"/>
          </p:cNvSpPr>
          <p:nvPr>
            <p:ph idx="1"/>
          </p:nvPr>
        </p:nvSpPr>
        <p:spPr>
          <a:xfrm>
            <a:off x="485775" y="1135062"/>
            <a:ext cx="8089900" cy="1101061"/>
          </a:xfrm>
        </p:spPr>
        <p:txBody>
          <a:bodyPr/>
          <a:lstStyle/>
          <a:p>
            <a:pPr marL="342900" lvl="1">
              <a:lnSpc>
                <a:spcPct val="120000"/>
              </a:lnSpc>
              <a:buFont typeface="Wingdings" panose="05000000000000000000" pitchFamily="2" charset="2"/>
              <a:buChar char="l"/>
            </a:pPr>
            <a:r>
              <a:rPr lang="zh-CN" altLang="en-US" dirty="0"/>
              <a:t> </a:t>
            </a:r>
            <a:r>
              <a:rPr lang="zh-CN" altLang="en-US" sz="1800" dirty="0"/>
              <a:t>一颗二叉树是一个节点的有限集合，是由一个根节点和两个子树构成；每个子树又有两个子树。这两个子树分为左子树和右子树，且顺序不能</a:t>
            </a:r>
            <a:r>
              <a:rPr lang="zh-CN" altLang="en-US" dirty="0" smtClean="0"/>
              <a:t>颠倒；</a:t>
            </a:r>
            <a:endParaRPr lang="en-US" altLang="zh-CN" dirty="0" smtClean="0"/>
          </a:p>
          <a:p>
            <a:pPr marL="342900" lvl="1">
              <a:lnSpc>
                <a:spcPct val="120000"/>
              </a:lnSpc>
              <a:buFont typeface="Wingdings" panose="05000000000000000000" pitchFamily="2" charset="2"/>
              <a:buChar char="l"/>
            </a:pPr>
            <a:r>
              <a:rPr lang="zh-CN" altLang="en-US" dirty="0" smtClean="0"/>
              <a:t>如下图，一颗二叉树就像一</a:t>
            </a:r>
            <a:r>
              <a:rPr lang="zh-CN" altLang="en-US" dirty="0"/>
              <a:t>个倒着的</a:t>
            </a:r>
            <a:r>
              <a:rPr lang="zh-CN" altLang="en-US" dirty="0" smtClean="0"/>
              <a:t>树；</a:t>
            </a:r>
            <a:endParaRPr lang="zh-CN" altLang="en-US" sz="1800" dirty="0"/>
          </a:p>
        </p:txBody>
      </p:sp>
      <p:pic>
        <p:nvPicPr>
          <p:cNvPr id="1028" name="Picture 4" descr="https://img-blog.csdn.net/201804161129202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6106" y="2662093"/>
            <a:ext cx="59817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601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利用结构指针存储二叉树</a:t>
            </a:r>
            <a:endParaRPr lang="zh-CN" altLang="en-US" dirty="0"/>
          </a:p>
        </p:txBody>
      </p:sp>
      <p:sp>
        <p:nvSpPr>
          <p:cNvPr id="3" name="内容占位符 2"/>
          <p:cNvSpPr>
            <a:spLocks noGrp="1"/>
          </p:cNvSpPr>
          <p:nvPr>
            <p:ph idx="1"/>
          </p:nvPr>
        </p:nvSpPr>
        <p:spPr>
          <a:xfrm>
            <a:off x="485775" y="1135063"/>
            <a:ext cx="8089900" cy="1275628"/>
          </a:xfrm>
        </p:spPr>
        <p:txBody>
          <a:bodyPr/>
          <a:lstStyle/>
          <a:p>
            <a:pPr marL="0" lvl="1">
              <a:lnSpc>
                <a:spcPct val="120000"/>
              </a:lnSpc>
              <a:buFont typeface="Wingdings" panose="05000000000000000000" pitchFamily="2" charset="2"/>
              <a:buChar char="l"/>
            </a:pPr>
            <a:r>
              <a:rPr lang="zh-CN" altLang="en-US" dirty="0" smtClean="0">
                <a:solidFill>
                  <a:srgbClr val="1A93C8"/>
                </a:solidFill>
                <a:sym typeface="Arial" panose="020B0604020202020204" pitchFamily="34" charset="0"/>
              </a:rPr>
              <a:t>二叉树经常采用如下两种方式存储：</a:t>
            </a:r>
            <a:endParaRPr lang="en-US" altLang="zh-CN" dirty="0">
              <a:solidFill>
                <a:srgbClr val="1A93C8"/>
              </a:solidFill>
              <a:sym typeface="Arial" panose="020B0604020202020204" pitchFamily="34" charset="0"/>
            </a:endParaRPr>
          </a:p>
          <a:p>
            <a:pPr marL="742950" lvl="3" indent="-342900">
              <a:lnSpc>
                <a:spcPct val="120000"/>
              </a:lnSpc>
              <a:buFont typeface="Wingdings" panose="05000000000000000000" pitchFamily="2" charset="2"/>
              <a:buChar char="ü"/>
            </a:pPr>
            <a:r>
              <a:rPr lang="zh-CN" altLang="en-US" sz="1800" dirty="0"/>
              <a:t>顺序</a:t>
            </a:r>
            <a:r>
              <a:rPr lang="zh-CN" altLang="en-US" sz="1800" dirty="0" smtClean="0"/>
              <a:t>存储（采用数组）</a:t>
            </a:r>
            <a:endParaRPr lang="en-US" altLang="zh-CN" sz="1800" dirty="0"/>
          </a:p>
          <a:p>
            <a:pPr marL="742950" lvl="3" indent="-342900">
              <a:lnSpc>
                <a:spcPct val="120000"/>
              </a:lnSpc>
              <a:buFont typeface="Wingdings" panose="05000000000000000000" pitchFamily="2" charset="2"/>
              <a:buChar char="ü"/>
            </a:pPr>
            <a:r>
              <a:rPr lang="zh-CN" altLang="en-US" sz="1800" dirty="0"/>
              <a:t>链式存储。</a:t>
            </a:r>
          </a:p>
          <a:p>
            <a:pPr marL="742950" lvl="3" indent="-342900">
              <a:lnSpc>
                <a:spcPct val="120000"/>
              </a:lnSpc>
              <a:buFont typeface="Wingdings" panose="05000000000000000000" pitchFamily="2" charset="2"/>
              <a:buChar char="ü"/>
            </a:pPr>
            <a:endParaRPr lang="en-US" altLang="zh-CN" dirty="0" smtClean="0"/>
          </a:p>
        </p:txBody>
      </p:sp>
      <p:pic>
        <p:nvPicPr>
          <p:cNvPr id="4" name="图片 3"/>
          <p:cNvPicPr>
            <a:picLocks noChangeAspect="1"/>
          </p:cNvPicPr>
          <p:nvPr/>
        </p:nvPicPr>
        <p:blipFill>
          <a:blip r:embed="rId2"/>
          <a:stretch>
            <a:fillRect/>
          </a:stretch>
        </p:blipFill>
        <p:spPr>
          <a:xfrm>
            <a:off x="944562" y="2481003"/>
            <a:ext cx="7172325" cy="3009900"/>
          </a:xfrm>
          <a:prstGeom prst="rect">
            <a:avLst/>
          </a:prstGeom>
        </p:spPr>
      </p:pic>
    </p:spTree>
    <p:extLst>
      <p:ext uri="{BB962C8B-B14F-4D97-AF65-F5344CB8AC3E}">
        <p14:creationId xmlns:p14="http://schemas.microsoft.com/office/powerpoint/2010/main" val="3457708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二叉树的操作</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smtClean="0"/>
              <a:t>结点定义</a:t>
            </a:r>
            <a:endParaRPr lang="en-US" altLang="zh-CN" sz="2000" dirty="0" smtClean="0"/>
          </a:p>
          <a:p>
            <a:pPr marL="285750" lvl="1" indent="0">
              <a:buNone/>
            </a:pPr>
            <a:r>
              <a:rPr lang="en-US" altLang="zh-CN" sz="1600" dirty="0" err="1"/>
              <a:t>struct</a:t>
            </a:r>
            <a:r>
              <a:rPr lang="en-US" altLang="zh-CN" sz="1600" dirty="0"/>
              <a:t> </a:t>
            </a:r>
            <a:r>
              <a:rPr lang="en-US" altLang="zh-CN" sz="1600" dirty="0" err="1"/>
              <a:t>TreeNode</a:t>
            </a:r>
            <a:endParaRPr lang="en-US" altLang="zh-CN" sz="1600" dirty="0"/>
          </a:p>
          <a:p>
            <a:pPr marL="285750" lvl="1" indent="0">
              <a:buNone/>
            </a:pPr>
            <a:r>
              <a:rPr lang="en-US" altLang="zh-CN" sz="1600" dirty="0" smtClean="0"/>
              <a:t>{       </a:t>
            </a:r>
            <a:endParaRPr lang="en-US" altLang="zh-CN" sz="1600" dirty="0"/>
          </a:p>
          <a:p>
            <a:pPr marL="285750" lvl="1" indent="0">
              <a:buNone/>
            </a:pPr>
            <a:r>
              <a:rPr lang="en-US" altLang="zh-CN" sz="1600" dirty="0" smtClean="0"/>
              <a:t>       char </a:t>
            </a:r>
            <a:r>
              <a:rPr lang="en-US" altLang="zh-CN" sz="1600" dirty="0" err="1" smtClean="0"/>
              <a:t>elem</a:t>
            </a:r>
            <a:r>
              <a:rPr lang="en-US" altLang="zh-CN" sz="1600" dirty="0" smtClean="0"/>
              <a:t>; //</a:t>
            </a:r>
            <a:r>
              <a:rPr lang="en-US" altLang="zh-CN" sz="1600" dirty="0" err="1" smtClean="0"/>
              <a:t>int</a:t>
            </a:r>
            <a:r>
              <a:rPr lang="en-US" altLang="zh-CN" sz="1600" dirty="0" smtClean="0"/>
              <a:t> </a:t>
            </a:r>
            <a:r>
              <a:rPr lang="en-US" altLang="zh-CN" sz="1600" dirty="0" err="1" smtClean="0"/>
              <a:t>elem</a:t>
            </a:r>
            <a:r>
              <a:rPr lang="en-US" altLang="zh-CN" sz="1600" dirty="0" smtClean="0"/>
              <a:t>;     //</a:t>
            </a:r>
            <a:r>
              <a:rPr lang="zh-CN" altLang="en-US" sz="1600" dirty="0"/>
              <a:t>根据问题描述定义结点中存储的数据</a:t>
            </a:r>
            <a:endParaRPr lang="en-US" altLang="zh-CN" sz="1600" dirty="0" smtClean="0"/>
          </a:p>
          <a:p>
            <a:pPr marL="285750" lvl="1" indent="0">
              <a:buNone/>
            </a:pPr>
            <a:r>
              <a:rPr lang="en-US" altLang="zh-CN" sz="1600" dirty="0"/>
              <a:t> </a:t>
            </a:r>
            <a:r>
              <a:rPr lang="en-US" altLang="zh-CN" sz="1600" dirty="0" smtClean="0"/>
              <a:t>      </a:t>
            </a:r>
            <a:r>
              <a:rPr lang="en-US" altLang="zh-CN" sz="1600" dirty="0" err="1" smtClean="0"/>
              <a:t>struct</a:t>
            </a:r>
            <a:r>
              <a:rPr lang="en-US" altLang="zh-CN" sz="1600" dirty="0" smtClean="0"/>
              <a:t> </a:t>
            </a:r>
            <a:r>
              <a:rPr lang="en-US" altLang="zh-CN" sz="1600" dirty="0" err="1"/>
              <a:t>TreeNode</a:t>
            </a:r>
            <a:r>
              <a:rPr lang="en-US" altLang="zh-CN" sz="1600" dirty="0"/>
              <a:t>* </a:t>
            </a:r>
            <a:r>
              <a:rPr lang="en-US" altLang="zh-CN" sz="1600" dirty="0" err="1">
                <a:solidFill>
                  <a:srgbClr val="C00000"/>
                </a:solidFill>
              </a:rPr>
              <a:t>lchild</a:t>
            </a:r>
            <a:r>
              <a:rPr lang="en-US" altLang="zh-CN" sz="1600" dirty="0"/>
              <a:t>;   //</a:t>
            </a:r>
            <a:r>
              <a:rPr lang="zh-CN" altLang="en-US" sz="1600" dirty="0"/>
              <a:t>左结点</a:t>
            </a:r>
            <a:r>
              <a:rPr lang="en-US" altLang="zh-CN" sz="1600" dirty="0" smtClean="0"/>
              <a:t>       </a:t>
            </a:r>
          </a:p>
          <a:p>
            <a:pPr marL="285750" lvl="1" indent="0">
              <a:buNone/>
            </a:pPr>
            <a:r>
              <a:rPr lang="en-US" altLang="zh-CN" sz="1600" dirty="0" smtClean="0"/>
              <a:t>       </a:t>
            </a:r>
            <a:r>
              <a:rPr lang="en-US" altLang="zh-CN" sz="1600" dirty="0" err="1" smtClean="0"/>
              <a:t>struct</a:t>
            </a:r>
            <a:r>
              <a:rPr lang="en-US" altLang="zh-CN" sz="1600" dirty="0" smtClean="0"/>
              <a:t> </a:t>
            </a:r>
            <a:r>
              <a:rPr lang="en-US" altLang="zh-CN" sz="1600" dirty="0" err="1"/>
              <a:t>TreeNode</a:t>
            </a:r>
            <a:r>
              <a:rPr lang="en-US" altLang="zh-CN" sz="1600" dirty="0"/>
              <a:t>* </a:t>
            </a:r>
            <a:r>
              <a:rPr lang="en-US" altLang="zh-CN" sz="1600" dirty="0" err="1">
                <a:solidFill>
                  <a:srgbClr val="C00000"/>
                </a:solidFill>
              </a:rPr>
              <a:t>rchild</a:t>
            </a:r>
            <a:r>
              <a:rPr lang="en-US" altLang="zh-CN" sz="1600" dirty="0" smtClean="0"/>
              <a:t>;   //</a:t>
            </a:r>
            <a:r>
              <a:rPr lang="zh-CN" altLang="en-US" sz="1600" dirty="0" smtClean="0"/>
              <a:t>右结点</a:t>
            </a:r>
            <a:endParaRPr lang="en-US" altLang="zh-CN" sz="1600" dirty="0"/>
          </a:p>
          <a:p>
            <a:pPr marL="285750" lvl="1" indent="0">
              <a:buNone/>
            </a:pPr>
            <a:r>
              <a:rPr lang="en-US" altLang="zh-CN" sz="1600" dirty="0" smtClean="0"/>
              <a:t>}</a:t>
            </a:r>
            <a:endParaRPr lang="en-US" altLang="zh-CN" sz="1600" dirty="0"/>
          </a:p>
          <a:p>
            <a:pPr marL="342900" indent="-342900">
              <a:buFont typeface="Wingdings" panose="05000000000000000000" pitchFamily="2" charset="2"/>
              <a:buChar char="l"/>
            </a:pPr>
            <a:r>
              <a:rPr lang="zh-CN" altLang="en-US" sz="2000" dirty="0" smtClean="0"/>
              <a:t>二叉树的操作</a:t>
            </a:r>
            <a:endParaRPr lang="en-US" altLang="zh-CN" sz="2000" dirty="0" smtClean="0"/>
          </a:p>
          <a:p>
            <a:pPr marL="971550" lvl="1"/>
            <a:r>
              <a:rPr lang="zh-CN" altLang="en-US" sz="1600" dirty="0" smtClean="0"/>
              <a:t>创建</a:t>
            </a:r>
            <a:endParaRPr lang="en-US" altLang="zh-CN" sz="1600" dirty="0" smtClean="0"/>
          </a:p>
          <a:p>
            <a:pPr marL="971550" lvl="1"/>
            <a:r>
              <a:rPr lang="zh-CN" altLang="en-US" sz="1600" dirty="0" smtClean="0"/>
              <a:t>遍历：前序、中序、后续</a:t>
            </a:r>
            <a:endParaRPr lang="en-US" altLang="zh-CN" sz="1600" dirty="0" smtClean="0"/>
          </a:p>
          <a:p>
            <a:pPr marL="971550" lvl="1"/>
            <a:r>
              <a:rPr lang="zh-CN" altLang="en-US" sz="1600" dirty="0" smtClean="0"/>
              <a:t>计算高度</a:t>
            </a:r>
            <a:endParaRPr lang="en-US" altLang="zh-CN" sz="1600" dirty="0" smtClean="0"/>
          </a:p>
          <a:p>
            <a:pPr marL="971550" lvl="1"/>
            <a:r>
              <a:rPr lang="en-US" altLang="zh-CN" sz="1600" dirty="0" smtClean="0"/>
              <a:t>……</a:t>
            </a:r>
          </a:p>
          <a:p>
            <a:pPr marL="971550" lvl="1"/>
            <a:endParaRPr lang="en-US" altLang="zh-CN" sz="1600" dirty="0" smtClean="0"/>
          </a:p>
          <a:p>
            <a:pPr marL="971550" lvl="1"/>
            <a:endParaRPr lang="en-US" altLang="zh-CN" sz="1600" dirty="0"/>
          </a:p>
          <a:p>
            <a:pPr marL="342900" indent="-342900">
              <a:buFont typeface="Wingdings" panose="05000000000000000000" pitchFamily="2" charset="2"/>
              <a:buChar char="l"/>
            </a:pPr>
            <a:endParaRPr lang="en-US" altLang="zh-CN" sz="2000" dirty="0"/>
          </a:p>
          <a:p>
            <a:pPr marL="342900" indent="-342900">
              <a:buFont typeface="Wingdings" panose="05000000000000000000" pitchFamily="2" charset="2"/>
              <a:buChar char="l"/>
            </a:pPr>
            <a:endParaRPr lang="en-US" altLang="zh-CN" sz="2000" dirty="0" smtClean="0"/>
          </a:p>
          <a:p>
            <a:pPr marL="342900" indent="-342900">
              <a:buFont typeface="Wingdings" panose="05000000000000000000" pitchFamily="2" charset="2"/>
              <a:buChar char="l"/>
            </a:pPr>
            <a:endParaRPr lang="en-US" altLang="zh-CN" sz="2000" dirty="0" smtClean="0"/>
          </a:p>
          <a:p>
            <a:pPr marL="285750" lvl="1" indent="0">
              <a:buNone/>
            </a:pPr>
            <a:r>
              <a:rPr lang="en-US" altLang="zh-CN" dirty="0"/>
              <a:t/>
            </a:r>
            <a:br>
              <a:rPr lang="en-US" altLang="zh-CN" dirty="0"/>
            </a:br>
            <a:endParaRPr lang="zh-CN" altLang="en-US" dirty="0"/>
          </a:p>
        </p:txBody>
      </p:sp>
    </p:spTree>
    <p:extLst>
      <p:ext uri="{BB962C8B-B14F-4D97-AF65-F5344CB8AC3E}">
        <p14:creationId xmlns:p14="http://schemas.microsoft.com/office/powerpoint/2010/main" val="317695302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a:solidFill>
                  <a:srgbClr val="FF0000"/>
                </a:solidFill>
              </a:rPr>
              <a:t>拓展提高</a:t>
            </a:r>
            <a:r>
              <a:rPr lang="en-US" altLang="zh-CN" dirty="0"/>
              <a:t>---</a:t>
            </a:r>
            <a:r>
              <a:rPr lang="zh-CN" altLang="en-US" dirty="0"/>
              <a:t>利用</a:t>
            </a:r>
            <a:r>
              <a:rPr lang="zh-CN" altLang="en-US" dirty="0">
                <a:solidFill>
                  <a:srgbClr val="7030A0"/>
                </a:solidFill>
              </a:rPr>
              <a:t>二级指针</a:t>
            </a:r>
            <a:r>
              <a:rPr lang="zh-CN" altLang="en-US" dirty="0"/>
              <a:t>实现链表操作</a:t>
            </a:r>
          </a:p>
        </p:txBody>
      </p:sp>
      <p:sp>
        <p:nvSpPr>
          <p:cNvPr id="3" name="内容占位符 2"/>
          <p:cNvSpPr>
            <a:spLocks noGrp="1"/>
          </p:cNvSpPr>
          <p:nvPr>
            <p:ph idx="1"/>
          </p:nvPr>
        </p:nvSpPr>
        <p:spPr/>
        <p:txBody>
          <a:bodyPr/>
          <a:lstStyle/>
          <a:p>
            <a:pPr marL="342900" indent="-342900">
              <a:lnSpc>
                <a:spcPct val="100000"/>
              </a:lnSpc>
              <a:buFont typeface="Wingdings" panose="05000000000000000000" pitchFamily="2" charset="2"/>
              <a:buChar char="l"/>
            </a:pPr>
            <a:r>
              <a:rPr lang="zh-CN" altLang="en-US" sz="2000" dirty="0"/>
              <a:t>在前面实现的链表的插入与删除结点的方法中，需要记住要插入与删除结点的</a:t>
            </a:r>
            <a:r>
              <a:rPr lang="zh-CN" altLang="en-US" sz="2000" dirty="0">
                <a:solidFill>
                  <a:srgbClr val="7030A0"/>
                </a:solidFill>
              </a:rPr>
              <a:t>前一个结点</a:t>
            </a:r>
            <a:r>
              <a:rPr lang="zh-CN" altLang="en-US" sz="2000" dirty="0"/>
              <a:t>的位置；</a:t>
            </a:r>
            <a:endParaRPr lang="en-US" altLang="zh-CN" sz="2000" dirty="0"/>
          </a:p>
          <a:p>
            <a:pPr marL="342900" indent="-342900">
              <a:lnSpc>
                <a:spcPct val="100000"/>
              </a:lnSpc>
              <a:buFont typeface="Wingdings" panose="05000000000000000000" pitchFamily="2" charset="2"/>
              <a:buChar char="l"/>
            </a:pPr>
            <a:r>
              <a:rPr lang="zh-CN" altLang="en-US" sz="2000" b="1" dirty="0">
                <a:solidFill>
                  <a:srgbClr val="030DCD"/>
                </a:solidFill>
              </a:rPr>
              <a:t>对于</a:t>
            </a:r>
            <a:r>
              <a:rPr lang="zh-CN" altLang="en-US" sz="2000" b="1" dirty="0">
                <a:solidFill>
                  <a:srgbClr val="C00000"/>
                </a:solidFill>
              </a:rPr>
              <a:t>头结点</a:t>
            </a:r>
            <a:r>
              <a:rPr lang="zh-CN" altLang="en-US" sz="2000" b="1" dirty="0">
                <a:solidFill>
                  <a:srgbClr val="030DCD"/>
                </a:solidFill>
              </a:rPr>
              <a:t>的</a:t>
            </a:r>
            <a:r>
              <a:rPr lang="zh-CN" altLang="en-US" sz="2000" b="1" dirty="0">
                <a:solidFill>
                  <a:srgbClr val="7030A0"/>
                </a:solidFill>
              </a:rPr>
              <a:t>插入与删除</a:t>
            </a:r>
            <a:r>
              <a:rPr lang="zh-CN" altLang="en-US" sz="2000" b="1" dirty="0">
                <a:solidFill>
                  <a:srgbClr val="030DCD"/>
                </a:solidFill>
              </a:rPr>
              <a:t>操作要单独处理；</a:t>
            </a:r>
            <a:endParaRPr lang="en-US" altLang="zh-CN" sz="2000" b="1" dirty="0">
              <a:solidFill>
                <a:srgbClr val="030DCD"/>
              </a:solidFill>
            </a:endParaRPr>
          </a:p>
          <a:p>
            <a:pPr marL="342900" indent="-342900">
              <a:lnSpc>
                <a:spcPct val="100000"/>
              </a:lnSpc>
              <a:buFont typeface="Wingdings" panose="05000000000000000000" pitchFamily="2" charset="2"/>
              <a:buChar char="l"/>
            </a:pPr>
            <a:r>
              <a:rPr lang="en-US" altLang="zh-CN" sz="2000" dirty="0"/>
              <a:t>Linux</a:t>
            </a:r>
            <a:r>
              <a:rPr lang="zh-CN" altLang="en-US" sz="2000" dirty="0"/>
              <a:t>内核的发明人</a:t>
            </a:r>
            <a:r>
              <a:rPr lang="en-US" altLang="zh-CN" sz="2000" dirty="0"/>
              <a:t>Linus Torvalds</a:t>
            </a:r>
            <a:r>
              <a:rPr lang="zh-CN" altLang="en-US" sz="2000" dirty="0"/>
              <a:t>认为，</a:t>
            </a:r>
            <a:r>
              <a:rPr lang="zh-CN" altLang="en-US" sz="2000" b="1" dirty="0">
                <a:solidFill>
                  <a:srgbClr val="C00000"/>
                </a:solidFill>
              </a:rPr>
              <a:t>上述链表的操作方法是不理解指针的表现</a:t>
            </a:r>
            <a:r>
              <a:rPr lang="zh-CN" altLang="en-US" sz="2000" dirty="0"/>
              <a:t>；</a:t>
            </a:r>
            <a:endParaRPr lang="en-US" altLang="zh-CN" sz="2000" dirty="0"/>
          </a:p>
          <a:p>
            <a:pPr marL="342900" indent="-342900">
              <a:lnSpc>
                <a:spcPct val="100000"/>
              </a:lnSpc>
              <a:buFont typeface="Wingdings" panose="05000000000000000000" pitchFamily="2" charset="2"/>
              <a:buChar char="l"/>
            </a:pPr>
            <a:r>
              <a:rPr lang="zh-CN" altLang="en-US" sz="2000" dirty="0">
                <a:solidFill>
                  <a:srgbClr val="7030A0"/>
                </a:solidFill>
              </a:rPr>
              <a:t>使用二级指针可以避免这些问题</a:t>
            </a:r>
            <a:r>
              <a:rPr lang="zh-CN" altLang="en-US" sz="2000" dirty="0"/>
              <a:t>；</a:t>
            </a:r>
            <a:endParaRPr lang="en-US" altLang="zh-CN" sz="2000"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164167805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回顾</a:t>
            </a:r>
            <a:r>
              <a:rPr lang="zh-CN" altLang="en-US" dirty="0"/>
              <a:t>链表的插入操作</a:t>
            </a:r>
          </a:p>
        </p:txBody>
      </p:sp>
      <p:sp>
        <p:nvSpPr>
          <p:cNvPr id="3" name="内容占位符 2"/>
          <p:cNvSpPr>
            <a:spLocks noGrp="1"/>
          </p:cNvSpPr>
          <p:nvPr>
            <p:ph idx="1"/>
          </p:nvPr>
        </p:nvSpPr>
        <p:spPr>
          <a:xfrm>
            <a:off x="485775" y="1135063"/>
            <a:ext cx="8089900" cy="995073"/>
          </a:xfrm>
        </p:spPr>
        <p:txBody>
          <a:bodyPr/>
          <a:lstStyle/>
          <a:p>
            <a:pPr marL="342900" indent="-342900">
              <a:buFont typeface="Wingdings" panose="05000000000000000000" pitchFamily="2" charset="2"/>
              <a:buChar char="l"/>
            </a:pPr>
            <a:r>
              <a:rPr lang="zh-CN" altLang="en-US" dirty="0"/>
              <a:t>在传统的链表插入操作中，需要利用指针</a:t>
            </a:r>
            <a:r>
              <a:rPr lang="en-US" altLang="zh-CN" dirty="0" err="1"/>
              <a:t>prev</a:t>
            </a:r>
            <a:r>
              <a:rPr lang="zh-CN" altLang="en-US" dirty="0"/>
              <a:t>记录插入节点位置的前趋节点，还要检查是否插入在头结点位置；</a:t>
            </a:r>
          </a:p>
        </p:txBody>
      </p:sp>
      <p:grpSp>
        <p:nvGrpSpPr>
          <p:cNvPr id="39" name="组合 38"/>
          <p:cNvGrpSpPr/>
          <p:nvPr/>
        </p:nvGrpSpPr>
        <p:grpSpPr>
          <a:xfrm>
            <a:off x="755936" y="2447230"/>
            <a:ext cx="7218795" cy="1691435"/>
            <a:chOff x="883805" y="1045113"/>
            <a:chExt cx="7218795" cy="2059735"/>
          </a:xfrm>
        </p:grpSpPr>
        <p:sp>
          <p:nvSpPr>
            <p:cNvPr id="40" name="文本框 39"/>
            <p:cNvSpPr txBox="1"/>
            <p:nvPr/>
          </p:nvSpPr>
          <p:spPr>
            <a:xfrm>
              <a:off x="883805" y="1514807"/>
              <a:ext cx="749300" cy="369332"/>
            </a:xfrm>
            <a:prstGeom prst="rect">
              <a:avLst/>
            </a:prstGeom>
            <a:noFill/>
          </p:spPr>
          <p:txBody>
            <a:bodyPr wrap="square" rtlCol="0">
              <a:spAutoFit/>
            </a:bodyPr>
            <a:lstStyle/>
            <a:p>
              <a:r>
                <a:rPr lang="en-US" altLang="zh-CN" b="1" dirty="0">
                  <a:solidFill>
                    <a:srgbClr val="0303DF"/>
                  </a:solidFill>
                  <a:latin typeface="+mn-ea"/>
                  <a:ea typeface="+mn-ea"/>
                </a:rPr>
                <a:t>head</a:t>
              </a:r>
              <a:endParaRPr lang="zh-CN" altLang="en-US" b="1" dirty="0">
                <a:solidFill>
                  <a:srgbClr val="0303DF"/>
                </a:solidFill>
                <a:latin typeface="+mn-ea"/>
                <a:ea typeface="+mn-ea"/>
              </a:endParaRPr>
            </a:p>
          </p:txBody>
        </p:sp>
        <p:sp>
          <p:nvSpPr>
            <p:cNvPr id="41" name="矩形 40"/>
            <p:cNvSpPr/>
            <p:nvPr/>
          </p:nvSpPr>
          <p:spPr bwMode="auto">
            <a:xfrm>
              <a:off x="1943100" y="1478732"/>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42" name="直接连接符 41"/>
            <p:cNvCxnSpPr>
              <a:stCxn id="41" idx="1"/>
              <a:endCxn id="41" idx="3"/>
            </p:cNvCxnSpPr>
            <p:nvPr/>
          </p:nvCxnSpPr>
          <p:spPr bwMode="auto">
            <a:xfrm>
              <a:off x="1943100" y="1847032"/>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3" name="文本框 42"/>
            <p:cNvSpPr txBox="1"/>
            <p:nvPr/>
          </p:nvSpPr>
          <p:spPr>
            <a:xfrm>
              <a:off x="1981200" y="1528261"/>
              <a:ext cx="673100" cy="369332"/>
            </a:xfrm>
            <a:prstGeom prst="rect">
              <a:avLst/>
            </a:prstGeom>
            <a:noFill/>
          </p:spPr>
          <p:txBody>
            <a:bodyPr wrap="square" rtlCol="0">
              <a:spAutoFit/>
            </a:bodyPr>
            <a:lstStyle/>
            <a:p>
              <a:r>
                <a:rPr lang="en-US" altLang="zh-CN" dirty="0">
                  <a:solidFill>
                    <a:srgbClr val="080808"/>
                  </a:solidFill>
                  <a:latin typeface="+mn-ea"/>
                  <a:ea typeface="+mn-ea"/>
                </a:rPr>
                <a:t>  A</a:t>
              </a:r>
              <a:endParaRPr lang="zh-CN" altLang="en-US" dirty="0">
                <a:solidFill>
                  <a:srgbClr val="080808"/>
                </a:solidFill>
                <a:latin typeface="+mn-ea"/>
                <a:ea typeface="+mn-ea"/>
              </a:endParaRPr>
            </a:p>
          </p:txBody>
        </p:sp>
        <p:cxnSp>
          <p:nvCxnSpPr>
            <p:cNvPr id="44" name="肘形连接符 43"/>
            <p:cNvCxnSpPr>
              <a:endCxn id="43" idx="1"/>
            </p:cNvCxnSpPr>
            <p:nvPr/>
          </p:nvCxnSpPr>
          <p:spPr bwMode="auto">
            <a:xfrm flipV="1">
              <a:off x="1530350" y="1712927"/>
              <a:ext cx="450850" cy="239"/>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45" name="组合 44"/>
            <p:cNvGrpSpPr/>
            <p:nvPr/>
          </p:nvGrpSpPr>
          <p:grpSpPr>
            <a:xfrm>
              <a:off x="3213100" y="1045113"/>
              <a:ext cx="1879600" cy="1295673"/>
              <a:chOff x="673100" y="1242542"/>
              <a:chExt cx="1879600" cy="1295673"/>
            </a:xfrm>
          </p:grpSpPr>
          <p:sp>
            <p:nvSpPr>
              <p:cNvPr id="66" name="矩形 65"/>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67" name="直接连接符 66"/>
              <p:cNvCxnSpPr>
                <a:stCxn id="66" idx="1"/>
                <a:endCxn id="66"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8" name="文本框 67"/>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B</a:t>
                </a:r>
                <a:endParaRPr lang="zh-CN" altLang="en-US" dirty="0">
                  <a:solidFill>
                    <a:srgbClr val="080808"/>
                  </a:solidFill>
                  <a:latin typeface="+mn-ea"/>
                  <a:ea typeface="+mn-ea"/>
                </a:endParaRPr>
              </a:p>
            </p:txBody>
          </p:sp>
          <p:sp>
            <p:nvSpPr>
              <p:cNvPr id="69" name="文本框 68"/>
              <p:cNvSpPr txBox="1"/>
              <p:nvPr/>
            </p:nvSpPr>
            <p:spPr>
              <a:xfrm>
                <a:off x="711200" y="1242542"/>
                <a:ext cx="673100" cy="369332"/>
              </a:xfrm>
              <a:prstGeom prst="rect">
                <a:avLst/>
              </a:prstGeom>
              <a:noFill/>
            </p:spPr>
            <p:txBody>
              <a:bodyPr wrap="square" rtlCol="0">
                <a:spAutoFit/>
              </a:bodyPr>
              <a:lstStyle/>
              <a:p>
                <a:r>
                  <a:rPr lang="en-US" altLang="zh-CN" dirty="0">
                    <a:solidFill>
                      <a:srgbClr val="080808"/>
                    </a:solidFill>
                    <a:latin typeface="+mn-ea"/>
                    <a:ea typeface="+mn-ea"/>
                  </a:rPr>
                  <a:t>  </a:t>
                </a:r>
                <a:r>
                  <a:rPr lang="en-US" altLang="zh-CN" b="1" dirty="0">
                    <a:solidFill>
                      <a:srgbClr val="C00000"/>
                    </a:solidFill>
                    <a:latin typeface="+mn-ea"/>
                    <a:ea typeface="+mn-ea"/>
                  </a:rPr>
                  <a:t>p1</a:t>
                </a:r>
                <a:endParaRPr lang="zh-CN" altLang="en-US" b="1" dirty="0">
                  <a:solidFill>
                    <a:srgbClr val="C00000"/>
                  </a:solidFill>
                  <a:latin typeface="+mn-ea"/>
                  <a:ea typeface="+mn-ea"/>
                </a:endParaRPr>
              </a:p>
            </p:txBody>
          </p:sp>
          <p:sp>
            <p:nvSpPr>
              <p:cNvPr id="70" name="文本框 69"/>
              <p:cNvSpPr txBox="1"/>
              <p:nvPr/>
            </p:nvSpPr>
            <p:spPr>
              <a:xfrm>
                <a:off x="1879600" y="2168883"/>
                <a:ext cx="673100" cy="369332"/>
              </a:xfrm>
              <a:prstGeom prst="rect">
                <a:avLst/>
              </a:prstGeom>
              <a:noFill/>
            </p:spPr>
            <p:txBody>
              <a:bodyPr wrap="square" rtlCol="0">
                <a:spAutoFit/>
              </a:bodyPr>
              <a:lstStyle/>
              <a:p>
                <a:r>
                  <a:rPr lang="en-US" altLang="zh-CN" dirty="0">
                    <a:solidFill>
                      <a:srgbClr val="080808"/>
                    </a:solidFill>
                    <a:latin typeface="+mn-ea"/>
                    <a:ea typeface="+mn-ea"/>
                  </a:rPr>
                  <a:t>  </a:t>
                </a:r>
                <a:r>
                  <a:rPr lang="en-US" altLang="zh-CN" b="1" dirty="0">
                    <a:solidFill>
                      <a:srgbClr val="C00000"/>
                    </a:solidFill>
                    <a:latin typeface="+mn-ea"/>
                    <a:ea typeface="+mn-ea"/>
                  </a:rPr>
                  <a:t>p</a:t>
                </a:r>
                <a:endParaRPr lang="zh-CN" altLang="en-US" b="1" dirty="0">
                  <a:solidFill>
                    <a:srgbClr val="C00000"/>
                  </a:solidFill>
                  <a:latin typeface="+mn-ea"/>
                  <a:ea typeface="+mn-ea"/>
                </a:endParaRPr>
              </a:p>
            </p:txBody>
          </p:sp>
        </p:grpSp>
        <p:cxnSp>
          <p:nvCxnSpPr>
            <p:cNvPr id="46" name="肘形连接符 45"/>
            <p:cNvCxnSpPr>
              <a:endCxn id="68" idx="1"/>
            </p:cNvCxnSpPr>
            <p:nvPr/>
          </p:nvCxnSpPr>
          <p:spPr bwMode="auto">
            <a:xfrm flipV="1">
              <a:off x="2425700" y="1713166"/>
              <a:ext cx="825500" cy="355878"/>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47" name="组合 46"/>
            <p:cNvGrpSpPr/>
            <p:nvPr/>
          </p:nvGrpSpPr>
          <p:grpSpPr>
            <a:xfrm>
              <a:off x="6057900" y="1518420"/>
              <a:ext cx="749300" cy="736600"/>
              <a:chOff x="673100" y="1676400"/>
              <a:chExt cx="749300" cy="736600"/>
            </a:xfrm>
          </p:grpSpPr>
          <p:sp>
            <p:nvSpPr>
              <p:cNvPr id="63" name="矩形 62"/>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64" name="直接连接符 63"/>
              <p:cNvCxnSpPr>
                <a:stCxn id="63" idx="1"/>
                <a:endCxn id="63"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5" name="文本框 64"/>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C</a:t>
                </a:r>
                <a:endParaRPr lang="zh-CN" altLang="en-US" dirty="0">
                  <a:solidFill>
                    <a:srgbClr val="080808"/>
                  </a:solidFill>
                  <a:latin typeface="+mn-ea"/>
                  <a:ea typeface="+mn-ea"/>
                </a:endParaRPr>
              </a:p>
            </p:txBody>
          </p:sp>
        </p:grpSp>
        <p:cxnSp>
          <p:nvCxnSpPr>
            <p:cNvPr id="48" name="肘形连接符 47"/>
            <p:cNvCxnSpPr>
              <a:endCxn id="53" idx="1"/>
            </p:cNvCxnSpPr>
            <p:nvPr/>
          </p:nvCxnSpPr>
          <p:spPr bwMode="auto">
            <a:xfrm>
              <a:off x="3689350" y="2044437"/>
              <a:ext cx="755650" cy="459992"/>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49" name="组合 48"/>
            <p:cNvGrpSpPr/>
            <p:nvPr/>
          </p:nvGrpSpPr>
          <p:grpSpPr>
            <a:xfrm>
              <a:off x="7315200" y="1515839"/>
              <a:ext cx="749300" cy="736600"/>
              <a:chOff x="673100" y="1676400"/>
              <a:chExt cx="749300" cy="736600"/>
            </a:xfrm>
          </p:grpSpPr>
          <p:sp>
            <p:nvSpPr>
              <p:cNvPr id="60" name="矩形 59"/>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61" name="直接连接符 60"/>
              <p:cNvCxnSpPr>
                <a:stCxn id="60" idx="1"/>
                <a:endCxn id="60"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2" name="文本框 61"/>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D</a:t>
                </a:r>
                <a:endParaRPr lang="zh-CN" altLang="en-US" dirty="0">
                  <a:solidFill>
                    <a:srgbClr val="080808"/>
                  </a:solidFill>
                  <a:latin typeface="+mn-ea"/>
                  <a:ea typeface="+mn-ea"/>
                </a:endParaRPr>
              </a:p>
            </p:txBody>
          </p:sp>
        </p:grpSp>
        <p:cxnSp>
          <p:nvCxnSpPr>
            <p:cNvPr id="50" name="肘形连接符 49"/>
            <p:cNvCxnSpPr>
              <a:endCxn id="62" idx="1"/>
            </p:cNvCxnSpPr>
            <p:nvPr/>
          </p:nvCxnSpPr>
          <p:spPr bwMode="auto">
            <a:xfrm flipV="1">
              <a:off x="6629400" y="1750034"/>
              <a:ext cx="723900" cy="319010"/>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51" name="文本框 50"/>
            <p:cNvSpPr txBox="1"/>
            <p:nvPr/>
          </p:nvSpPr>
          <p:spPr>
            <a:xfrm>
              <a:off x="7429500" y="1823931"/>
              <a:ext cx="673100" cy="369332"/>
            </a:xfrm>
            <a:prstGeom prst="rect">
              <a:avLst/>
            </a:prstGeom>
            <a:noFill/>
          </p:spPr>
          <p:txBody>
            <a:bodyPr wrap="square" rtlCol="0">
              <a:spAutoFit/>
            </a:bodyPr>
            <a:lstStyle/>
            <a:p>
              <a:r>
                <a:rPr lang="en-US" altLang="zh-CN" b="1" dirty="0">
                  <a:solidFill>
                    <a:srgbClr val="0303DF"/>
                  </a:solidFill>
                  <a:latin typeface="+mn-ea"/>
                  <a:ea typeface="+mn-ea"/>
                </a:rPr>
                <a:t>NULL</a:t>
              </a:r>
              <a:endParaRPr lang="zh-CN" altLang="en-US" b="1" dirty="0">
                <a:solidFill>
                  <a:srgbClr val="0303DF"/>
                </a:solidFill>
                <a:latin typeface="+mn-ea"/>
                <a:ea typeface="+mn-ea"/>
              </a:endParaRPr>
            </a:p>
          </p:txBody>
        </p:sp>
        <p:sp>
          <p:nvSpPr>
            <p:cNvPr id="52" name="矩形 51"/>
            <p:cNvSpPr/>
            <p:nvPr/>
          </p:nvSpPr>
          <p:spPr bwMode="auto">
            <a:xfrm>
              <a:off x="4406900" y="2368248"/>
              <a:ext cx="749300" cy="736600"/>
            </a:xfrm>
            <a:prstGeom prst="rect">
              <a:avLst/>
            </a:prstGeom>
            <a:solidFill>
              <a:srgbClr val="05A3DD"/>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53" name="文本框 52"/>
            <p:cNvSpPr txBox="1"/>
            <p:nvPr/>
          </p:nvSpPr>
          <p:spPr>
            <a:xfrm>
              <a:off x="4445000" y="2417777"/>
              <a:ext cx="647700" cy="369332"/>
            </a:xfrm>
            <a:prstGeom prst="rect">
              <a:avLst/>
            </a:prstGeom>
            <a:solidFill>
              <a:srgbClr val="05A3DD"/>
            </a:solidFill>
          </p:spPr>
          <p:txBody>
            <a:bodyPr wrap="square" rtlCol="0">
              <a:spAutoFit/>
            </a:bodyPr>
            <a:lstStyle/>
            <a:p>
              <a:r>
                <a:rPr lang="en-US" altLang="zh-CN" dirty="0">
                  <a:solidFill>
                    <a:srgbClr val="080808"/>
                  </a:solidFill>
                  <a:latin typeface="+mn-ea"/>
                  <a:ea typeface="+mn-ea"/>
                </a:rPr>
                <a:t>  E</a:t>
              </a:r>
              <a:endParaRPr lang="zh-CN" altLang="en-US" dirty="0">
                <a:solidFill>
                  <a:srgbClr val="080808"/>
                </a:solidFill>
                <a:latin typeface="+mn-ea"/>
                <a:ea typeface="+mn-ea"/>
              </a:endParaRPr>
            </a:p>
          </p:txBody>
        </p:sp>
        <p:cxnSp>
          <p:nvCxnSpPr>
            <p:cNvPr id="54" name="肘形连接符 53"/>
            <p:cNvCxnSpPr>
              <a:endCxn id="65" idx="1"/>
            </p:cNvCxnSpPr>
            <p:nvPr/>
          </p:nvCxnSpPr>
          <p:spPr bwMode="auto">
            <a:xfrm flipV="1">
              <a:off x="4857750" y="1752615"/>
              <a:ext cx="1238250" cy="1195170"/>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cxnSp>
          <p:nvCxnSpPr>
            <p:cNvPr id="55" name="肘形连接符 54"/>
            <p:cNvCxnSpPr/>
            <p:nvPr/>
          </p:nvCxnSpPr>
          <p:spPr bwMode="auto">
            <a:xfrm flipV="1">
              <a:off x="3898900" y="1598633"/>
              <a:ext cx="2139950" cy="330311"/>
            </a:xfrm>
            <a:prstGeom prst="bentConnector3">
              <a:avLst/>
            </a:prstGeom>
            <a:solidFill>
              <a:schemeClr val="accent1"/>
            </a:solidFill>
            <a:ln w="9525" cap="flat" cmpd="sng" algn="ctr">
              <a:solidFill>
                <a:srgbClr val="006600"/>
              </a:solidFill>
              <a:prstDash val="lgDash"/>
              <a:round/>
              <a:headEnd type="none" w="med" len="med"/>
              <a:tailEnd type="triangle"/>
            </a:ln>
          </p:spPr>
        </p:cxnSp>
        <p:cxnSp>
          <p:nvCxnSpPr>
            <p:cNvPr id="56" name="直接连接符 55"/>
            <p:cNvCxnSpPr>
              <a:stCxn id="52" idx="1"/>
              <a:endCxn id="52" idx="3"/>
            </p:cNvCxnSpPr>
            <p:nvPr/>
          </p:nvCxnSpPr>
          <p:spPr bwMode="auto">
            <a:xfrm>
              <a:off x="4406900" y="2736548"/>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57" name="组合 56"/>
            <p:cNvGrpSpPr/>
            <p:nvPr/>
          </p:nvGrpSpPr>
          <p:grpSpPr>
            <a:xfrm>
              <a:off x="4978400" y="1478971"/>
              <a:ext cx="342900" cy="330200"/>
              <a:chOff x="7429500" y="3429000"/>
              <a:chExt cx="342900" cy="330200"/>
            </a:xfrm>
          </p:grpSpPr>
          <p:cxnSp>
            <p:nvCxnSpPr>
              <p:cNvPr id="58" name="直接连接符 57"/>
              <p:cNvCxnSpPr/>
              <p:nvPr/>
            </p:nvCxnSpPr>
            <p:spPr bwMode="auto">
              <a:xfrm>
                <a:off x="7429500" y="3429000"/>
                <a:ext cx="342900" cy="330200"/>
              </a:xfrm>
              <a:prstGeom prst="line">
                <a:avLst/>
              </a:prstGeom>
              <a:solidFill>
                <a:schemeClr val="accent1"/>
              </a:solidFill>
              <a:ln w="9525" cap="flat" cmpd="sng" algn="ctr">
                <a:solidFill>
                  <a:srgbClr val="C00000"/>
                </a:solidFill>
                <a:prstDash val="solid"/>
                <a:round/>
                <a:headEnd type="none" w="med" len="med"/>
                <a:tailEnd type="none" w="med" len="med"/>
              </a:ln>
            </p:spPr>
          </p:cxnSp>
          <p:cxnSp>
            <p:nvCxnSpPr>
              <p:cNvPr id="59" name="直接连接符 58"/>
              <p:cNvCxnSpPr/>
              <p:nvPr/>
            </p:nvCxnSpPr>
            <p:spPr bwMode="auto">
              <a:xfrm flipH="1">
                <a:off x="7429500" y="3429000"/>
                <a:ext cx="342900" cy="289869"/>
              </a:xfrm>
              <a:prstGeom prst="line">
                <a:avLst/>
              </a:prstGeom>
              <a:solidFill>
                <a:schemeClr val="accent1"/>
              </a:solidFill>
              <a:ln w="9525" cap="flat" cmpd="sng" algn="ctr">
                <a:solidFill>
                  <a:srgbClr val="C00000"/>
                </a:solidFill>
                <a:prstDash val="solid"/>
                <a:round/>
                <a:headEnd type="none" w="med" len="med"/>
                <a:tailEnd type="none" w="med" len="med"/>
              </a:ln>
            </p:spPr>
          </p:cxnSp>
        </p:grpSp>
      </p:grpSp>
      <p:grpSp>
        <p:nvGrpSpPr>
          <p:cNvPr id="71" name="组合 70"/>
          <p:cNvGrpSpPr/>
          <p:nvPr/>
        </p:nvGrpSpPr>
        <p:grpSpPr>
          <a:xfrm>
            <a:off x="883227" y="4428437"/>
            <a:ext cx="7218795" cy="1441080"/>
            <a:chOff x="921327" y="1391750"/>
            <a:chExt cx="7218795" cy="1441080"/>
          </a:xfrm>
        </p:grpSpPr>
        <p:sp>
          <p:nvSpPr>
            <p:cNvPr id="72" name="文本框 71"/>
            <p:cNvSpPr txBox="1"/>
            <p:nvPr/>
          </p:nvSpPr>
          <p:spPr>
            <a:xfrm>
              <a:off x="921327" y="1488443"/>
              <a:ext cx="749300" cy="303292"/>
            </a:xfrm>
            <a:prstGeom prst="rect">
              <a:avLst/>
            </a:prstGeom>
            <a:noFill/>
          </p:spPr>
          <p:txBody>
            <a:bodyPr wrap="square" rtlCol="0">
              <a:spAutoFit/>
            </a:bodyPr>
            <a:lstStyle/>
            <a:p>
              <a:r>
                <a:rPr lang="en-US" altLang="zh-CN" b="1" dirty="0">
                  <a:solidFill>
                    <a:srgbClr val="0303DF"/>
                  </a:solidFill>
                  <a:latin typeface="+mn-ea"/>
                  <a:ea typeface="+mn-ea"/>
                </a:rPr>
                <a:t>head</a:t>
              </a:r>
              <a:endParaRPr lang="zh-CN" altLang="en-US" b="1" dirty="0">
                <a:solidFill>
                  <a:srgbClr val="0303DF"/>
                </a:solidFill>
                <a:latin typeface="+mn-ea"/>
                <a:ea typeface="+mn-ea"/>
              </a:endParaRPr>
            </a:p>
          </p:txBody>
        </p:sp>
        <p:sp>
          <p:nvSpPr>
            <p:cNvPr id="73" name="矩形 72"/>
            <p:cNvSpPr/>
            <p:nvPr/>
          </p:nvSpPr>
          <p:spPr bwMode="auto">
            <a:xfrm>
              <a:off x="3508084" y="1458819"/>
              <a:ext cx="749300" cy="60488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74" name="直接连接符 73"/>
            <p:cNvCxnSpPr>
              <a:stCxn id="73" idx="1"/>
              <a:endCxn id="73" idx="3"/>
            </p:cNvCxnSpPr>
            <p:nvPr/>
          </p:nvCxnSpPr>
          <p:spPr bwMode="auto">
            <a:xfrm>
              <a:off x="3508084" y="176126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5" name="文本框 74"/>
            <p:cNvSpPr txBox="1"/>
            <p:nvPr/>
          </p:nvSpPr>
          <p:spPr>
            <a:xfrm>
              <a:off x="3546184" y="1499492"/>
              <a:ext cx="673100" cy="303292"/>
            </a:xfrm>
            <a:prstGeom prst="rect">
              <a:avLst/>
            </a:prstGeom>
            <a:noFill/>
          </p:spPr>
          <p:txBody>
            <a:bodyPr wrap="square" rtlCol="0">
              <a:spAutoFit/>
            </a:bodyPr>
            <a:lstStyle/>
            <a:p>
              <a:r>
                <a:rPr lang="en-US" altLang="zh-CN" dirty="0">
                  <a:solidFill>
                    <a:srgbClr val="080808"/>
                  </a:solidFill>
                  <a:latin typeface="+mn-ea"/>
                  <a:ea typeface="+mn-ea"/>
                </a:rPr>
                <a:t>  A</a:t>
              </a:r>
              <a:endParaRPr lang="zh-CN" altLang="en-US" dirty="0">
                <a:solidFill>
                  <a:srgbClr val="080808"/>
                </a:solidFill>
                <a:latin typeface="+mn-ea"/>
                <a:ea typeface="+mn-ea"/>
              </a:endParaRPr>
            </a:p>
          </p:txBody>
        </p:sp>
        <p:sp>
          <p:nvSpPr>
            <p:cNvPr id="76" name="矩形 75"/>
            <p:cNvSpPr/>
            <p:nvPr/>
          </p:nvSpPr>
          <p:spPr bwMode="auto">
            <a:xfrm>
              <a:off x="4778084" y="1459015"/>
              <a:ext cx="749300" cy="60488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77" name="直接连接符 76"/>
            <p:cNvCxnSpPr>
              <a:stCxn id="76" idx="1"/>
              <a:endCxn id="76" idx="3"/>
            </p:cNvCxnSpPr>
            <p:nvPr/>
          </p:nvCxnSpPr>
          <p:spPr bwMode="auto">
            <a:xfrm>
              <a:off x="4778084" y="1761459"/>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8" name="文本框 77"/>
            <p:cNvSpPr txBox="1"/>
            <p:nvPr/>
          </p:nvSpPr>
          <p:spPr>
            <a:xfrm>
              <a:off x="4816184" y="1499688"/>
              <a:ext cx="673100" cy="303292"/>
            </a:xfrm>
            <a:prstGeom prst="rect">
              <a:avLst/>
            </a:prstGeom>
            <a:noFill/>
          </p:spPr>
          <p:txBody>
            <a:bodyPr wrap="square" rtlCol="0">
              <a:spAutoFit/>
            </a:bodyPr>
            <a:lstStyle/>
            <a:p>
              <a:r>
                <a:rPr lang="en-US" altLang="zh-CN" dirty="0">
                  <a:solidFill>
                    <a:srgbClr val="080808"/>
                  </a:solidFill>
                  <a:latin typeface="+mn-ea"/>
                  <a:ea typeface="+mn-ea"/>
                </a:rPr>
                <a:t>  B</a:t>
              </a:r>
              <a:endParaRPr lang="zh-CN" altLang="en-US" dirty="0">
                <a:solidFill>
                  <a:srgbClr val="080808"/>
                </a:solidFill>
                <a:latin typeface="+mn-ea"/>
                <a:ea typeface="+mn-ea"/>
              </a:endParaRPr>
            </a:p>
          </p:txBody>
        </p:sp>
        <p:cxnSp>
          <p:nvCxnSpPr>
            <p:cNvPr id="79" name="肘形连接符 78"/>
            <p:cNvCxnSpPr>
              <a:endCxn id="78" idx="1"/>
            </p:cNvCxnSpPr>
            <p:nvPr/>
          </p:nvCxnSpPr>
          <p:spPr bwMode="auto">
            <a:xfrm flipV="1">
              <a:off x="3990684" y="1651334"/>
              <a:ext cx="825500" cy="292244"/>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80" name="组合 79"/>
            <p:cNvGrpSpPr/>
            <p:nvPr/>
          </p:nvGrpSpPr>
          <p:grpSpPr>
            <a:xfrm>
              <a:off x="6095422" y="1491410"/>
              <a:ext cx="749300" cy="604889"/>
              <a:chOff x="673100" y="1676400"/>
              <a:chExt cx="749300" cy="736600"/>
            </a:xfrm>
          </p:grpSpPr>
          <p:sp>
            <p:nvSpPr>
              <p:cNvPr id="99" name="矩形 98"/>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100" name="直接连接符 99"/>
              <p:cNvCxnSpPr>
                <a:stCxn id="99" idx="1"/>
                <a:endCxn id="99"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01" name="文本框 100"/>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C</a:t>
                </a:r>
                <a:endParaRPr lang="zh-CN" altLang="en-US" dirty="0">
                  <a:solidFill>
                    <a:srgbClr val="080808"/>
                  </a:solidFill>
                  <a:latin typeface="+mn-ea"/>
                  <a:ea typeface="+mn-ea"/>
                </a:endParaRPr>
              </a:p>
            </p:txBody>
          </p:sp>
        </p:grpSp>
        <p:grpSp>
          <p:nvGrpSpPr>
            <p:cNvPr id="81" name="组合 80"/>
            <p:cNvGrpSpPr/>
            <p:nvPr/>
          </p:nvGrpSpPr>
          <p:grpSpPr>
            <a:xfrm>
              <a:off x="7352722" y="1489291"/>
              <a:ext cx="749300" cy="604889"/>
              <a:chOff x="673100" y="1676400"/>
              <a:chExt cx="749300" cy="736600"/>
            </a:xfrm>
          </p:grpSpPr>
          <p:sp>
            <p:nvSpPr>
              <p:cNvPr id="96" name="矩形 95"/>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97" name="直接连接符 96"/>
              <p:cNvCxnSpPr>
                <a:stCxn id="96" idx="1"/>
                <a:endCxn id="96"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98" name="文本框 97"/>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D</a:t>
                </a:r>
                <a:endParaRPr lang="zh-CN" altLang="en-US" dirty="0">
                  <a:solidFill>
                    <a:srgbClr val="080808"/>
                  </a:solidFill>
                  <a:latin typeface="+mn-ea"/>
                  <a:ea typeface="+mn-ea"/>
                </a:endParaRPr>
              </a:p>
            </p:txBody>
          </p:sp>
        </p:grpSp>
        <p:cxnSp>
          <p:nvCxnSpPr>
            <p:cNvPr id="82" name="肘形连接符 81"/>
            <p:cNvCxnSpPr>
              <a:endCxn id="98" idx="1"/>
            </p:cNvCxnSpPr>
            <p:nvPr/>
          </p:nvCxnSpPr>
          <p:spPr bwMode="auto">
            <a:xfrm flipV="1">
              <a:off x="6666922" y="1681609"/>
              <a:ext cx="723900" cy="261968"/>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83" name="文本框 82"/>
            <p:cNvSpPr txBox="1"/>
            <p:nvPr/>
          </p:nvSpPr>
          <p:spPr>
            <a:xfrm>
              <a:off x="7467022" y="1742293"/>
              <a:ext cx="673100" cy="303292"/>
            </a:xfrm>
            <a:prstGeom prst="rect">
              <a:avLst/>
            </a:prstGeom>
            <a:noFill/>
          </p:spPr>
          <p:txBody>
            <a:bodyPr wrap="square" rtlCol="0">
              <a:spAutoFit/>
            </a:bodyPr>
            <a:lstStyle/>
            <a:p>
              <a:r>
                <a:rPr lang="en-US" altLang="zh-CN" b="1" dirty="0">
                  <a:solidFill>
                    <a:srgbClr val="0303DF"/>
                  </a:solidFill>
                  <a:latin typeface="+mn-ea"/>
                  <a:ea typeface="+mn-ea"/>
                </a:rPr>
                <a:t>NULL</a:t>
              </a:r>
              <a:endParaRPr lang="zh-CN" altLang="en-US" b="1" dirty="0">
                <a:solidFill>
                  <a:srgbClr val="0303DF"/>
                </a:solidFill>
                <a:latin typeface="+mn-ea"/>
                <a:ea typeface="+mn-ea"/>
              </a:endParaRPr>
            </a:p>
          </p:txBody>
        </p:sp>
        <p:cxnSp>
          <p:nvCxnSpPr>
            <p:cNvPr id="84" name="肘形连接符 83"/>
            <p:cNvCxnSpPr>
              <a:endCxn id="101" idx="1"/>
            </p:cNvCxnSpPr>
            <p:nvPr/>
          </p:nvCxnSpPr>
          <p:spPr bwMode="auto">
            <a:xfrm flipV="1">
              <a:off x="5457247" y="1683729"/>
              <a:ext cx="676275" cy="213527"/>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nvGrpSpPr>
            <p:cNvPr id="85" name="组合 84"/>
            <p:cNvGrpSpPr/>
            <p:nvPr/>
          </p:nvGrpSpPr>
          <p:grpSpPr>
            <a:xfrm>
              <a:off x="2064904" y="1900922"/>
              <a:ext cx="1396131" cy="931908"/>
              <a:chOff x="1242868" y="1903782"/>
              <a:chExt cx="1396131" cy="931908"/>
            </a:xfrm>
          </p:grpSpPr>
          <p:sp>
            <p:nvSpPr>
              <p:cNvPr id="90" name="文本框 89"/>
              <p:cNvSpPr txBox="1"/>
              <p:nvPr/>
            </p:nvSpPr>
            <p:spPr>
              <a:xfrm>
                <a:off x="1268268" y="1908453"/>
                <a:ext cx="673100" cy="303292"/>
              </a:xfrm>
              <a:prstGeom prst="rect">
                <a:avLst/>
              </a:prstGeom>
              <a:noFill/>
            </p:spPr>
            <p:txBody>
              <a:bodyPr wrap="square" rtlCol="0">
                <a:spAutoFit/>
              </a:bodyPr>
              <a:lstStyle/>
              <a:p>
                <a:r>
                  <a:rPr lang="en-US" altLang="zh-CN" dirty="0">
                    <a:solidFill>
                      <a:srgbClr val="080808"/>
                    </a:solidFill>
                    <a:latin typeface="+mn-ea"/>
                    <a:ea typeface="+mn-ea"/>
                  </a:rPr>
                  <a:t>  </a:t>
                </a:r>
                <a:r>
                  <a:rPr lang="en-US" altLang="zh-CN" b="1" dirty="0">
                    <a:solidFill>
                      <a:srgbClr val="C00000"/>
                    </a:solidFill>
                    <a:latin typeface="+mn-ea"/>
                    <a:ea typeface="+mn-ea"/>
                  </a:rPr>
                  <a:t>p</a:t>
                </a:r>
                <a:endParaRPr lang="zh-CN" altLang="en-US" b="1" dirty="0">
                  <a:solidFill>
                    <a:srgbClr val="C00000"/>
                  </a:solidFill>
                  <a:latin typeface="+mn-ea"/>
                  <a:ea typeface="+mn-ea"/>
                </a:endParaRPr>
              </a:p>
            </p:txBody>
          </p:sp>
          <p:cxnSp>
            <p:nvCxnSpPr>
              <p:cNvPr id="91" name="肘形连接符 90"/>
              <p:cNvCxnSpPr/>
              <p:nvPr/>
            </p:nvCxnSpPr>
            <p:spPr bwMode="auto">
              <a:xfrm flipV="1">
                <a:off x="1775401" y="1903782"/>
                <a:ext cx="863598" cy="812254"/>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92" name="组合 91"/>
              <p:cNvGrpSpPr/>
              <p:nvPr/>
            </p:nvGrpSpPr>
            <p:grpSpPr>
              <a:xfrm>
                <a:off x="1242868" y="2230801"/>
                <a:ext cx="749300" cy="604889"/>
                <a:chOff x="4444422" y="2189281"/>
                <a:chExt cx="749300" cy="604889"/>
              </a:xfrm>
            </p:grpSpPr>
            <p:sp>
              <p:nvSpPr>
                <p:cNvPr id="93" name="矩形 92"/>
                <p:cNvSpPr/>
                <p:nvPr/>
              </p:nvSpPr>
              <p:spPr bwMode="auto">
                <a:xfrm>
                  <a:off x="4444422" y="2189281"/>
                  <a:ext cx="749300" cy="604889"/>
                </a:xfrm>
                <a:prstGeom prst="rect">
                  <a:avLst/>
                </a:prstGeom>
                <a:solidFill>
                  <a:srgbClr val="05A3DD"/>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94" name="文本框 93"/>
                <p:cNvSpPr txBox="1"/>
                <p:nvPr/>
              </p:nvSpPr>
              <p:spPr>
                <a:xfrm>
                  <a:off x="4482522" y="2229954"/>
                  <a:ext cx="647700" cy="303292"/>
                </a:xfrm>
                <a:prstGeom prst="rect">
                  <a:avLst/>
                </a:prstGeom>
                <a:solidFill>
                  <a:srgbClr val="05A3DD"/>
                </a:solidFill>
              </p:spPr>
              <p:txBody>
                <a:bodyPr wrap="square" rtlCol="0">
                  <a:spAutoFit/>
                </a:bodyPr>
                <a:lstStyle/>
                <a:p>
                  <a:r>
                    <a:rPr lang="en-US" altLang="zh-CN" dirty="0">
                      <a:solidFill>
                        <a:srgbClr val="080808"/>
                      </a:solidFill>
                      <a:latin typeface="+mn-ea"/>
                      <a:ea typeface="+mn-ea"/>
                    </a:rPr>
                    <a:t>  E</a:t>
                  </a:r>
                  <a:endParaRPr lang="zh-CN" altLang="en-US" dirty="0">
                    <a:solidFill>
                      <a:srgbClr val="080808"/>
                    </a:solidFill>
                    <a:latin typeface="+mn-ea"/>
                    <a:ea typeface="+mn-ea"/>
                  </a:endParaRPr>
                </a:p>
              </p:txBody>
            </p:sp>
            <p:cxnSp>
              <p:nvCxnSpPr>
                <p:cNvPr id="95" name="直接连接符 94"/>
                <p:cNvCxnSpPr>
                  <a:stCxn id="93" idx="1"/>
                  <a:endCxn id="93" idx="3"/>
                </p:cNvCxnSpPr>
                <p:nvPr/>
              </p:nvCxnSpPr>
              <p:spPr bwMode="auto">
                <a:xfrm>
                  <a:off x="4444422" y="2491726"/>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grpSp>
        </p:grpSp>
        <p:cxnSp>
          <p:nvCxnSpPr>
            <p:cNvPr id="86" name="肘形连接符 85"/>
            <p:cNvCxnSpPr/>
            <p:nvPr/>
          </p:nvCxnSpPr>
          <p:spPr bwMode="auto">
            <a:xfrm flipV="1">
              <a:off x="1646743" y="1519388"/>
              <a:ext cx="1756566" cy="210066"/>
            </a:xfrm>
            <a:prstGeom prst="bentConnector3">
              <a:avLst/>
            </a:prstGeom>
            <a:solidFill>
              <a:schemeClr val="accent1"/>
            </a:solidFill>
            <a:ln w="9525" cap="flat" cmpd="sng" algn="ctr">
              <a:solidFill>
                <a:srgbClr val="006600"/>
              </a:solidFill>
              <a:prstDash val="lgDash"/>
              <a:round/>
              <a:headEnd type="none" w="med" len="med"/>
              <a:tailEnd type="triangle"/>
            </a:ln>
          </p:spPr>
        </p:cxnSp>
        <p:cxnSp>
          <p:nvCxnSpPr>
            <p:cNvPr id="87" name="直接连接符 86"/>
            <p:cNvCxnSpPr/>
            <p:nvPr/>
          </p:nvCxnSpPr>
          <p:spPr bwMode="auto">
            <a:xfrm>
              <a:off x="2609703" y="1391750"/>
              <a:ext cx="342900" cy="271157"/>
            </a:xfrm>
            <a:prstGeom prst="line">
              <a:avLst/>
            </a:prstGeom>
            <a:solidFill>
              <a:schemeClr val="accent1"/>
            </a:solidFill>
            <a:ln w="9525" cap="flat" cmpd="sng" algn="ctr">
              <a:solidFill>
                <a:srgbClr val="C00000"/>
              </a:solidFill>
              <a:prstDash val="solid"/>
              <a:round/>
              <a:headEnd type="none" w="med" len="med"/>
              <a:tailEnd type="none" w="med" len="med"/>
            </a:ln>
          </p:spPr>
        </p:cxnSp>
        <p:cxnSp>
          <p:nvCxnSpPr>
            <p:cNvPr id="88" name="直接连接符 87"/>
            <p:cNvCxnSpPr/>
            <p:nvPr/>
          </p:nvCxnSpPr>
          <p:spPr bwMode="auto">
            <a:xfrm flipH="1">
              <a:off x="2609703" y="1391750"/>
              <a:ext cx="342900" cy="238038"/>
            </a:xfrm>
            <a:prstGeom prst="line">
              <a:avLst/>
            </a:prstGeom>
            <a:solidFill>
              <a:schemeClr val="accent1"/>
            </a:solidFill>
            <a:ln w="9525" cap="flat" cmpd="sng" algn="ctr">
              <a:solidFill>
                <a:srgbClr val="C00000"/>
              </a:solidFill>
              <a:prstDash val="solid"/>
              <a:round/>
              <a:headEnd type="none" w="med" len="med"/>
              <a:tailEnd type="none" w="med" len="med"/>
            </a:ln>
          </p:spPr>
        </p:cxnSp>
        <p:cxnSp>
          <p:nvCxnSpPr>
            <p:cNvPr id="89" name="肘形连接符 88"/>
            <p:cNvCxnSpPr/>
            <p:nvPr/>
          </p:nvCxnSpPr>
          <p:spPr bwMode="auto">
            <a:xfrm>
              <a:off x="1111827" y="1870364"/>
              <a:ext cx="900689" cy="784630"/>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2669516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回顾</a:t>
            </a:r>
            <a:r>
              <a:rPr lang="zh-CN" altLang="en-US" dirty="0"/>
              <a:t>链表的删除操作</a:t>
            </a:r>
          </a:p>
        </p:txBody>
      </p:sp>
      <p:sp>
        <p:nvSpPr>
          <p:cNvPr id="3" name="内容占位符 2"/>
          <p:cNvSpPr>
            <a:spLocks noGrp="1"/>
          </p:cNvSpPr>
          <p:nvPr>
            <p:ph idx="1"/>
          </p:nvPr>
        </p:nvSpPr>
        <p:spPr>
          <a:xfrm>
            <a:off x="485775" y="1135063"/>
            <a:ext cx="8089900" cy="1057419"/>
          </a:xfrm>
        </p:spPr>
        <p:txBody>
          <a:bodyPr/>
          <a:lstStyle/>
          <a:p>
            <a:pPr marL="342900" indent="-342900">
              <a:buFont typeface="Wingdings" panose="05000000000000000000" pitchFamily="2" charset="2"/>
              <a:buChar char="l"/>
            </a:pPr>
            <a:r>
              <a:rPr lang="zh-CN" altLang="en-US" dirty="0"/>
              <a:t>在传统的链表删除操作中，需要利用指针</a:t>
            </a:r>
            <a:r>
              <a:rPr lang="en-US" altLang="zh-CN" dirty="0" err="1"/>
              <a:t>prev</a:t>
            </a:r>
            <a:r>
              <a:rPr lang="zh-CN" altLang="en-US" dirty="0"/>
              <a:t>记录删除节点位置的前趋节点，还要检查是否删除第一个元素；</a:t>
            </a:r>
          </a:p>
          <a:p>
            <a:endParaRPr lang="zh-CN" altLang="en-US" dirty="0"/>
          </a:p>
        </p:txBody>
      </p:sp>
      <p:grpSp>
        <p:nvGrpSpPr>
          <p:cNvPr id="4" name="组合 3"/>
          <p:cNvGrpSpPr/>
          <p:nvPr/>
        </p:nvGrpSpPr>
        <p:grpSpPr>
          <a:xfrm>
            <a:off x="911911" y="2050921"/>
            <a:ext cx="7232650" cy="2072868"/>
            <a:chOff x="869950" y="1242542"/>
            <a:chExt cx="7232650" cy="2413101"/>
          </a:xfrm>
        </p:grpSpPr>
        <p:sp>
          <p:nvSpPr>
            <p:cNvPr id="5" name="文本框 4"/>
            <p:cNvSpPr txBox="1"/>
            <p:nvPr/>
          </p:nvSpPr>
          <p:spPr>
            <a:xfrm>
              <a:off x="869950" y="1719202"/>
              <a:ext cx="749300" cy="369332"/>
            </a:xfrm>
            <a:prstGeom prst="rect">
              <a:avLst/>
            </a:prstGeom>
            <a:noFill/>
          </p:spPr>
          <p:txBody>
            <a:bodyPr wrap="square" rtlCol="0">
              <a:spAutoFit/>
            </a:bodyPr>
            <a:lstStyle/>
            <a:p>
              <a:r>
                <a:rPr lang="en-US" altLang="zh-CN" b="1" dirty="0">
                  <a:solidFill>
                    <a:srgbClr val="0303DF"/>
                  </a:solidFill>
                  <a:latin typeface="+mn-ea"/>
                  <a:ea typeface="+mn-ea"/>
                </a:rPr>
                <a:t>head</a:t>
              </a:r>
              <a:endParaRPr lang="zh-CN" altLang="en-US" b="1" dirty="0">
                <a:solidFill>
                  <a:srgbClr val="0303DF"/>
                </a:solidFill>
                <a:latin typeface="+mn-ea"/>
                <a:ea typeface="+mn-ea"/>
              </a:endParaRPr>
            </a:p>
          </p:txBody>
        </p:sp>
        <p:sp>
          <p:nvSpPr>
            <p:cNvPr id="6" name="矩形 5"/>
            <p:cNvSpPr/>
            <p:nvPr/>
          </p:nvSpPr>
          <p:spPr bwMode="auto">
            <a:xfrm>
              <a:off x="1943100" y="1676161"/>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7" name="直接连接符 6"/>
            <p:cNvCxnSpPr>
              <a:stCxn id="6" idx="1"/>
              <a:endCxn id="6" idx="3"/>
            </p:cNvCxnSpPr>
            <p:nvPr/>
          </p:nvCxnSpPr>
          <p:spPr bwMode="auto">
            <a:xfrm>
              <a:off x="1943100" y="2044461"/>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8" name="文本框 7"/>
            <p:cNvSpPr txBox="1"/>
            <p:nvPr/>
          </p:nvSpPr>
          <p:spPr>
            <a:xfrm>
              <a:off x="1981200" y="1725690"/>
              <a:ext cx="673100" cy="369332"/>
            </a:xfrm>
            <a:prstGeom prst="rect">
              <a:avLst/>
            </a:prstGeom>
            <a:noFill/>
          </p:spPr>
          <p:txBody>
            <a:bodyPr wrap="square" rtlCol="0">
              <a:spAutoFit/>
            </a:bodyPr>
            <a:lstStyle/>
            <a:p>
              <a:r>
                <a:rPr lang="en-US" altLang="zh-CN" dirty="0">
                  <a:solidFill>
                    <a:srgbClr val="080808"/>
                  </a:solidFill>
                  <a:latin typeface="+mn-ea"/>
                  <a:ea typeface="+mn-ea"/>
                </a:rPr>
                <a:t>  A</a:t>
              </a:r>
              <a:endParaRPr lang="zh-CN" altLang="en-US" dirty="0">
                <a:solidFill>
                  <a:srgbClr val="080808"/>
                </a:solidFill>
                <a:latin typeface="+mn-ea"/>
                <a:ea typeface="+mn-ea"/>
              </a:endParaRPr>
            </a:p>
          </p:txBody>
        </p:sp>
        <p:cxnSp>
          <p:nvCxnSpPr>
            <p:cNvPr id="9" name="肘形连接符 8"/>
            <p:cNvCxnSpPr/>
            <p:nvPr/>
          </p:nvCxnSpPr>
          <p:spPr bwMode="auto">
            <a:xfrm flipV="1">
              <a:off x="1506682" y="1910356"/>
              <a:ext cx="453736" cy="1571"/>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10" name="组合 9"/>
            <p:cNvGrpSpPr/>
            <p:nvPr/>
          </p:nvGrpSpPr>
          <p:grpSpPr>
            <a:xfrm>
              <a:off x="3130550" y="1242542"/>
              <a:ext cx="1962150" cy="1295673"/>
              <a:chOff x="590550" y="1242542"/>
              <a:chExt cx="1962150" cy="1295673"/>
            </a:xfrm>
          </p:grpSpPr>
          <p:sp>
            <p:nvSpPr>
              <p:cNvPr id="31" name="矩形 30"/>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32" name="直接连接符 31"/>
              <p:cNvCxnSpPr>
                <a:stCxn id="31" idx="1"/>
                <a:endCxn id="31"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3" name="文本框 32"/>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B</a:t>
                </a:r>
                <a:endParaRPr lang="zh-CN" altLang="en-US" dirty="0">
                  <a:solidFill>
                    <a:srgbClr val="080808"/>
                  </a:solidFill>
                  <a:latin typeface="+mn-ea"/>
                  <a:ea typeface="+mn-ea"/>
                </a:endParaRPr>
              </a:p>
            </p:txBody>
          </p:sp>
          <p:sp>
            <p:nvSpPr>
              <p:cNvPr id="34" name="文本框 33"/>
              <p:cNvSpPr txBox="1"/>
              <p:nvPr/>
            </p:nvSpPr>
            <p:spPr>
              <a:xfrm>
                <a:off x="590550" y="1242542"/>
                <a:ext cx="914400" cy="369332"/>
              </a:xfrm>
              <a:prstGeom prst="rect">
                <a:avLst/>
              </a:prstGeom>
              <a:noFill/>
            </p:spPr>
            <p:txBody>
              <a:bodyPr wrap="square" rtlCol="0">
                <a:spAutoFit/>
              </a:bodyPr>
              <a:lstStyle/>
              <a:p>
                <a:r>
                  <a:rPr lang="en-US" altLang="zh-CN" dirty="0">
                    <a:solidFill>
                      <a:srgbClr val="080808"/>
                    </a:solidFill>
                    <a:latin typeface="+mn-ea"/>
                    <a:ea typeface="+mn-ea"/>
                  </a:rPr>
                  <a:t>  </a:t>
                </a:r>
                <a:r>
                  <a:rPr lang="en-US" altLang="zh-CN" dirty="0">
                    <a:solidFill>
                      <a:srgbClr val="030DCD"/>
                    </a:solidFill>
                    <a:latin typeface="+mn-ea"/>
                    <a:ea typeface="+mn-ea"/>
                  </a:rPr>
                  <a:t>p1</a:t>
                </a:r>
                <a:endParaRPr lang="zh-CN" altLang="en-US" dirty="0">
                  <a:solidFill>
                    <a:srgbClr val="030DCD"/>
                  </a:solidFill>
                  <a:latin typeface="+mn-ea"/>
                  <a:ea typeface="+mn-ea"/>
                </a:endParaRPr>
              </a:p>
            </p:txBody>
          </p:sp>
          <p:sp>
            <p:nvSpPr>
              <p:cNvPr id="35" name="文本框 34"/>
              <p:cNvSpPr txBox="1"/>
              <p:nvPr/>
            </p:nvSpPr>
            <p:spPr>
              <a:xfrm>
                <a:off x="1879600" y="2168883"/>
                <a:ext cx="673100" cy="369332"/>
              </a:xfrm>
              <a:prstGeom prst="rect">
                <a:avLst/>
              </a:prstGeom>
              <a:noFill/>
            </p:spPr>
            <p:txBody>
              <a:bodyPr wrap="square" rtlCol="0">
                <a:spAutoFit/>
              </a:bodyPr>
              <a:lstStyle/>
              <a:p>
                <a:r>
                  <a:rPr lang="en-US" altLang="zh-CN" dirty="0">
                    <a:solidFill>
                      <a:srgbClr val="080808"/>
                    </a:solidFill>
                    <a:latin typeface="+mn-ea"/>
                    <a:ea typeface="+mn-ea"/>
                  </a:rPr>
                  <a:t>  </a:t>
                </a:r>
                <a:r>
                  <a:rPr lang="en-US" altLang="zh-CN" dirty="0">
                    <a:solidFill>
                      <a:srgbClr val="C00000"/>
                    </a:solidFill>
                    <a:latin typeface="+mn-ea"/>
                    <a:ea typeface="+mn-ea"/>
                  </a:rPr>
                  <a:t>p</a:t>
                </a:r>
                <a:endParaRPr lang="zh-CN" altLang="en-US" dirty="0">
                  <a:solidFill>
                    <a:srgbClr val="C00000"/>
                  </a:solidFill>
                  <a:latin typeface="+mn-ea"/>
                  <a:ea typeface="+mn-ea"/>
                </a:endParaRPr>
              </a:p>
            </p:txBody>
          </p:sp>
        </p:grpSp>
        <p:cxnSp>
          <p:nvCxnSpPr>
            <p:cNvPr id="11" name="肘形连接符 10"/>
            <p:cNvCxnSpPr>
              <a:endCxn id="33" idx="1"/>
            </p:cNvCxnSpPr>
            <p:nvPr/>
          </p:nvCxnSpPr>
          <p:spPr bwMode="auto">
            <a:xfrm flipV="1">
              <a:off x="2425700" y="1910595"/>
              <a:ext cx="825500" cy="355878"/>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12" name="组合 11"/>
            <p:cNvGrpSpPr/>
            <p:nvPr/>
          </p:nvGrpSpPr>
          <p:grpSpPr>
            <a:xfrm>
              <a:off x="6057900" y="1715849"/>
              <a:ext cx="749300" cy="736600"/>
              <a:chOff x="673100" y="1676400"/>
              <a:chExt cx="749300" cy="736600"/>
            </a:xfrm>
          </p:grpSpPr>
          <p:sp>
            <p:nvSpPr>
              <p:cNvPr id="28" name="矩形 27"/>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29" name="直接连接符 28"/>
              <p:cNvCxnSpPr>
                <a:stCxn id="28" idx="1"/>
                <a:endCxn id="28"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C</a:t>
                </a:r>
                <a:endParaRPr lang="zh-CN" altLang="en-US" dirty="0">
                  <a:solidFill>
                    <a:srgbClr val="080808"/>
                  </a:solidFill>
                  <a:latin typeface="+mn-ea"/>
                  <a:ea typeface="+mn-ea"/>
                </a:endParaRPr>
              </a:p>
            </p:txBody>
          </p:sp>
        </p:grpSp>
        <p:cxnSp>
          <p:nvCxnSpPr>
            <p:cNvPr id="13" name="肘形连接符 12"/>
            <p:cNvCxnSpPr>
              <a:endCxn id="18" idx="1"/>
            </p:cNvCxnSpPr>
            <p:nvPr/>
          </p:nvCxnSpPr>
          <p:spPr bwMode="auto">
            <a:xfrm>
              <a:off x="3689350" y="2303568"/>
              <a:ext cx="755650" cy="618643"/>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14" name="组合 13"/>
            <p:cNvGrpSpPr/>
            <p:nvPr/>
          </p:nvGrpSpPr>
          <p:grpSpPr>
            <a:xfrm>
              <a:off x="7315200" y="1713268"/>
              <a:ext cx="749300" cy="736600"/>
              <a:chOff x="673100" y="1676400"/>
              <a:chExt cx="749300" cy="736600"/>
            </a:xfrm>
          </p:grpSpPr>
          <p:sp>
            <p:nvSpPr>
              <p:cNvPr id="25" name="矩形 24"/>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26" name="直接连接符 25"/>
              <p:cNvCxnSpPr>
                <a:stCxn id="25" idx="1"/>
                <a:endCxn id="25"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7" name="文本框 26"/>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D</a:t>
                </a:r>
                <a:endParaRPr lang="zh-CN" altLang="en-US" dirty="0">
                  <a:solidFill>
                    <a:srgbClr val="080808"/>
                  </a:solidFill>
                  <a:latin typeface="+mn-ea"/>
                  <a:ea typeface="+mn-ea"/>
                </a:endParaRPr>
              </a:p>
            </p:txBody>
          </p:sp>
        </p:grpSp>
        <p:cxnSp>
          <p:nvCxnSpPr>
            <p:cNvPr id="15" name="肘形连接符 14"/>
            <p:cNvCxnSpPr>
              <a:endCxn id="27" idx="1"/>
            </p:cNvCxnSpPr>
            <p:nvPr/>
          </p:nvCxnSpPr>
          <p:spPr bwMode="auto">
            <a:xfrm flipV="1">
              <a:off x="6629400" y="1947463"/>
              <a:ext cx="723900" cy="319010"/>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16" name="文本框 15"/>
            <p:cNvSpPr txBox="1"/>
            <p:nvPr/>
          </p:nvSpPr>
          <p:spPr>
            <a:xfrm>
              <a:off x="7429500" y="2021360"/>
              <a:ext cx="673100" cy="369332"/>
            </a:xfrm>
            <a:prstGeom prst="rect">
              <a:avLst/>
            </a:prstGeom>
            <a:noFill/>
          </p:spPr>
          <p:txBody>
            <a:bodyPr wrap="square" rtlCol="0">
              <a:spAutoFit/>
            </a:bodyPr>
            <a:lstStyle/>
            <a:p>
              <a:r>
                <a:rPr lang="en-US" altLang="zh-CN" b="1" dirty="0">
                  <a:solidFill>
                    <a:srgbClr val="0303DF"/>
                  </a:solidFill>
                  <a:latin typeface="+mn-ea"/>
                  <a:ea typeface="+mn-ea"/>
                </a:rPr>
                <a:t>NULL</a:t>
              </a:r>
              <a:endParaRPr lang="zh-CN" altLang="en-US" b="1" dirty="0">
                <a:solidFill>
                  <a:srgbClr val="0303DF"/>
                </a:solidFill>
                <a:latin typeface="+mn-ea"/>
                <a:ea typeface="+mn-ea"/>
              </a:endParaRPr>
            </a:p>
          </p:txBody>
        </p:sp>
        <p:sp>
          <p:nvSpPr>
            <p:cNvPr id="17" name="矩形 16"/>
            <p:cNvSpPr/>
            <p:nvPr/>
          </p:nvSpPr>
          <p:spPr bwMode="auto">
            <a:xfrm>
              <a:off x="4406900" y="2620140"/>
              <a:ext cx="749300" cy="863583"/>
            </a:xfrm>
            <a:prstGeom prst="rect">
              <a:avLst/>
            </a:prstGeom>
            <a:solidFill>
              <a:srgbClr val="05A3DD"/>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8" name="文本框 17"/>
            <p:cNvSpPr txBox="1"/>
            <p:nvPr/>
          </p:nvSpPr>
          <p:spPr>
            <a:xfrm>
              <a:off x="4445000" y="2676908"/>
              <a:ext cx="647700" cy="369332"/>
            </a:xfrm>
            <a:prstGeom prst="rect">
              <a:avLst/>
            </a:prstGeom>
            <a:solidFill>
              <a:srgbClr val="05A3DD"/>
            </a:solidFill>
          </p:spPr>
          <p:txBody>
            <a:bodyPr wrap="square" rtlCol="0">
              <a:spAutoFit/>
            </a:bodyPr>
            <a:lstStyle/>
            <a:p>
              <a:r>
                <a:rPr lang="en-US" altLang="zh-CN" dirty="0">
                  <a:solidFill>
                    <a:srgbClr val="080808"/>
                  </a:solidFill>
                  <a:latin typeface="+mn-ea"/>
                  <a:ea typeface="+mn-ea"/>
                </a:rPr>
                <a:t>  E</a:t>
              </a:r>
              <a:endParaRPr lang="zh-CN" altLang="en-US" dirty="0">
                <a:solidFill>
                  <a:srgbClr val="080808"/>
                </a:solidFill>
                <a:latin typeface="+mn-ea"/>
                <a:ea typeface="+mn-ea"/>
              </a:endParaRPr>
            </a:p>
          </p:txBody>
        </p:sp>
        <p:cxnSp>
          <p:nvCxnSpPr>
            <p:cNvPr id="19" name="肘形连接符 18"/>
            <p:cNvCxnSpPr>
              <a:endCxn id="30" idx="1"/>
            </p:cNvCxnSpPr>
            <p:nvPr/>
          </p:nvCxnSpPr>
          <p:spPr bwMode="auto">
            <a:xfrm flipV="1">
              <a:off x="4889500" y="1950044"/>
              <a:ext cx="1206500" cy="1324607"/>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cxnSp>
          <p:nvCxnSpPr>
            <p:cNvPr id="20" name="肘形连接符 19"/>
            <p:cNvCxnSpPr/>
            <p:nvPr/>
          </p:nvCxnSpPr>
          <p:spPr bwMode="auto">
            <a:xfrm flipV="1">
              <a:off x="3898900" y="1796062"/>
              <a:ext cx="2139950" cy="330311"/>
            </a:xfrm>
            <a:prstGeom prst="bentConnector3">
              <a:avLst/>
            </a:prstGeom>
            <a:solidFill>
              <a:schemeClr val="accent1"/>
            </a:solidFill>
            <a:ln w="9525" cap="flat" cmpd="sng" algn="ctr">
              <a:solidFill>
                <a:srgbClr val="006600"/>
              </a:solidFill>
              <a:prstDash val="lgDash"/>
              <a:round/>
              <a:headEnd type="none" w="med" len="med"/>
              <a:tailEnd type="triangle"/>
            </a:ln>
          </p:spPr>
        </p:cxnSp>
        <p:cxnSp>
          <p:nvCxnSpPr>
            <p:cNvPr id="21" name="直接连接符 20"/>
            <p:cNvCxnSpPr>
              <a:stCxn id="17" idx="1"/>
              <a:endCxn id="17" idx="3"/>
            </p:cNvCxnSpPr>
            <p:nvPr/>
          </p:nvCxnSpPr>
          <p:spPr bwMode="auto">
            <a:xfrm>
              <a:off x="4406900" y="305193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22" name="组合 21"/>
            <p:cNvGrpSpPr/>
            <p:nvPr/>
          </p:nvGrpSpPr>
          <p:grpSpPr>
            <a:xfrm>
              <a:off x="4569511" y="3325443"/>
              <a:ext cx="342900" cy="330200"/>
              <a:chOff x="7429500" y="3500125"/>
              <a:chExt cx="342900" cy="330200"/>
            </a:xfrm>
          </p:grpSpPr>
          <p:cxnSp>
            <p:nvCxnSpPr>
              <p:cNvPr id="23" name="直接连接符 22"/>
              <p:cNvCxnSpPr/>
              <p:nvPr/>
            </p:nvCxnSpPr>
            <p:spPr bwMode="auto">
              <a:xfrm>
                <a:off x="7429500" y="3500125"/>
                <a:ext cx="342900" cy="330200"/>
              </a:xfrm>
              <a:prstGeom prst="line">
                <a:avLst/>
              </a:prstGeom>
              <a:solidFill>
                <a:schemeClr val="accent1"/>
              </a:solidFill>
              <a:ln w="9525" cap="flat" cmpd="sng" algn="ctr">
                <a:solidFill>
                  <a:srgbClr val="C00000"/>
                </a:solidFill>
                <a:prstDash val="solid"/>
                <a:round/>
                <a:headEnd type="none" w="med" len="med"/>
                <a:tailEnd type="none" w="med" len="med"/>
              </a:ln>
            </p:spPr>
          </p:cxnSp>
          <p:cxnSp>
            <p:nvCxnSpPr>
              <p:cNvPr id="24" name="直接连接符 23"/>
              <p:cNvCxnSpPr/>
              <p:nvPr/>
            </p:nvCxnSpPr>
            <p:spPr bwMode="auto">
              <a:xfrm flipH="1">
                <a:off x="7429500" y="3500126"/>
                <a:ext cx="342900" cy="289869"/>
              </a:xfrm>
              <a:prstGeom prst="line">
                <a:avLst/>
              </a:prstGeom>
              <a:solidFill>
                <a:schemeClr val="accent1"/>
              </a:solidFill>
              <a:ln w="9525" cap="flat" cmpd="sng" algn="ctr">
                <a:solidFill>
                  <a:srgbClr val="C00000"/>
                </a:solidFill>
                <a:prstDash val="solid"/>
                <a:round/>
                <a:headEnd type="none" w="med" len="med"/>
                <a:tailEnd type="none" w="med" len="med"/>
              </a:ln>
            </p:spPr>
          </p:cxnSp>
        </p:grpSp>
      </p:grpSp>
      <p:grpSp>
        <p:nvGrpSpPr>
          <p:cNvPr id="36" name="组合 35"/>
          <p:cNvGrpSpPr/>
          <p:nvPr/>
        </p:nvGrpSpPr>
        <p:grpSpPr>
          <a:xfrm>
            <a:off x="828675" y="4088528"/>
            <a:ext cx="7232650" cy="1720577"/>
            <a:chOff x="828675" y="1146821"/>
            <a:chExt cx="7232650" cy="1720577"/>
          </a:xfrm>
        </p:grpSpPr>
        <p:sp>
          <p:nvSpPr>
            <p:cNvPr id="37" name="文本框 36"/>
            <p:cNvSpPr txBox="1"/>
            <p:nvPr/>
          </p:nvSpPr>
          <p:spPr>
            <a:xfrm>
              <a:off x="828675" y="1548947"/>
              <a:ext cx="749300" cy="317258"/>
            </a:xfrm>
            <a:prstGeom prst="rect">
              <a:avLst/>
            </a:prstGeom>
            <a:noFill/>
          </p:spPr>
          <p:txBody>
            <a:bodyPr wrap="square" rtlCol="0">
              <a:spAutoFit/>
            </a:bodyPr>
            <a:lstStyle/>
            <a:p>
              <a:r>
                <a:rPr lang="en-US" altLang="zh-CN" b="1" dirty="0">
                  <a:solidFill>
                    <a:srgbClr val="0303DF"/>
                  </a:solidFill>
                  <a:latin typeface="+mn-ea"/>
                  <a:ea typeface="+mn-ea"/>
                </a:rPr>
                <a:t>head</a:t>
              </a:r>
              <a:endParaRPr lang="zh-CN" altLang="en-US" b="1" dirty="0">
                <a:solidFill>
                  <a:srgbClr val="0303DF"/>
                </a:solidFill>
                <a:latin typeface="+mn-ea"/>
                <a:ea typeface="+mn-ea"/>
              </a:endParaRPr>
            </a:p>
          </p:txBody>
        </p:sp>
        <p:sp>
          <p:nvSpPr>
            <p:cNvPr id="38" name="矩形 37"/>
            <p:cNvSpPr/>
            <p:nvPr/>
          </p:nvSpPr>
          <p:spPr bwMode="auto">
            <a:xfrm>
              <a:off x="2348635" y="2104253"/>
              <a:ext cx="749300" cy="632744"/>
            </a:xfrm>
            <a:prstGeom prst="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39" name="直接连接符 38"/>
            <p:cNvCxnSpPr/>
            <p:nvPr/>
          </p:nvCxnSpPr>
          <p:spPr bwMode="auto">
            <a:xfrm>
              <a:off x="2348635" y="246455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0" name="文本框 39"/>
            <p:cNvSpPr txBox="1"/>
            <p:nvPr/>
          </p:nvSpPr>
          <p:spPr>
            <a:xfrm>
              <a:off x="2386735" y="2146799"/>
              <a:ext cx="673100" cy="317258"/>
            </a:xfrm>
            <a:prstGeom prst="rect">
              <a:avLst/>
            </a:prstGeom>
            <a:solidFill>
              <a:srgbClr val="00B0F0"/>
            </a:solidFill>
          </p:spPr>
          <p:txBody>
            <a:bodyPr wrap="square" rtlCol="0">
              <a:spAutoFit/>
            </a:bodyPr>
            <a:lstStyle/>
            <a:p>
              <a:r>
                <a:rPr lang="en-US" altLang="zh-CN" dirty="0">
                  <a:solidFill>
                    <a:srgbClr val="080808"/>
                  </a:solidFill>
                  <a:latin typeface="+mn-ea"/>
                  <a:ea typeface="+mn-ea"/>
                </a:rPr>
                <a:t>  A</a:t>
              </a:r>
              <a:endParaRPr lang="zh-CN" altLang="en-US" dirty="0">
                <a:solidFill>
                  <a:srgbClr val="080808"/>
                </a:solidFill>
                <a:latin typeface="+mn-ea"/>
                <a:ea typeface="+mn-ea"/>
              </a:endParaRPr>
            </a:p>
          </p:txBody>
        </p:sp>
        <p:cxnSp>
          <p:nvCxnSpPr>
            <p:cNvPr id="41" name="肘形连接符 40"/>
            <p:cNvCxnSpPr/>
            <p:nvPr/>
          </p:nvCxnSpPr>
          <p:spPr bwMode="auto">
            <a:xfrm>
              <a:off x="1397146" y="1781392"/>
              <a:ext cx="907039" cy="445113"/>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nvGrpSpPr>
            <p:cNvPr id="42" name="组合 41"/>
            <p:cNvGrpSpPr/>
            <p:nvPr/>
          </p:nvGrpSpPr>
          <p:grpSpPr>
            <a:xfrm>
              <a:off x="3987800" y="1146821"/>
              <a:ext cx="914400" cy="1005431"/>
              <a:chOff x="590550" y="1242542"/>
              <a:chExt cx="914400" cy="1170458"/>
            </a:xfrm>
          </p:grpSpPr>
          <p:sp>
            <p:nvSpPr>
              <p:cNvPr id="59" name="矩形 58"/>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60" name="直接连接符 59"/>
              <p:cNvCxnSpPr>
                <a:stCxn id="59" idx="1"/>
                <a:endCxn id="59"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1" name="文本框 60"/>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B</a:t>
                </a:r>
                <a:endParaRPr lang="zh-CN" altLang="en-US" dirty="0">
                  <a:solidFill>
                    <a:srgbClr val="080808"/>
                  </a:solidFill>
                  <a:latin typeface="+mn-ea"/>
                  <a:ea typeface="+mn-ea"/>
                </a:endParaRPr>
              </a:p>
            </p:txBody>
          </p:sp>
          <p:sp>
            <p:nvSpPr>
              <p:cNvPr id="62" name="文本框 61"/>
              <p:cNvSpPr txBox="1"/>
              <p:nvPr/>
            </p:nvSpPr>
            <p:spPr>
              <a:xfrm>
                <a:off x="590550" y="1242542"/>
                <a:ext cx="914400" cy="429953"/>
              </a:xfrm>
              <a:prstGeom prst="rect">
                <a:avLst/>
              </a:prstGeom>
              <a:noFill/>
            </p:spPr>
            <p:txBody>
              <a:bodyPr wrap="square" rtlCol="0">
                <a:spAutoFit/>
              </a:bodyPr>
              <a:lstStyle/>
              <a:p>
                <a:r>
                  <a:rPr lang="en-US" altLang="zh-CN" dirty="0">
                    <a:solidFill>
                      <a:srgbClr val="080808"/>
                    </a:solidFill>
                    <a:latin typeface="+mn-ea"/>
                    <a:ea typeface="+mn-ea"/>
                  </a:rPr>
                  <a:t>  </a:t>
                </a:r>
                <a:endParaRPr lang="zh-CN" altLang="en-US" dirty="0">
                  <a:solidFill>
                    <a:srgbClr val="030DCD"/>
                  </a:solidFill>
                  <a:latin typeface="+mn-ea"/>
                  <a:ea typeface="+mn-ea"/>
                </a:endParaRPr>
              </a:p>
            </p:txBody>
          </p:sp>
        </p:grpSp>
        <p:grpSp>
          <p:nvGrpSpPr>
            <p:cNvPr id="43" name="组合 42"/>
            <p:cNvGrpSpPr/>
            <p:nvPr/>
          </p:nvGrpSpPr>
          <p:grpSpPr>
            <a:xfrm>
              <a:off x="6016625" y="1546067"/>
              <a:ext cx="749300" cy="632744"/>
              <a:chOff x="673100" y="1676400"/>
              <a:chExt cx="749300" cy="736600"/>
            </a:xfrm>
          </p:grpSpPr>
          <p:sp>
            <p:nvSpPr>
              <p:cNvPr id="56" name="矩形 55"/>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57" name="直接连接符 56"/>
              <p:cNvCxnSpPr>
                <a:stCxn id="56" idx="1"/>
                <a:endCxn id="56"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8" name="文本框 57"/>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C</a:t>
                </a:r>
                <a:endParaRPr lang="zh-CN" altLang="en-US" dirty="0">
                  <a:solidFill>
                    <a:srgbClr val="080808"/>
                  </a:solidFill>
                  <a:latin typeface="+mn-ea"/>
                  <a:ea typeface="+mn-ea"/>
                </a:endParaRPr>
              </a:p>
            </p:txBody>
          </p:sp>
        </p:grpSp>
        <p:cxnSp>
          <p:nvCxnSpPr>
            <p:cNvPr id="44" name="肘形连接符 43"/>
            <p:cNvCxnSpPr/>
            <p:nvPr/>
          </p:nvCxnSpPr>
          <p:spPr bwMode="auto">
            <a:xfrm flipV="1">
              <a:off x="4724400" y="1665424"/>
              <a:ext cx="1231900" cy="321123"/>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45" name="组合 44"/>
            <p:cNvGrpSpPr/>
            <p:nvPr/>
          </p:nvGrpSpPr>
          <p:grpSpPr>
            <a:xfrm>
              <a:off x="7273925" y="1543849"/>
              <a:ext cx="749300" cy="632744"/>
              <a:chOff x="673100" y="1676400"/>
              <a:chExt cx="749300" cy="736600"/>
            </a:xfrm>
          </p:grpSpPr>
          <p:sp>
            <p:nvSpPr>
              <p:cNvPr id="53" name="矩形 52"/>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54" name="直接连接符 53"/>
              <p:cNvCxnSpPr>
                <a:stCxn id="53" idx="1"/>
                <a:endCxn id="53"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5" name="文本框 54"/>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D</a:t>
                </a:r>
                <a:endParaRPr lang="zh-CN" altLang="en-US" dirty="0">
                  <a:solidFill>
                    <a:srgbClr val="080808"/>
                  </a:solidFill>
                  <a:latin typeface="+mn-ea"/>
                  <a:ea typeface="+mn-ea"/>
                </a:endParaRPr>
              </a:p>
            </p:txBody>
          </p:sp>
        </p:grpSp>
        <p:cxnSp>
          <p:nvCxnSpPr>
            <p:cNvPr id="46" name="肘形连接符 45"/>
            <p:cNvCxnSpPr>
              <a:endCxn id="55" idx="1"/>
            </p:cNvCxnSpPr>
            <p:nvPr/>
          </p:nvCxnSpPr>
          <p:spPr bwMode="auto">
            <a:xfrm flipV="1">
              <a:off x="6588125" y="1745024"/>
              <a:ext cx="723900" cy="274032"/>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47" name="文本框 46"/>
            <p:cNvSpPr txBox="1"/>
            <p:nvPr/>
          </p:nvSpPr>
          <p:spPr>
            <a:xfrm>
              <a:off x="7388225" y="1808502"/>
              <a:ext cx="673100" cy="317258"/>
            </a:xfrm>
            <a:prstGeom prst="rect">
              <a:avLst/>
            </a:prstGeom>
            <a:noFill/>
          </p:spPr>
          <p:txBody>
            <a:bodyPr wrap="square" rtlCol="0">
              <a:spAutoFit/>
            </a:bodyPr>
            <a:lstStyle/>
            <a:p>
              <a:r>
                <a:rPr lang="en-US" altLang="zh-CN" b="1" dirty="0">
                  <a:solidFill>
                    <a:srgbClr val="0303DF"/>
                  </a:solidFill>
                  <a:latin typeface="+mn-ea"/>
                  <a:ea typeface="+mn-ea"/>
                </a:rPr>
                <a:t>NULL</a:t>
              </a:r>
              <a:endParaRPr lang="zh-CN" altLang="en-US" b="1" dirty="0">
                <a:solidFill>
                  <a:srgbClr val="0303DF"/>
                </a:solidFill>
                <a:latin typeface="+mn-ea"/>
                <a:ea typeface="+mn-ea"/>
              </a:endParaRPr>
            </a:p>
          </p:txBody>
        </p:sp>
        <p:cxnSp>
          <p:nvCxnSpPr>
            <p:cNvPr id="48" name="肘形连接符 47"/>
            <p:cNvCxnSpPr/>
            <p:nvPr/>
          </p:nvCxnSpPr>
          <p:spPr bwMode="auto">
            <a:xfrm flipV="1">
              <a:off x="1535978" y="1588613"/>
              <a:ext cx="2421515" cy="95800"/>
            </a:xfrm>
            <a:prstGeom prst="bentConnector3">
              <a:avLst/>
            </a:prstGeom>
            <a:solidFill>
              <a:schemeClr val="accent1"/>
            </a:solidFill>
            <a:ln w="9525" cap="flat" cmpd="sng" algn="ctr">
              <a:solidFill>
                <a:srgbClr val="006600"/>
              </a:solidFill>
              <a:prstDash val="lgDash"/>
              <a:round/>
              <a:headEnd type="none" w="med" len="med"/>
              <a:tailEnd type="triangle"/>
            </a:ln>
          </p:spPr>
        </p:cxnSp>
        <p:cxnSp>
          <p:nvCxnSpPr>
            <p:cNvPr id="49" name="直接连接符 48"/>
            <p:cNvCxnSpPr/>
            <p:nvPr/>
          </p:nvCxnSpPr>
          <p:spPr bwMode="auto">
            <a:xfrm>
              <a:off x="2649684" y="2583754"/>
              <a:ext cx="342900" cy="283644"/>
            </a:xfrm>
            <a:prstGeom prst="line">
              <a:avLst/>
            </a:prstGeom>
            <a:solidFill>
              <a:schemeClr val="accent1"/>
            </a:solidFill>
            <a:ln w="9525" cap="flat" cmpd="sng" algn="ctr">
              <a:solidFill>
                <a:srgbClr val="C00000"/>
              </a:solidFill>
              <a:prstDash val="solid"/>
              <a:round/>
              <a:headEnd type="none" w="med" len="med"/>
              <a:tailEnd type="none" w="med" len="med"/>
            </a:ln>
          </p:spPr>
        </p:cxnSp>
        <p:cxnSp>
          <p:nvCxnSpPr>
            <p:cNvPr id="50" name="直接连接符 49"/>
            <p:cNvCxnSpPr/>
            <p:nvPr/>
          </p:nvCxnSpPr>
          <p:spPr bwMode="auto">
            <a:xfrm flipH="1">
              <a:off x="2649684" y="2583755"/>
              <a:ext cx="342900" cy="248999"/>
            </a:xfrm>
            <a:prstGeom prst="line">
              <a:avLst/>
            </a:prstGeom>
            <a:solidFill>
              <a:schemeClr val="accent1"/>
            </a:solidFill>
            <a:ln w="9525" cap="flat" cmpd="sng" algn="ctr">
              <a:solidFill>
                <a:srgbClr val="C00000"/>
              </a:solidFill>
              <a:prstDash val="solid"/>
              <a:round/>
              <a:headEnd type="none" w="med" len="med"/>
              <a:tailEnd type="none" w="med" len="med"/>
            </a:ln>
          </p:spPr>
        </p:cxnSp>
        <p:cxnSp>
          <p:nvCxnSpPr>
            <p:cNvPr id="51" name="肘形连接符 50"/>
            <p:cNvCxnSpPr/>
            <p:nvPr/>
          </p:nvCxnSpPr>
          <p:spPr bwMode="auto">
            <a:xfrm flipV="1">
              <a:off x="3119727" y="1707576"/>
              <a:ext cx="907039" cy="874501"/>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sp>
          <p:nvSpPr>
            <p:cNvPr id="52" name="文本框 51"/>
            <p:cNvSpPr txBox="1"/>
            <p:nvPr/>
          </p:nvSpPr>
          <p:spPr>
            <a:xfrm>
              <a:off x="2342285" y="1747541"/>
              <a:ext cx="673100" cy="317258"/>
            </a:xfrm>
            <a:prstGeom prst="rect">
              <a:avLst/>
            </a:prstGeom>
            <a:noFill/>
          </p:spPr>
          <p:txBody>
            <a:bodyPr wrap="square" rtlCol="0">
              <a:spAutoFit/>
            </a:bodyPr>
            <a:lstStyle/>
            <a:p>
              <a:r>
                <a:rPr lang="en-US" altLang="zh-CN" dirty="0">
                  <a:solidFill>
                    <a:srgbClr val="080808"/>
                  </a:solidFill>
                  <a:latin typeface="+mn-ea"/>
                  <a:ea typeface="+mn-ea"/>
                </a:rPr>
                <a:t>  </a:t>
              </a:r>
              <a:r>
                <a:rPr lang="en-US" altLang="zh-CN" dirty="0">
                  <a:solidFill>
                    <a:srgbClr val="C00000"/>
                  </a:solidFill>
                  <a:latin typeface="+mn-ea"/>
                  <a:ea typeface="+mn-ea"/>
                </a:rPr>
                <a:t>p</a:t>
              </a:r>
              <a:endParaRPr lang="zh-CN" altLang="en-US" dirty="0">
                <a:solidFill>
                  <a:srgbClr val="C00000"/>
                </a:solidFill>
                <a:latin typeface="+mn-ea"/>
                <a:ea typeface="+mn-ea"/>
              </a:endParaRPr>
            </a:p>
          </p:txBody>
        </p:sp>
      </p:grpSp>
    </p:spTree>
    <p:extLst>
      <p:ext uri="{BB962C8B-B14F-4D97-AF65-F5344CB8AC3E}">
        <p14:creationId xmlns:p14="http://schemas.microsoft.com/office/powerpoint/2010/main" val="3951596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二</a:t>
            </a:r>
            <a:r>
              <a:rPr lang="zh-CN" altLang="en-US" dirty="0"/>
              <a:t>级指针与多级指针</a:t>
            </a:r>
          </a:p>
        </p:txBody>
      </p:sp>
      <p:sp>
        <p:nvSpPr>
          <p:cNvPr id="3" name="内容占位符 2"/>
          <p:cNvSpPr>
            <a:spLocks noGrp="1"/>
          </p:cNvSpPr>
          <p:nvPr>
            <p:ph idx="1"/>
          </p:nvPr>
        </p:nvSpPr>
        <p:spPr>
          <a:xfrm>
            <a:off x="402937" y="1158559"/>
            <a:ext cx="5098739" cy="5003250"/>
          </a:xfrm>
        </p:spPr>
        <p:txBody>
          <a:bodyPr/>
          <a:lstStyle/>
          <a:p>
            <a:pPr marL="342900" indent="-342900">
              <a:buFont typeface="Wingdings" panose="05000000000000000000" pitchFamily="2" charset="2"/>
              <a:buChar char="l"/>
            </a:pPr>
            <a:r>
              <a:rPr lang="zh-CN" altLang="en-US" dirty="0">
                <a:solidFill>
                  <a:srgbClr val="030DCD"/>
                </a:solidFill>
              </a:rPr>
              <a:t>二级指针</a:t>
            </a:r>
            <a:r>
              <a:rPr lang="zh-CN" altLang="en-US" dirty="0"/>
              <a:t>：指向指针变量的指针，保存的是指针变量的地址；</a:t>
            </a:r>
            <a:endParaRPr lang="en-US" altLang="zh-CN" dirty="0"/>
          </a:p>
          <a:p>
            <a:pPr marL="342900" indent="-342900">
              <a:buFont typeface="Wingdings" panose="05000000000000000000" pitchFamily="2" charset="2"/>
              <a:buChar char="l"/>
            </a:pPr>
            <a:r>
              <a:rPr lang="zh-CN" altLang="en-US" dirty="0"/>
              <a:t>如：</a:t>
            </a:r>
            <a:endParaRPr lang="en-US" altLang="zh-CN" dirty="0"/>
          </a:p>
          <a:p>
            <a:pPr lvl="1" indent="0">
              <a:buNone/>
            </a:pPr>
            <a:r>
              <a:rPr lang="en-US" altLang="zh-CN" dirty="0"/>
              <a:t>   </a:t>
            </a:r>
            <a:r>
              <a:rPr lang="en-US" altLang="zh-CN" dirty="0" err="1"/>
              <a:t>int</a:t>
            </a:r>
            <a:r>
              <a:rPr lang="en-US" altLang="zh-CN" dirty="0"/>
              <a:t>  a, *p, **pp, ***</a:t>
            </a:r>
            <a:r>
              <a:rPr lang="en-US" altLang="zh-CN" dirty="0" err="1"/>
              <a:t>ppp</a:t>
            </a:r>
            <a:r>
              <a:rPr lang="en-US" altLang="zh-CN" dirty="0"/>
              <a:t> </a:t>
            </a:r>
            <a:r>
              <a:rPr lang="zh-CN" altLang="en-US" dirty="0"/>
              <a:t>；</a:t>
            </a:r>
            <a:endParaRPr lang="en-US" altLang="zh-CN" dirty="0"/>
          </a:p>
          <a:p>
            <a:pPr lvl="1">
              <a:buNone/>
            </a:pPr>
            <a:r>
              <a:rPr lang="en-US" altLang="zh-CN" dirty="0"/>
              <a:t>        a=1234;   p=&amp;a;   pp=&amp;p;   </a:t>
            </a:r>
            <a:r>
              <a:rPr lang="en-US" altLang="zh-CN" dirty="0" err="1"/>
              <a:t>ppp</a:t>
            </a:r>
            <a:r>
              <a:rPr lang="en-US" altLang="zh-CN" dirty="0"/>
              <a:t>=&amp;pp;</a:t>
            </a:r>
          </a:p>
          <a:p>
            <a:pPr marL="342900" indent="-342900">
              <a:buFont typeface="Wingdings" panose="05000000000000000000" pitchFamily="2" charset="2"/>
              <a:buChar char="l"/>
            </a:pPr>
            <a:r>
              <a:rPr lang="zh-CN" altLang="en-US" dirty="0"/>
              <a:t>则，</a:t>
            </a:r>
            <a:endParaRPr lang="en-US" altLang="zh-CN" dirty="0"/>
          </a:p>
          <a:p>
            <a:pPr marL="971550" lvl="1"/>
            <a:r>
              <a:rPr lang="zh-CN" altLang="en-US" dirty="0"/>
              <a:t> </a:t>
            </a:r>
            <a:r>
              <a:rPr lang="en-US" altLang="zh-CN" dirty="0"/>
              <a:t>a</a:t>
            </a:r>
            <a:r>
              <a:rPr lang="zh-CN" altLang="en-US" dirty="0"/>
              <a:t>，</a:t>
            </a:r>
            <a:r>
              <a:rPr lang="en-US" altLang="zh-CN" dirty="0"/>
              <a:t>*p, **pp,***</a:t>
            </a:r>
            <a:r>
              <a:rPr lang="en-US" altLang="zh-CN" dirty="0" err="1"/>
              <a:t>ppp</a:t>
            </a:r>
            <a:r>
              <a:rPr lang="zh-CN" altLang="en-US" dirty="0"/>
              <a:t>是等价的</a:t>
            </a:r>
            <a:r>
              <a:rPr lang="en-US" altLang="zh-CN" dirty="0"/>
              <a:t>;</a:t>
            </a:r>
          </a:p>
          <a:p>
            <a:pPr marL="1200150" lvl="2"/>
            <a:r>
              <a:rPr lang="en-US" altLang="zh-CN" sz="1800" dirty="0"/>
              <a:t>*p=456, **pp=456, ***</a:t>
            </a:r>
            <a:r>
              <a:rPr lang="en-US" altLang="zh-CN" sz="1800" dirty="0" err="1"/>
              <a:t>ppp</a:t>
            </a:r>
            <a:r>
              <a:rPr lang="en-US" altLang="zh-CN" sz="1800" dirty="0"/>
              <a:t>=456; </a:t>
            </a:r>
          </a:p>
          <a:p>
            <a:pPr marL="1200150" lvl="2"/>
            <a:r>
              <a:rPr lang="zh-CN" altLang="en-US" sz="1800" dirty="0"/>
              <a:t> 结果都是给整型变量</a:t>
            </a:r>
            <a:r>
              <a:rPr lang="en-US" altLang="zh-CN" sz="1800" dirty="0"/>
              <a:t>a</a:t>
            </a:r>
            <a:r>
              <a:rPr lang="zh-CN" altLang="en-US" sz="1800" dirty="0"/>
              <a:t>赋值</a:t>
            </a:r>
            <a:r>
              <a:rPr lang="en-US" altLang="zh-CN" sz="1800" dirty="0"/>
              <a:t>456</a:t>
            </a:r>
            <a:r>
              <a:rPr lang="zh-CN" altLang="en-US" sz="1800" dirty="0"/>
              <a:t>；</a:t>
            </a:r>
            <a:endParaRPr lang="en-US" altLang="zh-CN" sz="1800" dirty="0"/>
          </a:p>
          <a:p>
            <a:pPr marL="971550" lvl="1"/>
            <a:r>
              <a:rPr lang="en-US" altLang="zh-CN" dirty="0"/>
              <a:t> p, *pp, **</a:t>
            </a:r>
            <a:r>
              <a:rPr lang="en-US" altLang="zh-CN" dirty="0" err="1"/>
              <a:t>ppp</a:t>
            </a:r>
            <a:r>
              <a:rPr lang="zh-CN" altLang="en-US" dirty="0"/>
              <a:t>是等价的；</a:t>
            </a:r>
            <a:endParaRPr lang="en-US" altLang="zh-CN" dirty="0"/>
          </a:p>
          <a:p>
            <a:pPr marL="971550" lvl="1"/>
            <a:r>
              <a:rPr lang="en-US" altLang="zh-CN" dirty="0"/>
              <a:t> pp, *</a:t>
            </a:r>
            <a:r>
              <a:rPr lang="en-US" altLang="zh-CN" dirty="0" err="1"/>
              <a:t>ppp</a:t>
            </a:r>
            <a:r>
              <a:rPr lang="zh-CN" altLang="en-US" dirty="0"/>
              <a:t>是等价的；</a:t>
            </a:r>
            <a:endParaRPr lang="en-US" altLang="zh-CN" dirty="0"/>
          </a:p>
          <a:p>
            <a:pPr marL="342900" indent="-342900">
              <a:buFont typeface="Wingdings" panose="05000000000000000000" pitchFamily="2" charset="2"/>
              <a:buChar char="l"/>
            </a:pPr>
            <a:r>
              <a:rPr lang="zh-CN" altLang="en-US" dirty="0"/>
              <a:t>常用的是一级指针与二级指针；</a:t>
            </a: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graphicFrame>
        <p:nvGraphicFramePr>
          <p:cNvPr id="4" name="表格 3">
            <a:extLst>
              <a:ext uri="{FF2B5EF4-FFF2-40B4-BE49-F238E27FC236}">
                <a16:creationId xmlns:a16="http://schemas.microsoft.com/office/drawing/2014/main" id="{A59B6715-9FAD-4DF5-86E2-20CA7B3EB603}"/>
              </a:ext>
            </a:extLst>
          </p:cNvPr>
          <p:cNvGraphicFramePr>
            <a:graphicFrameLocks noGrp="1"/>
          </p:cNvGraphicFramePr>
          <p:nvPr/>
        </p:nvGraphicFramePr>
        <p:xfrm>
          <a:off x="6543408" y="1688977"/>
          <a:ext cx="925512" cy="4247318"/>
        </p:xfrm>
        <a:graphic>
          <a:graphicData uri="http://schemas.openxmlformats.org/drawingml/2006/table">
            <a:tbl>
              <a:tblPr firstRow="1" bandRow="1">
                <a:tableStyleId>{5C22544A-7EE6-4342-B048-85BDC9FD1C3A}</a:tableStyleId>
              </a:tblPr>
              <a:tblGrid>
                <a:gridCol w="925512">
                  <a:extLst>
                    <a:ext uri="{9D8B030D-6E8A-4147-A177-3AD203B41FA5}">
                      <a16:colId xmlns:a16="http://schemas.microsoft.com/office/drawing/2014/main" val="3884803815"/>
                    </a:ext>
                  </a:extLst>
                </a:gridCol>
              </a:tblGrid>
              <a:tr h="521085">
                <a:tc>
                  <a:txBody>
                    <a:bodyPr/>
                    <a:lstStyle/>
                    <a:p>
                      <a:r>
                        <a:rPr lang="en-US" altLang="zh-CN" dirty="0">
                          <a:solidFill>
                            <a:srgbClr val="080808"/>
                          </a:solidFill>
                        </a:rPr>
                        <a:t>1234</a:t>
                      </a:r>
                      <a:endParaRPr lang="zh-CN" altLang="en-US" dirty="0">
                        <a:solidFill>
                          <a:srgbClr val="08080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66343982"/>
                  </a:ext>
                </a:extLst>
              </a:tr>
              <a:tr h="532319">
                <a:tc>
                  <a:txBody>
                    <a:bodyPr/>
                    <a:lstStyle/>
                    <a:p>
                      <a:r>
                        <a:rPr lang="en-US" altLang="zh-CN" dirty="0">
                          <a:solidFill>
                            <a:srgbClr val="080808"/>
                          </a:solidFill>
                        </a:rPr>
                        <a:t>…..</a:t>
                      </a:r>
                      <a:endParaRPr lang="zh-CN" altLang="en-US" dirty="0">
                        <a:solidFill>
                          <a:srgbClr val="08080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1041487"/>
                  </a:ext>
                </a:extLst>
              </a:tr>
              <a:tr h="532319">
                <a:tc>
                  <a:txBody>
                    <a:bodyPr/>
                    <a:lstStyle/>
                    <a:p>
                      <a:r>
                        <a:rPr lang="en-US" altLang="zh-CN" dirty="0">
                          <a:solidFill>
                            <a:srgbClr val="080808"/>
                          </a:solidFill>
                        </a:rPr>
                        <a:t>1000</a:t>
                      </a:r>
                      <a:endParaRPr lang="zh-CN" altLang="en-US" dirty="0">
                        <a:solidFill>
                          <a:srgbClr val="08080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79927102"/>
                  </a:ext>
                </a:extLst>
              </a:tr>
              <a:tr h="532319">
                <a:tc>
                  <a:txBody>
                    <a:bodyPr/>
                    <a:lstStyle/>
                    <a:p>
                      <a:r>
                        <a:rPr lang="en-US" altLang="zh-CN" dirty="0">
                          <a:solidFill>
                            <a:srgbClr val="080808"/>
                          </a:solidFill>
                        </a:rPr>
                        <a:t>….</a:t>
                      </a:r>
                      <a:endParaRPr lang="zh-CN" altLang="en-US" dirty="0">
                        <a:solidFill>
                          <a:srgbClr val="08080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59062494"/>
                  </a:ext>
                </a:extLst>
              </a:tr>
              <a:tr h="532319">
                <a:tc>
                  <a:txBody>
                    <a:bodyPr/>
                    <a:lstStyle/>
                    <a:p>
                      <a:r>
                        <a:rPr lang="en-US" altLang="zh-CN" dirty="0">
                          <a:solidFill>
                            <a:srgbClr val="080808"/>
                          </a:solidFill>
                        </a:rPr>
                        <a:t>1050</a:t>
                      </a:r>
                      <a:endParaRPr lang="zh-CN" altLang="en-US" dirty="0">
                        <a:solidFill>
                          <a:srgbClr val="08080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14586139"/>
                  </a:ext>
                </a:extLst>
              </a:tr>
              <a:tr h="532319">
                <a:tc>
                  <a:txBody>
                    <a:bodyPr/>
                    <a:lstStyle/>
                    <a:p>
                      <a:r>
                        <a:rPr lang="en-US" altLang="zh-CN" dirty="0">
                          <a:solidFill>
                            <a:srgbClr val="080808"/>
                          </a:solidFill>
                        </a:rPr>
                        <a:t>…..</a:t>
                      </a:r>
                      <a:endParaRPr lang="zh-CN" altLang="en-US" dirty="0">
                        <a:solidFill>
                          <a:srgbClr val="08080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364008350"/>
                  </a:ext>
                </a:extLst>
              </a:tr>
              <a:tr h="532319">
                <a:tc>
                  <a:txBody>
                    <a:bodyPr/>
                    <a:lstStyle/>
                    <a:p>
                      <a:r>
                        <a:rPr lang="en-US" altLang="zh-CN" dirty="0">
                          <a:solidFill>
                            <a:srgbClr val="080808"/>
                          </a:solidFill>
                        </a:rPr>
                        <a:t>2000</a:t>
                      </a:r>
                      <a:endParaRPr lang="zh-CN" altLang="en-US" dirty="0">
                        <a:solidFill>
                          <a:srgbClr val="08080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0863048"/>
                  </a:ext>
                </a:extLst>
              </a:tr>
              <a:tr h="532319">
                <a:tc>
                  <a:txBody>
                    <a:bodyPr/>
                    <a:lstStyle/>
                    <a:p>
                      <a:endParaRPr lang="zh-CN" altLang="en-US" dirty="0">
                        <a:solidFill>
                          <a:srgbClr val="08080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651507743"/>
                  </a:ext>
                </a:extLst>
              </a:tr>
            </a:tbl>
          </a:graphicData>
        </a:graphic>
      </p:graphicFrame>
      <p:sp>
        <p:nvSpPr>
          <p:cNvPr id="5" name="文本框 4">
            <a:extLst>
              <a:ext uri="{FF2B5EF4-FFF2-40B4-BE49-F238E27FC236}">
                <a16:creationId xmlns:a16="http://schemas.microsoft.com/office/drawing/2014/main" id="{E0A59B83-10E9-4630-99E6-C2ED2E41A7EC}"/>
              </a:ext>
            </a:extLst>
          </p:cNvPr>
          <p:cNvSpPr txBox="1"/>
          <p:nvPr/>
        </p:nvSpPr>
        <p:spPr>
          <a:xfrm>
            <a:off x="5931777" y="1688979"/>
            <a:ext cx="531367" cy="4247317"/>
          </a:xfrm>
          <a:prstGeom prst="rect">
            <a:avLst/>
          </a:prstGeom>
          <a:noFill/>
        </p:spPr>
        <p:txBody>
          <a:bodyPr wrap="square" rtlCol="0">
            <a:spAutoFit/>
          </a:bodyPr>
          <a:lstStyle/>
          <a:p>
            <a:r>
              <a:rPr lang="en-US" altLang="zh-CN" dirty="0">
                <a:solidFill>
                  <a:srgbClr val="000000"/>
                </a:solidFill>
                <a:latin typeface="+mn-lt"/>
              </a:rPr>
              <a:t>a</a:t>
            </a:r>
          </a:p>
          <a:p>
            <a:endParaRPr lang="en-US" altLang="zh-CN" dirty="0">
              <a:solidFill>
                <a:srgbClr val="000000"/>
              </a:solidFill>
              <a:latin typeface="+mn-lt"/>
            </a:endParaRPr>
          </a:p>
          <a:p>
            <a:endParaRPr lang="en-US" altLang="zh-CN" dirty="0">
              <a:solidFill>
                <a:srgbClr val="000000"/>
              </a:solidFill>
              <a:latin typeface="+mn-lt"/>
            </a:endParaRPr>
          </a:p>
          <a:p>
            <a:endParaRPr lang="en-US" altLang="zh-CN" dirty="0">
              <a:solidFill>
                <a:srgbClr val="000000"/>
              </a:solidFill>
              <a:latin typeface="+mn-lt"/>
            </a:endParaRPr>
          </a:p>
          <a:p>
            <a:r>
              <a:rPr lang="en-US" altLang="zh-CN" dirty="0">
                <a:solidFill>
                  <a:srgbClr val="000000"/>
                </a:solidFill>
                <a:latin typeface="+mn-lt"/>
              </a:rPr>
              <a:t>p</a:t>
            </a:r>
          </a:p>
          <a:p>
            <a:endParaRPr lang="en-US" altLang="zh-CN" dirty="0">
              <a:solidFill>
                <a:srgbClr val="000000"/>
              </a:solidFill>
              <a:latin typeface="+mn-lt"/>
            </a:endParaRPr>
          </a:p>
          <a:p>
            <a:endParaRPr lang="en-US" altLang="zh-CN" dirty="0">
              <a:solidFill>
                <a:srgbClr val="000000"/>
              </a:solidFill>
              <a:latin typeface="+mn-lt"/>
            </a:endParaRPr>
          </a:p>
          <a:p>
            <a:endParaRPr lang="en-US" altLang="zh-CN" dirty="0">
              <a:solidFill>
                <a:srgbClr val="000000"/>
              </a:solidFill>
              <a:latin typeface="+mn-lt"/>
            </a:endParaRPr>
          </a:p>
          <a:p>
            <a:r>
              <a:rPr lang="en-US" altLang="zh-CN" dirty="0">
                <a:solidFill>
                  <a:srgbClr val="000000"/>
                </a:solidFill>
                <a:latin typeface="+mn-lt"/>
              </a:rPr>
              <a:t>pp</a:t>
            </a:r>
          </a:p>
          <a:p>
            <a:endParaRPr lang="en-US" altLang="zh-CN" dirty="0">
              <a:solidFill>
                <a:srgbClr val="000000"/>
              </a:solidFill>
              <a:latin typeface="+mn-lt"/>
            </a:endParaRPr>
          </a:p>
          <a:p>
            <a:endParaRPr lang="en-US" altLang="zh-CN" dirty="0">
              <a:solidFill>
                <a:srgbClr val="000000"/>
              </a:solidFill>
              <a:latin typeface="+mn-lt"/>
            </a:endParaRPr>
          </a:p>
          <a:p>
            <a:endParaRPr lang="en-US" altLang="zh-CN" dirty="0">
              <a:solidFill>
                <a:srgbClr val="000000"/>
              </a:solidFill>
              <a:latin typeface="+mn-lt"/>
            </a:endParaRPr>
          </a:p>
          <a:p>
            <a:r>
              <a:rPr lang="en-US" altLang="zh-CN" dirty="0" err="1">
                <a:solidFill>
                  <a:srgbClr val="000000"/>
                </a:solidFill>
                <a:latin typeface="+mn-lt"/>
              </a:rPr>
              <a:t>ppp</a:t>
            </a:r>
            <a:endParaRPr lang="en-US" altLang="zh-CN" dirty="0">
              <a:solidFill>
                <a:srgbClr val="000000"/>
              </a:solidFill>
              <a:latin typeface="+mn-lt"/>
            </a:endParaRPr>
          </a:p>
          <a:p>
            <a:endParaRPr lang="en-US" altLang="zh-CN" dirty="0">
              <a:solidFill>
                <a:srgbClr val="000000"/>
              </a:solidFill>
              <a:latin typeface="+mn-lt"/>
            </a:endParaRPr>
          </a:p>
          <a:p>
            <a:endParaRPr lang="zh-CN" altLang="en-US" dirty="0">
              <a:solidFill>
                <a:srgbClr val="000000"/>
              </a:solidFill>
              <a:latin typeface="+mn-lt"/>
            </a:endParaRPr>
          </a:p>
        </p:txBody>
      </p:sp>
      <p:sp>
        <p:nvSpPr>
          <p:cNvPr id="7" name="文本框 6"/>
          <p:cNvSpPr txBox="1"/>
          <p:nvPr/>
        </p:nvSpPr>
        <p:spPr>
          <a:xfrm>
            <a:off x="7661151" y="1179316"/>
            <a:ext cx="745095" cy="369332"/>
          </a:xfrm>
          <a:prstGeom prst="rect">
            <a:avLst/>
          </a:prstGeom>
          <a:noFill/>
        </p:spPr>
        <p:txBody>
          <a:bodyPr wrap="square" rtlCol="0">
            <a:spAutoFit/>
          </a:bodyPr>
          <a:lstStyle/>
          <a:p>
            <a:r>
              <a:rPr lang="zh-CN" altLang="en-US" dirty="0">
                <a:solidFill>
                  <a:srgbClr val="FF0000"/>
                </a:solidFill>
              </a:rPr>
              <a:t>地址</a:t>
            </a:r>
          </a:p>
        </p:txBody>
      </p:sp>
      <p:sp>
        <p:nvSpPr>
          <p:cNvPr id="10" name="文本框 9">
            <a:extLst>
              <a:ext uri="{FF2B5EF4-FFF2-40B4-BE49-F238E27FC236}">
                <a16:creationId xmlns:a16="http://schemas.microsoft.com/office/drawing/2014/main" id="{E0A59B83-10E9-4630-99E6-C2ED2E41A7EC}"/>
              </a:ext>
            </a:extLst>
          </p:cNvPr>
          <p:cNvSpPr txBox="1"/>
          <p:nvPr/>
        </p:nvSpPr>
        <p:spPr>
          <a:xfrm>
            <a:off x="7498528" y="1688979"/>
            <a:ext cx="907718" cy="4247317"/>
          </a:xfrm>
          <a:prstGeom prst="rect">
            <a:avLst/>
          </a:prstGeom>
          <a:noFill/>
        </p:spPr>
        <p:txBody>
          <a:bodyPr wrap="square" rtlCol="0">
            <a:spAutoFit/>
          </a:bodyPr>
          <a:lstStyle/>
          <a:p>
            <a:r>
              <a:rPr lang="en-US" altLang="zh-CN" dirty="0">
                <a:solidFill>
                  <a:srgbClr val="000000"/>
                </a:solidFill>
                <a:latin typeface="+mn-lt"/>
              </a:rPr>
              <a:t>  1000</a:t>
            </a:r>
          </a:p>
          <a:p>
            <a:endParaRPr lang="en-US" altLang="zh-CN" dirty="0">
              <a:solidFill>
                <a:srgbClr val="000000"/>
              </a:solidFill>
              <a:latin typeface="+mn-lt"/>
            </a:endParaRPr>
          </a:p>
          <a:p>
            <a:endParaRPr lang="en-US" altLang="zh-CN" dirty="0">
              <a:solidFill>
                <a:srgbClr val="000000"/>
              </a:solidFill>
              <a:latin typeface="+mn-lt"/>
            </a:endParaRPr>
          </a:p>
          <a:p>
            <a:endParaRPr lang="en-US" altLang="zh-CN" dirty="0">
              <a:solidFill>
                <a:srgbClr val="000000"/>
              </a:solidFill>
              <a:latin typeface="+mn-lt"/>
            </a:endParaRPr>
          </a:p>
          <a:p>
            <a:r>
              <a:rPr lang="en-US" altLang="zh-CN" dirty="0">
                <a:solidFill>
                  <a:srgbClr val="000000"/>
                </a:solidFill>
                <a:latin typeface="+mn-lt"/>
              </a:rPr>
              <a:t>  1050</a:t>
            </a:r>
          </a:p>
          <a:p>
            <a:endParaRPr lang="en-US" altLang="zh-CN" dirty="0">
              <a:solidFill>
                <a:srgbClr val="000000"/>
              </a:solidFill>
              <a:latin typeface="+mn-lt"/>
            </a:endParaRPr>
          </a:p>
          <a:p>
            <a:endParaRPr lang="en-US" altLang="zh-CN" dirty="0">
              <a:solidFill>
                <a:srgbClr val="000000"/>
              </a:solidFill>
              <a:latin typeface="+mn-lt"/>
            </a:endParaRPr>
          </a:p>
          <a:p>
            <a:endParaRPr lang="en-US" altLang="zh-CN" dirty="0">
              <a:solidFill>
                <a:srgbClr val="000000"/>
              </a:solidFill>
              <a:latin typeface="+mn-lt"/>
            </a:endParaRPr>
          </a:p>
          <a:p>
            <a:r>
              <a:rPr lang="en-US" altLang="zh-CN" dirty="0">
                <a:solidFill>
                  <a:srgbClr val="000000"/>
                </a:solidFill>
                <a:latin typeface="+mn-lt"/>
              </a:rPr>
              <a:t>  2000</a:t>
            </a:r>
          </a:p>
          <a:p>
            <a:endParaRPr lang="en-US" altLang="zh-CN" dirty="0">
              <a:solidFill>
                <a:srgbClr val="000000"/>
              </a:solidFill>
              <a:latin typeface="+mn-lt"/>
            </a:endParaRPr>
          </a:p>
          <a:p>
            <a:endParaRPr lang="en-US" altLang="zh-CN" dirty="0">
              <a:solidFill>
                <a:srgbClr val="000000"/>
              </a:solidFill>
              <a:latin typeface="+mn-lt"/>
            </a:endParaRPr>
          </a:p>
          <a:p>
            <a:endParaRPr lang="en-US" altLang="zh-CN" dirty="0">
              <a:solidFill>
                <a:srgbClr val="000000"/>
              </a:solidFill>
              <a:latin typeface="+mn-lt"/>
            </a:endParaRPr>
          </a:p>
          <a:p>
            <a:endParaRPr lang="en-US" altLang="zh-CN" dirty="0">
              <a:solidFill>
                <a:srgbClr val="000000"/>
              </a:solidFill>
              <a:latin typeface="+mn-lt"/>
            </a:endParaRPr>
          </a:p>
          <a:p>
            <a:endParaRPr lang="en-US" altLang="zh-CN" dirty="0">
              <a:solidFill>
                <a:srgbClr val="000000"/>
              </a:solidFill>
              <a:latin typeface="+mn-lt"/>
            </a:endParaRPr>
          </a:p>
          <a:p>
            <a:endParaRPr lang="zh-CN" altLang="en-US" dirty="0">
              <a:solidFill>
                <a:srgbClr val="000000"/>
              </a:solidFill>
              <a:latin typeface="+mn-lt"/>
            </a:endParaRPr>
          </a:p>
        </p:txBody>
      </p:sp>
      <p:sp>
        <p:nvSpPr>
          <p:cNvPr id="19" name="文本框 18"/>
          <p:cNvSpPr txBox="1"/>
          <p:nvPr/>
        </p:nvSpPr>
        <p:spPr>
          <a:xfrm>
            <a:off x="5724771" y="1194875"/>
            <a:ext cx="745095" cy="369332"/>
          </a:xfrm>
          <a:prstGeom prst="rect">
            <a:avLst/>
          </a:prstGeom>
          <a:noFill/>
        </p:spPr>
        <p:txBody>
          <a:bodyPr wrap="square" rtlCol="0">
            <a:spAutoFit/>
          </a:bodyPr>
          <a:lstStyle/>
          <a:p>
            <a:r>
              <a:rPr lang="zh-CN" altLang="en-US" dirty="0">
                <a:solidFill>
                  <a:srgbClr val="FF0000"/>
                </a:solidFill>
              </a:rPr>
              <a:t>变量</a:t>
            </a:r>
          </a:p>
        </p:txBody>
      </p:sp>
      <p:sp>
        <p:nvSpPr>
          <p:cNvPr id="20" name="文本框 19"/>
          <p:cNvSpPr txBox="1"/>
          <p:nvPr/>
        </p:nvSpPr>
        <p:spPr>
          <a:xfrm>
            <a:off x="6692961" y="1194875"/>
            <a:ext cx="745095" cy="369332"/>
          </a:xfrm>
          <a:prstGeom prst="rect">
            <a:avLst/>
          </a:prstGeom>
          <a:noFill/>
        </p:spPr>
        <p:txBody>
          <a:bodyPr wrap="square" rtlCol="0">
            <a:spAutoFit/>
          </a:bodyPr>
          <a:lstStyle/>
          <a:p>
            <a:r>
              <a:rPr lang="zh-CN" altLang="en-US" dirty="0">
                <a:solidFill>
                  <a:srgbClr val="FF0000"/>
                </a:solidFill>
              </a:rPr>
              <a:t>内存</a:t>
            </a:r>
          </a:p>
        </p:txBody>
      </p:sp>
    </p:spTree>
    <p:extLst>
      <p:ext uri="{BB962C8B-B14F-4D97-AF65-F5344CB8AC3E}">
        <p14:creationId xmlns:p14="http://schemas.microsoft.com/office/powerpoint/2010/main" val="25055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在</a:t>
            </a:r>
            <a:r>
              <a:rPr lang="zh-CN" altLang="en-US" dirty="0"/>
              <a:t>链表中使用二级指针</a:t>
            </a:r>
          </a:p>
        </p:txBody>
      </p:sp>
      <p:sp>
        <p:nvSpPr>
          <p:cNvPr id="3" name="内容占位符 2"/>
          <p:cNvSpPr>
            <a:spLocks noGrp="1"/>
          </p:cNvSpPr>
          <p:nvPr>
            <p:ph idx="1"/>
          </p:nvPr>
        </p:nvSpPr>
        <p:spPr>
          <a:xfrm>
            <a:off x="402937" y="1158559"/>
            <a:ext cx="8089900" cy="2315294"/>
          </a:xfrm>
        </p:spPr>
        <p:txBody>
          <a:bodyPr/>
          <a:lstStyle/>
          <a:p>
            <a:pPr marL="342900" indent="-342900">
              <a:buFont typeface="Wingdings" panose="05000000000000000000" pitchFamily="2" charset="2"/>
              <a:buChar char="l"/>
            </a:pPr>
            <a:r>
              <a:rPr lang="zh-CN" altLang="en-US" dirty="0"/>
              <a:t>如基于如下结构构成一个链表</a:t>
            </a:r>
            <a:endParaRPr lang="en-US" altLang="zh-CN" dirty="0"/>
          </a:p>
          <a:p>
            <a:pPr lvl="1" indent="0">
              <a:buNone/>
            </a:pPr>
            <a:r>
              <a:rPr lang="en-US" altLang="zh-CN" dirty="0" err="1"/>
              <a:t>struct</a:t>
            </a:r>
            <a:r>
              <a:rPr lang="en-US" altLang="zh-CN" dirty="0"/>
              <a:t> student </a:t>
            </a:r>
          </a:p>
          <a:p>
            <a:pPr lvl="1" indent="0">
              <a:buNone/>
            </a:pPr>
            <a:r>
              <a:rPr lang="en-US" altLang="zh-CN" dirty="0"/>
              <a:t>{</a:t>
            </a:r>
          </a:p>
          <a:p>
            <a:pPr lvl="1" indent="0">
              <a:buNone/>
            </a:pPr>
            <a:r>
              <a:rPr lang="en-US" altLang="zh-CN" dirty="0"/>
              <a:t>     </a:t>
            </a:r>
            <a:r>
              <a:rPr lang="en-US" altLang="zh-CN" dirty="0" err="1"/>
              <a:t>int</a:t>
            </a:r>
            <a:r>
              <a:rPr lang="en-US" altLang="zh-CN" dirty="0"/>
              <a:t> ID;</a:t>
            </a:r>
          </a:p>
          <a:p>
            <a:pPr lvl="1" indent="0">
              <a:buNone/>
            </a:pPr>
            <a:r>
              <a:rPr lang="en-US" altLang="zh-CN" dirty="0"/>
              <a:t>     </a:t>
            </a:r>
            <a:r>
              <a:rPr lang="en-US" altLang="zh-CN" dirty="0" err="1">
                <a:solidFill>
                  <a:srgbClr val="030DCD"/>
                </a:solidFill>
              </a:rPr>
              <a:t>struct</a:t>
            </a:r>
            <a:r>
              <a:rPr lang="en-US" altLang="zh-CN" dirty="0">
                <a:solidFill>
                  <a:srgbClr val="030DCD"/>
                </a:solidFill>
              </a:rPr>
              <a:t> student *next;</a:t>
            </a:r>
          </a:p>
          <a:p>
            <a:pPr lvl="1" indent="0">
              <a:buNone/>
            </a:pPr>
            <a:r>
              <a:rPr lang="en-US" altLang="zh-CN" dirty="0"/>
              <a:t>}</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grpSp>
        <p:nvGrpSpPr>
          <p:cNvPr id="4" name="组合 3"/>
          <p:cNvGrpSpPr/>
          <p:nvPr/>
        </p:nvGrpSpPr>
        <p:grpSpPr>
          <a:xfrm>
            <a:off x="1175328" y="4136131"/>
            <a:ext cx="5829300" cy="1170742"/>
            <a:chOff x="685800" y="1282739"/>
            <a:chExt cx="5829300" cy="1170742"/>
          </a:xfrm>
        </p:grpSpPr>
        <p:grpSp>
          <p:nvGrpSpPr>
            <p:cNvPr id="5" name="组合 4"/>
            <p:cNvGrpSpPr/>
            <p:nvPr/>
          </p:nvGrpSpPr>
          <p:grpSpPr>
            <a:xfrm>
              <a:off x="685800" y="1568573"/>
              <a:ext cx="749300" cy="747122"/>
              <a:chOff x="685800" y="1568573"/>
              <a:chExt cx="749300" cy="747122"/>
            </a:xfrm>
          </p:grpSpPr>
          <p:sp>
            <p:nvSpPr>
              <p:cNvPr id="37" name="文本框 36"/>
              <p:cNvSpPr txBox="1"/>
              <p:nvPr/>
            </p:nvSpPr>
            <p:spPr>
              <a:xfrm>
                <a:off x="724478" y="1946363"/>
                <a:ext cx="673100" cy="369332"/>
              </a:xfrm>
              <a:prstGeom prst="rect">
                <a:avLst/>
              </a:prstGeom>
              <a:noFill/>
            </p:spPr>
            <p:txBody>
              <a:bodyPr wrap="square" rtlCol="0">
                <a:spAutoFit/>
              </a:bodyPr>
              <a:lstStyle/>
              <a:p>
                <a:r>
                  <a:rPr lang="en-US" altLang="zh-CN" dirty="0">
                    <a:solidFill>
                      <a:srgbClr val="080808"/>
                    </a:solidFill>
                    <a:latin typeface="+mn-ea"/>
                    <a:ea typeface="+mn-ea"/>
                  </a:rPr>
                  <a:t>1249</a:t>
                </a:r>
                <a:endParaRPr lang="zh-CN" altLang="en-US" dirty="0">
                  <a:solidFill>
                    <a:srgbClr val="080808"/>
                  </a:solidFill>
                  <a:latin typeface="+mn-ea"/>
                  <a:ea typeface="+mn-ea"/>
                </a:endParaRPr>
              </a:p>
            </p:txBody>
          </p:sp>
          <p:sp>
            <p:nvSpPr>
              <p:cNvPr id="38" name="文本框 37"/>
              <p:cNvSpPr txBox="1"/>
              <p:nvPr/>
            </p:nvSpPr>
            <p:spPr>
              <a:xfrm>
                <a:off x="685800" y="1568573"/>
                <a:ext cx="749300" cy="369332"/>
              </a:xfrm>
              <a:prstGeom prst="rect">
                <a:avLst/>
              </a:prstGeom>
              <a:noFill/>
            </p:spPr>
            <p:txBody>
              <a:bodyPr wrap="square" rtlCol="0">
                <a:spAutoFit/>
              </a:bodyPr>
              <a:lstStyle/>
              <a:p>
                <a:r>
                  <a:rPr lang="en-US" altLang="zh-CN" b="1" dirty="0">
                    <a:solidFill>
                      <a:srgbClr val="0303DF"/>
                    </a:solidFill>
                    <a:latin typeface="+mn-ea"/>
                    <a:ea typeface="+mn-ea"/>
                  </a:rPr>
                  <a:t>head</a:t>
                </a:r>
                <a:endParaRPr lang="zh-CN" altLang="en-US" b="1" dirty="0">
                  <a:solidFill>
                    <a:srgbClr val="0303DF"/>
                  </a:solidFill>
                  <a:latin typeface="+mn-ea"/>
                  <a:ea typeface="+mn-ea"/>
                </a:endParaRPr>
              </a:p>
            </p:txBody>
          </p:sp>
        </p:grpSp>
        <p:grpSp>
          <p:nvGrpSpPr>
            <p:cNvPr id="6" name="组合 5"/>
            <p:cNvGrpSpPr/>
            <p:nvPr/>
          </p:nvGrpSpPr>
          <p:grpSpPr>
            <a:xfrm>
              <a:off x="1943100" y="1282739"/>
              <a:ext cx="749300" cy="1131054"/>
              <a:chOff x="673100" y="1282978"/>
              <a:chExt cx="749300" cy="1131054"/>
            </a:xfrm>
          </p:grpSpPr>
          <p:sp>
            <p:nvSpPr>
              <p:cNvPr id="32" name="矩形 31"/>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33" name="直接连接符 32"/>
              <p:cNvCxnSpPr>
                <a:stCxn id="32" idx="1"/>
                <a:endCxn id="32"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4" name="文本框 33"/>
              <p:cNvSpPr txBox="1"/>
              <p:nvPr/>
            </p:nvSpPr>
            <p:spPr>
              <a:xfrm>
                <a:off x="749300" y="2044700"/>
                <a:ext cx="673100" cy="369332"/>
              </a:xfrm>
              <a:prstGeom prst="rect">
                <a:avLst/>
              </a:prstGeom>
              <a:noFill/>
            </p:spPr>
            <p:txBody>
              <a:bodyPr wrap="square" rtlCol="0">
                <a:spAutoFit/>
              </a:bodyPr>
              <a:lstStyle/>
              <a:p>
                <a:r>
                  <a:rPr lang="en-US" altLang="zh-CN" dirty="0">
                    <a:solidFill>
                      <a:srgbClr val="080808"/>
                    </a:solidFill>
                    <a:latin typeface="+mn-ea"/>
                    <a:ea typeface="+mn-ea"/>
                  </a:rPr>
                  <a:t>1356</a:t>
                </a:r>
                <a:endParaRPr lang="zh-CN" altLang="en-US" dirty="0">
                  <a:solidFill>
                    <a:srgbClr val="080808"/>
                  </a:solidFill>
                  <a:latin typeface="+mn-ea"/>
                  <a:ea typeface="+mn-ea"/>
                </a:endParaRPr>
              </a:p>
            </p:txBody>
          </p:sp>
          <p:sp>
            <p:nvSpPr>
              <p:cNvPr id="35" name="文本框 34"/>
              <p:cNvSpPr txBox="1"/>
              <p:nvPr/>
            </p:nvSpPr>
            <p:spPr>
              <a:xfrm>
                <a:off x="673100" y="1282978"/>
                <a:ext cx="749300" cy="369332"/>
              </a:xfrm>
              <a:prstGeom prst="rect">
                <a:avLst/>
              </a:prstGeom>
              <a:noFill/>
            </p:spPr>
            <p:txBody>
              <a:bodyPr wrap="square" rtlCol="0">
                <a:spAutoFit/>
              </a:bodyPr>
              <a:lstStyle/>
              <a:p>
                <a:r>
                  <a:rPr lang="en-US" altLang="zh-CN" dirty="0">
                    <a:solidFill>
                      <a:srgbClr val="080808"/>
                    </a:solidFill>
                    <a:latin typeface="+mn-ea"/>
                    <a:ea typeface="+mn-ea"/>
                  </a:rPr>
                  <a:t>1249</a:t>
                </a:r>
                <a:endParaRPr lang="zh-CN" altLang="en-US" dirty="0">
                  <a:solidFill>
                    <a:srgbClr val="080808"/>
                  </a:solidFill>
                  <a:latin typeface="+mn-ea"/>
                  <a:ea typeface="+mn-ea"/>
                </a:endParaRPr>
              </a:p>
            </p:txBody>
          </p:sp>
          <p:sp>
            <p:nvSpPr>
              <p:cNvPr id="36" name="文本框 35"/>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A</a:t>
                </a:r>
                <a:endParaRPr lang="zh-CN" altLang="en-US" dirty="0">
                  <a:solidFill>
                    <a:srgbClr val="080808"/>
                  </a:solidFill>
                  <a:latin typeface="+mn-ea"/>
                  <a:ea typeface="+mn-ea"/>
                </a:endParaRPr>
              </a:p>
            </p:txBody>
          </p:sp>
        </p:grpSp>
        <p:cxnSp>
          <p:nvCxnSpPr>
            <p:cNvPr id="7" name="肘形连接符 6"/>
            <p:cNvCxnSpPr>
              <a:endCxn id="36" idx="1"/>
            </p:cNvCxnSpPr>
            <p:nvPr/>
          </p:nvCxnSpPr>
          <p:spPr bwMode="auto">
            <a:xfrm flipV="1">
              <a:off x="1485900" y="1910356"/>
              <a:ext cx="495300" cy="6060"/>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8" name="组合 7"/>
            <p:cNvGrpSpPr/>
            <p:nvPr/>
          </p:nvGrpSpPr>
          <p:grpSpPr>
            <a:xfrm>
              <a:off x="2692400" y="1282978"/>
              <a:ext cx="1270000" cy="1131054"/>
              <a:chOff x="2692400" y="1282978"/>
              <a:chExt cx="1270000" cy="1131054"/>
            </a:xfrm>
          </p:grpSpPr>
          <p:grpSp>
            <p:nvGrpSpPr>
              <p:cNvPr id="25" name="组合 24"/>
              <p:cNvGrpSpPr/>
              <p:nvPr/>
            </p:nvGrpSpPr>
            <p:grpSpPr>
              <a:xfrm>
                <a:off x="3213100" y="1282978"/>
                <a:ext cx="749300" cy="1131054"/>
                <a:chOff x="673100" y="1282978"/>
                <a:chExt cx="749300" cy="1131054"/>
              </a:xfrm>
            </p:grpSpPr>
            <p:sp>
              <p:nvSpPr>
                <p:cNvPr id="27" name="矩形 26"/>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28" name="直接连接符 27"/>
                <p:cNvCxnSpPr>
                  <a:stCxn id="27" idx="1"/>
                  <a:endCxn id="27"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文本框 28"/>
                <p:cNvSpPr txBox="1"/>
                <p:nvPr/>
              </p:nvSpPr>
              <p:spPr>
                <a:xfrm>
                  <a:off x="749300" y="2044700"/>
                  <a:ext cx="673100" cy="369332"/>
                </a:xfrm>
                <a:prstGeom prst="rect">
                  <a:avLst/>
                </a:prstGeom>
                <a:noFill/>
              </p:spPr>
              <p:txBody>
                <a:bodyPr wrap="square" rtlCol="0">
                  <a:spAutoFit/>
                </a:bodyPr>
                <a:lstStyle/>
                <a:p>
                  <a:r>
                    <a:rPr lang="en-US" altLang="zh-CN" dirty="0">
                      <a:solidFill>
                        <a:srgbClr val="080808"/>
                      </a:solidFill>
                      <a:latin typeface="+mn-ea"/>
                      <a:ea typeface="+mn-ea"/>
                    </a:rPr>
                    <a:t>1475</a:t>
                  </a:r>
                  <a:endParaRPr lang="zh-CN" altLang="en-US" dirty="0">
                    <a:solidFill>
                      <a:srgbClr val="080808"/>
                    </a:solidFill>
                    <a:latin typeface="+mn-ea"/>
                    <a:ea typeface="+mn-ea"/>
                  </a:endParaRPr>
                </a:p>
              </p:txBody>
            </p:sp>
            <p:sp>
              <p:nvSpPr>
                <p:cNvPr id="30" name="文本框 29"/>
                <p:cNvSpPr txBox="1"/>
                <p:nvPr/>
              </p:nvSpPr>
              <p:spPr>
                <a:xfrm>
                  <a:off x="673100" y="1282978"/>
                  <a:ext cx="749300" cy="369332"/>
                </a:xfrm>
                <a:prstGeom prst="rect">
                  <a:avLst/>
                </a:prstGeom>
                <a:noFill/>
              </p:spPr>
              <p:txBody>
                <a:bodyPr wrap="square" rtlCol="0">
                  <a:spAutoFit/>
                </a:bodyPr>
                <a:lstStyle/>
                <a:p>
                  <a:r>
                    <a:rPr lang="en-US" altLang="zh-CN" dirty="0">
                      <a:solidFill>
                        <a:srgbClr val="080808"/>
                      </a:solidFill>
                      <a:latin typeface="+mn-ea"/>
                      <a:ea typeface="+mn-ea"/>
                    </a:rPr>
                    <a:t>1356</a:t>
                  </a:r>
                  <a:endParaRPr lang="zh-CN" altLang="en-US" dirty="0">
                    <a:solidFill>
                      <a:srgbClr val="080808"/>
                    </a:solidFill>
                    <a:latin typeface="+mn-ea"/>
                    <a:ea typeface="+mn-ea"/>
                  </a:endParaRPr>
                </a:p>
              </p:txBody>
            </p:sp>
            <p:sp>
              <p:nvSpPr>
                <p:cNvPr id="31" name="文本框 30"/>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B</a:t>
                  </a:r>
                  <a:endParaRPr lang="zh-CN" altLang="en-US" dirty="0">
                    <a:solidFill>
                      <a:srgbClr val="080808"/>
                    </a:solidFill>
                    <a:latin typeface="+mn-ea"/>
                    <a:ea typeface="+mn-ea"/>
                  </a:endParaRPr>
                </a:p>
              </p:txBody>
            </p:sp>
          </p:grpSp>
          <p:cxnSp>
            <p:nvCxnSpPr>
              <p:cNvPr id="26" name="肘形连接符 25"/>
              <p:cNvCxnSpPr>
                <a:endCxn id="31" idx="1"/>
              </p:cNvCxnSpPr>
              <p:nvPr/>
            </p:nvCxnSpPr>
            <p:spPr bwMode="auto">
              <a:xfrm flipV="1">
                <a:off x="2692400" y="1910595"/>
                <a:ext cx="558800" cy="319010"/>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nvGrpSpPr>
            <p:cNvPr id="9" name="组合 8"/>
            <p:cNvGrpSpPr/>
            <p:nvPr/>
          </p:nvGrpSpPr>
          <p:grpSpPr>
            <a:xfrm>
              <a:off x="3987800" y="1322427"/>
              <a:ext cx="1270000" cy="1131054"/>
              <a:chOff x="2692400" y="1282978"/>
              <a:chExt cx="1270000" cy="1131054"/>
            </a:xfrm>
          </p:grpSpPr>
          <p:grpSp>
            <p:nvGrpSpPr>
              <p:cNvPr id="18" name="组合 17"/>
              <p:cNvGrpSpPr/>
              <p:nvPr/>
            </p:nvGrpSpPr>
            <p:grpSpPr>
              <a:xfrm>
                <a:off x="3213100" y="1282978"/>
                <a:ext cx="749300" cy="1131054"/>
                <a:chOff x="673100" y="1282978"/>
                <a:chExt cx="749300" cy="1131054"/>
              </a:xfrm>
            </p:grpSpPr>
            <p:sp>
              <p:nvSpPr>
                <p:cNvPr id="20" name="矩形 19"/>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21" name="直接连接符 20"/>
                <p:cNvCxnSpPr>
                  <a:stCxn id="20" idx="1"/>
                  <a:endCxn id="20"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749300" y="2044700"/>
                  <a:ext cx="673100" cy="369332"/>
                </a:xfrm>
                <a:prstGeom prst="rect">
                  <a:avLst/>
                </a:prstGeom>
                <a:noFill/>
              </p:spPr>
              <p:txBody>
                <a:bodyPr wrap="square" rtlCol="0">
                  <a:spAutoFit/>
                </a:bodyPr>
                <a:lstStyle/>
                <a:p>
                  <a:r>
                    <a:rPr lang="en-US" altLang="zh-CN" dirty="0">
                      <a:solidFill>
                        <a:srgbClr val="080808"/>
                      </a:solidFill>
                      <a:latin typeface="+mn-ea"/>
                      <a:ea typeface="+mn-ea"/>
                    </a:rPr>
                    <a:t>1021</a:t>
                  </a:r>
                  <a:endParaRPr lang="zh-CN" altLang="en-US" dirty="0">
                    <a:solidFill>
                      <a:srgbClr val="080808"/>
                    </a:solidFill>
                    <a:latin typeface="+mn-ea"/>
                    <a:ea typeface="+mn-ea"/>
                  </a:endParaRPr>
                </a:p>
              </p:txBody>
            </p:sp>
            <p:sp>
              <p:nvSpPr>
                <p:cNvPr id="23" name="文本框 22"/>
                <p:cNvSpPr txBox="1"/>
                <p:nvPr/>
              </p:nvSpPr>
              <p:spPr>
                <a:xfrm>
                  <a:off x="673100" y="1282978"/>
                  <a:ext cx="749300" cy="369332"/>
                </a:xfrm>
                <a:prstGeom prst="rect">
                  <a:avLst/>
                </a:prstGeom>
                <a:noFill/>
              </p:spPr>
              <p:txBody>
                <a:bodyPr wrap="square" rtlCol="0">
                  <a:spAutoFit/>
                </a:bodyPr>
                <a:lstStyle/>
                <a:p>
                  <a:r>
                    <a:rPr lang="en-US" altLang="zh-CN" dirty="0">
                      <a:solidFill>
                        <a:srgbClr val="080808"/>
                      </a:solidFill>
                      <a:latin typeface="+mn-ea"/>
                      <a:ea typeface="+mn-ea"/>
                    </a:rPr>
                    <a:t>1475</a:t>
                  </a:r>
                  <a:endParaRPr lang="zh-CN" altLang="en-US" dirty="0">
                    <a:solidFill>
                      <a:srgbClr val="080808"/>
                    </a:solidFill>
                    <a:latin typeface="+mn-ea"/>
                    <a:ea typeface="+mn-ea"/>
                  </a:endParaRPr>
                </a:p>
              </p:txBody>
            </p:sp>
            <p:sp>
              <p:nvSpPr>
                <p:cNvPr id="24" name="文本框 23"/>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C</a:t>
                  </a:r>
                  <a:endParaRPr lang="zh-CN" altLang="en-US" dirty="0">
                    <a:solidFill>
                      <a:srgbClr val="080808"/>
                    </a:solidFill>
                    <a:latin typeface="+mn-ea"/>
                    <a:ea typeface="+mn-ea"/>
                  </a:endParaRPr>
                </a:p>
              </p:txBody>
            </p:sp>
          </p:grpSp>
          <p:cxnSp>
            <p:nvCxnSpPr>
              <p:cNvPr id="19" name="肘形连接符 18"/>
              <p:cNvCxnSpPr>
                <a:endCxn id="24" idx="1"/>
              </p:cNvCxnSpPr>
              <p:nvPr/>
            </p:nvCxnSpPr>
            <p:spPr bwMode="auto">
              <a:xfrm flipV="1">
                <a:off x="2692400" y="1910595"/>
                <a:ext cx="558800" cy="319010"/>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nvGrpSpPr>
            <p:cNvPr id="10" name="组合 9"/>
            <p:cNvGrpSpPr/>
            <p:nvPr/>
          </p:nvGrpSpPr>
          <p:grpSpPr>
            <a:xfrm>
              <a:off x="5245100" y="1319846"/>
              <a:ext cx="1270000" cy="1131054"/>
              <a:chOff x="2692400" y="1282978"/>
              <a:chExt cx="1270000" cy="1131054"/>
            </a:xfrm>
          </p:grpSpPr>
          <p:grpSp>
            <p:nvGrpSpPr>
              <p:cNvPr id="11" name="组合 10"/>
              <p:cNvGrpSpPr/>
              <p:nvPr/>
            </p:nvGrpSpPr>
            <p:grpSpPr>
              <a:xfrm>
                <a:off x="3213100" y="1282978"/>
                <a:ext cx="749300" cy="1131054"/>
                <a:chOff x="673100" y="1282978"/>
                <a:chExt cx="749300" cy="1131054"/>
              </a:xfrm>
            </p:grpSpPr>
            <p:sp>
              <p:nvSpPr>
                <p:cNvPr id="13" name="矩形 12"/>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14" name="直接连接符 13"/>
                <p:cNvCxnSpPr>
                  <a:stCxn id="13" idx="1"/>
                  <a:endCxn id="13"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5" name="文本框 14"/>
                <p:cNvSpPr txBox="1"/>
                <p:nvPr/>
              </p:nvSpPr>
              <p:spPr>
                <a:xfrm>
                  <a:off x="749300" y="2044700"/>
                  <a:ext cx="673100" cy="369332"/>
                </a:xfrm>
                <a:prstGeom prst="rect">
                  <a:avLst/>
                </a:prstGeom>
                <a:noFill/>
              </p:spPr>
              <p:txBody>
                <a:bodyPr wrap="square" rtlCol="0">
                  <a:spAutoFit/>
                </a:bodyPr>
                <a:lstStyle/>
                <a:p>
                  <a:endParaRPr lang="zh-CN" altLang="en-US" b="1" dirty="0">
                    <a:solidFill>
                      <a:srgbClr val="0303DF"/>
                    </a:solidFill>
                    <a:latin typeface="+mn-ea"/>
                    <a:ea typeface="+mn-ea"/>
                  </a:endParaRPr>
                </a:p>
              </p:txBody>
            </p:sp>
            <p:sp>
              <p:nvSpPr>
                <p:cNvPr id="16" name="文本框 15"/>
                <p:cNvSpPr txBox="1"/>
                <p:nvPr/>
              </p:nvSpPr>
              <p:spPr>
                <a:xfrm>
                  <a:off x="673100" y="1282978"/>
                  <a:ext cx="749300" cy="369332"/>
                </a:xfrm>
                <a:prstGeom prst="rect">
                  <a:avLst/>
                </a:prstGeom>
                <a:noFill/>
              </p:spPr>
              <p:txBody>
                <a:bodyPr wrap="square" rtlCol="0">
                  <a:spAutoFit/>
                </a:bodyPr>
                <a:lstStyle/>
                <a:p>
                  <a:r>
                    <a:rPr lang="en-US" altLang="zh-CN" dirty="0">
                      <a:solidFill>
                        <a:srgbClr val="080808"/>
                      </a:solidFill>
                      <a:latin typeface="+mn-ea"/>
                      <a:ea typeface="+mn-ea"/>
                    </a:rPr>
                    <a:t>1021</a:t>
                  </a:r>
                  <a:endParaRPr lang="zh-CN" altLang="en-US" dirty="0">
                    <a:solidFill>
                      <a:srgbClr val="080808"/>
                    </a:solidFill>
                    <a:latin typeface="+mn-ea"/>
                    <a:ea typeface="+mn-ea"/>
                  </a:endParaRPr>
                </a:p>
              </p:txBody>
            </p:sp>
            <p:sp>
              <p:nvSpPr>
                <p:cNvPr id="17" name="文本框 16"/>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D</a:t>
                  </a:r>
                  <a:endParaRPr lang="zh-CN" altLang="en-US" dirty="0">
                    <a:solidFill>
                      <a:srgbClr val="080808"/>
                    </a:solidFill>
                    <a:latin typeface="+mn-ea"/>
                    <a:ea typeface="+mn-ea"/>
                  </a:endParaRPr>
                </a:p>
              </p:txBody>
            </p:sp>
          </p:grpSp>
          <p:cxnSp>
            <p:nvCxnSpPr>
              <p:cNvPr id="12" name="肘形连接符 11"/>
              <p:cNvCxnSpPr>
                <a:endCxn id="17" idx="1"/>
              </p:cNvCxnSpPr>
              <p:nvPr/>
            </p:nvCxnSpPr>
            <p:spPr bwMode="auto">
              <a:xfrm flipV="1">
                <a:off x="2692400" y="1910595"/>
                <a:ext cx="558800" cy="319010"/>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spTree>
    <p:extLst>
      <p:ext uri="{BB962C8B-B14F-4D97-AF65-F5344CB8AC3E}">
        <p14:creationId xmlns:p14="http://schemas.microsoft.com/office/powerpoint/2010/main" val="1817018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596106" y="290254"/>
            <a:ext cx="5355633"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lang="zh-CN" altLang="en-US" sz="3200" b="1" dirty="0">
                <a:solidFill>
                  <a:srgbClr val="FF0000"/>
                </a:solidFill>
                <a:latin typeface="宋体" panose="02010600030101010101" pitchFamily="2" charset="-122"/>
                <a:ea typeface="宋体" panose="02010600030101010101" pitchFamily="2" charset="-122"/>
              </a:rPr>
              <a:t>点操作（运算）符的优先级</a:t>
            </a:r>
            <a:r>
              <a:rPr lang="zh-CN" altLang="en-US" sz="3200" b="1" dirty="0">
                <a:solidFill>
                  <a:srgbClr val="4DFFD0"/>
                </a:solidFill>
                <a:latin typeface="宋体" panose="02010600030101010101" pitchFamily="2" charset="-122"/>
                <a:ea typeface="宋体" panose="02010600030101010101" pitchFamily="2" charset="-122"/>
              </a:rPr>
              <a:t>：</a:t>
            </a:r>
          </a:p>
        </p:txBody>
      </p:sp>
      <p:sp>
        <p:nvSpPr>
          <p:cNvPr id="22533" name="Text Box 5"/>
          <p:cNvSpPr txBox="1">
            <a:spLocks noChangeArrowheads="1"/>
          </p:cNvSpPr>
          <p:nvPr/>
        </p:nvSpPr>
        <p:spPr bwMode="auto">
          <a:xfrm>
            <a:off x="496157" y="1463675"/>
            <a:ext cx="796822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pPr>
            <a:r>
              <a:rPr lang="zh-CN" altLang="en-US" sz="2000" dirty="0">
                <a:solidFill>
                  <a:srgbClr val="C00000"/>
                </a:solidFill>
                <a:latin typeface="+mn-lt"/>
                <a:ea typeface="+mn-ea"/>
              </a:rPr>
              <a:t>初等运算符</a:t>
            </a:r>
            <a:r>
              <a:rPr lang="zh-CN" altLang="en-US" sz="2000" dirty="0">
                <a:solidFill>
                  <a:srgbClr val="000000"/>
                </a:solidFill>
                <a:latin typeface="+mn-lt"/>
                <a:ea typeface="+mn-ea"/>
              </a:rPr>
              <a:t>	</a:t>
            </a:r>
            <a:r>
              <a:rPr lang="zh-CN" altLang="en-US" sz="2000" dirty="0">
                <a:solidFill>
                  <a:srgbClr val="006600"/>
                </a:solidFill>
                <a:latin typeface="+mn-lt"/>
                <a:ea typeface="+mn-ea"/>
              </a:rPr>
              <a:t>   </a:t>
            </a:r>
            <a:r>
              <a:rPr lang="en-US" altLang="zh-CN" sz="2000" dirty="0">
                <a:solidFill>
                  <a:srgbClr val="006600"/>
                </a:solidFill>
                <a:latin typeface="+mn-lt"/>
                <a:ea typeface="+mn-ea"/>
              </a:rPr>
              <a:t>[  ]</a:t>
            </a:r>
            <a:r>
              <a:rPr lang="zh-CN" altLang="en-US" sz="2000" dirty="0">
                <a:solidFill>
                  <a:srgbClr val="006600"/>
                </a:solidFill>
                <a:latin typeface="+mn-lt"/>
                <a:ea typeface="+mn-ea"/>
              </a:rPr>
              <a:t> </a:t>
            </a:r>
            <a:r>
              <a:rPr lang="zh-CN" altLang="en-US" sz="2000" dirty="0">
                <a:solidFill>
                  <a:srgbClr val="000000"/>
                </a:solidFill>
                <a:latin typeface="+mn-lt"/>
                <a:ea typeface="+mn-ea"/>
              </a:rPr>
              <a:t>、</a:t>
            </a:r>
            <a:r>
              <a:rPr lang="en-US" altLang="zh-CN" sz="2000" dirty="0">
                <a:solidFill>
                  <a:srgbClr val="000000"/>
                </a:solidFill>
                <a:latin typeface="+mn-lt"/>
                <a:ea typeface="+mn-ea"/>
              </a:rPr>
              <a:t>(  )</a:t>
            </a:r>
            <a:r>
              <a:rPr lang="zh-CN" altLang="en-US" sz="2000" dirty="0">
                <a:solidFill>
                  <a:srgbClr val="000000"/>
                </a:solidFill>
                <a:latin typeface="+mn-lt"/>
                <a:ea typeface="+mn-ea"/>
              </a:rPr>
              <a:t>、</a:t>
            </a:r>
            <a:r>
              <a:rPr lang="en-US" altLang="zh-CN" sz="2000" dirty="0">
                <a:solidFill>
                  <a:srgbClr val="C00000"/>
                </a:solidFill>
                <a:latin typeface="+mn-lt"/>
                <a:ea typeface="+mn-ea"/>
              </a:rPr>
              <a:t>• </a:t>
            </a:r>
            <a:r>
              <a:rPr lang="zh-CN" altLang="en-US" sz="2000" dirty="0">
                <a:solidFill>
                  <a:srgbClr val="000000"/>
                </a:solidFill>
                <a:latin typeface="+mn-lt"/>
                <a:ea typeface="+mn-ea"/>
                <a:sym typeface="Symbol" pitchFamily="18" charset="2"/>
              </a:rPr>
              <a:t>、</a:t>
            </a:r>
            <a:r>
              <a:rPr lang="en-US" altLang="zh-CN" sz="2000" b="1" dirty="0">
                <a:latin typeface="+mn-lt"/>
                <a:ea typeface="+mn-ea"/>
                <a:sym typeface="Symbol" pitchFamily="18" charset="2"/>
              </a:rPr>
              <a:t>-&gt;</a:t>
            </a:r>
            <a:endParaRPr lang="en-US" altLang="zh-CN" sz="2000" dirty="0">
              <a:solidFill>
                <a:srgbClr val="000000"/>
              </a:solidFill>
              <a:latin typeface="+mn-lt"/>
              <a:ea typeface="+mn-ea"/>
              <a:sym typeface="Symbol" pitchFamily="18" charset="2"/>
            </a:endParaRPr>
          </a:p>
          <a:p>
            <a:pPr>
              <a:spcBef>
                <a:spcPct val="50000"/>
              </a:spcBef>
            </a:pPr>
            <a:r>
              <a:rPr lang="zh-CN" altLang="en-US" sz="2000" dirty="0">
                <a:solidFill>
                  <a:srgbClr val="000000"/>
                </a:solidFill>
                <a:latin typeface="+mn-lt"/>
                <a:ea typeface="+mn-ea"/>
              </a:rPr>
              <a:t>单目运算符	</a:t>
            </a:r>
            <a:r>
              <a:rPr lang="zh-CN" altLang="en-US" dirty="0">
                <a:solidFill>
                  <a:srgbClr val="000000"/>
                </a:solidFill>
                <a:latin typeface="+mn-lt"/>
                <a:ea typeface="+mn-ea"/>
              </a:rPr>
              <a:t>    ！、</a:t>
            </a:r>
            <a:r>
              <a:rPr lang="en-US" altLang="zh-CN" dirty="0">
                <a:solidFill>
                  <a:srgbClr val="000000"/>
                </a:solidFill>
                <a:latin typeface="+mn-lt"/>
                <a:ea typeface="+mn-ea"/>
              </a:rPr>
              <a:t>+ +</a:t>
            </a:r>
            <a:r>
              <a:rPr lang="zh-CN" altLang="en-US" dirty="0">
                <a:solidFill>
                  <a:srgbClr val="000000"/>
                </a:solidFill>
                <a:latin typeface="+mn-lt"/>
                <a:ea typeface="+mn-ea"/>
              </a:rPr>
              <a:t>、</a:t>
            </a:r>
            <a:r>
              <a:rPr lang="en-US" altLang="zh-CN" dirty="0">
                <a:solidFill>
                  <a:srgbClr val="000000"/>
                </a:solidFill>
                <a:latin typeface="+mn-lt"/>
                <a:ea typeface="+mn-ea"/>
              </a:rPr>
              <a:t>– –</a:t>
            </a:r>
            <a:r>
              <a:rPr lang="zh-CN" altLang="en-US" dirty="0">
                <a:solidFill>
                  <a:srgbClr val="000000"/>
                </a:solidFill>
                <a:latin typeface="+mn-lt"/>
                <a:ea typeface="+mn-ea"/>
              </a:rPr>
              <a:t>、</a:t>
            </a:r>
            <a:r>
              <a:rPr lang="en-US" altLang="zh-CN" dirty="0">
                <a:solidFill>
                  <a:srgbClr val="000000"/>
                </a:solidFill>
                <a:latin typeface="+mn-lt"/>
                <a:ea typeface="+mn-ea"/>
              </a:rPr>
              <a:t>+(</a:t>
            </a:r>
            <a:r>
              <a:rPr lang="zh-CN" altLang="en-US" dirty="0">
                <a:solidFill>
                  <a:srgbClr val="000000"/>
                </a:solidFill>
                <a:latin typeface="+mn-lt"/>
                <a:ea typeface="+mn-ea"/>
              </a:rPr>
              <a:t>正</a:t>
            </a:r>
            <a:r>
              <a:rPr lang="en-US" altLang="zh-CN" dirty="0">
                <a:solidFill>
                  <a:srgbClr val="000000"/>
                </a:solidFill>
                <a:latin typeface="+mn-lt"/>
                <a:ea typeface="+mn-ea"/>
              </a:rPr>
              <a:t>) </a:t>
            </a:r>
            <a:r>
              <a:rPr lang="zh-CN" altLang="en-US" dirty="0">
                <a:solidFill>
                  <a:srgbClr val="000000"/>
                </a:solidFill>
                <a:latin typeface="+mn-lt"/>
                <a:ea typeface="+mn-ea"/>
              </a:rPr>
              <a:t>、 </a:t>
            </a:r>
            <a:r>
              <a:rPr lang="en-US" altLang="zh-CN" dirty="0">
                <a:solidFill>
                  <a:srgbClr val="000000"/>
                </a:solidFill>
                <a:latin typeface="+mn-lt"/>
                <a:ea typeface="+mn-ea"/>
              </a:rPr>
              <a:t>– </a:t>
            </a:r>
            <a:r>
              <a:rPr lang="zh-CN" altLang="en-US" dirty="0">
                <a:solidFill>
                  <a:srgbClr val="000000"/>
                </a:solidFill>
                <a:latin typeface="+mn-lt"/>
                <a:ea typeface="+mn-ea"/>
              </a:rPr>
              <a:t>、</a:t>
            </a:r>
            <a:r>
              <a:rPr lang="en-US" altLang="zh-CN" dirty="0">
                <a:solidFill>
                  <a:srgbClr val="000000"/>
                </a:solidFill>
                <a:latin typeface="+mn-lt"/>
                <a:ea typeface="+mn-ea"/>
              </a:rPr>
              <a:t>*(</a:t>
            </a:r>
            <a:r>
              <a:rPr lang="zh-CN" altLang="en-US" dirty="0">
                <a:solidFill>
                  <a:srgbClr val="000000"/>
                </a:solidFill>
                <a:latin typeface="+mn-lt"/>
                <a:ea typeface="+mn-ea"/>
              </a:rPr>
              <a:t>指针</a:t>
            </a:r>
            <a:r>
              <a:rPr lang="en-US" altLang="zh-CN" dirty="0">
                <a:solidFill>
                  <a:srgbClr val="000000"/>
                </a:solidFill>
                <a:latin typeface="+mn-lt"/>
                <a:ea typeface="+mn-ea"/>
              </a:rPr>
              <a:t>)</a:t>
            </a:r>
            <a:r>
              <a:rPr lang="zh-CN" altLang="en-US" dirty="0">
                <a:solidFill>
                  <a:srgbClr val="000000"/>
                </a:solidFill>
                <a:latin typeface="+mn-lt"/>
                <a:ea typeface="+mn-ea"/>
              </a:rPr>
              <a:t>、</a:t>
            </a:r>
            <a:r>
              <a:rPr lang="en-US" altLang="zh-CN" dirty="0">
                <a:solidFill>
                  <a:srgbClr val="000000"/>
                </a:solidFill>
                <a:latin typeface="+mn-lt"/>
                <a:ea typeface="+mn-ea"/>
              </a:rPr>
              <a:t>&amp;(</a:t>
            </a:r>
            <a:r>
              <a:rPr lang="zh-CN" altLang="en-US" dirty="0">
                <a:solidFill>
                  <a:srgbClr val="000000"/>
                </a:solidFill>
                <a:latin typeface="+mn-lt"/>
                <a:ea typeface="+mn-ea"/>
              </a:rPr>
              <a:t>地址</a:t>
            </a:r>
            <a:r>
              <a:rPr lang="en-US" altLang="zh-CN" dirty="0">
                <a:solidFill>
                  <a:srgbClr val="000000"/>
                </a:solidFill>
                <a:latin typeface="+mn-lt"/>
                <a:ea typeface="+mn-ea"/>
              </a:rPr>
              <a:t>) </a:t>
            </a:r>
            <a:r>
              <a:rPr lang="zh-CN" altLang="en-US" dirty="0">
                <a:solidFill>
                  <a:srgbClr val="000000"/>
                </a:solidFill>
                <a:latin typeface="+mn-lt"/>
                <a:ea typeface="+mn-ea"/>
              </a:rPr>
              <a:t>、</a:t>
            </a:r>
            <a:r>
              <a:rPr lang="en-US" altLang="zh-CN" dirty="0">
                <a:solidFill>
                  <a:srgbClr val="000000"/>
                </a:solidFill>
                <a:latin typeface="+mn-lt"/>
                <a:ea typeface="+mn-ea"/>
              </a:rPr>
              <a:t>(</a:t>
            </a:r>
            <a:r>
              <a:rPr lang="zh-CN" altLang="en-US" dirty="0">
                <a:solidFill>
                  <a:srgbClr val="000000"/>
                </a:solidFill>
                <a:latin typeface="+mn-lt"/>
                <a:ea typeface="+mn-ea"/>
              </a:rPr>
              <a:t>类型</a:t>
            </a:r>
            <a:r>
              <a:rPr lang="en-US" altLang="zh-CN" dirty="0">
                <a:solidFill>
                  <a:srgbClr val="000000"/>
                </a:solidFill>
                <a:latin typeface="+mn-lt"/>
                <a:ea typeface="+mn-ea"/>
              </a:rPr>
              <a:t>)</a:t>
            </a:r>
          </a:p>
          <a:p>
            <a:pPr>
              <a:spcBef>
                <a:spcPct val="50000"/>
              </a:spcBef>
            </a:pPr>
            <a:r>
              <a:rPr lang="zh-CN" altLang="en-US" sz="2000" dirty="0">
                <a:solidFill>
                  <a:srgbClr val="000000"/>
                </a:solidFill>
                <a:latin typeface="+mn-lt"/>
                <a:ea typeface="+mn-ea"/>
              </a:rPr>
              <a:t>算术运算符	    </a:t>
            </a:r>
            <a:r>
              <a:rPr lang="zh-CN" altLang="en-US" dirty="0">
                <a:solidFill>
                  <a:srgbClr val="000000"/>
                </a:solidFill>
                <a:latin typeface="+mn-lt"/>
                <a:ea typeface="+mn-ea"/>
                <a:sym typeface="Symbol" pitchFamily="18" charset="2"/>
              </a:rPr>
              <a:t></a:t>
            </a:r>
            <a:r>
              <a:rPr lang="zh-CN" altLang="en-US" dirty="0">
                <a:solidFill>
                  <a:srgbClr val="000000"/>
                </a:solidFill>
                <a:latin typeface="+mn-lt"/>
                <a:ea typeface="+mn-ea"/>
              </a:rPr>
              <a:t>、</a:t>
            </a:r>
            <a:r>
              <a:rPr lang="en-US" altLang="zh-CN" dirty="0">
                <a:solidFill>
                  <a:srgbClr val="000000"/>
                </a:solidFill>
                <a:latin typeface="+mn-lt"/>
                <a:ea typeface="+mn-ea"/>
              </a:rPr>
              <a:t>/ </a:t>
            </a:r>
            <a:r>
              <a:rPr lang="zh-CN" altLang="en-US" dirty="0">
                <a:solidFill>
                  <a:srgbClr val="000000"/>
                </a:solidFill>
                <a:latin typeface="+mn-lt"/>
                <a:ea typeface="+mn-ea"/>
              </a:rPr>
              <a:t>、</a:t>
            </a:r>
            <a:r>
              <a:rPr lang="en-US" altLang="zh-CN" dirty="0">
                <a:solidFill>
                  <a:srgbClr val="000000"/>
                </a:solidFill>
                <a:latin typeface="+mn-lt"/>
                <a:ea typeface="+mn-ea"/>
              </a:rPr>
              <a:t>% </a:t>
            </a:r>
            <a:r>
              <a:rPr lang="zh-CN" altLang="en-US" dirty="0">
                <a:solidFill>
                  <a:srgbClr val="000000"/>
                </a:solidFill>
                <a:latin typeface="+mn-lt"/>
                <a:ea typeface="+mn-ea"/>
              </a:rPr>
              <a:t>，</a:t>
            </a:r>
            <a:r>
              <a:rPr lang="en-US" altLang="zh-CN" dirty="0">
                <a:solidFill>
                  <a:srgbClr val="000000"/>
                </a:solidFill>
                <a:latin typeface="+mn-lt"/>
                <a:ea typeface="+mn-ea"/>
              </a:rPr>
              <a:t>+</a:t>
            </a:r>
            <a:r>
              <a:rPr lang="zh-CN" altLang="en-US" dirty="0">
                <a:solidFill>
                  <a:srgbClr val="000000"/>
                </a:solidFill>
                <a:latin typeface="+mn-lt"/>
                <a:ea typeface="+mn-ea"/>
              </a:rPr>
              <a:t>、 </a:t>
            </a:r>
            <a:r>
              <a:rPr lang="en-US" altLang="zh-CN" dirty="0">
                <a:solidFill>
                  <a:srgbClr val="000000"/>
                </a:solidFill>
                <a:latin typeface="+mn-lt"/>
                <a:ea typeface="+mn-ea"/>
              </a:rPr>
              <a:t>–</a:t>
            </a:r>
          </a:p>
          <a:p>
            <a:pPr>
              <a:spcBef>
                <a:spcPct val="50000"/>
              </a:spcBef>
            </a:pPr>
            <a:r>
              <a:rPr lang="zh-CN" altLang="en-US" sz="2000" dirty="0">
                <a:solidFill>
                  <a:srgbClr val="000000"/>
                </a:solidFill>
                <a:latin typeface="+mn-lt"/>
                <a:ea typeface="+mn-ea"/>
              </a:rPr>
              <a:t>关系运算符	    </a:t>
            </a:r>
            <a:r>
              <a:rPr lang="en-US" altLang="zh-CN" sz="2000" dirty="0">
                <a:solidFill>
                  <a:srgbClr val="000000"/>
                </a:solidFill>
                <a:latin typeface="+mn-lt"/>
                <a:ea typeface="+mn-ea"/>
              </a:rPr>
              <a:t>&lt;</a:t>
            </a:r>
            <a:r>
              <a:rPr lang="zh-CN" altLang="en-US" sz="2000" dirty="0">
                <a:solidFill>
                  <a:srgbClr val="000000"/>
                </a:solidFill>
                <a:latin typeface="+mn-lt"/>
                <a:ea typeface="+mn-ea"/>
              </a:rPr>
              <a:t>、</a:t>
            </a:r>
            <a:r>
              <a:rPr lang="en-US" altLang="zh-CN" sz="2000" dirty="0">
                <a:solidFill>
                  <a:srgbClr val="000000"/>
                </a:solidFill>
                <a:latin typeface="+mn-lt"/>
                <a:ea typeface="+mn-ea"/>
              </a:rPr>
              <a:t>&gt;</a:t>
            </a:r>
            <a:r>
              <a:rPr lang="zh-CN" altLang="en-US" sz="2000" dirty="0">
                <a:solidFill>
                  <a:srgbClr val="000000"/>
                </a:solidFill>
                <a:latin typeface="+mn-lt"/>
                <a:ea typeface="+mn-ea"/>
              </a:rPr>
              <a:t>、</a:t>
            </a:r>
            <a:r>
              <a:rPr lang="en-US" altLang="zh-CN" sz="2000" dirty="0">
                <a:solidFill>
                  <a:srgbClr val="000000"/>
                </a:solidFill>
                <a:latin typeface="+mn-lt"/>
                <a:ea typeface="+mn-ea"/>
              </a:rPr>
              <a:t>&lt;=</a:t>
            </a:r>
            <a:r>
              <a:rPr lang="zh-CN" altLang="en-US" sz="2000" dirty="0">
                <a:solidFill>
                  <a:srgbClr val="000000"/>
                </a:solidFill>
                <a:latin typeface="+mn-lt"/>
                <a:ea typeface="+mn-ea"/>
              </a:rPr>
              <a:t>、</a:t>
            </a:r>
            <a:r>
              <a:rPr lang="en-US" altLang="zh-CN" sz="2000" dirty="0">
                <a:solidFill>
                  <a:srgbClr val="000000"/>
                </a:solidFill>
                <a:latin typeface="+mn-lt"/>
                <a:ea typeface="+mn-ea"/>
              </a:rPr>
              <a:t>&gt;= </a:t>
            </a:r>
            <a:r>
              <a:rPr lang="zh-CN" altLang="en-US" sz="2000" dirty="0">
                <a:solidFill>
                  <a:srgbClr val="000000"/>
                </a:solidFill>
                <a:latin typeface="+mn-lt"/>
                <a:ea typeface="+mn-ea"/>
              </a:rPr>
              <a:t>，</a:t>
            </a:r>
            <a:r>
              <a:rPr lang="en-US" altLang="zh-CN" sz="2000" dirty="0">
                <a:solidFill>
                  <a:srgbClr val="000000"/>
                </a:solidFill>
                <a:latin typeface="+mn-lt"/>
                <a:ea typeface="+mn-ea"/>
              </a:rPr>
              <a:t>= =</a:t>
            </a:r>
            <a:r>
              <a:rPr lang="zh-CN" altLang="en-US" sz="2000" dirty="0">
                <a:solidFill>
                  <a:srgbClr val="000000"/>
                </a:solidFill>
                <a:latin typeface="+mn-lt"/>
                <a:ea typeface="+mn-ea"/>
              </a:rPr>
              <a:t>、</a:t>
            </a:r>
            <a:r>
              <a:rPr lang="en-US" altLang="zh-CN" sz="2000" dirty="0">
                <a:solidFill>
                  <a:srgbClr val="000000"/>
                </a:solidFill>
                <a:latin typeface="+mn-lt"/>
                <a:ea typeface="+mn-ea"/>
              </a:rPr>
              <a:t>! =</a:t>
            </a:r>
          </a:p>
          <a:p>
            <a:pPr>
              <a:spcBef>
                <a:spcPct val="50000"/>
              </a:spcBef>
            </a:pPr>
            <a:r>
              <a:rPr lang="zh-CN" altLang="en-US" sz="2000" dirty="0">
                <a:solidFill>
                  <a:srgbClr val="000000"/>
                </a:solidFill>
                <a:latin typeface="+mn-lt"/>
                <a:ea typeface="+mn-ea"/>
              </a:rPr>
              <a:t>逻辑运算符	    </a:t>
            </a:r>
            <a:r>
              <a:rPr lang="en-US" altLang="zh-CN" sz="2000" dirty="0">
                <a:solidFill>
                  <a:srgbClr val="000000"/>
                </a:solidFill>
                <a:latin typeface="+mn-lt"/>
                <a:ea typeface="+mn-ea"/>
              </a:rPr>
              <a:t>&amp;&amp;</a:t>
            </a:r>
            <a:r>
              <a:rPr lang="zh-CN" altLang="en-US" sz="2000" dirty="0">
                <a:solidFill>
                  <a:srgbClr val="000000"/>
                </a:solidFill>
                <a:latin typeface="+mn-lt"/>
                <a:ea typeface="+mn-ea"/>
              </a:rPr>
              <a:t>、</a:t>
            </a:r>
            <a:r>
              <a:rPr lang="en-US" altLang="zh-CN" sz="2000" dirty="0">
                <a:solidFill>
                  <a:srgbClr val="000000"/>
                </a:solidFill>
                <a:latin typeface="+mn-lt"/>
                <a:ea typeface="+mn-ea"/>
              </a:rPr>
              <a:t>¦¦</a:t>
            </a:r>
          </a:p>
          <a:p>
            <a:pPr>
              <a:spcBef>
                <a:spcPct val="50000"/>
              </a:spcBef>
            </a:pPr>
            <a:r>
              <a:rPr lang="zh-CN" altLang="en-US" sz="2000" dirty="0">
                <a:solidFill>
                  <a:srgbClr val="000000"/>
                </a:solidFill>
                <a:latin typeface="+mn-lt"/>
                <a:ea typeface="+mn-ea"/>
              </a:rPr>
              <a:t>条件运算符	    </a:t>
            </a:r>
            <a:r>
              <a:rPr lang="en-US" altLang="zh-CN" sz="2000" dirty="0">
                <a:solidFill>
                  <a:srgbClr val="000000"/>
                </a:solidFill>
                <a:latin typeface="+mn-lt"/>
                <a:ea typeface="+mn-ea"/>
              </a:rPr>
              <a:t>?  :</a:t>
            </a:r>
          </a:p>
          <a:p>
            <a:pPr>
              <a:spcBef>
                <a:spcPct val="50000"/>
              </a:spcBef>
            </a:pPr>
            <a:r>
              <a:rPr lang="zh-CN" altLang="en-US" sz="2000" dirty="0">
                <a:solidFill>
                  <a:srgbClr val="000000"/>
                </a:solidFill>
                <a:latin typeface="+mn-lt"/>
                <a:ea typeface="+mn-ea"/>
              </a:rPr>
              <a:t>赋值运算符	</a:t>
            </a:r>
            <a:r>
              <a:rPr lang="zh-CN" altLang="en-US" dirty="0">
                <a:solidFill>
                  <a:srgbClr val="000000"/>
                </a:solidFill>
                <a:latin typeface="+mn-lt"/>
                <a:ea typeface="+mn-ea"/>
              </a:rPr>
              <a:t>    </a:t>
            </a:r>
            <a:r>
              <a:rPr lang="en-US" altLang="zh-CN" dirty="0">
                <a:solidFill>
                  <a:srgbClr val="000000"/>
                </a:solidFill>
                <a:latin typeface="+mn-lt"/>
                <a:ea typeface="+mn-ea"/>
              </a:rPr>
              <a:t>=</a:t>
            </a:r>
            <a:r>
              <a:rPr lang="zh-CN" altLang="en-US" dirty="0">
                <a:solidFill>
                  <a:srgbClr val="000000"/>
                </a:solidFill>
                <a:latin typeface="+mn-lt"/>
                <a:ea typeface="+mn-ea"/>
              </a:rPr>
              <a:t>、</a:t>
            </a:r>
            <a:r>
              <a:rPr lang="zh-CN" altLang="en-US" dirty="0">
                <a:solidFill>
                  <a:srgbClr val="000000"/>
                </a:solidFill>
                <a:latin typeface="+mn-lt"/>
                <a:ea typeface="+mn-ea"/>
                <a:sym typeface="Symbol" pitchFamily="18" charset="2"/>
              </a:rPr>
              <a:t></a:t>
            </a:r>
            <a:r>
              <a:rPr lang="en-US" altLang="zh-CN" dirty="0">
                <a:solidFill>
                  <a:srgbClr val="000000"/>
                </a:solidFill>
                <a:latin typeface="+mn-lt"/>
                <a:ea typeface="+mn-ea"/>
              </a:rPr>
              <a:t>=</a:t>
            </a:r>
            <a:r>
              <a:rPr lang="zh-CN" altLang="en-US" dirty="0">
                <a:solidFill>
                  <a:srgbClr val="000000"/>
                </a:solidFill>
                <a:latin typeface="+mn-lt"/>
                <a:ea typeface="+mn-ea"/>
              </a:rPr>
              <a:t>、</a:t>
            </a:r>
            <a:r>
              <a:rPr lang="en-US" altLang="zh-CN" dirty="0">
                <a:solidFill>
                  <a:srgbClr val="000000"/>
                </a:solidFill>
                <a:latin typeface="+mn-lt"/>
                <a:ea typeface="+mn-ea"/>
              </a:rPr>
              <a:t>/=</a:t>
            </a:r>
            <a:r>
              <a:rPr lang="zh-CN" altLang="en-US" dirty="0">
                <a:solidFill>
                  <a:srgbClr val="000000"/>
                </a:solidFill>
                <a:latin typeface="+mn-lt"/>
                <a:ea typeface="+mn-ea"/>
              </a:rPr>
              <a:t>、</a:t>
            </a:r>
            <a:r>
              <a:rPr lang="en-US" altLang="zh-CN" dirty="0">
                <a:solidFill>
                  <a:srgbClr val="000000"/>
                </a:solidFill>
                <a:latin typeface="+mn-lt"/>
                <a:ea typeface="+mn-ea"/>
              </a:rPr>
              <a:t>%= </a:t>
            </a:r>
            <a:r>
              <a:rPr lang="zh-CN" altLang="en-US" dirty="0">
                <a:solidFill>
                  <a:srgbClr val="000000"/>
                </a:solidFill>
                <a:latin typeface="+mn-lt"/>
                <a:ea typeface="+mn-ea"/>
              </a:rPr>
              <a:t>、</a:t>
            </a:r>
            <a:r>
              <a:rPr lang="en-US" altLang="zh-CN" dirty="0">
                <a:solidFill>
                  <a:srgbClr val="000000"/>
                </a:solidFill>
                <a:latin typeface="+mn-lt"/>
                <a:ea typeface="+mn-ea"/>
              </a:rPr>
              <a:t>+=</a:t>
            </a:r>
            <a:r>
              <a:rPr lang="zh-CN" altLang="en-US" dirty="0">
                <a:solidFill>
                  <a:srgbClr val="000000"/>
                </a:solidFill>
                <a:latin typeface="+mn-lt"/>
                <a:ea typeface="+mn-ea"/>
              </a:rPr>
              <a:t>、 </a:t>
            </a:r>
            <a:r>
              <a:rPr lang="en-US" altLang="zh-CN" dirty="0">
                <a:solidFill>
                  <a:srgbClr val="000000"/>
                </a:solidFill>
                <a:latin typeface="+mn-lt"/>
                <a:ea typeface="+mn-ea"/>
              </a:rPr>
              <a:t>–=</a:t>
            </a:r>
          </a:p>
          <a:p>
            <a:pPr>
              <a:spcBef>
                <a:spcPct val="50000"/>
              </a:spcBef>
            </a:pPr>
            <a:r>
              <a:rPr lang="zh-CN" altLang="en-US" sz="2000" dirty="0">
                <a:solidFill>
                  <a:srgbClr val="000000"/>
                </a:solidFill>
                <a:latin typeface="+mn-lt"/>
                <a:ea typeface="+mn-ea"/>
              </a:rPr>
              <a:t>逗号运算符	   </a:t>
            </a:r>
            <a:r>
              <a:rPr lang="en-US" altLang="zh-CN" sz="2000" dirty="0">
                <a:solidFill>
                  <a:srgbClr val="000000"/>
                </a:solidFill>
                <a:latin typeface="+mn-lt"/>
                <a:ea typeface="+mn-ea"/>
              </a:rPr>
              <a:t>,</a:t>
            </a:r>
          </a:p>
        </p:txBody>
      </p:sp>
      <p:sp>
        <p:nvSpPr>
          <p:cNvPr id="22541" name="Line 13"/>
          <p:cNvSpPr>
            <a:spLocks noChangeShapeType="1"/>
          </p:cNvSpPr>
          <p:nvPr/>
        </p:nvSpPr>
        <p:spPr bwMode="auto">
          <a:xfrm flipV="1">
            <a:off x="2067355" y="1537816"/>
            <a:ext cx="0" cy="3377761"/>
          </a:xfrm>
          <a:prstGeom prst="line">
            <a:avLst/>
          </a:prstGeom>
          <a:noFill/>
          <a:ln w="57150">
            <a:solidFill>
              <a:srgbClr val="0303D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sz="2400">
              <a:solidFill>
                <a:srgbClr val="000000"/>
              </a:solidFill>
              <a:latin typeface="+mn-lt"/>
              <a:ea typeface="+mn-ea"/>
            </a:endParaRPr>
          </a:p>
        </p:txBody>
      </p:sp>
    </p:spTree>
    <p:extLst>
      <p:ext uri="{BB962C8B-B14F-4D97-AF65-F5344CB8AC3E}">
        <p14:creationId xmlns:p14="http://schemas.microsoft.com/office/powerpoint/2010/main" val="95599202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在</a:t>
            </a:r>
            <a:r>
              <a:rPr lang="zh-CN" altLang="en-US" dirty="0"/>
              <a:t>结构类型中二级指针的概念</a:t>
            </a:r>
          </a:p>
        </p:txBody>
      </p:sp>
      <p:sp>
        <p:nvSpPr>
          <p:cNvPr id="3" name="内容占位符 2"/>
          <p:cNvSpPr>
            <a:spLocks noGrp="1"/>
          </p:cNvSpPr>
          <p:nvPr>
            <p:ph idx="1"/>
          </p:nvPr>
        </p:nvSpPr>
        <p:spPr>
          <a:xfrm>
            <a:off x="485774" y="1135063"/>
            <a:ext cx="8398453" cy="5345112"/>
          </a:xfrm>
        </p:spPr>
        <p:txBody>
          <a:bodyPr/>
          <a:lstStyle/>
          <a:p>
            <a:r>
              <a:rPr lang="en-US" altLang="zh-CN" sz="2000" dirty="0">
                <a:solidFill>
                  <a:srgbClr val="080808"/>
                </a:solidFill>
              </a:rPr>
              <a:t>student  </a:t>
            </a:r>
            <a:r>
              <a:rPr lang="en-US" altLang="zh-CN" sz="2000" dirty="0" err="1">
                <a:solidFill>
                  <a:srgbClr val="080808"/>
                </a:solidFill>
              </a:rPr>
              <a:t>stu</a:t>
            </a:r>
            <a:r>
              <a:rPr lang="en-US" altLang="zh-CN" sz="2000" dirty="0">
                <a:solidFill>
                  <a:srgbClr val="080808"/>
                </a:solidFill>
              </a:rPr>
              <a:t>, *p; </a:t>
            </a:r>
          </a:p>
          <a:p>
            <a:r>
              <a:rPr lang="en-US" altLang="zh-CN" sz="2000" dirty="0" err="1">
                <a:solidFill>
                  <a:srgbClr val="080808"/>
                </a:solidFill>
              </a:rPr>
              <a:t>int</a:t>
            </a:r>
            <a:r>
              <a:rPr lang="en-US" altLang="zh-CN" sz="2000" dirty="0">
                <a:solidFill>
                  <a:srgbClr val="080808"/>
                </a:solidFill>
              </a:rPr>
              <a:t>   </a:t>
            </a:r>
            <a:r>
              <a:rPr lang="en-US" altLang="zh-CN" sz="2000" dirty="0" err="1" smtClean="0">
                <a:solidFill>
                  <a:srgbClr val="080808"/>
                </a:solidFill>
              </a:rPr>
              <a:t>meID</a:t>
            </a:r>
            <a:r>
              <a:rPr lang="zh-CN" altLang="en-US" sz="2000" dirty="0">
                <a:solidFill>
                  <a:srgbClr val="080808"/>
                </a:solidFill>
              </a:rPr>
              <a:t>，</a:t>
            </a:r>
            <a:r>
              <a:rPr lang="en-US" altLang="zh-CN" sz="2000" dirty="0" err="1">
                <a:solidFill>
                  <a:srgbClr val="080808"/>
                </a:solidFill>
              </a:rPr>
              <a:t>ip</a:t>
            </a:r>
            <a:r>
              <a:rPr lang="en-US" altLang="zh-CN" sz="2000" dirty="0">
                <a:solidFill>
                  <a:srgbClr val="080808"/>
                </a:solidFill>
              </a:rPr>
              <a:t>, </a:t>
            </a:r>
            <a:r>
              <a:rPr lang="zh-CN" altLang="en-US" sz="2000" dirty="0">
                <a:solidFill>
                  <a:srgbClr val="080808"/>
                </a:solidFill>
              </a:rPr>
              <a:t> </a:t>
            </a:r>
            <a:r>
              <a:rPr lang="en-US" altLang="zh-CN" sz="2000" dirty="0">
                <a:solidFill>
                  <a:srgbClr val="080808"/>
                </a:solidFill>
              </a:rPr>
              <a:t>**</a:t>
            </a:r>
            <a:r>
              <a:rPr lang="en-US" altLang="zh-CN" sz="2000" dirty="0" err="1">
                <a:solidFill>
                  <a:srgbClr val="080808"/>
                </a:solidFill>
              </a:rPr>
              <a:t>ipp</a:t>
            </a:r>
            <a:r>
              <a:rPr lang="en-US" altLang="zh-CN" sz="2000" dirty="0">
                <a:solidFill>
                  <a:srgbClr val="080808"/>
                </a:solidFill>
              </a:rPr>
              <a:t>;</a:t>
            </a:r>
          </a:p>
          <a:p>
            <a:r>
              <a:rPr lang="en-US" altLang="zh-CN" sz="2000" dirty="0">
                <a:solidFill>
                  <a:srgbClr val="080808"/>
                </a:solidFill>
              </a:rPr>
              <a:t>p =&amp;</a:t>
            </a:r>
            <a:r>
              <a:rPr lang="en-US" altLang="zh-CN" sz="2000" dirty="0" err="1">
                <a:solidFill>
                  <a:srgbClr val="080808"/>
                </a:solidFill>
              </a:rPr>
              <a:t>stu</a:t>
            </a:r>
            <a:r>
              <a:rPr lang="zh-CN" altLang="en-US" sz="2000" dirty="0">
                <a:solidFill>
                  <a:srgbClr val="080808"/>
                </a:solidFill>
              </a:rPr>
              <a:t>；</a:t>
            </a:r>
            <a:endParaRPr lang="en-US" altLang="zh-CN" sz="2000" dirty="0">
              <a:solidFill>
                <a:srgbClr val="080808"/>
              </a:solidFill>
            </a:endParaRPr>
          </a:p>
          <a:p>
            <a:pPr marL="342900" indent="-342900">
              <a:buFont typeface="Wingdings" panose="05000000000000000000" pitchFamily="2" charset="2"/>
              <a:buChar char="l"/>
            </a:pPr>
            <a:r>
              <a:rPr lang="zh-CN" altLang="en-US" sz="2000" dirty="0">
                <a:solidFill>
                  <a:srgbClr val="080808"/>
                </a:solidFill>
              </a:rPr>
              <a:t>根据结构</a:t>
            </a:r>
            <a:r>
              <a:rPr lang="en-US" altLang="zh-CN" sz="2000" dirty="0">
                <a:solidFill>
                  <a:srgbClr val="080808"/>
                </a:solidFill>
              </a:rPr>
              <a:t>student</a:t>
            </a:r>
            <a:r>
              <a:rPr lang="zh-CN" altLang="en-US" sz="2000" dirty="0">
                <a:solidFill>
                  <a:srgbClr val="080808"/>
                </a:solidFill>
              </a:rPr>
              <a:t>的定义，成员变量</a:t>
            </a:r>
            <a:r>
              <a:rPr lang="en-US" altLang="zh-CN" sz="2000" dirty="0">
                <a:solidFill>
                  <a:srgbClr val="C00000"/>
                </a:solidFill>
              </a:rPr>
              <a:t>student.ID</a:t>
            </a:r>
            <a:r>
              <a:rPr lang="zh-CN" altLang="en-US" sz="2000" dirty="0">
                <a:solidFill>
                  <a:srgbClr val="080808"/>
                </a:solidFill>
              </a:rPr>
              <a:t>是一个整型数据；</a:t>
            </a:r>
            <a:endParaRPr lang="en-US" altLang="zh-CN" sz="2000" dirty="0">
              <a:solidFill>
                <a:srgbClr val="080808"/>
              </a:solidFill>
            </a:endParaRPr>
          </a:p>
          <a:p>
            <a:pPr marL="342900" indent="-342900">
              <a:buFont typeface="Wingdings" panose="05000000000000000000" pitchFamily="2" charset="2"/>
              <a:buChar char="l"/>
            </a:pPr>
            <a:r>
              <a:rPr lang="zh-CN" altLang="en-US" sz="2000" dirty="0">
                <a:solidFill>
                  <a:srgbClr val="080808"/>
                </a:solidFill>
              </a:rPr>
              <a:t>因此可以进行下列操作，</a:t>
            </a:r>
            <a:endParaRPr lang="en-US" altLang="zh-CN" sz="2000" dirty="0">
              <a:solidFill>
                <a:srgbClr val="080808"/>
              </a:solidFill>
            </a:endParaRPr>
          </a:p>
          <a:p>
            <a:pPr lvl="1"/>
            <a:r>
              <a:rPr lang="en-US" altLang="zh-CN" dirty="0" err="1" smtClean="0">
                <a:solidFill>
                  <a:srgbClr val="080808"/>
                </a:solidFill>
              </a:rPr>
              <a:t>meID</a:t>
            </a:r>
            <a:r>
              <a:rPr lang="en-US" altLang="zh-CN" dirty="0" smtClean="0">
                <a:solidFill>
                  <a:srgbClr val="080808"/>
                </a:solidFill>
              </a:rPr>
              <a:t>=p-</a:t>
            </a:r>
            <a:r>
              <a:rPr lang="en-US" altLang="zh-CN" dirty="0">
                <a:solidFill>
                  <a:srgbClr val="080808"/>
                </a:solidFill>
              </a:rPr>
              <a:t>&gt;ID;    p-&gt;</a:t>
            </a:r>
            <a:r>
              <a:rPr lang="en-US" altLang="zh-CN" dirty="0" smtClean="0">
                <a:solidFill>
                  <a:srgbClr val="080808"/>
                </a:solidFill>
              </a:rPr>
              <a:t>ID=</a:t>
            </a:r>
            <a:r>
              <a:rPr lang="en-US" altLang="zh-CN" dirty="0" err="1" smtClean="0">
                <a:solidFill>
                  <a:srgbClr val="080808"/>
                </a:solidFill>
              </a:rPr>
              <a:t>meID</a:t>
            </a:r>
            <a:r>
              <a:rPr lang="en-US" altLang="zh-CN" dirty="0">
                <a:solidFill>
                  <a:srgbClr val="080808"/>
                </a:solidFill>
              </a:rPr>
              <a:t>;</a:t>
            </a:r>
          </a:p>
          <a:p>
            <a:pPr lvl="1"/>
            <a:r>
              <a:rPr lang="en-US" altLang="zh-CN" sz="1800" dirty="0" err="1">
                <a:solidFill>
                  <a:srgbClr val="030DCD"/>
                </a:solidFill>
              </a:rPr>
              <a:t>ip</a:t>
            </a:r>
            <a:r>
              <a:rPr lang="en-US" altLang="zh-CN" sz="1800" dirty="0">
                <a:solidFill>
                  <a:srgbClr val="030DCD"/>
                </a:solidFill>
              </a:rPr>
              <a:t>=&amp;(p-&gt;ID)</a:t>
            </a:r>
            <a:r>
              <a:rPr lang="en-US" altLang="zh-CN" sz="1800" dirty="0">
                <a:solidFill>
                  <a:srgbClr val="080808"/>
                </a:solidFill>
              </a:rPr>
              <a:t>; </a:t>
            </a:r>
            <a:r>
              <a:rPr lang="zh-CN" altLang="en-US" sz="1800" dirty="0">
                <a:solidFill>
                  <a:srgbClr val="080808"/>
                </a:solidFill>
              </a:rPr>
              <a:t>    </a:t>
            </a:r>
            <a:r>
              <a:rPr lang="en-US" altLang="zh-CN" sz="1800" dirty="0">
                <a:solidFill>
                  <a:srgbClr val="080808"/>
                </a:solidFill>
              </a:rPr>
              <a:t>//</a:t>
            </a:r>
            <a:r>
              <a:rPr lang="en-US" altLang="zh-CN" sz="1800" dirty="0" err="1">
                <a:solidFill>
                  <a:srgbClr val="080808"/>
                </a:solidFill>
              </a:rPr>
              <a:t>ip</a:t>
            </a:r>
            <a:r>
              <a:rPr lang="zh-CN" altLang="en-US" sz="1800" dirty="0">
                <a:solidFill>
                  <a:srgbClr val="080808"/>
                </a:solidFill>
              </a:rPr>
              <a:t>是指向结构</a:t>
            </a:r>
            <a:r>
              <a:rPr lang="en-US" altLang="zh-CN" sz="1800" dirty="0">
                <a:solidFill>
                  <a:srgbClr val="080808"/>
                </a:solidFill>
              </a:rPr>
              <a:t>student</a:t>
            </a:r>
            <a:r>
              <a:rPr lang="zh-CN" altLang="en-US" sz="1800" dirty="0">
                <a:solidFill>
                  <a:srgbClr val="080808"/>
                </a:solidFill>
              </a:rPr>
              <a:t>成员变量</a:t>
            </a:r>
            <a:r>
              <a:rPr lang="en-US" altLang="zh-CN" sz="1800" dirty="0">
                <a:solidFill>
                  <a:srgbClr val="080808"/>
                </a:solidFill>
              </a:rPr>
              <a:t>ID</a:t>
            </a:r>
            <a:r>
              <a:rPr lang="zh-CN" altLang="en-US" sz="1800" dirty="0">
                <a:solidFill>
                  <a:srgbClr val="080808"/>
                </a:solidFill>
              </a:rPr>
              <a:t>的指针</a:t>
            </a:r>
            <a:endParaRPr lang="en-US" altLang="zh-CN" sz="1800" dirty="0">
              <a:solidFill>
                <a:srgbClr val="080808"/>
              </a:solidFill>
            </a:endParaRPr>
          </a:p>
          <a:p>
            <a:pPr lvl="1"/>
            <a:r>
              <a:rPr lang="en-US" altLang="zh-CN" sz="1800" dirty="0" err="1">
                <a:solidFill>
                  <a:srgbClr val="080808"/>
                </a:solidFill>
              </a:rPr>
              <a:t>ipp</a:t>
            </a:r>
            <a:r>
              <a:rPr lang="en-US" altLang="zh-CN" sz="1800" dirty="0">
                <a:solidFill>
                  <a:srgbClr val="080808"/>
                </a:solidFill>
              </a:rPr>
              <a:t>=&amp;</a:t>
            </a:r>
            <a:r>
              <a:rPr lang="en-US" altLang="zh-CN" sz="1800" dirty="0" err="1">
                <a:solidFill>
                  <a:srgbClr val="080808"/>
                </a:solidFill>
              </a:rPr>
              <a:t>ip</a:t>
            </a:r>
            <a:r>
              <a:rPr lang="en-US" altLang="zh-CN" sz="1800" dirty="0">
                <a:solidFill>
                  <a:srgbClr val="080808"/>
                </a:solidFill>
              </a:rPr>
              <a:t>;    // </a:t>
            </a:r>
            <a:r>
              <a:rPr lang="en-US" altLang="zh-CN" sz="1800" dirty="0" err="1">
                <a:solidFill>
                  <a:srgbClr val="080808"/>
                </a:solidFill>
              </a:rPr>
              <a:t>ipp</a:t>
            </a:r>
            <a:r>
              <a:rPr lang="zh-CN" altLang="en-US" sz="1800" dirty="0">
                <a:solidFill>
                  <a:srgbClr val="080808"/>
                </a:solidFill>
              </a:rPr>
              <a:t>是一个整型变量的二级指针，指向整型指针</a:t>
            </a:r>
            <a:r>
              <a:rPr lang="en-US" altLang="zh-CN" sz="1800" dirty="0" err="1">
                <a:solidFill>
                  <a:srgbClr val="080808"/>
                </a:solidFill>
              </a:rPr>
              <a:t>ip</a:t>
            </a:r>
            <a:r>
              <a:rPr lang="zh-CN" altLang="en-US" sz="1800" dirty="0">
                <a:solidFill>
                  <a:srgbClr val="080808"/>
                </a:solidFill>
              </a:rPr>
              <a:t>；</a:t>
            </a:r>
            <a:endParaRPr lang="en-US" altLang="zh-CN" sz="1800" dirty="0">
              <a:solidFill>
                <a:srgbClr val="080808"/>
              </a:solidFill>
            </a:endParaRPr>
          </a:p>
          <a:p>
            <a:pPr lvl="1"/>
            <a:endParaRPr lang="en-US" altLang="zh-CN" sz="1800" b="1" dirty="0">
              <a:solidFill>
                <a:srgbClr val="080808"/>
              </a:solidFill>
            </a:endParaRPr>
          </a:p>
          <a:p>
            <a:pPr lvl="1"/>
            <a:r>
              <a:rPr lang="en-US" altLang="zh-CN" sz="1800" b="1" dirty="0">
                <a:solidFill>
                  <a:srgbClr val="080808"/>
                </a:solidFill>
              </a:rPr>
              <a:t>*</a:t>
            </a:r>
            <a:r>
              <a:rPr lang="en-US" altLang="zh-CN" sz="1800" b="1" dirty="0" err="1">
                <a:solidFill>
                  <a:srgbClr val="080808"/>
                </a:solidFill>
              </a:rPr>
              <a:t>ip</a:t>
            </a:r>
            <a:r>
              <a:rPr lang="zh-CN" altLang="en-US" sz="1800" b="1" dirty="0">
                <a:solidFill>
                  <a:srgbClr val="080808"/>
                </a:solidFill>
              </a:rPr>
              <a:t>与</a:t>
            </a:r>
            <a:r>
              <a:rPr lang="en-US" altLang="zh-CN" sz="1800" b="1" dirty="0">
                <a:solidFill>
                  <a:srgbClr val="080808"/>
                </a:solidFill>
              </a:rPr>
              <a:t>p-&gt;ID</a:t>
            </a:r>
            <a:r>
              <a:rPr lang="zh-CN" altLang="en-US" sz="1800" b="1" dirty="0">
                <a:solidFill>
                  <a:srgbClr val="080808"/>
                </a:solidFill>
              </a:rPr>
              <a:t>等价；</a:t>
            </a:r>
            <a:endParaRPr lang="en-US" altLang="zh-CN" sz="1800" b="1" dirty="0">
              <a:solidFill>
                <a:srgbClr val="080808"/>
              </a:solidFill>
            </a:endParaRPr>
          </a:p>
          <a:p>
            <a:pPr lvl="1"/>
            <a:r>
              <a:rPr lang="en-US" altLang="zh-CN" sz="1800" b="1" dirty="0" err="1">
                <a:solidFill>
                  <a:srgbClr val="080808"/>
                </a:solidFill>
              </a:rPr>
              <a:t>ip</a:t>
            </a:r>
            <a:r>
              <a:rPr lang="zh-CN" altLang="en-US" sz="1800" b="1" dirty="0">
                <a:solidFill>
                  <a:srgbClr val="080808"/>
                </a:solidFill>
              </a:rPr>
              <a:t>与</a:t>
            </a:r>
            <a:r>
              <a:rPr lang="en-US" altLang="zh-CN" sz="1800" b="1" dirty="0">
                <a:solidFill>
                  <a:srgbClr val="080808"/>
                </a:solidFill>
              </a:rPr>
              <a:t>*</a:t>
            </a:r>
            <a:r>
              <a:rPr lang="en-US" altLang="zh-CN" sz="1800" b="1" dirty="0" err="1">
                <a:solidFill>
                  <a:srgbClr val="080808"/>
                </a:solidFill>
              </a:rPr>
              <a:t>ipp</a:t>
            </a:r>
            <a:r>
              <a:rPr lang="zh-CN" altLang="en-US" sz="1800" b="1" dirty="0">
                <a:solidFill>
                  <a:srgbClr val="080808"/>
                </a:solidFill>
              </a:rPr>
              <a:t>等价；</a:t>
            </a:r>
            <a:endParaRPr lang="en-US" altLang="zh-CN" sz="1800" b="1" dirty="0">
              <a:solidFill>
                <a:srgbClr val="080808"/>
              </a:solidFill>
            </a:endParaRPr>
          </a:p>
          <a:p>
            <a:pPr lvl="1"/>
            <a:r>
              <a:rPr lang="zh-CN" altLang="en-US" sz="1800" b="1" dirty="0">
                <a:solidFill>
                  <a:srgbClr val="080808"/>
                </a:solidFill>
              </a:rPr>
              <a:t>故 </a:t>
            </a:r>
            <a:r>
              <a:rPr lang="en-US" altLang="zh-CN" sz="1800" b="1" dirty="0">
                <a:solidFill>
                  <a:srgbClr val="080808"/>
                </a:solidFill>
              </a:rPr>
              <a:t>**</a:t>
            </a:r>
            <a:r>
              <a:rPr lang="en-US" altLang="zh-CN" sz="1800" b="1" dirty="0" err="1">
                <a:solidFill>
                  <a:srgbClr val="080808"/>
                </a:solidFill>
              </a:rPr>
              <a:t>ip</a:t>
            </a:r>
            <a:r>
              <a:rPr lang="zh-CN" altLang="en-US" sz="1800" b="1" dirty="0">
                <a:solidFill>
                  <a:srgbClr val="080808"/>
                </a:solidFill>
              </a:rPr>
              <a:t>与</a:t>
            </a:r>
            <a:r>
              <a:rPr lang="en-US" altLang="zh-CN" sz="1800" b="1" dirty="0">
                <a:solidFill>
                  <a:srgbClr val="080808"/>
                </a:solidFill>
              </a:rPr>
              <a:t>p-&gt;ID</a:t>
            </a:r>
            <a:r>
              <a:rPr lang="zh-CN" altLang="en-US" sz="1800" b="1" dirty="0">
                <a:solidFill>
                  <a:srgbClr val="080808"/>
                </a:solidFill>
              </a:rPr>
              <a:t>等价；</a:t>
            </a:r>
            <a:endParaRPr lang="en-US" altLang="zh-CN" sz="1800" b="1" dirty="0">
              <a:solidFill>
                <a:srgbClr val="080808"/>
              </a:solidFill>
            </a:endParaRPr>
          </a:p>
          <a:p>
            <a:endParaRPr lang="en-US" altLang="zh-CN" sz="2000" dirty="0">
              <a:solidFill>
                <a:srgbClr val="080808"/>
              </a:solidFill>
            </a:endParaRPr>
          </a:p>
          <a:p>
            <a:endParaRPr lang="en-US" altLang="zh-CN" sz="2000" dirty="0">
              <a:solidFill>
                <a:srgbClr val="080808"/>
              </a:solidFill>
            </a:endParaRPr>
          </a:p>
        </p:txBody>
      </p:sp>
      <p:grpSp>
        <p:nvGrpSpPr>
          <p:cNvPr id="20" name="组合 19"/>
          <p:cNvGrpSpPr/>
          <p:nvPr/>
        </p:nvGrpSpPr>
        <p:grpSpPr>
          <a:xfrm>
            <a:off x="6499803" y="839788"/>
            <a:ext cx="1765879" cy="1531080"/>
            <a:chOff x="6328064" y="4462857"/>
            <a:chExt cx="1765879" cy="1531080"/>
          </a:xfrm>
        </p:grpSpPr>
        <p:grpSp>
          <p:nvGrpSpPr>
            <p:cNvPr id="9" name="组合 8"/>
            <p:cNvGrpSpPr/>
            <p:nvPr/>
          </p:nvGrpSpPr>
          <p:grpSpPr>
            <a:xfrm>
              <a:off x="7344643" y="4647523"/>
              <a:ext cx="749300" cy="763781"/>
              <a:chOff x="6856270" y="4674704"/>
              <a:chExt cx="749300" cy="763781"/>
            </a:xfrm>
          </p:grpSpPr>
          <p:sp>
            <p:nvSpPr>
              <p:cNvPr id="4" name="矩形 3"/>
              <p:cNvSpPr/>
              <p:nvPr/>
            </p:nvSpPr>
            <p:spPr bwMode="auto">
              <a:xfrm>
                <a:off x="6856270" y="4674704"/>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5" name="文本框 4"/>
              <p:cNvSpPr txBox="1"/>
              <p:nvPr/>
            </p:nvSpPr>
            <p:spPr>
              <a:xfrm>
                <a:off x="6894370" y="4724233"/>
                <a:ext cx="673100" cy="369332"/>
              </a:xfrm>
              <a:prstGeom prst="rect">
                <a:avLst/>
              </a:prstGeom>
              <a:solidFill>
                <a:srgbClr val="99CC00"/>
              </a:solidFill>
            </p:spPr>
            <p:txBody>
              <a:bodyPr wrap="square" rtlCol="0">
                <a:spAutoFit/>
              </a:bodyPr>
              <a:lstStyle/>
              <a:p>
                <a:r>
                  <a:rPr lang="en-US" altLang="zh-CN" dirty="0">
                    <a:solidFill>
                      <a:srgbClr val="080808"/>
                    </a:solidFill>
                    <a:latin typeface="+mn-ea"/>
                    <a:ea typeface="+mn-ea"/>
                  </a:rPr>
                  <a:t> </a:t>
                </a:r>
                <a:r>
                  <a:rPr lang="en-US" altLang="zh-CN" dirty="0">
                    <a:solidFill>
                      <a:srgbClr val="006600"/>
                    </a:solidFill>
                    <a:latin typeface="+mn-ea"/>
                    <a:ea typeface="+mn-ea"/>
                  </a:rPr>
                  <a:t>ID</a:t>
                </a:r>
                <a:endParaRPr lang="zh-CN" altLang="en-US" dirty="0">
                  <a:solidFill>
                    <a:srgbClr val="006600"/>
                  </a:solidFill>
                  <a:latin typeface="+mn-ea"/>
                  <a:ea typeface="+mn-ea"/>
                </a:endParaRPr>
              </a:p>
            </p:txBody>
          </p:sp>
          <p:sp>
            <p:nvSpPr>
              <p:cNvPr id="6" name="文本框 5"/>
              <p:cNvSpPr txBox="1"/>
              <p:nvPr/>
            </p:nvSpPr>
            <p:spPr>
              <a:xfrm>
                <a:off x="6894370" y="5069153"/>
                <a:ext cx="673100" cy="369332"/>
              </a:xfrm>
              <a:prstGeom prst="rect">
                <a:avLst/>
              </a:prstGeom>
              <a:noFill/>
            </p:spPr>
            <p:txBody>
              <a:bodyPr wrap="square" rtlCol="0">
                <a:spAutoFit/>
              </a:bodyPr>
              <a:lstStyle/>
              <a:p>
                <a:r>
                  <a:rPr lang="en-US" altLang="zh-CN" dirty="0">
                    <a:solidFill>
                      <a:srgbClr val="080808"/>
                    </a:solidFill>
                    <a:latin typeface="+mn-ea"/>
                    <a:ea typeface="+mn-ea"/>
                  </a:rPr>
                  <a:t>next</a:t>
                </a:r>
                <a:endParaRPr lang="zh-CN" altLang="en-US" dirty="0">
                  <a:solidFill>
                    <a:srgbClr val="080808"/>
                  </a:solidFill>
                  <a:latin typeface="+mn-ea"/>
                  <a:ea typeface="+mn-ea"/>
                </a:endParaRPr>
              </a:p>
            </p:txBody>
          </p:sp>
          <p:cxnSp>
            <p:nvCxnSpPr>
              <p:cNvPr id="8" name="直接连接符 7"/>
              <p:cNvCxnSpPr/>
              <p:nvPr/>
            </p:nvCxnSpPr>
            <p:spPr bwMode="auto">
              <a:xfrm>
                <a:off x="6856270" y="5084568"/>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10" name="文本框 9"/>
            <p:cNvSpPr txBox="1"/>
            <p:nvPr/>
          </p:nvSpPr>
          <p:spPr>
            <a:xfrm>
              <a:off x="6482199" y="4462857"/>
              <a:ext cx="417366" cy="369332"/>
            </a:xfrm>
            <a:prstGeom prst="rect">
              <a:avLst/>
            </a:prstGeom>
            <a:noFill/>
          </p:spPr>
          <p:txBody>
            <a:bodyPr wrap="square" rtlCol="0">
              <a:spAutoFit/>
            </a:bodyPr>
            <a:lstStyle/>
            <a:p>
              <a:r>
                <a:rPr lang="en-US" altLang="zh-CN" b="1" dirty="0">
                  <a:solidFill>
                    <a:srgbClr val="0303DF"/>
                  </a:solidFill>
                  <a:latin typeface="+mn-lt"/>
                  <a:ea typeface="+mn-ea"/>
                </a:rPr>
                <a:t>p</a:t>
              </a:r>
              <a:endParaRPr lang="zh-CN" altLang="en-US" b="1" dirty="0">
                <a:solidFill>
                  <a:srgbClr val="0303DF"/>
                </a:solidFill>
                <a:latin typeface="+mn-lt"/>
                <a:ea typeface="+mn-ea"/>
              </a:endParaRPr>
            </a:p>
          </p:txBody>
        </p:sp>
        <p:cxnSp>
          <p:nvCxnSpPr>
            <p:cNvPr id="11" name="肘形连接符 10"/>
            <p:cNvCxnSpPr/>
            <p:nvPr/>
          </p:nvCxnSpPr>
          <p:spPr bwMode="auto">
            <a:xfrm flipV="1">
              <a:off x="6742835" y="4684600"/>
              <a:ext cx="563708" cy="19261"/>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12" name="文本框 11"/>
            <p:cNvSpPr txBox="1"/>
            <p:nvPr/>
          </p:nvSpPr>
          <p:spPr>
            <a:xfrm>
              <a:off x="6454493" y="4938805"/>
              <a:ext cx="417366" cy="369332"/>
            </a:xfrm>
            <a:prstGeom prst="rect">
              <a:avLst/>
            </a:prstGeom>
            <a:noFill/>
          </p:spPr>
          <p:txBody>
            <a:bodyPr wrap="square" rtlCol="0">
              <a:spAutoFit/>
            </a:bodyPr>
            <a:lstStyle/>
            <a:p>
              <a:r>
                <a:rPr lang="en-US" altLang="zh-CN" b="1" dirty="0" err="1">
                  <a:solidFill>
                    <a:srgbClr val="0303DF"/>
                  </a:solidFill>
                  <a:latin typeface="+mn-lt"/>
                  <a:ea typeface="+mn-ea"/>
                </a:rPr>
                <a:t>ip</a:t>
              </a:r>
              <a:endParaRPr lang="zh-CN" altLang="en-US" b="1" dirty="0">
                <a:solidFill>
                  <a:srgbClr val="0303DF"/>
                </a:solidFill>
                <a:latin typeface="+mn-lt"/>
                <a:ea typeface="+mn-ea"/>
              </a:endParaRPr>
            </a:p>
          </p:txBody>
        </p:sp>
        <p:cxnSp>
          <p:nvCxnSpPr>
            <p:cNvPr id="13" name="肘形连接符 12"/>
            <p:cNvCxnSpPr/>
            <p:nvPr/>
          </p:nvCxnSpPr>
          <p:spPr bwMode="auto">
            <a:xfrm flipV="1">
              <a:off x="6828563" y="4881718"/>
              <a:ext cx="516080" cy="247814"/>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17" name="文本框 16"/>
            <p:cNvSpPr txBox="1"/>
            <p:nvPr/>
          </p:nvSpPr>
          <p:spPr>
            <a:xfrm>
              <a:off x="6328064" y="5624605"/>
              <a:ext cx="571501" cy="369332"/>
            </a:xfrm>
            <a:prstGeom prst="rect">
              <a:avLst/>
            </a:prstGeom>
            <a:noFill/>
          </p:spPr>
          <p:txBody>
            <a:bodyPr wrap="square" rtlCol="0">
              <a:spAutoFit/>
            </a:bodyPr>
            <a:lstStyle/>
            <a:p>
              <a:r>
                <a:rPr lang="en-US" altLang="zh-CN" b="1" dirty="0" err="1">
                  <a:solidFill>
                    <a:srgbClr val="0303DF"/>
                  </a:solidFill>
                  <a:latin typeface="+mn-lt"/>
                  <a:ea typeface="+mn-ea"/>
                </a:rPr>
                <a:t>ipp</a:t>
              </a:r>
              <a:endParaRPr lang="zh-CN" altLang="en-US" b="1" dirty="0">
                <a:solidFill>
                  <a:srgbClr val="0303DF"/>
                </a:solidFill>
                <a:latin typeface="+mn-lt"/>
                <a:ea typeface="+mn-ea"/>
              </a:endParaRPr>
            </a:p>
          </p:txBody>
        </p:sp>
        <p:cxnSp>
          <p:nvCxnSpPr>
            <p:cNvPr id="18" name="肘形连接符 17"/>
            <p:cNvCxnSpPr>
              <a:endCxn id="12" idx="2"/>
            </p:cNvCxnSpPr>
            <p:nvPr/>
          </p:nvCxnSpPr>
          <p:spPr bwMode="auto">
            <a:xfrm rot="5400000" flipH="1" flipV="1">
              <a:off x="6381146" y="5411787"/>
              <a:ext cx="385679" cy="178381"/>
            </a:xfrm>
            <a:prstGeom prst="bentConnector3">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491924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在</a:t>
            </a:r>
            <a:r>
              <a:rPr lang="zh-CN" altLang="en-US" dirty="0"/>
              <a:t>结构类型中二级指针的概念</a:t>
            </a:r>
          </a:p>
        </p:txBody>
      </p:sp>
      <p:sp>
        <p:nvSpPr>
          <p:cNvPr id="3" name="内容占位符 2"/>
          <p:cNvSpPr>
            <a:spLocks noGrp="1"/>
          </p:cNvSpPr>
          <p:nvPr>
            <p:ph idx="1"/>
          </p:nvPr>
        </p:nvSpPr>
        <p:spPr>
          <a:xfrm>
            <a:off x="485774" y="1135063"/>
            <a:ext cx="8429625" cy="5345112"/>
          </a:xfrm>
        </p:spPr>
        <p:txBody>
          <a:bodyPr/>
          <a:lstStyle/>
          <a:p>
            <a:r>
              <a:rPr lang="en-US" altLang="zh-CN" sz="2000" dirty="0">
                <a:solidFill>
                  <a:srgbClr val="080808"/>
                </a:solidFill>
              </a:rPr>
              <a:t>student  </a:t>
            </a:r>
            <a:r>
              <a:rPr lang="en-US" altLang="zh-CN" sz="2000" dirty="0" err="1">
                <a:solidFill>
                  <a:srgbClr val="080808"/>
                </a:solidFill>
              </a:rPr>
              <a:t>stu</a:t>
            </a:r>
            <a:r>
              <a:rPr lang="en-US" altLang="zh-CN" sz="2000" dirty="0">
                <a:solidFill>
                  <a:srgbClr val="080808"/>
                </a:solidFill>
              </a:rPr>
              <a:t>, *p,*q; </a:t>
            </a:r>
          </a:p>
          <a:p>
            <a:r>
              <a:rPr lang="en-US" altLang="zh-CN" sz="2000" dirty="0">
                <a:solidFill>
                  <a:srgbClr val="080808"/>
                </a:solidFill>
              </a:rPr>
              <a:t>student </a:t>
            </a:r>
            <a:r>
              <a:rPr lang="zh-CN" altLang="en-US" sz="2000" dirty="0">
                <a:solidFill>
                  <a:srgbClr val="080808"/>
                </a:solidFill>
              </a:rPr>
              <a:t> </a:t>
            </a:r>
            <a:r>
              <a:rPr lang="en-US" altLang="zh-CN" sz="2000" dirty="0">
                <a:solidFill>
                  <a:srgbClr val="080808"/>
                </a:solidFill>
              </a:rPr>
              <a:t>**pp</a:t>
            </a:r>
            <a:r>
              <a:rPr lang="zh-CN" altLang="en-US" sz="2000" dirty="0">
                <a:solidFill>
                  <a:srgbClr val="080808"/>
                </a:solidFill>
              </a:rPr>
              <a:t>；</a:t>
            </a:r>
            <a:endParaRPr lang="en-US" altLang="zh-CN" sz="2000" dirty="0">
              <a:solidFill>
                <a:srgbClr val="080808"/>
              </a:solidFill>
            </a:endParaRPr>
          </a:p>
          <a:p>
            <a:r>
              <a:rPr lang="en-US" altLang="zh-CN" sz="2000" dirty="0">
                <a:solidFill>
                  <a:srgbClr val="080808"/>
                </a:solidFill>
              </a:rPr>
              <a:t>p=&amp;</a:t>
            </a:r>
            <a:r>
              <a:rPr lang="en-US" altLang="zh-CN" sz="2000" dirty="0" err="1">
                <a:solidFill>
                  <a:srgbClr val="080808"/>
                </a:solidFill>
              </a:rPr>
              <a:t>stu</a:t>
            </a:r>
            <a:r>
              <a:rPr lang="zh-CN" altLang="en-US" sz="2000" dirty="0">
                <a:solidFill>
                  <a:srgbClr val="080808"/>
                </a:solidFill>
              </a:rPr>
              <a:t>；</a:t>
            </a:r>
            <a:endParaRPr lang="en-US" altLang="zh-CN" sz="2000" dirty="0">
              <a:solidFill>
                <a:srgbClr val="080808"/>
              </a:solidFill>
            </a:endParaRPr>
          </a:p>
          <a:p>
            <a:pPr marL="342900" indent="-342900">
              <a:buFont typeface="Wingdings" panose="05000000000000000000" pitchFamily="2" charset="2"/>
              <a:buChar char="l"/>
            </a:pPr>
            <a:r>
              <a:rPr lang="zh-CN" altLang="en-US" sz="2000" dirty="0">
                <a:solidFill>
                  <a:srgbClr val="080808"/>
                </a:solidFill>
              </a:rPr>
              <a:t>根据结构</a:t>
            </a:r>
            <a:r>
              <a:rPr lang="en-US" altLang="zh-CN" sz="2000" dirty="0">
                <a:solidFill>
                  <a:srgbClr val="080808"/>
                </a:solidFill>
              </a:rPr>
              <a:t>student</a:t>
            </a:r>
            <a:r>
              <a:rPr lang="zh-CN" altLang="en-US" sz="2000" dirty="0">
                <a:solidFill>
                  <a:srgbClr val="080808"/>
                </a:solidFill>
              </a:rPr>
              <a:t>的定义，成员变量</a:t>
            </a:r>
            <a:r>
              <a:rPr lang="en-US" altLang="zh-CN" sz="2000" dirty="0" err="1">
                <a:solidFill>
                  <a:srgbClr val="C00000"/>
                </a:solidFill>
              </a:rPr>
              <a:t>student.next</a:t>
            </a:r>
            <a:r>
              <a:rPr lang="zh-CN" altLang="en-US" sz="2000" dirty="0">
                <a:solidFill>
                  <a:srgbClr val="080808"/>
                </a:solidFill>
              </a:rPr>
              <a:t>是一个结构型指针；</a:t>
            </a:r>
            <a:endParaRPr lang="en-US" altLang="zh-CN" sz="2000" dirty="0">
              <a:solidFill>
                <a:srgbClr val="080808"/>
              </a:solidFill>
            </a:endParaRPr>
          </a:p>
          <a:p>
            <a:pPr marL="342900" indent="-342900">
              <a:buFont typeface="Wingdings" panose="05000000000000000000" pitchFamily="2" charset="2"/>
              <a:buChar char="l"/>
            </a:pPr>
            <a:r>
              <a:rPr lang="zh-CN" altLang="en-US" sz="2000" dirty="0">
                <a:solidFill>
                  <a:srgbClr val="080808"/>
                </a:solidFill>
              </a:rPr>
              <a:t>因此可以进行下列操作，</a:t>
            </a:r>
            <a:endParaRPr lang="en-US" altLang="zh-CN" sz="2000" dirty="0">
              <a:solidFill>
                <a:srgbClr val="080808"/>
              </a:solidFill>
            </a:endParaRPr>
          </a:p>
          <a:p>
            <a:pPr lvl="1"/>
            <a:r>
              <a:rPr lang="en-US" altLang="zh-CN" dirty="0">
                <a:solidFill>
                  <a:srgbClr val="080808"/>
                </a:solidFill>
              </a:rPr>
              <a:t>q=p-&gt;next;    //q</a:t>
            </a:r>
            <a:r>
              <a:rPr lang="zh-CN" altLang="en-US" dirty="0">
                <a:solidFill>
                  <a:srgbClr val="080808"/>
                </a:solidFill>
              </a:rPr>
              <a:t>的内容是结点</a:t>
            </a:r>
            <a:r>
              <a:rPr lang="en-US" altLang="zh-CN" dirty="0">
                <a:solidFill>
                  <a:srgbClr val="080808"/>
                </a:solidFill>
              </a:rPr>
              <a:t>p</a:t>
            </a:r>
            <a:r>
              <a:rPr lang="zh-CN" altLang="en-US" dirty="0">
                <a:solidFill>
                  <a:srgbClr val="080808"/>
                </a:solidFill>
              </a:rPr>
              <a:t>的成员变量</a:t>
            </a:r>
            <a:r>
              <a:rPr lang="en-US" altLang="zh-CN" dirty="0">
                <a:solidFill>
                  <a:srgbClr val="080808"/>
                </a:solidFill>
              </a:rPr>
              <a:t>next</a:t>
            </a:r>
            <a:r>
              <a:rPr lang="zh-CN" altLang="en-US" dirty="0">
                <a:solidFill>
                  <a:srgbClr val="080808"/>
                </a:solidFill>
              </a:rPr>
              <a:t>的内容</a:t>
            </a:r>
            <a:r>
              <a:rPr lang="en-US" altLang="zh-CN" dirty="0">
                <a:solidFill>
                  <a:srgbClr val="080808"/>
                </a:solidFill>
              </a:rPr>
              <a:t>,</a:t>
            </a:r>
          </a:p>
          <a:p>
            <a:pPr marL="285750" lvl="1" indent="0">
              <a:buNone/>
            </a:pPr>
            <a:r>
              <a:rPr lang="en-US" altLang="zh-CN" dirty="0">
                <a:solidFill>
                  <a:srgbClr val="080808"/>
                </a:solidFill>
              </a:rPr>
              <a:t>                            //</a:t>
            </a:r>
            <a:r>
              <a:rPr lang="zh-CN" altLang="en-US" dirty="0">
                <a:solidFill>
                  <a:srgbClr val="080808"/>
                </a:solidFill>
              </a:rPr>
              <a:t>其值为一指针，指向下一个结点；</a:t>
            </a:r>
            <a:endParaRPr lang="en-US" altLang="zh-CN" dirty="0">
              <a:solidFill>
                <a:srgbClr val="080808"/>
              </a:solidFill>
            </a:endParaRPr>
          </a:p>
          <a:p>
            <a:pPr lvl="1"/>
            <a:r>
              <a:rPr lang="en-US" altLang="zh-CN" sz="1800" dirty="0">
                <a:solidFill>
                  <a:srgbClr val="030DCD"/>
                </a:solidFill>
              </a:rPr>
              <a:t>pp=&amp;q;</a:t>
            </a:r>
            <a:r>
              <a:rPr lang="en-US" altLang="zh-CN" sz="1800" dirty="0">
                <a:solidFill>
                  <a:srgbClr val="080808"/>
                </a:solidFill>
              </a:rPr>
              <a:t> </a:t>
            </a:r>
            <a:r>
              <a:rPr lang="zh-CN" altLang="en-US" sz="1800" dirty="0">
                <a:solidFill>
                  <a:srgbClr val="080808"/>
                </a:solidFill>
              </a:rPr>
              <a:t>    </a:t>
            </a:r>
            <a:r>
              <a:rPr lang="en-US" altLang="zh-CN" sz="1800" b="1" dirty="0">
                <a:solidFill>
                  <a:srgbClr val="006600"/>
                </a:solidFill>
              </a:rPr>
              <a:t>//pp</a:t>
            </a:r>
            <a:r>
              <a:rPr lang="zh-CN" altLang="en-US" sz="1800" b="1" dirty="0">
                <a:solidFill>
                  <a:srgbClr val="006600"/>
                </a:solidFill>
              </a:rPr>
              <a:t>是指向结构</a:t>
            </a:r>
            <a:r>
              <a:rPr lang="en-US" altLang="zh-CN" sz="1800" b="1" dirty="0">
                <a:solidFill>
                  <a:srgbClr val="006600"/>
                </a:solidFill>
              </a:rPr>
              <a:t>student</a:t>
            </a:r>
            <a:r>
              <a:rPr lang="zh-CN" altLang="en-US" sz="1800" b="1" dirty="0">
                <a:solidFill>
                  <a:srgbClr val="006600"/>
                </a:solidFill>
              </a:rPr>
              <a:t>成员变量</a:t>
            </a:r>
            <a:r>
              <a:rPr lang="en-US" altLang="zh-CN" sz="1800" b="1" dirty="0">
                <a:solidFill>
                  <a:srgbClr val="006600"/>
                </a:solidFill>
              </a:rPr>
              <a:t>next</a:t>
            </a:r>
            <a:r>
              <a:rPr lang="zh-CN" altLang="en-US" sz="1800" b="1" dirty="0">
                <a:solidFill>
                  <a:srgbClr val="006600"/>
                </a:solidFill>
              </a:rPr>
              <a:t>的指针</a:t>
            </a:r>
            <a:r>
              <a:rPr lang="en-US" altLang="zh-CN" sz="1800" dirty="0">
                <a:solidFill>
                  <a:srgbClr val="080808"/>
                </a:solidFill>
              </a:rPr>
              <a:t>;</a:t>
            </a:r>
          </a:p>
          <a:p>
            <a:pPr marL="285750" lvl="1" indent="0">
              <a:buNone/>
            </a:pPr>
            <a:r>
              <a:rPr lang="en-US" altLang="zh-CN" sz="1800" dirty="0">
                <a:solidFill>
                  <a:srgbClr val="080808"/>
                </a:solidFill>
              </a:rPr>
              <a:t>                       //</a:t>
            </a:r>
            <a:r>
              <a:rPr lang="zh-CN" altLang="en-US" sz="1800" b="1" dirty="0">
                <a:solidFill>
                  <a:srgbClr val="006600"/>
                </a:solidFill>
              </a:rPr>
              <a:t>结构</a:t>
            </a:r>
            <a:r>
              <a:rPr lang="en-US" altLang="zh-CN" sz="1800" b="1" dirty="0">
                <a:solidFill>
                  <a:srgbClr val="006600"/>
                </a:solidFill>
              </a:rPr>
              <a:t>student</a:t>
            </a:r>
            <a:r>
              <a:rPr lang="zh-CN" altLang="en-US" sz="1800" b="1" dirty="0">
                <a:solidFill>
                  <a:srgbClr val="006600"/>
                </a:solidFill>
              </a:rPr>
              <a:t>成员变量</a:t>
            </a:r>
            <a:r>
              <a:rPr lang="en-US" altLang="zh-CN" sz="1800" b="1" dirty="0">
                <a:solidFill>
                  <a:srgbClr val="006600"/>
                </a:solidFill>
              </a:rPr>
              <a:t>next</a:t>
            </a:r>
            <a:r>
              <a:rPr lang="zh-CN" altLang="en-US" sz="1800" b="1" dirty="0">
                <a:solidFill>
                  <a:srgbClr val="006600"/>
                </a:solidFill>
              </a:rPr>
              <a:t>本身就是一个结构指针；</a:t>
            </a:r>
            <a:endParaRPr lang="en-US" altLang="zh-CN" sz="1800" dirty="0">
              <a:solidFill>
                <a:srgbClr val="080808"/>
              </a:solidFill>
            </a:endParaRPr>
          </a:p>
          <a:p>
            <a:pPr lvl="1"/>
            <a:r>
              <a:rPr lang="en-US" altLang="zh-CN" sz="1800" dirty="0">
                <a:solidFill>
                  <a:srgbClr val="080808"/>
                </a:solidFill>
              </a:rPr>
              <a:t>*pp</a:t>
            </a:r>
            <a:r>
              <a:rPr lang="zh-CN" altLang="en-US" sz="1800" dirty="0">
                <a:solidFill>
                  <a:srgbClr val="080808"/>
                </a:solidFill>
              </a:rPr>
              <a:t>与</a:t>
            </a:r>
            <a:r>
              <a:rPr lang="en-US" altLang="zh-CN" sz="1800" dirty="0">
                <a:solidFill>
                  <a:srgbClr val="080808"/>
                </a:solidFill>
              </a:rPr>
              <a:t>q</a:t>
            </a:r>
            <a:r>
              <a:rPr lang="zh-CN" altLang="en-US" sz="1800" dirty="0">
                <a:solidFill>
                  <a:srgbClr val="080808"/>
                </a:solidFill>
              </a:rPr>
              <a:t>等价；</a:t>
            </a:r>
            <a:endParaRPr lang="en-US" altLang="zh-CN" sz="1800" dirty="0">
              <a:solidFill>
                <a:srgbClr val="080808"/>
              </a:solidFill>
            </a:endParaRPr>
          </a:p>
          <a:p>
            <a:pPr lvl="1"/>
            <a:r>
              <a:rPr lang="zh-CN" altLang="en-US" sz="1800" dirty="0">
                <a:solidFill>
                  <a:srgbClr val="080808"/>
                </a:solidFill>
              </a:rPr>
              <a:t>上述语句可以合并为：</a:t>
            </a:r>
            <a:r>
              <a:rPr lang="en-US" altLang="zh-CN" sz="1800" b="1" dirty="0">
                <a:solidFill>
                  <a:srgbClr val="C00000"/>
                </a:solidFill>
              </a:rPr>
              <a:t>p</a:t>
            </a:r>
            <a:r>
              <a:rPr lang="en-US" altLang="zh-CN" sz="1800" b="1" dirty="0">
                <a:solidFill>
                  <a:srgbClr val="C00000"/>
                </a:solidFill>
                <a:sym typeface="Wingdings" panose="05000000000000000000" pitchFamily="2" charset="2"/>
              </a:rPr>
              <a:t>p=&amp;(p-&gt;next)</a:t>
            </a:r>
            <a:r>
              <a:rPr lang="zh-CN" altLang="en-US" sz="1800" dirty="0">
                <a:solidFill>
                  <a:srgbClr val="080808"/>
                </a:solidFill>
                <a:sym typeface="Wingdings" panose="05000000000000000000" pitchFamily="2" charset="2"/>
              </a:rPr>
              <a:t>；</a:t>
            </a:r>
            <a:endParaRPr lang="en-US" altLang="zh-CN" sz="1800" dirty="0">
              <a:solidFill>
                <a:srgbClr val="080808"/>
              </a:solidFill>
              <a:sym typeface="Wingdings" panose="05000000000000000000" pitchFamily="2" charset="2"/>
            </a:endParaRPr>
          </a:p>
          <a:p>
            <a:pPr marL="285750" lvl="1" indent="0">
              <a:buNone/>
            </a:pPr>
            <a:r>
              <a:rPr lang="zh-CN" altLang="en-US" sz="1800" dirty="0">
                <a:solidFill>
                  <a:srgbClr val="080808"/>
                </a:solidFill>
                <a:sym typeface="Wingdings" panose="05000000000000000000" pitchFamily="2" charset="2"/>
              </a:rPr>
              <a:t>       </a:t>
            </a:r>
            <a:r>
              <a:rPr lang="en-US" altLang="zh-CN" sz="1800" dirty="0">
                <a:solidFill>
                  <a:srgbClr val="080808"/>
                </a:solidFill>
                <a:sym typeface="Wingdings" panose="05000000000000000000" pitchFamily="2" charset="2"/>
              </a:rPr>
              <a:t>pp</a:t>
            </a:r>
            <a:r>
              <a:rPr lang="zh-CN" altLang="en-US" sz="1800" dirty="0">
                <a:solidFill>
                  <a:srgbClr val="080808"/>
                </a:solidFill>
                <a:sym typeface="Wingdings" panose="05000000000000000000" pitchFamily="2" charset="2"/>
              </a:rPr>
              <a:t>指向结点</a:t>
            </a:r>
            <a:r>
              <a:rPr lang="en-US" altLang="zh-CN" sz="1800" dirty="0">
                <a:solidFill>
                  <a:srgbClr val="080808"/>
                </a:solidFill>
                <a:sym typeface="Wingdings" panose="05000000000000000000" pitchFamily="2" charset="2"/>
              </a:rPr>
              <a:t>p</a:t>
            </a:r>
            <a:r>
              <a:rPr lang="zh-CN" altLang="en-US" sz="1800" dirty="0">
                <a:solidFill>
                  <a:srgbClr val="080808"/>
                </a:solidFill>
                <a:sym typeface="Wingdings" panose="05000000000000000000" pitchFamily="2" charset="2"/>
              </a:rPr>
              <a:t>的成员变量</a:t>
            </a:r>
            <a:r>
              <a:rPr lang="en-US" altLang="zh-CN" sz="1800" dirty="0">
                <a:solidFill>
                  <a:srgbClr val="080808"/>
                </a:solidFill>
                <a:sym typeface="Wingdings" panose="05000000000000000000" pitchFamily="2" charset="2"/>
              </a:rPr>
              <a:t>next</a:t>
            </a:r>
            <a:r>
              <a:rPr lang="zh-CN" altLang="en-US" sz="1800" dirty="0">
                <a:solidFill>
                  <a:srgbClr val="080808"/>
                </a:solidFill>
                <a:sym typeface="Wingdings" panose="05000000000000000000" pitchFamily="2" charset="2"/>
              </a:rPr>
              <a:t>的地址；</a:t>
            </a:r>
            <a:endParaRPr lang="en-US" altLang="zh-CN" sz="1800" dirty="0">
              <a:solidFill>
                <a:srgbClr val="080808"/>
              </a:solidFill>
              <a:sym typeface="Wingdings" panose="05000000000000000000" pitchFamily="2" charset="2"/>
            </a:endParaRPr>
          </a:p>
          <a:p>
            <a:pPr marL="285750" lvl="1" indent="0">
              <a:buNone/>
            </a:pPr>
            <a:r>
              <a:rPr lang="en-US" altLang="zh-CN" sz="1800" dirty="0">
                <a:solidFill>
                  <a:srgbClr val="080808"/>
                </a:solidFill>
                <a:sym typeface="Wingdings" panose="05000000000000000000" pitchFamily="2" charset="2"/>
              </a:rPr>
              <a:t>       *pp=(p-&gt;next)-&gt;next</a:t>
            </a:r>
            <a:r>
              <a:rPr lang="zh-CN" altLang="en-US" sz="1800" dirty="0">
                <a:solidFill>
                  <a:srgbClr val="080808"/>
                </a:solidFill>
                <a:sym typeface="Wingdings" panose="05000000000000000000" pitchFamily="2" charset="2"/>
              </a:rPr>
              <a:t>，删除</a:t>
            </a:r>
            <a:r>
              <a:rPr lang="en-US" altLang="zh-CN" sz="1800" dirty="0">
                <a:solidFill>
                  <a:srgbClr val="080808"/>
                </a:solidFill>
                <a:sym typeface="Wingdings" panose="05000000000000000000" pitchFamily="2" charset="2"/>
              </a:rPr>
              <a:t>p</a:t>
            </a:r>
            <a:r>
              <a:rPr lang="zh-CN" altLang="en-US" sz="1800" dirty="0">
                <a:solidFill>
                  <a:srgbClr val="080808"/>
                </a:solidFill>
                <a:sym typeface="Wingdings" panose="05000000000000000000" pitchFamily="2" charset="2"/>
              </a:rPr>
              <a:t>之后的结点；   </a:t>
            </a:r>
            <a:endParaRPr lang="en-US" altLang="zh-CN" sz="1800" dirty="0">
              <a:solidFill>
                <a:srgbClr val="080808"/>
              </a:solidFill>
              <a:sym typeface="Wingdings" panose="05000000000000000000" pitchFamily="2" charset="2"/>
            </a:endParaRPr>
          </a:p>
          <a:p>
            <a:pPr lvl="1"/>
            <a:endParaRPr lang="en-US" altLang="zh-CN" sz="1800" dirty="0">
              <a:solidFill>
                <a:srgbClr val="080808"/>
              </a:solidFill>
            </a:endParaRPr>
          </a:p>
          <a:p>
            <a:pPr lvl="1"/>
            <a:endParaRPr lang="en-US" altLang="zh-CN" sz="1800" dirty="0">
              <a:solidFill>
                <a:srgbClr val="080808"/>
              </a:solidFill>
            </a:endParaRPr>
          </a:p>
          <a:p>
            <a:pPr lvl="1"/>
            <a:endParaRPr lang="en-US" altLang="zh-CN" sz="1800" dirty="0">
              <a:solidFill>
                <a:srgbClr val="080808"/>
              </a:solidFill>
            </a:endParaRPr>
          </a:p>
          <a:p>
            <a:endParaRPr lang="en-US" altLang="zh-CN" sz="2000" dirty="0">
              <a:solidFill>
                <a:srgbClr val="080808"/>
              </a:solidFill>
            </a:endParaRPr>
          </a:p>
          <a:p>
            <a:endParaRPr lang="en-US" altLang="zh-CN" sz="2000" dirty="0">
              <a:solidFill>
                <a:srgbClr val="080808"/>
              </a:solidFill>
            </a:endParaRPr>
          </a:p>
        </p:txBody>
      </p:sp>
      <p:grpSp>
        <p:nvGrpSpPr>
          <p:cNvPr id="4" name="组合 3"/>
          <p:cNvGrpSpPr/>
          <p:nvPr/>
        </p:nvGrpSpPr>
        <p:grpSpPr>
          <a:xfrm>
            <a:off x="6499803" y="910649"/>
            <a:ext cx="1875274" cy="1531080"/>
            <a:chOff x="6218669" y="4462857"/>
            <a:chExt cx="1875274" cy="1531080"/>
          </a:xfrm>
        </p:grpSpPr>
        <p:grpSp>
          <p:nvGrpSpPr>
            <p:cNvPr id="5" name="组合 4"/>
            <p:cNvGrpSpPr/>
            <p:nvPr/>
          </p:nvGrpSpPr>
          <p:grpSpPr>
            <a:xfrm>
              <a:off x="7344643" y="4647523"/>
              <a:ext cx="749300" cy="763781"/>
              <a:chOff x="6856270" y="4674704"/>
              <a:chExt cx="749300" cy="763781"/>
            </a:xfrm>
          </p:grpSpPr>
          <p:sp>
            <p:nvSpPr>
              <p:cNvPr id="12" name="矩形 11"/>
              <p:cNvSpPr/>
              <p:nvPr/>
            </p:nvSpPr>
            <p:spPr bwMode="auto">
              <a:xfrm>
                <a:off x="6856270" y="4674704"/>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13" name="文本框 12"/>
              <p:cNvSpPr txBox="1"/>
              <p:nvPr/>
            </p:nvSpPr>
            <p:spPr>
              <a:xfrm>
                <a:off x="6894370" y="4724233"/>
                <a:ext cx="673100" cy="369332"/>
              </a:xfrm>
              <a:prstGeom prst="rect">
                <a:avLst/>
              </a:prstGeom>
              <a:noFill/>
            </p:spPr>
            <p:txBody>
              <a:bodyPr wrap="square" rtlCol="0">
                <a:spAutoFit/>
              </a:bodyPr>
              <a:lstStyle/>
              <a:p>
                <a:r>
                  <a:rPr lang="en-US" altLang="zh-CN" dirty="0">
                    <a:solidFill>
                      <a:srgbClr val="080808"/>
                    </a:solidFill>
                    <a:latin typeface="+mn-ea"/>
                    <a:ea typeface="+mn-ea"/>
                  </a:rPr>
                  <a:t> ID</a:t>
                </a:r>
                <a:endParaRPr lang="zh-CN" altLang="en-US" dirty="0">
                  <a:solidFill>
                    <a:srgbClr val="080808"/>
                  </a:solidFill>
                  <a:latin typeface="+mn-ea"/>
                  <a:ea typeface="+mn-ea"/>
                </a:endParaRPr>
              </a:p>
            </p:txBody>
          </p:sp>
          <p:sp>
            <p:nvSpPr>
              <p:cNvPr id="14" name="文本框 13"/>
              <p:cNvSpPr txBox="1"/>
              <p:nvPr/>
            </p:nvSpPr>
            <p:spPr>
              <a:xfrm>
                <a:off x="6894370" y="5069153"/>
                <a:ext cx="673100" cy="369332"/>
              </a:xfrm>
              <a:prstGeom prst="rect">
                <a:avLst/>
              </a:prstGeom>
              <a:solidFill>
                <a:srgbClr val="99CC00"/>
              </a:solidFill>
            </p:spPr>
            <p:txBody>
              <a:bodyPr wrap="square" rtlCol="0">
                <a:spAutoFit/>
              </a:bodyPr>
              <a:lstStyle/>
              <a:p>
                <a:r>
                  <a:rPr lang="en-US" altLang="zh-CN" dirty="0">
                    <a:solidFill>
                      <a:srgbClr val="080808"/>
                    </a:solidFill>
                    <a:latin typeface="+mn-ea"/>
                    <a:ea typeface="+mn-ea"/>
                  </a:rPr>
                  <a:t>next</a:t>
                </a:r>
                <a:endParaRPr lang="zh-CN" altLang="en-US" dirty="0">
                  <a:solidFill>
                    <a:srgbClr val="080808"/>
                  </a:solidFill>
                  <a:latin typeface="+mn-ea"/>
                  <a:ea typeface="+mn-ea"/>
                </a:endParaRPr>
              </a:p>
            </p:txBody>
          </p:sp>
          <p:cxnSp>
            <p:nvCxnSpPr>
              <p:cNvPr id="15" name="直接连接符 14"/>
              <p:cNvCxnSpPr/>
              <p:nvPr/>
            </p:nvCxnSpPr>
            <p:spPr bwMode="auto">
              <a:xfrm>
                <a:off x="6856270" y="5084568"/>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6" name="文本框 5"/>
            <p:cNvSpPr txBox="1"/>
            <p:nvPr/>
          </p:nvSpPr>
          <p:spPr>
            <a:xfrm>
              <a:off x="6218669" y="4462857"/>
              <a:ext cx="680895" cy="369332"/>
            </a:xfrm>
            <a:prstGeom prst="rect">
              <a:avLst/>
            </a:prstGeom>
            <a:noFill/>
          </p:spPr>
          <p:txBody>
            <a:bodyPr wrap="square" rtlCol="0">
              <a:spAutoFit/>
            </a:bodyPr>
            <a:lstStyle/>
            <a:p>
              <a:r>
                <a:rPr lang="en-US" altLang="zh-CN" b="1" dirty="0">
                  <a:solidFill>
                    <a:srgbClr val="0303DF"/>
                  </a:solidFill>
                  <a:latin typeface="+mn-lt"/>
                  <a:ea typeface="+mn-ea"/>
                </a:rPr>
                <a:t> p</a:t>
              </a:r>
              <a:endParaRPr lang="zh-CN" altLang="en-US" b="1" dirty="0">
                <a:solidFill>
                  <a:srgbClr val="0303DF"/>
                </a:solidFill>
                <a:latin typeface="+mn-lt"/>
                <a:ea typeface="+mn-ea"/>
              </a:endParaRPr>
            </a:p>
          </p:txBody>
        </p:sp>
        <p:cxnSp>
          <p:nvCxnSpPr>
            <p:cNvPr id="7" name="肘形连接符 6"/>
            <p:cNvCxnSpPr/>
            <p:nvPr/>
          </p:nvCxnSpPr>
          <p:spPr bwMode="auto">
            <a:xfrm flipV="1">
              <a:off x="6742835" y="4684600"/>
              <a:ext cx="563708" cy="19261"/>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8" name="文本框 7"/>
            <p:cNvSpPr txBox="1"/>
            <p:nvPr/>
          </p:nvSpPr>
          <p:spPr>
            <a:xfrm>
              <a:off x="6328064" y="4938805"/>
              <a:ext cx="543795" cy="369332"/>
            </a:xfrm>
            <a:prstGeom prst="rect">
              <a:avLst/>
            </a:prstGeom>
            <a:noFill/>
          </p:spPr>
          <p:txBody>
            <a:bodyPr wrap="square" rtlCol="0">
              <a:spAutoFit/>
            </a:bodyPr>
            <a:lstStyle/>
            <a:p>
              <a:r>
                <a:rPr lang="en-US" altLang="zh-CN" b="1" dirty="0">
                  <a:solidFill>
                    <a:srgbClr val="0303DF"/>
                  </a:solidFill>
                  <a:latin typeface="+mn-lt"/>
                  <a:ea typeface="+mn-ea"/>
                </a:rPr>
                <a:t>q</a:t>
              </a:r>
              <a:endParaRPr lang="zh-CN" altLang="en-US" b="1" dirty="0">
                <a:solidFill>
                  <a:srgbClr val="0303DF"/>
                </a:solidFill>
                <a:latin typeface="+mn-lt"/>
                <a:ea typeface="+mn-ea"/>
              </a:endParaRPr>
            </a:p>
          </p:txBody>
        </p:sp>
        <p:cxnSp>
          <p:nvCxnSpPr>
            <p:cNvPr id="9" name="肘形连接符 8"/>
            <p:cNvCxnSpPr/>
            <p:nvPr/>
          </p:nvCxnSpPr>
          <p:spPr bwMode="auto">
            <a:xfrm>
              <a:off x="6828563" y="5129532"/>
              <a:ext cx="516080" cy="12700"/>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10" name="文本框 9"/>
            <p:cNvSpPr txBox="1"/>
            <p:nvPr/>
          </p:nvSpPr>
          <p:spPr>
            <a:xfrm>
              <a:off x="6328064" y="5624605"/>
              <a:ext cx="571501" cy="369332"/>
            </a:xfrm>
            <a:prstGeom prst="rect">
              <a:avLst/>
            </a:prstGeom>
            <a:noFill/>
          </p:spPr>
          <p:txBody>
            <a:bodyPr wrap="square" rtlCol="0">
              <a:spAutoFit/>
            </a:bodyPr>
            <a:lstStyle/>
            <a:p>
              <a:r>
                <a:rPr lang="en-US" altLang="zh-CN" b="1" dirty="0">
                  <a:solidFill>
                    <a:srgbClr val="0303DF"/>
                  </a:solidFill>
                  <a:latin typeface="+mn-lt"/>
                  <a:ea typeface="+mn-ea"/>
                </a:rPr>
                <a:t>pp</a:t>
              </a:r>
              <a:endParaRPr lang="zh-CN" altLang="en-US" b="1" dirty="0">
                <a:solidFill>
                  <a:srgbClr val="0303DF"/>
                </a:solidFill>
                <a:latin typeface="+mn-lt"/>
                <a:ea typeface="+mn-ea"/>
              </a:endParaRPr>
            </a:p>
          </p:txBody>
        </p:sp>
        <p:cxnSp>
          <p:nvCxnSpPr>
            <p:cNvPr id="11" name="肘形连接符 10"/>
            <p:cNvCxnSpPr/>
            <p:nvPr/>
          </p:nvCxnSpPr>
          <p:spPr bwMode="auto">
            <a:xfrm rot="5400000" flipH="1" flipV="1">
              <a:off x="6291954" y="5500979"/>
              <a:ext cx="385683" cy="12700"/>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grpSp>
        <p:nvGrpSpPr>
          <p:cNvPr id="19" name="组合 18"/>
          <p:cNvGrpSpPr/>
          <p:nvPr/>
        </p:nvGrpSpPr>
        <p:grpSpPr>
          <a:xfrm>
            <a:off x="5924227" y="4662238"/>
            <a:ext cx="2646661" cy="1531080"/>
            <a:chOff x="6149979" y="4462857"/>
            <a:chExt cx="1943964" cy="1531080"/>
          </a:xfrm>
        </p:grpSpPr>
        <p:grpSp>
          <p:nvGrpSpPr>
            <p:cNvPr id="20" name="组合 19"/>
            <p:cNvGrpSpPr/>
            <p:nvPr/>
          </p:nvGrpSpPr>
          <p:grpSpPr>
            <a:xfrm>
              <a:off x="7344643" y="4647523"/>
              <a:ext cx="749300" cy="763781"/>
              <a:chOff x="6856270" y="4674704"/>
              <a:chExt cx="749300" cy="763781"/>
            </a:xfrm>
          </p:grpSpPr>
          <p:sp>
            <p:nvSpPr>
              <p:cNvPr id="27" name="矩形 26"/>
              <p:cNvSpPr/>
              <p:nvPr/>
            </p:nvSpPr>
            <p:spPr bwMode="auto">
              <a:xfrm>
                <a:off x="6856270" y="4674704"/>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28" name="文本框 27"/>
              <p:cNvSpPr txBox="1"/>
              <p:nvPr/>
            </p:nvSpPr>
            <p:spPr>
              <a:xfrm>
                <a:off x="6894370" y="4724233"/>
                <a:ext cx="673100" cy="369332"/>
              </a:xfrm>
              <a:prstGeom prst="rect">
                <a:avLst/>
              </a:prstGeom>
              <a:noFill/>
            </p:spPr>
            <p:txBody>
              <a:bodyPr wrap="square" rtlCol="0">
                <a:spAutoFit/>
              </a:bodyPr>
              <a:lstStyle/>
              <a:p>
                <a:r>
                  <a:rPr lang="en-US" altLang="zh-CN" dirty="0">
                    <a:solidFill>
                      <a:srgbClr val="080808"/>
                    </a:solidFill>
                    <a:latin typeface="+mn-ea"/>
                    <a:ea typeface="+mn-ea"/>
                  </a:rPr>
                  <a:t> ID</a:t>
                </a:r>
                <a:endParaRPr lang="zh-CN" altLang="en-US" dirty="0">
                  <a:solidFill>
                    <a:srgbClr val="080808"/>
                  </a:solidFill>
                  <a:latin typeface="+mn-ea"/>
                  <a:ea typeface="+mn-ea"/>
                </a:endParaRPr>
              </a:p>
            </p:txBody>
          </p:sp>
          <p:sp>
            <p:nvSpPr>
              <p:cNvPr id="29" name="文本框 28"/>
              <p:cNvSpPr txBox="1"/>
              <p:nvPr/>
            </p:nvSpPr>
            <p:spPr>
              <a:xfrm>
                <a:off x="6894370" y="5069153"/>
                <a:ext cx="673100" cy="369332"/>
              </a:xfrm>
              <a:prstGeom prst="rect">
                <a:avLst/>
              </a:prstGeom>
              <a:solidFill>
                <a:srgbClr val="99CC00"/>
              </a:solidFill>
            </p:spPr>
            <p:txBody>
              <a:bodyPr wrap="square" rtlCol="0">
                <a:spAutoFit/>
              </a:bodyPr>
              <a:lstStyle/>
              <a:p>
                <a:r>
                  <a:rPr lang="en-US" altLang="zh-CN" dirty="0">
                    <a:solidFill>
                      <a:srgbClr val="080808"/>
                    </a:solidFill>
                    <a:latin typeface="+mn-ea"/>
                    <a:ea typeface="+mn-ea"/>
                  </a:rPr>
                  <a:t>next</a:t>
                </a:r>
                <a:endParaRPr lang="zh-CN" altLang="en-US" dirty="0">
                  <a:solidFill>
                    <a:srgbClr val="080808"/>
                  </a:solidFill>
                  <a:latin typeface="+mn-ea"/>
                  <a:ea typeface="+mn-ea"/>
                </a:endParaRPr>
              </a:p>
            </p:txBody>
          </p:sp>
          <p:cxnSp>
            <p:nvCxnSpPr>
              <p:cNvPr id="30" name="直接连接符 29"/>
              <p:cNvCxnSpPr/>
              <p:nvPr/>
            </p:nvCxnSpPr>
            <p:spPr bwMode="auto">
              <a:xfrm>
                <a:off x="6856270" y="5084568"/>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21" name="文本框 20"/>
            <p:cNvSpPr txBox="1"/>
            <p:nvPr/>
          </p:nvSpPr>
          <p:spPr>
            <a:xfrm>
              <a:off x="6218669" y="4462857"/>
              <a:ext cx="680895" cy="369332"/>
            </a:xfrm>
            <a:prstGeom prst="rect">
              <a:avLst/>
            </a:prstGeom>
            <a:noFill/>
          </p:spPr>
          <p:txBody>
            <a:bodyPr wrap="square" rtlCol="0">
              <a:spAutoFit/>
            </a:bodyPr>
            <a:lstStyle/>
            <a:p>
              <a:r>
                <a:rPr lang="en-US" altLang="zh-CN" b="1" dirty="0">
                  <a:solidFill>
                    <a:srgbClr val="0303DF"/>
                  </a:solidFill>
                  <a:latin typeface="+mn-lt"/>
                  <a:ea typeface="+mn-ea"/>
                </a:rPr>
                <a:t> p</a:t>
              </a:r>
              <a:endParaRPr lang="zh-CN" altLang="en-US" b="1" dirty="0">
                <a:solidFill>
                  <a:srgbClr val="0303DF"/>
                </a:solidFill>
                <a:latin typeface="+mn-lt"/>
                <a:ea typeface="+mn-ea"/>
              </a:endParaRPr>
            </a:p>
          </p:txBody>
        </p:sp>
        <p:cxnSp>
          <p:nvCxnSpPr>
            <p:cNvPr id="22" name="肘形连接符 21"/>
            <p:cNvCxnSpPr/>
            <p:nvPr/>
          </p:nvCxnSpPr>
          <p:spPr bwMode="auto">
            <a:xfrm flipV="1">
              <a:off x="6569745" y="4684601"/>
              <a:ext cx="736797" cy="12451"/>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23" name="文本框 22"/>
            <p:cNvSpPr txBox="1"/>
            <p:nvPr/>
          </p:nvSpPr>
          <p:spPr>
            <a:xfrm>
              <a:off x="6149979" y="4938805"/>
              <a:ext cx="721879" cy="369332"/>
            </a:xfrm>
            <a:prstGeom prst="rect">
              <a:avLst/>
            </a:prstGeom>
            <a:noFill/>
          </p:spPr>
          <p:txBody>
            <a:bodyPr wrap="square" rtlCol="0">
              <a:spAutoFit/>
            </a:bodyPr>
            <a:lstStyle/>
            <a:p>
              <a:r>
                <a:rPr lang="en-US" altLang="zh-CN" b="1" dirty="0">
                  <a:solidFill>
                    <a:srgbClr val="0303DF"/>
                  </a:solidFill>
                  <a:latin typeface="+mn-lt"/>
                  <a:ea typeface="+mn-ea"/>
                </a:rPr>
                <a:t>p-&gt;next</a:t>
              </a:r>
              <a:endParaRPr lang="zh-CN" altLang="en-US" b="1" dirty="0">
                <a:solidFill>
                  <a:srgbClr val="0303DF"/>
                </a:solidFill>
                <a:latin typeface="+mn-lt"/>
                <a:ea typeface="+mn-ea"/>
              </a:endParaRPr>
            </a:p>
          </p:txBody>
        </p:sp>
        <p:cxnSp>
          <p:nvCxnSpPr>
            <p:cNvPr id="24" name="肘形连接符 23"/>
            <p:cNvCxnSpPr/>
            <p:nvPr/>
          </p:nvCxnSpPr>
          <p:spPr bwMode="auto">
            <a:xfrm>
              <a:off x="6828563" y="5129532"/>
              <a:ext cx="516080" cy="12700"/>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25" name="文本框 24"/>
            <p:cNvSpPr txBox="1"/>
            <p:nvPr/>
          </p:nvSpPr>
          <p:spPr>
            <a:xfrm>
              <a:off x="6328064" y="5624605"/>
              <a:ext cx="571501" cy="369332"/>
            </a:xfrm>
            <a:prstGeom prst="rect">
              <a:avLst/>
            </a:prstGeom>
            <a:noFill/>
          </p:spPr>
          <p:txBody>
            <a:bodyPr wrap="square" rtlCol="0">
              <a:spAutoFit/>
            </a:bodyPr>
            <a:lstStyle/>
            <a:p>
              <a:r>
                <a:rPr lang="en-US" altLang="zh-CN" b="1" dirty="0">
                  <a:solidFill>
                    <a:srgbClr val="0303DF"/>
                  </a:solidFill>
                  <a:latin typeface="+mn-lt"/>
                  <a:ea typeface="+mn-ea"/>
                </a:rPr>
                <a:t>pp</a:t>
              </a:r>
              <a:endParaRPr lang="zh-CN" altLang="en-US" b="1" dirty="0">
                <a:solidFill>
                  <a:srgbClr val="0303DF"/>
                </a:solidFill>
                <a:latin typeface="+mn-lt"/>
                <a:ea typeface="+mn-ea"/>
              </a:endParaRPr>
            </a:p>
          </p:txBody>
        </p:sp>
        <p:cxnSp>
          <p:nvCxnSpPr>
            <p:cNvPr id="26" name="肘形连接符 25"/>
            <p:cNvCxnSpPr/>
            <p:nvPr/>
          </p:nvCxnSpPr>
          <p:spPr bwMode="auto">
            <a:xfrm rot="5400000" flipH="1" flipV="1">
              <a:off x="6291954" y="5500979"/>
              <a:ext cx="385683" cy="12700"/>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2661713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在</a:t>
            </a:r>
            <a:r>
              <a:rPr lang="zh-CN" altLang="en-US" dirty="0"/>
              <a:t>结构类型中二级指针的概念</a:t>
            </a:r>
          </a:p>
        </p:txBody>
      </p:sp>
      <p:sp>
        <p:nvSpPr>
          <p:cNvPr id="3" name="内容占位符 2"/>
          <p:cNvSpPr>
            <a:spLocks noGrp="1"/>
          </p:cNvSpPr>
          <p:nvPr>
            <p:ph idx="1"/>
          </p:nvPr>
        </p:nvSpPr>
        <p:spPr>
          <a:xfrm>
            <a:off x="402937" y="1158558"/>
            <a:ext cx="8335818" cy="2191156"/>
          </a:xfrm>
        </p:spPr>
        <p:txBody>
          <a:bodyPr/>
          <a:lstStyle/>
          <a:p>
            <a:pPr>
              <a:buNone/>
            </a:pPr>
            <a:r>
              <a:rPr lang="en-US" altLang="zh-CN" sz="2000" dirty="0">
                <a:solidFill>
                  <a:srgbClr val="080808"/>
                </a:solidFill>
              </a:rPr>
              <a:t>student  *pre, *Next, </a:t>
            </a:r>
            <a:r>
              <a:rPr lang="en-US" altLang="zh-CN" sz="2000" dirty="0">
                <a:solidFill>
                  <a:srgbClr val="C00000"/>
                </a:solidFill>
              </a:rPr>
              <a:t>**p</a:t>
            </a:r>
            <a:r>
              <a:rPr lang="en-US" altLang="zh-CN" sz="2000" dirty="0">
                <a:solidFill>
                  <a:srgbClr val="080808"/>
                </a:solidFill>
              </a:rPr>
              <a:t>;</a:t>
            </a:r>
          </a:p>
          <a:p>
            <a:pPr>
              <a:buNone/>
            </a:pPr>
            <a:r>
              <a:rPr lang="en-US" altLang="zh-CN" sz="2000" dirty="0">
                <a:solidFill>
                  <a:srgbClr val="080808"/>
                </a:solidFill>
              </a:rPr>
              <a:t>pre=head, Next=head-&gt;next;    //pre=1249, Next=1356</a:t>
            </a:r>
          </a:p>
          <a:p>
            <a:pPr>
              <a:buNone/>
            </a:pPr>
            <a:r>
              <a:rPr lang="en-US" altLang="zh-CN" sz="2000" dirty="0">
                <a:solidFill>
                  <a:srgbClr val="080808"/>
                </a:solidFill>
              </a:rPr>
              <a:t>p=&amp;head;    // p</a:t>
            </a:r>
            <a:r>
              <a:rPr lang="zh-CN" altLang="en-US" sz="2000" dirty="0">
                <a:solidFill>
                  <a:srgbClr val="080808"/>
                </a:solidFill>
              </a:rPr>
              <a:t>的内容是指针</a:t>
            </a:r>
            <a:r>
              <a:rPr lang="en-US" altLang="zh-CN" sz="2000" dirty="0">
                <a:solidFill>
                  <a:srgbClr val="080808"/>
                </a:solidFill>
              </a:rPr>
              <a:t>head</a:t>
            </a:r>
            <a:r>
              <a:rPr lang="zh-CN" altLang="en-US" sz="2000" dirty="0">
                <a:solidFill>
                  <a:srgbClr val="080808"/>
                </a:solidFill>
              </a:rPr>
              <a:t>变量的地址，</a:t>
            </a:r>
            <a:r>
              <a:rPr lang="en-US" altLang="zh-CN" sz="2000" dirty="0">
                <a:solidFill>
                  <a:srgbClr val="080808"/>
                </a:solidFill>
              </a:rPr>
              <a:t>*p </a:t>
            </a:r>
            <a:r>
              <a:rPr lang="zh-CN" altLang="en-US" sz="2000" dirty="0">
                <a:solidFill>
                  <a:srgbClr val="080808"/>
                </a:solidFill>
              </a:rPr>
              <a:t>即是指针</a:t>
            </a:r>
            <a:r>
              <a:rPr lang="en-US" altLang="zh-CN" sz="2000" dirty="0">
                <a:solidFill>
                  <a:srgbClr val="080808"/>
                </a:solidFill>
              </a:rPr>
              <a:t>head</a:t>
            </a:r>
            <a:r>
              <a:rPr lang="zh-CN" altLang="en-US" sz="2000" dirty="0">
                <a:solidFill>
                  <a:srgbClr val="080808"/>
                </a:solidFill>
              </a:rPr>
              <a:t>，即 </a:t>
            </a:r>
            <a:r>
              <a:rPr lang="en-US" altLang="zh-CN" sz="2000" dirty="0">
                <a:solidFill>
                  <a:srgbClr val="080808"/>
                </a:solidFill>
              </a:rPr>
              <a:t>1249</a:t>
            </a:r>
          </a:p>
          <a:p>
            <a:pPr>
              <a:buNone/>
            </a:pPr>
            <a:r>
              <a:rPr lang="en-US" altLang="zh-CN" sz="2000" dirty="0">
                <a:solidFill>
                  <a:srgbClr val="080808"/>
                </a:solidFill>
              </a:rPr>
              <a:t>p=&amp;(Next-&gt;next);   // Next-&gt;next</a:t>
            </a:r>
            <a:r>
              <a:rPr lang="zh-CN" altLang="en-US" sz="2000" dirty="0">
                <a:solidFill>
                  <a:srgbClr val="080808"/>
                </a:solidFill>
              </a:rPr>
              <a:t>是 </a:t>
            </a:r>
            <a:r>
              <a:rPr lang="en-US" altLang="zh-CN" sz="2000" dirty="0">
                <a:solidFill>
                  <a:srgbClr val="080808"/>
                </a:solidFill>
              </a:rPr>
              <a:t>1475</a:t>
            </a:r>
            <a:r>
              <a:rPr lang="zh-CN" altLang="en-US" sz="2000" dirty="0">
                <a:solidFill>
                  <a:srgbClr val="080808"/>
                </a:solidFill>
              </a:rPr>
              <a:t>，</a:t>
            </a:r>
            <a:r>
              <a:rPr lang="en-US" altLang="zh-CN" sz="2000" dirty="0">
                <a:solidFill>
                  <a:srgbClr val="080808"/>
                </a:solidFill>
              </a:rPr>
              <a:t>p</a:t>
            </a:r>
            <a:r>
              <a:rPr lang="zh-CN" altLang="en-US" sz="2000" dirty="0">
                <a:solidFill>
                  <a:srgbClr val="080808"/>
                </a:solidFill>
              </a:rPr>
              <a:t>是结点</a:t>
            </a:r>
            <a:r>
              <a:rPr lang="en-US" altLang="zh-CN" sz="2000" dirty="0">
                <a:solidFill>
                  <a:srgbClr val="080808"/>
                </a:solidFill>
              </a:rPr>
              <a:t>1356</a:t>
            </a:r>
            <a:r>
              <a:rPr lang="zh-CN" altLang="en-US" sz="2000" dirty="0">
                <a:solidFill>
                  <a:srgbClr val="080808"/>
                </a:solidFill>
              </a:rPr>
              <a:t>的成员变量</a:t>
            </a:r>
            <a:r>
              <a:rPr lang="en-US" altLang="zh-CN" sz="2000" dirty="0">
                <a:solidFill>
                  <a:srgbClr val="080808"/>
                </a:solidFill>
              </a:rPr>
              <a:t>next</a:t>
            </a:r>
            <a:r>
              <a:rPr lang="zh-CN" altLang="en-US" sz="2000" dirty="0">
                <a:solidFill>
                  <a:srgbClr val="080808"/>
                </a:solidFill>
              </a:rPr>
              <a:t>的</a:t>
            </a:r>
            <a:endParaRPr lang="en-US" altLang="zh-CN" sz="2000" dirty="0">
              <a:solidFill>
                <a:srgbClr val="080808"/>
              </a:solidFill>
            </a:endParaRPr>
          </a:p>
          <a:p>
            <a:pPr>
              <a:buNone/>
            </a:pPr>
            <a:r>
              <a:rPr lang="en-US" altLang="zh-CN" sz="2000" dirty="0">
                <a:solidFill>
                  <a:srgbClr val="080808"/>
                </a:solidFill>
              </a:rPr>
              <a:t>                                //</a:t>
            </a:r>
            <a:r>
              <a:rPr lang="zh-CN" altLang="en-US" sz="2000" dirty="0">
                <a:solidFill>
                  <a:srgbClr val="080808"/>
                </a:solidFill>
              </a:rPr>
              <a:t>地址，即保存</a:t>
            </a:r>
            <a:r>
              <a:rPr lang="en-US" altLang="zh-CN" sz="2000" dirty="0">
                <a:solidFill>
                  <a:srgbClr val="080808"/>
                </a:solidFill>
              </a:rPr>
              <a:t>1475</a:t>
            </a:r>
            <a:r>
              <a:rPr lang="zh-CN" altLang="en-US" sz="2000" dirty="0">
                <a:solidFill>
                  <a:srgbClr val="080808"/>
                </a:solidFill>
              </a:rPr>
              <a:t>内存单元的地址</a:t>
            </a:r>
            <a:endParaRPr lang="en-US" altLang="zh-CN" sz="2000" dirty="0">
              <a:solidFill>
                <a:srgbClr val="080808"/>
              </a:solidFill>
            </a:endParaRPr>
          </a:p>
          <a:p>
            <a:pPr lvl="1" indent="0">
              <a:buNone/>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grpSp>
        <p:nvGrpSpPr>
          <p:cNvPr id="4" name="组合 3"/>
          <p:cNvGrpSpPr/>
          <p:nvPr/>
        </p:nvGrpSpPr>
        <p:grpSpPr>
          <a:xfrm>
            <a:off x="1214006" y="3778877"/>
            <a:ext cx="5829300" cy="1170742"/>
            <a:chOff x="685800" y="1282739"/>
            <a:chExt cx="5829300" cy="1170742"/>
          </a:xfrm>
        </p:grpSpPr>
        <p:grpSp>
          <p:nvGrpSpPr>
            <p:cNvPr id="5" name="组合 4"/>
            <p:cNvGrpSpPr/>
            <p:nvPr/>
          </p:nvGrpSpPr>
          <p:grpSpPr>
            <a:xfrm>
              <a:off x="685800" y="1568573"/>
              <a:ext cx="749300" cy="747122"/>
              <a:chOff x="685800" y="1568573"/>
              <a:chExt cx="749300" cy="747122"/>
            </a:xfrm>
          </p:grpSpPr>
          <p:sp>
            <p:nvSpPr>
              <p:cNvPr id="37" name="文本框 36"/>
              <p:cNvSpPr txBox="1"/>
              <p:nvPr/>
            </p:nvSpPr>
            <p:spPr>
              <a:xfrm>
                <a:off x="724478" y="1946363"/>
                <a:ext cx="673100" cy="369332"/>
              </a:xfrm>
              <a:prstGeom prst="rect">
                <a:avLst/>
              </a:prstGeom>
              <a:noFill/>
            </p:spPr>
            <p:txBody>
              <a:bodyPr wrap="square" rtlCol="0">
                <a:spAutoFit/>
              </a:bodyPr>
              <a:lstStyle/>
              <a:p>
                <a:r>
                  <a:rPr lang="en-US" altLang="zh-CN" dirty="0">
                    <a:solidFill>
                      <a:srgbClr val="080808"/>
                    </a:solidFill>
                    <a:latin typeface="+mn-ea"/>
                    <a:ea typeface="+mn-ea"/>
                  </a:rPr>
                  <a:t>1249</a:t>
                </a:r>
                <a:endParaRPr lang="zh-CN" altLang="en-US" dirty="0">
                  <a:solidFill>
                    <a:srgbClr val="080808"/>
                  </a:solidFill>
                  <a:latin typeface="+mn-ea"/>
                  <a:ea typeface="+mn-ea"/>
                </a:endParaRPr>
              </a:p>
            </p:txBody>
          </p:sp>
          <p:sp>
            <p:nvSpPr>
              <p:cNvPr id="38" name="文本框 37"/>
              <p:cNvSpPr txBox="1"/>
              <p:nvPr/>
            </p:nvSpPr>
            <p:spPr>
              <a:xfrm>
                <a:off x="685800" y="1568573"/>
                <a:ext cx="749300" cy="369332"/>
              </a:xfrm>
              <a:prstGeom prst="rect">
                <a:avLst/>
              </a:prstGeom>
              <a:noFill/>
            </p:spPr>
            <p:txBody>
              <a:bodyPr wrap="square" rtlCol="0">
                <a:spAutoFit/>
              </a:bodyPr>
              <a:lstStyle/>
              <a:p>
                <a:r>
                  <a:rPr lang="en-US" altLang="zh-CN" b="1" dirty="0">
                    <a:solidFill>
                      <a:srgbClr val="0303DF"/>
                    </a:solidFill>
                    <a:latin typeface="+mn-ea"/>
                    <a:ea typeface="+mn-ea"/>
                  </a:rPr>
                  <a:t>head</a:t>
                </a:r>
                <a:endParaRPr lang="zh-CN" altLang="en-US" b="1" dirty="0">
                  <a:solidFill>
                    <a:srgbClr val="0303DF"/>
                  </a:solidFill>
                  <a:latin typeface="+mn-ea"/>
                  <a:ea typeface="+mn-ea"/>
                </a:endParaRPr>
              </a:p>
            </p:txBody>
          </p:sp>
        </p:grpSp>
        <p:grpSp>
          <p:nvGrpSpPr>
            <p:cNvPr id="6" name="组合 5"/>
            <p:cNvGrpSpPr/>
            <p:nvPr/>
          </p:nvGrpSpPr>
          <p:grpSpPr>
            <a:xfrm>
              <a:off x="1943100" y="1282739"/>
              <a:ext cx="749300" cy="1131054"/>
              <a:chOff x="673100" y="1282978"/>
              <a:chExt cx="749300" cy="1131054"/>
            </a:xfrm>
          </p:grpSpPr>
          <p:sp>
            <p:nvSpPr>
              <p:cNvPr id="32" name="矩形 31"/>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33" name="直接连接符 32"/>
              <p:cNvCxnSpPr>
                <a:stCxn id="32" idx="1"/>
                <a:endCxn id="32"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4" name="文本框 33"/>
              <p:cNvSpPr txBox="1"/>
              <p:nvPr/>
            </p:nvSpPr>
            <p:spPr>
              <a:xfrm>
                <a:off x="749300" y="2044700"/>
                <a:ext cx="673100" cy="369332"/>
              </a:xfrm>
              <a:prstGeom prst="rect">
                <a:avLst/>
              </a:prstGeom>
              <a:noFill/>
            </p:spPr>
            <p:txBody>
              <a:bodyPr wrap="square" rtlCol="0">
                <a:spAutoFit/>
              </a:bodyPr>
              <a:lstStyle/>
              <a:p>
                <a:r>
                  <a:rPr lang="en-US" altLang="zh-CN" dirty="0">
                    <a:solidFill>
                      <a:srgbClr val="080808"/>
                    </a:solidFill>
                    <a:latin typeface="+mn-ea"/>
                    <a:ea typeface="+mn-ea"/>
                  </a:rPr>
                  <a:t>1356</a:t>
                </a:r>
                <a:endParaRPr lang="zh-CN" altLang="en-US" dirty="0">
                  <a:solidFill>
                    <a:srgbClr val="080808"/>
                  </a:solidFill>
                  <a:latin typeface="+mn-ea"/>
                  <a:ea typeface="+mn-ea"/>
                </a:endParaRPr>
              </a:p>
            </p:txBody>
          </p:sp>
          <p:sp>
            <p:nvSpPr>
              <p:cNvPr id="35" name="文本框 34"/>
              <p:cNvSpPr txBox="1"/>
              <p:nvPr/>
            </p:nvSpPr>
            <p:spPr>
              <a:xfrm>
                <a:off x="673100" y="1282978"/>
                <a:ext cx="749300" cy="369332"/>
              </a:xfrm>
              <a:prstGeom prst="rect">
                <a:avLst/>
              </a:prstGeom>
              <a:noFill/>
            </p:spPr>
            <p:txBody>
              <a:bodyPr wrap="square" rtlCol="0">
                <a:spAutoFit/>
              </a:bodyPr>
              <a:lstStyle/>
              <a:p>
                <a:r>
                  <a:rPr lang="en-US" altLang="zh-CN" dirty="0">
                    <a:solidFill>
                      <a:srgbClr val="080808"/>
                    </a:solidFill>
                    <a:latin typeface="+mn-ea"/>
                    <a:ea typeface="+mn-ea"/>
                  </a:rPr>
                  <a:t>1249</a:t>
                </a:r>
                <a:endParaRPr lang="zh-CN" altLang="en-US" dirty="0">
                  <a:solidFill>
                    <a:srgbClr val="080808"/>
                  </a:solidFill>
                  <a:latin typeface="+mn-ea"/>
                  <a:ea typeface="+mn-ea"/>
                </a:endParaRPr>
              </a:p>
            </p:txBody>
          </p:sp>
          <p:sp>
            <p:nvSpPr>
              <p:cNvPr id="36" name="文本框 35"/>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A</a:t>
                </a:r>
                <a:endParaRPr lang="zh-CN" altLang="en-US" dirty="0">
                  <a:solidFill>
                    <a:srgbClr val="080808"/>
                  </a:solidFill>
                  <a:latin typeface="+mn-ea"/>
                  <a:ea typeface="+mn-ea"/>
                </a:endParaRPr>
              </a:p>
            </p:txBody>
          </p:sp>
        </p:grpSp>
        <p:cxnSp>
          <p:nvCxnSpPr>
            <p:cNvPr id="7" name="肘形连接符 6"/>
            <p:cNvCxnSpPr>
              <a:endCxn id="36" idx="1"/>
            </p:cNvCxnSpPr>
            <p:nvPr/>
          </p:nvCxnSpPr>
          <p:spPr bwMode="auto">
            <a:xfrm flipV="1">
              <a:off x="1485900" y="1910356"/>
              <a:ext cx="495300" cy="6060"/>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8" name="组合 7"/>
            <p:cNvGrpSpPr/>
            <p:nvPr/>
          </p:nvGrpSpPr>
          <p:grpSpPr>
            <a:xfrm>
              <a:off x="2692400" y="1282978"/>
              <a:ext cx="1270000" cy="1131054"/>
              <a:chOff x="2692400" y="1282978"/>
              <a:chExt cx="1270000" cy="1131054"/>
            </a:xfrm>
          </p:grpSpPr>
          <p:grpSp>
            <p:nvGrpSpPr>
              <p:cNvPr id="25" name="组合 24"/>
              <p:cNvGrpSpPr/>
              <p:nvPr/>
            </p:nvGrpSpPr>
            <p:grpSpPr>
              <a:xfrm>
                <a:off x="3213100" y="1282978"/>
                <a:ext cx="749300" cy="1131054"/>
                <a:chOff x="673100" y="1282978"/>
                <a:chExt cx="749300" cy="1131054"/>
              </a:xfrm>
            </p:grpSpPr>
            <p:sp>
              <p:nvSpPr>
                <p:cNvPr id="27" name="矩形 26"/>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28" name="直接连接符 27"/>
                <p:cNvCxnSpPr>
                  <a:stCxn id="27" idx="1"/>
                  <a:endCxn id="27"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文本框 28"/>
                <p:cNvSpPr txBox="1"/>
                <p:nvPr/>
              </p:nvSpPr>
              <p:spPr>
                <a:xfrm>
                  <a:off x="749300" y="2044700"/>
                  <a:ext cx="673100" cy="369332"/>
                </a:xfrm>
                <a:prstGeom prst="rect">
                  <a:avLst/>
                </a:prstGeom>
                <a:noFill/>
              </p:spPr>
              <p:txBody>
                <a:bodyPr wrap="square" rtlCol="0">
                  <a:spAutoFit/>
                </a:bodyPr>
                <a:lstStyle/>
                <a:p>
                  <a:r>
                    <a:rPr lang="en-US" altLang="zh-CN" dirty="0">
                      <a:solidFill>
                        <a:srgbClr val="080808"/>
                      </a:solidFill>
                      <a:latin typeface="+mn-ea"/>
                      <a:ea typeface="+mn-ea"/>
                    </a:rPr>
                    <a:t>1475</a:t>
                  </a:r>
                  <a:endParaRPr lang="zh-CN" altLang="en-US" dirty="0">
                    <a:solidFill>
                      <a:srgbClr val="080808"/>
                    </a:solidFill>
                    <a:latin typeface="+mn-ea"/>
                    <a:ea typeface="+mn-ea"/>
                  </a:endParaRPr>
                </a:p>
              </p:txBody>
            </p:sp>
            <p:sp>
              <p:nvSpPr>
                <p:cNvPr id="30" name="文本框 29"/>
                <p:cNvSpPr txBox="1"/>
                <p:nvPr/>
              </p:nvSpPr>
              <p:spPr>
                <a:xfrm>
                  <a:off x="673100" y="1282978"/>
                  <a:ext cx="749300" cy="369332"/>
                </a:xfrm>
                <a:prstGeom prst="rect">
                  <a:avLst/>
                </a:prstGeom>
                <a:noFill/>
              </p:spPr>
              <p:txBody>
                <a:bodyPr wrap="square" rtlCol="0">
                  <a:spAutoFit/>
                </a:bodyPr>
                <a:lstStyle/>
                <a:p>
                  <a:r>
                    <a:rPr lang="en-US" altLang="zh-CN" dirty="0">
                      <a:solidFill>
                        <a:srgbClr val="080808"/>
                      </a:solidFill>
                      <a:latin typeface="+mn-ea"/>
                      <a:ea typeface="+mn-ea"/>
                    </a:rPr>
                    <a:t>1356</a:t>
                  </a:r>
                  <a:endParaRPr lang="zh-CN" altLang="en-US" dirty="0">
                    <a:solidFill>
                      <a:srgbClr val="080808"/>
                    </a:solidFill>
                    <a:latin typeface="+mn-ea"/>
                    <a:ea typeface="+mn-ea"/>
                  </a:endParaRPr>
                </a:p>
              </p:txBody>
            </p:sp>
            <p:sp>
              <p:nvSpPr>
                <p:cNvPr id="31" name="文本框 30"/>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B</a:t>
                  </a:r>
                  <a:endParaRPr lang="zh-CN" altLang="en-US" dirty="0">
                    <a:solidFill>
                      <a:srgbClr val="080808"/>
                    </a:solidFill>
                    <a:latin typeface="+mn-ea"/>
                    <a:ea typeface="+mn-ea"/>
                  </a:endParaRPr>
                </a:p>
              </p:txBody>
            </p:sp>
          </p:grpSp>
          <p:cxnSp>
            <p:nvCxnSpPr>
              <p:cNvPr id="26" name="肘形连接符 25"/>
              <p:cNvCxnSpPr>
                <a:endCxn id="31" idx="1"/>
              </p:cNvCxnSpPr>
              <p:nvPr/>
            </p:nvCxnSpPr>
            <p:spPr bwMode="auto">
              <a:xfrm flipV="1">
                <a:off x="2692400" y="1910595"/>
                <a:ext cx="558800" cy="319010"/>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nvGrpSpPr>
            <p:cNvPr id="9" name="组合 8"/>
            <p:cNvGrpSpPr/>
            <p:nvPr/>
          </p:nvGrpSpPr>
          <p:grpSpPr>
            <a:xfrm>
              <a:off x="3987800" y="1322427"/>
              <a:ext cx="1270000" cy="1131054"/>
              <a:chOff x="2692400" y="1282978"/>
              <a:chExt cx="1270000" cy="1131054"/>
            </a:xfrm>
          </p:grpSpPr>
          <p:grpSp>
            <p:nvGrpSpPr>
              <p:cNvPr id="18" name="组合 17"/>
              <p:cNvGrpSpPr/>
              <p:nvPr/>
            </p:nvGrpSpPr>
            <p:grpSpPr>
              <a:xfrm>
                <a:off x="3213100" y="1282978"/>
                <a:ext cx="749300" cy="1131054"/>
                <a:chOff x="673100" y="1282978"/>
                <a:chExt cx="749300" cy="1131054"/>
              </a:xfrm>
            </p:grpSpPr>
            <p:sp>
              <p:nvSpPr>
                <p:cNvPr id="20" name="矩形 19"/>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21" name="直接连接符 20"/>
                <p:cNvCxnSpPr>
                  <a:stCxn id="20" idx="1"/>
                  <a:endCxn id="20"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749300" y="2044700"/>
                  <a:ext cx="673100" cy="369332"/>
                </a:xfrm>
                <a:prstGeom prst="rect">
                  <a:avLst/>
                </a:prstGeom>
                <a:noFill/>
              </p:spPr>
              <p:txBody>
                <a:bodyPr wrap="square" rtlCol="0">
                  <a:spAutoFit/>
                </a:bodyPr>
                <a:lstStyle/>
                <a:p>
                  <a:r>
                    <a:rPr lang="en-US" altLang="zh-CN" dirty="0">
                      <a:solidFill>
                        <a:srgbClr val="080808"/>
                      </a:solidFill>
                      <a:latin typeface="+mn-ea"/>
                      <a:ea typeface="+mn-ea"/>
                    </a:rPr>
                    <a:t>1021</a:t>
                  </a:r>
                  <a:endParaRPr lang="zh-CN" altLang="en-US" dirty="0">
                    <a:solidFill>
                      <a:srgbClr val="080808"/>
                    </a:solidFill>
                    <a:latin typeface="+mn-ea"/>
                    <a:ea typeface="+mn-ea"/>
                  </a:endParaRPr>
                </a:p>
              </p:txBody>
            </p:sp>
            <p:sp>
              <p:nvSpPr>
                <p:cNvPr id="23" name="文本框 22"/>
                <p:cNvSpPr txBox="1"/>
                <p:nvPr/>
              </p:nvSpPr>
              <p:spPr>
                <a:xfrm>
                  <a:off x="673100" y="1282978"/>
                  <a:ext cx="749300" cy="369332"/>
                </a:xfrm>
                <a:prstGeom prst="rect">
                  <a:avLst/>
                </a:prstGeom>
                <a:noFill/>
              </p:spPr>
              <p:txBody>
                <a:bodyPr wrap="square" rtlCol="0">
                  <a:spAutoFit/>
                </a:bodyPr>
                <a:lstStyle/>
                <a:p>
                  <a:r>
                    <a:rPr lang="en-US" altLang="zh-CN" dirty="0">
                      <a:solidFill>
                        <a:srgbClr val="080808"/>
                      </a:solidFill>
                      <a:latin typeface="+mn-ea"/>
                      <a:ea typeface="+mn-ea"/>
                    </a:rPr>
                    <a:t>1475</a:t>
                  </a:r>
                  <a:endParaRPr lang="zh-CN" altLang="en-US" dirty="0">
                    <a:solidFill>
                      <a:srgbClr val="080808"/>
                    </a:solidFill>
                    <a:latin typeface="+mn-ea"/>
                    <a:ea typeface="+mn-ea"/>
                  </a:endParaRPr>
                </a:p>
              </p:txBody>
            </p:sp>
            <p:sp>
              <p:nvSpPr>
                <p:cNvPr id="24" name="文本框 23"/>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C</a:t>
                  </a:r>
                  <a:endParaRPr lang="zh-CN" altLang="en-US" dirty="0">
                    <a:solidFill>
                      <a:srgbClr val="080808"/>
                    </a:solidFill>
                    <a:latin typeface="+mn-ea"/>
                    <a:ea typeface="+mn-ea"/>
                  </a:endParaRPr>
                </a:p>
              </p:txBody>
            </p:sp>
          </p:grpSp>
          <p:cxnSp>
            <p:nvCxnSpPr>
              <p:cNvPr id="19" name="肘形连接符 18"/>
              <p:cNvCxnSpPr>
                <a:endCxn id="24" idx="1"/>
              </p:cNvCxnSpPr>
              <p:nvPr/>
            </p:nvCxnSpPr>
            <p:spPr bwMode="auto">
              <a:xfrm flipV="1">
                <a:off x="2692400" y="1910595"/>
                <a:ext cx="558800" cy="319010"/>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nvGrpSpPr>
            <p:cNvPr id="10" name="组合 9"/>
            <p:cNvGrpSpPr/>
            <p:nvPr/>
          </p:nvGrpSpPr>
          <p:grpSpPr>
            <a:xfrm>
              <a:off x="5245100" y="1319846"/>
              <a:ext cx="1270000" cy="1131054"/>
              <a:chOff x="2692400" y="1282978"/>
              <a:chExt cx="1270000" cy="1131054"/>
            </a:xfrm>
          </p:grpSpPr>
          <p:grpSp>
            <p:nvGrpSpPr>
              <p:cNvPr id="11" name="组合 10"/>
              <p:cNvGrpSpPr/>
              <p:nvPr/>
            </p:nvGrpSpPr>
            <p:grpSpPr>
              <a:xfrm>
                <a:off x="3213100" y="1282978"/>
                <a:ext cx="749300" cy="1131054"/>
                <a:chOff x="673100" y="1282978"/>
                <a:chExt cx="749300" cy="1131054"/>
              </a:xfrm>
            </p:grpSpPr>
            <p:sp>
              <p:nvSpPr>
                <p:cNvPr id="13" name="矩形 12"/>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14" name="直接连接符 13"/>
                <p:cNvCxnSpPr>
                  <a:stCxn id="13" idx="1"/>
                  <a:endCxn id="13"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5" name="文本框 14"/>
                <p:cNvSpPr txBox="1"/>
                <p:nvPr/>
              </p:nvSpPr>
              <p:spPr>
                <a:xfrm>
                  <a:off x="749300" y="2044700"/>
                  <a:ext cx="673100" cy="369332"/>
                </a:xfrm>
                <a:prstGeom prst="rect">
                  <a:avLst/>
                </a:prstGeom>
                <a:noFill/>
              </p:spPr>
              <p:txBody>
                <a:bodyPr wrap="square" rtlCol="0">
                  <a:spAutoFit/>
                </a:bodyPr>
                <a:lstStyle/>
                <a:p>
                  <a:endParaRPr lang="zh-CN" altLang="en-US" b="1" dirty="0">
                    <a:solidFill>
                      <a:srgbClr val="0303DF"/>
                    </a:solidFill>
                    <a:latin typeface="+mn-ea"/>
                    <a:ea typeface="+mn-ea"/>
                  </a:endParaRPr>
                </a:p>
              </p:txBody>
            </p:sp>
            <p:sp>
              <p:nvSpPr>
                <p:cNvPr id="16" name="文本框 15"/>
                <p:cNvSpPr txBox="1"/>
                <p:nvPr/>
              </p:nvSpPr>
              <p:spPr>
                <a:xfrm>
                  <a:off x="673100" y="1282978"/>
                  <a:ext cx="749300" cy="369332"/>
                </a:xfrm>
                <a:prstGeom prst="rect">
                  <a:avLst/>
                </a:prstGeom>
                <a:noFill/>
              </p:spPr>
              <p:txBody>
                <a:bodyPr wrap="square" rtlCol="0">
                  <a:spAutoFit/>
                </a:bodyPr>
                <a:lstStyle/>
                <a:p>
                  <a:r>
                    <a:rPr lang="en-US" altLang="zh-CN" dirty="0">
                      <a:solidFill>
                        <a:srgbClr val="080808"/>
                      </a:solidFill>
                      <a:latin typeface="+mn-ea"/>
                      <a:ea typeface="+mn-ea"/>
                    </a:rPr>
                    <a:t>1021</a:t>
                  </a:r>
                  <a:endParaRPr lang="zh-CN" altLang="en-US" dirty="0">
                    <a:solidFill>
                      <a:srgbClr val="080808"/>
                    </a:solidFill>
                    <a:latin typeface="+mn-ea"/>
                    <a:ea typeface="+mn-ea"/>
                  </a:endParaRPr>
                </a:p>
              </p:txBody>
            </p:sp>
            <p:sp>
              <p:nvSpPr>
                <p:cNvPr id="17" name="文本框 16"/>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D</a:t>
                  </a:r>
                  <a:endParaRPr lang="zh-CN" altLang="en-US" dirty="0">
                    <a:solidFill>
                      <a:srgbClr val="080808"/>
                    </a:solidFill>
                    <a:latin typeface="+mn-ea"/>
                    <a:ea typeface="+mn-ea"/>
                  </a:endParaRPr>
                </a:p>
              </p:txBody>
            </p:sp>
          </p:grpSp>
          <p:cxnSp>
            <p:nvCxnSpPr>
              <p:cNvPr id="12" name="肘形连接符 11"/>
              <p:cNvCxnSpPr>
                <a:endCxn id="17" idx="1"/>
              </p:cNvCxnSpPr>
              <p:nvPr/>
            </p:nvCxnSpPr>
            <p:spPr bwMode="auto">
              <a:xfrm flipV="1">
                <a:off x="2692400" y="1910595"/>
                <a:ext cx="558800" cy="319010"/>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sp>
        <p:nvSpPr>
          <p:cNvPr id="39" name="矩形标注 38"/>
          <p:cNvSpPr/>
          <p:nvPr/>
        </p:nvSpPr>
        <p:spPr bwMode="auto">
          <a:xfrm>
            <a:off x="1167826" y="5093565"/>
            <a:ext cx="1049482" cy="405312"/>
          </a:xfrm>
          <a:prstGeom prst="wedgeRectCallout">
            <a:avLst>
              <a:gd name="adj1" fmla="val 68917"/>
              <a:gd name="adj2" fmla="val -193867"/>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600" dirty="0">
                <a:solidFill>
                  <a:srgbClr val="080808"/>
                </a:solidFill>
                <a:latin typeface="+mn-lt"/>
                <a:ea typeface="宋体" panose="02010600030101010101" pitchFamily="2" charset="-122"/>
              </a:rPr>
              <a:t>p</a:t>
            </a:r>
            <a:r>
              <a:rPr kumimoji="0" lang="en-US" altLang="zh-CN" sz="1600" b="0" i="0" u="none" strike="noStrike" cap="none" normalizeH="0" baseline="0" dirty="0">
                <a:ln>
                  <a:noFill/>
                </a:ln>
                <a:solidFill>
                  <a:srgbClr val="080808"/>
                </a:solidFill>
                <a:effectLst/>
                <a:latin typeface="+mn-lt"/>
                <a:ea typeface="宋体" panose="02010600030101010101" pitchFamily="2" charset="-122"/>
              </a:rPr>
              <a:t>re=1249</a:t>
            </a:r>
            <a:endParaRPr kumimoji="0" lang="zh-CN" altLang="en-US" sz="1600" b="0" i="0" u="none" strike="noStrike" cap="none" normalizeH="0" baseline="0" dirty="0">
              <a:ln>
                <a:noFill/>
              </a:ln>
              <a:solidFill>
                <a:srgbClr val="080808"/>
              </a:solidFill>
              <a:effectLst/>
              <a:latin typeface="+mn-lt"/>
              <a:ea typeface="宋体" panose="02010600030101010101" pitchFamily="2" charset="-122"/>
            </a:endParaRPr>
          </a:p>
        </p:txBody>
      </p:sp>
      <p:sp>
        <p:nvSpPr>
          <p:cNvPr id="42" name="矩形标注 41"/>
          <p:cNvSpPr/>
          <p:nvPr/>
        </p:nvSpPr>
        <p:spPr bwMode="auto">
          <a:xfrm>
            <a:off x="2509406" y="5093565"/>
            <a:ext cx="1123946" cy="405312"/>
          </a:xfrm>
          <a:prstGeom prst="wedgeRectCallout">
            <a:avLst>
              <a:gd name="adj1" fmla="val 54877"/>
              <a:gd name="adj2" fmla="val -209251"/>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600" dirty="0">
                <a:solidFill>
                  <a:srgbClr val="080808"/>
                </a:solidFill>
                <a:latin typeface="+mn-lt"/>
                <a:ea typeface="宋体" panose="02010600030101010101" pitchFamily="2" charset="-122"/>
              </a:rPr>
              <a:t>Next=1356</a:t>
            </a:r>
            <a:endParaRPr kumimoji="0" lang="zh-CN" altLang="en-US" sz="1600" b="0" i="0" u="none" strike="noStrike" cap="none" normalizeH="0" baseline="0" dirty="0">
              <a:ln>
                <a:noFill/>
              </a:ln>
              <a:solidFill>
                <a:srgbClr val="080808"/>
              </a:solidFill>
              <a:effectLst/>
              <a:latin typeface="+mn-lt"/>
              <a:ea typeface="宋体" panose="02010600030101010101" pitchFamily="2" charset="-122"/>
            </a:endParaRPr>
          </a:p>
        </p:txBody>
      </p:sp>
      <p:sp>
        <p:nvSpPr>
          <p:cNvPr id="41" name="矩形标注 40"/>
          <p:cNvSpPr/>
          <p:nvPr/>
        </p:nvSpPr>
        <p:spPr bwMode="auto">
          <a:xfrm>
            <a:off x="623745" y="3373804"/>
            <a:ext cx="1500619" cy="405312"/>
          </a:xfrm>
          <a:prstGeom prst="wedgeRectCallout">
            <a:avLst>
              <a:gd name="adj1" fmla="val 10350"/>
              <a:gd name="adj2" fmla="val 147104"/>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600" dirty="0">
                <a:solidFill>
                  <a:srgbClr val="080808"/>
                </a:solidFill>
                <a:latin typeface="+mn-lt"/>
                <a:ea typeface="宋体" panose="02010600030101010101" pitchFamily="2" charset="-122"/>
              </a:rPr>
              <a:t>p</a:t>
            </a:r>
            <a:r>
              <a:rPr lang="zh-CN" altLang="en-US" sz="1600" dirty="0">
                <a:solidFill>
                  <a:srgbClr val="080808"/>
                </a:solidFill>
                <a:latin typeface="+mn-lt"/>
                <a:ea typeface="宋体" panose="02010600030101010101" pitchFamily="2" charset="-122"/>
              </a:rPr>
              <a:t>是</a:t>
            </a:r>
            <a:r>
              <a:rPr lang="en-US" altLang="zh-CN" sz="1600" dirty="0">
                <a:solidFill>
                  <a:srgbClr val="080808"/>
                </a:solidFill>
                <a:latin typeface="+mn-lt"/>
                <a:ea typeface="宋体" panose="02010600030101010101" pitchFamily="2" charset="-122"/>
              </a:rPr>
              <a:t>head</a:t>
            </a:r>
            <a:r>
              <a:rPr lang="zh-CN" altLang="en-US" sz="1600" dirty="0">
                <a:solidFill>
                  <a:srgbClr val="080808"/>
                </a:solidFill>
                <a:latin typeface="+mn-lt"/>
                <a:ea typeface="宋体" panose="02010600030101010101" pitchFamily="2" charset="-122"/>
              </a:rPr>
              <a:t>的地址</a:t>
            </a:r>
            <a:endParaRPr kumimoji="0" lang="zh-CN" altLang="en-US" sz="1600" b="0" i="0" u="none" strike="noStrike" cap="none" normalizeH="0" baseline="0" dirty="0">
              <a:ln>
                <a:noFill/>
              </a:ln>
              <a:solidFill>
                <a:srgbClr val="080808"/>
              </a:solidFill>
              <a:effectLst/>
              <a:latin typeface="+mn-lt"/>
              <a:ea typeface="宋体" panose="02010600030101010101" pitchFamily="2" charset="-122"/>
            </a:endParaRPr>
          </a:p>
        </p:txBody>
      </p:sp>
      <p:sp>
        <p:nvSpPr>
          <p:cNvPr id="43" name="矩形标注 42"/>
          <p:cNvSpPr/>
          <p:nvPr/>
        </p:nvSpPr>
        <p:spPr bwMode="auto">
          <a:xfrm>
            <a:off x="3826744" y="5167423"/>
            <a:ext cx="1690829" cy="405312"/>
          </a:xfrm>
          <a:prstGeom prst="wedgeRectCallout">
            <a:avLst>
              <a:gd name="adj1" fmla="val 20646"/>
              <a:gd name="adj2" fmla="val -219506"/>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lang="en-US" altLang="zh-CN" sz="1600" dirty="0">
                <a:solidFill>
                  <a:srgbClr val="080808"/>
                </a:solidFill>
                <a:latin typeface="+mn-lt"/>
                <a:ea typeface="宋体" panose="02010600030101010101" pitchFamily="2" charset="-122"/>
              </a:rPr>
              <a:t>Next-&gt;next=1475</a:t>
            </a:r>
            <a:endParaRPr kumimoji="0" lang="zh-CN" altLang="en-US" sz="1600" b="0" i="0" u="none" strike="noStrike" cap="none" normalizeH="0" baseline="0" dirty="0">
              <a:ln>
                <a:noFill/>
              </a:ln>
              <a:solidFill>
                <a:srgbClr val="080808"/>
              </a:solidFill>
              <a:effectLst/>
              <a:latin typeface="+mn-lt"/>
              <a:ea typeface="宋体" panose="02010600030101010101" pitchFamily="2" charset="-122"/>
            </a:endParaRPr>
          </a:p>
        </p:txBody>
      </p:sp>
    </p:spTree>
    <p:extLst>
      <p:ext uri="{BB962C8B-B14F-4D97-AF65-F5344CB8AC3E}">
        <p14:creationId xmlns:p14="http://schemas.microsoft.com/office/powerpoint/2010/main" val="1439603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在</a:t>
            </a:r>
            <a:r>
              <a:rPr lang="zh-CN" altLang="en-US" dirty="0"/>
              <a:t>结构类型中二级指针的概念</a:t>
            </a:r>
          </a:p>
        </p:txBody>
      </p:sp>
      <p:sp>
        <p:nvSpPr>
          <p:cNvPr id="3" name="内容占位符 2"/>
          <p:cNvSpPr>
            <a:spLocks noGrp="1"/>
          </p:cNvSpPr>
          <p:nvPr>
            <p:ph idx="1"/>
          </p:nvPr>
        </p:nvSpPr>
        <p:spPr>
          <a:xfrm>
            <a:off x="381865" y="2626676"/>
            <a:ext cx="8315325" cy="3587087"/>
          </a:xfrm>
        </p:spPr>
        <p:txBody>
          <a:bodyPr/>
          <a:lstStyle/>
          <a:p>
            <a:pPr marL="342900" indent="-342900">
              <a:buFont typeface="Wingdings" panose="05000000000000000000" pitchFamily="2" charset="2"/>
              <a:buChar char="l"/>
            </a:pPr>
            <a:r>
              <a:rPr lang="en-US" altLang="zh-CN" dirty="0">
                <a:solidFill>
                  <a:srgbClr val="080808"/>
                </a:solidFill>
              </a:rPr>
              <a:t>student *head, *Next, </a:t>
            </a:r>
            <a:r>
              <a:rPr lang="en-US" altLang="zh-CN" dirty="0">
                <a:solidFill>
                  <a:srgbClr val="C00000"/>
                </a:solidFill>
              </a:rPr>
              <a:t>**p;</a:t>
            </a:r>
          </a:p>
          <a:p>
            <a:pPr marL="342900" indent="-342900">
              <a:buFont typeface="Wingdings" panose="05000000000000000000" pitchFamily="2" charset="2"/>
              <a:buChar char="l"/>
            </a:pPr>
            <a:r>
              <a:rPr lang="en-US" altLang="zh-CN" dirty="0">
                <a:solidFill>
                  <a:srgbClr val="080808"/>
                </a:solidFill>
              </a:rPr>
              <a:t>Next=head;    //head=1249, Next=1249;</a:t>
            </a:r>
          </a:p>
          <a:p>
            <a:pPr marL="342900" indent="-342900">
              <a:buFont typeface="Wingdings" panose="05000000000000000000" pitchFamily="2" charset="2"/>
              <a:buChar char="l"/>
            </a:pPr>
            <a:r>
              <a:rPr lang="en-US" altLang="zh-CN" dirty="0">
                <a:solidFill>
                  <a:srgbClr val="080808"/>
                </a:solidFill>
              </a:rPr>
              <a:t>p=&amp;head;     //</a:t>
            </a:r>
            <a:r>
              <a:rPr lang="zh-CN" altLang="en-US" dirty="0">
                <a:solidFill>
                  <a:srgbClr val="080808"/>
                </a:solidFill>
              </a:rPr>
              <a:t>保存头指针</a:t>
            </a:r>
            <a:r>
              <a:rPr lang="en-US" altLang="zh-CN" dirty="0">
                <a:solidFill>
                  <a:srgbClr val="080808"/>
                </a:solidFill>
              </a:rPr>
              <a:t>1249</a:t>
            </a:r>
            <a:r>
              <a:rPr lang="zh-CN" altLang="en-US" dirty="0">
                <a:solidFill>
                  <a:srgbClr val="080808"/>
                </a:solidFill>
              </a:rPr>
              <a:t>的内存单元的地址</a:t>
            </a:r>
            <a:r>
              <a:rPr lang="en-US" altLang="zh-CN" dirty="0">
                <a:solidFill>
                  <a:srgbClr val="080808"/>
                </a:solidFill>
                <a:sym typeface="Wingdings" panose="05000000000000000000" pitchFamily="2" charset="2"/>
              </a:rPr>
              <a:t>p</a:t>
            </a:r>
            <a:endParaRPr lang="en-US" altLang="zh-CN" dirty="0">
              <a:solidFill>
                <a:srgbClr val="080808"/>
              </a:solidFill>
            </a:endParaRPr>
          </a:p>
          <a:p>
            <a:pPr marL="342900" indent="-342900">
              <a:buFont typeface="Wingdings" panose="05000000000000000000" pitchFamily="2" charset="2"/>
              <a:buChar char="l"/>
            </a:pPr>
            <a:r>
              <a:rPr lang="en-US" altLang="zh-CN" dirty="0">
                <a:solidFill>
                  <a:srgbClr val="080808"/>
                </a:solidFill>
              </a:rPr>
              <a:t>*p=Next-&gt;next; // head=head-&gt;next; </a:t>
            </a:r>
            <a:r>
              <a:rPr lang="zh-CN" altLang="en-US" dirty="0">
                <a:solidFill>
                  <a:srgbClr val="080808"/>
                </a:solidFill>
              </a:rPr>
              <a:t>即删除头结点</a:t>
            </a:r>
          </a:p>
        </p:txBody>
      </p:sp>
      <p:grpSp>
        <p:nvGrpSpPr>
          <p:cNvPr id="4" name="组合 3"/>
          <p:cNvGrpSpPr/>
          <p:nvPr/>
        </p:nvGrpSpPr>
        <p:grpSpPr>
          <a:xfrm>
            <a:off x="995797" y="1219558"/>
            <a:ext cx="5829300" cy="1170742"/>
            <a:chOff x="685800" y="1282739"/>
            <a:chExt cx="5829300" cy="1170742"/>
          </a:xfrm>
        </p:grpSpPr>
        <p:grpSp>
          <p:nvGrpSpPr>
            <p:cNvPr id="5" name="组合 4"/>
            <p:cNvGrpSpPr/>
            <p:nvPr/>
          </p:nvGrpSpPr>
          <p:grpSpPr>
            <a:xfrm>
              <a:off x="685800" y="1568573"/>
              <a:ext cx="749300" cy="747122"/>
              <a:chOff x="685800" y="1568573"/>
              <a:chExt cx="749300" cy="747122"/>
            </a:xfrm>
          </p:grpSpPr>
          <p:sp>
            <p:nvSpPr>
              <p:cNvPr id="37" name="文本框 36"/>
              <p:cNvSpPr txBox="1"/>
              <p:nvPr/>
            </p:nvSpPr>
            <p:spPr>
              <a:xfrm>
                <a:off x="724478" y="1946363"/>
                <a:ext cx="673100" cy="369332"/>
              </a:xfrm>
              <a:prstGeom prst="rect">
                <a:avLst/>
              </a:prstGeom>
              <a:noFill/>
            </p:spPr>
            <p:txBody>
              <a:bodyPr wrap="square" rtlCol="0">
                <a:spAutoFit/>
              </a:bodyPr>
              <a:lstStyle/>
              <a:p>
                <a:r>
                  <a:rPr lang="en-US" altLang="zh-CN" dirty="0">
                    <a:solidFill>
                      <a:srgbClr val="080808"/>
                    </a:solidFill>
                    <a:latin typeface="+mn-ea"/>
                    <a:ea typeface="+mn-ea"/>
                  </a:rPr>
                  <a:t>1249</a:t>
                </a:r>
                <a:endParaRPr lang="zh-CN" altLang="en-US" dirty="0">
                  <a:solidFill>
                    <a:srgbClr val="080808"/>
                  </a:solidFill>
                  <a:latin typeface="+mn-ea"/>
                  <a:ea typeface="+mn-ea"/>
                </a:endParaRPr>
              </a:p>
            </p:txBody>
          </p:sp>
          <p:sp>
            <p:nvSpPr>
              <p:cNvPr id="38" name="文本框 37"/>
              <p:cNvSpPr txBox="1"/>
              <p:nvPr/>
            </p:nvSpPr>
            <p:spPr>
              <a:xfrm>
                <a:off x="685800" y="1568573"/>
                <a:ext cx="749300" cy="369332"/>
              </a:xfrm>
              <a:prstGeom prst="rect">
                <a:avLst/>
              </a:prstGeom>
              <a:noFill/>
            </p:spPr>
            <p:txBody>
              <a:bodyPr wrap="square" rtlCol="0">
                <a:spAutoFit/>
              </a:bodyPr>
              <a:lstStyle/>
              <a:p>
                <a:r>
                  <a:rPr lang="en-US" altLang="zh-CN" b="1" dirty="0">
                    <a:solidFill>
                      <a:srgbClr val="0303DF"/>
                    </a:solidFill>
                    <a:latin typeface="+mn-ea"/>
                    <a:ea typeface="+mn-ea"/>
                  </a:rPr>
                  <a:t>head</a:t>
                </a:r>
                <a:endParaRPr lang="zh-CN" altLang="en-US" b="1" dirty="0">
                  <a:solidFill>
                    <a:srgbClr val="0303DF"/>
                  </a:solidFill>
                  <a:latin typeface="+mn-ea"/>
                  <a:ea typeface="+mn-ea"/>
                </a:endParaRPr>
              </a:p>
            </p:txBody>
          </p:sp>
        </p:grpSp>
        <p:grpSp>
          <p:nvGrpSpPr>
            <p:cNvPr id="6" name="组合 5"/>
            <p:cNvGrpSpPr/>
            <p:nvPr/>
          </p:nvGrpSpPr>
          <p:grpSpPr>
            <a:xfrm>
              <a:off x="1943100" y="1282739"/>
              <a:ext cx="749300" cy="1131054"/>
              <a:chOff x="673100" y="1282978"/>
              <a:chExt cx="749300" cy="1131054"/>
            </a:xfrm>
          </p:grpSpPr>
          <p:sp>
            <p:nvSpPr>
              <p:cNvPr id="32" name="矩形 31"/>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33" name="直接连接符 32"/>
              <p:cNvCxnSpPr>
                <a:stCxn id="32" idx="1"/>
                <a:endCxn id="32"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4" name="文本框 33"/>
              <p:cNvSpPr txBox="1"/>
              <p:nvPr/>
            </p:nvSpPr>
            <p:spPr>
              <a:xfrm>
                <a:off x="749300" y="2044700"/>
                <a:ext cx="673100" cy="369332"/>
              </a:xfrm>
              <a:prstGeom prst="rect">
                <a:avLst/>
              </a:prstGeom>
              <a:noFill/>
            </p:spPr>
            <p:txBody>
              <a:bodyPr wrap="square" rtlCol="0">
                <a:spAutoFit/>
              </a:bodyPr>
              <a:lstStyle/>
              <a:p>
                <a:r>
                  <a:rPr lang="en-US" altLang="zh-CN" dirty="0">
                    <a:solidFill>
                      <a:srgbClr val="080808"/>
                    </a:solidFill>
                    <a:latin typeface="+mn-ea"/>
                    <a:ea typeface="+mn-ea"/>
                  </a:rPr>
                  <a:t>1356</a:t>
                </a:r>
                <a:endParaRPr lang="zh-CN" altLang="en-US" dirty="0">
                  <a:solidFill>
                    <a:srgbClr val="080808"/>
                  </a:solidFill>
                  <a:latin typeface="+mn-ea"/>
                  <a:ea typeface="+mn-ea"/>
                </a:endParaRPr>
              </a:p>
            </p:txBody>
          </p:sp>
          <p:sp>
            <p:nvSpPr>
              <p:cNvPr id="35" name="文本框 34"/>
              <p:cNvSpPr txBox="1"/>
              <p:nvPr/>
            </p:nvSpPr>
            <p:spPr>
              <a:xfrm>
                <a:off x="673100" y="1282978"/>
                <a:ext cx="749300" cy="369332"/>
              </a:xfrm>
              <a:prstGeom prst="rect">
                <a:avLst/>
              </a:prstGeom>
              <a:noFill/>
            </p:spPr>
            <p:txBody>
              <a:bodyPr wrap="square" rtlCol="0">
                <a:spAutoFit/>
              </a:bodyPr>
              <a:lstStyle/>
              <a:p>
                <a:r>
                  <a:rPr lang="en-US" altLang="zh-CN" dirty="0">
                    <a:solidFill>
                      <a:srgbClr val="080808"/>
                    </a:solidFill>
                    <a:latin typeface="+mn-ea"/>
                    <a:ea typeface="+mn-ea"/>
                  </a:rPr>
                  <a:t>1249</a:t>
                </a:r>
                <a:endParaRPr lang="zh-CN" altLang="en-US" dirty="0">
                  <a:solidFill>
                    <a:srgbClr val="080808"/>
                  </a:solidFill>
                  <a:latin typeface="+mn-ea"/>
                  <a:ea typeface="+mn-ea"/>
                </a:endParaRPr>
              </a:p>
            </p:txBody>
          </p:sp>
          <p:sp>
            <p:nvSpPr>
              <p:cNvPr id="36" name="文本框 35"/>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A</a:t>
                </a:r>
                <a:endParaRPr lang="zh-CN" altLang="en-US" dirty="0">
                  <a:solidFill>
                    <a:srgbClr val="080808"/>
                  </a:solidFill>
                  <a:latin typeface="+mn-ea"/>
                  <a:ea typeface="+mn-ea"/>
                </a:endParaRPr>
              </a:p>
            </p:txBody>
          </p:sp>
        </p:grpSp>
        <p:cxnSp>
          <p:nvCxnSpPr>
            <p:cNvPr id="7" name="肘形连接符 6"/>
            <p:cNvCxnSpPr>
              <a:endCxn id="36" idx="1"/>
            </p:cNvCxnSpPr>
            <p:nvPr/>
          </p:nvCxnSpPr>
          <p:spPr bwMode="auto">
            <a:xfrm flipV="1">
              <a:off x="1485900" y="1910356"/>
              <a:ext cx="495300" cy="6060"/>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8" name="组合 7"/>
            <p:cNvGrpSpPr/>
            <p:nvPr/>
          </p:nvGrpSpPr>
          <p:grpSpPr>
            <a:xfrm>
              <a:off x="2692400" y="1282978"/>
              <a:ext cx="1270000" cy="1131054"/>
              <a:chOff x="2692400" y="1282978"/>
              <a:chExt cx="1270000" cy="1131054"/>
            </a:xfrm>
          </p:grpSpPr>
          <p:grpSp>
            <p:nvGrpSpPr>
              <p:cNvPr id="25" name="组合 24"/>
              <p:cNvGrpSpPr/>
              <p:nvPr/>
            </p:nvGrpSpPr>
            <p:grpSpPr>
              <a:xfrm>
                <a:off x="3213100" y="1282978"/>
                <a:ext cx="749300" cy="1131054"/>
                <a:chOff x="673100" y="1282978"/>
                <a:chExt cx="749300" cy="1131054"/>
              </a:xfrm>
            </p:grpSpPr>
            <p:sp>
              <p:nvSpPr>
                <p:cNvPr id="27" name="矩形 26"/>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28" name="直接连接符 27"/>
                <p:cNvCxnSpPr>
                  <a:stCxn id="27" idx="1"/>
                  <a:endCxn id="27"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9" name="文本框 28"/>
                <p:cNvSpPr txBox="1"/>
                <p:nvPr/>
              </p:nvSpPr>
              <p:spPr>
                <a:xfrm>
                  <a:off x="749300" y="2044700"/>
                  <a:ext cx="673100" cy="369332"/>
                </a:xfrm>
                <a:prstGeom prst="rect">
                  <a:avLst/>
                </a:prstGeom>
                <a:noFill/>
              </p:spPr>
              <p:txBody>
                <a:bodyPr wrap="square" rtlCol="0">
                  <a:spAutoFit/>
                </a:bodyPr>
                <a:lstStyle/>
                <a:p>
                  <a:r>
                    <a:rPr lang="en-US" altLang="zh-CN" dirty="0">
                      <a:solidFill>
                        <a:srgbClr val="080808"/>
                      </a:solidFill>
                      <a:latin typeface="+mn-ea"/>
                      <a:ea typeface="+mn-ea"/>
                    </a:rPr>
                    <a:t>1475</a:t>
                  </a:r>
                  <a:endParaRPr lang="zh-CN" altLang="en-US" dirty="0">
                    <a:solidFill>
                      <a:srgbClr val="080808"/>
                    </a:solidFill>
                    <a:latin typeface="+mn-ea"/>
                    <a:ea typeface="+mn-ea"/>
                  </a:endParaRPr>
                </a:p>
              </p:txBody>
            </p:sp>
            <p:sp>
              <p:nvSpPr>
                <p:cNvPr id="30" name="文本框 29"/>
                <p:cNvSpPr txBox="1"/>
                <p:nvPr/>
              </p:nvSpPr>
              <p:spPr>
                <a:xfrm>
                  <a:off x="673100" y="1282978"/>
                  <a:ext cx="749300" cy="369332"/>
                </a:xfrm>
                <a:prstGeom prst="rect">
                  <a:avLst/>
                </a:prstGeom>
                <a:noFill/>
              </p:spPr>
              <p:txBody>
                <a:bodyPr wrap="square" rtlCol="0">
                  <a:spAutoFit/>
                </a:bodyPr>
                <a:lstStyle/>
                <a:p>
                  <a:r>
                    <a:rPr lang="en-US" altLang="zh-CN" dirty="0">
                      <a:solidFill>
                        <a:srgbClr val="080808"/>
                      </a:solidFill>
                      <a:latin typeface="+mn-ea"/>
                      <a:ea typeface="+mn-ea"/>
                    </a:rPr>
                    <a:t>1356</a:t>
                  </a:r>
                  <a:endParaRPr lang="zh-CN" altLang="en-US" dirty="0">
                    <a:solidFill>
                      <a:srgbClr val="080808"/>
                    </a:solidFill>
                    <a:latin typeface="+mn-ea"/>
                    <a:ea typeface="+mn-ea"/>
                  </a:endParaRPr>
                </a:p>
              </p:txBody>
            </p:sp>
            <p:sp>
              <p:nvSpPr>
                <p:cNvPr id="31" name="文本框 30"/>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B</a:t>
                  </a:r>
                  <a:endParaRPr lang="zh-CN" altLang="en-US" dirty="0">
                    <a:solidFill>
                      <a:srgbClr val="080808"/>
                    </a:solidFill>
                    <a:latin typeface="+mn-ea"/>
                    <a:ea typeface="+mn-ea"/>
                  </a:endParaRPr>
                </a:p>
              </p:txBody>
            </p:sp>
          </p:grpSp>
          <p:cxnSp>
            <p:nvCxnSpPr>
              <p:cNvPr id="26" name="肘形连接符 25"/>
              <p:cNvCxnSpPr>
                <a:endCxn id="31" idx="1"/>
              </p:cNvCxnSpPr>
              <p:nvPr/>
            </p:nvCxnSpPr>
            <p:spPr bwMode="auto">
              <a:xfrm flipV="1">
                <a:off x="2692400" y="1910595"/>
                <a:ext cx="558800" cy="319010"/>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nvGrpSpPr>
            <p:cNvPr id="9" name="组合 8"/>
            <p:cNvGrpSpPr/>
            <p:nvPr/>
          </p:nvGrpSpPr>
          <p:grpSpPr>
            <a:xfrm>
              <a:off x="3987800" y="1322427"/>
              <a:ext cx="1270000" cy="1131054"/>
              <a:chOff x="2692400" y="1282978"/>
              <a:chExt cx="1270000" cy="1131054"/>
            </a:xfrm>
          </p:grpSpPr>
          <p:grpSp>
            <p:nvGrpSpPr>
              <p:cNvPr id="18" name="组合 17"/>
              <p:cNvGrpSpPr/>
              <p:nvPr/>
            </p:nvGrpSpPr>
            <p:grpSpPr>
              <a:xfrm>
                <a:off x="3213100" y="1282978"/>
                <a:ext cx="749300" cy="1131054"/>
                <a:chOff x="673100" y="1282978"/>
                <a:chExt cx="749300" cy="1131054"/>
              </a:xfrm>
            </p:grpSpPr>
            <p:sp>
              <p:nvSpPr>
                <p:cNvPr id="20" name="矩形 19"/>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21" name="直接连接符 20"/>
                <p:cNvCxnSpPr>
                  <a:stCxn id="20" idx="1"/>
                  <a:endCxn id="20"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749300" y="2044700"/>
                  <a:ext cx="673100" cy="369332"/>
                </a:xfrm>
                <a:prstGeom prst="rect">
                  <a:avLst/>
                </a:prstGeom>
                <a:noFill/>
              </p:spPr>
              <p:txBody>
                <a:bodyPr wrap="square" rtlCol="0">
                  <a:spAutoFit/>
                </a:bodyPr>
                <a:lstStyle/>
                <a:p>
                  <a:r>
                    <a:rPr lang="en-US" altLang="zh-CN" dirty="0">
                      <a:solidFill>
                        <a:srgbClr val="080808"/>
                      </a:solidFill>
                      <a:latin typeface="+mn-ea"/>
                      <a:ea typeface="+mn-ea"/>
                    </a:rPr>
                    <a:t>1021</a:t>
                  </a:r>
                  <a:endParaRPr lang="zh-CN" altLang="en-US" dirty="0">
                    <a:solidFill>
                      <a:srgbClr val="080808"/>
                    </a:solidFill>
                    <a:latin typeface="+mn-ea"/>
                    <a:ea typeface="+mn-ea"/>
                  </a:endParaRPr>
                </a:p>
              </p:txBody>
            </p:sp>
            <p:sp>
              <p:nvSpPr>
                <p:cNvPr id="23" name="文本框 22"/>
                <p:cNvSpPr txBox="1"/>
                <p:nvPr/>
              </p:nvSpPr>
              <p:spPr>
                <a:xfrm>
                  <a:off x="673100" y="1282978"/>
                  <a:ext cx="749300" cy="369332"/>
                </a:xfrm>
                <a:prstGeom prst="rect">
                  <a:avLst/>
                </a:prstGeom>
                <a:noFill/>
              </p:spPr>
              <p:txBody>
                <a:bodyPr wrap="square" rtlCol="0">
                  <a:spAutoFit/>
                </a:bodyPr>
                <a:lstStyle/>
                <a:p>
                  <a:r>
                    <a:rPr lang="en-US" altLang="zh-CN" dirty="0">
                      <a:solidFill>
                        <a:srgbClr val="080808"/>
                      </a:solidFill>
                      <a:latin typeface="+mn-ea"/>
                      <a:ea typeface="+mn-ea"/>
                    </a:rPr>
                    <a:t>1475</a:t>
                  </a:r>
                  <a:endParaRPr lang="zh-CN" altLang="en-US" dirty="0">
                    <a:solidFill>
                      <a:srgbClr val="080808"/>
                    </a:solidFill>
                    <a:latin typeface="+mn-ea"/>
                    <a:ea typeface="+mn-ea"/>
                  </a:endParaRPr>
                </a:p>
              </p:txBody>
            </p:sp>
            <p:sp>
              <p:nvSpPr>
                <p:cNvPr id="24" name="文本框 23"/>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C</a:t>
                  </a:r>
                  <a:endParaRPr lang="zh-CN" altLang="en-US" dirty="0">
                    <a:solidFill>
                      <a:srgbClr val="080808"/>
                    </a:solidFill>
                    <a:latin typeface="+mn-ea"/>
                    <a:ea typeface="+mn-ea"/>
                  </a:endParaRPr>
                </a:p>
              </p:txBody>
            </p:sp>
          </p:grpSp>
          <p:cxnSp>
            <p:nvCxnSpPr>
              <p:cNvPr id="19" name="肘形连接符 18"/>
              <p:cNvCxnSpPr>
                <a:endCxn id="24" idx="1"/>
              </p:cNvCxnSpPr>
              <p:nvPr/>
            </p:nvCxnSpPr>
            <p:spPr bwMode="auto">
              <a:xfrm flipV="1">
                <a:off x="2692400" y="1910595"/>
                <a:ext cx="558800" cy="319010"/>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nvGrpSpPr>
            <p:cNvPr id="10" name="组合 9"/>
            <p:cNvGrpSpPr/>
            <p:nvPr/>
          </p:nvGrpSpPr>
          <p:grpSpPr>
            <a:xfrm>
              <a:off x="5245100" y="1319846"/>
              <a:ext cx="1270000" cy="1131054"/>
              <a:chOff x="2692400" y="1282978"/>
              <a:chExt cx="1270000" cy="1131054"/>
            </a:xfrm>
          </p:grpSpPr>
          <p:grpSp>
            <p:nvGrpSpPr>
              <p:cNvPr id="11" name="组合 10"/>
              <p:cNvGrpSpPr/>
              <p:nvPr/>
            </p:nvGrpSpPr>
            <p:grpSpPr>
              <a:xfrm>
                <a:off x="3213100" y="1282978"/>
                <a:ext cx="749300" cy="1131054"/>
                <a:chOff x="673100" y="1282978"/>
                <a:chExt cx="749300" cy="1131054"/>
              </a:xfrm>
            </p:grpSpPr>
            <p:sp>
              <p:nvSpPr>
                <p:cNvPr id="13" name="矩形 12"/>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14" name="直接连接符 13"/>
                <p:cNvCxnSpPr>
                  <a:stCxn id="13" idx="1"/>
                  <a:endCxn id="13"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5" name="文本框 14"/>
                <p:cNvSpPr txBox="1"/>
                <p:nvPr/>
              </p:nvSpPr>
              <p:spPr>
                <a:xfrm>
                  <a:off x="749300" y="2044700"/>
                  <a:ext cx="673100" cy="369332"/>
                </a:xfrm>
                <a:prstGeom prst="rect">
                  <a:avLst/>
                </a:prstGeom>
                <a:noFill/>
              </p:spPr>
              <p:txBody>
                <a:bodyPr wrap="square" rtlCol="0">
                  <a:spAutoFit/>
                </a:bodyPr>
                <a:lstStyle/>
                <a:p>
                  <a:endParaRPr lang="zh-CN" altLang="en-US" b="1" dirty="0">
                    <a:solidFill>
                      <a:srgbClr val="0303DF"/>
                    </a:solidFill>
                    <a:latin typeface="+mn-ea"/>
                    <a:ea typeface="+mn-ea"/>
                  </a:endParaRPr>
                </a:p>
              </p:txBody>
            </p:sp>
            <p:sp>
              <p:nvSpPr>
                <p:cNvPr id="16" name="文本框 15"/>
                <p:cNvSpPr txBox="1"/>
                <p:nvPr/>
              </p:nvSpPr>
              <p:spPr>
                <a:xfrm>
                  <a:off x="673100" y="1282978"/>
                  <a:ext cx="749300" cy="369332"/>
                </a:xfrm>
                <a:prstGeom prst="rect">
                  <a:avLst/>
                </a:prstGeom>
                <a:noFill/>
              </p:spPr>
              <p:txBody>
                <a:bodyPr wrap="square" rtlCol="0">
                  <a:spAutoFit/>
                </a:bodyPr>
                <a:lstStyle/>
                <a:p>
                  <a:r>
                    <a:rPr lang="en-US" altLang="zh-CN" dirty="0">
                      <a:solidFill>
                        <a:srgbClr val="080808"/>
                      </a:solidFill>
                      <a:latin typeface="+mn-ea"/>
                      <a:ea typeface="+mn-ea"/>
                    </a:rPr>
                    <a:t>1021</a:t>
                  </a:r>
                  <a:endParaRPr lang="zh-CN" altLang="en-US" dirty="0">
                    <a:solidFill>
                      <a:srgbClr val="080808"/>
                    </a:solidFill>
                    <a:latin typeface="+mn-ea"/>
                    <a:ea typeface="+mn-ea"/>
                  </a:endParaRPr>
                </a:p>
              </p:txBody>
            </p:sp>
            <p:sp>
              <p:nvSpPr>
                <p:cNvPr id="17" name="文本框 16"/>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D</a:t>
                  </a:r>
                  <a:endParaRPr lang="zh-CN" altLang="en-US" dirty="0">
                    <a:solidFill>
                      <a:srgbClr val="080808"/>
                    </a:solidFill>
                    <a:latin typeface="+mn-ea"/>
                    <a:ea typeface="+mn-ea"/>
                  </a:endParaRPr>
                </a:p>
              </p:txBody>
            </p:sp>
          </p:grpSp>
          <p:cxnSp>
            <p:nvCxnSpPr>
              <p:cNvPr id="12" name="肘形连接符 11"/>
              <p:cNvCxnSpPr>
                <a:endCxn id="17" idx="1"/>
              </p:cNvCxnSpPr>
              <p:nvPr/>
            </p:nvCxnSpPr>
            <p:spPr bwMode="auto">
              <a:xfrm flipV="1">
                <a:off x="2692400" y="1910595"/>
                <a:ext cx="558800" cy="319010"/>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spTree>
    <p:extLst>
      <p:ext uri="{BB962C8B-B14F-4D97-AF65-F5344CB8AC3E}">
        <p14:creationId xmlns:p14="http://schemas.microsoft.com/office/powerpoint/2010/main" val="20381197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利用</a:t>
            </a:r>
            <a:r>
              <a:rPr lang="zh-CN" altLang="en-US" dirty="0"/>
              <a:t>二级指针实现链表的删除</a:t>
            </a:r>
          </a:p>
        </p:txBody>
      </p:sp>
      <p:sp>
        <p:nvSpPr>
          <p:cNvPr id="3" name="内容占位符 2"/>
          <p:cNvSpPr>
            <a:spLocks noGrp="1"/>
          </p:cNvSpPr>
          <p:nvPr>
            <p:ph idx="1"/>
          </p:nvPr>
        </p:nvSpPr>
        <p:spPr/>
        <p:txBody>
          <a:bodyPr/>
          <a:lstStyle/>
          <a:p>
            <a:pPr marL="285750" lvl="1" indent="0">
              <a:lnSpc>
                <a:spcPct val="100000"/>
              </a:lnSpc>
              <a:buNone/>
            </a:pPr>
            <a:r>
              <a:rPr lang="en-US" altLang="zh-CN" sz="1600" dirty="0">
                <a:solidFill>
                  <a:srgbClr val="080808"/>
                </a:solidFill>
              </a:rPr>
              <a:t>student </a:t>
            </a:r>
            <a:r>
              <a:rPr lang="en-US" altLang="zh-CN" sz="1600" dirty="0"/>
              <a:t>* deleteSortedLink_1(</a:t>
            </a:r>
            <a:r>
              <a:rPr lang="en-US" altLang="zh-CN" sz="1600" b="1" dirty="0">
                <a:solidFill>
                  <a:srgbClr val="030DCD"/>
                </a:solidFill>
              </a:rPr>
              <a:t>student **head</a:t>
            </a:r>
            <a:r>
              <a:rPr lang="en-US" altLang="zh-CN" sz="1600" dirty="0"/>
              <a:t>, </a:t>
            </a:r>
            <a:r>
              <a:rPr lang="en-US" altLang="zh-CN" sz="1600" dirty="0" err="1"/>
              <a:t>int</a:t>
            </a:r>
            <a:r>
              <a:rPr lang="en-US" altLang="zh-CN" sz="1600" dirty="0"/>
              <a:t> ID)   //return head   (&amp;head, ID)</a:t>
            </a:r>
          </a:p>
          <a:p>
            <a:pPr marL="285750" lvl="1" indent="0">
              <a:lnSpc>
                <a:spcPct val="100000"/>
              </a:lnSpc>
              <a:buNone/>
            </a:pPr>
            <a:r>
              <a:rPr lang="en-US" altLang="zh-CN" sz="1600" dirty="0"/>
              <a:t>{</a:t>
            </a:r>
          </a:p>
          <a:p>
            <a:pPr marL="285750" lvl="1" indent="0">
              <a:lnSpc>
                <a:spcPct val="100000"/>
              </a:lnSpc>
              <a:buNone/>
            </a:pPr>
            <a:r>
              <a:rPr lang="en-US" altLang="zh-CN" sz="1600" dirty="0"/>
              <a:t>	</a:t>
            </a:r>
            <a:r>
              <a:rPr lang="en-US" altLang="zh-CN" sz="1600" dirty="0">
                <a:solidFill>
                  <a:srgbClr val="080808"/>
                </a:solidFill>
              </a:rPr>
              <a:t> student </a:t>
            </a:r>
            <a:r>
              <a:rPr lang="en-US" altLang="zh-CN" sz="1600" dirty="0">
                <a:solidFill>
                  <a:srgbClr val="C00000"/>
                </a:solidFill>
              </a:rPr>
              <a:t>**Cur</a:t>
            </a:r>
            <a:r>
              <a:rPr lang="en-US" altLang="zh-CN" sz="1600" dirty="0"/>
              <a:t>;    //*Cur</a:t>
            </a:r>
            <a:r>
              <a:rPr lang="zh-CN" altLang="en-US" sz="1600" dirty="0"/>
              <a:t>类似于于</a:t>
            </a:r>
            <a:r>
              <a:rPr lang="en-US" altLang="zh-CN" sz="1600" dirty="0" err="1"/>
              <a:t>prev</a:t>
            </a:r>
            <a:endParaRPr lang="en-US" altLang="zh-CN" sz="1600" dirty="0"/>
          </a:p>
          <a:p>
            <a:pPr marL="285750" lvl="1" indent="0">
              <a:lnSpc>
                <a:spcPct val="100000"/>
              </a:lnSpc>
              <a:buNone/>
            </a:pPr>
            <a:r>
              <a:rPr lang="en-US" altLang="zh-CN" sz="1600" dirty="0"/>
              <a:t>	</a:t>
            </a:r>
            <a:r>
              <a:rPr lang="en-US" altLang="zh-CN" sz="1600" dirty="0">
                <a:solidFill>
                  <a:srgbClr val="080808"/>
                </a:solidFill>
              </a:rPr>
              <a:t> student </a:t>
            </a:r>
            <a:r>
              <a:rPr lang="en-US" altLang="zh-CN" sz="1600" dirty="0"/>
              <a:t>*Next;    //Next</a:t>
            </a:r>
            <a:r>
              <a:rPr lang="zh-CN" altLang="en-US" sz="1600" dirty="0"/>
              <a:t>类似于</a:t>
            </a:r>
            <a:r>
              <a:rPr lang="en-US" altLang="zh-CN" sz="1600" dirty="0" err="1"/>
              <a:t>pNext</a:t>
            </a:r>
            <a:r>
              <a:rPr lang="en-US" altLang="zh-CN" sz="1600" dirty="0"/>
              <a:t> </a:t>
            </a:r>
          </a:p>
          <a:p>
            <a:pPr marL="285750" lvl="1" indent="0">
              <a:lnSpc>
                <a:spcPct val="100000"/>
              </a:lnSpc>
              <a:buNone/>
            </a:pPr>
            <a:r>
              <a:rPr lang="en-US" altLang="zh-CN" sz="1600" dirty="0"/>
              <a:t>	</a:t>
            </a:r>
          </a:p>
          <a:p>
            <a:pPr marL="285750" lvl="1" indent="0">
              <a:lnSpc>
                <a:spcPct val="100000"/>
              </a:lnSpc>
              <a:buNone/>
            </a:pPr>
            <a:r>
              <a:rPr lang="en-US" altLang="zh-CN" sz="1600" dirty="0"/>
              <a:t>	for (Cur = head; *Cur; )   //*Cur points to the first node</a:t>
            </a:r>
          </a:p>
          <a:p>
            <a:pPr marL="285750" lvl="1" indent="0">
              <a:lnSpc>
                <a:spcPct val="100000"/>
              </a:lnSpc>
              <a:buNone/>
            </a:pPr>
            <a:r>
              <a:rPr lang="en-US" altLang="zh-CN" sz="1600" dirty="0"/>
              <a:t>       {</a:t>
            </a:r>
          </a:p>
          <a:p>
            <a:pPr marL="285750" lvl="1" indent="0">
              <a:lnSpc>
                <a:spcPct val="100000"/>
              </a:lnSpc>
              <a:buNone/>
            </a:pPr>
            <a:r>
              <a:rPr lang="en-US" altLang="zh-CN" sz="1600" dirty="0"/>
              <a:t>          Next = *Cur;   //entry = entry-&gt;next;</a:t>
            </a:r>
          </a:p>
          <a:p>
            <a:pPr marL="285750" lvl="1" indent="0">
              <a:lnSpc>
                <a:spcPct val="100000"/>
              </a:lnSpc>
              <a:buNone/>
            </a:pPr>
            <a:r>
              <a:rPr lang="en-US" altLang="zh-CN" sz="1600" dirty="0"/>
              <a:t>          if (Next-&gt;ID == ID)</a:t>
            </a:r>
          </a:p>
          <a:p>
            <a:pPr marL="285750" lvl="1" indent="0">
              <a:lnSpc>
                <a:spcPct val="100000"/>
              </a:lnSpc>
              <a:buNone/>
            </a:pPr>
            <a:r>
              <a:rPr lang="en-US" altLang="zh-CN" sz="1600" dirty="0"/>
              <a:t>          {</a:t>
            </a:r>
          </a:p>
          <a:p>
            <a:pPr marL="285750" lvl="1" indent="0">
              <a:lnSpc>
                <a:spcPct val="100000"/>
              </a:lnSpc>
              <a:buNone/>
            </a:pPr>
            <a:r>
              <a:rPr lang="en-US" altLang="zh-CN" sz="1600" b="1" dirty="0">
                <a:solidFill>
                  <a:srgbClr val="030DCD"/>
                </a:solidFill>
              </a:rPr>
              <a:t>            *Cur = Next-&gt;next;</a:t>
            </a:r>
          </a:p>
          <a:p>
            <a:pPr marL="285750" lvl="1" indent="0">
              <a:lnSpc>
                <a:spcPct val="100000"/>
              </a:lnSpc>
              <a:buNone/>
            </a:pPr>
            <a:r>
              <a:rPr lang="en-US" altLang="zh-CN" sz="1600" dirty="0"/>
              <a:t>            free(Next);</a:t>
            </a:r>
          </a:p>
          <a:p>
            <a:pPr marL="285750" lvl="1" indent="0">
              <a:lnSpc>
                <a:spcPct val="100000"/>
              </a:lnSpc>
              <a:buNone/>
            </a:pPr>
            <a:r>
              <a:rPr lang="en-US" altLang="zh-CN" sz="1600" dirty="0"/>
              <a:t>            break;</a:t>
            </a:r>
          </a:p>
          <a:p>
            <a:pPr marL="285750" lvl="1" indent="0">
              <a:lnSpc>
                <a:spcPct val="100000"/>
              </a:lnSpc>
              <a:buNone/>
            </a:pPr>
            <a:r>
              <a:rPr lang="en-US" altLang="zh-CN" sz="1600" dirty="0"/>
              <a:t>          }</a:t>
            </a:r>
          </a:p>
          <a:p>
            <a:pPr marL="285750" lvl="1" indent="0">
              <a:lnSpc>
                <a:spcPct val="100000"/>
              </a:lnSpc>
              <a:buNone/>
            </a:pPr>
            <a:r>
              <a:rPr lang="en-US" altLang="zh-CN" sz="1600" dirty="0"/>
              <a:t>          else</a:t>
            </a:r>
          </a:p>
          <a:p>
            <a:pPr marL="285750" lvl="1" indent="0">
              <a:lnSpc>
                <a:spcPct val="100000"/>
              </a:lnSpc>
              <a:buNone/>
            </a:pPr>
            <a:r>
              <a:rPr lang="en-US" altLang="zh-CN" sz="1600" dirty="0"/>
              <a:t>            Cur = &amp;(Next-&gt;next);</a:t>
            </a:r>
          </a:p>
          <a:p>
            <a:pPr marL="285750" lvl="1" indent="0">
              <a:lnSpc>
                <a:spcPct val="100000"/>
              </a:lnSpc>
              <a:buNone/>
            </a:pPr>
            <a:r>
              <a:rPr lang="en-US" altLang="zh-CN" sz="1600" dirty="0"/>
              <a:t>       }</a:t>
            </a:r>
          </a:p>
          <a:p>
            <a:pPr marL="285750" lvl="1" indent="0">
              <a:lnSpc>
                <a:spcPct val="100000"/>
              </a:lnSpc>
              <a:buNone/>
            </a:pPr>
            <a:r>
              <a:rPr lang="en-US" altLang="zh-CN" sz="1600" dirty="0"/>
              <a:t>    return *head;	</a:t>
            </a:r>
          </a:p>
          <a:p>
            <a:pPr marL="285750" lvl="1" indent="0">
              <a:lnSpc>
                <a:spcPct val="100000"/>
              </a:lnSpc>
              <a:buNone/>
            </a:pPr>
            <a:r>
              <a:rPr lang="en-US" altLang="zh-CN" sz="1600" dirty="0"/>
              <a:t>}</a:t>
            </a:r>
          </a:p>
          <a:p>
            <a:pPr marL="285750" lvl="1" indent="0">
              <a:lnSpc>
                <a:spcPct val="100000"/>
              </a:lnSpc>
              <a:buNone/>
            </a:pPr>
            <a:r>
              <a:rPr lang="en-US" altLang="zh-CN" sz="1600" dirty="0">
                <a:solidFill>
                  <a:srgbClr val="C00000"/>
                </a:solidFill>
              </a:rPr>
              <a:t>//</a:t>
            </a:r>
            <a:r>
              <a:rPr lang="zh-CN" altLang="en-US" sz="1600" dirty="0">
                <a:solidFill>
                  <a:srgbClr val="C00000"/>
                </a:solidFill>
              </a:rPr>
              <a:t>不需要对删除第一个元素（头元素）进行单独处理；</a:t>
            </a:r>
          </a:p>
        </p:txBody>
      </p:sp>
    </p:spTree>
    <p:extLst>
      <p:ext uri="{BB962C8B-B14F-4D97-AF65-F5344CB8AC3E}">
        <p14:creationId xmlns:p14="http://schemas.microsoft.com/office/powerpoint/2010/main" val="2660370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利用</a:t>
            </a:r>
            <a:r>
              <a:rPr lang="zh-CN" altLang="en-US" dirty="0"/>
              <a:t>二级指针实现链表的插入</a:t>
            </a:r>
          </a:p>
        </p:txBody>
      </p:sp>
      <p:sp>
        <p:nvSpPr>
          <p:cNvPr id="3" name="内容占位符 2"/>
          <p:cNvSpPr>
            <a:spLocks noGrp="1"/>
          </p:cNvSpPr>
          <p:nvPr>
            <p:ph idx="1"/>
          </p:nvPr>
        </p:nvSpPr>
        <p:spPr/>
        <p:txBody>
          <a:bodyPr/>
          <a:lstStyle/>
          <a:p>
            <a:pPr marL="285750" lvl="1" indent="0">
              <a:lnSpc>
                <a:spcPct val="100000"/>
              </a:lnSpc>
              <a:buNone/>
            </a:pPr>
            <a:r>
              <a:rPr lang="en-US" altLang="zh-CN" sz="1800" dirty="0">
                <a:solidFill>
                  <a:srgbClr val="080808"/>
                </a:solidFill>
              </a:rPr>
              <a:t>student </a:t>
            </a:r>
            <a:r>
              <a:rPr lang="en-US" altLang="zh-CN" sz="1800" dirty="0"/>
              <a:t>* </a:t>
            </a:r>
            <a:r>
              <a:rPr lang="en-US" altLang="zh-CN" sz="1800" dirty="0" err="1"/>
              <a:t>insertSortedLink</a:t>
            </a:r>
            <a:r>
              <a:rPr lang="en-US" altLang="zh-CN" sz="1800" dirty="0"/>
              <a:t>(</a:t>
            </a:r>
            <a:r>
              <a:rPr lang="en-US" altLang="zh-CN" sz="1800" dirty="0">
                <a:solidFill>
                  <a:srgbClr val="080808"/>
                </a:solidFill>
              </a:rPr>
              <a:t>student </a:t>
            </a:r>
            <a:r>
              <a:rPr lang="en-US" altLang="zh-CN" sz="1800" dirty="0">
                <a:solidFill>
                  <a:srgbClr val="C00000"/>
                </a:solidFill>
              </a:rPr>
              <a:t>**head</a:t>
            </a:r>
            <a:r>
              <a:rPr lang="en-US" altLang="zh-CN" sz="1800" dirty="0"/>
              <a:t>, </a:t>
            </a:r>
            <a:r>
              <a:rPr lang="en-US" altLang="zh-CN" sz="1800" dirty="0" err="1"/>
              <a:t>int</a:t>
            </a:r>
            <a:r>
              <a:rPr lang="en-US" altLang="zh-CN" sz="1800" dirty="0"/>
              <a:t> ID)   //return head</a:t>
            </a:r>
          </a:p>
          <a:p>
            <a:pPr marL="285750" lvl="1" indent="0">
              <a:lnSpc>
                <a:spcPct val="100000"/>
              </a:lnSpc>
              <a:buNone/>
            </a:pPr>
            <a:r>
              <a:rPr lang="en-US" altLang="zh-CN" sz="1800" dirty="0"/>
              <a:t>{</a:t>
            </a:r>
          </a:p>
          <a:p>
            <a:pPr marL="285750" lvl="1" indent="0">
              <a:lnSpc>
                <a:spcPct val="100000"/>
              </a:lnSpc>
              <a:buNone/>
            </a:pPr>
            <a:r>
              <a:rPr lang="en-US" altLang="zh-CN" sz="1800" dirty="0"/>
              <a:t>     </a:t>
            </a:r>
            <a:r>
              <a:rPr lang="en-US" altLang="zh-CN" sz="1800" dirty="0">
                <a:solidFill>
                  <a:srgbClr val="080808"/>
                </a:solidFill>
              </a:rPr>
              <a:t>student </a:t>
            </a:r>
            <a:r>
              <a:rPr lang="en-US" altLang="zh-CN" sz="1800" dirty="0"/>
              <a:t>*</a:t>
            </a:r>
            <a:r>
              <a:rPr lang="en-US" altLang="zh-CN" sz="1800" dirty="0" err="1"/>
              <a:t>newNode</a:t>
            </a:r>
            <a:r>
              <a:rPr lang="en-US" altLang="zh-CN" sz="1800" dirty="0"/>
              <a:t> = (node *)</a:t>
            </a:r>
            <a:r>
              <a:rPr lang="en-US" altLang="zh-CN" sz="1800" dirty="0" err="1"/>
              <a:t>malloc</a:t>
            </a:r>
            <a:r>
              <a:rPr lang="en-US" altLang="zh-CN" sz="1800" dirty="0"/>
              <a:t>(</a:t>
            </a:r>
            <a:r>
              <a:rPr lang="en-US" altLang="zh-CN" sz="1800" dirty="0" err="1"/>
              <a:t>sizeof</a:t>
            </a:r>
            <a:r>
              <a:rPr lang="en-US" altLang="zh-CN" sz="1800" dirty="0"/>
              <a:t>(</a:t>
            </a:r>
            <a:r>
              <a:rPr lang="en-US" altLang="zh-CN" sz="1800" dirty="0">
                <a:solidFill>
                  <a:srgbClr val="080808"/>
                </a:solidFill>
              </a:rPr>
              <a:t>student </a:t>
            </a:r>
            <a:r>
              <a:rPr lang="en-US" altLang="zh-CN" sz="1800" dirty="0"/>
              <a:t>));</a:t>
            </a:r>
          </a:p>
          <a:p>
            <a:pPr marL="285750" lvl="1" indent="0">
              <a:lnSpc>
                <a:spcPct val="100000"/>
              </a:lnSpc>
              <a:buNone/>
            </a:pPr>
            <a:r>
              <a:rPr lang="en-US" altLang="zh-CN" sz="1800" dirty="0"/>
              <a:t>     </a:t>
            </a:r>
            <a:r>
              <a:rPr lang="en-US" altLang="zh-CN" sz="1800" dirty="0" err="1"/>
              <a:t>newNode</a:t>
            </a:r>
            <a:r>
              <a:rPr lang="en-US" altLang="zh-CN" sz="1800" dirty="0"/>
              <a:t>-&gt;ID = ID; </a:t>
            </a:r>
            <a:r>
              <a:rPr lang="en-US" altLang="zh-CN" sz="1800" dirty="0" err="1"/>
              <a:t>newNode</a:t>
            </a:r>
            <a:r>
              <a:rPr lang="en-US" altLang="zh-CN" sz="1800" dirty="0"/>
              <a:t>-&gt;next=NULL;</a:t>
            </a:r>
          </a:p>
          <a:p>
            <a:pPr marL="285750" lvl="1" indent="0">
              <a:lnSpc>
                <a:spcPct val="100000"/>
              </a:lnSpc>
              <a:buNone/>
            </a:pPr>
            <a:r>
              <a:rPr lang="en-US" altLang="zh-CN" sz="1800" dirty="0"/>
              <a:t>     </a:t>
            </a:r>
            <a:r>
              <a:rPr lang="en-US" altLang="zh-CN" sz="1800" dirty="0">
                <a:solidFill>
                  <a:srgbClr val="080808"/>
                </a:solidFill>
              </a:rPr>
              <a:t>student </a:t>
            </a:r>
            <a:r>
              <a:rPr lang="en-US" altLang="zh-CN" sz="1800" dirty="0"/>
              <a:t>**Cur = head, *Next = *head;      </a:t>
            </a:r>
          </a:p>
          <a:p>
            <a:pPr marL="285750" lvl="1" indent="0">
              <a:lnSpc>
                <a:spcPct val="100000"/>
              </a:lnSpc>
              <a:buNone/>
            </a:pPr>
            <a:r>
              <a:rPr lang="en-US" altLang="zh-CN" sz="1800" dirty="0"/>
              <a:t>     while (Next)</a:t>
            </a:r>
          </a:p>
          <a:p>
            <a:pPr marL="285750" lvl="1" indent="0">
              <a:lnSpc>
                <a:spcPct val="100000"/>
              </a:lnSpc>
              <a:buNone/>
            </a:pPr>
            <a:r>
              <a:rPr lang="en-US" altLang="zh-CN" sz="1800" dirty="0"/>
              <a:t>      {</a:t>
            </a:r>
          </a:p>
          <a:p>
            <a:pPr marL="285750" lvl="1" indent="0">
              <a:lnSpc>
                <a:spcPct val="100000"/>
              </a:lnSpc>
              <a:buNone/>
            </a:pPr>
            <a:r>
              <a:rPr lang="en-US" altLang="zh-CN" sz="1800" dirty="0"/>
              <a:t>           if (Next-&gt;ID &gt;ID)</a:t>
            </a:r>
          </a:p>
          <a:p>
            <a:pPr marL="285750" lvl="1" indent="0">
              <a:lnSpc>
                <a:spcPct val="100000"/>
              </a:lnSpc>
              <a:buNone/>
            </a:pPr>
            <a:r>
              <a:rPr lang="en-US" altLang="zh-CN" sz="1800" dirty="0"/>
              <a:t>	   {   </a:t>
            </a:r>
            <a:r>
              <a:rPr lang="en-US" altLang="zh-CN" sz="1800" dirty="0" err="1"/>
              <a:t>newNode</a:t>
            </a:r>
            <a:r>
              <a:rPr lang="en-US" altLang="zh-CN" sz="1800" dirty="0"/>
              <a:t>-&gt;next = Next;</a:t>
            </a:r>
          </a:p>
          <a:p>
            <a:pPr marL="285750" lvl="1" indent="0">
              <a:lnSpc>
                <a:spcPct val="100000"/>
              </a:lnSpc>
              <a:buNone/>
            </a:pPr>
            <a:r>
              <a:rPr lang="en-US" altLang="zh-CN" sz="1800" dirty="0"/>
              <a:t>              *Cur = </a:t>
            </a:r>
            <a:r>
              <a:rPr lang="en-US" altLang="zh-CN" sz="1800" dirty="0" err="1"/>
              <a:t>newNode</a:t>
            </a:r>
            <a:r>
              <a:rPr lang="en-US" altLang="zh-CN" sz="1800" dirty="0"/>
              <a:t>;</a:t>
            </a:r>
          </a:p>
          <a:p>
            <a:pPr marL="285750" lvl="1" indent="0">
              <a:lnSpc>
                <a:spcPct val="100000"/>
              </a:lnSpc>
              <a:buNone/>
            </a:pPr>
            <a:r>
              <a:rPr lang="en-US" altLang="zh-CN" sz="1800" dirty="0"/>
              <a:t>                return *head;</a:t>
            </a:r>
          </a:p>
          <a:p>
            <a:pPr marL="285750" lvl="1" indent="0">
              <a:lnSpc>
                <a:spcPct val="100000"/>
              </a:lnSpc>
              <a:buNone/>
            </a:pPr>
            <a:r>
              <a:rPr lang="en-US" altLang="zh-CN" sz="1800" dirty="0"/>
              <a:t>            }</a:t>
            </a:r>
          </a:p>
          <a:p>
            <a:pPr marL="285750" lvl="1" indent="0">
              <a:lnSpc>
                <a:spcPct val="100000"/>
              </a:lnSpc>
              <a:buNone/>
            </a:pPr>
            <a:r>
              <a:rPr lang="en-US" altLang="zh-CN" sz="1800" dirty="0"/>
              <a:t>            Cur = &amp;(Next-&gt;next);</a:t>
            </a:r>
          </a:p>
          <a:p>
            <a:pPr marL="285750" lvl="1" indent="0">
              <a:lnSpc>
                <a:spcPct val="100000"/>
              </a:lnSpc>
              <a:buNone/>
            </a:pPr>
            <a:r>
              <a:rPr lang="en-US" altLang="zh-CN" sz="1800" dirty="0"/>
              <a:t>            Next = Next-&gt;next;</a:t>
            </a:r>
          </a:p>
          <a:p>
            <a:pPr marL="285750" lvl="1" indent="0">
              <a:lnSpc>
                <a:spcPct val="100000"/>
              </a:lnSpc>
              <a:buNone/>
            </a:pPr>
            <a:r>
              <a:rPr lang="en-US" altLang="zh-CN" sz="1800" dirty="0"/>
              <a:t>       }</a:t>
            </a:r>
          </a:p>
          <a:p>
            <a:pPr marL="285750" lvl="1" indent="0">
              <a:lnSpc>
                <a:spcPct val="100000"/>
              </a:lnSpc>
              <a:buNone/>
            </a:pPr>
            <a:r>
              <a:rPr lang="en-US" altLang="zh-CN" sz="1800" dirty="0"/>
              <a:t>       *Cur = </a:t>
            </a:r>
            <a:r>
              <a:rPr lang="en-US" altLang="zh-CN" sz="1800" dirty="0" err="1"/>
              <a:t>newNode</a:t>
            </a:r>
            <a:r>
              <a:rPr lang="en-US" altLang="zh-CN" sz="1800" dirty="0"/>
              <a:t>;  //insert at the end of the list</a:t>
            </a:r>
          </a:p>
          <a:p>
            <a:pPr marL="285750" lvl="1" indent="0">
              <a:lnSpc>
                <a:spcPct val="100000"/>
              </a:lnSpc>
              <a:buNone/>
            </a:pPr>
            <a:r>
              <a:rPr lang="en-US" altLang="zh-CN" sz="1800" dirty="0"/>
              <a:t>       return *head;</a:t>
            </a:r>
          </a:p>
          <a:p>
            <a:pPr marL="285750" lvl="1" indent="0">
              <a:lnSpc>
                <a:spcPct val="100000"/>
              </a:lnSpc>
              <a:buNone/>
            </a:pPr>
            <a:r>
              <a:rPr lang="en-US" altLang="zh-CN" sz="1800" dirty="0"/>
              <a:t>}</a:t>
            </a:r>
            <a:endParaRPr lang="zh-CN" altLang="en-US" sz="1800" dirty="0"/>
          </a:p>
        </p:txBody>
      </p:sp>
    </p:spTree>
    <p:extLst>
      <p:ext uri="{BB962C8B-B14F-4D97-AF65-F5344CB8AC3E}">
        <p14:creationId xmlns:p14="http://schemas.microsoft.com/office/powerpoint/2010/main" val="1955958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遍历</a:t>
            </a:r>
            <a:r>
              <a:rPr lang="zh-CN" altLang="en-US" dirty="0"/>
              <a:t>单向链表</a:t>
            </a:r>
          </a:p>
        </p:txBody>
      </p:sp>
      <p:sp>
        <p:nvSpPr>
          <p:cNvPr id="3" name="内容占位符 2"/>
          <p:cNvSpPr>
            <a:spLocks noGrp="1"/>
          </p:cNvSpPr>
          <p:nvPr>
            <p:ph idx="1"/>
          </p:nvPr>
        </p:nvSpPr>
        <p:spPr/>
        <p:txBody>
          <a:bodyPr/>
          <a:lstStyle/>
          <a:p>
            <a:pPr marL="285750" lvl="1" indent="0">
              <a:lnSpc>
                <a:spcPct val="120000"/>
              </a:lnSpc>
              <a:buNone/>
            </a:pPr>
            <a:r>
              <a:rPr lang="en-US" altLang="zh-CN" sz="1800" dirty="0" err="1"/>
              <a:t>int</a:t>
            </a:r>
            <a:r>
              <a:rPr lang="en-US" altLang="zh-CN" sz="1800" dirty="0"/>
              <a:t>  </a:t>
            </a:r>
            <a:r>
              <a:rPr lang="en-US" altLang="zh-CN" sz="1800" dirty="0" err="1"/>
              <a:t>outputList</a:t>
            </a:r>
            <a:r>
              <a:rPr lang="en-US" altLang="zh-CN" sz="1800" dirty="0"/>
              <a:t>(student *head)   //</a:t>
            </a:r>
            <a:r>
              <a:rPr lang="zh-CN" altLang="en-US" sz="1800" dirty="0"/>
              <a:t>输出链表数据，返回链表长度</a:t>
            </a:r>
            <a:endParaRPr lang="en-US" altLang="zh-CN" sz="1800" dirty="0"/>
          </a:p>
          <a:p>
            <a:pPr marL="285750" lvl="1" indent="0">
              <a:lnSpc>
                <a:spcPct val="120000"/>
              </a:lnSpc>
              <a:buNone/>
            </a:pPr>
            <a:r>
              <a:rPr lang="en-US" altLang="zh-CN" sz="1800" dirty="0"/>
              <a:t>{</a:t>
            </a:r>
          </a:p>
          <a:p>
            <a:pPr marL="285750" lvl="1" indent="0">
              <a:lnSpc>
                <a:spcPct val="120000"/>
              </a:lnSpc>
              <a:buNone/>
            </a:pPr>
            <a:r>
              <a:rPr lang="en-US" altLang="zh-CN" sz="1800" dirty="0"/>
              <a:t>   </a:t>
            </a:r>
            <a:r>
              <a:rPr lang="en-US" altLang="zh-CN" sz="1800" dirty="0" err="1"/>
              <a:t>int</a:t>
            </a:r>
            <a:r>
              <a:rPr lang="en-US" altLang="zh-CN" sz="1800" dirty="0"/>
              <a:t>  length=0;</a:t>
            </a:r>
          </a:p>
          <a:p>
            <a:pPr marL="285750" lvl="1" indent="0">
              <a:lnSpc>
                <a:spcPct val="120000"/>
              </a:lnSpc>
              <a:buNone/>
            </a:pPr>
            <a:r>
              <a:rPr lang="en-US" altLang="zh-CN" sz="1800" dirty="0"/>
              <a:t>   </a:t>
            </a:r>
            <a:r>
              <a:rPr lang="en-US" altLang="zh-CN" sz="1800" dirty="0">
                <a:solidFill>
                  <a:srgbClr val="080808"/>
                </a:solidFill>
              </a:rPr>
              <a:t>student </a:t>
            </a:r>
            <a:r>
              <a:rPr lang="en-US" altLang="zh-CN" sz="1800" dirty="0"/>
              <a:t>*p = head;</a:t>
            </a:r>
          </a:p>
          <a:p>
            <a:pPr marL="285750" lvl="1" indent="0">
              <a:lnSpc>
                <a:spcPct val="120000"/>
              </a:lnSpc>
              <a:buNone/>
            </a:pPr>
            <a:r>
              <a:rPr lang="en-US" altLang="zh-CN" sz="1800" dirty="0"/>
              <a:t>    if (head==NULL)</a:t>
            </a:r>
          </a:p>
          <a:p>
            <a:pPr marL="285750" lvl="1" indent="0">
              <a:lnSpc>
                <a:spcPct val="120000"/>
              </a:lnSpc>
              <a:buNone/>
            </a:pPr>
            <a:r>
              <a:rPr lang="en-US" altLang="zh-CN" sz="1800" dirty="0"/>
              <a:t>	   </a:t>
            </a:r>
            <a:r>
              <a:rPr lang="en-US" altLang="zh-CN" sz="1800" dirty="0" err="1"/>
              <a:t>printf</a:t>
            </a:r>
            <a:r>
              <a:rPr lang="en-US" altLang="zh-CN" sz="1800" dirty="0"/>
              <a:t>(“Empty List\n");</a:t>
            </a:r>
          </a:p>
          <a:p>
            <a:pPr marL="285750" lvl="1" indent="0">
              <a:lnSpc>
                <a:spcPct val="120000"/>
              </a:lnSpc>
              <a:buNone/>
            </a:pPr>
            <a:r>
              <a:rPr lang="en-US" altLang="zh-CN" sz="1800" dirty="0"/>
              <a:t>    while(p!=NULL)</a:t>
            </a:r>
          </a:p>
          <a:p>
            <a:pPr marL="285750" lvl="1" indent="0">
              <a:lnSpc>
                <a:spcPct val="120000"/>
              </a:lnSpc>
              <a:buNone/>
            </a:pPr>
            <a:r>
              <a:rPr lang="en-US" altLang="zh-CN" sz="1800" dirty="0"/>
              <a:t>    {</a:t>
            </a:r>
          </a:p>
          <a:p>
            <a:pPr marL="285750" lvl="1" indent="0">
              <a:lnSpc>
                <a:spcPct val="120000"/>
              </a:lnSpc>
              <a:buNone/>
            </a:pPr>
            <a:r>
              <a:rPr lang="en-US" altLang="zh-CN" sz="1800" dirty="0"/>
              <a:t>        </a:t>
            </a:r>
            <a:r>
              <a:rPr lang="en-US" altLang="zh-CN" sz="1800" dirty="0" err="1"/>
              <a:t>printf</a:t>
            </a:r>
            <a:r>
              <a:rPr lang="en-US" altLang="zh-CN" sz="1800" dirty="0"/>
              <a:t>("%d ",p-&gt;ID);</a:t>
            </a:r>
          </a:p>
          <a:p>
            <a:pPr marL="285750" lvl="1" indent="0">
              <a:lnSpc>
                <a:spcPct val="120000"/>
              </a:lnSpc>
              <a:buNone/>
            </a:pPr>
            <a:r>
              <a:rPr lang="en-US" altLang="zh-CN" sz="1800" dirty="0"/>
              <a:t>        p=p-&gt;next;</a:t>
            </a:r>
          </a:p>
          <a:p>
            <a:pPr marL="285750" lvl="1" indent="0">
              <a:lnSpc>
                <a:spcPct val="120000"/>
              </a:lnSpc>
              <a:buNone/>
            </a:pPr>
            <a:r>
              <a:rPr lang="en-US" altLang="zh-CN" sz="1800" dirty="0"/>
              <a:t>        length++;</a:t>
            </a:r>
          </a:p>
          <a:p>
            <a:pPr marL="285750" lvl="1" indent="0">
              <a:lnSpc>
                <a:spcPct val="120000"/>
              </a:lnSpc>
              <a:buNone/>
            </a:pPr>
            <a:r>
              <a:rPr lang="en-US" altLang="zh-CN" sz="1800" dirty="0"/>
              <a:t>    }</a:t>
            </a:r>
          </a:p>
          <a:p>
            <a:pPr marL="285750" lvl="1" indent="0">
              <a:lnSpc>
                <a:spcPct val="120000"/>
              </a:lnSpc>
              <a:buNone/>
            </a:pPr>
            <a:r>
              <a:rPr lang="en-US" altLang="zh-CN" sz="1800" dirty="0"/>
              <a:t>    </a:t>
            </a:r>
            <a:r>
              <a:rPr lang="en-US" altLang="zh-CN" sz="1800" dirty="0" err="1"/>
              <a:t>printf</a:t>
            </a:r>
            <a:r>
              <a:rPr lang="en-US" altLang="zh-CN" sz="1800" dirty="0"/>
              <a:t>("\n");</a:t>
            </a:r>
          </a:p>
          <a:p>
            <a:pPr marL="285750" lvl="1" indent="0">
              <a:lnSpc>
                <a:spcPct val="120000"/>
              </a:lnSpc>
              <a:buNone/>
            </a:pPr>
            <a:r>
              <a:rPr lang="en-US" altLang="zh-CN" sz="1800" dirty="0"/>
              <a:t>    return length;</a:t>
            </a:r>
          </a:p>
          <a:p>
            <a:pPr marL="285750" lvl="1" indent="0">
              <a:lnSpc>
                <a:spcPct val="120000"/>
              </a:lnSpc>
              <a:buNone/>
            </a:pPr>
            <a:r>
              <a:rPr lang="en-US" altLang="zh-CN" sz="1800" dirty="0"/>
              <a:t>}</a:t>
            </a:r>
            <a:endParaRPr lang="zh-CN" altLang="en-US" sz="1800" dirty="0"/>
          </a:p>
        </p:txBody>
      </p:sp>
    </p:spTree>
    <p:extLst>
      <p:ext uri="{BB962C8B-B14F-4D97-AF65-F5344CB8AC3E}">
        <p14:creationId xmlns:p14="http://schemas.microsoft.com/office/powerpoint/2010/main" val="2679744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自学：</a:t>
            </a:r>
            <a:r>
              <a:rPr lang="zh-CN" altLang="en-US" dirty="0" smtClean="0"/>
              <a:t>使用</a:t>
            </a:r>
            <a:r>
              <a:rPr lang="zh-CN" altLang="en-US" dirty="0"/>
              <a:t>二级指针插入、删除与遍历链表</a:t>
            </a:r>
          </a:p>
        </p:txBody>
      </p:sp>
      <p:sp>
        <p:nvSpPr>
          <p:cNvPr id="3" name="内容占位符 2"/>
          <p:cNvSpPr>
            <a:spLocks noGrp="1"/>
          </p:cNvSpPr>
          <p:nvPr>
            <p:ph idx="1"/>
          </p:nvPr>
        </p:nvSpPr>
        <p:spPr/>
        <p:txBody>
          <a:bodyPr/>
          <a:lstStyle/>
          <a:p>
            <a:pPr marL="285750" lvl="1" indent="0">
              <a:lnSpc>
                <a:spcPct val="120000"/>
              </a:lnSpc>
              <a:buNone/>
            </a:pPr>
            <a:r>
              <a:rPr lang="en-US" altLang="zh-CN" sz="1800" dirty="0"/>
              <a:t>void Link()</a:t>
            </a:r>
          </a:p>
          <a:p>
            <a:pPr marL="285750" lvl="1" indent="0">
              <a:lnSpc>
                <a:spcPct val="120000"/>
              </a:lnSpc>
              <a:buNone/>
            </a:pPr>
            <a:r>
              <a:rPr lang="en-US" altLang="zh-CN" sz="1800" dirty="0"/>
              <a:t>{</a:t>
            </a:r>
          </a:p>
          <a:p>
            <a:pPr marL="285750" lvl="1" indent="0">
              <a:lnSpc>
                <a:spcPct val="120000"/>
              </a:lnSpc>
              <a:buNone/>
            </a:pPr>
            <a:r>
              <a:rPr lang="en-US" altLang="zh-CN" sz="1800" dirty="0"/>
              <a:t>      student *head=NULL;	</a:t>
            </a:r>
          </a:p>
          <a:p>
            <a:pPr marL="285750" lvl="1" indent="0">
              <a:lnSpc>
                <a:spcPct val="120000"/>
              </a:lnSpc>
              <a:buNone/>
            </a:pPr>
            <a:r>
              <a:rPr lang="en-US" altLang="zh-CN" sz="1800" dirty="0"/>
              <a:t>      //-------  Insert  ---------------------</a:t>
            </a:r>
          </a:p>
          <a:p>
            <a:pPr marL="285750" lvl="1" indent="0">
              <a:lnSpc>
                <a:spcPct val="120000"/>
              </a:lnSpc>
              <a:buNone/>
            </a:pPr>
            <a:r>
              <a:rPr lang="en-US" altLang="zh-CN" sz="1800" dirty="0"/>
              <a:t>	head = </a:t>
            </a:r>
            <a:r>
              <a:rPr lang="en-US" altLang="zh-CN" sz="1800" dirty="0" err="1"/>
              <a:t>insertSortedLink</a:t>
            </a:r>
            <a:r>
              <a:rPr lang="en-US" altLang="zh-CN" sz="1800" dirty="0"/>
              <a:t>( </a:t>
            </a:r>
            <a:r>
              <a:rPr lang="en-US" altLang="zh-CN" sz="1800" dirty="0">
                <a:solidFill>
                  <a:srgbClr val="C00000"/>
                </a:solidFill>
              </a:rPr>
              <a:t>&amp;head</a:t>
            </a:r>
            <a:r>
              <a:rPr lang="en-US" altLang="zh-CN" sz="1800" dirty="0"/>
              <a:t>, 3);</a:t>
            </a:r>
          </a:p>
          <a:p>
            <a:pPr marL="285750" lvl="1" indent="0">
              <a:lnSpc>
                <a:spcPct val="120000"/>
              </a:lnSpc>
              <a:buNone/>
            </a:pPr>
            <a:r>
              <a:rPr lang="en-US" altLang="zh-CN" sz="1800" dirty="0"/>
              <a:t>	</a:t>
            </a:r>
            <a:r>
              <a:rPr lang="en-US" altLang="zh-CN" sz="1800" dirty="0" err="1"/>
              <a:t>outputList</a:t>
            </a:r>
            <a:r>
              <a:rPr lang="en-US" altLang="zh-CN" sz="1800" dirty="0"/>
              <a:t>(head);</a:t>
            </a:r>
          </a:p>
          <a:p>
            <a:pPr marL="285750" lvl="1" indent="0">
              <a:lnSpc>
                <a:spcPct val="120000"/>
              </a:lnSpc>
              <a:buNone/>
            </a:pPr>
            <a:r>
              <a:rPr lang="en-US" altLang="zh-CN" sz="1800" dirty="0"/>
              <a:t>	head = </a:t>
            </a:r>
            <a:r>
              <a:rPr lang="en-US" altLang="zh-CN" sz="1800" dirty="0" err="1"/>
              <a:t>insertSortedLink</a:t>
            </a:r>
            <a:r>
              <a:rPr lang="en-US" altLang="zh-CN" sz="1800" dirty="0"/>
              <a:t>( </a:t>
            </a:r>
            <a:r>
              <a:rPr lang="en-US" altLang="zh-CN" sz="1800" dirty="0">
                <a:solidFill>
                  <a:srgbClr val="C00000"/>
                </a:solidFill>
              </a:rPr>
              <a:t>&amp;head</a:t>
            </a:r>
            <a:r>
              <a:rPr lang="en-US" altLang="zh-CN" sz="1800" dirty="0"/>
              <a:t>, 5);</a:t>
            </a:r>
          </a:p>
          <a:p>
            <a:pPr marL="285750" lvl="1" indent="0">
              <a:lnSpc>
                <a:spcPct val="120000"/>
              </a:lnSpc>
              <a:buNone/>
            </a:pPr>
            <a:r>
              <a:rPr lang="en-US" altLang="zh-CN" sz="1800" dirty="0"/>
              <a:t>	</a:t>
            </a:r>
            <a:r>
              <a:rPr lang="en-US" altLang="zh-CN" sz="1800" dirty="0" err="1"/>
              <a:t>outputList</a:t>
            </a:r>
            <a:r>
              <a:rPr lang="en-US" altLang="zh-CN" sz="1800" dirty="0"/>
              <a:t>(head);</a:t>
            </a:r>
          </a:p>
          <a:p>
            <a:pPr marL="285750" lvl="1" indent="0">
              <a:lnSpc>
                <a:spcPct val="120000"/>
              </a:lnSpc>
              <a:buNone/>
            </a:pPr>
            <a:r>
              <a:rPr lang="en-US" altLang="zh-CN" sz="1800" dirty="0"/>
              <a:t>      //-------  Delete  ---------------------</a:t>
            </a:r>
          </a:p>
          <a:p>
            <a:pPr marL="285750" lvl="1" indent="0">
              <a:lnSpc>
                <a:spcPct val="120000"/>
              </a:lnSpc>
              <a:buNone/>
            </a:pPr>
            <a:r>
              <a:rPr lang="en-US" altLang="zh-CN" sz="1800" dirty="0"/>
              <a:t>	head = </a:t>
            </a:r>
            <a:r>
              <a:rPr lang="en-US" altLang="zh-CN" sz="1800" dirty="0" err="1"/>
              <a:t>deleteSortedLink</a:t>
            </a:r>
            <a:r>
              <a:rPr lang="en-US" altLang="zh-CN" sz="1800" dirty="0"/>
              <a:t>( </a:t>
            </a:r>
            <a:r>
              <a:rPr lang="en-US" altLang="zh-CN" sz="1800" dirty="0">
                <a:solidFill>
                  <a:srgbClr val="C00000"/>
                </a:solidFill>
              </a:rPr>
              <a:t>&amp;head</a:t>
            </a:r>
            <a:r>
              <a:rPr lang="en-US" altLang="zh-CN" sz="1800" dirty="0"/>
              <a:t>, 2);</a:t>
            </a:r>
          </a:p>
          <a:p>
            <a:pPr marL="285750" lvl="1" indent="0">
              <a:lnSpc>
                <a:spcPct val="120000"/>
              </a:lnSpc>
              <a:buNone/>
            </a:pPr>
            <a:r>
              <a:rPr lang="en-US" altLang="zh-CN" sz="1800" dirty="0"/>
              <a:t>	</a:t>
            </a:r>
            <a:r>
              <a:rPr lang="en-US" altLang="zh-CN" sz="1800" dirty="0" err="1"/>
              <a:t>outputList</a:t>
            </a:r>
            <a:r>
              <a:rPr lang="en-US" altLang="zh-CN" sz="1800" dirty="0"/>
              <a:t>(head);</a:t>
            </a:r>
          </a:p>
          <a:p>
            <a:pPr marL="285750" lvl="1" indent="0">
              <a:lnSpc>
                <a:spcPct val="120000"/>
              </a:lnSpc>
              <a:buNone/>
            </a:pPr>
            <a:r>
              <a:rPr lang="en-US" altLang="zh-CN" sz="1800" dirty="0"/>
              <a:t>	head = </a:t>
            </a:r>
            <a:r>
              <a:rPr lang="en-US" altLang="zh-CN" sz="1800" dirty="0" err="1"/>
              <a:t>deleteSortedLink</a:t>
            </a:r>
            <a:r>
              <a:rPr lang="en-US" altLang="zh-CN" sz="1800" dirty="0"/>
              <a:t>( </a:t>
            </a:r>
            <a:r>
              <a:rPr lang="en-US" altLang="zh-CN" sz="1800" dirty="0">
                <a:solidFill>
                  <a:srgbClr val="C00000"/>
                </a:solidFill>
              </a:rPr>
              <a:t>&amp;head</a:t>
            </a:r>
            <a:r>
              <a:rPr lang="en-US" altLang="zh-CN" sz="1800" dirty="0"/>
              <a:t>, 3);</a:t>
            </a:r>
          </a:p>
          <a:p>
            <a:pPr marL="285750" lvl="1" indent="0">
              <a:lnSpc>
                <a:spcPct val="120000"/>
              </a:lnSpc>
              <a:buNone/>
            </a:pPr>
            <a:r>
              <a:rPr lang="en-US" altLang="zh-CN" sz="1800" dirty="0"/>
              <a:t>	</a:t>
            </a:r>
            <a:r>
              <a:rPr lang="en-US" altLang="zh-CN" sz="1800" dirty="0" err="1"/>
              <a:t>outputList</a:t>
            </a:r>
            <a:r>
              <a:rPr lang="en-US" altLang="zh-CN" sz="1800" dirty="0"/>
              <a:t>(head);</a:t>
            </a:r>
          </a:p>
          <a:p>
            <a:pPr marL="285750" lvl="1" indent="0">
              <a:lnSpc>
                <a:spcPct val="120000"/>
              </a:lnSpc>
              <a:buNone/>
            </a:pPr>
            <a:r>
              <a:rPr lang="en-US" altLang="zh-CN" sz="1800" dirty="0"/>
              <a:t>	head = </a:t>
            </a:r>
            <a:r>
              <a:rPr lang="en-US" altLang="zh-CN" sz="1800" dirty="0" err="1"/>
              <a:t>deleteSortedLink</a:t>
            </a:r>
            <a:r>
              <a:rPr lang="en-US" altLang="zh-CN" sz="1800" dirty="0"/>
              <a:t>( </a:t>
            </a:r>
            <a:r>
              <a:rPr lang="en-US" altLang="zh-CN" sz="1800" dirty="0">
                <a:solidFill>
                  <a:srgbClr val="C00000"/>
                </a:solidFill>
              </a:rPr>
              <a:t>&amp;head</a:t>
            </a:r>
            <a:r>
              <a:rPr lang="en-US" altLang="zh-CN" sz="1800" dirty="0"/>
              <a:t>, 5);</a:t>
            </a:r>
          </a:p>
          <a:p>
            <a:pPr marL="285750" lvl="1" indent="0">
              <a:lnSpc>
                <a:spcPct val="120000"/>
              </a:lnSpc>
              <a:buNone/>
            </a:pPr>
            <a:r>
              <a:rPr lang="en-US" altLang="zh-CN" sz="1800" dirty="0"/>
              <a:t>	</a:t>
            </a:r>
            <a:r>
              <a:rPr lang="en-US" altLang="zh-CN" sz="1800" dirty="0" err="1"/>
              <a:t>outputList</a:t>
            </a:r>
            <a:r>
              <a:rPr lang="en-US" altLang="zh-CN" sz="1800" dirty="0"/>
              <a:t>(head);</a:t>
            </a:r>
          </a:p>
          <a:p>
            <a:pPr marL="285750" lvl="1" indent="0">
              <a:lnSpc>
                <a:spcPct val="120000"/>
              </a:lnSpc>
              <a:buNone/>
            </a:pPr>
            <a:r>
              <a:rPr lang="en-US" altLang="zh-CN" sz="1800" dirty="0"/>
              <a:t>}</a:t>
            </a:r>
            <a:endParaRPr lang="zh-CN" altLang="en-US" sz="1800" dirty="0"/>
          </a:p>
        </p:txBody>
      </p:sp>
    </p:spTree>
    <p:extLst>
      <p:ext uri="{BB962C8B-B14F-4D97-AF65-F5344CB8AC3E}">
        <p14:creationId xmlns:p14="http://schemas.microsoft.com/office/powerpoint/2010/main" val="3775139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7.4 </a:t>
            </a:r>
            <a:r>
              <a:rPr lang="zh-CN" altLang="en-US" dirty="0"/>
              <a:t>共用体</a:t>
            </a:r>
            <a:r>
              <a:rPr lang="zh-CN" altLang="en-US" dirty="0" smtClean="0"/>
              <a:t>（</a:t>
            </a:r>
            <a:r>
              <a:rPr lang="en-US" altLang="zh-CN" dirty="0">
                <a:solidFill>
                  <a:srgbClr val="006600"/>
                </a:solidFill>
              </a:rPr>
              <a:t> </a:t>
            </a:r>
            <a:r>
              <a:rPr lang="en-US" altLang="zh-CN" dirty="0" smtClean="0">
                <a:solidFill>
                  <a:srgbClr val="006600"/>
                </a:solidFill>
              </a:rPr>
              <a:t>union</a:t>
            </a:r>
            <a:r>
              <a:rPr lang="zh-CN" altLang="en-US" dirty="0" smtClean="0">
                <a:solidFill>
                  <a:srgbClr val="006600"/>
                </a:solidFill>
              </a:rPr>
              <a:t>，</a:t>
            </a:r>
            <a:r>
              <a:rPr lang="zh-CN" altLang="en-US" dirty="0" smtClean="0"/>
              <a:t>联合</a:t>
            </a:r>
            <a:r>
              <a:rPr lang="zh-CN" altLang="en-US" dirty="0"/>
              <a:t>）</a:t>
            </a:r>
          </a:p>
        </p:txBody>
      </p:sp>
      <p:sp>
        <p:nvSpPr>
          <p:cNvPr id="3" name="内容占位符 2"/>
          <p:cNvSpPr>
            <a:spLocks noGrp="1"/>
          </p:cNvSpPr>
          <p:nvPr>
            <p:ph idx="1"/>
          </p:nvPr>
        </p:nvSpPr>
        <p:spPr>
          <a:xfrm>
            <a:off x="485775" y="1135064"/>
            <a:ext cx="8089900" cy="5224172"/>
          </a:xfrm>
        </p:spPr>
        <p:txBody>
          <a:bodyPr/>
          <a:lstStyle/>
          <a:p>
            <a:pPr marL="342900" indent="-342900">
              <a:buFont typeface="Wingdings" panose="05000000000000000000" pitchFamily="2" charset="2"/>
              <a:buChar char="l"/>
            </a:pPr>
            <a:r>
              <a:rPr lang="zh-CN" altLang="en-US" sz="2000" dirty="0"/>
              <a:t>有时需要把几种不同类型的变量在不同的时刻存放到同一个内存单元中；（</a:t>
            </a:r>
            <a:r>
              <a:rPr lang="zh-CN" altLang="en-US" sz="2000" dirty="0">
                <a:solidFill>
                  <a:srgbClr val="C00000"/>
                </a:solidFill>
              </a:rPr>
              <a:t>注：不是同时</a:t>
            </a:r>
            <a:r>
              <a:rPr lang="zh-CN" altLang="en-US" sz="2000" dirty="0"/>
              <a:t>）</a:t>
            </a:r>
            <a:endParaRPr lang="en-US" altLang="zh-CN" sz="2000" dirty="0"/>
          </a:p>
          <a:p>
            <a:pPr marL="342900" indent="-342900">
              <a:buFont typeface="Wingdings" panose="05000000000000000000" pitchFamily="2" charset="2"/>
              <a:buChar char="l"/>
            </a:pPr>
            <a:r>
              <a:rPr lang="zh-CN" altLang="en-US" sz="2000" dirty="0"/>
              <a:t>如，可把一个整型变量、一个字符型变量、一个实型变量放在同一个地址开始的内存单元中；</a:t>
            </a:r>
            <a:endParaRPr lang="en-US" altLang="zh-CN" sz="2000" dirty="0"/>
          </a:p>
          <a:p>
            <a:pPr marL="914400" lvl="1" indent="-285750"/>
            <a:r>
              <a:rPr lang="zh-CN" altLang="en-US" sz="1800" b="1" dirty="0"/>
              <a:t>系统为共用体变量所分配的空间大小，是最宽成员变量所需的字节数；（该例为</a:t>
            </a:r>
            <a:r>
              <a:rPr lang="en-US" altLang="zh-CN" sz="1800" b="1" dirty="0"/>
              <a:t>4bytes</a:t>
            </a:r>
            <a:r>
              <a:rPr lang="zh-CN" altLang="en-US" sz="1800" b="1" dirty="0"/>
              <a:t>）</a:t>
            </a:r>
            <a:endParaRPr lang="en-US" altLang="zh-CN" sz="1800" b="1" dirty="0"/>
          </a:p>
          <a:p>
            <a:pPr marL="971550" lvl="1"/>
            <a:r>
              <a:rPr lang="zh-CN" altLang="en-US" sz="1800" b="1" u="sng" dirty="0">
                <a:solidFill>
                  <a:srgbClr val="C00000"/>
                </a:solidFill>
              </a:rPr>
              <a:t>有时</a:t>
            </a:r>
            <a:r>
              <a:rPr lang="zh-CN" altLang="en-US" sz="1800" b="1" u="sng" dirty="0"/>
              <a:t>保存</a:t>
            </a:r>
            <a:r>
              <a:rPr lang="en-US" altLang="zh-CN" sz="1800" b="1" u="sng" dirty="0" err="1"/>
              <a:t>int</a:t>
            </a:r>
            <a:r>
              <a:rPr lang="zh-CN" altLang="en-US" sz="1800" b="1" u="sng" dirty="0"/>
              <a:t>并变量，</a:t>
            </a:r>
            <a:r>
              <a:rPr lang="zh-CN" altLang="en-US" sz="1800" b="1" u="sng" dirty="0">
                <a:solidFill>
                  <a:srgbClr val="C00000"/>
                </a:solidFill>
              </a:rPr>
              <a:t>有时</a:t>
            </a:r>
            <a:r>
              <a:rPr lang="zh-CN" altLang="en-US" sz="1800" b="1" u="sng" dirty="0"/>
              <a:t>保存</a:t>
            </a:r>
            <a:r>
              <a:rPr lang="en-US" altLang="zh-CN" sz="1800" b="1" u="sng" dirty="0"/>
              <a:t>char</a:t>
            </a:r>
            <a:r>
              <a:rPr lang="zh-CN" altLang="en-US" sz="1800" b="1" u="sng" dirty="0"/>
              <a:t>型变量，</a:t>
            </a:r>
            <a:r>
              <a:rPr lang="zh-CN" altLang="en-US" sz="1800" b="1" u="sng" dirty="0">
                <a:solidFill>
                  <a:srgbClr val="C00000"/>
                </a:solidFill>
              </a:rPr>
              <a:t>有时</a:t>
            </a:r>
            <a:r>
              <a:rPr lang="zh-CN" altLang="en-US" sz="1800" b="1" u="sng" dirty="0"/>
              <a:t>保存</a:t>
            </a:r>
            <a:r>
              <a:rPr lang="en-US" altLang="zh-CN" sz="1800" b="1" u="sng" dirty="0"/>
              <a:t>float</a:t>
            </a:r>
            <a:r>
              <a:rPr lang="zh-CN" altLang="en-US" sz="1800" b="1" u="sng" dirty="0"/>
              <a:t>型；</a:t>
            </a:r>
            <a:endParaRPr lang="en-US" altLang="zh-CN" sz="1800" b="1" u="sng" dirty="0"/>
          </a:p>
          <a:p>
            <a:pPr marL="971550" lvl="1"/>
            <a:r>
              <a:rPr lang="zh-CN" altLang="en-US" sz="1800" b="1" dirty="0">
                <a:solidFill>
                  <a:srgbClr val="030DCD"/>
                </a:solidFill>
              </a:rPr>
              <a:t>但不能同时保存三种变量的值；</a:t>
            </a:r>
            <a:endParaRPr lang="en-US" altLang="zh-CN" sz="1800" b="1" dirty="0">
              <a:solidFill>
                <a:srgbClr val="030DCD"/>
              </a:solidFill>
            </a:endParaRPr>
          </a:p>
          <a:p>
            <a:pPr marL="971550" lvl="1"/>
            <a:r>
              <a:rPr lang="zh-CN" altLang="en-US" sz="1800" dirty="0"/>
              <a:t>访问共用体变量时，</a:t>
            </a:r>
            <a:r>
              <a:rPr lang="zh-CN" altLang="en-US" sz="1800" b="1" dirty="0">
                <a:solidFill>
                  <a:srgbClr val="030DCD"/>
                </a:solidFill>
              </a:rPr>
              <a:t>获取的是最一次赋值的结果</a:t>
            </a:r>
            <a:r>
              <a:rPr lang="zh-CN" altLang="en-US" sz="1800" dirty="0"/>
              <a:t>；</a:t>
            </a:r>
            <a:endParaRPr lang="en-US" altLang="zh-CN" sz="1800" dirty="0"/>
          </a:p>
          <a:p>
            <a:pPr marL="342900" indent="-342900">
              <a:buFont typeface="Wingdings" panose="05000000000000000000" pitchFamily="2" charset="2"/>
              <a:buChar char="l"/>
            </a:pPr>
            <a:r>
              <a:rPr lang="zh-CN" altLang="en-US" sz="2000" b="1" dirty="0">
                <a:solidFill>
                  <a:srgbClr val="7030A0"/>
                </a:solidFill>
              </a:rPr>
              <a:t>共用体采用覆盖技术，将几个变量互相覆盖；</a:t>
            </a:r>
            <a:endParaRPr lang="en-US" altLang="zh-CN" sz="2000" b="1" dirty="0">
              <a:solidFill>
                <a:srgbClr val="7030A0"/>
              </a:solidFill>
            </a:endParaRPr>
          </a:p>
          <a:p>
            <a:pPr marL="342900" indent="-342900">
              <a:buFont typeface="Wingdings" panose="05000000000000000000" pitchFamily="2" charset="2"/>
              <a:buChar char="l"/>
            </a:pPr>
            <a:r>
              <a:rPr lang="zh-CN" altLang="en-US" sz="2000" dirty="0"/>
              <a:t>这种使几个不同的变量共占同一段内存的结构，称为“共用体”类型的结构；</a:t>
            </a:r>
            <a:endParaRPr lang="en-US" altLang="zh-CN" sz="2000" dirty="0"/>
          </a:p>
          <a:p>
            <a:pPr marL="342900" indent="-342900">
              <a:buFont typeface="Wingdings" panose="05000000000000000000" pitchFamily="2" charset="2"/>
              <a:buChar char="l"/>
            </a:pPr>
            <a:r>
              <a:rPr lang="zh-CN" altLang="en-US" sz="2000" dirty="0">
                <a:solidFill>
                  <a:srgbClr val="C00000"/>
                </a:solidFill>
              </a:rPr>
              <a:t>目的是为了节省内存空间；</a:t>
            </a:r>
          </a:p>
        </p:txBody>
      </p:sp>
    </p:spTree>
    <p:extLst>
      <p:ext uri="{BB962C8B-B14F-4D97-AF65-F5344CB8AC3E}">
        <p14:creationId xmlns:p14="http://schemas.microsoft.com/office/powerpoint/2010/main" val="3295656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共用体类型及变量定义</a:t>
            </a:r>
          </a:p>
        </p:txBody>
      </p:sp>
      <p:sp>
        <p:nvSpPr>
          <p:cNvPr id="3" name="内容占位符 2"/>
          <p:cNvSpPr>
            <a:spLocks noGrp="1"/>
          </p:cNvSpPr>
          <p:nvPr>
            <p:ph idx="1"/>
          </p:nvPr>
        </p:nvSpPr>
        <p:spPr>
          <a:xfrm>
            <a:off x="568902" y="987426"/>
            <a:ext cx="8089900" cy="579436"/>
          </a:xfrm>
        </p:spPr>
        <p:txBody>
          <a:bodyPr/>
          <a:lstStyle/>
          <a:p>
            <a:pPr marL="342900" indent="-342900">
              <a:buFont typeface="Wingdings" panose="05000000000000000000" pitchFamily="2" charset="2"/>
              <a:buChar char="l"/>
            </a:pPr>
            <a:r>
              <a:rPr lang="zh-CN" altLang="en-US" dirty="0"/>
              <a:t>定义共用体类型及变量的一般形式：</a:t>
            </a:r>
          </a:p>
        </p:txBody>
      </p:sp>
      <p:sp>
        <p:nvSpPr>
          <p:cNvPr id="5" name="内容占位符 2"/>
          <p:cNvSpPr txBox="1">
            <a:spLocks/>
          </p:cNvSpPr>
          <p:nvPr/>
        </p:nvSpPr>
        <p:spPr bwMode="auto">
          <a:xfrm>
            <a:off x="880629" y="1922317"/>
            <a:ext cx="7297015" cy="295101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altLang="zh-CN" sz="2000" dirty="0">
                <a:solidFill>
                  <a:srgbClr val="006600"/>
                </a:solidFill>
              </a:rPr>
              <a:t>union</a:t>
            </a:r>
            <a:r>
              <a:rPr lang="zh-CN" altLang="en-US" sz="2000" dirty="0">
                <a:solidFill>
                  <a:srgbClr val="006600"/>
                </a:solidFill>
              </a:rPr>
              <a:t>　共用体名</a:t>
            </a:r>
            <a:endParaRPr lang="en-US" altLang="zh-CN" sz="2000" dirty="0">
              <a:solidFill>
                <a:srgbClr val="006600"/>
              </a:solidFill>
            </a:endParaRPr>
          </a:p>
          <a:p>
            <a:pPr>
              <a:buNone/>
            </a:pPr>
            <a:r>
              <a:rPr lang="en-US" altLang="zh-CN" sz="2000" dirty="0">
                <a:solidFill>
                  <a:srgbClr val="000000"/>
                </a:solidFill>
              </a:rPr>
              <a:t>{</a:t>
            </a:r>
          </a:p>
          <a:p>
            <a:pPr>
              <a:buNone/>
            </a:pPr>
            <a:r>
              <a:rPr lang="zh-CN" altLang="en-US" sz="2000" dirty="0">
                <a:solidFill>
                  <a:srgbClr val="000000"/>
                </a:solidFill>
              </a:rPr>
              <a:t>      成员列表；</a:t>
            </a:r>
          </a:p>
          <a:p>
            <a:pPr>
              <a:buNone/>
            </a:pPr>
            <a:r>
              <a:rPr lang="zh-CN" altLang="en-US" sz="2000" dirty="0">
                <a:solidFill>
                  <a:srgbClr val="000000"/>
                </a:solidFill>
              </a:rPr>
              <a:t> </a:t>
            </a:r>
            <a:r>
              <a:rPr lang="en-US" altLang="zh-CN" sz="2000" dirty="0">
                <a:solidFill>
                  <a:srgbClr val="000000"/>
                </a:solidFill>
              </a:rPr>
              <a:t>}  </a:t>
            </a:r>
            <a:r>
              <a:rPr lang="zh-CN" altLang="en-US" sz="2000" dirty="0">
                <a:solidFill>
                  <a:srgbClr val="000000"/>
                </a:solidFill>
              </a:rPr>
              <a:t>变量列表；</a:t>
            </a:r>
          </a:p>
          <a:p>
            <a:endParaRPr lang="en-US" altLang="zh-CN" sz="2000" dirty="0">
              <a:solidFill>
                <a:srgbClr val="000000"/>
              </a:solidFill>
            </a:endParaRPr>
          </a:p>
          <a:p>
            <a:endParaRPr lang="zh-CN" altLang="en-US" sz="2000" dirty="0">
              <a:solidFill>
                <a:srgbClr val="000000"/>
              </a:solidFill>
            </a:endParaRPr>
          </a:p>
        </p:txBody>
      </p:sp>
    </p:spTree>
    <p:extLst>
      <p:ext uri="{BB962C8B-B14F-4D97-AF65-F5344CB8AC3E}">
        <p14:creationId xmlns:p14="http://schemas.microsoft.com/office/powerpoint/2010/main" val="2429211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结构体中使用已定义的</a:t>
            </a:r>
            <a:r>
              <a:rPr lang="zh-CN" altLang="en-US" dirty="0" smtClean="0"/>
              <a:t>结构体</a:t>
            </a:r>
            <a:r>
              <a:rPr lang="en-US" altLang="zh-CN" dirty="0" smtClean="0"/>
              <a:t>--</a:t>
            </a:r>
            <a:r>
              <a:rPr lang="zh-CN" altLang="en-US" dirty="0" smtClean="0">
                <a:solidFill>
                  <a:srgbClr val="7030A0"/>
                </a:solidFill>
              </a:rPr>
              <a:t>结构体嵌套</a:t>
            </a:r>
            <a:endParaRPr lang="zh-CN" altLang="en-US" dirty="0">
              <a:solidFill>
                <a:srgbClr val="7030A0"/>
              </a:solidFill>
            </a:endParaRPr>
          </a:p>
        </p:txBody>
      </p:sp>
      <p:sp>
        <p:nvSpPr>
          <p:cNvPr id="4" name="内容占位符 2"/>
          <p:cNvSpPr txBox="1">
            <a:spLocks/>
          </p:cNvSpPr>
          <p:nvPr/>
        </p:nvSpPr>
        <p:spPr bwMode="auto">
          <a:xfrm>
            <a:off x="579771" y="1087257"/>
            <a:ext cx="3928221" cy="45585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buNone/>
              <a:defRPr/>
            </a:pPr>
            <a:r>
              <a:rPr lang="en-US" altLang="zh-CN" sz="1600" dirty="0">
                <a:solidFill>
                  <a:srgbClr val="000000"/>
                </a:solidFill>
              </a:rPr>
              <a:t>//</a:t>
            </a:r>
            <a:r>
              <a:rPr lang="zh-CN" altLang="en-US" sz="1600" dirty="0">
                <a:solidFill>
                  <a:srgbClr val="000000"/>
                </a:solidFill>
              </a:rPr>
              <a:t>声明结构体类型</a:t>
            </a:r>
            <a:endParaRPr lang="en-US" altLang="zh-CN" sz="1600" dirty="0">
              <a:solidFill>
                <a:srgbClr val="000000"/>
              </a:solidFill>
            </a:endParaRPr>
          </a:p>
          <a:p>
            <a:pPr>
              <a:lnSpc>
                <a:spcPct val="100000"/>
              </a:lnSpc>
              <a:spcBef>
                <a:spcPts val="300"/>
              </a:spcBef>
              <a:buNone/>
              <a:defRPr/>
            </a:pPr>
            <a:r>
              <a:rPr lang="en-US" altLang="zh-CN" sz="1600" dirty="0">
                <a:solidFill>
                  <a:srgbClr val="0000CC"/>
                </a:solidFill>
              </a:rPr>
              <a:t>struct person</a:t>
            </a:r>
          </a:p>
          <a:p>
            <a:pPr>
              <a:lnSpc>
                <a:spcPct val="100000"/>
              </a:lnSpc>
              <a:spcBef>
                <a:spcPts val="300"/>
              </a:spcBef>
              <a:buNone/>
              <a:defRPr/>
            </a:pPr>
            <a:r>
              <a:rPr lang="en-US" altLang="zh-CN" sz="1600" dirty="0">
                <a:solidFill>
                  <a:srgbClr val="0000CC"/>
                </a:solidFill>
              </a:rPr>
              <a:t>{</a:t>
            </a:r>
          </a:p>
          <a:p>
            <a:pPr>
              <a:lnSpc>
                <a:spcPct val="100000"/>
              </a:lnSpc>
              <a:spcBef>
                <a:spcPts val="300"/>
              </a:spcBef>
              <a:buNone/>
              <a:defRPr/>
            </a:pPr>
            <a:r>
              <a:rPr lang="en-US" altLang="zh-CN" sz="1600" dirty="0">
                <a:solidFill>
                  <a:srgbClr val="0000CC"/>
                </a:solidFill>
              </a:rPr>
              <a:t>     </a:t>
            </a:r>
            <a:r>
              <a:rPr lang="en-US" altLang="zh-CN" sz="1600" dirty="0">
                <a:solidFill>
                  <a:srgbClr val="000000"/>
                </a:solidFill>
              </a:rPr>
              <a:t>char  name[20];                 //</a:t>
            </a:r>
            <a:r>
              <a:rPr lang="zh-CN" altLang="en-US" sz="1600" dirty="0">
                <a:solidFill>
                  <a:srgbClr val="000000"/>
                </a:solidFill>
              </a:rPr>
              <a:t>姓名</a:t>
            </a:r>
          </a:p>
          <a:p>
            <a:pPr>
              <a:lnSpc>
                <a:spcPct val="100000"/>
              </a:lnSpc>
              <a:spcBef>
                <a:spcPts val="300"/>
              </a:spcBef>
              <a:buNone/>
              <a:defRPr/>
            </a:pPr>
            <a:r>
              <a:rPr lang="en-US" altLang="zh-CN" sz="1600" dirty="0">
                <a:solidFill>
                  <a:srgbClr val="000000"/>
                </a:solidFill>
              </a:rPr>
              <a:t>     char sex;                             //</a:t>
            </a:r>
            <a:r>
              <a:rPr lang="zh-CN" altLang="en-US" sz="1600" dirty="0">
                <a:solidFill>
                  <a:srgbClr val="000000"/>
                </a:solidFill>
              </a:rPr>
              <a:t>性别</a:t>
            </a:r>
          </a:p>
          <a:p>
            <a:pPr>
              <a:lnSpc>
                <a:spcPct val="100000"/>
              </a:lnSpc>
              <a:spcBef>
                <a:spcPts val="300"/>
              </a:spcBef>
              <a:buNone/>
              <a:defRPr/>
            </a:pPr>
            <a:r>
              <a:rPr lang="en-US" altLang="zh-CN" sz="1600" dirty="0">
                <a:solidFill>
                  <a:srgbClr val="000000"/>
                </a:solidFill>
              </a:rPr>
              <a:t>     unsigned  birthday;            //</a:t>
            </a:r>
            <a:r>
              <a:rPr lang="zh-CN" altLang="en-US" sz="1600" dirty="0">
                <a:solidFill>
                  <a:srgbClr val="000000"/>
                </a:solidFill>
              </a:rPr>
              <a:t>生日</a:t>
            </a:r>
          </a:p>
          <a:p>
            <a:pPr>
              <a:lnSpc>
                <a:spcPct val="100000"/>
              </a:lnSpc>
              <a:spcBef>
                <a:spcPts val="300"/>
              </a:spcBef>
              <a:buNone/>
              <a:defRPr/>
            </a:pPr>
            <a:r>
              <a:rPr lang="en-US" altLang="zh-CN" sz="1600" dirty="0">
                <a:solidFill>
                  <a:srgbClr val="000000"/>
                </a:solidFill>
              </a:rPr>
              <a:t>     float height;                        //</a:t>
            </a:r>
            <a:r>
              <a:rPr lang="zh-CN" altLang="en-US" sz="1600" dirty="0">
                <a:solidFill>
                  <a:srgbClr val="000000"/>
                </a:solidFill>
              </a:rPr>
              <a:t>身高</a:t>
            </a:r>
          </a:p>
          <a:p>
            <a:pPr>
              <a:lnSpc>
                <a:spcPct val="100000"/>
              </a:lnSpc>
              <a:spcBef>
                <a:spcPts val="300"/>
              </a:spcBef>
              <a:buNone/>
              <a:defRPr/>
            </a:pPr>
            <a:r>
              <a:rPr lang="en-US" altLang="zh-CN" sz="1600" dirty="0">
                <a:solidFill>
                  <a:srgbClr val="000000"/>
                </a:solidFill>
              </a:rPr>
              <a:t>     float weight;                       //</a:t>
            </a:r>
            <a:r>
              <a:rPr lang="zh-CN" altLang="en-US" sz="1600" dirty="0">
                <a:solidFill>
                  <a:srgbClr val="000000"/>
                </a:solidFill>
              </a:rPr>
              <a:t>体重</a:t>
            </a:r>
            <a:endParaRPr lang="en-US" altLang="zh-CN" sz="1600" dirty="0">
              <a:solidFill>
                <a:srgbClr val="0000CC"/>
              </a:solidFill>
            </a:endParaRPr>
          </a:p>
          <a:p>
            <a:pPr>
              <a:lnSpc>
                <a:spcPct val="100000"/>
              </a:lnSpc>
              <a:spcBef>
                <a:spcPts val="300"/>
              </a:spcBef>
              <a:buNone/>
              <a:defRPr/>
            </a:pPr>
            <a:r>
              <a:rPr lang="en-US" altLang="zh-CN" sz="1600" dirty="0" smtClean="0">
                <a:solidFill>
                  <a:srgbClr val="0000CC"/>
                </a:solidFill>
              </a:rPr>
              <a:t>};</a:t>
            </a:r>
          </a:p>
          <a:p>
            <a:pPr>
              <a:lnSpc>
                <a:spcPct val="100000"/>
              </a:lnSpc>
              <a:spcBef>
                <a:spcPts val="300"/>
              </a:spcBef>
              <a:buNone/>
              <a:defRPr/>
            </a:pPr>
            <a:endParaRPr lang="en-US" altLang="zh-CN" sz="1600" dirty="0">
              <a:solidFill>
                <a:srgbClr val="0000CC"/>
              </a:solidFill>
            </a:endParaRPr>
          </a:p>
          <a:p>
            <a:pPr>
              <a:lnSpc>
                <a:spcPct val="100000"/>
              </a:lnSpc>
              <a:spcBef>
                <a:spcPts val="300"/>
              </a:spcBef>
              <a:buNone/>
              <a:defRPr/>
            </a:pPr>
            <a:r>
              <a:rPr lang="en-US" altLang="zh-CN" sz="1600" b="1" dirty="0">
                <a:solidFill>
                  <a:srgbClr val="FF0000"/>
                </a:solidFill>
              </a:rPr>
              <a:t>struct</a:t>
            </a:r>
            <a:r>
              <a:rPr lang="en-US" altLang="zh-CN" sz="1600" b="1" dirty="0">
                <a:solidFill>
                  <a:srgbClr val="000000"/>
                </a:solidFill>
              </a:rPr>
              <a:t>  </a:t>
            </a:r>
            <a:r>
              <a:rPr lang="en-US" altLang="zh-CN" sz="1600" b="1" dirty="0">
                <a:solidFill>
                  <a:srgbClr val="7030A0"/>
                </a:solidFill>
              </a:rPr>
              <a:t>student</a:t>
            </a:r>
            <a:r>
              <a:rPr lang="en-US" altLang="zh-CN" sz="1600" b="1" dirty="0">
                <a:solidFill>
                  <a:srgbClr val="000000"/>
                </a:solidFill>
              </a:rPr>
              <a:t> </a:t>
            </a:r>
          </a:p>
          <a:p>
            <a:pPr>
              <a:lnSpc>
                <a:spcPct val="100000"/>
              </a:lnSpc>
              <a:spcBef>
                <a:spcPts val="300"/>
              </a:spcBef>
              <a:buNone/>
              <a:defRPr/>
            </a:pPr>
            <a:r>
              <a:rPr lang="en-US" altLang="zh-CN" sz="1600" dirty="0">
                <a:solidFill>
                  <a:srgbClr val="000000"/>
                </a:solidFill>
              </a:rPr>
              <a:t>{</a:t>
            </a:r>
          </a:p>
          <a:p>
            <a:pPr>
              <a:lnSpc>
                <a:spcPct val="100000"/>
              </a:lnSpc>
              <a:spcBef>
                <a:spcPts val="300"/>
              </a:spcBef>
              <a:buNone/>
              <a:defRPr/>
            </a:pPr>
            <a:r>
              <a:rPr lang="en-US" altLang="zh-CN" sz="1600" dirty="0">
                <a:solidFill>
                  <a:srgbClr val="0000CC"/>
                </a:solidFill>
              </a:rPr>
              <a:t>       struct person </a:t>
            </a:r>
            <a:r>
              <a:rPr lang="en-US" altLang="zh-CN" sz="1600" dirty="0">
                <a:solidFill>
                  <a:srgbClr val="C00000"/>
                </a:solidFill>
              </a:rPr>
              <a:t>info</a:t>
            </a:r>
            <a:r>
              <a:rPr lang="en-US" altLang="zh-CN" sz="1600" dirty="0">
                <a:solidFill>
                  <a:srgbClr val="000000"/>
                </a:solidFill>
              </a:rPr>
              <a:t>;  //</a:t>
            </a:r>
            <a:r>
              <a:rPr lang="zh-CN" altLang="en-US" sz="1600" dirty="0">
                <a:solidFill>
                  <a:srgbClr val="000000"/>
                </a:solidFill>
              </a:rPr>
              <a:t>已</a:t>
            </a:r>
            <a:r>
              <a:rPr lang="zh-CN" altLang="en-US" sz="1600" dirty="0" smtClean="0">
                <a:solidFill>
                  <a:srgbClr val="000000"/>
                </a:solidFill>
              </a:rPr>
              <a:t>定义过的结构体</a:t>
            </a:r>
            <a:endParaRPr lang="en-US" altLang="zh-CN" sz="1600" dirty="0">
              <a:solidFill>
                <a:srgbClr val="000000"/>
              </a:solidFill>
            </a:endParaRPr>
          </a:p>
          <a:p>
            <a:pPr>
              <a:lnSpc>
                <a:spcPct val="100000"/>
              </a:lnSpc>
              <a:spcBef>
                <a:spcPts val="300"/>
              </a:spcBef>
              <a:buNone/>
              <a:defRPr/>
            </a:pPr>
            <a:r>
              <a:rPr lang="en-US" altLang="zh-CN" sz="1600" dirty="0">
                <a:solidFill>
                  <a:srgbClr val="000000"/>
                </a:solidFill>
              </a:rPr>
              <a:t>       float </a:t>
            </a:r>
            <a:r>
              <a:rPr lang="en-US" altLang="zh-CN" sz="1600" dirty="0" err="1">
                <a:solidFill>
                  <a:srgbClr val="000000"/>
                </a:solidFill>
              </a:rPr>
              <a:t>C_language</a:t>
            </a:r>
            <a:r>
              <a:rPr lang="en-US" altLang="zh-CN" sz="1600" dirty="0">
                <a:solidFill>
                  <a:srgbClr val="000000"/>
                </a:solidFill>
              </a:rPr>
              <a:t>;</a:t>
            </a:r>
          </a:p>
          <a:p>
            <a:pPr>
              <a:lnSpc>
                <a:spcPct val="100000"/>
              </a:lnSpc>
              <a:spcBef>
                <a:spcPts val="300"/>
              </a:spcBef>
              <a:buNone/>
              <a:defRPr/>
            </a:pPr>
            <a:r>
              <a:rPr lang="en-US" altLang="zh-CN" sz="1600" dirty="0">
                <a:solidFill>
                  <a:srgbClr val="000000"/>
                </a:solidFill>
              </a:rPr>
              <a:t>       float math;</a:t>
            </a:r>
            <a:endParaRPr lang="zh-CN" altLang="en-US" sz="1600" dirty="0">
              <a:solidFill>
                <a:srgbClr val="000000"/>
              </a:solidFill>
            </a:endParaRPr>
          </a:p>
          <a:p>
            <a:pPr>
              <a:lnSpc>
                <a:spcPct val="100000"/>
              </a:lnSpc>
              <a:spcBef>
                <a:spcPts val="300"/>
              </a:spcBef>
              <a:buNone/>
              <a:defRPr/>
            </a:pPr>
            <a:r>
              <a:rPr lang="en-US" altLang="zh-CN" sz="1600" dirty="0">
                <a:solidFill>
                  <a:srgbClr val="000000"/>
                </a:solidFill>
              </a:rPr>
              <a:t> };</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
        <p:nvSpPr>
          <p:cNvPr id="6" name="内容占位符 2">
            <a:extLst>
              <a:ext uri="{FF2B5EF4-FFF2-40B4-BE49-F238E27FC236}">
                <a16:creationId xmlns:a16="http://schemas.microsoft.com/office/drawing/2014/main" id="{7275240E-9512-4BB7-A2D7-064DB56C04F7}"/>
              </a:ext>
            </a:extLst>
          </p:cNvPr>
          <p:cNvSpPr txBox="1">
            <a:spLocks/>
          </p:cNvSpPr>
          <p:nvPr/>
        </p:nvSpPr>
        <p:spPr bwMode="auto">
          <a:xfrm>
            <a:off x="4754880" y="1087257"/>
            <a:ext cx="3956858" cy="45585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buNone/>
            </a:pPr>
            <a:r>
              <a:rPr lang="en-US" altLang="zh-CN" sz="1600" dirty="0">
                <a:solidFill>
                  <a:srgbClr val="7030A0"/>
                </a:solidFill>
              </a:rPr>
              <a:t>//</a:t>
            </a:r>
            <a:r>
              <a:rPr lang="zh-CN" altLang="en-US" sz="1600" dirty="0">
                <a:solidFill>
                  <a:srgbClr val="7030A0"/>
                </a:solidFill>
              </a:rPr>
              <a:t>定义结构体变量</a:t>
            </a:r>
            <a:endParaRPr lang="en-US" altLang="zh-CN" sz="1600" dirty="0">
              <a:solidFill>
                <a:srgbClr val="7030A0"/>
              </a:solidFill>
            </a:endParaRPr>
          </a:p>
          <a:p>
            <a:pPr>
              <a:lnSpc>
                <a:spcPct val="100000"/>
              </a:lnSpc>
              <a:spcBef>
                <a:spcPts val="600"/>
              </a:spcBef>
              <a:buNone/>
            </a:pPr>
            <a:r>
              <a:rPr lang="en-US" altLang="zh-CN" sz="1600" dirty="0" err="1" smtClean="0">
                <a:solidFill>
                  <a:srgbClr val="0000CC"/>
                </a:solidFill>
              </a:rPr>
              <a:t>struct</a:t>
            </a:r>
            <a:r>
              <a:rPr lang="en-US" altLang="zh-CN" sz="1600" dirty="0" smtClean="0">
                <a:solidFill>
                  <a:srgbClr val="0000CC"/>
                </a:solidFill>
              </a:rPr>
              <a:t> </a:t>
            </a:r>
            <a:r>
              <a:rPr lang="en-US" altLang="zh-CN" sz="1600" dirty="0">
                <a:solidFill>
                  <a:srgbClr val="C00000"/>
                </a:solidFill>
              </a:rPr>
              <a:t>student </a:t>
            </a:r>
            <a:r>
              <a:rPr lang="en-US" altLang="zh-CN" sz="1600" dirty="0" smtClean="0">
                <a:solidFill>
                  <a:srgbClr val="C00000"/>
                </a:solidFill>
              </a:rPr>
              <a:t>me</a:t>
            </a:r>
            <a:r>
              <a:rPr lang="en-US" altLang="zh-CN" sz="1600" dirty="0" smtClean="0">
                <a:solidFill>
                  <a:srgbClr val="000000"/>
                </a:solidFill>
              </a:rPr>
              <a:t>; </a:t>
            </a:r>
            <a:r>
              <a:rPr lang="en-US" altLang="zh-CN" sz="1600" dirty="0">
                <a:solidFill>
                  <a:srgbClr val="000000"/>
                </a:solidFill>
              </a:rPr>
              <a:t>//</a:t>
            </a:r>
            <a:r>
              <a:rPr lang="zh-CN" altLang="en-US" sz="1600" dirty="0">
                <a:solidFill>
                  <a:srgbClr val="0000CC"/>
                </a:solidFill>
              </a:rPr>
              <a:t>定义结构</a:t>
            </a:r>
            <a:r>
              <a:rPr lang="zh-CN" altLang="en-US" sz="1600" dirty="0" smtClean="0">
                <a:solidFill>
                  <a:srgbClr val="0000CC"/>
                </a:solidFill>
              </a:rPr>
              <a:t>变量</a:t>
            </a:r>
            <a:r>
              <a:rPr lang="en-US" altLang="zh-CN" sz="1600" dirty="0" smtClean="0">
                <a:solidFill>
                  <a:srgbClr val="0000CC"/>
                </a:solidFill>
              </a:rPr>
              <a:t>me</a:t>
            </a:r>
            <a:r>
              <a:rPr lang="zh-CN" altLang="en-US" sz="1600" dirty="0" smtClean="0">
                <a:solidFill>
                  <a:srgbClr val="0000CC"/>
                </a:solidFill>
              </a:rPr>
              <a:t>；</a:t>
            </a:r>
            <a:endParaRPr lang="en-US" altLang="zh-CN" sz="1600" dirty="0">
              <a:solidFill>
                <a:srgbClr val="0000CC"/>
              </a:solidFill>
            </a:endParaRPr>
          </a:p>
          <a:p>
            <a:pPr>
              <a:lnSpc>
                <a:spcPct val="100000"/>
              </a:lnSpc>
              <a:spcBef>
                <a:spcPts val="600"/>
              </a:spcBef>
              <a:buNone/>
            </a:pPr>
            <a:endParaRPr lang="en-US" altLang="zh-CN" sz="1600" dirty="0">
              <a:solidFill>
                <a:srgbClr val="0000CC"/>
              </a:solidFill>
            </a:endParaRPr>
          </a:p>
          <a:p>
            <a:pPr>
              <a:lnSpc>
                <a:spcPct val="100000"/>
              </a:lnSpc>
              <a:spcBef>
                <a:spcPts val="600"/>
              </a:spcBef>
              <a:buNone/>
            </a:pPr>
            <a:r>
              <a:rPr lang="en-US" altLang="zh-CN" sz="1600" dirty="0">
                <a:solidFill>
                  <a:srgbClr val="0000CC"/>
                </a:solidFill>
              </a:rPr>
              <a:t>//</a:t>
            </a:r>
            <a:r>
              <a:rPr lang="zh-CN" altLang="en-US" sz="1600" dirty="0">
                <a:solidFill>
                  <a:srgbClr val="0000CC"/>
                </a:solidFill>
              </a:rPr>
              <a:t>结构体成员的引用</a:t>
            </a:r>
            <a:endParaRPr lang="en-US" altLang="zh-CN" sz="1600" dirty="0">
              <a:solidFill>
                <a:srgbClr val="0000CC"/>
              </a:solidFill>
            </a:endParaRPr>
          </a:p>
          <a:p>
            <a:pPr>
              <a:lnSpc>
                <a:spcPct val="100000"/>
              </a:lnSpc>
              <a:spcBef>
                <a:spcPts val="600"/>
              </a:spcBef>
              <a:buNone/>
            </a:pPr>
            <a:r>
              <a:rPr lang="en-US" altLang="zh-CN" sz="1600" dirty="0">
                <a:solidFill>
                  <a:srgbClr val="000000"/>
                </a:solidFill>
              </a:rPr>
              <a:t>float </a:t>
            </a:r>
            <a:r>
              <a:rPr lang="en-US" altLang="zh-CN" sz="1600" dirty="0" err="1">
                <a:solidFill>
                  <a:srgbClr val="000000"/>
                </a:solidFill>
              </a:rPr>
              <a:t>C_language</a:t>
            </a:r>
            <a:r>
              <a:rPr lang="en-US" altLang="zh-CN" sz="1600" dirty="0">
                <a:solidFill>
                  <a:srgbClr val="000000"/>
                </a:solidFill>
              </a:rPr>
              <a:t> = </a:t>
            </a:r>
            <a:r>
              <a:rPr lang="en-US" altLang="zh-CN" sz="1600" dirty="0" smtClean="0">
                <a:solidFill>
                  <a:srgbClr val="7030A0"/>
                </a:solidFill>
              </a:rPr>
              <a:t>me. </a:t>
            </a:r>
            <a:r>
              <a:rPr lang="en-US" altLang="zh-CN" sz="1600" dirty="0" err="1">
                <a:solidFill>
                  <a:srgbClr val="7030A0"/>
                </a:solidFill>
              </a:rPr>
              <a:t>C_language</a:t>
            </a:r>
            <a:r>
              <a:rPr lang="en-US" altLang="zh-CN" sz="1600" dirty="0">
                <a:solidFill>
                  <a:srgbClr val="000000"/>
                </a:solidFill>
              </a:rPr>
              <a:t>;</a:t>
            </a:r>
          </a:p>
          <a:p>
            <a:pPr>
              <a:lnSpc>
                <a:spcPct val="100000"/>
              </a:lnSpc>
              <a:spcBef>
                <a:spcPts val="600"/>
              </a:spcBef>
              <a:buNone/>
            </a:pPr>
            <a:r>
              <a:rPr lang="en-US" altLang="zh-CN" sz="1600" dirty="0">
                <a:solidFill>
                  <a:srgbClr val="000000"/>
                </a:solidFill>
              </a:rPr>
              <a:t>float math= </a:t>
            </a:r>
            <a:r>
              <a:rPr lang="en-US" altLang="zh-CN" sz="1600" dirty="0" err="1" smtClean="0">
                <a:solidFill>
                  <a:srgbClr val="7030A0"/>
                </a:solidFill>
              </a:rPr>
              <a:t>me.math</a:t>
            </a:r>
            <a:r>
              <a:rPr lang="en-US" altLang="zh-CN" sz="1600" dirty="0">
                <a:solidFill>
                  <a:srgbClr val="000000"/>
                </a:solidFill>
              </a:rPr>
              <a:t>;</a:t>
            </a:r>
            <a:endParaRPr lang="zh-CN" altLang="en-US" sz="1600" dirty="0">
              <a:solidFill>
                <a:srgbClr val="000000"/>
              </a:solidFill>
            </a:endParaRPr>
          </a:p>
          <a:p>
            <a:pPr>
              <a:lnSpc>
                <a:spcPct val="100000"/>
              </a:lnSpc>
              <a:spcBef>
                <a:spcPts val="600"/>
              </a:spcBef>
              <a:buNone/>
            </a:pPr>
            <a:r>
              <a:rPr lang="en-US" altLang="zh-CN" sz="1600" b="1" dirty="0">
                <a:solidFill>
                  <a:srgbClr val="7030A0"/>
                </a:solidFill>
              </a:rPr>
              <a:t>char *</a:t>
            </a:r>
            <a:r>
              <a:rPr lang="en-US" altLang="zh-CN" sz="1600" b="1" dirty="0" smtClean="0">
                <a:solidFill>
                  <a:srgbClr val="7030A0"/>
                </a:solidFill>
              </a:rPr>
              <a:t>name=</a:t>
            </a:r>
            <a:r>
              <a:rPr lang="en-US" altLang="zh-CN" sz="1600" b="1" u="sng" dirty="0" smtClean="0">
                <a:solidFill>
                  <a:srgbClr val="C00000"/>
                </a:solidFill>
              </a:rPr>
              <a:t>me.info.name</a:t>
            </a:r>
            <a:r>
              <a:rPr lang="en-US" altLang="zh-CN" sz="1600" b="1" dirty="0">
                <a:solidFill>
                  <a:srgbClr val="C00000"/>
                </a:solidFill>
              </a:rPr>
              <a:t>;</a:t>
            </a:r>
          </a:p>
          <a:p>
            <a:pPr>
              <a:lnSpc>
                <a:spcPct val="100000"/>
              </a:lnSpc>
              <a:spcBef>
                <a:spcPts val="600"/>
              </a:spcBef>
              <a:buNone/>
            </a:pPr>
            <a:r>
              <a:rPr lang="en-US" altLang="zh-CN" sz="1600" dirty="0" smtClean="0">
                <a:solidFill>
                  <a:srgbClr val="000000"/>
                </a:solidFill>
              </a:rPr>
              <a:t>…..</a:t>
            </a:r>
            <a:endParaRPr lang="en-US" altLang="zh-CN" dirty="0"/>
          </a:p>
          <a:p>
            <a:pPr marL="285750" indent="-285750">
              <a:lnSpc>
                <a:spcPct val="100000"/>
              </a:lnSpc>
              <a:spcBef>
                <a:spcPts val="600"/>
              </a:spcBef>
              <a:buFont typeface="Wingdings" panose="05000000000000000000" pitchFamily="2" charset="2"/>
              <a:buChar char="l"/>
            </a:pPr>
            <a:r>
              <a:rPr lang="en-US" altLang="zh-CN" sz="1600" dirty="0" err="1" smtClean="0">
                <a:solidFill>
                  <a:srgbClr val="7030A0"/>
                </a:solidFill>
              </a:rPr>
              <a:t>me.math</a:t>
            </a:r>
            <a:r>
              <a:rPr lang="zh-CN" altLang="en-US" sz="1600" dirty="0" smtClean="0">
                <a:solidFill>
                  <a:srgbClr val="000000"/>
                </a:solidFill>
              </a:rPr>
              <a:t>、</a:t>
            </a:r>
            <a:r>
              <a:rPr lang="en-US" altLang="zh-CN" sz="1600" dirty="0" smtClean="0">
                <a:solidFill>
                  <a:srgbClr val="006600"/>
                </a:solidFill>
              </a:rPr>
              <a:t>me. </a:t>
            </a:r>
            <a:r>
              <a:rPr lang="en-US" altLang="zh-CN" sz="1600" dirty="0" err="1" smtClean="0">
                <a:solidFill>
                  <a:srgbClr val="006600"/>
                </a:solidFill>
              </a:rPr>
              <a:t>C_language</a:t>
            </a:r>
            <a:r>
              <a:rPr lang="zh-CN" altLang="en-US" sz="1600" dirty="0">
                <a:solidFill>
                  <a:srgbClr val="000000"/>
                </a:solidFill>
              </a:rPr>
              <a:t>的使用同</a:t>
            </a:r>
            <a:r>
              <a:rPr lang="en-US" altLang="zh-CN" sz="1600" dirty="0">
                <a:solidFill>
                  <a:srgbClr val="000000"/>
                </a:solidFill>
              </a:rPr>
              <a:t>float</a:t>
            </a:r>
            <a:r>
              <a:rPr lang="zh-CN" altLang="en-US" sz="1600" dirty="0" smtClean="0">
                <a:solidFill>
                  <a:srgbClr val="000000"/>
                </a:solidFill>
              </a:rPr>
              <a:t>变量使用</a:t>
            </a:r>
            <a:r>
              <a:rPr lang="zh-CN" altLang="en-US" sz="1600" dirty="0" smtClean="0">
                <a:solidFill>
                  <a:srgbClr val="000000"/>
                </a:solidFill>
              </a:rPr>
              <a:t>；</a:t>
            </a:r>
            <a:endParaRPr lang="en-US" altLang="zh-CN" sz="1600" dirty="0" smtClean="0">
              <a:solidFill>
                <a:srgbClr val="000000"/>
              </a:solidFill>
            </a:endParaRPr>
          </a:p>
          <a:p>
            <a:pPr marL="285750" indent="-285750">
              <a:lnSpc>
                <a:spcPct val="100000"/>
              </a:lnSpc>
              <a:spcBef>
                <a:spcPts val="600"/>
              </a:spcBef>
              <a:buFont typeface="Wingdings" panose="05000000000000000000" pitchFamily="2" charset="2"/>
              <a:buChar char="l"/>
            </a:pPr>
            <a:r>
              <a:rPr lang="zh-CN" altLang="en-US" sz="1600" dirty="0" smtClean="0">
                <a:solidFill>
                  <a:srgbClr val="000000"/>
                </a:solidFill>
              </a:rPr>
              <a:t>如</a:t>
            </a:r>
            <a:r>
              <a:rPr lang="en-US" altLang="zh-CN" sz="1600" dirty="0" smtClean="0">
                <a:solidFill>
                  <a:srgbClr val="000000"/>
                </a:solidFill>
              </a:rPr>
              <a:t>float f; </a:t>
            </a:r>
            <a:r>
              <a:rPr lang="zh-CN" altLang="en-US" sz="1600" dirty="0" smtClean="0">
                <a:solidFill>
                  <a:srgbClr val="000000"/>
                </a:solidFill>
              </a:rPr>
              <a:t>则</a:t>
            </a:r>
            <a:r>
              <a:rPr lang="en-US" altLang="zh-CN" sz="1600" dirty="0" smtClean="0">
                <a:solidFill>
                  <a:srgbClr val="000000"/>
                </a:solidFill>
              </a:rPr>
              <a:t>f</a:t>
            </a:r>
            <a:r>
              <a:rPr lang="zh-CN" altLang="en-US" sz="1600" dirty="0" smtClean="0">
                <a:solidFill>
                  <a:srgbClr val="000000"/>
                </a:solidFill>
              </a:rPr>
              <a:t>能出现的地方，都可使用</a:t>
            </a:r>
            <a:r>
              <a:rPr lang="en-US" altLang="zh-CN" sz="1600" dirty="0" err="1" smtClean="0">
                <a:solidFill>
                  <a:srgbClr val="7030A0"/>
                </a:solidFill>
              </a:rPr>
              <a:t>me.math</a:t>
            </a:r>
            <a:r>
              <a:rPr lang="zh-CN" altLang="en-US" sz="1600" dirty="0">
                <a:solidFill>
                  <a:srgbClr val="000000"/>
                </a:solidFill>
              </a:rPr>
              <a:t>、</a:t>
            </a:r>
            <a:r>
              <a:rPr lang="en-US" altLang="zh-CN" sz="1600" dirty="0" smtClean="0">
                <a:solidFill>
                  <a:srgbClr val="006600"/>
                </a:solidFill>
              </a:rPr>
              <a:t>me. </a:t>
            </a:r>
            <a:r>
              <a:rPr lang="en-US" altLang="zh-CN" sz="1600" dirty="0" err="1">
                <a:solidFill>
                  <a:srgbClr val="006600"/>
                </a:solidFill>
              </a:rPr>
              <a:t>C_language</a:t>
            </a:r>
            <a:endParaRPr lang="en-US" altLang="zh-CN" sz="1600" dirty="0">
              <a:solidFill>
                <a:srgbClr val="000000"/>
              </a:solidFill>
            </a:endParaRPr>
          </a:p>
          <a:p>
            <a:pPr marL="342900" indent="-342900">
              <a:buFont typeface="Wingdings" panose="05000000000000000000" pitchFamily="2" charset="2"/>
              <a:buChar char="l"/>
            </a:pPr>
            <a:endParaRPr lang="en-US" altLang="zh-CN" sz="1600" dirty="0"/>
          </a:p>
          <a:p>
            <a:pPr marL="285750" indent="-285750"/>
            <a:endParaRPr lang="en-US" altLang="zh-CN" sz="1600" dirty="0">
              <a:solidFill>
                <a:srgbClr val="000000"/>
              </a:solidFill>
            </a:endParaRPr>
          </a:p>
        </p:txBody>
      </p:sp>
    </p:spTree>
    <p:extLst>
      <p:ext uri="{BB962C8B-B14F-4D97-AF65-F5344CB8AC3E}">
        <p14:creationId xmlns:p14="http://schemas.microsoft.com/office/powerpoint/2010/main" val="421201944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共用体类型及变量定义</a:t>
            </a:r>
          </a:p>
        </p:txBody>
      </p:sp>
      <p:sp>
        <p:nvSpPr>
          <p:cNvPr id="3" name="内容占位符 2"/>
          <p:cNvSpPr>
            <a:spLocks noGrp="1"/>
          </p:cNvSpPr>
          <p:nvPr>
            <p:ph idx="1"/>
          </p:nvPr>
        </p:nvSpPr>
        <p:spPr>
          <a:xfrm>
            <a:off x="568902" y="987426"/>
            <a:ext cx="8089900" cy="579436"/>
          </a:xfrm>
        </p:spPr>
        <p:txBody>
          <a:bodyPr/>
          <a:lstStyle/>
          <a:p>
            <a:pPr marL="342900" indent="-342900">
              <a:buFont typeface="Wingdings" panose="05000000000000000000" pitchFamily="2" charset="2"/>
              <a:buChar char="l"/>
            </a:pPr>
            <a:endParaRPr lang="zh-CN" altLang="en-US" dirty="0"/>
          </a:p>
        </p:txBody>
      </p:sp>
      <p:sp>
        <p:nvSpPr>
          <p:cNvPr id="6" name="内容占位符 2"/>
          <p:cNvSpPr txBox="1">
            <a:spLocks/>
          </p:cNvSpPr>
          <p:nvPr/>
        </p:nvSpPr>
        <p:spPr bwMode="auto">
          <a:xfrm>
            <a:off x="568902" y="1714499"/>
            <a:ext cx="3600451" cy="40524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buNone/>
            </a:pPr>
            <a:r>
              <a:rPr lang="en-US" altLang="zh-CN" sz="2000" dirty="0">
                <a:solidFill>
                  <a:srgbClr val="000000"/>
                </a:solidFill>
              </a:rPr>
              <a:t> </a:t>
            </a:r>
            <a:r>
              <a:rPr lang="en-US" altLang="zh-CN" sz="2000" dirty="0">
                <a:solidFill>
                  <a:srgbClr val="006600"/>
                </a:solidFill>
              </a:rPr>
              <a:t>union data</a:t>
            </a:r>
          </a:p>
          <a:p>
            <a:pPr>
              <a:spcBef>
                <a:spcPts val="600"/>
              </a:spcBef>
              <a:buNone/>
            </a:pPr>
            <a:r>
              <a:rPr lang="en-US" altLang="zh-CN" sz="2000" dirty="0">
                <a:solidFill>
                  <a:srgbClr val="000000"/>
                </a:solidFill>
              </a:rPr>
              <a:t>    {</a:t>
            </a:r>
          </a:p>
          <a:p>
            <a:pPr>
              <a:spcBef>
                <a:spcPts val="600"/>
              </a:spcBef>
              <a:buNone/>
            </a:pPr>
            <a:r>
              <a:rPr lang="en-US" altLang="zh-CN" sz="2000" dirty="0">
                <a:solidFill>
                  <a:srgbClr val="000000"/>
                </a:solidFill>
              </a:rPr>
              <a:t>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i</a:t>
            </a:r>
            <a:r>
              <a:rPr lang="zh-CN" altLang="en-US" sz="2000" dirty="0">
                <a:solidFill>
                  <a:srgbClr val="000000"/>
                </a:solidFill>
              </a:rPr>
              <a:t>；</a:t>
            </a:r>
          </a:p>
          <a:p>
            <a:pPr>
              <a:spcBef>
                <a:spcPts val="600"/>
              </a:spcBef>
              <a:buNone/>
            </a:pPr>
            <a:r>
              <a:rPr lang="zh-CN" altLang="en-US" sz="2000" dirty="0">
                <a:solidFill>
                  <a:srgbClr val="000000"/>
                </a:solidFill>
              </a:rPr>
              <a:t>         </a:t>
            </a:r>
            <a:r>
              <a:rPr lang="en-US" altLang="zh-CN" sz="2000" dirty="0">
                <a:solidFill>
                  <a:srgbClr val="000000"/>
                </a:solidFill>
              </a:rPr>
              <a:t>char </a:t>
            </a:r>
            <a:r>
              <a:rPr lang="en-US" altLang="zh-CN" sz="2000" dirty="0" err="1">
                <a:solidFill>
                  <a:srgbClr val="000000"/>
                </a:solidFill>
              </a:rPr>
              <a:t>ch</a:t>
            </a:r>
            <a:r>
              <a:rPr lang="zh-CN" altLang="en-US" sz="2000" dirty="0">
                <a:solidFill>
                  <a:srgbClr val="000000"/>
                </a:solidFill>
              </a:rPr>
              <a:t>；</a:t>
            </a:r>
          </a:p>
          <a:p>
            <a:pPr>
              <a:spcBef>
                <a:spcPts val="600"/>
              </a:spcBef>
              <a:buNone/>
            </a:pPr>
            <a:r>
              <a:rPr lang="zh-CN" altLang="en-US" sz="2000" dirty="0">
                <a:solidFill>
                  <a:srgbClr val="000000"/>
                </a:solidFill>
              </a:rPr>
              <a:t>         </a:t>
            </a:r>
            <a:r>
              <a:rPr lang="en-US" altLang="zh-CN" sz="2000" dirty="0">
                <a:solidFill>
                  <a:srgbClr val="000000"/>
                </a:solidFill>
              </a:rPr>
              <a:t>float f</a:t>
            </a:r>
            <a:r>
              <a:rPr lang="zh-CN" altLang="en-US" sz="2000" dirty="0">
                <a:solidFill>
                  <a:srgbClr val="000000"/>
                </a:solidFill>
              </a:rPr>
              <a:t>；</a:t>
            </a:r>
          </a:p>
          <a:p>
            <a:pPr>
              <a:spcBef>
                <a:spcPts val="600"/>
              </a:spcBef>
              <a:buNone/>
            </a:pPr>
            <a:r>
              <a:rPr lang="zh-CN" altLang="en-US" sz="2000" dirty="0">
                <a:solidFill>
                  <a:srgbClr val="000000"/>
                </a:solidFill>
              </a:rPr>
              <a:t>　</a:t>
            </a:r>
            <a:r>
              <a:rPr lang="en-US" altLang="zh-CN" sz="2000" b="1" dirty="0">
                <a:solidFill>
                  <a:srgbClr val="000000"/>
                </a:solidFill>
              </a:rPr>
              <a:t>} </a:t>
            </a:r>
            <a:r>
              <a:rPr lang="en-US" altLang="zh-CN" sz="2000" b="1" dirty="0" err="1">
                <a:solidFill>
                  <a:srgbClr val="030DCD"/>
                </a:solidFill>
              </a:rPr>
              <a:t>a,b,c</a:t>
            </a:r>
            <a:r>
              <a:rPr lang="en-US" altLang="zh-CN" sz="2000" b="1" dirty="0">
                <a:solidFill>
                  <a:srgbClr val="000000"/>
                </a:solidFill>
              </a:rPr>
              <a:t>; </a:t>
            </a:r>
          </a:p>
          <a:p>
            <a:pPr>
              <a:spcBef>
                <a:spcPts val="600"/>
              </a:spcBef>
              <a:buNone/>
            </a:pPr>
            <a:endParaRPr lang="en-US" altLang="zh-CN" sz="2000" dirty="0">
              <a:solidFill>
                <a:srgbClr val="000000"/>
              </a:solidFill>
            </a:endParaRPr>
          </a:p>
          <a:p>
            <a:pPr>
              <a:spcBef>
                <a:spcPts val="600"/>
              </a:spcBef>
              <a:buNone/>
            </a:pPr>
            <a:r>
              <a:rPr lang="en-US" altLang="zh-CN" sz="2000" dirty="0">
                <a:solidFill>
                  <a:srgbClr val="000000"/>
                </a:solidFill>
              </a:rPr>
              <a:t>//</a:t>
            </a:r>
            <a:r>
              <a:rPr lang="zh-CN" altLang="en-US" sz="2000" dirty="0">
                <a:solidFill>
                  <a:srgbClr val="000000"/>
                </a:solidFill>
              </a:rPr>
              <a:t>定义共用体类型</a:t>
            </a:r>
            <a:r>
              <a:rPr lang="en-US" altLang="zh-CN" sz="2000" dirty="0">
                <a:solidFill>
                  <a:srgbClr val="000000"/>
                </a:solidFill>
              </a:rPr>
              <a:t>data</a:t>
            </a:r>
            <a:r>
              <a:rPr lang="zh-CN" altLang="en-US" sz="2000" dirty="0">
                <a:solidFill>
                  <a:srgbClr val="000000"/>
                </a:solidFill>
              </a:rPr>
              <a:t>的同时，声明三个</a:t>
            </a:r>
            <a:r>
              <a:rPr lang="en-US" altLang="zh-CN" sz="2000" dirty="0">
                <a:solidFill>
                  <a:srgbClr val="000000"/>
                </a:solidFill>
              </a:rPr>
              <a:t>data</a:t>
            </a:r>
            <a:r>
              <a:rPr lang="zh-CN" altLang="en-US" sz="2000" dirty="0">
                <a:solidFill>
                  <a:srgbClr val="000000"/>
                </a:solidFill>
              </a:rPr>
              <a:t>型变量</a:t>
            </a:r>
            <a:r>
              <a:rPr lang="en-US" altLang="zh-CN" sz="2000" dirty="0" err="1">
                <a:solidFill>
                  <a:srgbClr val="000000"/>
                </a:solidFill>
              </a:rPr>
              <a:t>a,b,c</a:t>
            </a:r>
            <a:r>
              <a:rPr lang="en-US" altLang="zh-CN" sz="2000" dirty="0">
                <a:solidFill>
                  <a:srgbClr val="000000"/>
                </a:solidFill>
              </a:rPr>
              <a:t>;</a:t>
            </a:r>
          </a:p>
          <a:p>
            <a:pPr>
              <a:spcBef>
                <a:spcPts val="600"/>
              </a:spcBef>
              <a:buNone/>
            </a:pPr>
            <a:r>
              <a:rPr lang="en-US" altLang="zh-CN" sz="2000" dirty="0">
                <a:solidFill>
                  <a:srgbClr val="7030A0"/>
                </a:solidFill>
              </a:rPr>
              <a:t>//</a:t>
            </a:r>
            <a:r>
              <a:rPr lang="zh-CN" altLang="en-US" sz="2000" dirty="0">
                <a:solidFill>
                  <a:srgbClr val="7030A0"/>
                </a:solidFill>
              </a:rPr>
              <a:t>系统为变量</a:t>
            </a:r>
            <a:r>
              <a:rPr lang="en-US" altLang="zh-CN" sz="2000" dirty="0" err="1">
                <a:solidFill>
                  <a:srgbClr val="7030A0"/>
                </a:solidFill>
              </a:rPr>
              <a:t>a,b,c</a:t>
            </a:r>
            <a:r>
              <a:rPr lang="zh-CN" altLang="en-US" sz="2000" dirty="0">
                <a:solidFill>
                  <a:srgbClr val="7030A0"/>
                </a:solidFill>
              </a:rPr>
              <a:t>各分配</a:t>
            </a:r>
            <a:r>
              <a:rPr lang="en-US" altLang="zh-CN" sz="2000" dirty="0">
                <a:solidFill>
                  <a:srgbClr val="7030A0"/>
                </a:solidFill>
              </a:rPr>
              <a:t>4</a:t>
            </a:r>
            <a:r>
              <a:rPr lang="zh-CN" altLang="en-US" sz="2000" dirty="0">
                <a:solidFill>
                  <a:srgbClr val="7030A0"/>
                </a:solidFill>
              </a:rPr>
              <a:t>字节的存储空间</a:t>
            </a:r>
          </a:p>
        </p:txBody>
      </p:sp>
      <p:sp>
        <p:nvSpPr>
          <p:cNvPr id="7" name="内容占位符 2"/>
          <p:cNvSpPr txBox="1">
            <a:spLocks/>
          </p:cNvSpPr>
          <p:nvPr/>
        </p:nvSpPr>
        <p:spPr bwMode="auto">
          <a:xfrm>
            <a:off x="4447597" y="1724890"/>
            <a:ext cx="3761220" cy="40524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buNone/>
            </a:pPr>
            <a:r>
              <a:rPr lang="en-US" altLang="zh-CN" sz="2000" dirty="0">
                <a:solidFill>
                  <a:srgbClr val="000000"/>
                </a:solidFill>
              </a:rPr>
              <a:t> </a:t>
            </a:r>
            <a:r>
              <a:rPr lang="en-US" altLang="zh-CN" sz="2000" dirty="0">
                <a:solidFill>
                  <a:srgbClr val="006600"/>
                </a:solidFill>
              </a:rPr>
              <a:t>union data</a:t>
            </a:r>
          </a:p>
          <a:p>
            <a:pPr>
              <a:spcBef>
                <a:spcPts val="600"/>
              </a:spcBef>
              <a:buNone/>
            </a:pPr>
            <a:r>
              <a:rPr lang="en-US" altLang="zh-CN" sz="2000" dirty="0">
                <a:solidFill>
                  <a:srgbClr val="000000"/>
                </a:solidFill>
              </a:rPr>
              <a:t>    {</a:t>
            </a:r>
          </a:p>
          <a:p>
            <a:pPr>
              <a:spcBef>
                <a:spcPts val="600"/>
              </a:spcBef>
              <a:buNone/>
            </a:pPr>
            <a:r>
              <a:rPr lang="en-US" altLang="zh-CN" sz="2000" dirty="0">
                <a:solidFill>
                  <a:srgbClr val="000000"/>
                </a:solidFill>
              </a:rPr>
              <a:t>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i</a:t>
            </a:r>
            <a:r>
              <a:rPr lang="zh-CN" altLang="en-US" sz="2000" dirty="0">
                <a:solidFill>
                  <a:srgbClr val="000000"/>
                </a:solidFill>
              </a:rPr>
              <a:t>；</a:t>
            </a:r>
          </a:p>
          <a:p>
            <a:pPr>
              <a:spcBef>
                <a:spcPts val="600"/>
              </a:spcBef>
              <a:buNone/>
            </a:pPr>
            <a:r>
              <a:rPr lang="zh-CN" altLang="en-US" sz="2000" dirty="0">
                <a:solidFill>
                  <a:srgbClr val="000000"/>
                </a:solidFill>
              </a:rPr>
              <a:t>         </a:t>
            </a:r>
            <a:r>
              <a:rPr lang="en-US" altLang="zh-CN" sz="2000" dirty="0">
                <a:solidFill>
                  <a:srgbClr val="000000"/>
                </a:solidFill>
              </a:rPr>
              <a:t>char </a:t>
            </a:r>
            <a:r>
              <a:rPr lang="en-US" altLang="zh-CN" sz="2000" dirty="0" err="1">
                <a:solidFill>
                  <a:srgbClr val="000000"/>
                </a:solidFill>
              </a:rPr>
              <a:t>ch</a:t>
            </a:r>
            <a:r>
              <a:rPr lang="zh-CN" altLang="en-US" sz="2000" dirty="0">
                <a:solidFill>
                  <a:srgbClr val="000000"/>
                </a:solidFill>
              </a:rPr>
              <a:t>；</a:t>
            </a:r>
          </a:p>
          <a:p>
            <a:pPr>
              <a:spcBef>
                <a:spcPts val="600"/>
              </a:spcBef>
              <a:buNone/>
            </a:pPr>
            <a:r>
              <a:rPr lang="zh-CN" altLang="en-US" sz="2000" dirty="0">
                <a:solidFill>
                  <a:srgbClr val="000000"/>
                </a:solidFill>
              </a:rPr>
              <a:t>         </a:t>
            </a:r>
            <a:r>
              <a:rPr lang="en-US" altLang="zh-CN" sz="2000" dirty="0">
                <a:solidFill>
                  <a:srgbClr val="000000"/>
                </a:solidFill>
              </a:rPr>
              <a:t>float f</a:t>
            </a:r>
            <a:r>
              <a:rPr lang="zh-CN" altLang="en-US" sz="2000" dirty="0">
                <a:solidFill>
                  <a:srgbClr val="000000"/>
                </a:solidFill>
              </a:rPr>
              <a:t>；</a:t>
            </a:r>
          </a:p>
          <a:p>
            <a:pPr>
              <a:spcBef>
                <a:spcPts val="600"/>
              </a:spcBef>
              <a:buNone/>
            </a:pPr>
            <a:r>
              <a:rPr lang="zh-CN" altLang="en-US" sz="2000" dirty="0">
                <a:solidFill>
                  <a:srgbClr val="000000"/>
                </a:solidFill>
              </a:rPr>
              <a:t>　</a:t>
            </a:r>
            <a:r>
              <a:rPr lang="en-US" altLang="zh-CN" sz="2000" dirty="0">
                <a:solidFill>
                  <a:srgbClr val="000000"/>
                </a:solidFill>
              </a:rPr>
              <a:t>} ; </a:t>
            </a:r>
          </a:p>
          <a:p>
            <a:pPr>
              <a:spcBef>
                <a:spcPts val="600"/>
              </a:spcBef>
              <a:buNone/>
            </a:pPr>
            <a:r>
              <a:rPr lang="en-US" altLang="zh-CN" sz="2000" b="1" dirty="0">
                <a:solidFill>
                  <a:srgbClr val="006600"/>
                </a:solidFill>
              </a:rPr>
              <a:t>union data </a:t>
            </a:r>
            <a:r>
              <a:rPr lang="en-US" altLang="zh-CN" sz="2000" b="1" dirty="0" err="1">
                <a:solidFill>
                  <a:srgbClr val="7030A0"/>
                </a:solidFill>
              </a:rPr>
              <a:t>a,b,c</a:t>
            </a:r>
            <a:r>
              <a:rPr lang="en-US" altLang="zh-CN" sz="2000" b="1" dirty="0">
                <a:solidFill>
                  <a:srgbClr val="7030A0"/>
                </a:solidFill>
              </a:rPr>
              <a:t>;</a:t>
            </a:r>
          </a:p>
          <a:p>
            <a:pPr>
              <a:spcBef>
                <a:spcPts val="600"/>
              </a:spcBef>
              <a:buNone/>
            </a:pPr>
            <a:r>
              <a:rPr lang="en-US" altLang="zh-CN" sz="2000" dirty="0">
                <a:solidFill>
                  <a:srgbClr val="000000"/>
                </a:solidFill>
              </a:rPr>
              <a:t>//</a:t>
            </a:r>
            <a:r>
              <a:rPr lang="zh-CN" altLang="en-US" sz="2000" dirty="0">
                <a:solidFill>
                  <a:srgbClr val="000000"/>
                </a:solidFill>
              </a:rPr>
              <a:t>定义共用体类型</a:t>
            </a:r>
            <a:r>
              <a:rPr lang="en-US" altLang="zh-CN" sz="2000" dirty="0">
                <a:solidFill>
                  <a:srgbClr val="000000"/>
                </a:solidFill>
              </a:rPr>
              <a:t>data</a:t>
            </a:r>
            <a:r>
              <a:rPr lang="zh-CN" altLang="en-US" sz="2000" dirty="0">
                <a:solidFill>
                  <a:srgbClr val="000000"/>
                </a:solidFill>
              </a:rPr>
              <a:t>，然后声明三个</a:t>
            </a:r>
            <a:r>
              <a:rPr lang="en-US" altLang="zh-CN" sz="2000" dirty="0">
                <a:solidFill>
                  <a:srgbClr val="000000"/>
                </a:solidFill>
              </a:rPr>
              <a:t>data</a:t>
            </a:r>
            <a:r>
              <a:rPr lang="zh-CN" altLang="en-US" sz="2000" dirty="0">
                <a:solidFill>
                  <a:srgbClr val="000000"/>
                </a:solidFill>
              </a:rPr>
              <a:t>型变量</a:t>
            </a:r>
            <a:r>
              <a:rPr lang="en-US" altLang="zh-CN" sz="2000" dirty="0" err="1">
                <a:solidFill>
                  <a:srgbClr val="000000"/>
                </a:solidFill>
              </a:rPr>
              <a:t>a,b,c</a:t>
            </a:r>
            <a:r>
              <a:rPr lang="en-US" altLang="zh-CN" sz="2000" dirty="0">
                <a:solidFill>
                  <a:srgbClr val="000000"/>
                </a:solidFill>
              </a:rPr>
              <a:t>;</a:t>
            </a:r>
          </a:p>
          <a:p>
            <a:pPr>
              <a:spcBef>
                <a:spcPts val="600"/>
              </a:spcBef>
              <a:buNone/>
            </a:pPr>
            <a:r>
              <a:rPr lang="en-US" altLang="zh-CN" sz="2000" dirty="0">
                <a:solidFill>
                  <a:srgbClr val="7030A0"/>
                </a:solidFill>
              </a:rPr>
              <a:t>//</a:t>
            </a:r>
            <a:r>
              <a:rPr lang="zh-CN" altLang="en-US" sz="2000" dirty="0">
                <a:solidFill>
                  <a:srgbClr val="7030A0"/>
                </a:solidFill>
              </a:rPr>
              <a:t>系统为变量</a:t>
            </a:r>
            <a:r>
              <a:rPr lang="en-US" altLang="zh-CN" sz="2000" dirty="0" err="1">
                <a:solidFill>
                  <a:srgbClr val="7030A0"/>
                </a:solidFill>
              </a:rPr>
              <a:t>a,b,c</a:t>
            </a:r>
            <a:r>
              <a:rPr lang="zh-CN" altLang="en-US" sz="2000" dirty="0">
                <a:solidFill>
                  <a:srgbClr val="7030A0"/>
                </a:solidFill>
              </a:rPr>
              <a:t>各分配</a:t>
            </a:r>
            <a:r>
              <a:rPr lang="en-US" altLang="zh-CN" sz="2000" dirty="0">
                <a:solidFill>
                  <a:srgbClr val="7030A0"/>
                </a:solidFill>
              </a:rPr>
              <a:t>4</a:t>
            </a:r>
            <a:r>
              <a:rPr lang="zh-CN" altLang="en-US" sz="2000" dirty="0">
                <a:solidFill>
                  <a:srgbClr val="7030A0"/>
                </a:solidFill>
              </a:rPr>
              <a:t>字节的存储空间</a:t>
            </a:r>
          </a:p>
          <a:p>
            <a:pPr>
              <a:spcBef>
                <a:spcPts val="600"/>
              </a:spcBef>
              <a:buNone/>
            </a:pPr>
            <a:endParaRPr lang="zh-CN" altLang="en-US" sz="2000" dirty="0">
              <a:solidFill>
                <a:srgbClr val="000000"/>
              </a:solidFill>
            </a:endParaRPr>
          </a:p>
        </p:txBody>
      </p:sp>
    </p:spTree>
    <p:extLst>
      <p:ext uri="{BB962C8B-B14F-4D97-AF65-F5344CB8AC3E}">
        <p14:creationId xmlns:p14="http://schemas.microsoft.com/office/powerpoint/2010/main" val="2382517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共用体变量的引用方式</a:t>
            </a:r>
          </a:p>
        </p:txBody>
      </p:sp>
      <p:sp>
        <p:nvSpPr>
          <p:cNvPr id="3" name="内容占位符 2"/>
          <p:cNvSpPr>
            <a:spLocks noGrp="1"/>
          </p:cNvSpPr>
          <p:nvPr>
            <p:ph idx="1"/>
          </p:nvPr>
        </p:nvSpPr>
        <p:spPr>
          <a:xfrm>
            <a:off x="485775" y="1135063"/>
            <a:ext cx="7993207" cy="496310"/>
          </a:xfrm>
        </p:spPr>
        <p:txBody>
          <a:bodyPr/>
          <a:lstStyle/>
          <a:p>
            <a:pPr marL="342900" indent="-342900">
              <a:buFont typeface="Wingdings" panose="05000000000000000000" pitchFamily="2" charset="2"/>
              <a:buChar char="l"/>
            </a:pPr>
            <a:r>
              <a:rPr lang="zh-CN" altLang="en-US" dirty="0"/>
              <a:t>逐个引用共用体变量中的成员；</a:t>
            </a:r>
          </a:p>
        </p:txBody>
      </p:sp>
      <p:sp>
        <p:nvSpPr>
          <p:cNvPr id="4" name="内容占位符 2"/>
          <p:cNvSpPr txBox="1">
            <a:spLocks/>
          </p:cNvSpPr>
          <p:nvPr/>
        </p:nvSpPr>
        <p:spPr bwMode="auto">
          <a:xfrm>
            <a:off x="485775" y="1704107"/>
            <a:ext cx="3600451" cy="430241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buNone/>
            </a:pPr>
            <a:r>
              <a:rPr lang="en-US" altLang="zh-CN" sz="2000" dirty="0">
                <a:solidFill>
                  <a:srgbClr val="000000"/>
                </a:solidFill>
              </a:rPr>
              <a:t> </a:t>
            </a:r>
            <a:r>
              <a:rPr lang="en-US" altLang="zh-CN" sz="2000" dirty="0">
                <a:solidFill>
                  <a:srgbClr val="006600"/>
                </a:solidFill>
              </a:rPr>
              <a:t>union data</a:t>
            </a:r>
          </a:p>
          <a:p>
            <a:pPr>
              <a:spcBef>
                <a:spcPts val="600"/>
              </a:spcBef>
              <a:buNone/>
            </a:pPr>
            <a:r>
              <a:rPr lang="en-US" altLang="zh-CN" sz="2000" dirty="0">
                <a:solidFill>
                  <a:srgbClr val="000000"/>
                </a:solidFill>
              </a:rPr>
              <a:t>    {</a:t>
            </a:r>
          </a:p>
          <a:p>
            <a:pPr>
              <a:spcBef>
                <a:spcPts val="600"/>
              </a:spcBef>
              <a:buNone/>
            </a:pPr>
            <a:r>
              <a:rPr lang="en-US" altLang="zh-CN" sz="2000" dirty="0">
                <a:solidFill>
                  <a:srgbClr val="000000"/>
                </a:solidFill>
              </a:rPr>
              <a:t>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i</a:t>
            </a:r>
            <a:r>
              <a:rPr lang="zh-CN" altLang="en-US" sz="2000" dirty="0">
                <a:solidFill>
                  <a:srgbClr val="000000"/>
                </a:solidFill>
              </a:rPr>
              <a:t>；</a:t>
            </a:r>
          </a:p>
          <a:p>
            <a:pPr>
              <a:spcBef>
                <a:spcPts val="600"/>
              </a:spcBef>
              <a:buNone/>
            </a:pPr>
            <a:r>
              <a:rPr lang="zh-CN" altLang="en-US" sz="2000" dirty="0">
                <a:solidFill>
                  <a:srgbClr val="000000"/>
                </a:solidFill>
              </a:rPr>
              <a:t>         </a:t>
            </a:r>
            <a:r>
              <a:rPr lang="en-US" altLang="zh-CN" sz="2000" dirty="0">
                <a:solidFill>
                  <a:srgbClr val="000000"/>
                </a:solidFill>
              </a:rPr>
              <a:t>char </a:t>
            </a:r>
            <a:r>
              <a:rPr lang="en-US" altLang="zh-CN" sz="2000" dirty="0" err="1">
                <a:solidFill>
                  <a:srgbClr val="000000"/>
                </a:solidFill>
              </a:rPr>
              <a:t>ch</a:t>
            </a:r>
            <a:r>
              <a:rPr lang="zh-CN" altLang="en-US" sz="2000" dirty="0">
                <a:solidFill>
                  <a:srgbClr val="000000"/>
                </a:solidFill>
              </a:rPr>
              <a:t>；</a:t>
            </a:r>
          </a:p>
          <a:p>
            <a:pPr>
              <a:spcBef>
                <a:spcPts val="600"/>
              </a:spcBef>
              <a:buNone/>
            </a:pPr>
            <a:r>
              <a:rPr lang="zh-CN" altLang="en-US" sz="2000" dirty="0">
                <a:solidFill>
                  <a:srgbClr val="000000"/>
                </a:solidFill>
              </a:rPr>
              <a:t>         </a:t>
            </a:r>
            <a:r>
              <a:rPr lang="en-US" altLang="zh-CN" sz="2000" dirty="0">
                <a:solidFill>
                  <a:srgbClr val="000000"/>
                </a:solidFill>
              </a:rPr>
              <a:t>float f</a:t>
            </a:r>
            <a:r>
              <a:rPr lang="zh-CN" altLang="en-US" sz="2000" dirty="0">
                <a:solidFill>
                  <a:srgbClr val="000000"/>
                </a:solidFill>
              </a:rPr>
              <a:t>；</a:t>
            </a:r>
          </a:p>
          <a:p>
            <a:pPr>
              <a:spcBef>
                <a:spcPts val="600"/>
              </a:spcBef>
              <a:buNone/>
            </a:pPr>
            <a:r>
              <a:rPr lang="zh-CN" altLang="en-US" sz="2000" dirty="0">
                <a:solidFill>
                  <a:srgbClr val="000000"/>
                </a:solidFill>
              </a:rPr>
              <a:t>　</a:t>
            </a:r>
            <a:r>
              <a:rPr lang="en-US" altLang="zh-CN" sz="2000" dirty="0">
                <a:solidFill>
                  <a:srgbClr val="000000"/>
                </a:solidFill>
              </a:rPr>
              <a:t>} </a:t>
            </a:r>
            <a:r>
              <a:rPr lang="en-US" altLang="zh-CN" sz="2000" dirty="0">
                <a:solidFill>
                  <a:srgbClr val="030DCD"/>
                </a:solidFill>
              </a:rPr>
              <a:t>a</a:t>
            </a:r>
            <a:r>
              <a:rPr lang="zh-CN" altLang="en-US" sz="2000" dirty="0">
                <a:solidFill>
                  <a:srgbClr val="030DCD"/>
                </a:solidFill>
              </a:rPr>
              <a:t>，</a:t>
            </a:r>
            <a:r>
              <a:rPr lang="en-US" altLang="zh-CN" sz="2000" dirty="0">
                <a:solidFill>
                  <a:srgbClr val="030DCD"/>
                </a:solidFill>
              </a:rPr>
              <a:t>b</a:t>
            </a:r>
            <a:r>
              <a:rPr lang="zh-CN" altLang="en-US" sz="2000" dirty="0">
                <a:solidFill>
                  <a:srgbClr val="030DCD"/>
                </a:solidFill>
              </a:rPr>
              <a:t>，</a:t>
            </a:r>
            <a:r>
              <a:rPr lang="en-US" altLang="zh-CN" sz="2000" dirty="0">
                <a:solidFill>
                  <a:srgbClr val="030DCD"/>
                </a:solidFill>
              </a:rPr>
              <a:t>c</a:t>
            </a:r>
            <a:r>
              <a:rPr lang="en-US" altLang="zh-CN" sz="2000" dirty="0">
                <a:solidFill>
                  <a:srgbClr val="000000"/>
                </a:solidFill>
              </a:rPr>
              <a:t>; </a:t>
            </a:r>
          </a:p>
          <a:p>
            <a:pPr>
              <a:spcBef>
                <a:spcPts val="600"/>
              </a:spcBef>
              <a:buNone/>
            </a:pPr>
            <a:endParaRPr lang="en-US" altLang="zh-CN" sz="2000" dirty="0">
              <a:solidFill>
                <a:srgbClr val="000000"/>
              </a:solidFill>
            </a:endParaRPr>
          </a:p>
          <a:p>
            <a:pPr>
              <a:spcBef>
                <a:spcPts val="600"/>
              </a:spcBef>
              <a:buNone/>
            </a:pPr>
            <a:r>
              <a:rPr lang="en-US" altLang="zh-CN" sz="2000" dirty="0">
                <a:solidFill>
                  <a:srgbClr val="000000"/>
                </a:solidFill>
              </a:rPr>
              <a:t>//</a:t>
            </a:r>
            <a:r>
              <a:rPr lang="zh-CN" altLang="en-US" sz="2000" dirty="0">
                <a:solidFill>
                  <a:srgbClr val="000000"/>
                </a:solidFill>
              </a:rPr>
              <a:t>定义共用体类型</a:t>
            </a:r>
            <a:r>
              <a:rPr lang="en-US" altLang="zh-CN" sz="2000" dirty="0">
                <a:solidFill>
                  <a:srgbClr val="000000"/>
                </a:solidFill>
              </a:rPr>
              <a:t>data</a:t>
            </a:r>
            <a:r>
              <a:rPr lang="zh-CN" altLang="en-US" sz="2000" dirty="0">
                <a:solidFill>
                  <a:srgbClr val="000000"/>
                </a:solidFill>
              </a:rPr>
              <a:t>的同时，声明三个</a:t>
            </a:r>
            <a:r>
              <a:rPr lang="en-US" altLang="zh-CN" sz="2000" dirty="0">
                <a:solidFill>
                  <a:srgbClr val="000000"/>
                </a:solidFill>
              </a:rPr>
              <a:t>data</a:t>
            </a:r>
            <a:r>
              <a:rPr lang="zh-CN" altLang="en-US" sz="2000" dirty="0">
                <a:solidFill>
                  <a:srgbClr val="000000"/>
                </a:solidFill>
              </a:rPr>
              <a:t>型变量</a:t>
            </a:r>
            <a:r>
              <a:rPr lang="en-US" altLang="zh-CN" sz="2000" dirty="0" err="1">
                <a:solidFill>
                  <a:srgbClr val="000000"/>
                </a:solidFill>
              </a:rPr>
              <a:t>a,b,c</a:t>
            </a:r>
            <a:r>
              <a:rPr lang="en-US" altLang="zh-CN" sz="2000" dirty="0">
                <a:solidFill>
                  <a:srgbClr val="000000"/>
                </a:solidFill>
              </a:rPr>
              <a:t>;</a:t>
            </a:r>
          </a:p>
          <a:p>
            <a:pPr>
              <a:spcBef>
                <a:spcPts val="600"/>
              </a:spcBef>
              <a:buNone/>
            </a:pPr>
            <a:r>
              <a:rPr lang="en-US" altLang="zh-CN" sz="2000" dirty="0">
                <a:solidFill>
                  <a:srgbClr val="7030A0"/>
                </a:solidFill>
              </a:rPr>
              <a:t>//</a:t>
            </a:r>
            <a:r>
              <a:rPr lang="zh-CN" altLang="en-US" sz="2000" dirty="0">
                <a:solidFill>
                  <a:srgbClr val="7030A0"/>
                </a:solidFill>
              </a:rPr>
              <a:t>系统为变量</a:t>
            </a:r>
            <a:r>
              <a:rPr lang="en-US" altLang="zh-CN" sz="2000" dirty="0" err="1">
                <a:solidFill>
                  <a:srgbClr val="7030A0"/>
                </a:solidFill>
              </a:rPr>
              <a:t>a,b,c</a:t>
            </a:r>
            <a:r>
              <a:rPr lang="zh-CN" altLang="en-US" sz="2000" dirty="0">
                <a:solidFill>
                  <a:srgbClr val="7030A0"/>
                </a:solidFill>
              </a:rPr>
              <a:t>各分配</a:t>
            </a:r>
            <a:r>
              <a:rPr lang="en-US" altLang="zh-CN" sz="2000" dirty="0">
                <a:solidFill>
                  <a:srgbClr val="7030A0"/>
                </a:solidFill>
              </a:rPr>
              <a:t>4</a:t>
            </a:r>
            <a:r>
              <a:rPr lang="zh-CN" altLang="en-US" sz="2000" dirty="0">
                <a:solidFill>
                  <a:srgbClr val="7030A0"/>
                </a:solidFill>
              </a:rPr>
              <a:t>字节的存储空间</a:t>
            </a:r>
          </a:p>
          <a:p>
            <a:pPr>
              <a:spcBef>
                <a:spcPts val="600"/>
              </a:spcBef>
              <a:buNone/>
            </a:pPr>
            <a:endParaRPr lang="zh-CN" altLang="en-US" sz="2000" dirty="0">
              <a:solidFill>
                <a:srgbClr val="000000"/>
              </a:solidFill>
            </a:endParaRPr>
          </a:p>
        </p:txBody>
      </p:sp>
      <p:sp>
        <p:nvSpPr>
          <p:cNvPr id="5" name="内容占位符 2"/>
          <p:cNvSpPr txBox="1">
            <a:spLocks/>
          </p:cNvSpPr>
          <p:nvPr/>
        </p:nvSpPr>
        <p:spPr bwMode="auto">
          <a:xfrm>
            <a:off x="4302125" y="1714499"/>
            <a:ext cx="4457411" cy="429201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l"/>
            </a:pPr>
            <a:r>
              <a:rPr lang="zh-CN" altLang="en-US" sz="2000" dirty="0">
                <a:solidFill>
                  <a:srgbClr val="000000"/>
                </a:solidFill>
              </a:rPr>
              <a:t>赋值：</a:t>
            </a:r>
            <a:endParaRPr lang="en-US" altLang="zh-CN" sz="2000" dirty="0">
              <a:solidFill>
                <a:srgbClr val="000000"/>
              </a:solidFill>
            </a:endParaRPr>
          </a:p>
          <a:p>
            <a:pPr marL="971550" lvl="1"/>
            <a:r>
              <a:rPr lang="en-US" altLang="zh-CN" sz="1800" dirty="0" err="1">
                <a:solidFill>
                  <a:srgbClr val="000000"/>
                </a:solidFill>
              </a:rPr>
              <a:t>a.i</a:t>
            </a:r>
            <a:endParaRPr lang="en-US" altLang="zh-CN" sz="1800" dirty="0">
              <a:solidFill>
                <a:srgbClr val="000000"/>
              </a:solidFill>
            </a:endParaRPr>
          </a:p>
          <a:p>
            <a:pPr marL="1314450" lvl="2" indent="-285750">
              <a:buFont typeface="Arial" panose="020B0604020202020204" pitchFamily="34" charset="0"/>
              <a:buChar char="•"/>
            </a:pPr>
            <a:r>
              <a:rPr lang="zh-CN" altLang="en-US" sz="1600" dirty="0">
                <a:solidFill>
                  <a:srgbClr val="000000"/>
                </a:solidFill>
              </a:rPr>
              <a:t>引用共用体变量中的类型变量</a:t>
            </a:r>
            <a:r>
              <a:rPr lang="en-US" altLang="zh-CN" sz="1600" dirty="0" err="1"/>
              <a:t>i</a:t>
            </a:r>
            <a:r>
              <a:rPr lang="en-US" altLang="zh-CN" sz="1600" dirty="0"/>
              <a:t>;</a:t>
            </a:r>
          </a:p>
          <a:p>
            <a:pPr marL="1314450" lvl="2" indent="-285750">
              <a:buFont typeface="Arial" panose="020B0604020202020204" pitchFamily="34" charset="0"/>
              <a:buChar char="•"/>
            </a:pPr>
            <a:r>
              <a:rPr lang="en-US" altLang="zh-CN" sz="1600" dirty="0" err="1"/>
              <a:t>printf</a:t>
            </a:r>
            <a:r>
              <a:rPr lang="en-US" altLang="zh-CN" sz="1600" dirty="0"/>
              <a:t>(“%d”</a:t>
            </a:r>
            <a:r>
              <a:rPr lang="zh-CN" altLang="en-US" sz="1600" dirty="0"/>
              <a:t>，</a:t>
            </a:r>
            <a:r>
              <a:rPr lang="en-US" altLang="zh-CN" sz="1600" dirty="0" err="1"/>
              <a:t>a.i</a:t>
            </a:r>
            <a:r>
              <a:rPr lang="en-US" altLang="zh-CN" sz="1600" dirty="0"/>
              <a:t>);</a:t>
            </a:r>
            <a:endParaRPr lang="en-US" altLang="zh-CN" sz="1600" dirty="0">
              <a:solidFill>
                <a:srgbClr val="000000"/>
              </a:solidFill>
            </a:endParaRPr>
          </a:p>
          <a:p>
            <a:pPr marL="971550" lvl="1"/>
            <a:r>
              <a:rPr lang="en-US" altLang="zh-CN" sz="1800" dirty="0">
                <a:solidFill>
                  <a:srgbClr val="000000"/>
                </a:solidFill>
              </a:rPr>
              <a:t>a.ch</a:t>
            </a:r>
          </a:p>
          <a:p>
            <a:pPr marL="1314450" lvl="2" indent="-285750">
              <a:buFont typeface="Arial" panose="020B0604020202020204" pitchFamily="34" charset="0"/>
              <a:buChar char="•"/>
            </a:pPr>
            <a:r>
              <a:rPr lang="zh-CN" altLang="en-US" sz="1600" dirty="0">
                <a:solidFill>
                  <a:srgbClr val="000000"/>
                </a:solidFill>
              </a:rPr>
              <a:t>引用共用体变量中的字符变量</a:t>
            </a:r>
            <a:r>
              <a:rPr lang="en-US" altLang="zh-CN" sz="1600" dirty="0" err="1">
                <a:solidFill>
                  <a:srgbClr val="000000"/>
                </a:solidFill>
              </a:rPr>
              <a:t>ch</a:t>
            </a:r>
            <a:r>
              <a:rPr lang="en-US" altLang="zh-CN" sz="1600" dirty="0"/>
              <a:t>;</a:t>
            </a:r>
          </a:p>
          <a:p>
            <a:pPr marL="1314450" lvl="2" indent="-285750">
              <a:buFont typeface="Arial" panose="020B0604020202020204" pitchFamily="34" charset="0"/>
              <a:buChar char="•"/>
            </a:pPr>
            <a:r>
              <a:rPr lang="en-US" altLang="zh-CN" sz="1600" dirty="0" err="1"/>
              <a:t>printf</a:t>
            </a:r>
            <a:r>
              <a:rPr lang="en-US" altLang="zh-CN" sz="1600" dirty="0"/>
              <a:t>(“%c”</a:t>
            </a:r>
            <a:r>
              <a:rPr lang="zh-CN" altLang="en-US" sz="1600" dirty="0"/>
              <a:t>，</a:t>
            </a:r>
            <a:r>
              <a:rPr lang="en-US" altLang="zh-CN" sz="1600" dirty="0"/>
              <a:t>a.ch);</a:t>
            </a:r>
          </a:p>
          <a:p>
            <a:pPr marL="971550" lvl="1"/>
            <a:r>
              <a:rPr lang="en-US" altLang="zh-CN" sz="1800" dirty="0" err="1">
                <a:solidFill>
                  <a:srgbClr val="000000"/>
                </a:solidFill>
              </a:rPr>
              <a:t>a.f</a:t>
            </a:r>
            <a:r>
              <a:rPr lang="en-US" altLang="zh-CN" sz="1800" dirty="0">
                <a:solidFill>
                  <a:srgbClr val="000000"/>
                </a:solidFill>
              </a:rPr>
              <a:t> </a:t>
            </a:r>
          </a:p>
          <a:p>
            <a:pPr marL="1314450" lvl="2" indent="-285750">
              <a:buFont typeface="Arial" panose="020B0604020202020204" pitchFamily="34" charset="0"/>
              <a:buChar char="•"/>
            </a:pPr>
            <a:r>
              <a:rPr lang="zh-CN" altLang="en-US" sz="1600" dirty="0">
                <a:solidFill>
                  <a:srgbClr val="000000"/>
                </a:solidFill>
              </a:rPr>
              <a:t>引用共用体变量中的实型变量</a:t>
            </a:r>
            <a:r>
              <a:rPr lang="en-US" altLang="zh-CN" sz="1600" dirty="0">
                <a:solidFill>
                  <a:srgbClr val="000000"/>
                </a:solidFill>
              </a:rPr>
              <a:t>f;</a:t>
            </a:r>
          </a:p>
          <a:p>
            <a:pPr marL="1314450" lvl="2" indent="-285750">
              <a:buFont typeface="Arial" panose="020B0604020202020204" pitchFamily="34" charset="0"/>
              <a:buChar char="•"/>
            </a:pPr>
            <a:r>
              <a:rPr lang="en-US" altLang="zh-CN" sz="1600" dirty="0" err="1"/>
              <a:t>printf</a:t>
            </a:r>
            <a:r>
              <a:rPr lang="en-US" altLang="zh-CN" sz="1600" dirty="0"/>
              <a:t>(“%f”</a:t>
            </a:r>
            <a:r>
              <a:rPr lang="zh-CN" altLang="en-US" sz="1600" dirty="0"/>
              <a:t>，</a:t>
            </a:r>
            <a:r>
              <a:rPr lang="en-US" altLang="zh-CN" sz="1600" dirty="0" err="1"/>
              <a:t>a.f</a:t>
            </a:r>
            <a:r>
              <a:rPr lang="en-US" altLang="zh-CN" sz="1600" dirty="0"/>
              <a:t>);</a:t>
            </a:r>
          </a:p>
          <a:p>
            <a:pPr marL="342900" indent="-342900">
              <a:buFont typeface="Wingdings" panose="05000000000000000000" pitchFamily="2" charset="2"/>
              <a:buChar char="l"/>
            </a:pPr>
            <a:r>
              <a:rPr lang="zh-CN" altLang="en-US" sz="2000" dirty="0">
                <a:solidFill>
                  <a:srgbClr val="7030A0"/>
                </a:solidFill>
              </a:rPr>
              <a:t>三个值</a:t>
            </a:r>
            <a:r>
              <a:rPr lang="zh-CN" altLang="en-US" sz="2000" dirty="0" smtClean="0">
                <a:solidFill>
                  <a:srgbClr val="7030A0"/>
                </a:solidFill>
              </a:rPr>
              <a:t>不会同时</a:t>
            </a:r>
            <a:r>
              <a:rPr lang="zh-CN" altLang="en-US" sz="2000" dirty="0">
                <a:solidFill>
                  <a:srgbClr val="7030A0"/>
                </a:solidFill>
              </a:rPr>
              <a:t>存在；</a:t>
            </a:r>
            <a:endParaRPr lang="en-US" altLang="zh-CN" sz="2000" dirty="0">
              <a:solidFill>
                <a:srgbClr val="7030A0"/>
              </a:solidFill>
            </a:endParaRPr>
          </a:p>
          <a:p>
            <a:pPr marL="342900" indent="-342900">
              <a:buFont typeface="Wingdings" panose="05000000000000000000" pitchFamily="2" charset="2"/>
              <a:buChar char="l"/>
            </a:pPr>
            <a:r>
              <a:rPr lang="zh-CN" altLang="en-US" sz="2000" dirty="0">
                <a:solidFill>
                  <a:srgbClr val="C00000"/>
                </a:solidFill>
              </a:rPr>
              <a:t>只保存最后一个赋值操作的结果；</a:t>
            </a:r>
            <a:endParaRPr lang="en-US" altLang="zh-CN" sz="2000" dirty="0">
              <a:solidFill>
                <a:srgbClr val="C00000"/>
              </a:solidFill>
            </a:endParaRPr>
          </a:p>
        </p:txBody>
      </p:sp>
    </p:spTree>
    <p:extLst>
      <p:ext uri="{BB962C8B-B14F-4D97-AF65-F5344CB8AC3E}">
        <p14:creationId xmlns:p14="http://schemas.microsoft.com/office/powerpoint/2010/main" val="61703081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关于共用体的几点注记</a:t>
            </a:r>
          </a:p>
        </p:txBody>
      </p:sp>
      <p:sp>
        <p:nvSpPr>
          <p:cNvPr id="3" name="内容占位符 2"/>
          <p:cNvSpPr>
            <a:spLocks noGrp="1"/>
          </p:cNvSpPr>
          <p:nvPr>
            <p:ph idx="1"/>
          </p:nvPr>
        </p:nvSpPr>
        <p:spPr>
          <a:xfrm>
            <a:off x="485775" y="1135063"/>
            <a:ext cx="8089900" cy="4818928"/>
          </a:xfrm>
        </p:spPr>
        <p:txBody>
          <a:bodyPr/>
          <a:lstStyle/>
          <a:p>
            <a:pPr marL="342900" indent="-342900">
              <a:buFont typeface="Wingdings" panose="05000000000000000000" pitchFamily="2" charset="2"/>
              <a:buChar char="l"/>
            </a:pPr>
            <a:r>
              <a:rPr lang="zh-CN" altLang="en-US" dirty="0"/>
              <a:t>共用体变量值的保存</a:t>
            </a:r>
            <a:endParaRPr lang="en-US" altLang="zh-CN" dirty="0"/>
          </a:p>
          <a:p>
            <a:pPr marL="971550" lvl="1"/>
            <a:r>
              <a:rPr lang="zh-CN" altLang="en-US" dirty="0"/>
              <a:t>同一个内存段可以用来存放几种不同类型的成员；</a:t>
            </a:r>
            <a:endParaRPr lang="en-US" altLang="zh-CN" dirty="0"/>
          </a:p>
          <a:p>
            <a:pPr marL="971550" lvl="1"/>
            <a:r>
              <a:rPr lang="zh-CN" altLang="en-US" b="1" dirty="0">
                <a:solidFill>
                  <a:srgbClr val="030DCD"/>
                </a:solidFill>
              </a:rPr>
              <a:t>但在</a:t>
            </a:r>
            <a:r>
              <a:rPr lang="zh-CN" altLang="en-US" b="1" dirty="0">
                <a:solidFill>
                  <a:srgbClr val="7030A0"/>
                </a:solidFill>
              </a:rPr>
              <a:t>每一瞬时</a:t>
            </a:r>
            <a:r>
              <a:rPr lang="zh-CN" altLang="en-US" b="1" dirty="0">
                <a:solidFill>
                  <a:srgbClr val="030DCD"/>
                </a:solidFill>
              </a:rPr>
              <a:t>只能存放</a:t>
            </a:r>
            <a:r>
              <a:rPr lang="zh-CN" altLang="en-US" b="1" dirty="0">
                <a:solidFill>
                  <a:srgbClr val="7030A0"/>
                </a:solidFill>
              </a:rPr>
              <a:t>其中一种</a:t>
            </a:r>
            <a:r>
              <a:rPr lang="zh-CN" altLang="en-US" b="1" dirty="0">
                <a:solidFill>
                  <a:srgbClr val="030DCD"/>
                </a:solidFill>
              </a:rPr>
              <a:t>，而不是同时存放几种；</a:t>
            </a:r>
            <a:endParaRPr lang="en-US" altLang="zh-CN" b="1" dirty="0">
              <a:solidFill>
                <a:srgbClr val="030DCD"/>
              </a:solidFill>
            </a:endParaRPr>
          </a:p>
          <a:p>
            <a:pPr marL="971550" lvl="1"/>
            <a:r>
              <a:rPr lang="zh-CN" altLang="en-US" b="1" dirty="0">
                <a:solidFill>
                  <a:srgbClr val="006600"/>
                </a:solidFill>
              </a:rPr>
              <a:t>即：每一瞬时只有一个成员起作用，其他的成员不起作用，即不是同时都存在和起作用；</a:t>
            </a:r>
            <a:endParaRPr lang="en-US" altLang="zh-CN" b="1" dirty="0">
              <a:solidFill>
                <a:srgbClr val="006600"/>
              </a:solidFill>
            </a:endParaRPr>
          </a:p>
          <a:p>
            <a:pPr marL="971550" lvl="1"/>
            <a:r>
              <a:rPr lang="zh-CN" altLang="en-US" dirty="0">
                <a:solidFill>
                  <a:srgbClr val="FF0000"/>
                </a:solidFill>
              </a:rPr>
              <a:t>因此每个时刻只能对共用体中的一个成员赋值，不能同时对多个成员赋值；</a:t>
            </a:r>
          </a:p>
          <a:p>
            <a:pPr marL="342900" indent="-342900">
              <a:buFont typeface="Wingdings" panose="05000000000000000000" pitchFamily="2" charset="2"/>
              <a:buChar char="l"/>
            </a:pPr>
            <a:r>
              <a:rPr lang="zh-CN" altLang="en-US" dirty="0"/>
              <a:t>共用体变量值的时效性</a:t>
            </a:r>
            <a:endParaRPr lang="en-US" altLang="zh-CN" dirty="0"/>
          </a:p>
          <a:p>
            <a:pPr marL="971550" lvl="1"/>
            <a:r>
              <a:rPr lang="zh-CN" altLang="en-US" dirty="0">
                <a:solidFill>
                  <a:srgbClr val="030DCD"/>
                </a:solidFill>
              </a:rPr>
              <a:t>共用体变量中起作用的成员是最后一次存放的成员；</a:t>
            </a:r>
            <a:endParaRPr lang="en-US" altLang="zh-CN" dirty="0">
              <a:solidFill>
                <a:srgbClr val="030DCD"/>
              </a:solidFill>
            </a:endParaRPr>
          </a:p>
          <a:p>
            <a:pPr marL="971550" lvl="1"/>
            <a:r>
              <a:rPr lang="zh-CN" altLang="en-US" dirty="0">
                <a:solidFill>
                  <a:srgbClr val="030DCD"/>
                </a:solidFill>
              </a:rPr>
              <a:t>在存入一个</a:t>
            </a:r>
            <a:r>
              <a:rPr lang="zh-CN" altLang="en-US" dirty="0">
                <a:solidFill>
                  <a:srgbClr val="7030A0"/>
                </a:solidFill>
              </a:rPr>
              <a:t>新的成员后</a:t>
            </a:r>
            <a:r>
              <a:rPr lang="zh-CN" altLang="en-US" dirty="0">
                <a:solidFill>
                  <a:srgbClr val="C00000"/>
                </a:solidFill>
              </a:rPr>
              <a:t>原有的成员就失去作用</a:t>
            </a:r>
            <a:r>
              <a:rPr lang="zh-CN" altLang="en-US" dirty="0">
                <a:solidFill>
                  <a:srgbClr val="030DCD"/>
                </a:solidFill>
              </a:rPr>
              <a:t>；</a:t>
            </a:r>
          </a:p>
        </p:txBody>
      </p:sp>
    </p:spTree>
    <p:extLst>
      <p:ext uri="{BB962C8B-B14F-4D97-AF65-F5344CB8AC3E}">
        <p14:creationId xmlns:p14="http://schemas.microsoft.com/office/powerpoint/2010/main" val="127216654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共用体变量值的时效性</a:t>
            </a:r>
          </a:p>
        </p:txBody>
      </p:sp>
      <p:sp>
        <p:nvSpPr>
          <p:cNvPr id="3" name="内容占位符 2"/>
          <p:cNvSpPr>
            <a:spLocks noGrp="1"/>
          </p:cNvSpPr>
          <p:nvPr>
            <p:ph idx="1"/>
          </p:nvPr>
        </p:nvSpPr>
        <p:spPr>
          <a:xfrm>
            <a:off x="566015" y="1095664"/>
            <a:ext cx="8089900" cy="716511"/>
          </a:xfrm>
        </p:spPr>
        <p:txBody>
          <a:bodyPr/>
          <a:lstStyle/>
          <a:p>
            <a:pPr marL="342900" indent="-342900">
              <a:buFont typeface="Wingdings" panose="05000000000000000000" pitchFamily="2" charset="2"/>
              <a:buChar char="l"/>
            </a:pPr>
            <a:r>
              <a:rPr lang="zh-CN" altLang="en-US" sz="2000" b="1" dirty="0">
                <a:solidFill>
                  <a:srgbClr val="C00000"/>
                </a:solidFill>
              </a:rPr>
              <a:t>在引用共用体变量时，一定注意当前存放在共用体变量中的究竟是哪个成员</a:t>
            </a:r>
            <a:r>
              <a:rPr lang="en-US" altLang="zh-CN" sz="2000" b="1" dirty="0">
                <a:solidFill>
                  <a:srgbClr val="C00000"/>
                </a:solidFill>
              </a:rPr>
              <a:t>;</a:t>
            </a:r>
            <a:endParaRPr lang="zh-CN" altLang="en-US" sz="2000" b="1" dirty="0">
              <a:solidFill>
                <a:srgbClr val="C00000"/>
              </a:solidFill>
            </a:endParaRPr>
          </a:p>
          <a:p>
            <a:endParaRPr lang="zh-CN" altLang="en-US" dirty="0"/>
          </a:p>
        </p:txBody>
      </p:sp>
      <p:sp>
        <p:nvSpPr>
          <p:cNvPr id="4" name="内容占位符 2"/>
          <p:cNvSpPr txBox="1">
            <a:spLocks/>
          </p:cNvSpPr>
          <p:nvPr/>
        </p:nvSpPr>
        <p:spPr bwMode="auto">
          <a:xfrm>
            <a:off x="662420" y="2070206"/>
            <a:ext cx="3600451" cy="40524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buNone/>
            </a:pPr>
            <a:r>
              <a:rPr lang="en-US" altLang="zh-CN" sz="2000" dirty="0">
                <a:solidFill>
                  <a:srgbClr val="000000"/>
                </a:solidFill>
              </a:rPr>
              <a:t> </a:t>
            </a:r>
            <a:r>
              <a:rPr lang="en-US" altLang="zh-CN" sz="2000" dirty="0">
                <a:solidFill>
                  <a:srgbClr val="006600"/>
                </a:solidFill>
              </a:rPr>
              <a:t>union data</a:t>
            </a:r>
          </a:p>
          <a:p>
            <a:pPr>
              <a:spcBef>
                <a:spcPts val="600"/>
              </a:spcBef>
              <a:buNone/>
            </a:pPr>
            <a:r>
              <a:rPr lang="en-US" altLang="zh-CN" sz="2000" dirty="0">
                <a:solidFill>
                  <a:srgbClr val="000000"/>
                </a:solidFill>
              </a:rPr>
              <a:t>    {</a:t>
            </a:r>
          </a:p>
          <a:p>
            <a:pPr>
              <a:spcBef>
                <a:spcPts val="600"/>
              </a:spcBef>
              <a:buNone/>
            </a:pPr>
            <a:r>
              <a:rPr lang="en-US" altLang="zh-CN" sz="2000" dirty="0">
                <a:solidFill>
                  <a:srgbClr val="000000"/>
                </a:solidFill>
              </a:rPr>
              <a:t>         </a:t>
            </a:r>
            <a:r>
              <a:rPr lang="en-US" altLang="zh-CN" sz="2000" dirty="0" err="1">
                <a:solidFill>
                  <a:srgbClr val="000000"/>
                </a:solidFill>
              </a:rPr>
              <a:t>int</a:t>
            </a:r>
            <a:r>
              <a:rPr lang="en-US" altLang="zh-CN" sz="2000" dirty="0">
                <a:solidFill>
                  <a:srgbClr val="000000"/>
                </a:solidFill>
              </a:rPr>
              <a:t> </a:t>
            </a:r>
            <a:r>
              <a:rPr lang="en-US" altLang="zh-CN" sz="2000" dirty="0" err="1">
                <a:solidFill>
                  <a:srgbClr val="000000"/>
                </a:solidFill>
              </a:rPr>
              <a:t>i</a:t>
            </a:r>
            <a:r>
              <a:rPr lang="zh-CN" altLang="en-US" sz="2000" dirty="0">
                <a:solidFill>
                  <a:srgbClr val="000000"/>
                </a:solidFill>
              </a:rPr>
              <a:t>；</a:t>
            </a:r>
          </a:p>
          <a:p>
            <a:pPr>
              <a:spcBef>
                <a:spcPts val="600"/>
              </a:spcBef>
              <a:buNone/>
            </a:pPr>
            <a:r>
              <a:rPr lang="zh-CN" altLang="en-US" sz="2000" dirty="0">
                <a:solidFill>
                  <a:srgbClr val="000000"/>
                </a:solidFill>
              </a:rPr>
              <a:t>         </a:t>
            </a:r>
            <a:r>
              <a:rPr lang="en-US" altLang="zh-CN" sz="2000" dirty="0">
                <a:solidFill>
                  <a:srgbClr val="000000"/>
                </a:solidFill>
              </a:rPr>
              <a:t>char </a:t>
            </a:r>
            <a:r>
              <a:rPr lang="en-US" altLang="zh-CN" sz="2000" dirty="0" err="1">
                <a:solidFill>
                  <a:srgbClr val="000000"/>
                </a:solidFill>
              </a:rPr>
              <a:t>ch</a:t>
            </a:r>
            <a:r>
              <a:rPr lang="zh-CN" altLang="en-US" sz="2000" dirty="0">
                <a:solidFill>
                  <a:srgbClr val="000000"/>
                </a:solidFill>
              </a:rPr>
              <a:t>；</a:t>
            </a:r>
          </a:p>
          <a:p>
            <a:pPr>
              <a:spcBef>
                <a:spcPts val="600"/>
              </a:spcBef>
              <a:buNone/>
            </a:pPr>
            <a:r>
              <a:rPr lang="zh-CN" altLang="en-US" sz="2000" dirty="0">
                <a:solidFill>
                  <a:srgbClr val="000000"/>
                </a:solidFill>
              </a:rPr>
              <a:t>         </a:t>
            </a:r>
            <a:r>
              <a:rPr lang="en-US" altLang="zh-CN" sz="2000" dirty="0">
                <a:solidFill>
                  <a:srgbClr val="000000"/>
                </a:solidFill>
              </a:rPr>
              <a:t>float f</a:t>
            </a:r>
            <a:r>
              <a:rPr lang="zh-CN" altLang="en-US" sz="2000" dirty="0">
                <a:solidFill>
                  <a:srgbClr val="000000"/>
                </a:solidFill>
              </a:rPr>
              <a:t>；</a:t>
            </a:r>
          </a:p>
          <a:p>
            <a:pPr>
              <a:spcBef>
                <a:spcPts val="600"/>
              </a:spcBef>
              <a:buNone/>
            </a:pPr>
            <a:r>
              <a:rPr lang="zh-CN" altLang="en-US" sz="2000" dirty="0">
                <a:solidFill>
                  <a:srgbClr val="000000"/>
                </a:solidFill>
              </a:rPr>
              <a:t>　</a:t>
            </a:r>
            <a:r>
              <a:rPr lang="en-US" altLang="zh-CN" sz="2000" dirty="0">
                <a:solidFill>
                  <a:srgbClr val="000000"/>
                </a:solidFill>
              </a:rPr>
              <a:t>} </a:t>
            </a:r>
            <a:r>
              <a:rPr lang="en-US" altLang="zh-CN" sz="2000" dirty="0">
                <a:solidFill>
                  <a:srgbClr val="030DCD"/>
                </a:solidFill>
              </a:rPr>
              <a:t>a</a:t>
            </a:r>
            <a:r>
              <a:rPr lang="zh-CN" altLang="en-US" sz="2000" dirty="0">
                <a:solidFill>
                  <a:srgbClr val="030DCD"/>
                </a:solidFill>
              </a:rPr>
              <a:t>，</a:t>
            </a:r>
            <a:r>
              <a:rPr lang="en-US" altLang="zh-CN" sz="2000" dirty="0">
                <a:solidFill>
                  <a:srgbClr val="030DCD"/>
                </a:solidFill>
              </a:rPr>
              <a:t>b</a:t>
            </a:r>
            <a:r>
              <a:rPr lang="zh-CN" altLang="en-US" sz="2000" dirty="0">
                <a:solidFill>
                  <a:srgbClr val="030DCD"/>
                </a:solidFill>
              </a:rPr>
              <a:t>，</a:t>
            </a:r>
            <a:r>
              <a:rPr lang="en-US" altLang="zh-CN" sz="2000" dirty="0">
                <a:solidFill>
                  <a:srgbClr val="030DCD"/>
                </a:solidFill>
              </a:rPr>
              <a:t>c</a:t>
            </a:r>
            <a:r>
              <a:rPr lang="en-US" altLang="zh-CN" sz="2000" dirty="0">
                <a:solidFill>
                  <a:srgbClr val="000000"/>
                </a:solidFill>
              </a:rPr>
              <a:t>; </a:t>
            </a:r>
          </a:p>
          <a:p>
            <a:pPr>
              <a:spcBef>
                <a:spcPts val="600"/>
              </a:spcBef>
              <a:buNone/>
            </a:pPr>
            <a:endParaRPr lang="en-US" altLang="zh-CN" sz="2000" dirty="0">
              <a:solidFill>
                <a:srgbClr val="000000"/>
              </a:solidFill>
            </a:endParaRPr>
          </a:p>
          <a:p>
            <a:pPr>
              <a:spcBef>
                <a:spcPts val="600"/>
              </a:spcBef>
              <a:buNone/>
            </a:pPr>
            <a:r>
              <a:rPr lang="en-US" altLang="zh-CN" sz="2000" dirty="0">
                <a:solidFill>
                  <a:srgbClr val="000000"/>
                </a:solidFill>
              </a:rPr>
              <a:t>//</a:t>
            </a:r>
            <a:r>
              <a:rPr lang="zh-CN" altLang="en-US" sz="2000" dirty="0">
                <a:solidFill>
                  <a:srgbClr val="000000"/>
                </a:solidFill>
              </a:rPr>
              <a:t>定义共用体类型</a:t>
            </a:r>
            <a:r>
              <a:rPr lang="en-US" altLang="zh-CN" sz="2000" dirty="0">
                <a:solidFill>
                  <a:srgbClr val="000000"/>
                </a:solidFill>
              </a:rPr>
              <a:t>data</a:t>
            </a:r>
            <a:r>
              <a:rPr lang="zh-CN" altLang="en-US" sz="2000" dirty="0">
                <a:solidFill>
                  <a:srgbClr val="000000"/>
                </a:solidFill>
              </a:rPr>
              <a:t>，</a:t>
            </a:r>
            <a:endParaRPr lang="en-US" altLang="zh-CN" sz="2000" dirty="0">
              <a:solidFill>
                <a:srgbClr val="000000"/>
              </a:solidFill>
            </a:endParaRPr>
          </a:p>
          <a:p>
            <a:pPr>
              <a:spcBef>
                <a:spcPts val="600"/>
              </a:spcBef>
              <a:buNone/>
            </a:pPr>
            <a:r>
              <a:rPr lang="en-US" altLang="zh-CN" sz="2000" dirty="0">
                <a:solidFill>
                  <a:srgbClr val="000000"/>
                </a:solidFill>
              </a:rPr>
              <a:t>//</a:t>
            </a:r>
            <a:r>
              <a:rPr lang="zh-CN" altLang="en-US" sz="2000" dirty="0">
                <a:solidFill>
                  <a:srgbClr val="000000"/>
                </a:solidFill>
              </a:rPr>
              <a:t>同时声明三个</a:t>
            </a:r>
            <a:r>
              <a:rPr lang="en-US" altLang="zh-CN" sz="2000" dirty="0">
                <a:solidFill>
                  <a:srgbClr val="000000"/>
                </a:solidFill>
              </a:rPr>
              <a:t>data</a:t>
            </a:r>
            <a:r>
              <a:rPr lang="zh-CN" altLang="en-US" sz="2000" dirty="0">
                <a:solidFill>
                  <a:srgbClr val="000000"/>
                </a:solidFill>
              </a:rPr>
              <a:t>型变量</a:t>
            </a:r>
            <a:r>
              <a:rPr lang="en-US" altLang="zh-CN" sz="2000" dirty="0" err="1">
                <a:solidFill>
                  <a:srgbClr val="000000"/>
                </a:solidFill>
              </a:rPr>
              <a:t>a,b,c</a:t>
            </a:r>
            <a:r>
              <a:rPr lang="en-US" altLang="zh-CN" sz="2000" dirty="0">
                <a:solidFill>
                  <a:srgbClr val="000000"/>
                </a:solidFill>
              </a:rPr>
              <a:t>;</a:t>
            </a:r>
            <a:endParaRPr lang="zh-CN" altLang="en-US" sz="2000" dirty="0">
              <a:solidFill>
                <a:srgbClr val="000000"/>
              </a:solidFill>
            </a:endParaRPr>
          </a:p>
        </p:txBody>
      </p:sp>
      <p:sp>
        <p:nvSpPr>
          <p:cNvPr id="5" name="内容占位符 2"/>
          <p:cNvSpPr txBox="1">
            <a:spLocks/>
          </p:cNvSpPr>
          <p:nvPr/>
        </p:nvSpPr>
        <p:spPr bwMode="auto">
          <a:xfrm>
            <a:off x="4559298" y="2063804"/>
            <a:ext cx="4096617" cy="405245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altLang="zh-CN" sz="2000" dirty="0" err="1">
                <a:solidFill>
                  <a:srgbClr val="000000"/>
                </a:solidFill>
              </a:rPr>
              <a:t>a.i</a:t>
            </a:r>
            <a:r>
              <a:rPr lang="en-US" altLang="zh-CN" sz="2000" dirty="0">
                <a:solidFill>
                  <a:srgbClr val="000000"/>
                </a:solidFill>
              </a:rPr>
              <a:t>=1</a:t>
            </a:r>
            <a:r>
              <a:rPr lang="zh-CN" altLang="en-US" sz="2000" dirty="0">
                <a:solidFill>
                  <a:srgbClr val="000000"/>
                </a:solidFill>
              </a:rPr>
              <a:t>；</a:t>
            </a:r>
          </a:p>
          <a:p>
            <a:pPr>
              <a:buNone/>
            </a:pPr>
            <a:r>
              <a:rPr lang="en-US" altLang="zh-CN" sz="2000" dirty="0" err="1">
                <a:solidFill>
                  <a:srgbClr val="000000"/>
                </a:solidFill>
              </a:rPr>
              <a:t>a.c</a:t>
            </a:r>
            <a:r>
              <a:rPr lang="en-US" altLang="zh-CN" sz="2000" dirty="0">
                <a:solidFill>
                  <a:srgbClr val="000000"/>
                </a:solidFill>
              </a:rPr>
              <a:t>='a'</a:t>
            </a:r>
            <a:r>
              <a:rPr lang="zh-CN" altLang="en-US" sz="2000" dirty="0">
                <a:solidFill>
                  <a:srgbClr val="000000"/>
                </a:solidFill>
              </a:rPr>
              <a:t>；</a:t>
            </a:r>
          </a:p>
          <a:p>
            <a:pPr>
              <a:buNone/>
            </a:pPr>
            <a:r>
              <a:rPr lang="en-US" altLang="zh-CN" sz="2000" dirty="0" err="1">
                <a:solidFill>
                  <a:srgbClr val="030DCD"/>
                </a:solidFill>
              </a:rPr>
              <a:t>a.f</a:t>
            </a:r>
            <a:r>
              <a:rPr lang="en-US" altLang="zh-CN" sz="2000" dirty="0">
                <a:solidFill>
                  <a:srgbClr val="030DCD"/>
                </a:solidFill>
              </a:rPr>
              <a:t>=1.5</a:t>
            </a:r>
            <a:r>
              <a:rPr lang="zh-CN" altLang="en-US" sz="2000" dirty="0">
                <a:solidFill>
                  <a:srgbClr val="030DCD"/>
                </a:solidFill>
              </a:rPr>
              <a:t>；</a:t>
            </a:r>
          </a:p>
          <a:p>
            <a:pPr marL="342900" indent="-342900">
              <a:buFont typeface="Wingdings" panose="05000000000000000000" pitchFamily="2" charset="2"/>
              <a:buChar char="l"/>
            </a:pPr>
            <a:r>
              <a:rPr lang="zh-CN" altLang="en-US" sz="2000" dirty="0">
                <a:solidFill>
                  <a:srgbClr val="000000"/>
                </a:solidFill>
              </a:rPr>
              <a:t>在完成以上</a:t>
            </a:r>
            <a:r>
              <a:rPr lang="en-US" altLang="zh-CN" sz="2000" dirty="0">
                <a:solidFill>
                  <a:srgbClr val="000000"/>
                </a:solidFill>
              </a:rPr>
              <a:t>3</a:t>
            </a:r>
            <a:r>
              <a:rPr lang="zh-CN" altLang="en-US" sz="2000" dirty="0">
                <a:solidFill>
                  <a:srgbClr val="000000"/>
                </a:solidFill>
              </a:rPr>
              <a:t>个赋值运算以后，</a:t>
            </a:r>
            <a:r>
              <a:rPr lang="zh-CN" altLang="en-US" sz="2000" dirty="0">
                <a:solidFill>
                  <a:srgbClr val="030DCD"/>
                </a:solidFill>
              </a:rPr>
              <a:t>只有</a:t>
            </a:r>
            <a:r>
              <a:rPr lang="en-US" altLang="zh-CN" sz="2000" dirty="0" err="1">
                <a:solidFill>
                  <a:srgbClr val="030DCD"/>
                </a:solidFill>
              </a:rPr>
              <a:t>a.f</a:t>
            </a:r>
            <a:r>
              <a:rPr lang="zh-CN" altLang="en-US" sz="2000" dirty="0">
                <a:solidFill>
                  <a:srgbClr val="030DCD"/>
                </a:solidFill>
              </a:rPr>
              <a:t>是有效的</a:t>
            </a:r>
            <a:r>
              <a:rPr lang="zh-CN" altLang="en-US" sz="2000" dirty="0">
                <a:solidFill>
                  <a:srgbClr val="000000"/>
                </a:solidFill>
              </a:rPr>
              <a:t>，</a:t>
            </a:r>
            <a:r>
              <a:rPr lang="en-US" altLang="zh-CN" sz="2000" dirty="0" err="1">
                <a:solidFill>
                  <a:srgbClr val="000000"/>
                </a:solidFill>
              </a:rPr>
              <a:t>a.i</a:t>
            </a:r>
            <a:r>
              <a:rPr lang="zh-CN" altLang="en-US" sz="2000" dirty="0">
                <a:solidFill>
                  <a:srgbClr val="000000"/>
                </a:solidFill>
              </a:rPr>
              <a:t>和</a:t>
            </a:r>
            <a:r>
              <a:rPr lang="en-US" altLang="zh-CN" sz="2000" dirty="0" err="1">
                <a:solidFill>
                  <a:srgbClr val="000000"/>
                </a:solidFill>
              </a:rPr>
              <a:t>a.c</a:t>
            </a:r>
            <a:r>
              <a:rPr lang="zh-CN" altLang="en-US" sz="2000" dirty="0">
                <a:solidFill>
                  <a:srgbClr val="000000"/>
                </a:solidFill>
              </a:rPr>
              <a:t>无意义</a:t>
            </a:r>
            <a:r>
              <a:rPr lang="en-US" altLang="zh-CN" sz="2000" dirty="0" smtClean="0">
                <a:solidFill>
                  <a:srgbClr val="000000"/>
                </a:solidFill>
              </a:rPr>
              <a:t>;</a:t>
            </a:r>
            <a:endParaRPr lang="en-US" altLang="zh-CN" sz="2000" dirty="0">
              <a:solidFill>
                <a:srgbClr val="000000"/>
              </a:solidFill>
            </a:endParaRPr>
          </a:p>
        </p:txBody>
      </p:sp>
    </p:spTree>
    <p:extLst>
      <p:ext uri="{BB962C8B-B14F-4D97-AF65-F5344CB8AC3E}">
        <p14:creationId xmlns:p14="http://schemas.microsoft.com/office/powerpoint/2010/main" val="109120232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关于共用体的几点注记</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共用体变量的地址</a:t>
            </a:r>
            <a:endParaRPr lang="en-US" altLang="zh-CN" dirty="0"/>
          </a:p>
          <a:p>
            <a:pPr marL="971550" lvl="1"/>
            <a:r>
              <a:rPr lang="zh-CN" altLang="en-US" dirty="0"/>
              <a:t>共用体变量的地址和它的各成员的地址都是</a:t>
            </a:r>
            <a:r>
              <a:rPr lang="zh-CN" altLang="en-US" b="1" dirty="0">
                <a:solidFill>
                  <a:srgbClr val="030DCD"/>
                </a:solidFill>
              </a:rPr>
              <a:t>同一个存储单元的地址</a:t>
            </a:r>
            <a:r>
              <a:rPr lang="zh-CN" altLang="en-US" dirty="0"/>
              <a:t>；</a:t>
            </a:r>
            <a:endParaRPr lang="en-US" altLang="zh-CN" dirty="0"/>
          </a:p>
          <a:p>
            <a:pPr marL="971550" lvl="1"/>
            <a:r>
              <a:rPr lang="zh-CN" altLang="en-US" dirty="0"/>
              <a:t>如：</a:t>
            </a:r>
            <a:r>
              <a:rPr lang="en-US" altLang="zh-CN" dirty="0">
                <a:solidFill>
                  <a:srgbClr val="7030A0"/>
                </a:solidFill>
              </a:rPr>
              <a:t>&amp;a</a:t>
            </a:r>
            <a:r>
              <a:rPr lang="zh-CN" altLang="en-US" dirty="0">
                <a:solidFill>
                  <a:srgbClr val="7030A0"/>
                </a:solidFill>
              </a:rPr>
              <a:t>、</a:t>
            </a:r>
            <a:r>
              <a:rPr lang="en-US" altLang="zh-CN" dirty="0">
                <a:solidFill>
                  <a:srgbClr val="7030A0"/>
                </a:solidFill>
              </a:rPr>
              <a:t>&amp;</a:t>
            </a:r>
            <a:r>
              <a:rPr lang="en-US" altLang="zh-CN" dirty="0" err="1">
                <a:solidFill>
                  <a:srgbClr val="7030A0"/>
                </a:solidFill>
              </a:rPr>
              <a:t>a.i</a:t>
            </a:r>
            <a:r>
              <a:rPr lang="zh-CN" altLang="en-US" dirty="0">
                <a:solidFill>
                  <a:srgbClr val="7030A0"/>
                </a:solidFill>
              </a:rPr>
              <a:t>、</a:t>
            </a:r>
            <a:r>
              <a:rPr lang="en-US" altLang="zh-CN" dirty="0">
                <a:solidFill>
                  <a:srgbClr val="7030A0"/>
                </a:solidFill>
              </a:rPr>
              <a:t>&amp;</a:t>
            </a:r>
            <a:r>
              <a:rPr lang="en-US" altLang="zh-CN" dirty="0" err="1">
                <a:solidFill>
                  <a:srgbClr val="7030A0"/>
                </a:solidFill>
              </a:rPr>
              <a:t>a.c</a:t>
            </a:r>
            <a:r>
              <a:rPr lang="zh-CN" altLang="en-US" dirty="0">
                <a:solidFill>
                  <a:srgbClr val="7030A0"/>
                </a:solidFill>
              </a:rPr>
              <a:t>、</a:t>
            </a:r>
            <a:r>
              <a:rPr lang="en-US" altLang="zh-CN" dirty="0">
                <a:solidFill>
                  <a:srgbClr val="7030A0"/>
                </a:solidFill>
              </a:rPr>
              <a:t>&amp;</a:t>
            </a:r>
            <a:r>
              <a:rPr lang="en-US" altLang="zh-CN" dirty="0" err="1">
                <a:solidFill>
                  <a:srgbClr val="7030A0"/>
                </a:solidFill>
              </a:rPr>
              <a:t>a.f</a:t>
            </a:r>
            <a:r>
              <a:rPr lang="zh-CN" altLang="en-US" dirty="0">
                <a:solidFill>
                  <a:srgbClr val="7030A0"/>
                </a:solidFill>
              </a:rPr>
              <a:t>都是同一个内存单元的地址值</a:t>
            </a:r>
            <a:r>
              <a:rPr lang="en-US" altLang="zh-CN" dirty="0">
                <a:solidFill>
                  <a:srgbClr val="7030A0"/>
                </a:solidFill>
              </a:rPr>
              <a:t>;</a:t>
            </a:r>
          </a:p>
          <a:p>
            <a:pPr marL="971550" lvl="1"/>
            <a:endParaRPr lang="en-US" altLang="zh-CN" dirty="0"/>
          </a:p>
          <a:p>
            <a:pPr marL="342900" indent="-342900">
              <a:buFont typeface="Wingdings" panose="05000000000000000000" pitchFamily="2" charset="2"/>
              <a:buChar char="l"/>
            </a:pPr>
            <a:r>
              <a:rPr lang="zh-CN" altLang="en-US" dirty="0"/>
              <a:t>共用体变量值初始化限制</a:t>
            </a:r>
            <a:endParaRPr lang="en-US" altLang="zh-CN" dirty="0"/>
          </a:p>
          <a:p>
            <a:pPr marL="971550" lvl="1"/>
            <a:r>
              <a:rPr lang="zh-CN" altLang="en-US" dirty="0"/>
              <a:t>不能对共用体变量名赋值；</a:t>
            </a:r>
            <a:endParaRPr lang="en-US" altLang="zh-CN" dirty="0"/>
          </a:p>
          <a:p>
            <a:pPr marL="971550" lvl="1"/>
            <a:r>
              <a:rPr lang="zh-CN" altLang="en-US" dirty="0" smtClean="0"/>
              <a:t>不能</a:t>
            </a:r>
            <a:r>
              <a:rPr lang="zh-CN" altLang="en-US" dirty="0"/>
              <a:t>在定义共用体变量时对其初始化；</a:t>
            </a:r>
            <a:endParaRPr lang="en-US" altLang="zh-CN" dirty="0"/>
          </a:p>
          <a:p>
            <a:pPr marL="971550" lvl="1"/>
            <a:endParaRPr lang="zh-CN" altLang="en-US" dirty="0"/>
          </a:p>
        </p:txBody>
      </p:sp>
    </p:spTree>
    <p:extLst>
      <p:ext uri="{BB962C8B-B14F-4D97-AF65-F5344CB8AC3E}">
        <p14:creationId xmlns:p14="http://schemas.microsoft.com/office/powerpoint/2010/main" val="182003843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不能对共用体变量值进行初始化</a:t>
            </a:r>
            <a:endParaRPr lang="en-US" altLang="zh-CN" dirty="0"/>
          </a:p>
        </p:txBody>
      </p:sp>
      <p:sp>
        <p:nvSpPr>
          <p:cNvPr id="3" name="内容占位符 2"/>
          <p:cNvSpPr>
            <a:spLocks noGrp="1"/>
          </p:cNvSpPr>
          <p:nvPr>
            <p:ph idx="1"/>
          </p:nvPr>
        </p:nvSpPr>
        <p:spPr>
          <a:xfrm>
            <a:off x="485775" y="1135063"/>
            <a:ext cx="8089900" cy="1815955"/>
          </a:xfrm>
        </p:spPr>
        <p:txBody>
          <a:bodyPr/>
          <a:lstStyle/>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p:txBody>
      </p:sp>
      <p:sp>
        <p:nvSpPr>
          <p:cNvPr id="4" name="内容占位符 2"/>
          <p:cNvSpPr txBox="1">
            <a:spLocks/>
          </p:cNvSpPr>
          <p:nvPr/>
        </p:nvSpPr>
        <p:spPr bwMode="auto">
          <a:xfrm>
            <a:off x="485775" y="1135063"/>
            <a:ext cx="8089900" cy="4686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0">
              <a:buNone/>
            </a:pPr>
            <a:r>
              <a:rPr lang="en-US" altLang="zh-CN" dirty="0"/>
              <a:t>union</a:t>
            </a:r>
          </a:p>
          <a:p>
            <a:pPr marL="285750" lvl="1" indent="0">
              <a:buNone/>
            </a:pPr>
            <a:r>
              <a:rPr lang="en-US" altLang="zh-CN" dirty="0"/>
              <a:t> {</a:t>
            </a:r>
          </a:p>
          <a:p>
            <a:pPr marL="285750" lvl="1" indent="0">
              <a:buNone/>
            </a:pPr>
            <a:r>
              <a:rPr lang="en-US" altLang="zh-CN" dirty="0"/>
              <a:t>    </a:t>
            </a:r>
            <a:r>
              <a:rPr lang="en-US" altLang="zh-CN" dirty="0" err="1"/>
              <a:t>int</a:t>
            </a:r>
            <a:r>
              <a:rPr lang="en-US" altLang="zh-CN" dirty="0"/>
              <a:t> </a:t>
            </a:r>
            <a:r>
              <a:rPr lang="en-US" altLang="zh-CN" dirty="0" err="1"/>
              <a:t>i</a:t>
            </a:r>
            <a:r>
              <a:rPr lang="zh-CN" altLang="en-US" dirty="0"/>
              <a:t>；</a:t>
            </a:r>
          </a:p>
          <a:p>
            <a:pPr marL="285750" lvl="1" indent="0">
              <a:buNone/>
            </a:pPr>
            <a:r>
              <a:rPr lang="zh-CN" altLang="en-US" dirty="0"/>
              <a:t>    </a:t>
            </a:r>
            <a:r>
              <a:rPr lang="en-US" altLang="zh-CN" dirty="0"/>
              <a:t>char </a:t>
            </a:r>
            <a:r>
              <a:rPr lang="en-US" altLang="zh-CN" dirty="0" err="1"/>
              <a:t>ch</a:t>
            </a:r>
            <a:r>
              <a:rPr lang="zh-CN" altLang="en-US" dirty="0"/>
              <a:t>；</a:t>
            </a:r>
          </a:p>
          <a:p>
            <a:pPr marL="285750" lvl="1" indent="0">
              <a:buNone/>
            </a:pPr>
            <a:r>
              <a:rPr lang="zh-CN" altLang="en-US" dirty="0"/>
              <a:t>    </a:t>
            </a:r>
            <a:r>
              <a:rPr lang="en-US" altLang="zh-CN" dirty="0"/>
              <a:t>float f</a:t>
            </a:r>
            <a:r>
              <a:rPr lang="zh-CN" altLang="en-US" dirty="0"/>
              <a:t>；</a:t>
            </a:r>
            <a:endParaRPr lang="en-US" altLang="zh-CN" dirty="0"/>
          </a:p>
          <a:p>
            <a:pPr marL="285750" lvl="1" indent="0">
              <a:buNone/>
            </a:pPr>
            <a:r>
              <a:rPr lang="en-US" altLang="zh-CN" dirty="0"/>
              <a:t>} a = {1</a:t>
            </a:r>
            <a:r>
              <a:rPr lang="zh-CN" altLang="en-US" dirty="0"/>
              <a:t>，</a:t>
            </a:r>
            <a:r>
              <a:rPr lang="en-US" altLang="zh-CN" dirty="0"/>
              <a:t>‘a’</a:t>
            </a:r>
            <a:r>
              <a:rPr lang="zh-CN" altLang="en-US" dirty="0"/>
              <a:t>，</a:t>
            </a:r>
            <a:r>
              <a:rPr lang="en-US" altLang="zh-CN" dirty="0"/>
              <a:t>1</a:t>
            </a:r>
            <a:r>
              <a:rPr lang="zh-CN" altLang="en-US" dirty="0"/>
              <a:t>．</a:t>
            </a:r>
            <a:r>
              <a:rPr lang="en-US" altLang="zh-CN" dirty="0"/>
              <a:t>5};   </a:t>
            </a:r>
            <a:r>
              <a:rPr lang="en-US" altLang="zh-CN" dirty="0">
                <a:solidFill>
                  <a:srgbClr val="FF0000"/>
                </a:solidFill>
              </a:rPr>
              <a:t>//</a:t>
            </a:r>
            <a:r>
              <a:rPr lang="zh-CN" altLang="en-US" dirty="0">
                <a:solidFill>
                  <a:srgbClr val="FF0000"/>
                </a:solidFill>
              </a:rPr>
              <a:t>错误，</a:t>
            </a:r>
            <a:r>
              <a:rPr lang="zh-CN" altLang="en-US" b="1" u="sng" dirty="0">
                <a:solidFill>
                  <a:srgbClr val="FF0000"/>
                </a:solidFill>
              </a:rPr>
              <a:t>不能对共用体变量</a:t>
            </a:r>
            <a:r>
              <a:rPr lang="en-US" altLang="zh-CN" b="1" u="sng" dirty="0">
                <a:solidFill>
                  <a:srgbClr val="FF0000"/>
                </a:solidFill>
              </a:rPr>
              <a:t>a</a:t>
            </a:r>
            <a:r>
              <a:rPr lang="zh-CN" altLang="en-US" b="1" u="sng" dirty="0">
                <a:solidFill>
                  <a:srgbClr val="FF0000"/>
                </a:solidFill>
              </a:rPr>
              <a:t>初始化</a:t>
            </a:r>
            <a:r>
              <a:rPr lang="zh-CN" altLang="en-US" dirty="0">
                <a:solidFill>
                  <a:srgbClr val="FF0000"/>
                </a:solidFill>
              </a:rPr>
              <a:t>；</a:t>
            </a:r>
            <a:endParaRPr lang="en-US" altLang="zh-CN" dirty="0">
              <a:solidFill>
                <a:srgbClr val="FF0000"/>
              </a:solidFill>
            </a:endParaRPr>
          </a:p>
          <a:p>
            <a:pPr marL="285750" lvl="1" indent="0">
              <a:buNone/>
            </a:pPr>
            <a:r>
              <a:rPr lang="en-US" altLang="zh-CN" dirty="0"/>
              <a:t> </a:t>
            </a:r>
          </a:p>
          <a:p>
            <a:pPr marL="285750" lvl="1" indent="0">
              <a:buNone/>
            </a:pPr>
            <a:r>
              <a:rPr lang="en-US" altLang="zh-CN" dirty="0"/>
              <a:t> a=1;</a:t>
            </a:r>
            <a:r>
              <a:rPr lang="zh-CN" altLang="en-US" dirty="0"/>
              <a:t>    </a:t>
            </a:r>
            <a:r>
              <a:rPr lang="en-US" altLang="zh-CN" dirty="0">
                <a:solidFill>
                  <a:srgbClr val="006600"/>
                </a:solidFill>
              </a:rPr>
              <a:t>//</a:t>
            </a:r>
            <a:r>
              <a:rPr lang="zh-CN" altLang="en-US" dirty="0">
                <a:solidFill>
                  <a:srgbClr val="006600"/>
                </a:solidFill>
              </a:rPr>
              <a:t>不能对共用体变量赋值；</a:t>
            </a:r>
            <a:endParaRPr lang="en-US" altLang="zh-CN" dirty="0">
              <a:solidFill>
                <a:srgbClr val="006600"/>
              </a:solidFill>
            </a:endParaRPr>
          </a:p>
          <a:p>
            <a:pPr marL="285750" lvl="1" indent="0">
              <a:buNone/>
            </a:pPr>
            <a:r>
              <a:rPr lang="en-US" altLang="zh-CN" dirty="0"/>
              <a:t> m=a;   </a:t>
            </a:r>
            <a:r>
              <a:rPr lang="en-US" altLang="zh-CN" dirty="0">
                <a:solidFill>
                  <a:srgbClr val="006600"/>
                </a:solidFill>
              </a:rPr>
              <a:t>//</a:t>
            </a:r>
            <a:r>
              <a:rPr lang="zh-CN" altLang="en-US" dirty="0">
                <a:solidFill>
                  <a:srgbClr val="006600"/>
                </a:solidFill>
              </a:rPr>
              <a:t>不能引用共用体变量名以得到一个值；</a:t>
            </a:r>
            <a:endParaRPr lang="en-US" altLang="zh-CN" dirty="0">
              <a:solidFill>
                <a:srgbClr val="006600"/>
              </a:solidFill>
            </a:endParaRPr>
          </a:p>
          <a:p>
            <a:pPr lvl="1" indent="0">
              <a:buNone/>
            </a:pPr>
            <a:endParaRPr lang="en-US" altLang="zh-CN" sz="1600" dirty="0"/>
          </a:p>
          <a:p>
            <a:pPr>
              <a:buNone/>
            </a:pPr>
            <a:endParaRPr lang="en-US" altLang="zh-CN" dirty="0"/>
          </a:p>
        </p:txBody>
      </p:sp>
    </p:spTree>
    <p:extLst>
      <p:ext uri="{BB962C8B-B14F-4D97-AF65-F5344CB8AC3E}">
        <p14:creationId xmlns:p14="http://schemas.microsoft.com/office/powerpoint/2010/main" val="5969778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关于共用体的几点注记</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共用体作为</a:t>
            </a:r>
            <a:r>
              <a:rPr lang="zh-CN" altLang="en-US" dirty="0">
                <a:solidFill>
                  <a:srgbClr val="7030A0"/>
                </a:solidFill>
              </a:rPr>
              <a:t>函数参数</a:t>
            </a:r>
            <a:r>
              <a:rPr lang="zh-CN" altLang="en-US" dirty="0"/>
              <a:t>的</a:t>
            </a:r>
            <a:r>
              <a:rPr lang="zh-CN" altLang="en-US" dirty="0">
                <a:solidFill>
                  <a:srgbClr val="C00000"/>
                </a:solidFill>
              </a:rPr>
              <a:t>限制</a:t>
            </a:r>
            <a:endParaRPr lang="en-US" altLang="zh-CN" dirty="0">
              <a:solidFill>
                <a:srgbClr val="C00000"/>
              </a:solidFill>
            </a:endParaRPr>
          </a:p>
          <a:p>
            <a:pPr marL="971550" lvl="1"/>
            <a:r>
              <a:rPr lang="zh-CN" altLang="en-US" b="1" dirty="0">
                <a:solidFill>
                  <a:srgbClr val="030DCD"/>
                </a:solidFill>
              </a:rPr>
              <a:t>不能把共用体变量作为函数参数</a:t>
            </a:r>
            <a:r>
              <a:rPr lang="zh-CN" altLang="en-US" dirty="0"/>
              <a:t>，</a:t>
            </a:r>
            <a:r>
              <a:rPr lang="zh-CN" altLang="en-US" dirty="0">
                <a:solidFill>
                  <a:srgbClr val="C00000"/>
                </a:solidFill>
              </a:rPr>
              <a:t>也就不能使函数带回共用体变量</a:t>
            </a:r>
            <a:r>
              <a:rPr lang="zh-CN" altLang="en-US" dirty="0"/>
              <a:t>；</a:t>
            </a:r>
            <a:endParaRPr lang="en-US" altLang="zh-CN" dirty="0"/>
          </a:p>
          <a:p>
            <a:pPr marL="971550" lvl="1"/>
            <a:r>
              <a:rPr lang="zh-CN" altLang="en-US" dirty="0"/>
              <a:t>指向共用体变量的指针可以作为函数参数；</a:t>
            </a:r>
            <a:endParaRPr lang="en-US" altLang="zh-CN" dirty="0"/>
          </a:p>
          <a:p>
            <a:pPr marL="342900" indent="-342900">
              <a:buFont typeface="Wingdings" panose="05000000000000000000" pitchFamily="2" charset="2"/>
              <a:buChar char="l"/>
            </a:pPr>
            <a:r>
              <a:rPr lang="zh-CN" altLang="en-US" dirty="0">
                <a:solidFill>
                  <a:srgbClr val="006600"/>
                </a:solidFill>
              </a:rPr>
              <a:t>可以定义共用体数组；</a:t>
            </a:r>
            <a:endParaRPr lang="en-US" altLang="zh-CN" dirty="0">
              <a:solidFill>
                <a:srgbClr val="006600"/>
              </a:solidFill>
            </a:endParaRPr>
          </a:p>
          <a:p>
            <a:pPr marL="342900" indent="-342900">
              <a:buFont typeface="Wingdings" panose="05000000000000000000" pitchFamily="2" charset="2"/>
              <a:buChar char="l"/>
            </a:pPr>
            <a:r>
              <a:rPr lang="zh-CN" altLang="en-US" dirty="0" smtClean="0">
                <a:solidFill>
                  <a:srgbClr val="030DCD"/>
                </a:solidFill>
              </a:rPr>
              <a:t>共用体类型可以出现在结构体类型定义</a:t>
            </a:r>
            <a:r>
              <a:rPr lang="zh-CN" altLang="en-US" dirty="0" smtClean="0"/>
              <a:t>中，同样，</a:t>
            </a:r>
            <a:r>
              <a:rPr lang="zh-CN" altLang="en-US" dirty="0" smtClean="0">
                <a:solidFill>
                  <a:srgbClr val="7030A0"/>
                </a:solidFill>
              </a:rPr>
              <a:t>结构体也可以出现在共用体类型定义中</a:t>
            </a:r>
            <a:r>
              <a:rPr lang="zh-CN" altLang="en-US" dirty="0" smtClean="0"/>
              <a:t>；</a:t>
            </a:r>
            <a:endParaRPr lang="en-US" altLang="zh-CN" dirty="0" smtClean="0"/>
          </a:p>
          <a:p>
            <a:pPr marL="342900" indent="-342900">
              <a:buFont typeface="Wingdings" panose="05000000000000000000" pitchFamily="2" charset="2"/>
              <a:buChar char="l"/>
            </a:pPr>
            <a:r>
              <a:rPr lang="zh-CN" altLang="en-US" dirty="0" smtClean="0"/>
              <a:t>数组可以作为共用体的成员；</a:t>
            </a:r>
            <a:endParaRPr lang="en-US" altLang="zh-CN" dirty="0" smtClean="0"/>
          </a:p>
          <a:p>
            <a:pPr marL="342900" indent="-342900">
              <a:buFont typeface="Wingdings" panose="05000000000000000000" pitchFamily="2" charset="2"/>
              <a:buChar char="l"/>
            </a:pPr>
            <a:r>
              <a:rPr lang="zh-CN" altLang="en-US" dirty="0" smtClean="0"/>
              <a:t>例如</a:t>
            </a:r>
            <a:r>
              <a:rPr lang="zh-CN" altLang="en-US" dirty="0"/>
              <a:t>：</a:t>
            </a:r>
          </a:p>
          <a:p>
            <a:pPr marL="342900" indent="-342900">
              <a:buFont typeface="Wingdings" panose="05000000000000000000" pitchFamily="2" charset="2"/>
              <a:buChar char="l"/>
            </a:pPr>
            <a:endParaRPr lang="zh-CN" altLang="en-US" dirty="0"/>
          </a:p>
          <a:p>
            <a:pPr marL="971550" lvl="1"/>
            <a:endParaRPr lang="en-US" altLang="zh-CN" dirty="0"/>
          </a:p>
        </p:txBody>
      </p:sp>
    </p:spTree>
    <p:extLst>
      <p:ext uri="{BB962C8B-B14F-4D97-AF65-F5344CB8AC3E}">
        <p14:creationId xmlns:p14="http://schemas.microsoft.com/office/powerpoint/2010/main" val="296977035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a:t>
            </a:r>
            <a:r>
              <a:rPr lang="zh-CN" altLang="en-US" dirty="0"/>
              <a:t>学生与教师信息</a:t>
            </a:r>
          </a:p>
        </p:txBody>
      </p:sp>
      <p:sp>
        <p:nvSpPr>
          <p:cNvPr id="3" name="内容占位符 2"/>
          <p:cNvSpPr>
            <a:spLocks noGrp="1"/>
          </p:cNvSpPr>
          <p:nvPr>
            <p:ph idx="1"/>
          </p:nvPr>
        </p:nvSpPr>
        <p:spPr/>
        <p:txBody>
          <a:bodyPr/>
          <a:lstStyle/>
          <a:p>
            <a:pPr marL="457200" indent="-457200">
              <a:buFont typeface="Wingdings" panose="05000000000000000000" pitchFamily="2" charset="2"/>
              <a:buChar char="l"/>
            </a:pPr>
            <a:r>
              <a:rPr lang="zh-CN" altLang="en-US" sz="2000" dirty="0"/>
              <a:t>保存学生和教师的信息，学生和教师的数据稍有不同；</a:t>
            </a:r>
            <a:endParaRPr lang="en-US" altLang="zh-CN" sz="2000" dirty="0"/>
          </a:p>
          <a:p>
            <a:pPr marL="1085850" lvl="1" indent="-457200"/>
            <a:r>
              <a:rPr lang="zh-CN" altLang="en-US" sz="1800" dirty="0"/>
              <a:t>学生数据包括：姓名、学号、性别、</a:t>
            </a:r>
            <a:r>
              <a:rPr lang="zh-CN" altLang="en-US" sz="1800" dirty="0">
                <a:solidFill>
                  <a:srgbClr val="C00000"/>
                </a:solidFill>
              </a:rPr>
              <a:t>职业</a:t>
            </a:r>
            <a:r>
              <a:rPr lang="zh-CN" altLang="en-US" sz="1800" dirty="0"/>
              <a:t>、</a:t>
            </a:r>
            <a:r>
              <a:rPr lang="zh-CN" altLang="en-US" sz="1800" dirty="0">
                <a:solidFill>
                  <a:srgbClr val="7030A0"/>
                </a:solidFill>
              </a:rPr>
              <a:t>班级</a:t>
            </a:r>
            <a:r>
              <a:rPr lang="zh-CN" altLang="en-US" sz="1800" dirty="0"/>
              <a:t>；</a:t>
            </a:r>
            <a:endParaRPr lang="en-US" altLang="zh-CN" sz="1800" dirty="0"/>
          </a:p>
          <a:p>
            <a:pPr marL="1085850" lvl="1" indent="-457200"/>
            <a:r>
              <a:rPr lang="zh-CN" altLang="en-US" sz="1800" dirty="0"/>
              <a:t>教师数据包括：姓名、号码、性别、</a:t>
            </a:r>
            <a:r>
              <a:rPr lang="zh-CN" altLang="en-US" sz="1800" dirty="0">
                <a:solidFill>
                  <a:srgbClr val="C00000"/>
                </a:solidFill>
              </a:rPr>
              <a:t>职业</a:t>
            </a:r>
            <a:r>
              <a:rPr lang="zh-CN" altLang="en-US" sz="1800" dirty="0"/>
              <a:t>、</a:t>
            </a:r>
            <a:r>
              <a:rPr lang="zh-CN" altLang="en-US" sz="1800" dirty="0">
                <a:solidFill>
                  <a:srgbClr val="030DCD"/>
                </a:solidFill>
              </a:rPr>
              <a:t>职务</a:t>
            </a:r>
            <a:r>
              <a:rPr lang="zh-CN" altLang="en-US" sz="1800" dirty="0"/>
              <a:t>；</a:t>
            </a:r>
            <a:endParaRPr lang="en-US" altLang="zh-CN" sz="1800" dirty="0"/>
          </a:p>
          <a:p>
            <a:pPr marL="457200" indent="-457200">
              <a:buFont typeface="Wingdings" panose="05000000000000000000" pitchFamily="2" charset="2"/>
              <a:buChar char="l"/>
            </a:pPr>
            <a:r>
              <a:rPr lang="zh-CN" altLang="en-US" sz="2000" dirty="0"/>
              <a:t>现要求把它们放在同一表格中，如果“</a:t>
            </a:r>
            <a:r>
              <a:rPr lang="zh-CN" altLang="en-US" sz="2000" dirty="0">
                <a:solidFill>
                  <a:srgbClr val="C00000"/>
                </a:solidFill>
              </a:rPr>
              <a:t>职业</a:t>
            </a:r>
            <a:r>
              <a:rPr lang="en-US" altLang="zh-CN" sz="2000" dirty="0"/>
              <a:t>”</a:t>
            </a:r>
            <a:r>
              <a:rPr lang="zh-CN" altLang="en-US" sz="2000" dirty="0"/>
              <a:t>为“</a:t>
            </a:r>
            <a:r>
              <a:rPr lang="en-US" altLang="zh-CN" sz="2000" dirty="0">
                <a:solidFill>
                  <a:srgbClr val="006600"/>
                </a:solidFill>
              </a:rPr>
              <a:t>s</a:t>
            </a:r>
            <a:r>
              <a:rPr lang="en-US" altLang="zh-CN" sz="2000" dirty="0"/>
              <a:t>”(</a:t>
            </a:r>
            <a:r>
              <a:rPr lang="zh-CN" altLang="en-US" sz="2000" dirty="0">
                <a:solidFill>
                  <a:srgbClr val="C00000"/>
                </a:solidFill>
              </a:rPr>
              <a:t>学生</a:t>
            </a:r>
            <a:r>
              <a:rPr lang="en-US" altLang="zh-CN" sz="2000" dirty="0"/>
              <a:t>)</a:t>
            </a:r>
            <a:r>
              <a:rPr lang="zh-CN" altLang="en-US" sz="2000" dirty="0"/>
              <a:t>，则</a:t>
            </a:r>
            <a:r>
              <a:rPr lang="zh-CN" altLang="en-US" sz="2000" dirty="0">
                <a:solidFill>
                  <a:srgbClr val="030DCD"/>
                </a:solidFill>
              </a:rPr>
              <a:t>第</a:t>
            </a:r>
            <a:r>
              <a:rPr lang="en-US" altLang="zh-CN" sz="2000" dirty="0">
                <a:solidFill>
                  <a:srgbClr val="030DCD"/>
                </a:solidFill>
              </a:rPr>
              <a:t>5</a:t>
            </a:r>
            <a:r>
              <a:rPr lang="zh-CN" altLang="en-US" sz="2000" dirty="0">
                <a:solidFill>
                  <a:srgbClr val="030DCD"/>
                </a:solidFill>
              </a:rPr>
              <a:t>项为</a:t>
            </a:r>
            <a:r>
              <a:rPr lang="en-US" altLang="zh-CN" sz="2000" dirty="0">
                <a:solidFill>
                  <a:srgbClr val="030DCD"/>
                </a:solidFill>
              </a:rPr>
              <a:t>class</a:t>
            </a:r>
            <a:r>
              <a:rPr lang="en-US" altLang="zh-CN" sz="2000" dirty="0"/>
              <a:t>(</a:t>
            </a:r>
            <a:r>
              <a:rPr lang="zh-CN" altLang="en-US" sz="2000" dirty="0">
                <a:solidFill>
                  <a:srgbClr val="7030A0"/>
                </a:solidFill>
              </a:rPr>
              <a:t>班级</a:t>
            </a:r>
            <a:r>
              <a:rPr lang="en-US" altLang="zh-CN" sz="2000" dirty="0"/>
              <a:t>)</a:t>
            </a:r>
            <a:r>
              <a:rPr lang="zh-CN" altLang="en-US" sz="2000" dirty="0"/>
              <a:t>，</a:t>
            </a:r>
            <a:r>
              <a:rPr lang="zh-CN" altLang="en-US" sz="2000" dirty="0">
                <a:solidFill>
                  <a:srgbClr val="006600"/>
                </a:solidFill>
              </a:rPr>
              <a:t>如</a:t>
            </a:r>
            <a:r>
              <a:rPr lang="en-US" altLang="zh-CN" sz="2000" dirty="0">
                <a:solidFill>
                  <a:srgbClr val="006600"/>
                </a:solidFill>
              </a:rPr>
              <a:t>Li</a:t>
            </a:r>
            <a:r>
              <a:rPr lang="zh-CN" altLang="en-US" sz="2000" dirty="0">
                <a:solidFill>
                  <a:srgbClr val="006600"/>
                </a:solidFill>
              </a:rPr>
              <a:t>是</a:t>
            </a:r>
            <a:r>
              <a:rPr lang="en-US" altLang="zh-CN" sz="2000" dirty="0">
                <a:solidFill>
                  <a:srgbClr val="006600"/>
                </a:solidFill>
              </a:rPr>
              <a:t>501</a:t>
            </a:r>
            <a:r>
              <a:rPr lang="zh-CN" altLang="en-US" sz="2000" dirty="0">
                <a:solidFill>
                  <a:srgbClr val="006600"/>
                </a:solidFill>
              </a:rPr>
              <a:t>班的</a:t>
            </a:r>
            <a:r>
              <a:rPr lang="zh-CN" altLang="en-US" sz="2000" dirty="0"/>
              <a:t>；</a:t>
            </a:r>
            <a:endParaRPr lang="en-US" altLang="zh-CN" sz="2000" dirty="0"/>
          </a:p>
          <a:p>
            <a:pPr marL="457200" indent="-457200">
              <a:buFont typeface="Wingdings" panose="05000000000000000000" pitchFamily="2" charset="2"/>
              <a:buChar char="l"/>
            </a:pPr>
            <a:r>
              <a:rPr lang="zh-CN" altLang="en-US" sz="2000" dirty="0"/>
              <a:t>如果</a:t>
            </a:r>
            <a:r>
              <a:rPr lang="zh-CN" altLang="en-US" sz="2000" dirty="0">
                <a:latin typeface="Arial" panose="020B0604020202020204" pitchFamily="34" charset="0"/>
              </a:rPr>
              <a:t>“</a:t>
            </a:r>
            <a:r>
              <a:rPr lang="zh-CN" altLang="en-US" sz="2000" dirty="0"/>
              <a:t>职业</a:t>
            </a:r>
            <a:r>
              <a:rPr lang="en-US" altLang="zh-CN" sz="2000" dirty="0">
                <a:latin typeface="Arial" panose="020B0604020202020204" pitchFamily="34" charset="0"/>
              </a:rPr>
              <a:t>”</a:t>
            </a:r>
            <a:r>
              <a:rPr lang="zh-CN" altLang="en-US" sz="2000" dirty="0"/>
              <a:t>是</a:t>
            </a:r>
            <a:r>
              <a:rPr lang="zh-CN" altLang="en-US" sz="2000" dirty="0">
                <a:latin typeface="Arial" panose="020B0604020202020204" pitchFamily="34" charset="0"/>
              </a:rPr>
              <a:t>“</a:t>
            </a:r>
            <a:r>
              <a:rPr lang="en-US" altLang="zh-CN" sz="2000" dirty="0">
                <a:solidFill>
                  <a:srgbClr val="006600"/>
                </a:solidFill>
              </a:rPr>
              <a:t>t</a:t>
            </a:r>
            <a:r>
              <a:rPr lang="en-US" altLang="zh-CN" sz="2000" dirty="0">
                <a:latin typeface="Arial" panose="020B0604020202020204" pitchFamily="34" charset="0"/>
              </a:rPr>
              <a:t>”</a:t>
            </a:r>
            <a:r>
              <a:rPr lang="en-US" altLang="zh-CN" sz="2000" dirty="0"/>
              <a:t>(</a:t>
            </a:r>
            <a:r>
              <a:rPr lang="zh-CN" altLang="en-US" sz="2000" dirty="0">
                <a:solidFill>
                  <a:srgbClr val="C00000"/>
                </a:solidFill>
              </a:rPr>
              <a:t>教师</a:t>
            </a:r>
            <a:r>
              <a:rPr lang="en-US" altLang="zh-CN" sz="2000" dirty="0"/>
              <a:t>)</a:t>
            </a:r>
            <a:r>
              <a:rPr lang="zh-CN" altLang="en-US" sz="2000" dirty="0"/>
              <a:t>，则</a:t>
            </a:r>
            <a:r>
              <a:rPr lang="zh-CN" altLang="en-US" sz="2000" dirty="0">
                <a:solidFill>
                  <a:srgbClr val="030DCD"/>
                </a:solidFill>
              </a:rPr>
              <a:t>第</a:t>
            </a:r>
            <a:r>
              <a:rPr lang="en-US" altLang="zh-CN" sz="2000" dirty="0">
                <a:solidFill>
                  <a:srgbClr val="030DCD"/>
                </a:solidFill>
              </a:rPr>
              <a:t>5</a:t>
            </a:r>
            <a:r>
              <a:rPr lang="zh-CN" altLang="en-US" sz="2000" dirty="0">
                <a:solidFill>
                  <a:srgbClr val="030DCD"/>
                </a:solidFill>
              </a:rPr>
              <a:t>项为</a:t>
            </a:r>
            <a:r>
              <a:rPr lang="en-US" altLang="zh-CN" sz="2000" dirty="0">
                <a:solidFill>
                  <a:srgbClr val="030DCD"/>
                </a:solidFill>
              </a:rPr>
              <a:t>position</a:t>
            </a:r>
            <a:r>
              <a:rPr lang="en-US" altLang="zh-CN" sz="2000" dirty="0"/>
              <a:t>(</a:t>
            </a:r>
            <a:r>
              <a:rPr lang="zh-CN" altLang="en-US" sz="2000" dirty="0">
                <a:solidFill>
                  <a:srgbClr val="7030A0"/>
                </a:solidFill>
              </a:rPr>
              <a:t>职务</a:t>
            </a:r>
            <a:r>
              <a:rPr lang="en-US" altLang="zh-CN" sz="2000" dirty="0"/>
              <a:t>)</a:t>
            </a:r>
            <a:r>
              <a:rPr lang="zh-CN" altLang="en-US" sz="2000" dirty="0"/>
              <a:t>，</a:t>
            </a:r>
            <a:r>
              <a:rPr lang="zh-CN" altLang="en-US" sz="2000" dirty="0">
                <a:solidFill>
                  <a:srgbClr val="006600"/>
                </a:solidFill>
              </a:rPr>
              <a:t>如</a:t>
            </a:r>
            <a:r>
              <a:rPr lang="en-US" altLang="zh-CN" sz="2000" dirty="0">
                <a:solidFill>
                  <a:srgbClr val="006600"/>
                </a:solidFill>
              </a:rPr>
              <a:t>Wang</a:t>
            </a:r>
            <a:r>
              <a:rPr lang="zh-CN" altLang="en-US" sz="2000" dirty="0">
                <a:solidFill>
                  <a:srgbClr val="006600"/>
                </a:solidFill>
              </a:rPr>
              <a:t>是</a:t>
            </a:r>
            <a:r>
              <a:rPr lang="en-US" altLang="zh-CN" sz="2000" dirty="0">
                <a:solidFill>
                  <a:srgbClr val="006600"/>
                </a:solidFill>
              </a:rPr>
              <a:t>prof(</a:t>
            </a:r>
            <a:r>
              <a:rPr lang="zh-CN" altLang="en-US" sz="2000" dirty="0">
                <a:solidFill>
                  <a:srgbClr val="006600"/>
                </a:solidFill>
              </a:rPr>
              <a:t>教授</a:t>
            </a:r>
            <a:r>
              <a:rPr lang="en-US" altLang="zh-CN" sz="2000" dirty="0">
                <a:solidFill>
                  <a:srgbClr val="006600"/>
                </a:solidFill>
              </a:rPr>
              <a:t>)</a:t>
            </a:r>
            <a:r>
              <a:rPr lang="zh-CN" altLang="en-US" sz="2000" dirty="0">
                <a:solidFill>
                  <a:srgbClr val="006600"/>
                </a:solidFill>
              </a:rPr>
              <a:t>；</a:t>
            </a:r>
            <a:endParaRPr lang="en-US" altLang="zh-CN" sz="2000" dirty="0">
              <a:solidFill>
                <a:srgbClr val="006600"/>
              </a:solidFill>
            </a:endParaRPr>
          </a:p>
          <a:p>
            <a:pPr marL="457200" indent="-457200">
              <a:buFont typeface="Wingdings" panose="05000000000000000000" pitchFamily="2" charset="2"/>
              <a:buChar char="l"/>
            </a:pPr>
            <a:endParaRPr lang="en-US" altLang="zh-CN" sz="2000" dirty="0"/>
          </a:p>
          <a:p>
            <a:pPr marL="457200" indent="-457200">
              <a:buFont typeface="Wingdings" panose="05000000000000000000" pitchFamily="2" charset="2"/>
              <a:buChar char="l"/>
            </a:pPr>
            <a:r>
              <a:rPr lang="zh-CN" altLang="en-US" sz="2000" dirty="0"/>
              <a:t>对</a:t>
            </a:r>
            <a:r>
              <a:rPr lang="zh-CN" altLang="en-US" sz="2000" dirty="0">
                <a:solidFill>
                  <a:srgbClr val="7030A0"/>
                </a:solidFill>
              </a:rPr>
              <a:t>第</a:t>
            </a:r>
            <a:r>
              <a:rPr lang="en-US" altLang="zh-CN" sz="2000" dirty="0">
                <a:solidFill>
                  <a:srgbClr val="7030A0"/>
                </a:solidFill>
              </a:rPr>
              <a:t>5</a:t>
            </a:r>
            <a:r>
              <a:rPr lang="zh-CN" altLang="en-US" sz="2000" dirty="0" smtClean="0">
                <a:solidFill>
                  <a:srgbClr val="7030A0"/>
                </a:solidFill>
              </a:rPr>
              <a:t>项（班级、职务）</a:t>
            </a:r>
            <a:r>
              <a:rPr lang="zh-CN" altLang="en-US" sz="2000" dirty="0" smtClean="0"/>
              <a:t>可以</a:t>
            </a:r>
            <a:r>
              <a:rPr lang="zh-CN" altLang="en-US" sz="2000" dirty="0"/>
              <a:t>用</a:t>
            </a:r>
            <a:r>
              <a:rPr lang="zh-CN" altLang="en-US" sz="2000" dirty="0">
                <a:solidFill>
                  <a:srgbClr val="030DCD"/>
                </a:solidFill>
              </a:rPr>
              <a:t>共用体</a:t>
            </a:r>
            <a:r>
              <a:rPr lang="zh-CN" altLang="en-US" sz="2000" dirty="0"/>
              <a:t>来处理，将</a:t>
            </a:r>
            <a:r>
              <a:rPr lang="en-US" altLang="zh-CN" sz="2000" dirty="0"/>
              <a:t>class</a:t>
            </a:r>
            <a:r>
              <a:rPr lang="zh-CN" altLang="en-US" sz="2000" dirty="0"/>
              <a:t>和</a:t>
            </a:r>
            <a:r>
              <a:rPr lang="en-US" altLang="zh-CN" sz="2000" dirty="0"/>
              <a:t>position</a:t>
            </a:r>
            <a:r>
              <a:rPr lang="zh-CN" altLang="en-US" sz="2000" dirty="0"/>
              <a:t>放在同一段内存中；</a:t>
            </a:r>
          </a:p>
          <a:p>
            <a:pPr marL="457200" indent="-457200">
              <a:buFont typeface="Wingdings" panose="05000000000000000000" pitchFamily="2" charset="2"/>
              <a:buChar char="l"/>
            </a:pPr>
            <a:endParaRPr lang="zh-CN" altLang="en-US" dirty="0"/>
          </a:p>
          <a:p>
            <a:endParaRPr lang="zh-CN" altLang="en-US" dirty="0"/>
          </a:p>
        </p:txBody>
      </p:sp>
    </p:spTree>
    <p:extLst>
      <p:ext uri="{BB962C8B-B14F-4D97-AF65-F5344CB8AC3E}">
        <p14:creationId xmlns:p14="http://schemas.microsoft.com/office/powerpoint/2010/main" val="420834276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共用体 例</a:t>
            </a:r>
            <a:r>
              <a:rPr lang="en-US" altLang="zh-CN" dirty="0"/>
              <a:t>—</a:t>
            </a:r>
            <a:r>
              <a:rPr lang="zh-CN" altLang="en-US" dirty="0"/>
              <a:t>学生与教师信息</a:t>
            </a:r>
          </a:p>
        </p:txBody>
      </p:sp>
      <p:sp>
        <p:nvSpPr>
          <p:cNvPr id="3" name="内容占位符 2"/>
          <p:cNvSpPr>
            <a:spLocks noGrp="1"/>
          </p:cNvSpPr>
          <p:nvPr>
            <p:ph idx="1"/>
          </p:nvPr>
        </p:nvSpPr>
        <p:spPr>
          <a:xfrm>
            <a:off x="485775" y="1135063"/>
            <a:ext cx="8089900" cy="5345112"/>
          </a:xfrm>
        </p:spPr>
        <p:txBody>
          <a:bodyPr/>
          <a:lstStyle/>
          <a:p>
            <a:pPr marL="285750" lvl="1" indent="0">
              <a:lnSpc>
                <a:spcPct val="100000"/>
              </a:lnSpc>
              <a:buNone/>
            </a:pPr>
            <a:r>
              <a:rPr lang="en-US" altLang="zh-CN" dirty="0" err="1"/>
              <a:t>struct</a:t>
            </a:r>
            <a:r>
              <a:rPr lang="en-US" altLang="zh-CN" dirty="0"/>
              <a:t>    //</a:t>
            </a:r>
            <a:r>
              <a:rPr lang="zh-CN" altLang="en-US" dirty="0"/>
              <a:t>定义结构体及变量</a:t>
            </a:r>
            <a:endParaRPr lang="en-US" altLang="zh-CN" dirty="0"/>
          </a:p>
          <a:p>
            <a:pPr marL="285750" lvl="1" indent="0">
              <a:lnSpc>
                <a:spcPct val="100000"/>
              </a:lnSpc>
              <a:buNone/>
            </a:pPr>
            <a:r>
              <a:rPr lang="en-US" altLang="zh-CN" dirty="0"/>
              <a:t>{</a:t>
            </a:r>
          </a:p>
          <a:p>
            <a:pPr marL="285750" lvl="1" indent="0">
              <a:lnSpc>
                <a:spcPct val="100000"/>
              </a:lnSpc>
              <a:buNone/>
            </a:pPr>
            <a:r>
              <a:rPr lang="en-US" altLang="zh-CN" dirty="0"/>
              <a:t>      </a:t>
            </a:r>
            <a:r>
              <a:rPr lang="en-US" altLang="zh-CN" dirty="0" err="1"/>
              <a:t>int</a:t>
            </a:r>
            <a:r>
              <a:rPr lang="en-US" altLang="zh-CN" dirty="0"/>
              <a:t> </a:t>
            </a:r>
            <a:r>
              <a:rPr lang="en-US" altLang="zh-CN" dirty="0" err="1"/>
              <a:t>num</a:t>
            </a:r>
            <a:r>
              <a:rPr lang="zh-CN" altLang="en-US" dirty="0"/>
              <a:t>；</a:t>
            </a:r>
          </a:p>
          <a:p>
            <a:pPr marL="285750" lvl="1" indent="0">
              <a:lnSpc>
                <a:spcPct val="100000"/>
              </a:lnSpc>
              <a:buNone/>
            </a:pPr>
            <a:r>
              <a:rPr lang="zh-CN" altLang="en-US" dirty="0"/>
              <a:t>      </a:t>
            </a:r>
            <a:r>
              <a:rPr lang="en-US" altLang="zh-CN" dirty="0"/>
              <a:t>char name[10]</a:t>
            </a:r>
            <a:r>
              <a:rPr lang="zh-CN" altLang="en-US" dirty="0"/>
              <a:t>；</a:t>
            </a:r>
          </a:p>
          <a:p>
            <a:pPr marL="285750" lvl="1" indent="0">
              <a:lnSpc>
                <a:spcPct val="100000"/>
              </a:lnSpc>
              <a:buNone/>
            </a:pPr>
            <a:r>
              <a:rPr lang="zh-CN" altLang="en-US" dirty="0"/>
              <a:t>      </a:t>
            </a:r>
            <a:r>
              <a:rPr lang="en-US" altLang="zh-CN" dirty="0"/>
              <a:t>char sex</a:t>
            </a:r>
            <a:r>
              <a:rPr lang="zh-CN" altLang="en-US" dirty="0"/>
              <a:t>；</a:t>
            </a:r>
          </a:p>
          <a:p>
            <a:pPr marL="285750" lvl="1" indent="0">
              <a:lnSpc>
                <a:spcPct val="100000"/>
              </a:lnSpc>
              <a:buNone/>
            </a:pPr>
            <a:r>
              <a:rPr lang="zh-CN" altLang="en-US" dirty="0">
                <a:solidFill>
                  <a:srgbClr val="7030A0"/>
                </a:solidFill>
              </a:rPr>
              <a:t>      </a:t>
            </a:r>
            <a:r>
              <a:rPr lang="en-US" altLang="zh-CN" dirty="0">
                <a:solidFill>
                  <a:srgbClr val="7030A0"/>
                </a:solidFill>
              </a:rPr>
              <a:t>char job</a:t>
            </a:r>
            <a:r>
              <a:rPr lang="zh-CN" altLang="en-US" dirty="0"/>
              <a:t>；</a:t>
            </a:r>
            <a:r>
              <a:rPr lang="en-US" altLang="zh-CN" dirty="0"/>
              <a:t>//</a:t>
            </a:r>
            <a:r>
              <a:rPr lang="en-US" altLang="zh-CN" b="1" dirty="0">
                <a:solidFill>
                  <a:srgbClr val="006600"/>
                </a:solidFill>
              </a:rPr>
              <a:t>’s’—class, ’t’---position</a:t>
            </a:r>
            <a:endParaRPr lang="zh-CN" altLang="en-US" b="1" dirty="0">
              <a:solidFill>
                <a:srgbClr val="006600"/>
              </a:solidFill>
            </a:endParaRPr>
          </a:p>
          <a:p>
            <a:pPr marL="285750" lvl="1" indent="0">
              <a:lnSpc>
                <a:spcPct val="100000"/>
              </a:lnSpc>
              <a:buNone/>
            </a:pPr>
            <a:r>
              <a:rPr lang="zh-CN" altLang="en-US" dirty="0"/>
              <a:t>      </a:t>
            </a:r>
            <a:r>
              <a:rPr lang="en-US" altLang="zh-CN" dirty="0">
                <a:solidFill>
                  <a:srgbClr val="030DCD"/>
                </a:solidFill>
              </a:rPr>
              <a:t>union      //</a:t>
            </a:r>
            <a:r>
              <a:rPr lang="zh-CN" altLang="en-US" dirty="0">
                <a:solidFill>
                  <a:srgbClr val="030DCD"/>
                </a:solidFill>
              </a:rPr>
              <a:t>定义共用体及变量</a:t>
            </a:r>
            <a:endParaRPr lang="en-US" altLang="zh-CN" dirty="0">
              <a:solidFill>
                <a:srgbClr val="030DCD"/>
              </a:solidFill>
            </a:endParaRPr>
          </a:p>
          <a:p>
            <a:pPr marL="285750" lvl="1" indent="0">
              <a:lnSpc>
                <a:spcPct val="100000"/>
              </a:lnSpc>
              <a:buNone/>
            </a:pPr>
            <a:r>
              <a:rPr lang="en-US" altLang="zh-CN" dirty="0"/>
              <a:t>      {</a:t>
            </a:r>
          </a:p>
          <a:p>
            <a:pPr marL="285750" lvl="1" indent="0">
              <a:lnSpc>
                <a:spcPct val="100000"/>
              </a:lnSpc>
              <a:buNone/>
            </a:pPr>
            <a:r>
              <a:rPr lang="en-US" altLang="zh-CN" dirty="0"/>
              <a:t>           </a:t>
            </a:r>
            <a:r>
              <a:rPr lang="en-US" altLang="zh-CN" dirty="0" err="1"/>
              <a:t>int</a:t>
            </a:r>
            <a:r>
              <a:rPr lang="en-US" altLang="zh-CN" dirty="0"/>
              <a:t> class</a:t>
            </a:r>
            <a:r>
              <a:rPr lang="zh-CN" altLang="en-US" dirty="0"/>
              <a:t>；</a:t>
            </a:r>
          </a:p>
          <a:p>
            <a:pPr marL="285750" lvl="1" indent="0">
              <a:lnSpc>
                <a:spcPct val="100000"/>
              </a:lnSpc>
              <a:buNone/>
            </a:pPr>
            <a:r>
              <a:rPr lang="zh-CN" altLang="en-US" dirty="0">
                <a:solidFill>
                  <a:srgbClr val="006600"/>
                </a:solidFill>
              </a:rPr>
              <a:t>           </a:t>
            </a:r>
            <a:r>
              <a:rPr lang="en-US" altLang="zh-CN" dirty="0">
                <a:solidFill>
                  <a:srgbClr val="006600"/>
                </a:solidFill>
              </a:rPr>
              <a:t>char position[10]</a:t>
            </a:r>
            <a:r>
              <a:rPr lang="zh-CN" altLang="en-US" dirty="0">
                <a:solidFill>
                  <a:srgbClr val="006600"/>
                </a:solidFill>
              </a:rPr>
              <a:t>；</a:t>
            </a:r>
            <a:endParaRPr lang="en-US" altLang="zh-CN" dirty="0">
              <a:solidFill>
                <a:srgbClr val="006600"/>
              </a:solidFill>
            </a:endParaRPr>
          </a:p>
          <a:p>
            <a:pPr marL="285750" lvl="1" indent="0">
              <a:buNone/>
            </a:pPr>
            <a:r>
              <a:rPr lang="zh-CN" altLang="zh-CN" dirty="0"/>
              <a:t> </a:t>
            </a:r>
            <a:r>
              <a:rPr lang="en-US" altLang="zh-CN" dirty="0"/>
              <a:t>     </a:t>
            </a:r>
            <a:r>
              <a:rPr lang="zh-CN" altLang="zh-CN" dirty="0">
                <a:solidFill>
                  <a:srgbClr val="030DCD"/>
                </a:solidFill>
              </a:rPr>
              <a:t>}</a:t>
            </a:r>
            <a:r>
              <a:rPr lang="en-US" altLang="zh-CN" dirty="0">
                <a:solidFill>
                  <a:srgbClr val="030DCD"/>
                </a:solidFill>
              </a:rPr>
              <a:t>category</a:t>
            </a:r>
            <a:r>
              <a:rPr lang="zh-CN" altLang="en-US" dirty="0">
                <a:solidFill>
                  <a:srgbClr val="030DCD"/>
                </a:solidFill>
              </a:rPr>
              <a:t>；</a:t>
            </a:r>
          </a:p>
          <a:p>
            <a:pPr marL="285750" lvl="1" indent="0">
              <a:buNone/>
            </a:pPr>
            <a:r>
              <a:rPr lang="zh-CN" altLang="en-US" dirty="0"/>
              <a:t> </a:t>
            </a:r>
            <a:r>
              <a:rPr lang="en-US" altLang="zh-CN" dirty="0"/>
              <a:t>}person[2]</a:t>
            </a:r>
            <a:r>
              <a:rPr lang="zh-CN" altLang="en-US" dirty="0"/>
              <a:t>；</a:t>
            </a:r>
          </a:p>
          <a:p>
            <a:pPr marL="514350" lvl="2" indent="0">
              <a:lnSpc>
                <a:spcPct val="100000"/>
              </a:lnSpc>
              <a:buNone/>
            </a:pPr>
            <a:endParaRPr lang="zh-CN" altLang="en-US" dirty="0"/>
          </a:p>
        </p:txBody>
      </p:sp>
    </p:spTree>
    <p:extLst>
      <p:ext uri="{BB962C8B-B14F-4D97-AF65-F5344CB8AC3E}">
        <p14:creationId xmlns:p14="http://schemas.microsoft.com/office/powerpoint/2010/main" val="406812020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共用体 例</a:t>
            </a:r>
            <a:r>
              <a:rPr lang="en-US" altLang="zh-CN" dirty="0"/>
              <a:t>—</a:t>
            </a:r>
            <a:r>
              <a:rPr lang="zh-CN" altLang="en-US" dirty="0"/>
              <a:t>学生与教师信息</a:t>
            </a:r>
          </a:p>
        </p:txBody>
      </p:sp>
      <p:sp>
        <p:nvSpPr>
          <p:cNvPr id="3" name="内容占位符 2"/>
          <p:cNvSpPr>
            <a:spLocks noGrp="1"/>
          </p:cNvSpPr>
          <p:nvPr>
            <p:ph idx="1"/>
          </p:nvPr>
        </p:nvSpPr>
        <p:spPr/>
        <p:txBody>
          <a:bodyPr/>
          <a:lstStyle/>
          <a:p>
            <a:pPr marL="285750" lvl="1" indent="0">
              <a:lnSpc>
                <a:spcPct val="100000"/>
              </a:lnSpc>
              <a:buNone/>
            </a:pPr>
            <a:r>
              <a:rPr lang="en-US" altLang="zh-CN" dirty="0"/>
              <a:t>main()</a:t>
            </a:r>
          </a:p>
          <a:p>
            <a:pPr marL="285750" lvl="1" indent="0">
              <a:lnSpc>
                <a:spcPct val="100000"/>
              </a:lnSpc>
              <a:buNone/>
            </a:pPr>
            <a:r>
              <a:rPr lang="en-US" altLang="zh-CN" dirty="0"/>
              <a:t>{</a:t>
            </a:r>
          </a:p>
          <a:p>
            <a:pPr marL="285750" lvl="1" indent="0">
              <a:lnSpc>
                <a:spcPct val="100000"/>
              </a:lnSpc>
              <a:buNone/>
            </a:pPr>
            <a:r>
              <a:rPr lang="en-US" altLang="zh-CN" dirty="0"/>
              <a:t>    </a:t>
            </a:r>
            <a:r>
              <a:rPr lang="en-US" altLang="zh-CN" dirty="0" err="1"/>
              <a:t>int</a:t>
            </a:r>
            <a:r>
              <a:rPr lang="en-US" altLang="zh-CN" dirty="0"/>
              <a:t> n</a:t>
            </a:r>
            <a:r>
              <a:rPr lang="zh-CN" altLang="en-US" dirty="0"/>
              <a:t>，</a:t>
            </a:r>
            <a:r>
              <a:rPr lang="en-US" altLang="zh-CN" dirty="0" err="1"/>
              <a:t>i</a:t>
            </a:r>
            <a:r>
              <a:rPr lang="zh-CN" altLang="en-US" dirty="0"/>
              <a:t>；</a:t>
            </a:r>
            <a:endParaRPr lang="en-US" altLang="zh-CN" dirty="0"/>
          </a:p>
          <a:p>
            <a:pPr marL="285750" lvl="1" indent="0">
              <a:lnSpc>
                <a:spcPct val="100000"/>
              </a:lnSpc>
              <a:buNone/>
            </a:pPr>
            <a:r>
              <a:rPr lang="en-US" altLang="zh-CN" dirty="0">
                <a:solidFill>
                  <a:srgbClr val="006600"/>
                </a:solidFill>
              </a:rPr>
              <a:t>    //</a:t>
            </a:r>
            <a:r>
              <a:rPr lang="zh-CN" altLang="en-US" dirty="0">
                <a:solidFill>
                  <a:srgbClr val="006600"/>
                </a:solidFill>
              </a:rPr>
              <a:t>输入人员信息</a:t>
            </a:r>
          </a:p>
          <a:p>
            <a:pPr marL="285750" lvl="1" indent="0">
              <a:lnSpc>
                <a:spcPct val="100000"/>
              </a:lnSpc>
              <a:buNone/>
            </a:pPr>
            <a:r>
              <a:rPr lang="zh-CN" altLang="en-US" dirty="0"/>
              <a:t>　</a:t>
            </a:r>
            <a:r>
              <a:rPr lang="en-US" altLang="zh-CN" dirty="0"/>
              <a:t>for(</a:t>
            </a:r>
            <a:r>
              <a:rPr lang="en-US" altLang="zh-CN" dirty="0" err="1"/>
              <a:t>i</a:t>
            </a:r>
            <a:r>
              <a:rPr lang="en-US" altLang="zh-CN" dirty="0"/>
              <a:t>=0</a:t>
            </a:r>
            <a:r>
              <a:rPr lang="zh-CN" altLang="en-US" dirty="0"/>
              <a:t>，</a:t>
            </a:r>
            <a:r>
              <a:rPr lang="en-US" altLang="zh-CN" dirty="0" err="1"/>
              <a:t>i</a:t>
            </a:r>
            <a:r>
              <a:rPr lang="zh-CN" altLang="en-US" dirty="0"/>
              <a:t>＜</a:t>
            </a:r>
            <a:r>
              <a:rPr lang="en-US" altLang="zh-CN" dirty="0"/>
              <a:t>2</a:t>
            </a:r>
            <a:r>
              <a:rPr lang="zh-CN" altLang="en-US" dirty="0"/>
              <a:t>；</a:t>
            </a:r>
            <a:r>
              <a:rPr lang="en-US" altLang="zh-CN" dirty="0" err="1"/>
              <a:t>i</a:t>
            </a:r>
            <a:r>
              <a:rPr lang="en-US" altLang="zh-CN" dirty="0"/>
              <a:t>++)</a:t>
            </a:r>
          </a:p>
          <a:p>
            <a:pPr marL="285750" lvl="1" indent="0">
              <a:lnSpc>
                <a:spcPct val="100000"/>
              </a:lnSpc>
              <a:buNone/>
            </a:pPr>
            <a:r>
              <a:rPr lang="en-US" altLang="zh-CN" dirty="0"/>
              <a:t>    {</a:t>
            </a:r>
          </a:p>
          <a:p>
            <a:pPr marL="285750" lvl="1" indent="0">
              <a:lnSpc>
                <a:spcPct val="100000"/>
              </a:lnSpc>
              <a:buNone/>
            </a:pPr>
            <a:r>
              <a:rPr lang="en-US" altLang="zh-CN" dirty="0"/>
              <a:t>          </a:t>
            </a:r>
            <a:r>
              <a:rPr lang="en-US" altLang="zh-CN" dirty="0" err="1"/>
              <a:t>scanf</a:t>
            </a:r>
            <a:r>
              <a:rPr lang="en-US" altLang="zh-CN" dirty="0"/>
              <a:t>("%d %s %c %c"</a:t>
            </a:r>
            <a:r>
              <a:rPr lang="zh-CN" altLang="en-US" dirty="0"/>
              <a:t>，</a:t>
            </a:r>
            <a:r>
              <a:rPr lang="en-US" altLang="zh-CN" dirty="0"/>
              <a:t>&amp;person[</a:t>
            </a:r>
            <a:r>
              <a:rPr lang="en-US" altLang="zh-CN" dirty="0" err="1"/>
              <a:t>i</a:t>
            </a:r>
            <a:r>
              <a:rPr lang="en-US" altLang="zh-CN" dirty="0"/>
              <a:t>].</a:t>
            </a:r>
            <a:r>
              <a:rPr lang="en-US" altLang="zh-CN" dirty="0" err="1"/>
              <a:t>num</a:t>
            </a:r>
            <a:r>
              <a:rPr lang="zh-CN" altLang="en-US" dirty="0"/>
              <a:t>， </a:t>
            </a:r>
            <a:r>
              <a:rPr lang="en-US" altLang="zh-CN" dirty="0"/>
              <a:t>person[</a:t>
            </a:r>
            <a:r>
              <a:rPr lang="en-US" altLang="zh-CN" dirty="0" err="1"/>
              <a:t>i</a:t>
            </a:r>
            <a:r>
              <a:rPr lang="en-US" altLang="zh-CN" dirty="0"/>
              <a:t>].name</a:t>
            </a:r>
            <a:r>
              <a:rPr lang="zh-CN" altLang="en-US" dirty="0"/>
              <a:t>，</a:t>
            </a:r>
            <a:endParaRPr lang="en-US" altLang="zh-CN" dirty="0"/>
          </a:p>
          <a:p>
            <a:pPr marL="285750" lvl="1" indent="0">
              <a:lnSpc>
                <a:spcPct val="100000"/>
              </a:lnSpc>
              <a:buNone/>
            </a:pPr>
            <a:r>
              <a:rPr lang="en-US" altLang="zh-CN" dirty="0"/>
              <a:t>                                                   &amp;person[</a:t>
            </a:r>
            <a:r>
              <a:rPr lang="en-US" altLang="zh-CN" dirty="0" err="1"/>
              <a:t>i</a:t>
            </a:r>
            <a:r>
              <a:rPr lang="en-US" altLang="zh-CN" dirty="0"/>
              <a:t>].sex</a:t>
            </a:r>
            <a:r>
              <a:rPr lang="zh-CN" altLang="en-US" dirty="0"/>
              <a:t>，</a:t>
            </a:r>
            <a:r>
              <a:rPr lang="en-US" altLang="zh-CN" dirty="0"/>
              <a:t>&amp;person[</a:t>
            </a:r>
            <a:r>
              <a:rPr lang="en-US" altLang="zh-CN" dirty="0" err="1"/>
              <a:t>i</a:t>
            </a:r>
            <a:r>
              <a:rPr lang="en-US" altLang="zh-CN" dirty="0"/>
              <a:t>].job);</a:t>
            </a:r>
          </a:p>
          <a:p>
            <a:pPr marL="285750" lvl="1" indent="0">
              <a:lnSpc>
                <a:spcPct val="100000"/>
              </a:lnSpc>
              <a:buNone/>
            </a:pPr>
            <a:r>
              <a:rPr lang="en-US" altLang="zh-CN" dirty="0"/>
              <a:t>          </a:t>
            </a:r>
            <a:r>
              <a:rPr lang="en-US" altLang="zh-CN" dirty="0">
                <a:solidFill>
                  <a:srgbClr val="030DCD"/>
                </a:solidFill>
              </a:rPr>
              <a:t>if (person[</a:t>
            </a:r>
            <a:r>
              <a:rPr lang="en-US" altLang="zh-CN" dirty="0" err="1">
                <a:solidFill>
                  <a:srgbClr val="030DCD"/>
                </a:solidFill>
              </a:rPr>
              <a:t>i</a:t>
            </a:r>
            <a:r>
              <a:rPr lang="en-US" altLang="zh-CN" dirty="0">
                <a:solidFill>
                  <a:srgbClr val="030DCD"/>
                </a:solidFill>
              </a:rPr>
              <a:t>].job=='s')</a:t>
            </a:r>
          </a:p>
          <a:p>
            <a:pPr marL="285750" lvl="1" indent="0">
              <a:lnSpc>
                <a:spcPct val="100000"/>
              </a:lnSpc>
              <a:buNone/>
            </a:pPr>
            <a:r>
              <a:rPr lang="en-US" altLang="zh-CN" dirty="0"/>
              <a:t>               </a:t>
            </a:r>
            <a:r>
              <a:rPr lang="en-US" altLang="zh-CN" dirty="0" err="1"/>
              <a:t>scanf</a:t>
            </a:r>
            <a:r>
              <a:rPr lang="en-US" altLang="zh-CN" dirty="0"/>
              <a:t>("%d"</a:t>
            </a:r>
            <a:r>
              <a:rPr lang="zh-CN" altLang="en-US" dirty="0">
                <a:solidFill>
                  <a:srgbClr val="7030A0"/>
                </a:solidFill>
              </a:rPr>
              <a:t>， </a:t>
            </a:r>
            <a:r>
              <a:rPr lang="en-US" altLang="zh-CN" dirty="0">
                <a:solidFill>
                  <a:srgbClr val="7030A0"/>
                </a:solidFill>
              </a:rPr>
              <a:t>&amp;person[</a:t>
            </a:r>
            <a:r>
              <a:rPr lang="en-US" altLang="zh-CN" dirty="0" err="1">
                <a:solidFill>
                  <a:srgbClr val="7030A0"/>
                </a:solidFill>
              </a:rPr>
              <a:t>i</a:t>
            </a:r>
            <a:r>
              <a:rPr lang="en-US" altLang="zh-CN" dirty="0">
                <a:solidFill>
                  <a:srgbClr val="7030A0"/>
                </a:solidFill>
              </a:rPr>
              <a:t>].</a:t>
            </a:r>
            <a:r>
              <a:rPr lang="en-US" altLang="zh-CN" dirty="0" err="1">
                <a:solidFill>
                  <a:srgbClr val="7030A0"/>
                </a:solidFill>
              </a:rPr>
              <a:t>category.class</a:t>
            </a:r>
            <a:r>
              <a:rPr lang="en-US" altLang="zh-CN" dirty="0"/>
              <a:t>);  </a:t>
            </a:r>
          </a:p>
          <a:p>
            <a:pPr marL="285750" lvl="1" indent="0">
              <a:lnSpc>
                <a:spcPct val="100000"/>
              </a:lnSpc>
              <a:buNone/>
            </a:pPr>
            <a:r>
              <a:rPr lang="en-US" altLang="zh-CN" dirty="0"/>
              <a:t>          else </a:t>
            </a:r>
            <a:r>
              <a:rPr lang="en-US" altLang="zh-CN" dirty="0">
                <a:solidFill>
                  <a:srgbClr val="030DCD"/>
                </a:solidFill>
              </a:rPr>
              <a:t>if (person[</a:t>
            </a:r>
            <a:r>
              <a:rPr lang="en-US" altLang="zh-CN" dirty="0" err="1">
                <a:solidFill>
                  <a:srgbClr val="030DCD"/>
                </a:solidFill>
              </a:rPr>
              <a:t>i</a:t>
            </a:r>
            <a:r>
              <a:rPr lang="en-US" altLang="zh-CN" dirty="0">
                <a:solidFill>
                  <a:srgbClr val="030DCD"/>
                </a:solidFill>
              </a:rPr>
              <a:t>].job=='t') </a:t>
            </a:r>
          </a:p>
          <a:p>
            <a:pPr marL="285750" lvl="1" indent="0">
              <a:lnSpc>
                <a:spcPct val="100000"/>
              </a:lnSpc>
              <a:buNone/>
            </a:pPr>
            <a:r>
              <a:rPr lang="en-US" altLang="zh-CN" dirty="0"/>
              <a:t>               </a:t>
            </a:r>
            <a:r>
              <a:rPr lang="en-US" altLang="zh-CN" dirty="0" err="1"/>
              <a:t>scanf</a:t>
            </a:r>
            <a:r>
              <a:rPr lang="en-US" altLang="zh-CN" dirty="0"/>
              <a:t>("%s"</a:t>
            </a:r>
            <a:r>
              <a:rPr lang="zh-CN" altLang="en-US" dirty="0"/>
              <a:t>，</a:t>
            </a:r>
            <a:r>
              <a:rPr lang="en-US" altLang="zh-CN" dirty="0">
                <a:solidFill>
                  <a:srgbClr val="7030A0"/>
                </a:solidFill>
              </a:rPr>
              <a:t>person[</a:t>
            </a:r>
            <a:r>
              <a:rPr lang="en-US" altLang="zh-CN" dirty="0" err="1">
                <a:solidFill>
                  <a:srgbClr val="7030A0"/>
                </a:solidFill>
              </a:rPr>
              <a:t>i</a:t>
            </a:r>
            <a:r>
              <a:rPr lang="en-US" altLang="zh-CN" dirty="0">
                <a:solidFill>
                  <a:srgbClr val="7030A0"/>
                </a:solidFill>
              </a:rPr>
              <a:t>].</a:t>
            </a:r>
            <a:r>
              <a:rPr lang="en-US" altLang="zh-CN" dirty="0" err="1">
                <a:solidFill>
                  <a:srgbClr val="7030A0"/>
                </a:solidFill>
              </a:rPr>
              <a:t>category.position</a:t>
            </a:r>
            <a:r>
              <a:rPr lang="en-US" altLang="zh-CN" dirty="0"/>
              <a:t>);</a:t>
            </a:r>
          </a:p>
          <a:p>
            <a:pPr marL="285750" lvl="1" indent="0">
              <a:lnSpc>
                <a:spcPct val="100000"/>
              </a:lnSpc>
              <a:buNone/>
            </a:pPr>
            <a:r>
              <a:rPr lang="en-US" altLang="zh-CN" dirty="0"/>
              <a:t>          else </a:t>
            </a:r>
            <a:r>
              <a:rPr lang="en-US" altLang="zh-CN" dirty="0" err="1"/>
              <a:t>printf</a:t>
            </a:r>
            <a:r>
              <a:rPr lang="en-US" altLang="zh-CN" dirty="0"/>
              <a:t>("input error</a:t>
            </a:r>
            <a:r>
              <a:rPr lang="zh-CN" altLang="en-US" dirty="0"/>
              <a:t>！</a:t>
            </a:r>
            <a:r>
              <a:rPr lang="en-US" altLang="zh-CN" dirty="0"/>
              <a:t>")</a:t>
            </a:r>
            <a:r>
              <a:rPr lang="zh-CN" altLang="en-US" dirty="0"/>
              <a:t>；</a:t>
            </a:r>
          </a:p>
          <a:p>
            <a:pPr marL="285750" lvl="1" indent="0">
              <a:lnSpc>
                <a:spcPct val="100000"/>
              </a:lnSpc>
              <a:buNone/>
            </a:pPr>
            <a:r>
              <a:rPr lang="zh-CN" altLang="en-US" dirty="0"/>
              <a:t>     </a:t>
            </a:r>
            <a:r>
              <a:rPr lang="en-US" altLang="zh-CN" dirty="0"/>
              <a:t>}</a:t>
            </a:r>
          </a:p>
          <a:p>
            <a:pPr marL="285750" lvl="1" indent="0">
              <a:buNone/>
            </a:pPr>
            <a:endParaRPr lang="en-US" altLang="zh-CN" dirty="0"/>
          </a:p>
          <a:p>
            <a:endParaRPr lang="zh-CN" altLang="en-US" dirty="0"/>
          </a:p>
        </p:txBody>
      </p:sp>
    </p:spTree>
    <p:extLst>
      <p:ext uri="{BB962C8B-B14F-4D97-AF65-F5344CB8AC3E}">
        <p14:creationId xmlns:p14="http://schemas.microsoft.com/office/powerpoint/2010/main" val="1180559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结构体变量</a:t>
            </a:r>
            <a:r>
              <a:rPr lang="zh-CN" altLang="en-US" dirty="0">
                <a:solidFill>
                  <a:srgbClr val="7030A0"/>
                </a:solidFill>
              </a:rPr>
              <a:t>地址</a:t>
            </a:r>
            <a:r>
              <a:rPr lang="zh-CN" altLang="en-US" dirty="0"/>
              <a:t>与成员变量</a:t>
            </a:r>
            <a:r>
              <a:rPr lang="zh-CN" altLang="en-US" dirty="0">
                <a:solidFill>
                  <a:srgbClr val="7030A0"/>
                </a:solidFill>
              </a:rPr>
              <a:t>地址</a:t>
            </a:r>
          </a:p>
        </p:txBody>
      </p:sp>
      <p:sp>
        <p:nvSpPr>
          <p:cNvPr id="3" name="内容占位符 2"/>
          <p:cNvSpPr>
            <a:spLocks noGrp="1"/>
          </p:cNvSpPr>
          <p:nvPr>
            <p:ph idx="1"/>
          </p:nvPr>
        </p:nvSpPr>
        <p:spPr/>
        <p:txBody>
          <a:bodyPr/>
          <a:lstStyle/>
          <a:p>
            <a:pPr marL="457200" indent="-457200">
              <a:buFont typeface="Wingdings" panose="05000000000000000000" pitchFamily="2" charset="2"/>
              <a:buChar char="l"/>
            </a:pPr>
            <a:r>
              <a:rPr lang="en-US" altLang="zh-CN" sz="1800" dirty="0">
                <a:solidFill>
                  <a:srgbClr val="000000"/>
                </a:solidFill>
              </a:rPr>
              <a:t>struct  student {…} </a:t>
            </a:r>
            <a:r>
              <a:rPr lang="en-US" altLang="zh-CN" sz="1800" dirty="0" smtClean="0">
                <a:solidFill>
                  <a:srgbClr val="000000"/>
                </a:solidFill>
              </a:rPr>
              <a:t>me;  </a:t>
            </a:r>
            <a:r>
              <a:rPr lang="en-US" altLang="zh-CN" sz="1800" dirty="0">
                <a:solidFill>
                  <a:srgbClr val="000000"/>
                </a:solidFill>
              </a:rPr>
              <a:t>//</a:t>
            </a:r>
            <a:r>
              <a:rPr lang="zh-CN" altLang="en-US" sz="1800" dirty="0">
                <a:solidFill>
                  <a:srgbClr val="000000"/>
                </a:solidFill>
              </a:rPr>
              <a:t>定义类型为</a:t>
            </a:r>
            <a:r>
              <a:rPr lang="en-US" altLang="zh-CN" sz="1800" dirty="0">
                <a:solidFill>
                  <a:srgbClr val="000000"/>
                </a:solidFill>
              </a:rPr>
              <a:t>student</a:t>
            </a:r>
            <a:r>
              <a:rPr lang="zh-CN" altLang="en-US" sz="1800" dirty="0">
                <a:solidFill>
                  <a:srgbClr val="000000"/>
                </a:solidFill>
              </a:rPr>
              <a:t>的结构体变量</a:t>
            </a:r>
            <a:r>
              <a:rPr lang="en-US" altLang="zh-CN" sz="1800" dirty="0" smtClean="0">
                <a:solidFill>
                  <a:srgbClr val="000000"/>
                </a:solidFill>
              </a:rPr>
              <a:t>me</a:t>
            </a:r>
            <a:r>
              <a:rPr lang="zh-CN" altLang="en-US" sz="1800" dirty="0" smtClean="0">
                <a:solidFill>
                  <a:srgbClr val="000000"/>
                </a:solidFill>
              </a:rPr>
              <a:t>；</a:t>
            </a:r>
            <a:endParaRPr lang="en-US" altLang="zh-CN" sz="1800" dirty="0"/>
          </a:p>
          <a:p>
            <a:pPr marL="457200" indent="-457200">
              <a:buFont typeface="Wingdings" panose="05000000000000000000" pitchFamily="2" charset="2"/>
              <a:buChar char="l"/>
            </a:pPr>
            <a:r>
              <a:rPr lang="zh-CN" altLang="en-US" sz="1800" dirty="0"/>
              <a:t>引用</a:t>
            </a:r>
            <a:r>
              <a:rPr lang="zh-CN" altLang="en-US" sz="1800" dirty="0">
                <a:solidFill>
                  <a:srgbClr val="C00000"/>
                </a:solidFill>
              </a:rPr>
              <a:t>结构体变量</a:t>
            </a:r>
            <a:r>
              <a:rPr lang="zh-CN" altLang="en-US" sz="1800" dirty="0">
                <a:solidFill>
                  <a:srgbClr val="030DCD"/>
                </a:solidFill>
              </a:rPr>
              <a:t>成员的值</a:t>
            </a:r>
            <a:r>
              <a:rPr lang="zh-CN" altLang="en-US" sz="1800" dirty="0"/>
              <a:t>；</a:t>
            </a:r>
            <a:endParaRPr lang="en-US" altLang="zh-CN" sz="1800" dirty="0"/>
          </a:p>
          <a:p>
            <a:pPr marL="1085850" lvl="1" indent="-457200"/>
            <a:r>
              <a:rPr lang="en-US" altLang="zh-CN" sz="1800" dirty="0"/>
              <a:t>char *</a:t>
            </a:r>
            <a:r>
              <a:rPr lang="en-US" altLang="zh-CN" sz="1800" dirty="0" smtClean="0"/>
              <a:t>name=me.name</a:t>
            </a:r>
            <a:r>
              <a:rPr lang="en-US" altLang="zh-CN" sz="1800" dirty="0" smtClean="0"/>
              <a:t>;   //</a:t>
            </a:r>
            <a:r>
              <a:rPr lang="zh-CN" altLang="en-US" sz="1800" dirty="0" smtClean="0"/>
              <a:t>指针变量</a:t>
            </a:r>
            <a:r>
              <a:rPr lang="en-US" altLang="zh-CN" sz="1800" dirty="0" smtClean="0"/>
              <a:t>name</a:t>
            </a:r>
            <a:r>
              <a:rPr lang="zh-CN" altLang="en-US" sz="1800" dirty="0" smtClean="0"/>
              <a:t>指向</a:t>
            </a:r>
            <a:r>
              <a:rPr lang="en-US" altLang="zh-CN" sz="1800" dirty="0" smtClean="0"/>
              <a:t>me.name</a:t>
            </a:r>
            <a:endParaRPr lang="en-US" altLang="zh-CN" sz="1800" dirty="0"/>
          </a:p>
          <a:p>
            <a:pPr marL="457200" indent="-457200">
              <a:buFont typeface="Wingdings" panose="05000000000000000000" pitchFamily="2" charset="2"/>
              <a:buChar char="l"/>
            </a:pPr>
            <a:r>
              <a:rPr lang="zh-CN" altLang="en-US" sz="1800" b="1" dirty="0" smtClean="0"/>
              <a:t>引用</a:t>
            </a:r>
            <a:r>
              <a:rPr lang="zh-CN" altLang="en-US" sz="1800" b="1" dirty="0">
                <a:solidFill>
                  <a:srgbClr val="C00000"/>
                </a:solidFill>
              </a:rPr>
              <a:t>结构体变量</a:t>
            </a:r>
            <a:r>
              <a:rPr lang="zh-CN" altLang="en-US" sz="1800" b="1" dirty="0">
                <a:solidFill>
                  <a:srgbClr val="006600"/>
                </a:solidFill>
              </a:rPr>
              <a:t>成员的地址</a:t>
            </a:r>
            <a:r>
              <a:rPr lang="zh-CN" altLang="en-US" sz="1800" b="1" dirty="0"/>
              <a:t>；</a:t>
            </a:r>
            <a:endParaRPr lang="en-US" altLang="zh-CN" sz="1800" b="1" dirty="0"/>
          </a:p>
          <a:p>
            <a:pPr marL="1085850" lvl="1" indent="-457200"/>
            <a:r>
              <a:rPr lang="en-US" altLang="zh-CN" sz="1800" dirty="0"/>
              <a:t>char *</a:t>
            </a:r>
            <a:r>
              <a:rPr lang="en-US" altLang="zh-CN" sz="1800" dirty="0" err="1"/>
              <a:t>psex</a:t>
            </a:r>
            <a:r>
              <a:rPr lang="en-US" altLang="zh-CN" sz="1800" dirty="0" smtClean="0"/>
              <a:t>=&amp;</a:t>
            </a:r>
            <a:r>
              <a:rPr lang="en-US" altLang="zh-CN" sz="1800" dirty="0" err="1" smtClean="0"/>
              <a:t>me.sex</a:t>
            </a:r>
            <a:r>
              <a:rPr lang="en-US" altLang="zh-CN" sz="1800" dirty="0" smtClean="0"/>
              <a:t>;   //</a:t>
            </a:r>
            <a:r>
              <a:rPr lang="zh-CN" altLang="en-US" sz="1800" dirty="0" smtClean="0"/>
              <a:t>如同引用一个基本数据类型的变量地址</a:t>
            </a:r>
            <a:endParaRPr lang="en-US" altLang="zh-CN" sz="1800" dirty="0"/>
          </a:p>
          <a:p>
            <a:pPr marL="457200" indent="-457200">
              <a:buFont typeface="Wingdings" panose="05000000000000000000" pitchFamily="2" charset="2"/>
              <a:buChar char="l"/>
            </a:pPr>
            <a:r>
              <a:rPr lang="zh-CN" altLang="en-US" sz="1800" b="1" i="1" u="sng" dirty="0"/>
              <a:t>引用</a:t>
            </a:r>
            <a:r>
              <a:rPr lang="zh-CN" altLang="en-US" sz="1800" b="1" i="1" u="sng" dirty="0">
                <a:solidFill>
                  <a:srgbClr val="C00000"/>
                </a:solidFill>
              </a:rPr>
              <a:t>结构体变量</a:t>
            </a:r>
            <a:r>
              <a:rPr lang="zh-CN" altLang="en-US" sz="1800" b="1" i="1" u="sng" dirty="0">
                <a:solidFill>
                  <a:srgbClr val="006600"/>
                </a:solidFill>
              </a:rPr>
              <a:t>的地址</a:t>
            </a:r>
            <a:r>
              <a:rPr lang="zh-CN" altLang="en-US" sz="1800" b="1" i="1" u="sng" dirty="0"/>
              <a:t>；</a:t>
            </a:r>
            <a:endParaRPr lang="en-US" altLang="zh-CN" sz="1800" b="1" i="1" u="sng" dirty="0"/>
          </a:p>
          <a:p>
            <a:pPr marL="1085850" lvl="1" indent="-457200"/>
            <a:r>
              <a:rPr lang="en-US" altLang="zh-CN" sz="1800" dirty="0"/>
              <a:t>student *</a:t>
            </a:r>
            <a:r>
              <a:rPr lang="en-US" altLang="zh-CN" sz="1800" dirty="0" err="1"/>
              <a:t>sp</a:t>
            </a:r>
            <a:r>
              <a:rPr lang="en-US" altLang="zh-CN" sz="1800" dirty="0" smtClean="0"/>
              <a:t>=&amp;me</a:t>
            </a:r>
            <a:r>
              <a:rPr lang="zh-CN" altLang="en-US" sz="1800" dirty="0" smtClean="0"/>
              <a:t>；</a:t>
            </a:r>
            <a:r>
              <a:rPr lang="en-US" altLang="zh-CN" sz="1800" dirty="0" smtClean="0"/>
              <a:t> </a:t>
            </a:r>
            <a:r>
              <a:rPr lang="en-US" altLang="zh-CN" sz="1800" dirty="0"/>
              <a:t>//</a:t>
            </a:r>
            <a:r>
              <a:rPr lang="zh-CN" altLang="en-US" sz="1800" dirty="0"/>
              <a:t>指向结构类型为</a:t>
            </a:r>
            <a:r>
              <a:rPr lang="en-US" altLang="zh-CN" sz="1800" dirty="0"/>
              <a:t>student</a:t>
            </a:r>
            <a:r>
              <a:rPr lang="zh-CN" altLang="en-US" sz="1800" dirty="0"/>
              <a:t>的</a:t>
            </a:r>
            <a:r>
              <a:rPr lang="zh-CN" altLang="en-US" sz="1800" dirty="0" smtClean="0"/>
              <a:t>结构体变量指针</a:t>
            </a:r>
            <a:endParaRPr lang="en-US" altLang="zh-CN" sz="1800" dirty="0"/>
          </a:p>
          <a:p>
            <a:pPr marL="457200" indent="-457200">
              <a:buFont typeface="Wingdings" panose="05000000000000000000" pitchFamily="2" charset="2"/>
              <a:buChar char="l"/>
            </a:pPr>
            <a:r>
              <a:rPr lang="zh-CN" altLang="en-US" sz="1800" b="1" u="sng" dirty="0">
                <a:solidFill>
                  <a:srgbClr val="030DCD"/>
                </a:solidFill>
              </a:rPr>
              <a:t>结构体</a:t>
            </a:r>
            <a:r>
              <a:rPr lang="zh-CN" altLang="en-US" sz="1800" b="1" u="sng" dirty="0">
                <a:solidFill>
                  <a:srgbClr val="C00000"/>
                </a:solidFill>
              </a:rPr>
              <a:t>变量的地址</a:t>
            </a:r>
            <a:r>
              <a:rPr lang="zh-CN" altLang="en-US" sz="1800" b="1" u="sng" dirty="0">
                <a:solidFill>
                  <a:srgbClr val="030DCD"/>
                </a:solidFill>
              </a:rPr>
              <a:t>可以用作函数参数，传递结构体变量的地址；</a:t>
            </a:r>
            <a:endParaRPr lang="en-US" altLang="zh-CN" sz="1800" b="1" u="sng" dirty="0">
              <a:solidFill>
                <a:srgbClr val="030DCD"/>
              </a:solidFill>
            </a:endParaRPr>
          </a:p>
          <a:p>
            <a:pPr marL="457200" indent="-457200">
              <a:buFont typeface="Wingdings" panose="05000000000000000000" pitchFamily="2" charset="2"/>
              <a:buChar char="l"/>
            </a:pPr>
            <a:r>
              <a:rPr lang="zh-CN" altLang="en-US" sz="1800" u="sng" dirty="0" smtClean="0">
                <a:solidFill>
                  <a:srgbClr val="7030A0"/>
                </a:solidFill>
              </a:rPr>
              <a:t>对于结构</a:t>
            </a:r>
            <a:r>
              <a:rPr lang="zh-CN" altLang="en-US" sz="1800" u="sng" dirty="0">
                <a:solidFill>
                  <a:srgbClr val="7030A0"/>
                </a:solidFill>
              </a:rPr>
              <a:t>指针</a:t>
            </a:r>
            <a:r>
              <a:rPr lang="en-US" altLang="zh-CN" sz="1800" u="sng" dirty="0" err="1">
                <a:solidFill>
                  <a:srgbClr val="7030A0"/>
                </a:solidFill>
              </a:rPr>
              <a:t>sp</a:t>
            </a:r>
            <a:r>
              <a:rPr lang="zh-CN" altLang="en-US" sz="1800" u="sng" dirty="0" smtClean="0">
                <a:solidFill>
                  <a:srgbClr val="7030A0"/>
                </a:solidFill>
              </a:rPr>
              <a:t>，通过</a:t>
            </a:r>
            <a:r>
              <a:rPr lang="en-US" altLang="zh-CN" sz="1800" u="sng" dirty="0">
                <a:solidFill>
                  <a:srgbClr val="C00000"/>
                </a:solidFill>
              </a:rPr>
              <a:t>-&gt;</a:t>
            </a:r>
            <a:r>
              <a:rPr lang="zh-CN" altLang="en-US" sz="1800" u="sng" dirty="0">
                <a:solidFill>
                  <a:srgbClr val="7030A0"/>
                </a:solidFill>
              </a:rPr>
              <a:t>运算符</a:t>
            </a:r>
            <a:r>
              <a:rPr lang="zh-CN" altLang="en-US" sz="1800" u="sng" dirty="0" smtClean="0">
                <a:solidFill>
                  <a:srgbClr val="7030A0"/>
                </a:solidFill>
              </a:rPr>
              <a:t>访问</a:t>
            </a:r>
            <a:r>
              <a:rPr lang="en-US" altLang="zh-CN" sz="1800" u="sng" dirty="0" err="1" smtClean="0">
                <a:solidFill>
                  <a:srgbClr val="7030A0"/>
                </a:solidFill>
              </a:rPr>
              <a:t>sp</a:t>
            </a:r>
            <a:r>
              <a:rPr lang="zh-CN" altLang="en-US" sz="1800" u="sng" dirty="0" smtClean="0">
                <a:solidFill>
                  <a:srgbClr val="7030A0"/>
                </a:solidFill>
              </a:rPr>
              <a:t>所指向的结构</a:t>
            </a:r>
            <a:r>
              <a:rPr lang="zh-CN" altLang="en-US" sz="1800" u="sng" dirty="0">
                <a:solidFill>
                  <a:srgbClr val="7030A0"/>
                </a:solidFill>
              </a:rPr>
              <a:t>成员变量</a:t>
            </a:r>
            <a:endParaRPr lang="en-US" altLang="zh-CN" sz="1800" u="sng" dirty="0">
              <a:solidFill>
                <a:srgbClr val="7030A0"/>
              </a:solidFill>
            </a:endParaRPr>
          </a:p>
          <a:p>
            <a:pPr marL="914400" lvl="1" indent="-285750"/>
            <a:r>
              <a:rPr lang="zh-CN" altLang="en-US" sz="1800" dirty="0"/>
              <a:t>如 </a:t>
            </a:r>
            <a:r>
              <a:rPr lang="en-US" altLang="zh-CN" sz="1800" dirty="0"/>
              <a:t>char sex=</a:t>
            </a:r>
            <a:r>
              <a:rPr lang="en-US" altLang="zh-CN" sz="1800" dirty="0" err="1"/>
              <a:t>sp</a:t>
            </a:r>
            <a:r>
              <a:rPr lang="en-US" altLang="zh-CN" sz="1800" dirty="0"/>
              <a:t>-&gt;sex;  (</a:t>
            </a:r>
            <a:r>
              <a:rPr lang="zh-CN" altLang="en-US" sz="1800" b="1" dirty="0">
                <a:solidFill>
                  <a:srgbClr val="006600"/>
                </a:solidFill>
              </a:rPr>
              <a:t>比较：</a:t>
            </a:r>
            <a:r>
              <a:rPr lang="en-US" altLang="zh-CN" sz="1800" b="1" dirty="0">
                <a:solidFill>
                  <a:srgbClr val="006600"/>
                </a:solidFill>
              </a:rPr>
              <a:t> char </a:t>
            </a:r>
            <a:r>
              <a:rPr lang="en-US" altLang="zh-CN" sz="1800" b="1" dirty="0" smtClean="0">
                <a:solidFill>
                  <a:srgbClr val="006600"/>
                </a:solidFill>
              </a:rPr>
              <a:t>sex=</a:t>
            </a:r>
            <a:r>
              <a:rPr lang="en-US" altLang="zh-CN" sz="1800" b="1" dirty="0" err="1" smtClean="0">
                <a:solidFill>
                  <a:srgbClr val="006600"/>
                </a:solidFill>
              </a:rPr>
              <a:t>me.sex</a:t>
            </a:r>
            <a:r>
              <a:rPr lang="en-US" altLang="zh-CN" sz="1800" dirty="0"/>
              <a:t>)</a:t>
            </a:r>
          </a:p>
        </p:txBody>
      </p:sp>
    </p:spTree>
    <p:extLst>
      <p:ext uri="{BB962C8B-B14F-4D97-AF65-F5344CB8AC3E}">
        <p14:creationId xmlns:p14="http://schemas.microsoft.com/office/powerpoint/2010/main" val="228937542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共用体 例</a:t>
            </a:r>
            <a:r>
              <a:rPr lang="en-US" altLang="zh-CN" dirty="0"/>
              <a:t>—</a:t>
            </a:r>
            <a:r>
              <a:rPr lang="zh-CN" altLang="en-US" dirty="0"/>
              <a:t>学生与教师信息</a:t>
            </a:r>
          </a:p>
        </p:txBody>
      </p:sp>
      <p:sp>
        <p:nvSpPr>
          <p:cNvPr id="3" name="内容占位符 2"/>
          <p:cNvSpPr>
            <a:spLocks noGrp="1"/>
          </p:cNvSpPr>
          <p:nvPr>
            <p:ph idx="1"/>
          </p:nvPr>
        </p:nvSpPr>
        <p:spPr/>
        <p:txBody>
          <a:bodyPr/>
          <a:lstStyle/>
          <a:p>
            <a:pPr marL="285750" lvl="1" indent="0">
              <a:lnSpc>
                <a:spcPct val="100000"/>
              </a:lnSpc>
              <a:buNone/>
            </a:pPr>
            <a:r>
              <a:rPr lang="en-US" altLang="zh-CN" dirty="0"/>
              <a:t>//</a:t>
            </a:r>
            <a:r>
              <a:rPr lang="zh-CN" altLang="en-US" dirty="0"/>
              <a:t>输出人员信息</a:t>
            </a:r>
            <a:endParaRPr lang="en-US" altLang="zh-CN" dirty="0"/>
          </a:p>
          <a:p>
            <a:pPr marL="285750" lvl="1" indent="0">
              <a:lnSpc>
                <a:spcPct val="100000"/>
              </a:lnSpc>
              <a:buNone/>
            </a:pPr>
            <a:r>
              <a:rPr lang="en-US" altLang="zh-CN" dirty="0"/>
              <a:t>for(</a:t>
            </a:r>
            <a:r>
              <a:rPr lang="en-US" altLang="zh-CN" dirty="0" err="1"/>
              <a:t>i</a:t>
            </a:r>
            <a:r>
              <a:rPr lang="en-US" altLang="zh-CN" dirty="0"/>
              <a:t>=0</a:t>
            </a:r>
            <a:r>
              <a:rPr lang="zh-CN" altLang="en-US" dirty="0"/>
              <a:t>；</a:t>
            </a:r>
            <a:r>
              <a:rPr lang="en-US" altLang="zh-CN" dirty="0" err="1"/>
              <a:t>i</a:t>
            </a:r>
            <a:r>
              <a:rPr lang="zh-CN" altLang="en-US" dirty="0"/>
              <a:t>＜</a:t>
            </a:r>
            <a:r>
              <a:rPr lang="en-US" altLang="zh-CN" dirty="0"/>
              <a:t>2</a:t>
            </a:r>
            <a:r>
              <a:rPr lang="zh-CN" altLang="en-US" dirty="0"/>
              <a:t>；</a:t>
            </a:r>
            <a:r>
              <a:rPr lang="en-US" altLang="zh-CN" dirty="0" err="1"/>
              <a:t>i</a:t>
            </a:r>
            <a:r>
              <a:rPr lang="en-US" altLang="zh-CN" dirty="0"/>
              <a:t>++)</a:t>
            </a:r>
          </a:p>
          <a:p>
            <a:pPr marL="285750" lvl="1" indent="0">
              <a:lnSpc>
                <a:spcPct val="100000"/>
              </a:lnSpc>
              <a:buNone/>
            </a:pPr>
            <a:r>
              <a:rPr lang="en-US" altLang="zh-CN" dirty="0"/>
              <a:t>{</a:t>
            </a:r>
          </a:p>
          <a:p>
            <a:pPr marL="285750" lvl="1" indent="0">
              <a:lnSpc>
                <a:spcPct val="100000"/>
              </a:lnSpc>
              <a:buNone/>
            </a:pPr>
            <a:r>
              <a:rPr lang="en-US" altLang="zh-CN" dirty="0"/>
              <a:t>      if (person[</a:t>
            </a:r>
            <a:r>
              <a:rPr lang="en-US" altLang="zh-CN" dirty="0" err="1"/>
              <a:t>i</a:t>
            </a:r>
            <a:r>
              <a:rPr lang="en-US" altLang="zh-CN" dirty="0"/>
              <a:t>].job=='s')</a:t>
            </a:r>
          </a:p>
          <a:p>
            <a:pPr marL="285750" lvl="1" indent="0">
              <a:lnSpc>
                <a:spcPct val="100000"/>
              </a:lnSpc>
              <a:buNone/>
            </a:pPr>
            <a:r>
              <a:rPr lang="en-US" altLang="zh-CN" dirty="0"/>
              <a:t>           </a:t>
            </a:r>
            <a:r>
              <a:rPr lang="en-US" altLang="zh-CN" dirty="0" err="1"/>
              <a:t>printf</a:t>
            </a:r>
            <a:r>
              <a:rPr lang="en-US" altLang="zh-CN" dirty="0"/>
              <a:t>(“%\|6d   %\|10s %\|3c %\|3c %\|6d\n”</a:t>
            </a:r>
            <a:r>
              <a:rPr lang="zh-CN" altLang="en-US" dirty="0"/>
              <a:t>， </a:t>
            </a:r>
            <a:r>
              <a:rPr lang="en-US" altLang="zh-CN" dirty="0"/>
              <a:t>person[</a:t>
            </a:r>
            <a:r>
              <a:rPr lang="en-US" altLang="zh-CN" dirty="0" err="1"/>
              <a:t>i</a:t>
            </a:r>
            <a:r>
              <a:rPr lang="en-US" altLang="zh-CN" dirty="0"/>
              <a:t>].</a:t>
            </a:r>
            <a:r>
              <a:rPr lang="en-US" altLang="zh-CN" dirty="0" err="1"/>
              <a:t>num</a:t>
            </a:r>
            <a:r>
              <a:rPr lang="zh-CN" altLang="en-US" dirty="0"/>
              <a:t>，</a:t>
            </a:r>
            <a:endParaRPr lang="en-US" altLang="zh-CN" dirty="0"/>
          </a:p>
          <a:p>
            <a:pPr marL="285750" lvl="1" indent="0">
              <a:lnSpc>
                <a:spcPct val="100000"/>
              </a:lnSpc>
              <a:buNone/>
            </a:pPr>
            <a:r>
              <a:rPr lang="en-US" altLang="zh-CN" dirty="0"/>
              <a:t>                               </a:t>
            </a:r>
            <a:r>
              <a:rPr lang="zh-CN" altLang="en-US" dirty="0"/>
              <a:t>    </a:t>
            </a:r>
            <a:r>
              <a:rPr lang="en-US" altLang="zh-CN" dirty="0"/>
              <a:t>person[</a:t>
            </a:r>
            <a:r>
              <a:rPr lang="en-US" altLang="zh-CN" dirty="0" err="1"/>
              <a:t>i</a:t>
            </a:r>
            <a:r>
              <a:rPr lang="en-US" altLang="zh-CN" dirty="0"/>
              <a:t>].name</a:t>
            </a:r>
            <a:r>
              <a:rPr lang="zh-CN" altLang="en-US" dirty="0"/>
              <a:t>，</a:t>
            </a:r>
            <a:r>
              <a:rPr lang="en-US" altLang="zh-CN" dirty="0"/>
              <a:t>person[</a:t>
            </a:r>
            <a:r>
              <a:rPr lang="en-US" altLang="zh-CN" dirty="0" err="1"/>
              <a:t>i</a:t>
            </a:r>
            <a:r>
              <a:rPr lang="en-US" altLang="zh-CN" dirty="0"/>
              <a:t>].sex</a:t>
            </a:r>
            <a:r>
              <a:rPr lang="zh-CN" altLang="en-US" dirty="0"/>
              <a:t>，</a:t>
            </a:r>
            <a:r>
              <a:rPr lang="en-US" altLang="zh-CN" dirty="0"/>
              <a:t>person[</a:t>
            </a:r>
            <a:r>
              <a:rPr lang="en-US" altLang="zh-CN" dirty="0" err="1"/>
              <a:t>i</a:t>
            </a:r>
            <a:r>
              <a:rPr lang="en-US" altLang="zh-CN" dirty="0"/>
              <a:t>].job</a:t>
            </a:r>
            <a:r>
              <a:rPr lang="zh-CN" altLang="en-US" dirty="0"/>
              <a:t>，</a:t>
            </a:r>
            <a:endParaRPr lang="en-US" altLang="zh-CN" dirty="0"/>
          </a:p>
          <a:p>
            <a:pPr marL="285750" lvl="1" indent="0">
              <a:lnSpc>
                <a:spcPct val="100000"/>
              </a:lnSpc>
              <a:buNone/>
            </a:pPr>
            <a:r>
              <a:rPr lang="en-US" altLang="zh-CN" dirty="0"/>
              <a:t>                                   </a:t>
            </a:r>
            <a:r>
              <a:rPr lang="en-US" altLang="zh-CN" dirty="0">
                <a:solidFill>
                  <a:srgbClr val="030DCD"/>
                </a:solidFill>
              </a:rPr>
              <a:t>person[</a:t>
            </a:r>
            <a:r>
              <a:rPr lang="en-US" altLang="zh-CN" dirty="0" err="1">
                <a:solidFill>
                  <a:srgbClr val="030DCD"/>
                </a:solidFill>
              </a:rPr>
              <a:t>i</a:t>
            </a:r>
            <a:r>
              <a:rPr lang="en-US" altLang="zh-CN" dirty="0">
                <a:solidFill>
                  <a:srgbClr val="030DCD"/>
                </a:solidFill>
              </a:rPr>
              <a:t>].</a:t>
            </a:r>
            <a:r>
              <a:rPr lang="en-US" altLang="zh-CN" dirty="0" err="1">
                <a:solidFill>
                  <a:srgbClr val="030DCD"/>
                </a:solidFill>
              </a:rPr>
              <a:t>category.class</a:t>
            </a:r>
            <a:r>
              <a:rPr lang="en-US" altLang="zh-CN" dirty="0"/>
              <a:t>)</a:t>
            </a:r>
            <a:r>
              <a:rPr lang="zh-CN" altLang="en-US" dirty="0"/>
              <a:t>；</a:t>
            </a:r>
          </a:p>
          <a:p>
            <a:pPr marL="285750" lvl="1" indent="0">
              <a:lnSpc>
                <a:spcPct val="100000"/>
              </a:lnSpc>
              <a:buNone/>
            </a:pPr>
            <a:r>
              <a:rPr lang="zh-CN" altLang="en-US" dirty="0"/>
              <a:t>　 </a:t>
            </a:r>
            <a:r>
              <a:rPr lang="en-US" altLang="zh-CN" dirty="0"/>
              <a:t>else </a:t>
            </a:r>
          </a:p>
          <a:p>
            <a:pPr marL="285750" lvl="1" indent="0">
              <a:lnSpc>
                <a:spcPct val="100000"/>
              </a:lnSpc>
              <a:buNone/>
            </a:pPr>
            <a:r>
              <a:rPr lang="en-US" altLang="zh-CN" dirty="0"/>
              <a:t>          </a:t>
            </a:r>
            <a:r>
              <a:rPr lang="en-US" altLang="zh-CN" dirty="0" err="1"/>
              <a:t>printf</a:t>
            </a:r>
            <a:r>
              <a:rPr lang="en-US" altLang="zh-CN" dirty="0"/>
              <a:t>("%\|6d   %\|10s %\|3c %\|3c %\|6s\n"</a:t>
            </a:r>
            <a:r>
              <a:rPr lang="zh-CN" altLang="en-US" dirty="0"/>
              <a:t>， </a:t>
            </a:r>
            <a:r>
              <a:rPr lang="en-US" altLang="zh-CN" dirty="0"/>
              <a:t>person[</a:t>
            </a:r>
            <a:r>
              <a:rPr lang="en-US" altLang="zh-CN" dirty="0" err="1"/>
              <a:t>i</a:t>
            </a:r>
            <a:r>
              <a:rPr lang="en-US" altLang="zh-CN" dirty="0"/>
              <a:t>].</a:t>
            </a:r>
            <a:r>
              <a:rPr lang="en-US" altLang="zh-CN" dirty="0" err="1"/>
              <a:t>num</a:t>
            </a:r>
            <a:r>
              <a:rPr lang="zh-CN" altLang="en-US" dirty="0"/>
              <a:t>，</a:t>
            </a:r>
            <a:endParaRPr lang="en-US" altLang="zh-CN" dirty="0"/>
          </a:p>
          <a:p>
            <a:pPr marL="285750" lvl="1" indent="0">
              <a:lnSpc>
                <a:spcPct val="100000"/>
              </a:lnSpc>
              <a:buNone/>
            </a:pPr>
            <a:r>
              <a:rPr lang="en-US" altLang="zh-CN" dirty="0"/>
              <a:t>                                 </a:t>
            </a:r>
            <a:r>
              <a:rPr lang="zh-CN" altLang="en-US" dirty="0"/>
              <a:t> </a:t>
            </a:r>
            <a:r>
              <a:rPr lang="en-US" altLang="zh-CN" dirty="0"/>
              <a:t>person[</a:t>
            </a:r>
            <a:r>
              <a:rPr lang="en-US" altLang="zh-CN" dirty="0" err="1"/>
              <a:t>i</a:t>
            </a:r>
            <a:r>
              <a:rPr lang="en-US" altLang="zh-CN" dirty="0"/>
              <a:t>].name</a:t>
            </a:r>
            <a:r>
              <a:rPr lang="zh-CN" altLang="en-US" dirty="0"/>
              <a:t>，</a:t>
            </a:r>
            <a:r>
              <a:rPr lang="en-US" altLang="zh-CN" dirty="0"/>
              <a:t>person[</a:t>
            </a:r>
            <a:r>
              <a:rPr lang="en-US" altLang="zh-CN" dirty="0" err="1"/>
              <a:t>i</a:t>
            </a:r>
            <a:r>
              <a:rPr lang="en-US" altLang="zh-CN" dirty="0"/>
              <a:t>].sex</a:t>
            </a:r>
            <a:r>
              <a:rPr lang="zh-CN" altLang="en-US" dirty="0"/>
              <a:t>，</a:t>
            </a:r>
            <a:r>
              <a:rPr lang="en-US" altLang="zh-CN" dirty="0"/>
              <a:t>person[</a:t>
            </a:r>
            <a:r>
              <a:rPr lang="en-US" altLang="zh-CN" dirty="0" err="1"/>
              <a:t>i</a:t>
            </a:r>
            <a:r>
              <a:rPr lang="en-US" altLang="zh-CN" dirty="0"/>
              <a:t>].job</a:t>
            </a:r>
            <a:r>
              <a:rPr lang="zh-CN" altLang="en-US" dirty="0"/>
              <a:t>，</a:t>
            </a:r>
            <a:endParaRPr lang="en-US" altLang="zh-CN" dirty="0"/>
          </a:p>
          <a:p>
            <a:pPr marL="285750" lvl="1" indent="0">
              <a:lnSpc>
                <a:spcPct val="100000"/>
              </a:lnSpc>
              <a:buNone/>
            </a:pPr>
            <a:r>
              <a:rPr lang="en-US" altLang="zh-CN" dirty="0"/>
              <a:t>                                  </a:t>
            </a:r>
            <a:r>
              <a:rPr lang="en-US" altLang="zh-CN" dirty="0">
                <a:solidFill>
                  <a:srgbClr val="030DCD"/>
                </a:solidFill>
              </a:rPr>
              <a:t>person[</a:t>
            </a:r>
            <a:r>
              <a:rPr lang="en-US" altLang="zh-CN" dirty="0" err="1">
                <a:solidFill>
                  <a:srgbClr val="030DCD"/>
                </a:solidFill>
              </a:rPr>
              <a:t>i</a:t>
            </a:r>
            <a:r>
              <a:rPr lang="en-US" altLang="zh-CN" dirty="0">
                <a:solidFill>
                  <a:srgbClr val="030DCD"/>
                </a:solidFill>
              </a:rPr>
              <a:t>].</a:t>
            </a:r>
            <a:r>
              <a:rPr lang="en-US" altLang="zh-CN" dirty="0" err="1">
                <a:solidFill>
                  <a:srgbClr val="030DCD"/>
                </a:solidFill>
              </a:rPr>
              <a:t>category.position</a:t>
            </a:r>
            <a:r>
              <a:rPr lang="en-US" altLang="zh-CN" dirty="0"/>
              <a:t>);  </a:t>
            </a:r>
          </a:p>
          <a:p>
            <a:pPr marL="285750" lvl="1" indent="0">
              <a:lnSpc>
                <a:spcPct val="100000"/>
              </a:lnSpc>
              <a:buNone/>
            </a:pPr>
            <a:r>
              <a:rPr lang="en-US" altLang="zh-CN" dirty="0"/>
              <a:t>   } </a:t>
            </a:r>
          </a:p>
          <a:p>
            <a:pPr marL="285750" lvl="1" indent="0">
              <a:lnSpc>
                <a:spcPct val="100000"/>
              </a:lnSpc>
              <a:buNone/>
            </a:pPr>
            <a:r>
              <a:rPr lang="en-US" altLang="zh-CN" dirty="0"/>
              <a:t>}</a:t>
            </a:r>
          </a:p>
          <a:p>
            <a:pPr marL="285750" lvl="1" indent="0">
              <a:buNone/>
            </a:pPr>
            <a:endParaRPr lang="en-US" altLang="zh-CN" dirty="0"/>
          </a:p>
        </p:txBody>
      </p:sp>
    </p:spTree>
    <p:extLst>
      <p:ext uri="{BB962C8B-B14F-4D97-AF65-F5344CB8AC3E}">
        <p14:creationId xmlns:p14="http://schemas.microsoft.com/office/powerpoint/2010/main" val="175896615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union  vs.</a:t>
            </a:r>
            <a:r>
              <a:rPr lang="zh-CN" altLang="en-US" dirty="0"/>
              <a:t> </a:t>
            </a:r>
            <a:r>
              <a:rPr lang="en-US" altLang="zh-CN" dirty="0"/>
              <a:t>struct</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相同点</a:t>
            </a:r>
            <a:endParaRPr lang="en-US" altLang="zh-CN" dirty="0"/>
          </a:p>
          <a:p>
            <a:pPr marL="971550" lvl="1"/>
            <a:r>
              <a:rPr lang="zh-CN" altLang="en-US" dirty="0"/>
              <a:t>都是通过引用变量的成员对成员进行赋值，或获取其值；</a:t>
            </a:r>
            <a:endParaRPr lang="en-US" altLang="zh-CN" dirty="0"/>
          </a:p>
          <a:p>
            <a:pPr marL="971550" lvl="1"/>
            <a:r>
              <a:rPr lang="zh-CN" altLang="en-US" dirty="0"/>
              <a:t>结构体与共用体变量的地址均可以作为函数的参数；</a:t>
            </a:r>
          </a:p>
        </p:txBody>
      </p:sp>
    </p:spTree>
    <p:extLst>
      <p:ext uri="{BB962C8B-B14F-4D97-AF65-F5344CB8AC3E}">
        <p14:creationId xmlns:p14="http://schemas.microsoft.com/office/powerpoint/2010/main" val="4433494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union  vs.</a:t>
            </a:r>
            <a:r>
              <a:rPr lang="zh-CN" altLang="en-US" dirty="0"/>
              <a:t> </a:t>
            </a:r>
            <a:r>
              <a:rPr lang="en-US" altLang="zh-CN" dirty="0"/>
              <a:t>struct</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“共用体”与“结构体”的定义形式相似，但含义不同；</a:t>
            </a:r>
            <a:endParaRPr lang="en-US" altLang="zh-CN" dirty="0"/>
          </a:p>
          <a:p>
            <a:pPr marL="342900" indent="-342900">
              <a:buFont typeface="Wingdings" panose="05000000000000000000" pitchFamily="2" charset="2"/>
              <a:buChar char="l"/>
            </a:pPr>
            <a:r>
              <a:rPr lang="zh-CN" altLang="en-US" dirty="0"/>
              <a:t>结构体</a:t>
            </a:r>
          </a:p>
          <a:p>
            <a:pPr marL="971550" lvl="1"/>
            <a:r>
              <a:rPr lang="zh-CN" altLang="en-US" dirty="0"/>
              <a:t>结构体变量所占内存长度</a:t>
            </a:r>
            <a:r>
              <a:rPr lang="zh-CN" altLang="en-US" dirty="0">
                <a:solidFill>
                  <a:srgbClr val="C00000"/>
                </a:solidFill>
              </a:rPr>
              <a:t>大于或等于</a:t>
            </a:r>
            <a:r>
              <a:rPr lang="zh-CN" altLang="en-US" dirty="0"/>
              <a:t>各成员占的内存长度之和，</a:t>
            </a:r>
            <a:r>
              <a:rPr lang="zh-CN" altLang="en-US" dirty="0">
                <a:solidFill>
                  <a:srgbClr val="030DCD"/>
                </a:solidFill>
              </a:rPr>
              <a:t>每个成员分别占有其自己的内存单元</a:t>
            </a:r>
            <a:r>
              <a:rPr lang="zh-CN" altLang="en-US" dirty="0"/>
              <a:t>；</a:t>
            </a:r>
            <a:endParaRPr lang="en-US" altLang="zh-CN" dirty="0"/>
          </a:p>
          <a:p>
            <a:pPr marL="971550" lvl="1"/>
            <a:r>
              <a:rPr lang="zh-CN" altLang="en-US" dirty="0"/>
              <a:t>在具体编译器的实现中，由于</a:t>
            </a:r>
            <a:r>
              <a:rPr lang="zh-CN" altLang="en-US" dirty="0">
                <a:solidFill>
                  <a:srgbClr val="C00000"/>
                </a:solidFill>
              </a:rPr>
              <a:t>字节对齐</a:t>
            </a:r>
            <a:r>
              <a:rPr lang="zh-CN" altLang="en-US" dirty="0"/>
              <a:t>的原因，结构体变量所占内存长度一般大于等于各成员占的内存长度之和；</a:t>
            </a:r>
          </a:p>
          <a:p>
            <a:pPr marL="342900" indent="-342900">
              <a:buFont typeface="Wingdings" panose="05000000000000000000" pitchFamily="2" charset="2"/>
              <a:buChar char="l"/>
            </a:pPr>
            <a:r>
              <a:rPr lang="zh-CN" altLang="en-US" dirty="0"/>
              <a:t>共用体</a:t>
            </a:r>
            <a:endParaRPr lang="en-US" altLang="zh-CN" dirty="0"/>
          </a:p>
          <a:p>
            <a:pPr marL="971550" lvl="1"/>
            <a:r>
              <a:rPr lang="zh-CN" altLang="en-US" dirty="0"/>
              <a:t>共用体变量所占的内存长度等于</a:t>
            </a:r>
            <a:r>
              <a:rPr lang="zh-CN" altLang="en-US" b="1" dirty="0">
                <a:solidFill>
                  <a:srgbClr val="C00000"/>
                </a:solidFill>
              </a:rPr>
              <a:t>最长的成员的长度</a:t>
            </a:r>
            <a:r>
              <a:rPr lang="zh-CN" altLang="en-US" dirty="0"/>
              <a:t>；</a:t>
            </a:r>
            <a:endParaRPr lang="en-US" altLang="zh-CN" dirty="0"/>
          </a:p>
        </p:txBody>
      </p:sp>
    </p:spTree>
    <p:extLst>
      <p:ext uri="{BB962C8B-B14F-4D97-AF65-F5344CB8AC3E}">
        <p14:creationId xmlns:p14="http://schemas.microsoft.com/office/powerpoint/2010/main" val="234145866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a:t>
            </a:r>
            <a:r>
              <a:rPr lang="en-US" altLang="zh-CN" dirty="0" err="1"/>
              <a:t>typedef</a:t>
            </a:r>
            <a:r>
              <a:rPr lang="zh-CN" altLang="en-US" dirty="0"/>
              <a:t>定义类型的方法定义</a:t>
            </a:r>
            <a:r>
              <a:rPr lang="zh-CN" altLang="en-US" dirty="0">
                <a:solidFill>
                  <a:srgbClr val="030DCD"/>
                </a:solidFill>
              </a:rPr>
              <a:t>结构</a:t>
            </a:r>
            <a:r>
              <a:rPr lang="zh-CN" altLang="en-US" dirty="0"/>
              <a:t>与</a:t>
            </a:r>
            <a:r>
              <a:rPr lang="zh-CN" altLang="en-US" dirty="0">
                <a:solidFill>
                  <a:srgbClr val="030DCD"/>
                </a:solidFill>
              </a:rPr>
              <a:t>结构指针</a:t>
            </a:r>
            <a:r>
              <a:rPr lang="zh-CN" altLang="en-US" dirty="0"/>
              <a:t>类型</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t>定义结构体</a:t>
            </a:r>
          </a:p>
          <a:p>
            <a:pPr lvl="1" indent="0">
              <a:buNone/>
            </a:pPr>
            <a:r>
              <a:rPr lang="en-US" altLang="zh-CN" sz="1800" dirty="0" err="1">
                <a:solidFill>
                  <a:srgbClr val="030DCD"/>
                </a:solidFill>
              </a:rPr>
              <a:t>struct</a:t>
            </a:r>
            <a:r>
              <a:rPr lang="en-US" altLang="zh-CN" sz="1800" dirty="0">
                <a:solidFill>
                  <a:srgbClr val="030DCD"/>
                </a:solidFill>
              </a:rPr>
              <a:t>  </a:t>
            </a:r>
            <a:r>
              <a:rPr lang="en-US" altLang="zh-CN" sz="1800" dirty="0" err="1">
                <a:solidFill>
                  <a:srgbClr val="030DCD"/>
                </a:solidFill>
              </a:rPr>
              <a:t>StructDate</a:t>
            </a:r>
            <a:r>
              <a:rPr lang="en-US" altLang="zh-CN" sz="1800" dirty="0"/>
              <a:t>{</a:t>
            </a:r>
          </a:p>
          <a:p>
            <a:pPr lvl="1" indent="0">
              <a:buNone/>
            </a:pPr>
            <a:r>
              <a:rPr lang="en-US" altLang="zh-CN" sz="1800" dirty="0"/>
              <a:t>     </a:t>
            </a:r>
            <a:r>
              <a:rPr lang="en-US" altLang="zh-CN" sz="1800" dirty="0" err="1"/>
              <a:t>int</a:t>
            </a:r>
            <a:r>
              <a:rPr lang="en-US" altLang="zh-CN" sz="1800" dirty="0"/>
              <a:t> month</a:t>
            </a:r>
            <a:r>
              <a:rPr lang="zh-CN" altLang="en-US" sz="1800" dirty="0"/>
              <a:t>；</a:t>
            </a:r>
          </a:p>
          <a:p>
            <a:pPr lvl="1" indent="0">
              <a:buNone/>
            </a:pPr>
            <a:r>
              <a:rPr lang="zh-CN" altLang="en-US" sz="1800" dirty="0"/>
              <a:t>     </a:t>
            </a:r>
            <a:r>
              <a:rPr lang="en-US" altLang="zh-CN" sz="1800" dirty="0" err="1"/>
              <a:t>int</a:t>
            </a:r>
            <a:r>
              <a:rPr lang="en-US" altLang="zh-CN" sz="1800" dirty="0"/>
              <a:t> day</a:t>
            </a:r>
            <a:r>
              <a:rPr lang="zh-CN" altLang="en-US" sz="1800" dirty="0"/>
              <a:t>；</a:t>
            </a:r>
          </a:p>
          <a:p>
            <a:pPr lvl="1" indent="0">
              <a:buNone/>
            </a:pPr>
            <a:r>
              <a:rPr lang="zh-CN" altLang="en-US" sz="1800" dirty="0"/>
              <a:t>     </a:t>
            </a:r>
            <a:r>
              <a:rPr lang="en-US" altLang="zh-CN" sz="1800" dirty="0" err="1"/>
              <a:t>int</a:t>
            </a:r>
            <a:r>
              <a:rPr lang="en-US" altLang="zh-CN" sz="1800" dirty="0"/>
              <a:t> year</a:t>
            </a:r>
            <a:r>
              <a:rPr lang="zh-CN" altLang="en-US" sz="1800" dirty="0"/>
              <a:t>；</a:t>
            </a:r>
            <a:r>
              <a:rPr lang="en-US" altLang="zh-CN" sz="1800" dirty="0"/>
              <a:t>} ;</a:t>
            </a:r>
            <a:endParaRPr lang="en-US" altLang="zh-CN" sz="1800" dirty="0">
              <a:solidFill>
                <a:srgbClr val="030DCD"/>
              </a:solidFill>
            </a:endParaRPr>
          </a:p>
          <a:p>
            <a:pPr marL="342900" indent="-342900">
              <a:buFont typeface="Wingdings" panose="05000000000000000000" pitchFamily="2" charset="2"/>
              <a:buChar char="l"/>
            </a:pPr>
            <a:r>
              <a:rPr lang="zh-CN" altLang="en-US" sz="2000" dirty="0"/>
              <a:t>定义结构变量与结构指针</a:t>
            </a:r>
            <a:endParaRPr lang="en-US" altLang="zh-CN" sz="2000" dirty="0"/>
          </a:p>
          <a:p>
            <a:pPr marL="971550" lvl="1"/>
            <a:r>
              <a:rPr lang="en-US" altLang="zh-CN" sz="1800" dirty="0" err="1">
                <a:solidFill>
                  <a:srgbClr val="030DCD"/>
                </a:solidFill>
              </a:rPr>
              <a:t>struct</a:t>
            </a:r>
            <a:r>
              <a:rPr lang="en-US" altLang="zh-CN" sz="1800" dirty="0">
                <a:solidFill>
                  <a:srgbClr val="030DCD"/>
                </a:solidFill>
              </a:rPr>
              <a:t>  </a:t>
            </a:r>
            <a:r>
              <a:rPr lang="en-US" altLang="zh-CN" sz="1800" dirty="0" err="1">
                <a:solidFill>
                  <a:srgbClr val="030DCD"/>
                </a:solidFill>
              </a:rPr>
              <a:t>StructDate</a:t>
            </a:r>
            <a:r>
              <a:rPr lang="en-US" altLang="zh-CN" sz="1800" dirty="0">
                <a:solidFill>
                  <a:srgbClr val="030DCD"/>
                </a:solidFill>
              </a:rPr>
              <a:t>  date, *link;</a:t>
            </a:r>
          </a:p>
          <a:p>
            <a:pPr marL="342900" indent="-342900">
              <a:buFont typeface="Wingdings" panose="05000000000000000000" pitchFamily="2" charset="2"/>
              <a:buChar char="l"/>
            </a:pPr>
            <a:r>
              <a:rPr lang="zh-CN" altLang="en-US" sz="2000" dirty="0"/>
              <a:t>将变量名替换成自己指定的类型名并在前面加上</a:t>
            </a:r>
            <a:r>
              <a:rPr lang="en-US" altLang="zh-CN" sz="2000" dirty="0" err="1"/>
              <a:t>typedef</a:t>
            </a:r>
            <a:r>
              <a:rPr lang="zh-CN" altLang="en-US" sz="2000" dirty="0"/>
              <a:t>，如</a:t>
            </a:r>
            <a:r>
              <a:rPr lang="en-US" altLang="zh-CN" sz="2000" dirty="0"/>
              <a:t>DATE</a:t>
            </a:r>
            <a:r>
              <a:rPr lang="zh-CN" altLang="en-US" sz="2000" dirty="0"/>
              <a:t>，</a:t>
            </a:r>
            <a:r>
              <a:rPr lang="en-US" altLang="zh-CN" sz="2000" dirty="0"/>
              <a:t>LINK</a:t>
            </a:r>
            <a:r>
              <a:rPr lang="zh-CN" altLang="en-US" sz="2000" dirty="0"/>
              <a:t>；</a:t>
            </a:r>
            <a:endParaRPr lang="en-US" altLang="zh-CN" sz="2000" dirty="0"/>
          </a:p>
          <a:p>
            <a:pPr marL="971550" lvl="1"/>
            <a:r>
              <a:rPr lang="en-US" altLang="zh-CN" sz="1800" b="1" dirty="0">
                <a:solidFill>
                  <a:srgbClr val="C00000"/>
                </a:solidFill>
              </a:rPr>
              <a:t>typedef</a:t>
            </a:r>
            <a:r>
              <a:rPr lang="en-US" altLang="zh-CN" sz="1800" dirty="0"/>
              <a:t>  </a:t>
            </a:r>
            <a:r>
              <a:rPr lang="en-US" altLang="zh-CN" sz="1800" dirty="0">
                <a:solidFill>
                  <a:srgbClr val="030DCD"/>
                </a:solidFill>
              </a:rPr>
              <a:t>struct  </a:t>
            </a:r>
            <a:r>
              <a:rPr lang="en-US" altLang="zh-CN" sz="1800" dirty="0" err="1">
                <a:solidFill>
                  <a:srgbClr val="030DCD"/>
                </a:solidFill>
              </a:rPr>
              <a:t>StructDate</a:t>
            </a:r>
            <a:r>
              <a:rPr lang="en-US" altLang="zh-CN" sz="1800" dirty="0">
                <a:solidFill>
                  <a:srgbClr val="030DCD"/>
                </a:solidFill>
              </a:rPr>
              <a:t>  </a:t>
            </a:r>
            <a:r>
              <a:rPr lang="en-US" altLang="zh-CN" sz="1800" b="1" dirty="0">
                <a:solidFill>
                  <a:srgbClr val="FF0000"/>
                </a:solidFill>
              </a:rPr>
              <a:t>SDATE</a:t>
            </a:r>
            <a:r>
              <a:rPr lang="en-US" altLang="zh-CN" sz="1800" dirty="0">
                <a:solidFill>
                  <a:srgbClr val="030DCD"/>
                </a:solidFill>
              </a:rPr>
              <a:t>, *</a:t>
            </a:r>
            <a:r>
              <a:rPr lang="en-US" altLang="zh-CN" sz="1800" b="1" dirty="0">
                <a:solidFill>
                  <a:srgbClr val="FF0000"/>
                </a:solidFill>
              </a:rPr>
              <a:t>LINK</a:t>
            </a:r>
            <a:r>
              <a:rPr lang="en-US" altLang="zh-CN" sz="1800" dirty="0">
                <a:solidFill>
                  <a:srgbClr val="030DCD"/>
                </a:solidFill>
              </a:rPr>
              <a:t>;</a:t>
            </a:r>
            <a:endParaRPr lang="en-US" altLang="zh-CN" sz="1800" dirty="0"/>
          </a:p>
          <a:p>
            <a:pPr marL="342900" indent="-342900">
              <a:buFont typeface="Wingdings" panose="05000000000000000000" pitchFamily="2" charset="2"/>
              <a:buChar char="l"/>
            </a:pPr>
            <a:r>
              <a:rPr lang="zh-CN" altLang="en-US" sz="2000" dirty="0"/>
              <a:t>则，</a:t>
            </a:r>
            <a:r>
              <a:rPr lang="zh-CN" altLang="en-US" sz="2000" dirty="0">
                <a:solidFill>
                  <a:srgbClr val="006600"/>
                </a:solidFill>
              </a:rPr>
              <a:t>下述语句等价</a:t>
            </a:r>
            <a:endParaRPr lang="en-US" altLang="zh-CN" sz="2000" dirty="0">
              <a:solidFill>
                <a:srgbClr val="006600"/>
              </a:solidFill>
            </a:endParaRPr>
          </a:p>
          <a:p>
            <a:pPr marL="971550" lvl="1"/>
            <a:r>
              <a:rPr lang="en-US" altLang="zh-CN" sz="1800" b="1" dirty="0">
                <a:solidFill>
                  <a:srgbClr val="FF0000"/>
                </a:solidFill>
              </a:rPr>
              <a:t>SDATE</a:t>
            </a:r>
            <a:r>
              <a:rPr lang="en-US" altLang="zh-CN" sz="1800" dirty="0">
                <a:solidFill>
                  <a:srgbClr val="FF0000"/>
                </a:solidFill>
              </a:rPr>
              <a:t> date;  //</a:t>
            </a:r>
            <a:r>
              <a:rPr lang="zh-CN" altLang="en-US" sz="1800" dirty="0"/>
              <a:t>与 </a:t>
            </a:r>
            <a:r>
              <a:rPr lang="en-US" altLang="zh-CN" sz="1800" dirty="0" err="1">
                <a:solidFill>
                  <a:srgbClr val="006600"/>
                </a:solidFill>
              </a:rPr>
              <a:t>struct</a:t>
            </a:r>
            <a:r>
              <a:rPr lang="en-US" altLang="zh-CN" sz="1800" dirty="0">
                <a:solidFill>
                  <a:srgbClr val="006600"/>
                </a:solidFill>
              </a:rPr>
              <a:t> Date </a:t>
            </a:r>
            <a:r>
              <a:rPr lang="en-US" altLang="zh-CN" sz="1800" dirty="0" err="1">
                <a:solidFill>
                  <a:srgbClr val="006600"/>
                </a:solidFill>
              </a:rPr>
              <a:t>date</a:t>
            </a:r>
            <a:r>
              <a:rPr lang="en-US" altLang="zh-CN" sz="1800" dirty="0">
                <a:solidFill>
                  <a:srgbClr val="006600"/>
                </a:solidFill>
              </a:rPr>
              <a:t>; </a:t>
            </a:r>
            <a:r>
              <a:rPr lang="zh-CN" altLang="en-US" sz="1800" dirty="0"/>
              <a:t>等价；</a:t>
            </a:r>
            <a:r>
              <a:rPr lang="en-US" altLang="zh-CN" sz="1800" dirty="0"/>
              <a:t> </a:t>
            </a:r>
          </a:p>
          <a:p>
            <a:pPr marL="971550" lvl="1"/>
            <a:r>
              <a:rPr lang="en-US" altLang="zh-CN" sz="1800" b="1" dirty="0">
                <a:solidFill>
                  <a:srgbClr val="FF0000"/>
                </a:solidFill>
              </a:rPr>
              <a:t>LINK</a:t>
            </a:r>
            <a:r>
              <a:rPr lang="en-US" altLang="zh-CN" sz="1800" dirty="0">
                <a:solidFill>
                  <a:srgbClr val="FF0000"/>
                </a:solidFill>
              </a:rPr>
              <a:t> </a:t>
            </a:r>
            <a:r>
              <a:rPr lang="en-US" altLang="zh-CN" sz="1800" dirty="0" err="1">
                <a:solidFill>
                  <a:srgbClr val="FF0000"/>
                </a:solidFill>
              </a:rPr>
              <a:t>link</a:t>
            </a:r>
            <a:r>
              <a:rPr lang="en-US" altLang="zh-CN" sz="1800" dirty="0">
                <a:solidFill>
                  <a:srgbClr val="FF0000"/>
                </a:solidFill>
              </a:rPr>
              <a:t>;   //</a:t>
            </a:r>
            <a:r>
              <a:rPr lang="zh-CN" altLang="en-US" sz="1800" dirty="0"/>
              <a:t>与</a:t>
            </a:r>
            <a:r>
              <a:rPr lang="zh-CN" altLang="en-US" sz="1800" dirty="0">
                <a:solidFill>
                  <a:srgbClr val="006600"/>
                </a:solidFill>
              </a:rPr>
              <a:t> </a:t>
            </a:r>
            <a:r>
              <a:rPr lang="en-US" altLang="zh-CN" sz="1800" dirty="0" err="1">
                <a:solidFill>
                  <a:srgbClr val="006600"/>
                </a:solidFill>
              </a:rPr>
              <a:t>struct</a:t>
            </a:r>
            <a:r>
              <a:rPr lang="en-US" altLang="zh-CN" sz="1800" dirty="0">
                <a:solidFill>
                  <a:srgbClr val="006600"/>
                </a:solidFill>
              </a:rPr>
              <a:t> Date *link; </a:t>
            </a:r>
            <a:r>
              <a:rPr lang="zh-CN" altLang="en-US" sz="1800" dirty="0"/>
              <a:t>等价；</a:t>
            </a:r>
            <a:r>
              <a:rPr lang="en-US" altLang="zh-CN" sz="1800" dirty="0"/>
              <a:t> </a:t>
            </a:r>
            <a:r>
              <a:rPr lang="en-US" altLang="zh-CN" sz="1800" dirty="0">
                <a:solidFill>
                  <a:srgbClr val="7030A0"/>
                </a:solidFill>
              </a:rPr>
              <a:t>//</a:t>
            </a:r>
            <a:r>
              <a:rPr lang="zh-CN" altLang="en-US" sz="1800" dirty="0">
                <a:solidFill>
                  <a:srgbClr val="7030A0"/>
                </a:solidFill>
              </a:rPr>
              <a:t>降低可读性</a:t>
            </a:r>
            <a:endParaRPr lang="en-US" altLang="zh-CN" sz="1800" dirty="0">
              <a:solidFill>
                <a:srgbClr val="7030A0"/>
              </a:solidFill>
            </a:endParaRPr>
          </a:p>
          <a:p>
            <a:pPr marL="971550" lvl="1"/>
            <a:endParaRPr lang="en-US" altLang="zh-CN" dirty="0">
              <a:solidFill>
                <a:srgbClr val="FF0000"/>
              </a:solidFill>
            </a:endParaRPr>
          </a:p>
          <a:p>
            <a:pPr marL="971550" lvl="1"/>
            <a:endParaRPr lang="en-US" altLang="zh-CN" dirty="0">
              <a:solidFill>
                <a:srgbClr val="006600"/>
              </a:solidFill>
            </a:endParaRPr>
          </a:p>
          <a:p>
            <a:pPr lvl="1" indent="0">
              <a:buNone/>
            </a:pPr>
            <a:endParaRPr lang="en-US" altLang="zh-CN" dirty="0">
              <a:solidFill>
                <a:srgbClr val="FF0000"/>
              </a:solidFill>
            </a:endParaRPr>
          </a:p>
          <a:p>
            <a:pPr marL="342900" indent="-342900">
              <a:buFont typeface="Wingdings" panose="05000000000000000000" pitchFamily="2" charset="2"/>
              <a:buChar char="l"/>
            </a:pPr>
            <a:endParaRPr lang="zh-CN" altLang="en-US" dirty="0"/>
          </a:p>
          <a:p>
            <a:endParaRPr lang="zh-CN" altLang="en-US" dirty="0"/>
          </a:p>
        </p:txBody>
      </p:sp>
    </p:spTree>
    <p:extLst>
      <p:ext uri="{BB962C8B-B14F-4D97-AF65-F5344CB8AC3E}">
        <p14:creationId xmlns:p14="http://schemas.microsoft.com/office/powerpoint/2010/main" val="61279778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在定义结构体的同时，定义结构</a:t>
            </a:r>
            <a:r>
              <a:rPr lang="zh-CN" altLang="en-US" dirty="0"/>
              <a:t>与</a:t>
            </a:r>
            <a:r>
              <a:rPr lang="zh-CN" altLang="en-US"/>
              <a:t>结构指针类型</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在定义结构体及结构变量的同时定义自定义类型</a:t>
            </a:r>
          </a:p>
          <a:p>
            <a:pPr lvl="1" indent="0">
              <a:buNone/>
            </a:pPr>
            <a:r>
              <a:rPr lang="en-US" altLang="zh-CN" dirty="0" err="1">
                <a:solidFill>
                  <a:srgbClr val="C00000"/>
                </a:solidFill>
              </a:rPr>
              <a:t>typedef</a:t>
            </a:r>
            <a:r>
              <a:rPr lang="en-US" altLang="zh-CN" dirty="0">
                <a:solidFill>
                  <a:srgbClr val="030DCD"/>
                </a:solidFill>
              </a:rPr>
              <a:t> </a:t>
            </a:r>
            <a:r>
              <a:rPr lang="en-US" altLang="zh-CN" dirty="0" err="1">
                <a:solidFill>
                  <a:srgbClr val="030DCD"/>
                </a:solidFill>
              </a:rPr>
              <a:t>struct</a:t>
            </a:r>
            <a:r>
              <a:rPr lang="en-US" altLang="zh-CN" dirty="0">
                <a:solidFill>
                  <a:srgbClr val="030DCD"/>
                </a:solidFill>
              </a:rPr>
              <a:t>  </a:t>
            </a:r>
            <a:r>
              <a:rPr lang="en-US" altLang="zh-CN" dirty="0"/>
              <a:t>{</a:t>
            </a:r>
          </a:p>
          <a:p>
            <a:pPr lvl="1" indent="0">
              <a:buNone/>
            </a:pPr>
            <a:r>
              <a:rPr lang="en-US" altLang="zh-CN" dirty="0"/>
              <a:t>     </a:t>
            </a:r>
            <a:r>
              <a:rPr lang="en-US" altLang="zh-CN" dirty="0" err="1"/>
              <a:t>int</a:t>
            </a:r>
            <a:r>
              <a:rPr lang="en-US" altLang="zh-CN" dirty="0"/>
              <a:t> month</a:t>
            </a:r>
            <a:r>
              <a:rPr lang="zh-CN" altLang="en-US" dirty="0"/>
              <a:t>；</a:t>
            </a:r>
          </a:p>
          <a:p>
            <a:pPr lvl="1" indent="0">
              <a:buNone/>
            </a:pPr>
            <a:r>
              <a:rPr lang="zh-CN" altLang="en-US" dirty="0"/>
              <a:t>     </a:t>
            </a:r>
            <a:r>
              <a:rPr lang="en-US" altLang="zh-CN" dirty="0" err="1"/>
              <a:t>int</a:t>
            </a:r>
            <a:r>
              <a:rPr lang="en-US" altLang="zh-CN" dirty="0"/>
              <a:t> day</a:t>
            </a:r>
            <a:r>
              <a:rPr lang="zh-CN" altLang="en-US" dirty="0"/>
              <a:t>；</a:t>
            </a:r>
          </a:p>
          <a:p>
            <a:pPr lvl="1" indent="0">
              <a:buNone/>
            </a:pPr>
            <a:r>
              <a:rPr lang="zh-CN" altLang="en-US" dirty="0"/>
              <a:t>     </a:t>
            </a:r>
            <a:r>
              <a:rPr lang="en-US" altLang="zh-CN" dirty="0" err="1"/>
              <a:t>int</a:t>
            </a:r>
            <a:r>
              <a:rPr lang="en-US" altLang="zh-CN" dirty="0"/>
              <a:t> year</a:t>
            </a:r>
            <a:r>
              <a:rPr lang="zh-CN" altLang="en-US" dirty="0"/>
              <a:t>；</a:t>
            </a:r>
            <a:r>
              <a:rPr lang="en-US" altLang="zh-CN" dirty="0"/>
              <a:t>}  </a:t>
            </a:r>
            <a:r>
              <a:rPr lang="en-US" altLang="zh-CN" dirty="0">
                <a:solidFill>
                  <a:srgbClr val="030DCD"/>
                </a:solidFill>
              </a:rPr>
              <a:t>DATE</a:t>
            </a:r>
            <a:r>
              <a:rPr lang="zh-CN" altLang="en-US" dirty="0">
                <a:solidFill>
                  <a:srgbClr val="030DCD"/>
                </a:solidFill>
              </a:rPr>
              <a:t>，</a:t>
            </a:r>
            <a:r>
              <a:rPr lang="en-US" altLang="zh-CN" dirty="0">
                <a:solidFill>
                  <a:srgbClr val="030DCD"/>
                </a:solidFill>
              </a:rPr>
              <a:t>*LINK;</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则，</a:t>
            </a:r>
            <a:r>
              <a:rPr lang="zh-CN" altLang="en-US" dirty="0">
                <a:solidFill>
                  <a:srgbClr val="006600"/>
                </a:solidFill>
              </a:rPr>
              <a:t>下述语句等价</a:t>
            </a:r>
            <a:endParaRPr lang="en-US" altLang="zh-CN" dirty="0">
              <a:solidFill>
                <a:srgbClr val="006600"/>
              </a:solidFill>
            </a:endParaRPr>
          </a:p>
          <a:p>
            <a:pPr marL="971550" lvl="1"/>
            <a:r>
              <a:rPr lang="en-US" altLang="zh-CN" dirty="0">
                <a:solidFill>
                  <a:srgbClr val="FF0000"/>
                </a:solidFill>
              </a:rPr>
              <a:t>DATE </a:t>
            </a:r>
            <a:r>
              <a:rPr lang="en-US" altLang="zh-CN" dirty="0" err="1">
                <a:solidFill>
                  <a:srgbClr val="FF0000"/>
                </a:solidFill>
              </a:rPr>
              <a:t>date</a:t>
            </a:r>
            <a:r>
              <a:rPr lang="en-US" altLang="zh-CN" dirty="0">
                <a:solidFill>
                  <a:srgbClr val="FF0000"/>
                </a:solidFill>
              </a:rPr>
              <a:t>;  //</a:t>
            </a:r>
            <a:r>
              <a:rPr lang="zh-CN" altLang="en-US" dirty="0"/>
              <a:t>与 </a:t>
            </a:r>
            <a:r>
              <a:rPr lang="en-US" altLang="zh-CN" dirty="0" err="1">
                <a:solidFill>
                  <a:srgbClr val="006600"/>
                </a:solidFill>
              </a:rPr>
              <a:t>struct</a:t>
            </a:r>
            <a:r>
              <a:rPr lang="en-US" altLang="zh-CN" dirty="0">
                <a:solidFill>
                  <a:srgbClr val="006600"/>
                </a:solidFill>
              </a:rPr>
              <a:t> Date </a:t>
            </a:r>
            <a:r>
              <a:rPr lang="en-US" altLang="zh-CN" dirty="0" err="1">
                <a:solidFill>
                  <a:srgbClr val="006600"/>
                </a:solidFill>
              </a:rPr>
              <a:t>date</a:t>
            </a:r>
            <a:r>
              <a:rPr lang="en-US" altLang="zh-CN" dirty="0">
                <a:solidFill>
                  <a:srgbClr val="006600"/>
                </a:solidFill>
              </a:rPr>
              <a:t>; </a:t>
            </a:r>
            <a:r>
              <a:rPr lang="zh-CN" altLang="en-US" dirty="0"/>
              <a:t>等价；</a:t>
            </a:r>
            <a:r>
              <a:rPr lang="en-US" altLang="zh-CN" dirty="0"/>
              <a:t> </a:t>
            </a:r>
          </a:p>
          <a:p>
            <a:pPr marL="971550" lvl="1"/>
            <a:r>
              <a:rPr lang="en-US" altLang="zh-CN" dirty="0">
                <a:solidFill>
                  <a:srgbClr val="FF0000"/>
                </a:solidFill>
              </a:rPr>
              <a:t>LINK </a:t>
            </a:r>
            <a:r>
              <a:rPr lang="en-US" altLang="zh-CN" dirty="0" err="1">
                <a:solidFill>
                  <a:srgbClr val="FF0000"/>
                </a:solidFill>
              </a:rPr>
              <a:t>link</a:t>
            </a:r>
            <a:r>
              <a:rPr lang="en-US" altLang="zh-CN" dirty="0">
                <a:solidFill>
                  <a:srgbClr val="FF0000"/>
                </a:solidFill>
              </a:rPr>
              <a:t>;   //</a:t>
            </a:r>
            <a:r>
              <a:rPr lang="zh-CN" altLang="en-US" dirty="0"/>
              <a:t>与</a:t>
            </a:r>
            <a:r>
              <a:rPr lang="zh-CN" altLang="en-US" dirty="0">
                <a:solidFill>
                  <a:srgbClr val="006600"/>
                </a:solidFill>
              </a:rPr>
              <a:t> </a:t>
            </a:r>
            <a:r>
              <a:rPr lang="en-US" altLang="zh-CN" dirty="0" err="1">
                <a:solidFill>
                  <a:srgbClr val="006600"/>
                </a:solidFill>
              </a:rPr>
              <a:t>struct</a:t>
            </a:r>
            <a:r>
              <a:rPr lang="en-US" altLang="zh-CN" dirty="0">
                <a:solidFill>
                  <a:srgbClr val="006600"/>
                </a:solidFill>
              </a:rPr>
              <a:t> Date *link; </a:t>
            </a:r>
            <a:r>
              <a:rPr lang="zh-CN" altLang="en-US" dirty="0"/>
              <a:t>等价；</a:t>
            </a:r>
            <a:r>
              <a:rPr lang="en-US" altLang="zh-CN" dirty="0"/>
              <a:t> //</a:t>
            </a:r>
            <a:r>
              <a:rPr lang="zh-CN" altLang="en-US" dirty="0"/>
              <a:t>不建议，降低可读性</a:t>
            </a:r>
            <a:endParaRPr lang="en-US" altLang="zh-CN" dirty="0"/>
          </a:p>
          <a:p>
            <a:pPr marL="971550" lvl="1"/>
            <a:endParaRPr lang="en-US" altLang="zh-CN" dirty="0">
              <a:solidFill>
                <a:srgbClr val="FF0000"/>
              </a:solidFill>
            </a:endParaRPr>
          </a:p>
          <a:p>
            <a:pPr marL="971550" lvl="1"/>
            <a:endParaRPr lang="en-US" altLang="zh-CN" dirty="0">
              <a:solidFill>
                <a:srgbClr val="006600"/>
              </a:solidFill>
            </a:endParaRPr>
          </a:p>
          <a:p>
            <a:pPr lvl="1" indent="0">
              <a:buNone/>
            </a:pPr>
            <a:endParaRPr lang="en-US" altLang="zh-CN" dirty="0">
              <a:solidFill>
                <a:srgbClr val="FF0000"/>
              </a:solidFill>
            </a:endParaRPr>
          </a:p>
          <a:p>
            <a:pPr marL="342900" indent="-342900">
              <a:buFont typeface="Wingdings" panose="05000000000000000000" pitchFamily="2" charset="2"/>
              <a:buChar char="l"/>
            </a:pPr>
            <a:endParaRPr lang="zh-CN" altLang="en-US" dirty="0"/>
          </a:p>
          <a:p>
            <a:endParaRPr lang="zh-CN" altLang="en-US" dirty="0"/>
          </a:p>
        </p:txBody>
      </p:sp>
    </p:spTree>
    <p:extLst>
      <p:ext uri="{BB962C8B-B14F-4D97-AF65-F5344CB8AC3E}">
        <p14:creationId xmlns:p14="http://schemas.microsoft.com/office/powerpoint/2010/main" val="4160001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85775" y="255588"/>
            <a:ext cx="8077200" cy="584200"/>
          </a:xfrm>
        </p:spPr>
        <p:txBody>
          <a:bodyPr/>
          <a:lstStyle/>
          <a:p>
            <a:r>
              <a:rPr lang="zh-CN" altLang="en-US" sz="3200" dirty="0"/>
              <a:t>主要内容</a:t>
            </a:r>
            <a:endParaRPr lang="en-US" altLang="zh-CN" sz="3200" dirty="0"/>
          </a:p>
        </p:txBody>
      </p:sp>
      <p:sp>
        <p:nvSpPr>
          <p:cNvPr id="52226" name="Rectangle 3"/>
          <p:cNvSpPr>
            <a:spLocks noGrp="1" noChangeArrowheads="1"/>
          </p:cNvSpPr>
          <p:nvPr>
            <p:ph idx="1"/>
          </p:nvPr>
        </p:nvSpPr>
        <p:spPr>
          <a:xfrm>
            <a:off x="485775" y="1136649"/>
            <a:ext cx="8080375" cy="5002893"/>
          </a:xfrm>
        </p:spPr>
        <p:txBody>
          <a:bodyPr/>
          <a:lstStyle/>
          <a:p>
            <a:pPr marL="342900" indent="-342900">
              <a:buFont typeface="Wingdings" panose="05000000000000000000" pitchFamily="2" charset="2"/>
              <a:buChar char="l"/>
            </a:pPr>
            <a:r>
              <a:rPr lang="zh-CN" altLang="en-US" dirty="0">
                <a:solidFill>
                  <a:srgbClr val="01080B"/>
                </a:solidFill>
              </a:rPr>
              <a:t>结构与结构数组</a:t>
            </a:r>
            <a:endParaRPr lang="en-US" altLang="zh-CN" dirty="0">
              <a:solidFill>
                <a:srgbClr val="01080B"/>
              </a:solidFill>
            </a:endParaRPr>
          </a:p>
          <a:p>
            <a:pPr marL="971550" lvl="1"/>
            <a:r>
              <a:rPr lang="zh-CN" altLang="en-US" dirty="0">
                <a:solidFill>
                  <a:srgbClr val="01080B"/>
                </a:solidFill>
              </a:rPr>
              <a:t>结构类型的定义  </a:t>
            </a:r>
            <a:endParaRPr lang="en-US" altLang="zh-CN" dirty="0">
              <a:solidFill>
                <a:srgbClr val="01080B"/>
              </a:solidFill>
            </a:endParaRPr>
          </a:p>
          <a:p>
            <a:pPr marL="1200150" lvl="2"/>
            <a:r>
              <a:rPr lang="en-US" altLang="zh-CN" sz="1800" dirty="0" err="1">
                <a:solidFill>
                  <a:srgbClr val="01080B"/>
                </a:solidFill>
              </a:rPr>
              <a:t>struct</a:t>
            </a:r>
            <a:r>
              <a:rPr lang="en-US" altLang="zh-CN" sz="1800" dirty="0">
                <a:solidFill>
                  <a:srgbClr val="01080B"/>
                </a:solidFill>
              </a:rPr>
              <a:t>  name { </a:t>
            </a:r>
            <a:r>
              <a:rPr lang="zh-CN" altLang="en-US" sz="1800" dirty="0">
                <a:solidFill>
                  <a:srgbClr val="01080B"/>
                </a:solidFill>
              </a:rPr>
              <a:t>成员列表</a:t>
            </a:r>
            <a:r>
              <a:rPr lang="en-US" altLang="zh-CN" sz="1800" dirty="0">
                <a:solidFill>
                  <a:srgbClr val="01080B"/>
                </a:solidFill>
              </a:rPr>
              <a:t>}</a:t>
            </a:r>
            <a:r>
              <a:rPr lang="zh-CN" altLang="en-US" sz="1800" dirty="0">
                <a:solidFill>
                  <a:srgbClr val="01080B"/>
                </a:solidFill>
              </a:rPr>
              <a:t>；</a:t>
            </a:r>
            <a:endParaRPr lang="en-US" altLang="zh-CN" sz="1800" dirty="0">
              <a:solidFill>
                <a:srgbClr val="01080B"/>
              </a:solidFill>
            </a:endParaRPr>
          </a:p>
          <a:p>
            <a:pPr marL="971550" lvl="1"/>
            <a:r>
              <a:rPr lang="zh-CN" altLang="en-US" dirty="0">
                <a:solidFill>
                  <a:srgbClr val="01080B"/>
                </a:solidFill>
              </a:rPr>
              <a:t>结构类型变量</a:t>
            </a:r>
            <a:endParaRPr lang="en-US" altLang="zh-CN" dirty="0">
              <a:solidFill>
                <a:srgbClr val="01080B"/>
              </a:solidFill>
            </a:endParaRPr>
          </a:p>
          <a:p>
            <a:pPr marL="1200150" lvl="2"/>
            <a:r>
              <a:rPr lang="zh-CN" altLang="en-US" dirty="0">
                <a:solidFill>
                  <a:srgbClr val="01080B"/>
                </a:solidFill>
              </a:rPr>
              <a:t> 点运算符；</a:t>
            </a:r>
            <a:endParaRPr lang="en-US" altLang="zh-CN" dirty="0">
              <a:solidFill>
                <a:srgbClr val="01080B"/>
              </a:solidFill>
            </a:endParaRPr>
          </a:p>
          <a:p>
            <a:pPr marL="1200150" lvl="2"/>
            <a:r>
              <a:rPr lang="zh-CN" altLang="en-US" dirty="0">
                <a:solidFill>
                  <a:srgbClr val="01080B"/>
                </a:solidFill>
              </a:rPr>
              <a:t>结构变量占用的字节数（字节对齐）；</a:t>
            </a:r>
            <a:endParaRPr lang="en-US" altLang="zh-CN" dirty="0">
              <a:solidFill>
                <a:srgbClr val="01080B"/>
              </a:solidFill>
            </a:endParaRPr>
          </a:p>
          <a:p>
            <a:pPr marL="971550" lvl="1"/>
            <a:r>
              <a:rPr lang="zh-CN" altLang="en-US" dirty="0">
                <a:solidFill>
                  <a:srgbClr val="01080B"/>
                </a:solidFill>
              </a:rPr>
              <a:t>结构变量的赋值与初始化；</a:t>
            </a:r>
            <a:endParaRPr lang="en-US" altLang="zh-CN" dirty="0">
              <a:solidFill>
                <a:srgbClr val="01080B"/>
              </a:solidFill>
            </a:endParaRPr>
          </a:p>
          <a:p>
            <a:pPr marL="971550" lvl="1"/>
            <a:r>
              <a:rPr lang="zh-CN" altLang="en-US" dirty="0">
                <a:solidFill>
                  <a:srgbClr val="01080B"/>
                </a:solidFill>
              </a:rPr>
              <a:t>结构数组；</a:t>
            </a:r>
            <a:endParaRPr lang="en-US" altLang="zh-CN" dirty="0">
              <a:solidFill>
                <a:srgbClr val="01080B"/>
              </a:solidFill>
            </a:endParaRPr>
          </a:p>
          <a:p>
            <a:pPr marL="342900" indent="-342900">
              <a:buFont typeface="Wingdings" panose="05000000000000000000" pitchFamily="2" charset="2"/>
              <a:buChar char="l"/>
            </a:pPr>
            <a:r>
              <a:rPr lang="zh-CN" altLang="en-US" dirty="0">
                <a:solidFill>
                  <a:srgbClr val="01080B"/>
                </a:solidFill>
              </a:rPr>
              <a:t>指针和结构</a:t>
            </a:r>
            <a:endParaRPr lang="en-US" altLang="zh-CN" dirty="0">
              <a:solidFill>
                <a:srgbClr val="01080B"/>
              </a:solidFill>
            </a:endParaRPr>
          </a:p>
          <a:p>
            <a:pPr marL="971550" lvl="1"/>
            <a:r>
              <a:rPr lang="zh-CN" altLang="en-US" dirty="0">
                <a:solidFill>
                  <a:srgbClr val="01080B"/>
                </a:solidFill>
              </a:rPr>
              <a:t>指向结构的指针</a:t>
            </a:r>
            <a:endParaRPr lang="en-US" altLang="zh-CN" dirty="0">
              <a:solidFill>
                <a:srgbClr val="01080B"/>
              </a:solidFill>
            </a:endParaRPr>
          </a:p>
          <a:p>
            <a:pPr marL="1200150" lvl="2"/>
            <a:r>
              <a:rPr lang="en-US" altLang="zh-CN" dirty="0">
                <a:solidFill>
                  <a:srgbClr val="01080B"/>
                </a:solidFill>
              </a:rPr>
              <a:t>-&gt; </a:t>
            </a:r>
            <a:r>
              <a:rPr lang="zh-CN" altLang="en-US" dirty="0">
                <a:solidFill>
                  <a:srgbClr val="01080B"/>
                </a:solidFill>
              </a:rPr>
              <a:t>运算符；</a:t>
            </a:r>
            <a:endParaRPr lang="en-US" altLang="zh-CN" dirty="0">
              <a:solidFill>
                <a:srgbClr val="01080B"/>
              </a:solidFill>
            </a:endParaRPr>
          </a:p>
          <a:p>
            <a:pPr marL="342900" indent="-342900">
              <a:buFont typeface="Wingdings" panose="05000000000000000000" pitchFamily="2" charset="2"/>
              <a:buChar char="l"/>
            </a:pPr>
            <a:endParaRPr lang="en-US" altLang="zh-CN" dirty="0"/>
          </a:p>
        </p:txBody>
      </p:sp>
    </p:spTree>
    <p:extLst>
      <p:ext uri="{BB962C8B-B14F-4D97-AF65-F5344CB8AC3E}">
        <p14:creationId xmlns:p14="http://schemas.microsoft.com/office/powerpoint/2010/main" val="16338488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85775" y="255588"/>
            <a:ext cx="8077200" cy="584200"/>
          </a:xfrm>
        </p:spPr>
        <p:txBody>
          <a:bodyPr/>
          <a:lstStyle/>
          <a:p>
            <a:r>
              <a:rPr lang="zh-CN" altLang="en-US" sz="3200" dirty="0"/>
              <a:t>主要内容</a:t>
            </a:r>
            <a:endParaRPr lang="en-US" altLang="zh-CN" sz="3200" dirty="0"/>
          </a:p>
        </p:txBody>
      </p:sp>
      <p:sp>
        <p:nvSpPr>
          <p:cNvPr id="52226" name="Rectangle 3"/>
          <p:cNvSpPr>
            <a:spLocks noGrp="1" noChangeArrowheads="1"/>
          </p:cNvSpPr>
          <p:nvPr>
            <p:ph idx="1"/>
          </p:nvPr>
        </p:nvSpPr>
        <p:spPr>
          <a:xfrm>
            <a:off x="485775" y="1136649"/>
            <a:ext cx="8080375" cy="5002893"/>
          </a:xfrm>
        </p:spPr>
        <p:txBody>
          <a:bodyPr/>
          <a:lstStyle/>
          <a:p>
            <a:pPr marL="342900" indent="-342900">
              <a:buFont typeface="Wingdings" panose="05000000000000000000" pitchFamily="2" charset="2"/>
              <a:buChar char="l"/>
            </a:pPr>
            <a:r>
              <a:rPr lang="zh-CN" altLang="en-US" sz="2000" dirty="0">
                <a:solidFill>
                  <a:srgbClr val="01080B"/>
                </a:solidFill>
              </a:rPr>
              <a:t>链表</a:t>
            </a:r>
            <a:endParaRPr lang="en-US" altLang="zh-CN" sz="2000" dirty="0">
              <a:solidFill>
                <a:srgbClr val="01080B"/>
              </a:solidFill>
            </a:endParaRPr>
          </a:p>
          <a:p>
            <a:pPr marL="971550" lvl="1"/>
            <a:r>
              <a:rPr lang="zh-CN" altLang="en-US" sz="1800" dirty="0">
                <a:solidFill>
                  <a:srgbClr val="01080B"/>
                </a:solidFill>
                <a:sym typeface="Arial" panose="020B0604020202020204" pitchFamily="34" charset="0"/>
              </a:rPr>
              <a:t>头指针；</a:t>
            </a:r>
            <a:endParaRPr lang="en-US" altLang="zh-CN" sz="1800" dirty="0">
              <a:solidFill>
                <a:srgbClr val="01080B"/>
              </a:solidFill>
              <a:sym typeface="Arial" panose="020B0604020202020204" pitchFamily="34" charset="0"/>
            </a:endParaRPr>
          </a:p>
          <a:p>
            <a:pPr marL="971550" lvl="1"/>
            <a:r>
              <a:rPr lang="zh-CN" altLang="en-US" sz="1800" dirty="0">
                <a:solidFill>
                  <a:srgbClr val="01080B"/>
                </a:solidFill>
                <a:sym typeface="Arial" panose="020B0604020202020204" pitchFamily="34" charset="0"/>
              </a:rPr>
              <a:t>单链表，循环链表；</a:t>
            </a:r>
            <a:endParaRPr lang="en-US" altLang="zh-CN" sz="1800" dirty="0">
              <a:solidFill>
                <a:srgbClr val="01080B"/>
              </a:solidFill>
              <a:sym typeface="Arial" panose="020B0604020202020204" pitchFamily="34" charset="0"/>
            </a:endParaRPr>
          </a:p>
          <a:p>
            <a:pPr marL="971550" lvl="1"/>
            <a:r>
              <a:rPr lang="zh-CN" altLang="en-US" sz="1800" dirty="0">
                <a:solidFill>
                  <a:srgbClr val="01080B"/>
                </a:solidFill>
                <a:sym typeface="Arial" panose="020B0604020202020204" pitchFamily="34" charset="0"/>
              </a:rPr>
              <a:t>链表中结点的插入、删除操作；</a:t>
            </a:r>
            <a:endParaRPr lang="en-US" altLang="zh-CN" sz="1800" dirty="0">
              <a:solidFill>
                <a:srgbClr val="01080B"/>
              </a:solidFill>
              <a:sym typeface="Arial" panose="020B0604020202020204" pitchFamily="34" charset="0"/>
            </a:endParaRPr>
          </a:p>
          <a:p>
            <a:pPr marL="971550" lvl="1"/>
            <a:r>
              <a:rPr lang="en-US" altLang="zh-CN" sz="1800" dirty="0" err="1">
                <a:solidFill>
                  <a:srgbClr val="01080B"/>
                </a:solidFill>
                <a:sym typeface="Arial" panose="020B0604020202020204" pitchFamily="34" charset="0"/>
              </a:rPr>
              <a:t>malloc</a:t>
            </a:r>
            <a:r>
              <a:rPr lang="en-US" altLang="zh-CN" sz="1800" dirty="0">
                <a:solidFill>
                  <a:srgbClr val="01080B"/>
                </a:solidFill>
                <a:sym typeface="Arial" panose="020B0604020202020204" pitchFamily="34" charset="0"/>
              </a:rPr>
              <a:t>()</a:t>
            </a:r>
            <a:r>
              <a:rPr lang="zh-CN" altLang="en-US" sz="1800" dirty="0">
                <a:solidFill>
                  <a:srgbClr val="01080B"/>
                </a:solidFill>
                <a:sym typeface="Arial" panose="020B0604020202020204" pitchFamily="34" charset="0"/>
              </a:rPr>
              <a:t>：动态申请一个结点；</a:t>
            </a:r>
            <a:endParaRPr lang="en-US" altLang="zh-CN" sz="1800" dirty="0">
              <a:solidFill>
                <a:srgbClr val="01080B"/>
              </a:solidFill>
              <a:sym typeface="Arial" panose="020B0604020202020204" pitchFamily="34" charset="0"/>
            </a:endParaRPr>
          </a:p>
          <a:p>
            <a:pPr marL="971550" lvl="1"/>
            <a:r>
              <a:rPr lang="en-US" altLang="zh-CN" sz="1800" dirty="0">
                <a:solidFill>
                  <a:srgbClr val="01080B"/>
                </a:solidFill>
                <a:sym typeface="Arial" panose="020B0604020202020204" pitchFamily="34" charset="0"/>
              </a:rPr>
              <a:t>free()</a:t>
            </a:r>
            <a:r>
              <a:rPr lang="zh-CN" altLang="en-US" sz="1800" dirty="0">
                <a:solidFill>
                  <a:srgbClr val="01080B"/>
                </a:solidFill>
                <a:sym typeface="Arial" panose="020B0604020202020204" pitchFamily="34" charset="0"/>
              </a:rPr>
              <a:t>：释放一个结点；</a:t>
            </a:r>
            <a:endParaRPr lang="en-US" altLang="zh-CN" sz="1800" dirty="0">
              <a:solidFill>
                <a:srgbClr val="01080B"/>
              </a:solidFill>
              <a:sym typeface="Arial" panose="020B0604020202020204" pitchFamily="34" charset="0"/>
            </a:endParaRPr>
          </a:p>
          <a:p>
            <a:pPr marL="342900" indent="-342900">
              <a:buFont typeface="Wingdings" panose="05000000000000000000" pitchFamily="2" charset="2"/>
              <a:buChar char="l"/>
            </a:pPr>
            <a:r>
              <a:rPr lang="zh-CN" altLang="en-US" sz="2000" smtClean="0">
                <a:solidFill>
                  <a:srgbClr val="01080B"/>
                </a:solidFill>
              </a:rPr>
              <a:t>二叉树</a:t>
            </a:r>
            <a:endParaRPr lang="en-US" altLang="zh-CN" sz="2000" smtClean="0">
              <a:solidFill>
                <a:srgbClr val="01080B"/>
              </a:solidFill>
            </a:endParaRPr>
          </a:p>
          <a:p>
            <a:pPr marL="342900" indent="-342900">
              <a:buFont typeface="Wingdings" panose="05000000000000000000" pitchFamily="2" charset="2"/>
              <a:buChar char="l"/>
            </a:pPr>
            <a:r>
              <a:rPr lang="zh-CN" altLang="en-US" sz="2000" dirty="0" smtClean="0">
                <a:solidFill>
                  <a:srgbClr val="01080B"/>
                </a:solidFill>
              </a:rPr>
              <a:t>共</a:t>
            </a:r>
            <a:r>
              <a:rPr lang="zh-CN" altLang="en-US" sz="2000" dirty="0">
                <a:solidFill>
                  <a:srgbClr val="01080B"/>
                </a:solidFill>
              </a:rPr>
              <a:t>用体（联合）</a:t>
            </a:r>
            <a:r>
              <a:rPr lang="en-US" altLang="zh-CN" sz="2000" dirty="0">
                <a:solidFill>
                  <a:srgbClr val="01080B"/>
                </a:solidFill>
              </a:rPr>
              <a:t> union</a:t>
            </a:r>
          </a:p>
          <a:p>
            <a:pPr marL="971550" lvl="1"/>
            <a:r>
              <a:rPr lang="zh-CN" altLang="en-US" sz="1800" dirty="0">
                <a:solidFill>
                  <a:srgbClr val="01080B"/>
                </a:solidFill>
              </a:rPr>
              <a:t>注意</a:t>
            </a:r>
            <a:r>
              <a:rPr lang="en-US" altLang="zh-CN" sz="1800" dirty="0">
                <a:solidFill>
                  <a:srgbClr val="01080B"/>
                </a:solidFill>
              </a:rPr>
              <a:t>union</a:t>
            </a:r>
            <a:r>
              <a:rPr lang="zh-CN" altLang="en-US" sz="1800" dirty="0">
                <a:solidFill>
                  <a:srgbClr val="01080B"/>
                </a:solidFill>
              </a:rPr>
              <a:t>与</a:t>
            </a:r>
            <a:r>
              <a:rPr lang="en-US" altLang="zh-CN" sz="1800" dirty="0" err="1">
                <a:solidFill>
                  <a:srgbClr val="01080B"/>
                </a:solidFill>
              </a:rPr>
              <a:t>struct</a:t>
            </a:r>
            <a:r>
              <a:rPr lang="zh-CN" altLang="en-US" sz="1800" dirty="0">
                <a:solidFill>
                  <a:srgbClr val="01080B"/>
                </a:solidFill>
              </a:rPr>
              <a:t>的区别；</a:t>
            </a:r>
            <a:endParaRPr lang="en-US" altLang="zh-CN" sz="1800" dirty="0">
              <a:solidFill>
                <a:srgbClr val="01080B"/>
              </a:solidFill>
            </a:endParaRPr>
          </a:p>
          <a:p>
            <a:pPr marL="971550" lvl="1"/>
            <a:r>
              <a:rPr lang="zh-CN" altLang="en-US" sz="1800" dirty="0">
                <a:solidFill>
                  <a:srgbClr val="01080B"/>
                </a:solidFill>
              </a:rPr>
              <a:t>采用覆盖技术，注意成员变量的时效性；</a:t>
            </a:r>
            <a:endParaRPr lang="en-US" altLang="zh-CN" sz="1800" dirty="0">
              <a:solidFill>
                <a:srgbClr val="01080B"/>
              </a:solidFill>
            </a:endParaRPr>
          </a:p>
          <a:p>
            <a:pPr marL="971550" lvl="1"/>
            <a:r>
              <a:rPr lang="zh-CN" altLang="en-US" sz="1800" dirty="0">
                <a:solidFill>
                  <a:srgbClr val="01080B"/>
                </a:solidFill>
              </a:rPr>
              <a:t>覆盖技术：每个时刻只能对共用体中的一个成员赋值；</a:t>
            </a:r>
            <a:endParaRPr lang="en-US" altLang="zh-CN" sz="1800" dirty="0">
              <a:solidFill>
                <a:srgbClr val="01080B"/>
              </a:solidFill>
            </a:endParaRPr>
          </a:p>
          <a:p>
            <a:pPr marL="971550" lvl="1"/>
            <a:r>
              <a:rPr lang="zh-CN" altLang="en-US" sz="1800" dirty="0">
                <a:solidFill>
                  <a:srgbClr val="01080B"/>
                </a:solidFill>
              </a:rPr>
              <a:t>时效性：对其中的一个成员赋值后，其它的成员都失去作用，只有该成员起作用；</a:t>
            </a:r>
          </a:p>
          <a:p>
            <a:pPr marL="971550" lvl="1"/>
            <a:endParaRPr lang="en-US" altLang="zh-CN" dirty="0">
              <a:solidFill>
                <a:srgbClr val="01080B"/>
              </a:solidFill>
            </a:endParaRPr>
          </a:p>
        </p:txBody>
      </p:sp>
    </p:spTree>
    <p:extLst>
      <p:ext uri="{BB962C8B-B14F-4D97-AF65-F5344CB8AC3E}">
        <p14:creationId xmlns:p14="http://schemas.microsoft.com/office/powerpoint/2010/main" val="239870387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ChangeArrowheads="1"/>
          </p:cNvSpPr>
          <p:nvPr/>
        </p:nvSpPr>
        <p:spPr bwMode="auto">
          <a:xfrm>
            <a:off x="6511925" y="5676900"/>
            <a:ext cx="2133600" cy="476250"/>
          </a:xfrm>
          <a:prstGeom prst="rect">
            <a:avLst/>
          </a:prstGeom>
          <a:noFill/>
          <a:ln w="9525">
            <a:noFill/>
            <a:miter lim="800000"/>
            <a:headEnd/>
            <a:tailEnd/>
          </a:ln>
        </p:spPr>
        <p:txBody>
          <a:bodyPr/>
          <a:lstStyle/>
          <a:p>
            <a:pPr algn="r"/>
            <a:fld id="{C0107C6E-6428-484D-8BFF-2A38D99BDED2}" type="slidenum">
              <a:rPr lang="en-US" altLang="zh-CN" sz="1400"/>
              <a:pPr algn="r"/>
              <a:t>137</a:t>
            </a:fld>
            <a:endParaRPr lang="en-US" altLang="zh-CN" sz="1400"/>
          </a:p>
        </p:txBody>
      </p:sp>
      <p:pic>
        <p:nvPicPr>
          <p:cNvPr id="19459" name="Picture 3" descr="sdu01_01"/>
          <p:cNvPicPr>
            <a:picLocks noChangeAspect="1" noChangeArrowheads="1"/>
          </p:cNvPicPr>
          <p:nvPr/>
        </p:nvPicPr>
        <p:blipFill>
          <a:blip r:embed="rId3" cstate="print"/>
          <a:srcRect/>
          <a:stretch>
            <a:fillRect/>
          </a:stretch>
        </p:blipFill>
        <p:spPr bwMode="auto">
          <a:xfrm>
            <a:off x="8112125" y="3317875"/>
            <a:ext cx="990600" cy="963613"/>
          </a:xfrm>
          <a:prstGeom prst="rect">
            <a:avLst/>
          </a:prstGeom>
          <a:noFill/>
          <a:ln w="9525">
            <a:noFill/>
            <a:miter lim="800000"/>
            <a:headEnd/>
            <a:tailEnd/>
          </a:ln>
        </p:spPr>
      </p:pic>
      <p:pic>
        <p:nvPicPr>
          <p:cNvPr id="19460" name="Picture 4" descr="sdu03_01s"/>
          <p:cNvPicPr>
            <a:picLocks noChangeAspect="1" noChangeArrowheads="1"/>
          </p:cNvPicPr>
          <p:nvPr/>
        </p:nvPicPr>
        <p:blipFill>
          <a:blip r:embed="rId4" cstate="print"/>
          <a:srcRect/>
          <a:stretch>
            <a:fillRect/>
          </a:stretch>
        </p:blipFill>
        <p:spPr bwMode="auto">
          <a:xfrm>
            <a:off x="7045325" y="4384675"/>
            <a:ext cx="990600" cy="914400"/>
          </a:xfrm>
          <a:prstGeom prst="rect">
            <a:avLst/>
          </a:prstGeom>
          <a:noFill/>
          <a:ln w="9525">
            <a:noFill/>
            <a:miter lim="800000"/>
            <a:headEnd/>
            <a:tailEnd/>
          </a:ln>
        </p:spPr>
      </p:pic>
      <p:pic>
        <p:nvPicPr>
          <p:cNvPr id="19461" name="Picture 5" descr="sdu04_05s"/>
          <p:cNvPicPr>
            <a:picLocks noChangeAspect="1" noChangeArrowheads="1"/>
          </p:cNvPicPr>
          <p:nvPr/>
        </p:nvPicPr>
        <p:blipFill>
          <a:blip r:embed="rId5" cstate="print"/>
          <a:srcRect/>
          <a:stretch>
            <a:fillRect/>
          </a:stretch>
        </p:blipFill>
        <p:spPr bwMode="auto">
          <a:xfrm>
            <a:off x="8112125" y="4384675"/>
            <a:ext cx="990600" cy="911225"/>
          </a:xfrm>
          <a:prstGeom prst="rect">
            <a:avLst/>
          </a:prstGeom>
          <a:noFill/>
          <a:ln w="9525">
            <a:noFill/>
            <a:miter lim="800000"/>
            <a:headEnd/>
            <a:tailEnd/>
          </a:ln>
        </p:spPr>
      </p:pic>
      <p:pic>
        <p:nvPicPr>
          <p:cNvPr id="19462" name="Picture 6" descr="sdu06_03s"/>
          <p:cNvPicPr>
            <a:picLocks noChangeAspect="1" noChangeArrowheads="1"/>
          </p:cNvPicPr>
          <p:nvPr/>
        </p:nvPicPr>
        <p:blipFill>
          <a:blip r:embed="rId6" cstate="print"/>
          <a:srcRect/>
          <a:stretch>
            <a:fillRect/>
          </a:stretch>
        </p:blipFill>
        <p:spPr bwMode="auto">
          <a:xfrm>
            <a:off x="7045325" y="5375275"/>
            <a:ext cx="990600" cy="914400"/>
          </a:xfrm>
          <a:prstGeom prst="rect">
            <a:avLst/>
          </a:prstGeom>
          <a:noFill/>
          <a:ln w="9525">
            <a:noFill/>
            <a:miter lim="800000"/>
            <a:headEnd/>
            <a:tailEnd/>
          </a:ln>
        </p:spPr>
      </p:pic>
      <p:pic>
        <p:nvPicPr>
          <p:cNvPr id="19463" name="Picture 7" descr="sdu01_16s"/>
          <p:cNvPicPr>
            <a:picLocks noChangeAspect="1" noChangeArrowheads="1"/>
          </p:cNvPicPr>
          <p:nvPr/>
        </p:nvPicPr>
        <p:blipFill>
          <a:blip r:embed="rId7" cstate="print"/>
          <a:srcRect/>
          <a:stretch>
            <a:fillRect/>
          </a:stretch>
        </p:blipFill>
        <p:spPr bwMode="auto">
          <a:xfrm>
            <a:off x="8112125" y="5370513"/>
            <a:ext cx="990600" cy="919162"/>
          </a:xfrm>
          <a:prstGeom prst="rect">
            <a:avLst/>
          </a:prstGeom>
          <a:noFill/>
          <a:ln w="9525">
            <a:noFill/>
            <a:miter lim="800000"/>
            <a:headEnd/>
            <a:tailEnd/>
          </a:ln>
        </p:spPr>
      </p:pic>
      <p:pic>
        <p:nvPicPr>
          <p:cNvPr id="19464" name="Picture 8" descr="sdu05_04s"/>
          <p:cNvPicPr>
            <a:picLocks noChangeAspect="1" noChangeArrowheads="1"/>
          </p:cNvPicPr>
          <p:nvPr/>
        </p:nvPicPr>
        <p:blipFill>
          <a:blip r:embed="rId8" cstate="print"/>
          <a:srcRect/>
          <a:stretch>
            <a:fillRect/>
          </a:stretch>
        </p:blipFill>
        <p:spPr bwMode="auto">
          <a:xfrm>
            <a:off x="5940425" y="5375275"/>
            <a:ext cx="1028700" cy="914400"/>
          </a:xfrm>
          <a:prstGeom prst="rect">
            <a:avLst/>
          </a:prstGeom>
          <a:noFill/>
          <a:ln w="9525">
            <a:noFill/>
            <a:miter lim="800000"/>
            <a:headEnd/>
            <a:tailEnd/>
          </a:ln>
        </p:spPr>
      </p:pic>
      <p:sp>
        <p:nvSpPr>
          <p:cNvPr id="19465" name="Rectangle 10"/>
          <p:cNvSpPr>
            <a:spLocks noGrp="1" noChangeArrowheads="1"/>
          </p:cNvSpPr>
          <p:nvPr>
            <p:ph type="title"/>
          </p:nvPr>
        </p:nvSpPr>
        <p:spPr>
          <a:xfrm>
            <a:off x="1052802" y="1579419"/>
            <a:ext cx="7327900" cy="830695"/>
          </a:xfrm>
        </p:spPr>
        <p:txBody>
          <a:bodyPr/>
          <a:lstStyle/>
          <a:p>
            <a:pPr eaLnBrk="1" hangingPunct="1"/>
            <a:r>
              <a:rPr lang="en-US" altLang="zh-CN" sz="4800" dirty="0"/>
              <a:t>Any  Question ?</a:t>
            </a:r>
            <a:endParaRPr lang="zh-CN" altLang="en-US" sz="4800" dirty="0"/>
          </a:p>
        </p:txBody>
      </p:sp>
      <p:pic>
        <p:nvPicPr>
          <p:cNvPr id="409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623" y="3169163"/>
            <a:ext cx="5204012" cy="3291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8055478"/>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例：结构</a:t>
            </a:r>
            <a:r>
              <a:rPr lang="zh-CN" altLang="en-US" dirty="0"/>
              <a:t>变量的定义与引用</a:t>
            </a:r>
          </a:p>
        </p:txBody>
      </p:sp>
      <p:sp>
        <p:nvSpPr>
          <p:cNvPr id="3" name="内容占位符 2"/>
          <p:cNvSpPr>
            <a:spLocks noGrp="1"/>
          </p:cNvSpPr>
          <p:nvPr>
            <p:ph idx="1"/>
          </p:nvPr>
        </p:nvSpPr>
        <p:spPr/>
        <p:txBody>
          <a:bodyPr/>
          <a:lstStyle/>
          <a:p>
            <a:pPr eaLnBrk="1" hangingPunct="1">
              <a:lnSpc>
                <a:spcPct val="100000"/>
              </a:lnSpc>
              <a:spcBef>
                <a:spcPts val="0"/>
              </a:spcBef>
              <a:buFont typeface="Wingdings" panose="05000000000000000000" pitchFamily="2" charset="2"/>
              <a:buNone/>
              <a:defRPr/>
            </a:pPr>
            <a:r>
              <a:rPr lang="en-US" altLang="zh-CN" sz="1600" dirty="0">
                <a:solidFill>
                  <a:srgbClr val="000000"/>
                </a:solidFill>
              </a:rPr>
              <a:t>//**********************************</a:t>
            </a:r>
          </a:p>
          <a:p>
            <a:pPr eaLnBrk="1" hangingPunct="1">
              <a:lnSpc>
                <a:spcPct val="100000"/>
              </a:lnSpc>
              <a:spcBef>
                <a:spcPts val="0"/>
              </a:spcBef>
              <a:buFont typeface="Wingdings" panose="05000000000000000000" pitchFamily="2" charset="2"/>
              <a:buNone/>
              <a:defRPr/>
            </a:pPr>
            <a:r>
              <a:rPr lang="en-US" altLang="zh-CN" sz="1600" dirty="0">
                <a:solidFill>
                  <a:srgbClr val="000000"/>
                </a:solidFill>
              </a:rPr>
              <a:t>//*    </a:t>
            </a:r>
            <a:r>
              <a:rPr lang="zh-CN" altLang="en-US" sz="1600" dirty="0">
                <a:solidFill>
                  <a:srgbClr val="000000"/>
                </a:solidFill>
              </a:rPr>
              <a:t>程  序  名：</a:t>
            </a:r>
            <a:r>
              <a:rPr lang="en-US" altLang="zh-CN" sz="1600" dirty="0">
                <a:solidFill>
                  <a:srgbClr val="000000"/>
                </a:solidFill>
              </a:rPr>
              <a:t>structure.CPP                 </a:t>
            </a:r>
            <a:r>
              <a:rPr lang="en-US" altLang="zh-CN" sz="1600" dirty="0" smtClean="0">
                <a:solidFill>
                  <a:srgbClr val="000000"/>
                </a:solidFill>
              </a:rPr>
              <a:t> </a:t>
            </a:r>
            <a:r>
              <a:rPr lang="en-US" altLang="zh-CN" sz="1600" dirty="0">
                <a:solidFill>
                  <a:srgbClr val="000000"/>
                </a:solidFill>
              </a:rPr>
              <a:t>*</a:t>
            </a:r>
          </a:p>
          <a:p>
            <a:pPr eaLnBrk="1" hangingPunct="1">
              <a:lnSpc>
                <a:spcPct val="100000"/>
              </a:lnSpc>
              <a:spcBef>
                <a:spcPts val="0"/>
              </a:spcBef>
              <a:buFont typeface="Wingdings" panose="05000000000000000000" pitchFamily="2" charset="2"/>
              <a:buNone/>
              <a:defRPr/>
            </a:pPr>
            <a:r>
              <a:rPr lang="en-US" altLang="zh-CN" sz="1600" dirty="0">
                <a:solidFill>
                  <a:srgbClr val="000000"/>
                </a:solidFill>
              </a:rPr>
              <a:t>//*    </a:t>
            </a:r>
            <a:r>
              <a:rPr lang="zh-CN" altLang="en-US" sz="1600" dirty="0">
                <a:solidFill>
                  <a:srgbClr val="000000"/>
                </a:solidFill>
              </a:rPr>
              <a:t>作        者：</a:t>
            </a:r>
            <a:r>
              <a:rPr lang="en-US" altLang="zh-CN" sz="1600" dirty="0" err="1">
                <a:solidFill>
                  <a:srgbClr val="000000"/>
                </a:solidFill>
              </a:rPr>
              <a:t>wuwh</a:t>
            </a:r>
            <a:r>
              <a:rPr lang="en-US" altLang="zh-CN" sz="1600" dirty="0">
                <a:solidFill>
                  <a:srgbClr val="000000"/>
                </a:solidFill>
              </a:rPr>
              <a:t>                              *</a:t>
            </a:r>
          </a:p>
          <a:p>
            <a:pPr eaLnBrk="1" hangingPunct="1">
              <a:lnSpc>
                <a:spcPct val="100000"/>
              </a:lnSpc>
              <a:spcBef>
                <a:spcPts val="0"/>
              </a:spcBef>
              <a:buFont typeface="Wingdings" panose="05000000000000000000" pitchFamily="2" charset="2"/>
              <a:buNone/>
              <a:defRPr/>
            </a:pPr>
            <a:r>
              <a:rPr lang="en-US" altLang="zh-CN" sz="1600" dirty="0">
                <a:solidFill>
                  <a:srgbClr val="000000"/>
                </a:solidFill>
              </a:rPr>
              <a:t>//*    </a:t>
            </a:r>
            <a:r>
              <a:rPr lang="zh-CN" altLang="en-US" sz="1600" dirty="0">
                <a:solidFill>
                  <a:srgbClr val="000000"/>
                </a:solidFill>
              </a:rPr>
              <a:t>编制时间：</a:t>
            </a:r>
            <a:r>
              <a:rPr lang="en-US" altLang="zh-CN" sz="1600" dirty="0">
                <a:solidFill>
                  <a:srgbClr val="000000"/>
                </a:solidFill>
              </a:rPr>
              <a:t>2018</a:t>
            </a:r>
            <a:r>
              <a:rPr lang="zh-CN" altLang="en-US" sz="1600" dirty="0">
                <a:solidFill>
                  <a:srgbClr val="000000"/>
                </a:solidFill>
              </a:rPr>
              <a:t>年</a:t>
            </a:r>
            <a:r>
              <a:rPr lang="en-US" altLang="zh-CN" sz="1600" dirty="0">
                <a:solidFill>
                  <a:srgbClr val="000000"/>
                </a:solidFill>
              </a:rPr>
              <a:t>10</a:t>
            </a:r>
            <a:r>
              <a:rPr lang="zh-CN" altLang="en-US" sz="1600" dirty="0">
                <a:solidFill>
                  <a:srgbClr val="000000"/>
                </a:solidFill>
              </a:rPr>
              <a:t>月</a:t>
            </a:r>
            <a:r>
              <a:rPr lang="en-US" altLang="zh-CN" sz="1600" dirty="0">
                <a:solidFill>
                  <a:srgbClr val="000000"/>
                </a:solidFill>
              </a:rPr>
              <a:t>20</a:t>
            </a:r>
            <a:r>
              <a:rPr lang="zh-CN" altLang="en-US" sz="1600" dirty="0">
                <a:solidFill>
                  <a:srgbClr val="000000"/>
                </a:solidFill>
              </a:rPr>
              <a:t>日            *</a:t>
            </a:r>
          </a:p>
          <a:p>
            <a:pPr eaLnBrk="1" hangingPunct="1">
              <a:lnSpc>
                <a:spcPct val="100000"/>
              </a:lnSpc>
              <a:spcBef>
                <a:spcPts val="0"/>
              </a:spcBef>
              <a:buFont typeface="Wingdings" panose="05000000000000000000" pitchFamily="2" charset="2"/>
              <a:buNone/>
              <a:defRPr/>
            </a:pPr>
            <a:r>
              <a:rPr lang="en-US" altLang="zh-CN" sz="1600" dirty="0">
                <a:solidFill>
                  <a:srgbClr val="000000"/>
                </a:solidFill>
              </a:rPr>
              <a:t>//*    </a:t>
            </a:r>
            <a:r>
              <a:rPr lang="zh-CN" altLang="en-US" sz="1600" dirty="0">
                <a:solidFill>
                  <a:srgbClr val="000000"/>
                </a:solidFill>
              </a:rPr>
              <a:t>主要功能：学生个人信息                *</a:t>
            </a:r>
          </a:p>
          <a:p>
            <a:pPr eaLnBrk="1" hangingPunct="1">
              <a:lnSpc>
                <a:spcPct val="100000"/>
              </a:lnSpc>
              <a:spcBef>
                <a:spcPts val="0"/>
              </a:spcBef>
              <a:buFont typeface="Wingdings" panose="05000000000000000000" pitchFamily="2" charset="2"/>
              <a:buNone/>
              <a:defRPr/>
            </a:pPr>
            <a:r>
              <a:rPr lang="en-US" altLang="zh-CN" sz="1600" dirty="0" smtClean="0">
                <a:solidFill>
                  <a:srgbClr val="000000"/>
                </a:solidFill>
              </a:rPr>
              <a:t>//**********************************</a:t>
            </a:r>
          </a:p>
          <a:p>
            <a:pPr eaLnBrk="1" hangingPunct="1">
              <a:lnSpc>
                <a:spcPct val="100000"/>
              </a:lnSpc>
              <a:spcBef>
                <a:spcPts val="0"/>
              </a:spcBef>
              <a:buFont typeface="Wingdings" panose="05000000000000000000" pitchFamily="2" charset="2"/>
              <a:buNone/>
              <a:defRPr/>
            </a:pPr>
            <a:endParaRPr lang="en-US" altLang="zh-CN" sz="1600" dirty="0">
              <a:solidFill>
                <a:srgbClr val="000000"/>
              </a:solidFill>
            </a:endParaRPr>
          </a:p>
          <a:p>
            <a:pPr>
              <a:lnSpc>
                <a:spcPct val="100000"/>
              </a:lnSpc>
              <a:spcBef>
                <a:spcPts val="0"/>
              </a:spcBef>
              <a:buNone/>
            </a:pPr>
            <a:r>
              <a:rPr lang="en-US" altLang="zh-CN" sz="1600" dirty="0">
                <a:solidFill>
                  <a:srgbClr val="000000"/>
                </a:solidFill>
              </a:rPr>
              <a:t>#include  &lt;</a:t>
            </a:r>
            <a:r>
              <a:rPr lang="en-US" altLang="zh-CN" sz="1600" dirty="0" err="1">
                <a:solidFill>
                  <a:srgbClr val="000000"/>
                </a:solidFill>
              </a:rPr>
              <a:t>stdio.h</a:t>
            </a:r>
            <a:r>
              <a:rPr lang="en-US" altLang="zh-CN" sz="1600" dirty="0">
                <a:solidFill>
                  <a:srgbClr val="000000"/>
                </a:solidFill>
              </a:rPr>
              <a:t>&gt;</a:t>
            </a:r>
          </a:p>
          <a:p>
            <a:pPr>
              <a:lnSpc>
                <a:spcPct val="100000"/>
              </a:lnSpc>
              <a:spcBef>
                <a:spcPts val="0"/>
              </a:spcBef>
            </a:pPr>
            <a:endParaRPr lang="en-US" altLang="zh-CN" sz="1600" dirty="0">
              <a:solidFill>
                <a:srgbClr val="000000"/>
              </a:solidFill>
            </a:endParaRPr>
          </a:p>
          <a:p>
            <a:pPr>
              <a:lnSpc>
                <a:spcPct val="100000"/>
              </a:lnSpc>
              <a:spcBef>
                <a:spcPts val="0"/>
              </a:spcBef>
              <a:buNone/>
              <a:defRPr/>
            </a:pPr>
            <a:r>
              <a:rPr lang="en-US" altLang="zh-CN" sz="1600" dirty="0" err="1">
                <a:solidFill>
                  <a:srgbClr val="C00000"/>
                </a:solidFill>
              </a:rPr>
              <a:t>struct</a:t>
            </a:r>
            <a:r>
              <a:rPr lang="en-US" altLang="zh-CN" sz="1600" dirty="0">
                <a:solidFill>
                  <a:srgbClr val="C00000"/>
                </a:solidFill>
              </a:rPr>
              <a:t>  student                        </a:t>
            </a:r>
            <a:r>
              <a:rPr lang="en-US" altLang="zh-CN" sz="1600" dirty="0">
                <a:solidFill>
                  <a:srgbClr val="000000"/>
                </a:solidFill>
              </a:rPr>
              <a:t>//</a:t>
            </a:r>
            <a:r>
              <a:rPr lang="zh-CN" altLang="en-US" sz="1600" dirty="0">
                <a:solidFill>
                  <a:srgbClr val="000000"/>
                </a:solidFill>
              </a:rPr>
              <a:t>定义</a:t>
            </a:r>
            <a:r>
              <a:rPr lang="zh-CN" altLang="en-US" sz="1600" dirty="0">
                <a:solidFill>
                  <a:srgbClr val="030DCD"/>
                </a:solidFill>
              </a:rPr>
              <a:t>结构类型</a:t>
            </a:r>
            <a:r>
              <a:rPr lang="en-US" altLang="zh-CN" sz="1600" dirty="0">
                <a:solidFill>
                  <a:srgbClr val="000000"/>
                </a:solidFill>
              </a:rPr>
              <a:t>student</a:t>
            </a:r>
            <a:endParaRPr lang="zh-CN" altLang="en-US" sz="1600" dirty="0">
              <a:solidFill>
                <a:srgbClr val="000000"/>
              </a:solidFill>
            </a:endParaRPr>
          </a:p>
          <a:p>
            <a:pPr>
              <a:lnSpc>
                <a:spcPct val="100000"/>
              </a:lnSpc>
              <a:spcBef>
                <a:spcPts val="0"/>
              </a:spcBef>
              <a:buNone/>
              <a:defRPr/>
            </a:pPr>
            <a:r>
              <a:rPr lang="en-US" altLang="zh-CN" sz="1600" dirty="0">
                <a:solidFill>
                  <a:srgbClr val="000000"/>
                </a:solidFill>
              </a:rPr>
              <a:t>{</a:t>
            </a:r>
          </a:p>
          <a:p>
            <a:pPr>
              <a:lnSpc>
                <a:spcPct val="100000"/>
              </a:lnSpc>
              <a:spcBef>
                <a:spcPts val="0"/>
              </a:spcBef>
              <a:buNone/>
              <a:defRPr/>
            </a:pPr>
            <a:r>
              <a:rPr lang="en-US" altLang="zh-CN" sz="1600" dirty="0">
                <a:solidFill>
                  <a:srgbClr val="000000"/>
                </a:solidFill>
              </a:rPr>
              <a:t>     char  name[20];                 //</a:t>
            </a:r>
            <a:r>
              <a:rPr lang="zh-CN" altLang="en-US" sz="1600" dirty="0">
                <a:solidFill>
                  <a:srgbClr val="000000"/>
                </a:solidFill>
              </a:rPr>
              <a:t>姓名</a:t>
            </a:r>
          </a:p>
          <a:p>
            <a:pPr>
              <a:lnSpc>
                <a:spcPct val="100000"/>
              </a:lnSpc>
              <a:spcBef>
                <a:spcPts val="0"/>
              </a:spcBef>
              <a:buNone/>
              <a:defRPr/>
            </a:pPr>
            <a:r>
              <a:rPr lang="en-US" altLang="zh-CN" sz="1600" dirty="0">
                <a:solidFill>
                  <a:srgbClr val="000000"/>
                </a:solidFill>
              </a:rPr>
              <a:t>     char sex;                             //</a:t>
            </a:r>
            <a:r>
              <a:rPr lang="zh-CN" altLang="en-US" sz="1600" dirty="0">
                <a:solidFill>
                  <a:srgbClr val="000000"/>
                </a:solidFill>
              </a:rPr>
              <a:t>性别</a:t>
            </a:r>
          </a:p>
          <a:p>
            <a:pPr>
              <a:lnSpc>
                <a:spcPct val="100000"/>
              </a:lnSpc>
              <a:spcBef>
                <a:spcPts val="0"/>
              </a:spcBef>
              <a:buNone/>
              <a:defRPr/>
            </a:pPr>
            <a:r>
              <a:rPr lang="en-US" altLang="zh-CN" sz="1600" dirty="0">
                <a:solidFill>
                  <a:srgbClr val="000000"/>
                </a:solidFill>
              </a:rPr>
              <a:t>     unsigned  birthday;            //</a:t>
            </a:r>
            <a:r>
              <a:rPr lang="zh-CN" altLang="en-US" sz="1600" dirty="0">
                <a:solidFill>
                  <a:srgbClr val="000000"/>
                </a:solidFill>
              </a:rPr>
              <a:t>生日</a:t>
            </a:r>
          </a:p>
          <a:p>
            <a:pPr>
              <a:lnSpc>
                <a:spcPct val="100000"/>
              </a:lnSpc>
              <a:spcBef>
                <a:spcPts val="0"/>
              </a:spcBef>
              <a:buNone/>
              <a:defRPr/>
            </a:pPr>
            <a:r>
              <a:rPr lang="en-US" altLang="zh-CN" sz="1600" dirty="0">
                <a:solidFill>
                  <a:srgbClr val="000000"/>
                </a:solidFill>
              </a:rPr>
              <a:t>     float height;                        //</a:t>
            </a:r>
            <a:r>
              <a:rPr lang="zh-CN" altLang="en-US" sz="1600" dirty="0">
                <a:solidFill>
                  <a:srgbClr val="000000"/>
                </a:solidFill>
              </a:rPr>
              <a:t>身高</a:t>
            </a:r>
          </a:p>
          <a:p>
            <a:pPr>
              <a:lnSpc>
                <a:spcPct val="100000"/>
              </a:lnSpc>
              <a:spcBef>
                <a:spcPts val="0"/>
              </a:spcBef>
              <a:buNone/>
              <a:defRPr/>
            </a:pPr>
            <a:r>
              <a:rPr lang="en-US" altLang="zh-CN" sz="1600" dirty="0">
                <a:solidFill>
                  <a:srgbClr val="000000"/>
                </a:solidFill>
              </a:rPr>
              <a:t>     float weight;                       //</a:t>
            </a:r>
            <a:r>
              <a:rPr lang="zh-CN" altLang="en-US" sz="1600" dirty="0">
                <a:solidFill>
                  <a:srgbClr val="000000"/>
                </a:solidFill>
              </a:rPr>
              <a:t>体重</a:t>
            </a:r>
          </a:p>
          <a:p>
            <a:pPr>
              <a:lnSpc>
                <a:spcPct val="100000"/>
              </a:lnSpc>
              <a:spcBef>
                <a:spcPts val="0"/>
              </a:spcBef>
              <a:buNone/>
              <a:defRPr/>
            </a:pPr>
            <a:r>
              <a:rPr lang="en-US" altLang="zh-CN" sz="1600" dirty="0">
                <a:solidFill>
                  <a:srgbClr val="000000"/>
                </a:solidFill>
              </a:rPr>
              <a:t> };</a:t>
            </a:r>
          </a:p>
          <a:p>
            <a:pPr>
              <a:lnSpc>
                <a:spcPct val="100000"/>
              </a:lnSpc>
              <a:spcBef>
                <a:spcPts val="0"/>
              </a:spcBef>
            </a:pPr>
            <a:endParaRPr lang="zh-CN" altLang="en-US" sz="1800" dirty="0">
              <a:solidFill>
                <a:srgbClr val="000000"/>
              </a:solidFill>
            </a:endParaRPr>
          </a:p>
        </p:txBody>
      </p:sp>
    </p:spTree>
    <p:extLst>
      <p:ext uri="{BB962C8B-B14F-4D97-AF65-F5344CB8AC3E}">
        <p14:creationId xmlns:p14="http://schemas.microsoft.com/office/powerpoint/2010/main" val="18528415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输入输出个人信息</a:t>
            </a:r>
          </a:p>
        </p:txBody>
      </p:sp>
      <p:sp>
        <p:nvSpPr>
          <p:cNvPr id="3" name="内容占位符 2"/>
          <p:cNvSpPr>
            <a:spLocks noGrp="1"/>
          </p:cNvSpPr>
          <p:nvPr>
            <p:ph idx="1"/>
          </p:nvPr>
        </p:nvSpPr>
        <p:spPr>
          <a:xfrm>
            <a:off x="485776" y="1135063"/>
            <a:ext cx="3811904" cy="5345112"/>
          </a:xfrm>
          <a:ln>
            <a:solidFill>
              <a:srgbClr val="080808"/>
            </a:solidFill>
          </a:ln>
        </p:spPr>
        <p:txBody>
          <a:bodyPr/>
          <a:lstStyle/>
          <a:p>
            <a:pPr>
              <a:lnSpc>
                <a:spcPct val="100000"/>
              </a:lnSpc>
              <a:spcBef>
                <a:spcPts val="300"/>
              </a:spcBef>
              <a:buNone/>
              <a:defRPr/>
            </a:pPr>
            <a:r>
              <a:rPr lang="en-US" altLang="zh-CN" sz="1600" dirty="0">
                <a:solidFill>
                  <a:srgbClr val="000000"/>
                </a:solidFill>
              </a:rPr>
              <a:t>int main() </a:t>
            </a:r>
          </a:p>
          <a:p>
            <a:pPr>
              <a:lnSpc>
                <a:spcPct val="100000"/>
              </a:lnSpc>
              <a:spcBef>
                <a:spcPts val="300"/>
              </a:spcBef>
              <a:buNone/>
              <a:defRPr/>
            </a:pPr>
            <a:r>
              <a:rPr lang="en-US" altLang="zh-CN" sz="1600" dirty="0">
                <a:solidFill>
                  <a:srgbClr val="000000"/>
                </a:solidFill>
              </a:rPr>
              <a:t>{  </a:t>
            </a:r>
          </a:p>
          <a:p>
            <a:pPr>
              <a:lnSpc>
                <a:spcPct val="100000"/>
              </a:lnSpc>
              <a:spcBef>
                <a:spcPts val="300"/>
              </a:spcBef>
              <a:buNone/>
              <a:defRPr/>
            </a:pPr>
            <a:r>
              <a:rPr lang="en-US" altLang="zh-CN" sz="1600" dirty="0">
                <a:solidFill>
                  <a:srgbClr val="000000"/>
                </a:solidFill>
              </a:rPr>
              <a:t> </a:t>
            </a:r>
            <a:r>
              <a:rPr lang="en-US" altLang="zh-CN" sz="1600" dirty="0" smtClean="0">
                <a:solidFill>
                  <a:srgbClr val="000000"/>
                </a:solidFill>
              </a:rPr>
              <a:t>     </a:t>
            </a:r>
            <a:r>
              <a:rPr lang="en-US" altLang="zh-CN" sz="1600" dirty="0" err="1" smtClean="0">
                <a:solidFill>
                  <a:srgbClr val="C00000"/>
                </a:solidFill>
              </a:rPr>
              <a:t>struct</a:t>
            </a:r>
            <a:r>
              <a:rPr lang="en-US" altLang="zh-CN" sz="1600" dirty="0" smtClean="0">
                <a:solidFill>
                  <a:srgbClr val="C00000"/>
                </a:solidFill>
              </a:rPr>
              <a:t> </a:t>
            </a:r>
            <a:r>
              <a:rPr lang="en-US" altLang="zh-CN" sz="1600" dirty="0" smtClean="0">
                <a:solidFill>
                  <a:srgbClr val="000000"/>
                </a:solidFill>
              </a:rPr>
              <a:t>student </a:t>
            </a:r>
            <a:r>
              <a:rPr lang="en-US" altLang="zh-CN" sz="1600" dirty="0" smtClean="0">
                <a:solidFill>
                  <a:srgbClr val="000000"/>
                </a:solidFill>
              </a:rPr>
              <a:t>me;   </a:t>
            </a:r>
            <a:r>
              <a:rPr lang="en-US" altLang="zh-CN" sz="1600" dirty="0">
                <a:solidFill>
                  <a:srgbClr val="000000"/>
                </a:solidFill>
              </a:rPr>
              <a:t>//</a:t>
            </a:r>
            <a:r>
              <a:rPr lang="zh-CN" altLang="en-US" sz="1600" dirty="0">
                <a:solidFill>
                  <a:srgbClr val="000000"/>
                </a:solidFill>
              </a:rPr>
              <a:t>定义类型</a:t>
            </a:r>
            <a:r>
              <a:rPr lang="zh-CN" altLang="en-US" sz="1600" dirty="0" smtClean="0">
                <a:solidFill>
                  <a:srgbClr val="000000"/>
                </a:solidFill>
              </a:rPr>
              <a:t>为</a:t>
            </a:r>
            <a:endParaRPr lang="en-US" altLang="zh-CN" sz="1600" dirty="0" smtClean="0">
              <a:solidFill>
                <a:srgbClr val="000000"/>
              </a:solidFill>
            </a:endParaRPr>
          </a:p>
          <a:p>
            <a:pPr>
              <a:lnSpc>
                <a:spcPct val="100000"/>
              </a:lnSpc>
              <a:spcBef>
                <a:spcPts val="300"/>
              </a:spcBef>
              <a:buNone/>
              <a:defRPr/>
            </a:pPr>
            <a:r>
              <a:rPr lang="en-US" altLang="zh-CN" sz="1600" dirty="0">
                <a:solidFill>
                  <a:srgbClr val="000000"/>
                </a:solidFill>
              </a:rPr>
              <a:t> </a:t>
            </a:r>
            <a:r>
              <a:rPr lang="en-US" altLang="zh-CN" sz="1600" dirty="0" smtClean="0">
                <a:solidFill>
                  <a:srgbClr val="000000"/>
                </a:solidFill>
              </a:rPr>
              <a:t>                </a:t>
            </a:r>
            <a:r>
              <a:rPr lang="en-US" altLang="zh-CN" sz="1600" dirty="0" smtClean="0">
                <a:solidFill>
                  <a:srgbClr val="000000"/>
                </a:solidFill>
              </a:rPr>
              <a:t>// </a:t>
            </a:r>
            <a:r>
              <a:rPr lang="en-US" altLang="zh-CN" sz="1600" dirty="0" smtClean="0">
                <a:solidFill>
                  <a:srgbClr val="000000"/>
                </a:solidFill>
              </a:rPr>
              <a:t>student</a:t>
            </a:r>
            <a:r>
              <a:rPr lang="zh-CN" altLang="en-US" sz="1600" dirty="0" smtClean="0">
                <a:solidFill>
                  <a:srgbClr val="000000"/>
                </a:solidFill>
              </a:rPr>
              <a:t>的</a:t>
            </a:r>
            <a:r>
              <a:rPr lang="zh-CN" altLang="en-US" sz="1600" dirty="0">
                <a:solidFill>
                  <a:srgbClr val="000000"/>
                </a:solidFill>
              </a:rPr>
              <a:t>结构</a:t>
            </a:r>
            <a:r>
              <a:rPr lang="zh-CN" altLang="en-US" sz="1600" dirty="0" smtClean="0">
                <a:solidFill>
                  <a:srgbClr val="000000"/>
                </a:solidFill>
              </a:rPr>
              <a:t>变量</a:t>
            </a:r>
            <a:r>
              <a:rPr lang="en-US" altLang="zh-CN" sz="1600" dirty="0" smtClean="0">
                <a:solidFill>
                  <a:srgbClr val="000000"/>
                </a:solidFill>
              </a:rPr>
              <a:t>me</a:t>
            </a:r>
            <a:endParaRPr lang="en-US" altLang="zh-CN" sz="1600" dirty="0">
              <a:solidFill>
                <a:srgbClr val="000000"/>
              </a:solidFill>
            </a:endParaRPr>
          </a:p>
          <a:p>
            <a:pPr>
              <a:lnSpc>
                <a:spcPct val="100000"/>
              </a:lnSpc>
              <a:spcBef>
                <a:spcPts val="300"/>
              </a:spcBef>
              <a:buNone/>
              <a:defRPr/>
            </a:pPr>
            <a:r>
              <a:rPr lang="en-US" altLang="zh-CN" sz="1600" dirty="0">
                <a:solidFill>
                  <a:srgbClr val="000000"/>
                </a:solidFill>
              </a:rPr>
              <a:t>     </a:t>
            </a:r>
            <a:r>
              <a:rPr lang="en-US" altLang="zh-CN" sz="1600" dirty="0" smtClean="0">
                <a:solidFill>
                  <a:srgbClr val="000000"/>
                </a:solidFill>
              </a:rPr>
              <a:t>//student </a:t>
            </a:r>
            <a:r>
              <a:rPr lang="en-US" altLang="zh-CN" sz="1600" dirty="0" smtClean="0">
                <a:solidFill>
                  <a:srgbClr val="000000"/>
                </a:solidFill>
              </a:rPr>
              <a:t>me;</a:t>
            </a:r>
            <a:r>
              <a:rPr lang="zh-CN" altLang="en-US" sz="1600" dirty="0" smtClean="0">
                <a:solidFill>
                  <a:srgbClr val="000000"/>
                </a:solidFill>
              </a:rPr>
              <a:t>    </a:t>
            </a:r>
            <a:r>
              <a:rPr lang="en-US" altLang="zh-CN" sz="1600" dirty="0" smtClean="0">
                <a:solidFill>
                  <a:srgbClr val="000000"/>
                </a:solidFill>
              </a:rPr>
              <a:t>//</a:t>
            </a:r>
            <a:r>
              <a:rPr lang="zh-CN" altLang="en-US" sz="1600" dirty="0" smtClean="0">
                <a:solidFill>
                  <a:srgbClr val="000000"/>
                </a:solidFill>
              </a:rPr>
              <a:t>不建议                            </a:t>
            </a:r>
            <a:endParaRPr lang="zh-CN" altLang="en-US" sz="1600" dirty="0">
              <a:solidFill>
                <a:srgbClr val="000000"/>
              </a:solidFill>
            </a:endParaRPr>
          </a:p>
          <a:p>
            <a:pPr>
              <a:lnSpc>
                <a:spcPct val="100000"/>
              </a:lnSpc>
              <a:spcBef>
                <a:spcPts val="300"/>
              </a:spcBef>
              <a:buNone/>
              <a:defRPr/>
            </a:pPr>
            <a:r>
              <a:rPr lang="en-US" altLang="zh-CN" sz="1600" b="1" dirty="0">
                <a:solidFill>
                  <a:srgbClr val="006600"/>
                </a:solidFill>
              </a:rPr>
              <a:t>    </a:t>
            </a:r>
            <a:r>
              <a:rPr lang="en-US" altLang="zh-CN" sz="1600" b="1" dirty="0" smtClean="0">
                <a:solidFill>
                  <a:srgbClr val="006600"/>
                </a:solidFill>
              </a:rPr>
              <a:t>//</a:t>
            </a:r>
            <a:r>
              <a:rPr lang="zh-CN" altLang="en-US" sz="1600" b="1" dirty="0" smtClean="0">
                <a:solidFill>
                  <a:srgbClr val="006600"/>
                </a:solidFill>
              </a:rPr>
              <a:t>输入</a:t>
            </a:r>
            <a:endParaRPr lang="en-US" altLang="zh-CN" sz="1600" b="1" dirty="0" smtClean="0">
              <a:solidFill>
                <a:srgbClr val="006600"/>
              </a:solidFill>
            </a:endParaRPr>
          </a:p>
          <a:p>
            <a:pPr>
              <a:lnSpc>
                <a:spcPct val="100000"/>
              </a:lnSpc>
              <a:spcBef>
                <a:spcPts val="300"/>
              </a:spcBef>
              <a:buNone/>
              <a:defRPr/>
            </a:pPr>
            <a:r>
              <a:rPr lang="en-US" altLang="zh-CN" sz="1600" dirty="0">
                <a:solidFill>
                  <a:srgbClr val="0000CC"/>
                </a:solidFill>
              </a:rPr>
              <a:t> </a:t>
            </a:r>
            <a:r>
              <a:rPr lang="en-US" altLang="zh-CN" sz="1600" dirty="0" smtClean="0">
                <a:solidFill>
                  <a:srgbClr val="0000CC"/>
                </a:solidFill>
              </a:rPr>
              <a:t>   </a:t>
            </a:r>
            <a:r>
              <a:rPr lang="en-US" altLang="zh-CN" sz="1600" dirty="0" smtClean="0">
                <a:solidFill>
                  <a:srgbClr val="0000CC"/>
                </a:solidFill>
              </a:rPr>
              <a:t> </a:t>
            </a:r>
            <a:r>
              <a:rPr lang="en-US" altLang="zh-CN" sz="1600" dirty="0" err="1">
                <a:solidFill>
                  <a:srgbClr val="0000CC"/>
                </a:solidFill>
              </a:rPr>
              <a:t>printf</a:t>
            </a:r>
            <a:r>
              <a:rPr lang="en-US" altLang="zh-CN" sz="1600" dirty="0">
                <a:solidFill>
                  <a:srgbClr val="0000CC"/>
                </a:solidFill>
              </a:rPr>
              <a:t>(“</a:t>
            </a:r>
            <a:r>
              <a:rPr lang="zh-CN" altLang="en-US" sz="1600" dirty="0">
                <a:solidFill>
                  <a:srgbClr val="0000CC"/>
                </a:solidFill>
              </a:rPr>
              <a:t>输入自己的数据</a:t>
            </a:r>
            <a:r>
              <a:rPr lang="en-US" altLang="zh-CN" sz="1600" dirty="0">
                <a:solidFill>
                  <a:srgbClr val="0000CC"/>
                </a:solidFill>
              </a:rPr>
              <a:t>:\n”);</a:t>
            </a:r>
          </a:p>
          <a:p>
            <a:pPr>
              <a:lnSpc>
                <a:spcPct val="100000"/>
              </a:lnSpc>
              <a:spcBef>
                <a:spcPts val="300"/>
              </a:spcBef>
              <a:buNone/>
              <a:defRPr/>
            </a:pPr>
            <a:r>
              <a:rPr lang="en-US" altLang="zh-CN" sz="1600" dirty="0">
                <a:solidFill>
                  <a:srgbClr val="0000CC"/>
                </a:solidFill>
              </a:rPr>
              <a:t>     </a:t>
            </a:r>
            <a:r>
              <a:rPr lang="en-US" altLang="zh-CN" sz="1600" dirty="0" err="1">
                <a:solidFill>
                  <a:srgbClr val="0000CC"/>
                </a:solidFill>
              </a:rPr>
              <a:t>printf</a:t>
            </a:r>
            <a:r>
              <a:rPr lang="en-US" altLang="zh-CN" sz="1600" dirty="0">
                <a:solidFill>
                  <a:srgbClr val="0000CC"/>
                </a:solidFill>
              </a:rPr>
              <a:t>(“\t</a:t>
            </a:r>
            <a:r>
              <a:rPr lang="zh-CN" altLang="en-US" sz="1600" dirty="0">
                <a:solidFill>
                  <a:srgbClr val="0000CC"/>
                </a:solidFill>
              </a:rPr>
              <a:t>姓名</a:t>
            </a:r>
            <a:r>
              <a:rPr lang="en-US" altLang="zh-CN" sz="1600" dirty="0">
                <a:solidFill>
                  <a:srgbClr val="0000CC"/>
                </a:solidFill>
              </a:rPr>
              <a:t>(</a:t>
            </a:r>
            <a:r>
              <a:rPr lang="zh-CN" altLang="en-US" sz="1600" dirty="0">
                <a:solidFill>
                  <a:srgbClr val="0000CC"/>
                </a:solidFill>
              </a:rPr>
              <a:t>汉语拼音</a:t>
            </a:r>
            <a:r>
              <a:rPr lang="en-US" altLang="zh-CN" sz="1600" dirty="0">
                <a:solidFill>
                  <a:srgbClr val="0000CC"/>
                </a:solidFill>
              </a:rPr>
              <a:t>): ”);</a:t>
            </a:r>
          </a:p>
          <a:p>
            <a:pPr>
              <a:lnSpc>
                <a:spcPct val="100000"/>
              </a:lnSpc>
              <a:spcBef>
                <a:spcPts val="300"/>
              </a:spcBef>
              <a:buNone/>
              <a:defRPr/>
            </a:pPr>
            <a:r>
              <a:rPr lang="en-US" altLang="zh-CN" sz="1600" dirty="0">
                <a:solidFill>
                  <a:srgbClr val="000000"/>
                </a:solidFill>
              </a:rPr>
              <a:t>     </a:t>
            </a:r>
            <a:r>
              <a:rPr lang="en-US" altLang="zh-CN" sz="1600" dirty="0" err="1">
                <a:solidFill>
                  <a:srgbClr val="000000"/>
                </a:solidFill>
              </a:rPr>
              <a:t>scanf</a:t>
            </a:r>
            <a:r>
              <a:rPr lang="en-US" altLang="zh-CN" sz="1600" dirty="0">
                <a:solidFill>
                  <a:srgbClr val="000000"/>
                </a:solidFill>
              </a:rPr>
              <a:t>(“%[^\n]”, </a:t>
            </a:r>
            <a:r>
              <a:rPr lang="en-US" altLang="zh-CN" sz="1600" b="1" dirty="0" smtClean="0">
                <a:solidFill>
                  <a:srgbClr val="C00000"/>
                </a:solidFill>
              </a:rPr>
              <a:t>me.name</a:t>
            </a:r>
            <a:r>
              <a:rPr lang="en-US" altLang="zh-CN" sz="1600" dirty="0">
                <a:solidFill>
                  <a:srgbClr val="000000"/>
                </a:solidFill>
              </a:rPr>
              <a:t>);</a:t>
            </a:r>
          </a:p>
          <a:p>
            <a:pPr>
              <a:lnSpc>
                <a:spcPct val="100000"/>
              </a:lnSpc>
              <a:spcBef>
                <a:spcPts val="300"/>
              </a:spcBef>
              <a:buNone/>
              <a:defRPr/>
            </a:pPr>
            <a:r>
              <a:rPr lang="en-US" altLang="zh-CN" sz="1600" dirty="0">
                <a:solidFill>
                  <a:srgbClr val="000000"/>
                </a:solidFill>
              </a:rPr>
              <a:t>     </a:t>
            </a:r>
            <a:r>
              <a:rPr lang="en-US" altLang="zh-CN" sz="1600" b="1" dirty="0" err="1">
                <a:solidFill>
                  <a:srgbClr val="7030A0"/>
                </a:solidFill>
              </a:rPr>
              <a:t>fflush</a:t>
            </a:r>
            <a:r>
              <a:rPr lang="en-US" altLang="zh-CN" sz="1600" b="1" dirty="0">
                <a:solidFill>
                  <a:srgbClr val="7030A0"/>
                </a:solidFill>
              </a:rPr>
              <a:t>(</a:t>
            </a:r>
            <a:r>
              <a:rPr lang="en-US" altLang="zh-CN" sz="1600" b="1" dirty="0" err="1">
                <a:solidFill>
                  <a:srgbClr val="7030A0"/>
                </a:solidFill>
              </a:rPr>
              <a:t>stdin</a:t>
            </a:r>
            <a:r>
              <a:rPr lang="en-US" altLang="zh-CN" sz="1600" b="1" dirty="0">
                <a:solidFill>
                  <a:srgbClr val="7030A0"/>
                </a:solidFill>
              </a:rPr>
              <a:t>);</a:t>
            </a:r>
          </a:p>
          <a:p>
            <a:pPr>
              <a:lnSpc>
                <a:spcPct val="100000"/>
              </a:lnSpc>
              <a:spcBef>
                <a:spcPts val="300"/>
              </a:spcBef>
              <a:buNone/>
              <a:defRPr/>
            </a:pPr>
            <a:r>
              <a:rPr lang="en-US" altLang="zh-CN" sz="1600" dirty="0">
                <a:solidFill>
                  <a:srgbClr val="0000CC"/>
                </a:solidFill>
              </a:rPr>
              <a:t>     </a:t>
            </a:r>
            <a:r>
              <a:rPr lang="en-US" altLang="zh-CN" sz="1600" dirty="0" err="1">
                <a:solidFill>
                  <a:srgbClr val="0000CC"/>
                </a:solidFill>
              </a:rPr>
              <a:t>printf</a:t>
            </a:r>
            <a:r>
              <a:rPr lang="en-US" altLang="zh-CN" sz="1600" dirty="0">
                <a:solidFill>
                  <a:srgbClr val="0000CC"/>
                </a:solidFill>
              </a:rPr>
              <a:t>(“\t</a:t>
            </a:r>
            <a:r>
              <a:rPr lang="zh-CN" altLang="en-US" sz="1600" dirty="0">
                <a:solidFill>
                  <a:srgbClr val="0000CC"/>
                </a:solidFill>
              </a:rPr>
              <a:t>性别</a:t>
            </a:r>
            <a:r>
              <a:rPr lang="en-US" altLang="zh-CN" sz="1600" dirty="0">
                <a:solidFill>
                  <a:srgbClr val="0000CC"/>
                </a:solidFill>
              </a:rPr>
              <a:t>(M/F): ”);</a:t>
            </a:r>
          </a:p>
          <a:p>
            <a:pPr>
              <a:lnSpc>
                <a:spcPct val="100000"/>
              </a:lnSpc>
              <a:spcBef>
                <a:spcPts val="300"/>
              </a:spcBef>
              <a:buNone/>
              <a:defRPr/>
            </a:pPr>
            <a:r>
              <a:rPr lang="en-US" altLang="zh-CN" sz="1600" dirty="0">
                <a:solidFill>
                  <a:srgbClr val="000000"/>
                </a:solidFill>
              </a:rPr>
              <a:t>     </a:t>
            </a:r>
            <a:r>
              <a:rPr lang="en-US" altLang="zh-CN" sz="1600" dirty="0" err="1">
                <a:solidFill>
                  <a:srgbClr val="000000"/>
                </a:solidFill>
              </a:rPr>
              <a:t>scanf</a:t>
            </a:r>
            <a:r>
              <a:rPr lang="en-US" altLang="zh-CN" sz="1600" dirty="0">
                <a:solidFill>
                  <a:srgbClr val="000000"/>
                </a:solidFill>
              </a:rPr>
              <a:t>(“%c”, </a:t>
            </a:r>
            <a:r>
              <a:rPr lang="en-US" altLang="zh-CN" sz="1600" dirty="0" smtClean="0">
                <a:solidFill>
                  <a:srgbClr val="000000"/>
                </a:solidFill>
              </a:rPr>
              <a:t>&amp;</a:t>
            </a:r>
            <a:r>
              <a:rPr lang="en-US" altLang="zh-CN" sz="1600" b="1" dirty="0" err="1" smtClean="0">
                <a:solidFill>
                  <a:srgbClr val="C00000"/>
                </a:solidFill>
              </a:rPr>
              <a:t>me.sex</a:t>
            </a:r>
            <a:r>
              <a:rPr lang="en-US" altLang="zh-CN" sz="1600" dirty="0">
                <a:solidFill>
                  <a:srgbClr val="000000"/>
                </a:solidFill>
              </a:rPr>
              <a:t>);</a:t>
            </a:r>
          </a:p>
          <a:p>
            <a:pPr>
              <a:lnSpc>
                <a:spcPct val="100000"/>
              </a:lnSpc>
              <a:spcBef>
                <a:spcPts val="300"/>
              </a:spcBef>
              <a:buNone/>
              <a:defRPr/>
            </a:pPr>
            <a:r>
              <a:rPr lang="en-US" altLang="zh-CN" sz="1600" dirty="0">
                <a:solidFill>
                  <a:srgbClr val="000000"/>
                </a:solidFill>
              </a:rPr>
              <a:t>     </a:t>
            </a:r>
            <a:r>
              <a:rPr lang="en-US" altLang="zh-CN" sz="1600" dirty="0" err="1">
                <a:solidFill>
                  <a:srgbClr val="0000CC"/>
                </a:solidFill>
              </a:rPr>
              <a:t>printf</a:t>
            </a:r>
            <a:r>
              <a:rPr lang="en-US" altLang="zh-CN" sz="1600" dirty="0">
                <a:solidFill>
                  <a:srgbClr val="0000CC"/>
                </a:solidFill>
              </a:rPr>
              <a:t>(“\t</a:t>
            </a:r>
            <a:r>
              <a:rPr lang="zh-CN" altLang="en-US" sz="1600" dirty="0">
                <a:solidFill>
                  <a:srgbClr val="0000CC"/>
                </a:solidFill>
              </a:rPr>
              <a:t>生日</a:t>
            </a:r>
            <a:r>
              <a:rPr lang="en-US" altLang="zh-CN" sz="1600" dirty="0">
                <a:solidFill>
                  <a:srgbClr val="0000CC"/>
                </a:solidFill>
              </a:rPr>
              <a:t>(</a:t>
            </a:r>
            <a:r>
              <a:rPr lang="zh-CN" altLang="en-US" sz="1600" dirty="0">
                <a:solidFill>
                  <a:srgbClr val="0000CC"/>
                </a:solidFill>
              </a:rPr>
              <a:t>年月日</a:t>
            </a:r>
            <a:r>
              <a:rPr lang="en-US" altLang="zh-CN" sz="1600" dirty="0">
                <a:solidFill>
                  <a:srgbClr val="0000CC"/>
                </a:solidFill>
              </a:rPr>
              <a:t>): ”);</a:t>
            </a:r>
          </a:p>
          <a:p>
            <a:pPr>
              <a:lnSpc>
                <a:spcPct val="100000"/>
              </a:lnSpc>
              <a:spcBef>
                <a:spcPts val="300"/>
              </a:spcBef>
              <a:buNone/>
              <a:defRPr/>
            </a:pPr>
            <a:r>
              <a:rPr lang="en-US" altLang="zh-CN" sz="1600" dirty="0">
                <a:solidFill>
                  <a:srgbClr val="000000"/>
                </a:solidFill>
              </a:rPr>
              <a:t>     </a:t>
            </a:r>
            <a:r>
              <a:rPr lang="en-US" altLang="zh-CN" sz="1600" dirty="0" err="1">
                <a:solidFill>
                  <a:srgbClr val="000000"/>
                </a:solidFill>
              </a:rPr>
              <a:t>scanf</a:t>
            </a:r>
            <a:r>
              <a:rPr lang="en-US" altLang="zh-CN" sz="1600" dirty="0">
                <a:solidFill>
                  <a:srgbClr val="000000"/>
                </a:solidFill>
              </a:rPr>
              <a:t>(“%d”, </a:t>
            </a:r>
            <a:r>
              <a:rPr lang="en-US" altLang="zh-CN" sz="1600" dirty="0" smtClean="0">
                <a:solidFill>
                  <a:srgbClr val="000000"/>
                </a:solidFill>
              </a:rPr>
              <a:t>&amp;</a:t>
            </a:r>
            <a:r>
              <a:rPr lang="en-US" altLang="zh-CN" sz="1600" b="1" dirty="0" err="1" smtClean="0">
                <a:solidFill>
                  <a:srgbClr val="C00000"/>
                </a:solidFill>
              </a:rPr>
              <a:t>me.birthday</a:t>
            </a:r>
            <a:r>
              <a:rPr lang="en-US" altLang="zh-CN" sz="1600" dirty="0">
                <a:solidFill>
                  <a:srgbClr val="000000"/>
                </a:solidFill>
              </a:rPr>
              <a:t>);</a:t>
            </a:r>
          </a:p>
          <a:p>
            <a:pPr>
              <a:lnSpc>
                <a:spcPct val="100000"/>
              </a:lnSpc>
              <a:spcBef>
                <a:spcPts val="300"/>
              </a:spcBef>
              <a:buNone/>
              <a:defRPr/>
            </a:pPr>
            <a:r>
              <a:rPr lang="en-US" altLang="zh-CN" sz="1600" dirty="0">
                <a:solidFill>
                  <a:srgbClr val="0000CC"/>
                </a:solidFill>
              </a:rPr>
              <a:t>     </a:t>
            </a:r>
            <a:r>
              <a:rPr lang="en-US" altLang="zh-CN" sz="1600" dirty="0" err="1">
                <a:solidFill>
                  <a:srgbClr val="0000CC"/>
                </a:solidFill>
              </a:rPr>
              <a:t>printf</a:t>
            </a:r>
            <a:r>
              <a:rPr lang="en-US" altLang="zh-CN" sz="1600" dirty="0">
                <a:solidFill>
                  <a:srgbClr val="0000CC"/>
                </a:solidFill>
              </a:rPr>
              <a:t>(“\t</a:t>
            </a:r>
            <a:r>
              <a:rPr lang="zh-CN" altLang="en-US" sz="1600" dirty="0">
                <a:solidFill>
                  <a:srgbClr val="0000CC"/>
                </a:solidFill>
              </a:rPr>
              <a:t>身高</a:t>
            </a:r>
            <a:r>
              <a:rPr lang="en-US" altLang="zh-CN" sz="1600" dirty="0">
                <a:solidFill>
                  <a:srgbClr val="0000CC"/>
                </a:solidFill>
              </a:rPr>
              <a:t>(m): ”);</a:t>
            </a:r>
          </a:p>
          <a:p>
            <a:pPr>
              <a:lnSpc>
                <a:spcPct val="100000"/>
              </a:lnSpc>
              <a:spcBef>
                <a:spcPts val="300"/>
              </a:spcBef>
              <a:buNone/>
              <a:defRPr/>
            </a:pPr>
            <a:r>
              <a:rPr lang="en-US" altLang="zh-CN" sz="1600" dirty="0">
                <a:solidFill>
                  <a:srgbClr val="000000"/>
                </a:solidFill>
              </a:rPr>
              <a:t>     </a:t>
            </a:r>
            <a:r>
              <a:rPr lang="en-US" altLang="zh-CN" sz="1600" dirty="0" err="1">
                <a:solidFill>
                  <a:srgbClr val="000000"/>
                </a:solidFill>
              </a:rPr>
              <a:t>scanf</a:t>
            </a:r>
            <a:r>
              <a:rPr lang="en-US" altLang="zh-CN" sz="1600" dirty="0">
                <a:solidFill>
                  <a:srgbClr val="000000"/>
                </a:solidFill>
              </a:rPr>
              <a:t>(“%f”, </a:t>
            </a:r>
            <a:r>
              <a:rPr lang="en-US" altLang="zh-CN" sz="1600" dirty="0" smtClean="0">
                <a:solidFill>
                  <a:srgbClr val="000000"/>
                </a:solidFill>
              </a:rPr>
              <a:t>&amp;</a:t>
            </a:r>
            <a:r>
              <a:rPr lang="en-US" altLang="zh-CN" sz="1600" b="1" dirty="0" err="1" smtClean="0">
                <a:solidFill>
                  <a:srgbClr val="C00000"/>
                </a:solidFill>
              </a:rPr>
              <a:t>me.height</a:t>
            </a:r>
            <a:r>
              <a:rPr lang="en-US" altLang="zh-CN" sz="1600" dirty="0">
                <a:solidFill>
                  <a:srgbClr val="000000"/>
                </a:solidFill>
              </a:rPr>
              <a:t>);</a:t>
            </a:r>
          </a:p>
          <a:p>
            <a:pPr>
              <a:lnSpc>
                <a:spcPct val="100000"/>
              </a:lnSpc>
              <a:spcBef>
                <a:spcPts val="0"/>
              </a:spcBef>
              <a:buNone/>
              <a:defRPr/>
            </a:pPr>
            <a:endParaRPr lang="en-US" altLang="zh-CN" sz="1800" dirty="0">
              <a:solidFill>
                <a:srgbClr val="000000"/>
              </a:solidFill>
            </a:endParaRPr>
          </a:p>
        </p:txBody>
      </p:sp>
      <p:sp>
        <p:nvSpPr>
          <p:cNvPr id="4" name="内容占位符 2">
            <a:extLst>
              <a:ext uri="{FF2B5EF4-FFF2-40B4-BE49-F238E27FC236}">
                <a16:creationId xmlns:a16="http://schemas.microsoft.com/office/drawing/2014/main" id="{12196CF4-D70C-47FF-92D3-637C50E1EB3F}"/>
              </a:ext>
            </a:extLst>
          </p:cNvPr>
          <p:cNvSpPr txBox="1">
            <a:spLocks/>
          </p:cNvSpPr>
          <p:nvPr/>
        </p:nvSpPr>
        <p:spPr bwMode="auto">
          <a:xfrm>
            <a:off x="4372004" y="1146001"/>
            <a:ext cx="4203671" cy="53451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300"/>
              </a:spcBef>
              <a:buNone/>
              <a:defRPr/>
            </a:pPr>
            <a:r>
              <a:rPr lang="en-US" altLang="zh-CN" sz="1800" dirty="0">
                <a:solidFill>
                  <a:srgbClr val="000000"/>
                </a:solidFill>
              </a:rPr>
              <a:t>   </a:t>
            </a:r>
            <a:r>
              <a:rPr lang="en-US" altLang="zh-CN" sz="1800" dirty="0">
                <a:solidFill>
                  <a:srgbClr val="0000CC"/>
                </a:solidFill>
              </a:rPr>
              <a:t> </a:t>
            </a:r>
            <a:r>
              <a:rPr lang="en-US" altLang="zh-CN" sz="1800" dirty="0" err="1">
                <a:solidFill>
                  <a:srgbClr val="0000CC"/>
                </a:solidFill>
              </a:rPr>
              <a:t>printf</a:t>
            </a:r>
            <a:r>
              <a:rPr lang="en-US" altLang="zh-CN" sz="1800" dirty="0">
                <a:solidFill>
                  <a:srgbClr val="0000CC"/>
                </a:solidFill>
              </a:rPr>
              <a:t>(“\</a:t>
            </a:r>
            <a:r>
              <a:rPr lang="zh-CN" altLang="en-US" sz="1800" dirty="0">
                <a:solidFill>
                  <a:srgbClr val="0000CC"/>
                </a:solidFill>
              </a:rPr>
              <a:t>体重高</a:t>
            </a:r>
            <a:r>
              <a:rPr lang="en-US" altLang="zh-CN" sz="1800" dirty="0">
                <a:solidFill>
                  <a:srgbClr val="0000CC"/>
                </a:solidFill>
              </a:rPr>
              <a:t>(kg): ”);</a:t>
            </a:r>
          </a:p>
          <a:p>
            <a:pPr>
              <a:lnSpc>
                <a:spcPct val="100000"/>
              </a:lnSpc>
              <a:spcBef>
                <a:spcPts val="300"/>
              </a:spcBef>
              <a:buNone/>
              <a:defRPr/>
            </a:pPr>
            <a:r>
              <a:rPr lang="en-US" altLang="zh-CN" sz="1800" dirty="0">
                <a:solidFill>
                  <a:srgbClr val="000000"/>
                </a:solidFill>
              </a:rPr>
              <a:t>    </a:t>
            </a:r>
            <a:r>
              <a:rPr lang="en-US" altLang="zh-CN" sz="1800" dirty="0" err="1">
                <a:solidFill>
                  <a:srgbClr val="000000"/>
                </a:solidFill>
              </a:rPr>
              <a:t>scanf</a:t>
            </a:r>
            <a:r>
              <a:rPr lang="en-US" altLang="zh-CN" sz="1800" dirty="0">
                <a:solidFill>
                  <a:srgbClr val="000000"/>
                </a:solidFill>
              </a:rPr>
              <a:t>(“%f”, </a:t>
            </a:r>
            <a:r>
              <a:rPr lang="en-US" altLang="zh-CN" sz="1800" dirty="0" smtClean="0">
                <a:solidFill>
                  <a:srgbClr val="000000"/>
                </a:solidFill>
              </a:rPr>
              <a:t>&amp;</a:t>
            </a:r>
            <a:r>
              <a:rPr lang="en-US" altLang="zh-CN" sz="1800" b="1" dirty="0" err="1" smtClean="0">
                <a:solidFill>
                  <a:srgbClr val="C00000"/>
                </a:solidFill>
              </a:rPr>
              <a:t>me.weight</a:t>
            </a:r>
            <a:r>
              <a:rPr lang="en-US" altLang="zh-CN" sz="1800" dirty="0">
                <a:solidFill>
                  <a:srgbClr val="000000"/>
                </a:solidFill>
              </a:rPr>
              <a:t>);</a:t>
            </a:r>
          </a:p>
          <a:p>
            <a:pPr>
              <a:lnSpc>
                <a:spcPct val="100000"/>
              </a:lnSpc>
              <a:spcBef>
                <a:spcPts val="300"/>
              </a:spcBef>
              <a:buNone/>
              <a:defRPr/>
            </a:pPr>
            <a:r>
              <a:rPr lang="en-US" altLang="zh-CN" sz="1800" b="1" dirty="0">
                <a:solidFill>
                  <a:srgbClr val="006600"/>
                </a:solidFill>
              </a:rPr>
              <a:t>   </a:t>
            </a:r>
            <a:endParaRPr lang="en-US" altLang="zh-CN" sz="1800" b="1" dirty="0" smtClean="0">
              <a:solidFill>
                <a:srgbClr val="006600"/>
              </a:solidFill>
            </a:endParaRPr>
          </a:p>
          <a:p>
            <a:pPr>
              <a:lnSpc>
                <a:spcPct val="100000"/>
              </a:lnSpc>
              <a:spcBef>
                <a:spcPts val="300"/>
              </a:spcBef>
              <a:buNone/>
              <a:defRPr/>
            </a:pPr>
            <a:r>
              <a:rPr lang="en-US" altLang="zh-CN" sz="1800" b="1" dirty="0">
                <a:solidFill>
                  <a:srgbClr val="006600"/>
                </a:solidFill>
              </a:rPr>
              <a:t> </a:t>
            </a:r>
            <a:r>
              <a:rPr lang="en-US" altLang="zh-CN" sz="1800" b="1" dirty="0" smtClean="0">
                <a:solidFill>
                  <a:srgbClr val="006600"/>
                </a:solidFill>
              </a:rPr>
              <a:t>  </a:t>
            </a:r>
            <a:r>
              <a:rPr lang="en-US" altLang="zh-CN" sz="1800" b="1" dirty="0" smtClean="0">
                <a:solidFill>
                  <a:srgbClr val="006600"/>
                </a:solidFill>
              </a:rPr>
              <a:t>//</a:t>
            </a:r>
            <a:r>
              <a:rPr lang="zh-CN" altLang="en-US" sz="1800" b="1" dirty="0">
                <a:solidFill>
                  <a:srgbClr val="006600"/>
                </a:solidFill>
              </a:rPr>
              <a:t>输出</a:t>
            </a:r>
            <a:endParaRPr lang="en-US" altLang="zh-CN" sz="1800" b="1" dirty="0">
              <a:solidFill>
                <a:srgbClr val="006600"/>
              </a:solidFill>
            </a:endParaRPr>
          </a:p>
          <a:p>
            <a:pPr>
              <a:lnSpc>
                <a:spcPct val="100000"/>
              </a:lnSpc>
              <a:spcBef>
                <a:spcPts val="600"/>
              </a:spcBef>
              <a:buFont typeface="Wingdings 2" panose="05020102010507070707" pitchFamily="18" charset="2"/>
              <a:buNone/>
              <a:defRPr/>
            </a:pPr>
            <a:r>
              <a:rPr lang="en-US" altLang="zh-CN" sz="1800" dirty="0">
                <a:solidFill>
                  <a:srgbClr val="000000"/>
                </a:solidFill>
              </a:rPr>
              <a:t>    </a:t>
            </a:r>
            <a:r>
              <a:rPr lang="en-US" altLang="zh-CN" sz="1600" dirty="0" err="1">
                <a:solidFill>
                  <a:srgbClr val="000000"/>
                </a:solidFill>
              </a:rPr>
              <a:t>printf</a:t>
            </a:r>
            <a:r>
              <a:rPr lang="en-US" altLang="zh-CN" sz="1600" dirty="0">
                <a:solidFill>
                  <a:srgbClr val="000000"/>
                </a:solidFill>
              </a:rPr>
              <a:t>(“</a:t>
            </a:r>
            <a:r>
              <a:rPr lang="zh-CN" altLang="en-US" sz="1600" dirty="0">
                <a:solidFill>
                  <a:srgbClr val="000000"/>
                </a:solidFill>
              </a:rPr>
              <a:t>我的信息如下</a:t>
            </a:r>
            <a:r>
              <a:rPr lang="en-US" altLang="zh-CN" sz="1600" dirty="0">
                <a:solidFill>
                  <a:srgbClr val="000000"/>
                </a:solidFill>
              </a:rPr>
              <a:t>:\n”);</a:t>
            </a:r>
          </a:p>
          <a:p>
            <a:pPr>
              <a:lnSpc>
                <a:spcPct val="100000"/>
              </a:lnSpc>
              <a:spcBef>
                <a:spcPts val="600"/>
              </a:spcBef>
              <a:buFont typeface="Wingdings 2" panose="05020102010507070707" pitchFamily="18" charset="2"/>
              <a:buNone/>
              <a:defRPr/>
            </a:pPr>
            <a:r>
              <a:rPr lang="en-US" altLang="zh-CN" sz="1600" dirty="0">
                <a:solidFill>
                  <a:srgbClr val="000000"/>
                </a:solidFill>
              </a:rPr>
              <a:t>     </a:t>
            </a:r>
            <a:r>
              <a:rPr lang="en-US" altLang="zh-CN" sz="1600" dirty="0" err="1">
                <a:solidFill>
                  <a:srgbClr val="000000"/>
                </a:solidFill>
              </a:rPr>
              <a:t>printf</a:t>
            </a:r>
            <a:r>
              <a:rPr lang="en-US" altLang="zh-CN" sz="1600" dirty="0">
                <a:solidFill>
                  <a:srgbClr val="000000"/>
                </a:solidFill>
              </a:rPr>
              <a:t>(“\t</a:t>
            </a:r>
            <a:r>
              <a:rPr lang="zh-CN" altLang="en-US" sz="1600" dirty="0">
                <a:solidFill>
                  <a:srgbClr val="000000"/>
                </a:solidFill>
              </a:rPr>
              <a:t>姓名</a:t>
            </a:r>
            <a:r>
              <a:rPr lang="en-US" altLang="zh-CN" sz="1600" dirty="0">
                <a:solidFill>
                  <a:srgbClr val="000000"/>
                </a:solidFill>
              </a:rPr>
              <a:t>(</a:t>
            </a:r>
            <a:r>
              <a:rPr lang="zh-CN" altLang="en-US" sz="1600" dirty="0">
                <a:solidFill>
                  <a:srgbClr val="000000"/>
                </a:solidFill>
              </a:rPr>
              <a:t>汉语拼音</a:t>
            </a:r>
            <a:r>
              <a:rPr lang="en-US" altLang="zh-CN" sz="1600" dirty="0">
                <a:solidFill>
                  <a:srgbClr val="000000"/>
                </a:solidFill>
              </a:rPr>
              <a:t>): </a:t>
            </a:r>
            <a:r>
              <a:rPr lang="en-US" altLang="zh-CN" sz="1600" dirty="0">
                <a:solidFill>
                  <a:srgbClr val="FF0000"/>
                </a:solidFill>
              </a:rPr>
              <a:t>%s</a:t>
            </a:r>
            <a:r>
              <a:rPr lang="en-US" altLang="zh-CN" sz="1600" dirty="0">
                <a:solidFill>
                  <a:srgbClr val="000000"/>
                </a:solidFill>
              </a:rPr>
              <a:t>\n”,</a:t>
            </a:r>
            <a:r>
              <a:rPr lang="en-US" altLang="zh-CN" sz="1600" b="1" dirty="0"/>
              <a:t> </a:t>
            </a:r>
            <a:r>
              <a:rPr lang="en-US" altLang="zh-CN" sz="1600" b="1" dirty="0" smtClean="0">
                <a:solidFill>
                  <a:srgbClr val="C00000"/>
                </a:solidFill>
              </a:rPr>
              <a:t>me.name</a:t>
            </a:r>
            <a:r>
              <a:rPr lang="en-US" altLang="zh-CN" sz="1600" dirty="0">
                <a:solidFill>
                  <a:srgbClr val="000000"/>
                </a:solidFill>
              </a:rPr>
              <a:t>);</a:t>
            </a:r>
          </a:p>
          <a:p>
            <a:pPr>
              <a:lnSpc>
                <a:spcPct val="100000"/>
              </a:lnSpc>
              <a:spcBef>
                <a:spcPts val="600"/>
              </a:spcBef>
              <a:buFont typeface="Wingdings 2" panose="05020102010507070707" pitchFamily="18" charset="2"/>
              <a:buNone/>
              <a:defRPr/>
            </a:pPr>
            <a:r>
              <a:rPr lang="en-US" altLang="zh-CN" sz="1600" dirty="0">
                <a:solidFill>
                  <a:srgbClr val="000000"/>
                </a:solidFill>
              </a:rPr>
              <a:t>     </a:t>
            </a:r>
            <a:r>
              <a:rPr lang="en-US" altLang="zh-CN" sz="1600" dirty="0" err="1">
                <a:solidFill>
                  <a:srgbClr val="000000"/>
                </a:solidFill>
              </a:rPr>
              <a:t>printf</a:t>
            </a:r>
            <a:r>
              <a:rPr lang="en-US" altLang="zh-CN" sz="1600" dirty="0">
                <a:solidFill>
                  <a:srgbClr val="000000"/>
                </a:solidFill>
              </a:rPr>
              <a:t>(“\t</a:t>
            </a:r>
            <a:r>
              <a:rPr lang="zh-CN" altLang="en-US" sz="1600" dirty="0">
                <a:solidFill>
                  <a:srgbClr val="000000"/>
                </a:solidFill>
              </a:rPr>
              <a:t>性别</a:t>
            </a:r>
            <a:r>
              <a:rPr lang="en-US" altLang="zh-CN" sz="1600" dirty="0">
                <a:solidFill>
                  <a:srgbClr val="000000"/>
                </a:solidFill>
              </a:rPr>
              <a:t>(M/F): </a:t>
            </a:r>
            <a:r>
              <a:rPr lang="en-US" altLang="zh-CN" sz="1600" dirty="0">
                <a:solidFill>
                  <a:srgbClr val="FF0000"/>
                </a:solidFill>
              </a:rPr>
              <a:t>%c</a:t>
            </a:r>
            <a:r>
              <a:rPr lang="en-US" altLang="zh-CN" sz="1600" dirty="0">
                <a:solidFill>
                  <a:srgbClr val="000000"/>
                </a:solidFill>
              </a:rPr>
              <a:t>\n”, </a:t>
            </a:r>
            <a:r>
              <a:rPr lang="en-US" altLang="zh-CN" sz="1600" b="1" dirty="0" err="1" smtClean="0">
                <a:solidFill>
                  <a:srgbClr val="C00000"/>
                </a:solidFill>
              </a:rPr>
              <a:t>me.sex</a:t>
            </a:r>
            <a:r>
              <a:rPr lang="en-US" altLang="zh-CN" sz="1600" dirty="0">
                <a:solidFill>
                  <a:srgbClr val="000000"/>
                </a:solidFill>
              </a:rPr>
              <a:t>);</a:t>
            </a:r>
          </a:p>
          <a:p>
            <a:pPr>
              <a:lnSpc>
                <a:spcPct val="100000"/>
              </a:lnSpc>
              <a:spcBef>
                <a:spcPts val="600"/>
              </a:spcBef>
              <a:buFont typeface="Wingdings 2" panose="05020102010507070707" pitchFamily="18" charset="2"/>
              <a:buNone/>
              <a:defRPr/>
            </a:pPr>
            <a:r>
              <a:rPr lang="en-US" altLang="zh-CN" sz="1600" dirty="0">
                <a:solidFill>
                  <a:srgbClr val="000000"/>
                </a:solidFill>
              </a:rPr>
              <a:t>     </a:t>
            </a:r>
            <a:r>
              <a:rPr lang="en-US" altLang="zh-CN" sz="1600" dirty="0" err="1">
                <a:solidFill>
                  <a:srgbClr val="000000"/>
                </a:solidFill>
              </a:rPr>
              <a:t>printf</a:t>
            </a:r>
            <a:r>
              <a:rPr lang="en-US" altLang="zh-CN" sz="1600" dirty="0">
                <a:solidFill>
                  <a:srgbClr val="000000"/>
                </a:solidFill>
              </a:rPr>
              <a:t>(“\t</a:t>
            </a:r>
            <a:r>
              <a:rPr lang="zh-CN" altLang="en-US" sz="1600" dirty="0">
                <a:solidFill>
                  <a:srgbClr val="000000"/>
                </a:solidFill>
              </a:rPr>
              <a:t>生日</a:t>
            </a:r>
            <a:r>
              <a:rPr lang="en-US" altLang="zh-CN" sz="1600" dirty="0">
                <a:solidFill>
                  <a:srgbClr val="000000"/>
                </a:solidFill>
              </a:rPr>
              <a:t>(</a:t>
            </a:r>
            <a:r>
              <a:rPr lang="zh-CN" altLang="en-US" sz="1600" dirty="0">
                <a:solidFill>
                  <a:srgbClr val="000000"/>
                </a:solidFill>
              </a:rPr>
              <a:t>年月日</a:t>
            </a:r>
            <a:r>
              <a:rPr lang="en-US" altLang="zh-CN" sz="1600" dirty="0">
                <a:solidFill>
                  <a:srgbClr val="000000"/>
                </a:solidFill>
              </a:rPr>
              <a:t>): </a:t>
            </a:r>
            <a:r>
              <a:rPr lang="en-US" altLang="zh-CN" sz="1600" dirty="0">
                <a:solidFill>
                  <a:srgbClr val="FF0000"/>
                </a:solidFill>
              </a:rPr>
              <a:t>%d</a:t>
            </a:r>
            <a:r>
              <a:rPr lang="en-US" altLang="zh-CN" sz="1600" dirty="0">
                <a:solidFill>
                  <a:srgbClr val="000000"/>
                </a:solidFill>
              </a:rPr>
              <a:t>\n”,</a:t>
            </a:r>
            <a:r>
              <a:rPr lang="en-US" altLang="zh-CN" sz="1600" b="1" dirty="0"/>
              <a:t> </a:t>
            </a:r>
            <a:r>
              <a:rPr lang="en-US" altLang="zh-CN" sz="1600" b="1" dirty="0" err="1" smtClean="0">
                <a:solidFill>
                  <a:srgbClr val="C00000"/>
                </a:solidFill>
              </a:rPr>
              <a:t>me.birthday</a:t>
            </a:r>
            <a:r>
              <a:rPr lang="en-US" altLang="zh-CN" sz="1600" dirty="0">
                <a:solidFill>
                  <a:srgbClr val="000000"/>
                </a:solidFill>
              </a:rPr>
              <a:t>);</a:t>
            </a:r>
          </a:p>
          <a:p>
            <a:pPr>
              <a:lnSpc>
                <a:spcPct val="100000"/>
              </a:lnSpc>
              <a:spcBef>
                <a:spcPts val="600"/>
              </a:spcBef>
              <a:buFont typeface="Wingdings 2" panose="05020102010507070707" pitchFamily="18" charset="2"/>
              <a:buNone/>
              <a:defRPr/>
            </a:pPr>
            <a:r>
              <a:rPr lang="en-US" altLang="zh-CN" sz="1600" dirty="0">
                <a:solidFill>
                  <a:srgbClr val="000000"/>
                </a:solidFill>
              </a:rPr>
              <a:t>     </a:t>
            </a:r>
            <a:r>
              <a:rPr lang="en-US" altLang="zh-CN" sz="1600" dirty="0" err="1">
                <a:solidFill>
                  <a:srgbClr val="000000"/>
                </a:solidFill>
              </a:rPr>
              <a:t>printf</a:t>
            </a:r>
            <a:r>
              <a:rPr lang="en-US" altLang="zh-CN" sz="1600" dirty="0">
                <a:solidFill>
                  <a:srgbClr val="000000"/>
                </a:solidFill>
              </a:rPr>
              <a:t>(“\t</a:t>
            </a:r>
            <a:r>
              <a:rPr lang="zh-CN" altLang="en-US" sz="1600" dirty="0">
                <a:solidFill>
                  <a:srgbClr val="000000"/>
                </a:solidFill>
              </a:rPr>
              <a:t>身高</a:t>
            </a:r>
            <a:r>
              <a:rPr lang="en-US" altLang="zh-CN" sz="1600" dirty="0">
                <a:solidFill>
                  <a:srgbClr val="000000"/>
                </a:solidFill>
              </a:rPr>
              <a:t>(m): </a:t>
            </a:r>
            <a:r>
              <a:rPr lang="en-US" altLang="zh-CN" sz="1600" dirty="0">
                <a:solidFill>
                  <a:srgbClr val="FF0000"/>
                </a:solidFill>
              </a:rPr>
              <a:t>%f</a:t>
            </a:r>
            <a:r>
              <a:rPr lang="en-US" altLang="zh-CN" sz="1600" dirty="0">
                <a:solidFill>
                  <a:srgbClr val="000000"/>
                </a:solidFill>
              </a:rPr>
              <a:t>\n”,</a:t>
            </a:r>
            <a:r>
              <a:rPr lang="en-US" altLang="zh-CN" sz="1600" b="1" dirty="0"/>
              <a:t> </a:t>
            </a:r>
            <a:r>
              <a:rPr lang="en-US" altLang="zh-CN" sz="1600" b="1" dirty="0" err="1" smtClean="0">
                <a:solidFill>
                  <a:srgbClr val="C00000"/>
                </a:solidFill>
              </a:rPr>
              <a:t>me.height</a:t>
            </a:r>
            <a:r>
              <a:rPr lang="en-US" altLang="zh-CN" sz="1600" dirty="0">
                <a:solidFill>
                  <a:srgbClr val="000000"/>
                </a:solidFill>
              </a:rPr>
              <a:t>);</a:t>
            </a:r>
          </a:p>
          <a:p>
            <a:pPr>
              <a:lnSpc>
                <a:spcPct val="100000"/>
              </a:lnSpc>
              <a:spcBef>
                <a:spcPts val="600"/>
              </a:spcBef>
              <a:buFont typeface="Wingdings 2" panose="05020102010507070707" pitchFamily="18" charset="2"/>
              <a:buNone/>
              <a:defRPr/>
            </a:pPr>
            <a:r>
              <a:rPr lang="en-US" altLang="zh-CN" sz="1600" dirty="0">
                <a:solidFill>
                  <a:srgbClr val="000000"/>
                </a:solidFill>
              </a:rPr>
              <a:t>     </a:t>
            </a:r>
            <a:r>
              <a:rPr lang="en-US" altLang="zh-CN" sz="1600" dirty="0" err="1">
                <a:solidFill>
                  <a:srgbClr val="000000"/>
                </a:solidFill>
              </a:rPr>
              <a:t>printf</a:t>
            </a:r>
            <a:r>
              <a:rPr lang="en-US" altLang="zh-CN" sz="1600" dirty="0">
                <a:solidFill>
                  <a:srgbClr val="000000"/>
                </a:solidFill>
              </a:rPr>
              <a:t>(“\</a:t>
            </a:r>
            <a:r>
              <a:rPr lang="zh-CN" altLang="en-US" sz="1600" dirty="0">
                <a:solidFill>
                  <a:srgbClr val="000000"/>
                </a:solidFill>
              </a:rPr>
              <a:t>体重高</a:t>
            </a:r>
            <a:r>
              <a:rPr lang="en-US" altLang="zh-CN" sz="1600" dirty="0">
                <a:solidFill>
                  <a:srgbClr val="000000"/>
                </a:solidFill>
              </a:rPr>
              <a:t>(kg):</a:t>
            </a:r>
            <a:r>
              <a:rPr lang="en-US" altLang="zh-CN" sz="1600" dirty="0">
                <a:solidFill>
                  <a:srgbClr val="FF0000"/>
                </a:solidFill>
              </a:rPr>
              <a:t>%f</a:t>
            </a:r>
            <a:r>
              <a:rPr lang="en-US" altLang="zh-CN" sz="1600" dirty="0">
                <a:solidFill>
                  <a:srgbClr val="000000"/>
                </a:solidFill>
              </a:rPr>
              <a:t>\n ”,</a:t>
            </a:r>
            <a:r>
              <a:rPr lang="en-US" altLang="zh-CN" sz="1600" b="1" dirty="0"/>
              <a:t> </a:t>
            </a:r>
            <a:r>
              <a:rPr lang="en-US" altLang="zh-CN" sz="1600" b="1" dirty="0" err="1" smtClean="0">
                <a:solidFill>
                  <a:srgbClr val="C00000"/>
                </a:solidFill>
              </a:rPr>
              <a:t>me.weight</a:t>
            </a:r>
            <a:r>
              <a:rPr lang="en-US" altLang="zh-CN" sz="1600" dirty="0">
                <a:solidFill>
                  <a:srgbClr val="000000"/>
                </a:solidFill>
              </a:rPr>
              <a:t>);</a:t>
            </a:r>
          </a:p>
          <a:p>
            <a:pPr>
              <a:lnSpc>
                <a:spcPct val="100000"/>
              </a:lnSpc>
              <a:spcBef>
                <a:spcPts val="600"/>
              </a:spcBef>
              <a:buFont typeface="Wingdings 2" panose="05020102010507070707" pitchFamily="18" charset="2"/>
              <a:buNone/>
              <a:defRPr/>
            </a:pPr>
            <a:r>
              <a:rPr lang="en-US" altLang="zh-CN" sz="1600" dirty="0">
                <a:solidFill>
                  <a:srgbClr val="000000"/>
                </a:solidFill>
              </a:rPr>
              <a:t>     return 0;</a:t>
            </a:r>
          </a:p>
          <a:p>
            <a:pPr>
              <a:lnSpc>
                <a:spcPct val="100000"/>
              </a:lnSpc>
              <a:spcBef>
                <a:spcPts val="600"/>
              </a:spcBef>
              <a:buFont typeface="Wingdings 2" panose="05020102010507070707" pitchFamily="18" charset="2"/>
              <a:buNone/>
              <a:defRPr/>
            </a:pPr>
            <a:r>
              <a:rPr lang="en-US" altLang="zh-CN" sz="1600" dirty="0">
                <a:solidFill>
                  <a:srgbClr val="000000"/>
                </a:solidFill>
              </a:rPr>
              <a:t>}</a:t>
            </a:r>
          </a:p>
          <a:p>
            <a:pPr>
              <a:lnSpc>
                <a:spcPct val="100000"/>
              </a:lnSpc>
              <a:spcBef>
                <a:spcPts val="600"/>
              </a:spcBef>
              <a:buFont typeface="Wingdings 2" panose="05020102010507070707" pitchFamily="18" charset="2"/>
              <a:buNone/>
              <a:defRPr/>
            </a:pPr>
            <a:endParaRPr lang="en-US" altLang="zh-CN" sz="1800" dirty="0">
              <a:solidFill>
                <a:srgbClr val="000000"/>
              </a:solidFill>
            </a:endParaRPr>
          </a:p>
        </p:txBody>
      </p:sp>
    </p:spTree>
    <p:extLst>
      <p:ext uri="{BB962C8B-B14F-4D97-AF65-F5344CB8AC3E}">
        <p14:creationId xmlns:p14="http://schemas.microsoft.com/office/powerpoint/2010/main" val="35362300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rPr>
              <a:t>宏</a:t>
            </a:r>
            <a:r>
              <a:rPr lang="en-US" altLang="zh-CN" dirty="0" err="1">
                <a:solidFill>
                  <a:srgbClr val="C00000"/>
                </a:solidFill>
              </a:rPr>
              <a:t>offsetof</a:t>
            </a:r>
            <a:r>
              <a:rPr lang="en-US" altLang="zh-CN" dirty="0" smtClean="0">
                <a:solidFill>
                  <a:srgbClr val="C00000"/>
                </a:solidFill>
              </a:rPr>
              <a:t>()—</a:t>
            </a:r>
            <a:r>
              <a:rPr lang="zh-CN" altLang="en-US" dirty="0" smtClean="0">
                <a:solidFill>
                  <a:srgbClr val="7030A0"/>
                </a:solidFill>
              </a:rPr>
              <a:t>返回一个成员在结构体中的</a:t>
            </a:r>
            <a:r>
              <a:rPr lang="zh-CN" altLang="en-US" dirty="0" smtClean="0">
                <a:solidFill>
                  <a:srgbClr val="C00000"/>
                </a:solidFill>
              </a:rPr>
              <a:t>偏移量</a:t>
            </a:r>
            <a:endParaRPr lang="zh-CN" altLang="en-US" dirty="0">
              <a:solidFill>
                <a:srgbClr val="C00000"/>
              </a:solidFill>
            </a:endParaRPr>
          </a:p>
        </p:txBody>
      </p:sp>
      <p:sp>
        <p:nvSpPr>
          <p:cNvPr id="3" name="内容占位符 2"/>
          <p:cNvSpPr>
            <a:spLocks noGrp="1"/>
          </p:cNvSpPr>
          <p:nvPr>
            <p:ph idx="1"/>
          </p:nvPr>
        </p:nvSpPr>
        <p:spPr/>
        <p:txBody>
          <a:bodyPr/>
          <a:lstStyle/>
          <a:p>
            <a:pPr marL="285750" indent="-285750">
              <a:spcBef>
                <a:spcPts val="600"/>
              </a:spcBef>
              <a:buFont typeface="Wingdings" panose="05000000000000000000" pitchFamily="2" charset="2"/>
              <a:buChar char="l"/>
              <a:defRPr/>
            </a:pPr>
            <a:r>
              <a:rPr lang="en-US" altLang="zh-CN" sz="2000" dirty="0" err="1"/>
              <a:t>offsetof</a:t>
            </a:r>
            <a:r>
              <a:rPr lang="en-US" altLang="zh-CN" sz="2000" dirty="0"/>
              <a:t>()</a:t>
            </a:r>
            <a:r>
              <a:rPr lang="zh-CN" altLang="en-US" sz="2000" dirty="0"/>
              <a:t>是一个带参数的宏，在</a:t>
            </a:r>
            <a:r>
              <a:rPr lang="zh-CN" altLang="en-US" sz="2000" dirty="0" smtClean="0"/>
              <a:t>头文件</a:t>
            </a:r>
            <a:r>
              <a:rPr lang="en-US" altLang="zh-CN" sz="2000" b="1" u="sng" dirty="0" err="1" smtClean="0">
                <a:solidFill>
                  <a:srgbClr val="030DCD"/>
                </a:solidFill>
              </a:rPr>
              <a:t>stddef.h</a:t>
            </a:r>
            <a:r>
              <a:rPr lang="zh-CN" altLang="en-US" sz="2000" dirty="0"/>
              <a:t>中定义；</a:t>
            </a:r>
            <a:endParaRPr lang="en-US" altLang="zh-CN" sz="2000" dirty="0"/>
          </a:p>
          <a:p>
            <a:pPr marL="285750" indent="-285750">
              <a:spcBef>
                <a:spcPts val="600"/>
              </a:spcBef>
              <a:buFont typeface="Wingdings" panose="05000000000000000000" pitchFamily="2" charset="2"/>
              <a:buChar char="l"/>
              <a:defRPr/>
            </a:pPr>
            <a:r>
              <a:rPr lang="zh-CN" altLang="en-US" sz="2000" dirty="0"/>
              <a:t>原型：</a:t>
            </a:r>
            <a:endParaRPr lang="en-US" altLang="zh-CN" sz="2000" dirty="0"/>
          </a:p>
          <a:p>
            <a:pPr marL="914400" lvl="1" indent="-285750">
              <a:spcBef>
                <a:spcPts val="0"/>
              </a:spcBef>
              <a:defRPr/>
            </a:pPr>
            <a:r>
              <a:rPr lang="en-US" altLang="zh-CN" sz="1800" dirty="0" err="1">
                <a:solidFill>
                  <a:srgbClr val="7030A0"/>
                </a:solidFill>
              </a:rPr>
              <a:t>size_t</a:t>
            </a:r>
            <a:r>
              <a:rPr lang="en-US" altLang="zh-CN" sz="1800" dirty="0">
                <a:solidFill>
                  <a:srgbClr val="7030A0"/>
                </a:solidFill>
              </a:rPr>
              <a:t> </a:t>
            </a:r>
            <a:r>
              <a:rPr lang="en-US" altLang="zh-CN" sz="1800" dirty="0" err="1">
                <a:solidFill>
                  <a:srgbClr val="7030A0"/>
                </a:solidFill>
              </a:rPr>
              <a:t>offsetof</a:t>
            </a:r>
            <a:r>
              <a:rPr lang="en-US" altLang="zh-CN" sz="1800" dirty="0">
                <a:solidFill>
                  <a:srgbClr val="7030A0"/>
                </a:solidFill>
              </a:rPr>
              <a:t>( </a:t>
            </a:r>
            <a:r>
              <a:rPr lang="en-US" altLang="zh-CN" sz="1800" dirty="0" err="1">
                <a:solidFill>
                  <a:srgbClr val="7030A0"/>
                </a:solidFill>
              </a:rPr>
              <a:t>structName</a:t>
            </a:r>
            <a:r>
              <a:rPr lang="en-US" altLang="zh-CN" sz="1800" dirty="0">
                <a:solidFill>
                  <a:srgbClr val="7030A0"/>
                </a:solidFill>
              </a:rPr>
              <a:t>, </a:t>
            </a:r>
            <a:r>
              <a:rPr lang="en-US" altLang="zh-CN" sz="1800" dirty="0" err="1">
                <a:solidFill>
                  <a:srgbClr val="7030A0"/>
                </a:solidFill>
              </a:rPr>
              <a:t>memberName</a:t>
            </a:r>
            <a:r>
              <a:rPr lang="en-US" altLang="zh-CN" sz="1800" dirty="0">
                <a:solidFill>
                  <a:srgbClr val="7030A0"/>
                </a:solidFill>
              </a:rPr>
              <a:t> );</a:t>
            </a:r>
          </a:p>
          <a:p>
            <a:pPr marL="914400" lvl="1" indent="-285750">
              <a:spcBef>
                <a:spcPts val="0"/>
              </a:spcBef>
              <a:defRPr/>
            </a:pPr>
            <a:r>
              <a:rPr lang="en-US" altLang="zh-CN" sz="1800" dirty="0" err="1">
                <a:solidFill>
                  <a:srgbClr val="7030A0"/>
                </a:solidFill>
              </a:rPr>
              <a:t>size_t</a:t>
            </a:r>
            <a:r>
              <a:rPr lang="en-US" altLang="zh-CN" sz="1800" dirty="0">
                <a:solidFill>
                  <a:srgbClr val="7030A0"/>
                </a:solidFill>
              </a:rPr>
              <a:t> </a:t>
            </a:r>
            <a:r>
              <a:rPr lang="en-US" altLang="zh-CN" sz="1800" dirty="0" err="1">
                <a:solidFill>
                  <a:srgbClr val="7030A0"/>
                </a:solidFill>
              </a:rPr>
              <a:t>offsetof</a:t>
            </a:r>
            <a:r>
              <a:rPr lang="en-US" altLang="zh-CN" sz="1800" dirty="0">
                <a:solidFill>
                  <a:srgbClr val="7030A0"/>
                </a:solidFill>
              </a:rPr>
              <a:t>(type, member-designator);</a:t>
            </a:r>
          </a:p>
          <a:p>
            <a:pPr marL="914400" lvl="1" indent="-285750">
              <a:spcBef>
                <a:spcPts val="600"/>
              </a:spcBef>
              <a:defRPr/>
            </a:pPr>
            <a:r>
              <a:rPr lang="zh-CN" altLang="en-US" sz="1800" dirty="0"/>
              <a:t>第一个参数是结构体</a:t>
            </a:r>
            <a:r>
              <a:rPr lang="zh-CN" altLang="en-US" sz="1800" b="1" dirty="0">
                <a:solidFill>
                  <a:srgbClr val="030DCD"/>
                </a:solidFill>
              </a:rPr>
              <a:t>类型</a:t>
            </a:r>
            <a:r>
              <a:rPr lang="zh-CN" altLang="en-US" sz="1800" dirty="0"/>
              <a:t>的名字</a:t>
            </a:r>
            <a:r>
              <a:rPr lang="en-US" altLang="zh-CN" sz="1800" dirty="0" smtClean="0"/>
              <a:t>;（</a:t>
            </a:r>
            <a:r>
              <a:rPr lang="zh-CN" altLang="en-US" sz="1800" dirty="0" smtClean="0"/>
              <a:t>不能是结构体变量</a:t>
            </a:r>
            <a:r>
              <a:rPr lang="en-US" altLang="zh-CN" sz="1800" dirty="0" smtClean="0"/>
              <a:t>）</a:t>
            </a:r>
            <a:endParaRPr lang="en-US" altLang="zh-CN" sz="1800" dirty="0"/>
          </a:p>
          <a:p>
            <a:pPr marL="914400" lvl="1" indent="-285750">
              <a:spcBef>
                <a:spcPts val="600"/>
              </a:spcBef>
              <a:defRPr/>
            </a:pPr>
            <a:r>
              <a:rPr lang="zh-CN" altLang="en-US" sz="1800" dirty="0"/>
              <a:t>第二个参数是结构体成员的名字</a:t>
            </a:r>
            <a:r>
              <a:rPr lang="en-US" altLang="zh-CN" sz="1800" dirty="0"/>
              <a:t>;</a:t>
            </a:r>
          </a:p>
          <a:p>
            <a:pPr marL="914400" lvl="1" indent="-285750">
              <a:spcBef>
                <a:spcPts val="600"/>
              </a:spcBef>
              <a:defRPr/>
            </a:pPr>
            <a:r>
              <a:rPr lang="zh-CN" altLang="en-US" sz="1800" dirty="0">
                <a:solidFill>
                  <a:srgbClr val="C00000"/>
                </a:solidFill>
              </a:rPr>
              <a:t>该宏返回</a:t>
            </a:r>
            <a:r>
              <a:rPr lang="zh-CN" altLang="en-US" sz="1800" dirty="0" smtClean="0">
                <a:solidFill>
                  <a:srgbClr val="C00000"/>
                </a:solidFill>
              </a:rPr>
              <a:t>结构体</a:t>
            </a:r>
            <a:r>
              <a:rPr lang="zh-CN" altLang="en-US" sz="1800" b="1" dirty="0" smtClean="0">
                <a:solidFill>
                  <a:srgbClr val="006600"/>
                </a:solidFill>
              </a:rPr>
              <a:t>类型</a:t>
            </a:r>
            <a:r>
              <a:rPr lang="en-US" altLang="zh-CN" sz="1800" dirty="0" err="1" smtClean="0">
                <a:solidFill>
                  <a:srgbClr val="C00000"/>
                </a:solidFill>
              </a:rPr>
              <a:t>structName</a:t>
            </a:r>
            <a:r>
              <a:rPr lang="zh-CN" altLang="en-US" sz="1800" dirty="0">
                <a:solidFill>
                  <a:srgbClr val="C00000"/>
                </a:solidFill>
              </a:rPr>
              <a:t>中成员</a:t>
            </a:r>
            <a:r>
              <a:rPr lang="en-US" altLang="zh-CN" sz="1800" dirty="0" err="1">
                <a:solidFill>
                  <a:srgbClr val="C00000"/>
                </a:solidFill>
              </a:rPr>
              <a:t>memberName</a:t>
            </a:r>
            <a:r>
              <a:rPr lang="zh-CN" altLang="en-US" sz="1800" dirty="0">
                <a:solidFill>
                  <a:srgbClr val="C00000"/>
                </a:solidFill>
              </a:rPr>
              <a:t>的</a:t>
            </a:r>
            <a:r>
              <a:rPr lang="zh-CN" altLang="en-US" sz="1800" b="1" dirty="0">
                <a:solidFill>
                  <a:srgbClr val="030DCD"/>
                </a:solidFill>
              </a:rPr>
              <a:t>偏移量</a:t>
            </a:r>
            <a:r>
              <a:rPr lang="zh-CN" altLang="en-US" sz="1800" dirty="0">
                <a:solidFill>
                  <a:srgbClr val="030DCD"/>
                </a:solidFill>
              </a:rPr>
              <a:t>；</a:t>
            </a:r>
            <a:endParaRPr lang="en-US" altLang="zh-CN" sz="1800" dirty="0">
              <a:solidFill>
                <a:srgbClr val="030DCD"/>
              </a:solidFill>
            </a:endParaRPr>
          </a:p>
          <a:p>
            <a:pPr marL="914400" lvl="1" indent="-285750">
              <a:spcBef>
                <a:spcPts val="600"/>
              </a:spcBef>
              <a:defRPr/>
            </a:pPr>
            <a:r>
              <a:rPr lang="zh-CN" altLang="en-US" sz="1800" dirty="0"/>
              <a:t>偏移量是</a:t>
            </a:r>
            <a:r>
              <a:rPr lang="en-US" altLang="zh-CN" sz="1800" dirty="0" err="1"/>
              <a:t>size_t</a:t>
            </a:r>
            <a:r>
              <a:rPr lang="zh-CN" altLang="en-US" sz="1800" dirty="0"/>
              <a:t>类型</a:t>
            </a:r>
            <a:r>
              <a:rPr lang="zh-CN" altLang="en-US" sz="1800" dirty="0" smtClean="0"/>
              <a:t>；</a:t>
            </a:r>
            <a:endParaRPr lang="en-US" altLang="zh-CN" sz="1800" dirty="0"/>
          </a:p>
          <a:p>
            <a:pPr marL="285750" indent="-285750">
              <a:spcBef>
                <a:spcPts val="600"/>
              </a:spcBef>
              <a:buFont typeface="Wingdings" panose="05000000000000000000" pitchFamily="2" charset="2"/>
              <a:buChar char="l"/>
              <a:defRPr/>
            </a:pPr>
            <a:endParaRPr lang="en-US" altLang="zh-CN" sz="2000" dirty="0"/>
          </a:p>
        </p:txBody>
      </p:sp>
    </p:spTree>
    <p:extLst>
      <p:ext uri="{BB962C8B-B14F-4D97-AF65-F5344CB8AC3E}">
        <p14:creationId xmlns:p14="http://schemas.microsoft.com/office/powerpoint/2010/main" val="926168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rPr>
              <a:t>宏</a:t>
            </a:r>
            <a:r>
              <a:rPr lang="en-US" altLang="zh-CN" dirty="0" err="1">
                <a:solidFill>
                  <a:srgbClr val="C00000"/>
                </a:solidFill>
              </a:rPr>
              <a:t>offsetof</a:t>
            </a:r>
            <a:r>
              <a:rPr lang="en-US" altLang="zh-CN" dirty="0" smtClean="0">
                <a:solidFill>
                  <a:srgbClr val="C00000"/>
                </a:solidFill>
              </a:rPr>
              <a:t>()</a:t>
            </a:r>
            <a:r>
              <a:rPr lang="zh-CN" altLang="en-US" dirty="0" smtClean="0">
                <a:solidFill>
                  <a:srgbClr val="C00000"/>
                </a:solidFill>
              </a:rPr>
              <a:t>例</a:t>
            </a:r>
            <a:endParaRPr lang="zh-CN" altLang="en-US" dirty="0"/>
          </a:p>
        </p:txBody>
      </p:sp>
      <p:sp>
        <p:nvSpPr>
          <p:cNvPr id="3" name="内容占位符 2"/>
          <p:cNvSpPr>
            <a:spLocks noGrp="1"/>
          </p:cNvSpPr>
          <p:nvPr>
            <p:ph idx="1"/>
          </p:nvPr>
        </p:nvSpPr>
        <p:spPr/>
        <p:txBody>
          <a:bodyPr/>
          <a:lstStyle/>
          <a:p>
            <a:pPr>
              <a:spcBef>
                <a:spcPts val="600"/>
              </a:spcBef>
              <a:buNone/>
              <a:defRPr/>
            </a:pPr>
            <a:r>
              <a:rPr lang="en-US" altLang="zh-CN" sz="1800" dirty="0">
                <a:solidFill>
                  <a:srgbClr val="030DCD"/>
                </a:solidFill>
              </a:rPr>
              <a:t>#include &lt;</a:t>
            </a:r>
            <a:r>
              <a:rPr lang="en-US" altLang="zh-CN" sz="1800" dirty="0" err="1">
                <a:solidFill>
                  <a:srgbClr val="030DCD"/>
                </a:solidFill>
              </a:rPr>
              <a:t>stddef.h</a:t>
            </a:r>
            <a:r>
              <a:rPr lang="en-US" altLang="zh-CN" sz="1800" dirty="0">
                <a:solidFill>
                  <a:srgbClr val="030DCD"/>
                </a:solidFill>
              </a:rPr>
              <a:t>&gt;</a:t>
            </a:r>
            <a:endParaRPr lang="en-US" altLang="zh-CN" sz="1800" dirty="0">
              <a:solidFill>
                <a:srgbClr val="FF0000"/>
              </a:solidFill>
            </a:endParaRPr>
          </a:p>
          <a:p>
            <a:pPr>
              <a:spcBef>
                <a:spcPts val="600"/>
              </a:spcBef>
              <a:buNone/>
              <a:defRPr/>
            </a:pPr>
            <a:r>
              <a:rPr lang="en-US" altLang="zh-CN" sz="1800" dirty="0" err="1">
                <a:solidFill>
                  <a:srgbClr val="FF0000"/>
                </a:solidFill>
              </a:rPr>
              <a:t>struct</a:t>
            </a:r>
            <a:r>
              <a:rPr lang="en-US" altLang="zh-CN" sz="1800" dirty="0">
                <a:solidFill>
                  <a:srgbClr val="000000"/>
                </a:solidFill>
              </a:rPr>
              <a:t>  student                         </a:t>
            </a:r>
            <a:r>
              <a:rPr lang="en-US" altLang="zh-CN" sz="1800" dirty="0">
                <a:solidFill>
                  <a:srgbClr val="006600"/>
                </a:solidFill>
              </a:rPr>
              <a:t>//</a:t>
            </a:r>
            <a:r>
              <a:rPr lang="zh-CN" altLang="en-US" sz="1800" dirty="0">
                <a:solidFill>
                  <a:srgbClr val="006600"/>
                </a:solidFill>
              </a:rPr>
              <a:t>名为</a:t>
            </a:r>
            <a:r>
              <a:rPr lang="en-US" altLang="zh-CN" sz="1800" dirty="0">
                <a:solidFill>
                  <a:srgbClr val="006600"/>
                </a:solidFill>
              </a:rPr>
              <a:t>student</a:t>
            </a:r>
            <a:r>
              <a:rPr lang="zh-CN" altLang="en-US" sz="1800" dirty="0">
                <a:solidFill>
                  <a:srgbClr val="006600"/>
                </a:solidFill>
              </a:rPr>
              <a:t>的结构类型</a:t>
            </a:r>
          </a:p>
          <a:p>
            <a:pPr>
              <a:spcBef>
                <a:spcPts val="600"/>
              </a:spcBef>
              <a:buNone/>
              <a:defRPr/>
            </a:pPr>
            <a:r>
              <a:rPr lang="en-US" altLang="zh-CN" sz="1800" dirty="0">
                <a:solidFill>
                  <a:srgbClr val="000000"/>
                </a:solidFill>
              </a:rPr>
              <a:t>{                                             </a:t>
            </a:r>
            <a:r>
              <a:rPr lang="en-US" altLang="zh-CN" sz="1800" dirty="0">
                <a:solidFill>
                  <a:srgbClr val="006600"/>
                </a:solidFill>
              </a:rPr>
              <a:t>//</a:t>
            </a:r>
            <a:r>
              <a:rPr lang="zh-CN" altLang="en-US" sz="1800" dirty="0">
                <a:solidFill>
                  <a:srgbClr val="006600"/>
                </a:solidFill>
              </a:rPr>
              <a:t>成员列表</a:t>
            </a:r>
            <a:endParaRPr lang="en-US" altLang="zh-CN" sz="1800" dirty="0">
              <a:solidFill>
                <a:srgbClr val="006600"/>
              </a:solidFill>
            </a:endParaRPr>
          </a:p>
          <a:p>
            <a:pPr>
              <a:spcBef>
                <a:spcPts val="600"/>
              </a:spcBef>
              <a:buNone/>
              <a:defRPr/>
            </a:pPr>
            <a:r>
              <a:rPr lang="en-US" altLang="zh-CN" sz="1800" dirty="0">
                <a:solidFill>
                  <a:srgbClr val="000000"/>
                </a:solidFill>
              </a:rPr>
              <a:t>     char  name[20];                 // </a:t>
            </a:r>
            <a:r>
              <a:rPr lang="en-US" altLang="zh-CN" sz="1800" dirty="0" err="1">
                <a:solidFill>
                  <a:srgbClr val="000000"/>
                </a:solidFill>
              </a:rPr>
              <a:t>offsetof</a:t>
            </a:r>
            <a:r>
              <a:rPr lang="en-US" altLang="zh-CN" sz="1800" dirty="0">
                <a:solidFill>
                  <a:srgbClr val="000000"/>
                </a:solidFill>
              </a:rPr>
              <a:t>(student, name)=0;</a:t>
            </a:r>
            <a:endParaRPr lang="zh-CN" altLang="en-US" sz="1800" dirty="0">
              <a:solidFill>
                <a:srgbClr val="000000"/>
              </a:solidFill>
            </a:endParaRPr>
          </a:p>
          <a:p>
            <a:pPr>
              <a:spcBef>
                <a:spcPts val="600"/>
              </a:spcBef>
              <a:buNone/>
              <a:defRPr/>
            </a:pPr>
            <a:r>
              <a:rPr lang="en-US" altLang="zh-CN" sz="1800" dirty="0">
                <a:solidFill>
                  <a:srgbClr val="000000"/>
                </a:solidFill>
              </a:rPr>
              <a:t>     char sex;                            // </a:t>
            </a:r>
            <a:r>
              <a:rPr lang="en-US" altLang="zh-CN" sz="1800" dirty="0" err="1">
                <a:solidFill>
                  <a:srgbClr val="000000"/>
                </a:solidFill>
              </a:rPr>
              <a:t>offsetof</a:t>
            </a:r>
            <a:r>
              <a:rPr lang="en-US" altLang="zh-CN" sz="1800" dirty="0">
                <a:solidFill>
                  <a:srgbClr val="000000"/>
                </a:solidFill>
              </a:rPr>
              <a:t>(student, sex)=20</a:t>
            </a:r>
            <a:r>
              <a:rPr lang="en-US" altLang="zh-CN" sz="1800" dirty="0" smtClean="0">
                <a:solidFill>
                  <a:srgbClr val="000000"/>
                </a:solidFill>
              </a:rPr>
              <a:t>;    </a:t>
            </a:r>
            <a:endParaRPr lang="zh-CN" altLang="en-US" sz="1800" dirty="0">
              <a:solidFill>
                <a:srgbClr val="7030A0"/>
              </a:solidFill>
            </a:endParaRPr>
          </a:p>
          <a:p>
            <a:pPr>
              <a:spcBef>
                <a:spcPts val="600"/>
              </a:spcBef>
              <a:buNone/>
              <a:defRPr/>
            </a:pPr>
            <a:r>
              <a:rPr lang="en-US" altLang="zh-CN" sz="1800" dirty="0">
                <a:solidFill>
                  <a:srgbClr val="000000"/>
                </a:solidFill>
              </a:rPr>
              <a:t>     unsigned birthday;            // </a:t>
            </a:r>
            <a:r>
              <a:rPr lang="en-US" altLang="zh-CN" sz="1800" dirty="0" err="1">
                <a:solidFill>
                  <a:srgbClr val="030DCD"/>
                </a:solidFill>
              </a:rPr>
              <a:t>offsetof</a:t>
            </a:r>
            <a:r>
              <a:rPr lang="en-US" altLang="zh-CN" sz="1800" dirty="0">
                <a:solidFill>
                  <a:srgbClr val="030DCD"/>
                </a:solidFill>
              </a:rPr>
              <a:t>(student, birthday)=24;  </a:t>
            </a:r>
            <a:r>
              <a:rPr lang="en-US" altLang="zh-CN" sz="1800" dirty="0" smtClean="0">
                <a:solidFill>
                  <a:srgbClr val="7030A0"/>
                </a:solidFill>
              </a:rPr>
              <a:t>(</a:t>
            </a:r>
            <a:r>
              <a:rPr lang="zh-CN" altLang="en-US" sz="1800" dirty="0" smtClean="0">
                <a:solidFill>
                  <a:srgbClr val="7030A0"/>
                </a:solidFill>
              </a:rPr>
              <a:t>为什么不是</a:t>
            </a:r>
            <a:r>
              <a:rPr lang="en-US" altLang="zh-CN" sz="1800" dirty="0" smtClean="0">
                <a:solidFill>
                  <a:srgbClr val="7030A0"/>
                </a:solidFill>
              </a:rPr>
              <a:t>21</a:t>
            </a:r>
            <a:r>
              <a:rPr lang="zh-CN" altLang="en-US" sz="1800" dirty="0" smtClean="0">
                <a:solidFill>
                  <a:srgbClr val="7030A0"/>
                </a:solidFill>
              </a:rPr>
              <a:t>？</a:t>
            </a:r>
            <a:r>
              <a:rPr lang="en-US" altLang="zh-CN" sz="1800" dirty="0" smtClean="0">
                <a:solidFill>
                  <a:srgbClr val="7030A0"/>
                </a:solidFill>
              </a:rPr>
              <a:t>)</a:t>
            </a:r>
          </a:p>
          <a:p>
            <a:pPr>
              <a:spcBef>
                <a:spcPts val="600"/>
              </a:spcBef>
              <a:buNone/>
              <a:defRPr/>
            </a:pPr>
            <a:r>
              <a:rPr lang="en-US" altLang="zh-CN" sz="1800" dirty="0" smtClean="0">
                <a:solidFill>
                  <a:srgbClr val="000000"/>
                </a:solidFill>
              </a:rPr>
              <a:t>     </a:t>
            </a:r>
            <a:r>
              <a:rPr lang="en-US" altLang="zh-CN" sz="1800" dirty="0">
                <a:solidFill>
                  <a:srgbClr val="000000"/>
                </a:solidFill>
              </a:rPr>
              <a:t>float height;                       // </a:t>
            </a:r>
            <a:r>
              <a:rPr lang="en-US" altLang="zh-CN" sz="1800" dirty="0" err="1">
                <a:solidFill>
                  <a:srgbClr val="000000"/>
                </a:solidFill>
              </a:rPr>
              <a:t>offsetof</a:t>
            </a:r>
            <a:r>
              <a:rPr lang="en-US" altLang="zh-CN" sz="1800" dirty="0">
                <a:solidFill>
                  <a:srgbClr val="000000"/>
                </a:solidFill>
              </a:rPr>
              <a:t>(student, height)=28</a:t>
            </a:r>
            <a:r>
              <a:rPr lang="en-US" altLang="zh-CN" sz="1800" dirty="0" smtClean="0">
                <a:solidFill>
                  <a:srgbClr val="000000"/>
                </a:solidFill>
              </a:rPr>
              <a:t>;  </a:t>
            </a:r>
            <a:endParaRPr lang="zh-CN" altLang="en-US" sz="1800" dirty="0">
              <a:solidFill>
                <a:srgbClr val="7030A0"/>
              </a:solidFill>
            </a:endParaRPr>
          </a:p>
          <a:p>
            <a:pPr>
              <a:spcBef>
                <a:spcPts val="600"/>
              </a:spcBef>
              <a:buNone/>
              <a:defRPr/>
            </a:pPr>
            <a:r>
              <a:rPr lang="en-US" altLang="zh-CN" sz="1800" dirty="0">
                <a:solidFill>
                  <a:srgbClr val="000000"/>
                </a:solidFill>
              </a:rPr>
              <a:t>     float weight;                      // </a:t>
            </a:r>
            <a:r>
              <a:rPr lang="en-US" altLang="zh-CN" sz="1800" dirty="0" err="1">
                <a:solidFill>
                  <a:srgbClr val="000000"/>
                </a:solidFill>
              </a:rPr>
              <a:t>offsetof</a:t>
            </a:r>
            <a:r>
              <a:rPr lang="en-US" altLang="zh-CN" sz="1800" dirty="0">
                <a:solidFill>
                  <a:srgbClr val="000000"/>
                </a:solidFill>
              </a:rPr>
              <a:t>(student, weight)=32</a:t>
            </a:r>
            <a:r>
              <a:rPr lang="en-US" altLang="zh-CN" sz="1800" dirty="0" smtClean="0">
                <a:solidFill>
                  <a:srgbClr val="000000"/>
                </a:solidFill>
              </a:rPr>
              <a:t>; </a:t>
            </a:r>
          </a:p>
          <a:p>
            <a:pPr>
              <a:spcBef>
                <a:spcPts val="600"/>
              </a:spcBef>
              <a:buNone/>
              <a:defRPr/>
            </a:pPr>
            <a:r>
              <a:rPr lang="en-US" altLang="zh-CN" sz="1800" dirty="0" smtClean="0">
                <a:solidFill>
                  <a:srgbClr val="000000"/>
                </a:solidFill>
              </a:rPr>
              <a:t> };</a:t>
            </a:r>
            <a:endParaRPr lang="en-US" altLang="zh-CN" sz="1800" dirty="0">
              <a:solidFill>
                <a:srgbClr val="000000"/>
              </a:solidFill>
            </a:endParaRPr>
          </a:p>
        </p:txBody>
      </p:sp>
    </p:spTree>
    <p:extLst>
      <p:ext uri="{BB962C8B-B14F-4D97-AF65-F5344CB8AC3E}">
        <p14:creationId xmlns:p14="http://schemas.microsoft.com/office/powerpoint/2010/main" val="28885811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rPr>
              <a:t>自学：拓展提高</a:t>
            </a:r>
            <a:r>
              <a:rPr lang="en-US" altLang="zh-CN" dirty="0">
                <a:solidFill>
                  <a:srgbClr val="C00000"/>
                </a:solidFill>
              </a:rPr>
              <a:t>--</a:t>
            </a:r>
            <a:r>
              <a:rPr lang="zh-CN" altLang="en-US" dirty="0">
                <a:solidFill>
                  <a:srgbClr val="006600"/>
                </a:solidFill>
              </a:rPr>
              <a:t>结构成员变量的</a:t>
            </a:r>
            <a:r>
              <a:rPr lang="zh-CN" altLang="en-US" dirty="0">
                <a:solidFill>
                  <a:srgbClr val="030DCD"/>
                </a:solidFill>
              </a:rPr>
              <a:t>字节对齐</a:t>
            </a:r>
          </a:p>
        </p:txBody>
      </p:sp>
      <p:sp>
        <p:nvSpPr>
          <p:cNvPr id="3" name="内容占位符 2"/>
          <p:cNvSpPr>
            <a:spLocks noGrp="1"/>
          </p:cNvSpPr>
          <p:nvPr>
            <p:ph idx="1"/>
          </p:nvPr>
        </p:nvSpPr>
        <p:spPr/>
        <p:txBody>
          <a:bodyPr/>
          <a:lstStyle/>
          <a:p>
            <a:pPr marL="342900" indent="-342900">
              <a:lnSpc>
                <a:spcPct val="100000"/>
              </a:lnSpc>
              <a:spcBef>
                <a:spcPts val="1200"/>
              </a:spcBef>
              <a:buFont typeface="Wingdings" panose="05000000000000000000" pitchFamily="2" charset="2"/>
              <a:buChar char="l"/>
            </a:pPr>
            <a:r>
              <a:rPr lang="zh-CN" altLang="en-US" sz="2000" dirty="0" smtClean="0"/>
              <a:t>为了</a:t>
            </a:r>
            <a:r>
              <a:rPr lang="zh-CN" altLang="en-US" sz="2000" dirty="0"/>
              <a:t>便于计算机硬件对结构体中成员的</a:t>
            </a:r>
            <a:r>
              <a:rPr lang="zh-CN" altLang="en-US" sz="2000" dirty="0">
                <a:solidFill>
                  <a:srgbClr val="7030A0"/>
                </a:solidFill>
              </a:rPr>
              <a:t>存储与访问</a:t>
            </a:r>
            <a:r>
              <a:rPr lang="zh-CN" altLang="en-US" sz="2000" dirty="0"/>
              <a:t>（存储器寻址），编译器对</a:t>
            </a:r>
            <a:r>
              <a:rPr lang="zh-CN" altLang="en-US" sz="2000" dirty="0">
                <a:solidFill>
                  <a:srgbClr val="7030A0"/>
                </a:solidFill>
              </a:rPr>
              <a:t>结构体本身</a:t>
            </a:r>
            <a:r>
              <a:rPr lang="zh-CN" altLang="en-US" sz="2000" dirty="0"/>
              <a:t>以及</a:t>
            </a:r>
            <a:r>
              <a:rPr lang="zh-CN" altLang="en-US" sz="2000" dirty="0">
                <a:solidFill>
                  <a:srgbClr val="7030A0"/>
                </a:solidFill>
              </a:rPr>
              <a:t>成员的存储空间</a:t>
            </a:r>
            <a:r>
              <a:rPr lang="zh-CN" altLang="en-US" sz="2000" dirty="0"/>
              <a:t>进行了一定的处理；</a:t>
            </a:r>
            <a:endParaRPr lang="en-US" altLang="zh-CN" sz="2000" dirty="0"/>
          </a:p>
          <a:p>
            <a:pPr marL="342900" indent="-342900">
              <a:lnSpc>
                <a:spcPct val="100000"/>
              </a:lnSpc>
              <a:spcBef>
                <a:spcPts val="1200"/>
              </a:spcBef>
              <a:buFont typeface="Wingdings" panose="05000000000000000000" pitchFamily="2" charset="2"/>
              <a:buChar char="l"/>
            </a:pPr>
            <a:r>
              <a:rPr lang="zh-CN" altLang="en-US" sz="2000" b="1" dirty="0">
                <a:solidFill>
                  <a:srgbClr val="030DCD"/>
                </a:solidFill>
              </a:rPr>
              <a:t>一般满足如下三个原则：</a:t>
            </a:r>
          </a:p>
          <a:p>
            <a:pPr marL="971550" lvl="1">
              <a:lnSpc>
                <a:spcPct val="100000"/>
              </a:lnSpc>
              <a:spcBef>
                <a:spcPts val="1200"/>
              </a:spcBef>
            </a:pPr>
            <a:r>
              <a:rPr lang="zh-CN" altLang="en-US" sz="1800" b="1" i="1" u="sng" dirty="0">
                <a:solidFill>
                  <a:srgbClr val="C00000"/>
                </a:solidFill>
              </a:rPr>
              <a:t>结构体变量</a:t>
            </a:r>
            <a:r>
              <a:rPr lang="zh-CN" altLang="en-US" sz="1800" b="1" dirty="0">
                <a:solidFill>
                  <a:srgbClr val="C00000"/>
                </a:solidFill>
              </a:rPr>
              <a:t>在内存中的首地址</a:t>
            </a:r>
            <a:r>
              <a:rPr lang="zh-CN" altLang="en-US" sz="1800" dirty="0"/>
              <a:t>能够被其</a:t>
            </a:r>
            <a:r>
              <a:rPr lang="zh-CN" altLang="en-US" sz="1800" b="1" dirty="0">
                <a:solidFill>
                  <a:srgbClr val="C00000"/>
                </a:solidFill>
              </a:rPr>
              <a:t>最宽</a:t>
            </a:r>
            <a:r>
              <a:rPr lang="zh-CN" altLang="en-US" sz="1800" b="1" dirty="0">
                <a:solidFill>
                  <a:srgbClr val="030DCD"/>
                </a:solidFill>
              </a:rPr>
              <a:t>基本类型成员的</a:t>
            </a:r>
            <a:r>
              <a:rPr lang="zh-CN" altLang="en-US" sz="1800" b="1" dirty="0" smtClean="0">
                <a:solidFill>
                  <a:srgbClr val="030DCD"/>
                </a:solidFill>
              </a:rPr>
              <a:t>大小</a:t>
            </a:r>
            <a:r>
              <a:rPr lang="zh-CN" altLang="en-US" sz="1800" dirty="0" smtClean="0"/>
              <a:t>整除</a:t>
            </a:r>
            <a:r>
              <a:rPr lang="zh-CN" altLang="en-US" sz="1800" dirty="0"/>
              <a:t>；</a:t>
            </a:r>
          </a:p>
          <a:p>
            <a:pPr marL="971550" lvl="1">
              <a:lnSpc>
                <a:spcPct val="100000"/>
              </a:lnSpc>
              <a:spcBef>
                <a:spcPts val="1200"/>
              </a:spcBef>
            </a:pPr>
            <a:r>
              <a:rPr lang="zh-CN" altLang="en-US" sz="1800" dirty="0"/>
              <a:t>结构体</a:t>
            </a:r>
            <a:r>
              <a:rPr lang="zh-CN" altLang="en-US" sz="1800" b="1" i="1" u="sng" dirty="0">
                <a:solidFill>
                  <a:srgbClr val="030DCD"/>
                </a:solidFill>
              </a:rPr>
              <a:t>每个成员</a:t>
            </a:r>
            <a:r>
              <a:rPr lang="zh-CN" altLang="en-US" sz="1800" b="1" dirty="0" smtClean="0">
                <a:solidFill>
                  <a:srgbClr val="C00000"/>
                </a:solidFill>
              </a:rPr>
              <a:t>相对于结构体</a:t>
            </a:r>
            <a:r>
              <a:rPr lang="zh-CN" altLang="en-US" sz="1800" b="1" dirty="0">
                <a:solidFill>
                  <a:srgbClr val="C00000"/>
                </a:solidFill>
              </a:rPr>
              <a:t>首地址</a:t>
            </a:r>
            <a:r>
              <a:rPr lang="zh-CN" altLang="en-US" sz="1800" dirty="0"/>
              <a:t>的</a:t>
            </a:r>
            <a:r>
              <a:rPr lang="zh-CN" altLang="en-US" sz="1800" b="1" dirty="0">
                <a:solidFill>
                  <a:srgbClr val="7030A0"/>
                </a:solidFill>
              </a:rPr>
              <a:t>偏移量</a:t>
            </a:r>
            <a:r>
              <a:rPr lang="en-US" altLang="zh-CN" sz="1800" b="1" dirty="0">
                <a:solidFill>
                  <a:srgbClr val="7030A0"/>
                </a:solidFill>
              </a:rPr>
              <a:t>(offset)</a:t>
            </a:r>
            <a:r>
              <a:rPr lang="zh-CN" altLang="en-US" sz="1800" b="1" dirty="0">
                <a:solidFill>
                  <a:srgbClr val="030DCD"/>
                </a:solidFill>
              </a:rPr>
              <a:t>都是</a:t>
            </a:r>
            <a:r>
              <a:rPr lang="zh-CN" altLang="en-US" sz="1800" b="1" dirty="0">
                <a:solidFill>
                  <a:srgbClr val="C00000"/>
                </a:solidFill>
              </a:rPr>
              <a:t>该</a:t>
            </a:r>
            <a:r>
              <a:rPr lang="zh-CN" altLang="en-US" sz="1800" b="1" dirty="0" smtClean="0">
                <a:solidFill>
                  <a:srgbClr val="C00000"/>
                </a:solidFill>
              </a:rPr>
              <a:t>成员</a:t>
            </a:r>
            <a:r>
              <a:rPr lang="zh-CN" altLang="en-US" sz="1800" b="1" dirty="0" smtClean="0">
                <a:solidFill>
                  <a:srgbClr val="7030A0"/>
                </a:solidFill>
              </a:rPr>
              <a:t>所占字节数</a:t>
            </a:r>
            <a:r>
              <a:rPr lang="zh-CN" altLang="en-US" sz="1800" b="1" dirty="0" smtClean="0">
                <a:solidFill>
                  <a:srgbClr val="030DCD"/>
                </a:solidFill>
              </a:rPr>
              <a:t>的</a:t>
            </a:r>
            <a:r>
              <a:rPr lang="zh-CN" altLang="en-US" sz="1800" b="1" dirty="0">
                <a:solidFill>
                  <a:srgbClr val="030DCD"/>
                </a:solidFill>
              </a:rPr>
              <a:t>整数倍</a:t>
            </a:r>
            <a:r>
              <a:rPr lang="zh-CN" altLang="en-US" sz="1800" dirty="0"/>
              <a:t>；（</a:t>
            </a:r>
            <a:r>
              <a:rPr lang="zh-CN" altLang="en-US" sz="1800" dirty="0" smtClean="0"/>
              <a:t>成员大小）</a:t>
            </a:r>
            <a:endParaRPr lang="en-US" altLang="zh-CN" sz="1800" dirty="0"/>
          </a:p>
          <a:p>
            <a:pPr marL="1200150" lvl="2">
              <a:lnSpc>
                <a:spcPct val="100000"/>
              </a:lnSpc>
              <a:spcBef>
                <a:spcPts val="1200"/>
              </a:spcBef>
            </a:pPr>
            <a:r>
              <a:rPr lang="zh-CN" altLang="en-US" sz="1600" dirty="0">
                <a:solidFill>
                  <a:srgbClr val="006600"/>
                </a:solidFill>
              </a:rPr>
              <a:t>编译器会根据需要在成员</a:t>
            </a:r>
            <a:r>
              <a:rPr lang="zh-CN" altLang="en-US" sz="1600" dirty="0" smtClean="0">
                <a:solidFill>
                  <a:srgbClr val="006600"/>
                </a:solidFill>
              </a:rPr>
              <a:t>之间</a:t>
            </a:r>
            <a:r>
              <a:rPr lang="zh-CN" altLang="en-US" sz="1600" dirty="0" smtClean="0">
                <a:solidFill>
                  <a:srgbClr val="7030A0"/>
                </a:solidFill>
              </a:rPr>
              <a:t>填充相应数量的字节</a:t>
            </a:r>
            <a:r>
              <a:rPr lang="en-US" altLang="zh-CN" sz="1600" dirty="0">
                <a:solidFill>
                  <a:srgbClr val="006600"/>
                </a:solidFill>
              </a:rPr>
              <a:t>(internal </a:t>
            </a:r>
            <a:r>
              <a:rPr lang="en-US" altLang="zh-CN" sz="1600" dirty="0" smtClean="0">
                <a:solidFill>
                  <a:srgbClr val="006600"/>
                </a:solidFill>
              </a:rPr>
              <a:t>padding</a:t>
            </a:r>
            <a:r>
              <a:rPr lang="en-US" altLang="zh-CN" sz="1600" dirty="0">
                <a:solidFill>
                  <a:srgbClr val="006600"/>
                </a:solidFill>
              </a:rPr>
              <a:t>)</a:t>
            </a:r>
            <a:r>
              <a:rPr lang="zh-CN" altLang="en-US" sz="1600" dirty="0">
                <a:solidFill>
                  <a:srgbClr val="006600"/>
                </a:solidFill>
              </a:rPr>
              <a:t>；</a:t>
            </a:r>
          </a:p>
          <a:p>
            <a:pPr marL="971550" lvl="1">
              <a:lnSpc>
                <a:spcPct val="100000"/>
              </a:lnSpc>
              <a:spcBef>
                <a:spcPts val="1200"/>
              </a:spcBef>
            </a:pPr>
            <a:r>
              <a:rPr lang="zh-CN" altLang="en-US" sz="1800" b="1" i="1" u="sng" dirty="0">
                <a:solidFill>
                  <a:srgbClr val="C00000"/>
                </a:solidFill>
              </a:rPr>
              <a:t>结构体的总大小</a:t>
            </a:r>
            <a:r>
              <a:rPr lang="zh-CN" altLang="en-US" sz="1800" dirty="0"/>
              <a:t>为结构体</a:t>
            </a:r>
            <a:r>
              <a:rPr lang="zh-CN" altLang="en-US" sz="1800" b="1" dirty="0">
                <a:solidFill>
                  <a:srgbClr val="C00000"/>
                </a:solidFill>
              </a:rPr>
              <a:t>最宽</a:t>
            </a:r>
            <a:r>
              <a:rPr lang="zh-CN" altLang="en-US" sz="1800" b="1" dirty="0">
                <a:solidFill>
                  <a:srgbClr val="030DCD"/>
                </a:solidFill>
              </a:rPr>
              <a:t>基本类型成员大小的整数倍</a:t>
            </a:r>
            <a:r>
              <a:rPr lang="zh-CN" altLang="en-US" sz="1800" dirty="0"/>
              <a:t>；</a:t>
            </a:r>
            <a:endParaRPr lang="en-US" altLang="zh-CN" sz="1800" dirty="0"/>
          </a:p>
          <a:p>
            <a:pPr marL="1200150" lvl="2">
              <a:lnSpc>
                <a:spcPct val="100000"/>
              </a:lnSpc>
              <a:spcBef>
                <a:spcPts val="1200"/>
              </a:spcBef>
            </a:pPr>
            <a:r>
              <a:rPr lang="zh-CN" altLang="en-US" sz="1600" dirty="0">
                <a:solidFill>
                  <a:srgbClr val="006600"/>
                </a:solidFill>
              </a:rPr>
              <a:t>编译器会根据需要在</a:t>
            </a:r>
            <a:r>
              <a:rPr lang="zh-CN" altLang="en-US" sz="1600" dirty="0">
                <a:solidFill>
                  <a:srgbClr val="7030A0"/>
                </a:solidFill>
              </a:rPr>
              <a:t>最末一个成员之后</a:t>
            </a:r>
            <a:r>
              <a:rPr lang="zh-CN" altLang="en-US" sz="1600" dirty="0">
                <a:solidFill>
                  <a:srgbClr val="006600"/>
                </a:solidFill>
              </a:rPr>
              <a:t>加上填充字节</a:t>
            </a:r>
            <a:r>
              <a:rPr lang="en-US" altLang="zh-CN" sz="1600" dirty="0">
                <a:solidFill>
                  <a:srgbClr val="006600"/>
                </a:solidFill>
              </a:rPr>
              <a:t>(trailing padding);</a:t>
            </a:r>
            <a:endParaRPr lang="zh-CN" altLang="en-US" sz="1600" dirty="0">
              <a:solidFill>
                <a:srgbClr val="006600"/>
              </a:solidFill>
            </a:endParaRPr>
          </a:p>
          <a:p>
            <a:pPr marL="342900" indent="-342900" algn="just">
              <a:lnSpc>
                <a:spcPct val="100000"/>
              </a:lnSpc>
              <a:spcBef>
                <a:spcPts val="1200"/>
              </a:spcBef>
              <a:buFont typeface="Wingdings" panose="05000000000000000000" pitchFamily="2" charset="2"/>
              <a:buChar char="l"/>
            </a:pPr>
            <a:endParaRPr lang="zh-CN" altLang="en-US" dirty="0">
              <a:solidFill>
                <a:srgbClr val="006600"/>
              </a:solidFill>
            </a:endParaRPr>
          </a:p>
        </p:txBody>
      </p:sp>
    </p:spTree>
    <p:extLst>
      <p:ext uri="{BB962C8B-B14F-4D97-AF65-F5344CB8AC3E}">
        <p14:creationId xmlns:p14="http://schemas.microsoft.com/office/powerpoint/2010/main" val="1758708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rPr>
              <a:t>宏</a:t>
            </a:r>
            <a:r>
              <a:rPr lang="en-US" altLang="zh-CN" dirty="0" err="1">
                <a:solidFill>
                  <a:srgbClr val="C00000"/>
                </a:solidFill>
              </a:rPr>
              <a:t>offsetof</a:t>
            </a:r>
            <a:r>
              <a:rPr lang="en-US" altLang="zh-CN" dirty="0">
                <a:solidFill>
                  <a:srgbClr val="C00000"/>
                </a:solidFill>
              </a:rPr>
              <a:t>()--</a:t>
            </a:r>
            <a:r>
              <a:rPr lang="zh-CN" altLang="en-US" dirty="0">
                <a:solidFill>
                  <a:srgbClr val="006600"/>
                </a:solidFill>
              </a:rPr>
              <a:t>考察结构成员变量的字节对齐</a:t>
            </a:r>
            <a:endParaRPr lang="zh-CN" altLang="en-US" dirty="0"/>
          </a:p>
        </p:txBody>
      </p:sp>
      <p:sp>
        <p:nvSpPr>
          <p:cNvPr id="3" name="内容占位符 2"/>
          <p:cNvSpPr>
            <a:spLocks noGrp="1"/>
          </p:cNvSpPr>
          <p:nvPr>
            <p:ph idx="1"/>
          </p:nvPr>
        </p:nvSpPr>
        <p:spPr/>
        <p:txBody>
          <a:bodyPr/>
          <a:lstStyle/>
          <a:p>
            <a:pPr>
              <a:spcBef>
                <a:spcPts val="600"/>
              </a:spcBef>
              <a:buNone/>
              <a:defRPr/>
            </a:pPr>
            <a:r>
              <a:rPr lang="en-US" altLang="zh-CN" sz="1800" dirty="0">
                <a:solidFill>
                  <a:srgbClr val="030DCD"/>
                </a:solidFill>
              </a:rPr>
              <a:t>#include &lt;</a:t>
            </a:r>
            <a:r>
              <a:rPr lang="en-US" altLang="zh-CN" sz="1800" dirty="0" err="1">
                <a:solidFill>
                  <a:srgbClr val="030DCD"/>
                </a:solidFill>
              </a:rPr>
              <a:t>stddef.h</a:t>
            </a:r>
            <a:r>
              <a:rPr lang="en-US" altLang="zh-CN" sz="1800" dirty="0">
                <a:solidFill>
                  <a:srgbClr val="030DCD"/>
                </a:solidFill>
              </a:rPr>
              <a:t>&gt;</a:t>
            </a:r>
            <a:endParaRPr lang="en-US" altLang="zh-CN" sz="1800" dirty="0">
              <a:solidFill>
                <a:srgbClr val="FF0000"/>
              </a:solidFill>
            </a:endParaRPr>
          </a:p>
          <a:p>
            <a:pPr>
              <a:spcBef>
                <a:spcPts val="600"/>
              </a:spcBef>
              <a:buNone/>
              <a:defRPr/>
            </a:pPr>
            <a:r>
              <a:rPr lang="en-US" altLang="zh-CN" sz="1800" dirty="0" err="1">
                <a:solidFill>
                  <a:srgbClr val="FF0000"/>
                </a:solidFill>
              </a:rPr>
              <a:t>struct</a:t>
            </a:r>
            <a:r>
              <a:rPr lang="en-US" altLang="zh-CN" sz="1800" dirty="0">
                <a:solidFill>
                  <a:srgbClr val="000000"/>
                </a:solidFill>
              </a:rPr>
              <a:t>  student                         </a:t>
            </a:r>
            <a:r>
              <a:rPr lang="en-US" altLang="zh-CN" sz="1800" dirty="0">
                <a:solidFill>
                  <a:srgbClr val="006600"/>
                </a:solidFill>
              </a:rPr>
              <a:t>//</a:t>
            </a:r>
            <a:r>
              <a:rPr lang="zh-CN" altLang="en-US" sz="1800" dirty="0">
                <a:solidFill>
                  <a:srgbClr val="006600"/>
                </a:solidFill>
              </a:rPr>
              <a:t>名为</a:t>
            </a:r>
            <a:r>
              <a:rPr lang="en-US" altLang="zh-CN" sz="1800" dirty="0">
                <a:solidFill>
                  <a:srgbClr val="006600"/>
                </a:solidFill>
              </a:rPr>
              <a:t>student</a:t>
            </a:r>
            <a:r>
              <a:rPr lang="zh-CN" altLang="en-US" sz="1800" dirty="0">
                <a:solidFill>
                  <a:srgbClr val="006600"/>
                </a:solidFill>
              </a:rPr>
              <a:t>的结构类型</a:t>
            </a:r>
          </a:p>
          <a:p>
            <a:pPr>
              <a:spcBef>
                <a:spcPts val="600"/>
              </a:spcBef>
              <a:buNone/>
              <a:defRPr/>
            </a:pPr>
            <a:r>
              <a:rPr lang="en-US" altLang="zh-CN" sz="1800" dirty="0">
                <a:solidFill>
                  <a:srgbClr val="000000"/>
                </a:solidFill>
              </a:rPr>
              <a:t>{                                             </a:t>
            </a:r>
            <a:r>
              <a:rPr lang="en-US" altLang="zh-CN" sz="1800" dirty="0">
                <a:solidFill>
                  <a:srgbClr val="006600"/>
                </a:solidFill>
              </a:rPr>
              <a:t>//</a:t>
            </a:r>
            <a:r>
              <a:rPr lang="zh-CN" altLang="en-US" sz="1800" dirty="0">
                <a:solidFill>
                  <a:srgbClr val="006600"/>
                </a:solidFill>
              </a:rPr>
              <a:t>成员列表</a:t>
            </a:r>
            <a:endParaRPr lang="en-US" altLang="zh-CN" sz="1800" dirty="0">
              <a:solidFill>
                <a:srgbClr val="006600"/>
              </a:solidFill>
            </a:endParaRPr>
          </a:p>
          <a:p>
            <a:pPr>
              <a:spcBef>
                <a:spcPts val="600"/>
              </a:spcBef>
              <a:buNone/>
              <a:defRPr/>
            </a:pPr>
            <a:r>
              <a:rPr lang="en-US" altLang="zh-CN" sz="1800" dirty="0">
                <a:solidFill>
                  <a:srgbClr val="000000"/>
                </a:solidFill>
              </a:rPr>
              <a:t>     char  name[20];                 // </a:t>
            </a:r>
            <a:r>
              <a:rPr lang="en-US" altLang="zh-CN" sz="1800" dirty="0" err="1">
                <a:solidFill>
                  <a:srgbClr val="000000"/>
                </a:solidFill>
              </a:rPr>
              <a:t>offsetof</a:t>
            </a:r>
            <a:r>
              <a:rPr lang="en-US" altLang="zh-CN" sz="1800" dirty="0">
                <a:solidFill>
                  <a:srgbClr val="000000"/>
                </a:solidFill>
              </a:rPr>
              <a:t>(student, name)=0;</a:t>
            </a:r>
            <a:endParaRPr lang="zh-CN" altLang="en-US" sz="1800" dirty="0">
              <a:solidFill>
                <a:srgbClr val="000000"/>
              </a:solidFill>
            </a:endParaRPr>
          </a:p>
          <a:p>
            <a:pPr>
              <a:spcBef>
                <a:spcPts val="600"/>
              </a:spcBef>
              <a:buNone/>
              <a:defRPr/>
            </a:pPr>
            <a:r>
              <a:rPr lang="en-US" altLang="zh-CN" sz="1800" dirty="0">
                <a:solidFill>
                  <a:srgbClr val="000000"/>
                </a:solidFill>
              </a:rPr>
              <a:t>     char sex;                            // </a:t>
            </a:r>
            <a:r>
              <a:rPr lang="en-US" altLang="zh-CN" sz="1800" dirty="0" err="1">
                <a:solidFill>
                  <a:srgbClr val="000000"/>
                </a:solidFill>
              </a:rPr>
              <a:t>offsetof</a:t>
            </a:r>
            <a:r>
              <a:rPr lang="en-US" altLang="zh-CN" sz="1800" dirty="0">
                <a:solidFill>
                  <a:srgbClr val="000000"/>
                </a:solidFill>
              </a:rPr>
              <a:t>(student, sex)=20</a:t>
            </a:r>
            <a:r>
              <a:rPr lang="en-US" altLang="zh-CN" sz="1800" dirty="0" smtClean="0">
                <a:solidFill>
                  <a:srgbClr val="000000"/>
                </a:solidFill>
              </a:rPr>
              <a:t>;    </a:t>
            </a:r>
            <a:r>
              <a:rPr lang="en-US" altLang="zh-CN" sz="1800" dirty="0" smtClean="0">
                <a:solidFill>
                  <a:srgbClr val="7030A0"/>
                </a:solidFill>
              </a:rPr>
              <a:t>//1</a:t>
            </a:r>
            <a:r>
              <a:rPr lang="zh-CN" altLang="en-US" sz="1800" dirty="0" smtClean="0">
                <a:solidFill>
                  <a:srgbClr val="7030A0"/>
                </a:solidFill>
              </a:rPr>
              <a:t>的整数倍</a:t>
            </a:r>
            <a:endParaRPr lang="zh-CN" altLang="en-US" sz="1800" dirty="0">
              <a:solidFill>
                <a:srgbClr val="7030A0"/>
              </a:solidFill>
            </a:endParaRPr>
          </a:p>
          <a:p>
            <a:pPr>
              <a:spcBef>
                <a:spcPts val="600"/>
              </a:spcBef>
              <a:buNone/>
              <a:defRPr/>
            </a:pPr>
            <a:r>
              <a:rPr lang="en-US" altLang="zh-CN" sz="1800" dirty="0">
                <a:solidFill>
                  <a:srgbClr val="000000"/>
                </a:solidFill>
              </a:rPr>
              <a:t>     unsigned birthday;            // </a:t>
            </a:r>
            <a:r>
              <a:rPr lang="en-US" altLang="zh-CN" sz="1800" dirty="0" err="1">
                <a:solidFill>
                  <a:srgbClr val="030DCD"/>
                </a:solidFill>
              </a:rPr>
              <a:t>offsetof</a:t>
            </a:r>
            <a:r>
              <a:rPr lang="en-US" altLang="zh-CN" sz="1800" dirty="0">
                <a:solidFill>
                  <a:srgbClr val="030DCD"/>
                </a:solidFill>
              </a:rPr>
              <a:t>(student, birthday)=24;  </a:t>
            </a:r>
            <a:r>
              <a:rPr lang="en-US" altLang="zh-CN" sz="1800" dirty="0" smtClean="0">
                <a:solidFill>
                  <a:srgbClr val="C00000"/>
                </a:solidFill>
              </a:rPr>
              <a:t>//4*6=24</a:t>
            </a:r>
            <a:r>
              <a:rPr lang="zh-CN" altLang="en-US" sz="1800" dirty="0">
                <a:solidFill>
                  <a:srgbClr val="C00000"/>
                </a:solidFill>
              </a:rPr>
              <a:t>，准则</a:t>
            </a:r>
            <a:r>
              <a:rPr lang="en-US" altLang="zh-CN" sz="1800" dirty="0" smtClean="0">
                <a:solidFill>
                  <a:srgbClr val="C00000"/>
                </a:solidFill>
              </a:rPr>
              <a:t>2</a:t>
            </a:r>
            <a:endParaRPr lang="zh-CN" altLang="en-US" sz="1800" dirty="0">
              <a:solidFill>
                <a:srgbClr val="C00000"/>
              </a:solidFill>
            </a:endParaRPr>
          </a:p>
          <a:p>
            <a:pPr>
              <a:spcBef>
                <a:spcPts val="600"/>
              </a:spcBef>
              <a:buNone/>
              <a:defRPr/>
            </a:pPr>
            <a:r>
              <a:rPr lang="en-US" altLang="zh-CN" sz="1800" dirty="0">
                <a:solidFill>
                  <a:srgbClr val="000000"/>
                </a:solidFill>
              </a:rPr>
              <a:t>     float height;                       // </a:t>
            </a:r>
            <a:r>
              <a:rPr lang="en-US" altLang="zh-CN" sz="1800" dirty="0" err="1">
                <a:solidFill>
                  <a:srgbClr val="000000"/>
                </a:solidFill>
              </a:rPr>
              <a:t>offsetof</a:t>
            </a:r>
            <a:r>
              <a:rPr lang="en-US" altLang="zh-CN" sz="1800" dirty="0">
                <a:solidFill>
                  <a:srgbClr val="000000"/>
                </a:solidFill>
              </a:rPr>
              <a:t>(student, height)=28</a:t>
            </a:r>
            <a:r>
              <a:rPr lang="en-US" altLang="zh-CN" sz="1800" dirty="0" smtClean="0">
                <a:solidFill>
                  <a:srgbClr val="000000"/>
                </a:solidFill>
              </a:rPr>
              <a:t>;  </a:t>
            </a:r>
            <a:r>
              <a:rPr lang="en-US" altLang="zh-CN" sz="1800" dirty="0" smtClean="0">
                <a:solidFill>
                  <a:srgbClr val="7030A0"/>
                </a:solidFill>
              </a:rPr>
              <a:t>//4</a:t>
            </a:r>
            <a:r>
              <a:rPr lang="zh-CN" altLang="en-US" sz="1800" dirty="0" smtClean="0">
                <a:solidFill>
                  <a:srgbClr val="7030A0"/>
                </a:solidFill>
              </a:rPr>
              <a:t>的整数倍</a:t>
            </a:r>
            <a:endParaRPr lang="zh-CN" altLang="en-US" sz="1800" dirty="0">
              <a:solidFill>
                <a:srgbClr val="7030A0"/>
              </a:solidFill>
            </a:endParaRPr>
          </a:p>
          <a:p>
            <a:pPr>
              <a:spcBef>
                <a:spcPts val="600"/>
              </a:spcBef>
              <a:buNone/>
              <a:defRPr/>
            </a:pPr>
            <a:r>
              <a:rPr lang="en-US" altLang="zh-CN" sz="1800" dirty="0">
                <a:solidFill>
                  <a:srgbClr val="000000"/>
                </a:solidFill>
              </a:rPr>
              <a:t>     float weight;                      // </a:t>
            </a:r>
            <a:r>
              <a:rPr lang="en-US" altLang="zh-CN" sz="1800" dirty="0" err="1">
                <a:solidFill>
                  <a:srgbClr val="000000"/>
                </a:solidFill>
              </a:rPr>
              <a:t>offsetof</a:t>
            </a:r>
            <a:r>
              <a:rPr lang="en-US" altLang="zh-CN" sz="1800" dirty="0">
                <a:solidFill>
                  <a:srgbClr val="000000"/>
                </a:solidFill>
              </a:rPr>
              <a:t>(student, weight)=32</a:t>
            </a:r>
            <a:r>
              <a:rPr lang="en-US" altLang="zh-CN" sz="1800" dirty="0" smtClean="0">
                <a:solidFill>
                  <a:srgbClr val="000000"/>
                </a:solidFill>
              </a:rPr>
              <a:t>;  </a:t>
            </a:r>
            <a:r>
              <a:rPr lang="en-US" altLang="zh-CN" sz="1800" dirty="0" smtClean="0">
                <a:solidFill>
                  <a:srgbClr val="7030A0"/>
                </a:solidFill>
              </a:rPr>
              <a:t>//4</a:t>
            </a:r>
            <a:r>
              <a:rPr lang="zh-CN" altLang="en-US" sz="1800" dirty="0" smtClean="0">
                <a:solidFill>
                  <a:srgbClr val="7030A0"/>
                </a:solidFill>
              </a:rPr>
              <a:t>的整数倍</a:t>
            </a:r>
            <a:endParaRPr lang="zh-CN" altLang="en-US" sz="1800" dirty="0">
              <a:solidFill>
                <a:srgbClr val="7030A0"/>
              </a:solidFill>
            </a:endParaRPr>
          </a:p>
          <a:p>
            <a:pPr>
              <a:spcBef>
                <a:spcPts val="600"/>
              </a:spcBef>
              <a:buNone/>
              <a:defRPr/>
            </a:pPr>
            <a:r>
              <a:rPr lang="en-US" altLang="zh-CN" sz="1800" dirty="0">
                <a:solidFill>
                  <a:srgbClr val="000000"/>
                </a:solidFill>
              </a:rPr>
              <a:t> };</a:t>
            </a:r>
          </a:p>
          <a:p>
            <a:pPr marL="285750" indent="-285750">
              <a:spcBef>
                <a:spcPts val="600"/>
              </a:spcBef>
              <a:buFont typeface="Wingdings" panose="05000000000000000000" pitchFamily="2" charset="2"/>
              <a:buChar char="l"/>
              <a:defRPr/>
            </a:pPr>
            <a:r>
              <a:rPr lang="zh-CN" altLang="en-US" sz="1800" dirty="0">
                <a:solidFill>
                  <a:srgbClr val="7030A0"/>
                </a:solidFill>
              </a:rPr>
              <a:t>根据原则</a:t>
            </a:r>
            <a:r>
              <a:rPr lang="en-US" altLang="zh-CN" sz="1800" dirty="0">
                <a:solidFill>
                  <a:srgbClr val="7030A0"/>
                </a:solidFill>
              </a:rPr>
              <a:t>2</a:t>
            </a:r>
            <a:r>
              <a:rPr lang="zh-CN" altLang="en-US" sz="1800" dirty="0">
                <a:solidFill>
                  <a:srgbClr val="000000"/>
                </a:solidFill>
              </a:rPr>
              <a:t>，字节对齐之后，该结构体的大小是：</a:t>
            </a:r>
            <a:r>
              <a:rPr lang="en-US" altLang="zh-CN" sz="1800" dirty="0">
                <a:solidFill>
                  <a:srgbClr val="000000"/>
                </a:solidFill>
              </a:rPr>
              <a:t>20+2+</a:t>
            </a:r>
            <a:r>
              <a:rPr lang="en-US" altLang="zh-CN" sz="1800" dirty="0">
                <a:solidFill>
                  <a:srgbClr val="C00000"/>
                </a:solidFill>
              </a:rPr>
              <a:t>2</a:t>
            </a:r>
            <a:r>
              <a:rPr lang="en-US" altLang="zh-CN" sz="1800" dirty="0">
                <a:solidFill>
                  <a:srgbClr val="000000"/>
                </a:solidFill>
              </a:rPr>
              <a:t>+4+4+4=36</a:t>
            </a:r>
            <a:r>
              <a:rPr lang="zh-CN" altLang="en-US" sz="1800" dirty="0">
                <a:solidFill>
                  <a:srgbClr val="000000"/>
                </a:solidFill>
              </a:rPr>
              <a:t>；</a:t>
            </a:r>
            <a:endParaRPr lang="en-US" altLang="zh-CN" sz="1800" dirty="0">
              <a:solidFill>
                <a:srgbClr val="000000"/>
              </a:solidFill>
            </a:endParaRPr>
          </a:p>
          <a:p>
            <a:pPr marL="285750" indent="-285750">
              <a:spcBef>
                <a:spcPts val="600"/>
              </a:spcBef>
              <a:buFont typeface="Wingdings" panose="05000000000000000000" pitchFamily="2" charset="2"/>
              <a:buChar char="l"/>
              <a:defRPr/>
            </a:pPr>
            <a:r>
              <a:rPr lang="zh-CN" altLang="en-US" sz="1800" dirty="0">
                <a:solidFill>
                  <a:srgbClr val="7030A0"/>
                </a:solidFill>
              </a:rPr>
              <a:t>根据原则</a:t>
            </a:r>
            <a:r>
              <a:rPr lang="en-US" altLang="zh-CN" sz="1800" dirty="0">
                <a:solidFill>
                  <a:srgbClr val="7030A0"/>
                </a:solidFill>
              </a:rPr>
              <a:t>3</a:t>
            </a:r>
            <a:r>
              <a:rPr lang="zh-CN" altLang="en-US" sz="1800" dirty="0">
                <a:solidFill>
                  <a:srgbClr val="000000"/>
                </a:solidFill>
              </a:rPr>
              <a:t>，该结构体中最大成员的宽度是</a:t>
            </a:r>
            <a:r>
              <a:rPr lang="en-US" altLang="zh-CN" sz="1800" dirty="0">
                <a:solidFill>
                  <a:srgbClr val="000000"/>
                </a:solidFill>
              </a:rPr>
              <a:t>4</a:t>
            </a:r>
            <a:r>
              <a:rPr lang="zh-CN" altLang="en-US" sz="1800" dirty="0">
                <a:solidFill>
                  <a:srgbClr val="000000"/>
                </a:solidFill>
              </a:rPr>
              <a:t>字节，</a:t>
            </a:r>
            <a:r>
              <a:rPr lang="en-US" altLang="zh-CN" sz="1800" dirty="0">
                <a:solidFill>
                  <a:srgbClr val="000000"/>
                </a:solidFill>
              </a:rPr>
              <a:t>36</a:t>
            </a:r>
            <a:r>
              <a:rPr lang="zh-CN" altLang="en-US" sz="1800" dirty="0">
                <a:solidFill>
                  <a:srgbClr val="000000"/>
                </a:solidFill>
              </a:rPr>
              <a:t>是</a:t>
            </a:r>
            <a:r>
              <a:rPr lang="en-US" altLang="zh-CN" sz="1800" dirty="0">
                <a:solidFill>
                  <a:srgbClr val="000000"/>
                </a:solidFill>
              </a:rPr>
              <a:t>4</a:t>
            </a:r>
            <a:r>
              <a:rPr lang="zh-CN" altLang="en-US" sz="1800" dirty="0">
                <a:solidFill>
                  <a:srgbClr val="000000"/>
                </a:solidFill>
              </a:rPr>
              <a:t>的倍数，</a:t>
            </a:r>
            <a:r>
              <a:rPr lang="en-US" altLang="zh-CN" sz="1800" dirty="0">
                <a:solidFill>
                  <a:srgbClr val="000000"/>
                </a:solidFill>
              </a:rPr>
              <a:t> </a:t>
            </a:r>
            <a:r>
              <a:rPr lang="en-US" altLang="zh-CN" sz="1800" dirty="0">
                <a:solidFill>
                  <a:srgbClr val="006600"/>
                </a:solidFill>
              </a:rPr>
              <a:t>weight</a:t>
            </a:r>
            <a:r>
              <a:rPr lang="zh-CN" altLang="en-US" sz="1800" dirty="0">
                <a:solidFill>
                  <a:srgbClr val="006600"/>
                </a:solidFill>
              </a:rPr>
              <a:t>之后不需要在填充字节</a:t>
            </a:r>
            <a:r>
              <a:rPr lang="zh-CN" altLang="en-US" sz="1800" dirty="0">
                <a:solidFill>
                  <a:srgbClr val="000000"/>
                </a:solidFill>
              </a:rPr>
              <a:t>；</a:t>
            </a:r>
            <a:endParaRPr lang="en-US" altLang="zh-CN" sz="1800" dirty="0">
              <a:solidFill>
                <a:srgbClr val="000000"/>
              </a:solidFill>
            </a:endParaRPr>
          </a:p>
          <a:p>
            <a:pPr marL="285750" indent="-285750">
              <a:spcBef>
                <a:spcPts val="600"/>
              </a:spcBef>
              <a:buFont typeface="Wingdings" panose="05000000000000000000" pitchFamily="2" charset="2"/>
              <a:buChar char="l"/>
              <a:defRPr/>
            </a:pPr>
            <a:r>
              <a:rPr lang="zh-CN" altLang="en-US" sz="1800" dirty="0">
                <a:solidFill>
                  <a:srgbClr val="030DCD"/>
                </a:solidFill>
              </a:rPr>
              <a:t>因此 </a:t>
            </a:r>
            <a:r>
              <a:rPr lang="en-US" altLang="zh-CN" sz="1800" dirty="0" err="1">
                <a:solidFill>
                  <a:srgbClr val="030DCD"/>
                </a:solidFill>
              </a:rPr>
              <a:t>sizeof</a:t>
            </a:r>
            <a:r>
              <a:rPr lang="en-US" altLang="zh-CN" sz="1800" dirty="0">
                <a:solidFill>
                  <a:srgbClr val="030DCD"/>
                </a:solidFill>
              </a:rPr>
              <a:t>(student )=36; </a:t>
            </a:r>
          </a:p>
          <a:p>
            <a:pPr marL="285750" indent="-285750">
              <a:spcBef>
                <a:spcPts val="600"/>
              </a:spcBef>
              <a:buFont typeface="Wingdings" panose="05000000000000000000" pitchFamily="2" charset="2"/>
              <a:buChar char="l"/>
              <a:defRPr/>
            </a:pPr>
            <a:r>
              <a:rPr lang="zh-CN" altLang="en-US" sz="1800" dirty="0">
                <a:solidFill>
                  <a:srgbClr val="000000"/>
                </a:solidFill>
              </a:rPr>
              <a:t>若仅按字节相加，是</a:t>
            </a:r>
            <a:r>
              <a:rPr lang="en-US" altLang="zh-CN" sz="1800" dirty="0">
                <a:solidFill>
                  <a:srgbClr val="000000"/>
                </a:solidFill>
              </a:rPr>
              <a:t>33</a:t>
            </a:r>
            <a:r>
              <a:rPr lang="zh-CN" altLang="en-US" sz="1800" dirty="0" smtClean="0">
                <a:solidFill>
                  <a:srgbClr val="000000"/>
                </a:solidFill>
              </a:rPr>
              <a:t>个字节，</a:t>
            </a:r>
            <a:r>
              <a:rPr lang="zh-CN" altLang="en-US" sz="1800" dirty="0">
                <a:solidFill>
                  <a:srgbClr val="000000"/>
                </a:solidFill>
              </a:rPr>
              <a:t>但按照字节对齐系统为其分配</a:t>
            </a:r>
            <a:r>
              <a:rPr lang="en-US" altLang="zh-CN" sz="1800" dirty="0">
                <a:solidFill>
                  <a:srgbClr val="000000"/>
                </a:solidFill>
              </a:rPr>
              <a:t>36</a:t>
            </a:r>
            <a:r>
              <a:rPr lang="zh-CN" altLang="en-US" sz="1800" dirty="0">
                <a:solidFill>
                  <a:srgbClr val="000000"/>
                </a:solidFill>
              </a:rPr>
              <a:t>个字节；</a:t>
            </a:r>
            <a:endParaRPr lang="en-US" altLang="zh-CN" sz="1800" dirty="0">
              <a:solidFill>
                <a:srgbClr val="000000"/>
              </a:solidFill>
            </a:endParaRPr>
          </a:p>
        </p:txBody>
      </p:sp>
      <p:sp>
        <p:nvSpPr>
          <p:cNvPr id="4" name="对话气泡: 圆角矩形 3">
            <a:extLst>
              <a:ext uri="{FF2B5EF4-FFF2-40B4-BE49-F238E27FC236}">
                <a16:creationId xmlns:a16="http://schemas.microsoft.com/office/drawing/2014/main" id="{3535DFA9-7C0C-4738-AA5D-611232E084D1}"/>
              </a:ext>
            </a:extLst>
          </p:cNvPr>
          <p:cNvSpPr/>
          <p:nvPr/>
        </p:nvSpPr>
        <p:spPr bwMode="auto">
          <a:xfrm>
            <a:off x="6013755" y="1554870"/>
            <a:ext cx="2503731" cy="998289"/>
          </a:xfrm>
          <a:prstGeom prst="wedgeRoundRectCallout">
            <a:avLst>
              <a:gd name="adj1" fmla="val -21149"/>
              <a:gd name="adj2" fmla="val 74509"/>
              <a:gd name="adj3"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r>
              <a:rPr lang="en-US" altLang="zh-CN" sz="1400" dirty="0" smtClean="0">
                <a:solidFill>
                  <a:srgbClr val="000000"/>
                </a:solidFill>
                <a:latin typeface="+mn-lt"/>
                <a:ea typeface="+mn-ea"/>
              </a:rPr>
              <a:t>birthday</a:t>
            </a:r>
            <a:r>
              <a:rPr lang="zh-CN" altLang="en-US" sz="1400" dirty="0">
                <a:solidFill>
                  <a:srgbClr val="000000"/>
                </a:solidFill>
                <a:latin typeface="+mn-lt"/>
                <a:ea typeface="+mn-ea"/>
              </a:rPr>
              <a:t>是</a:t>
            </a:r>
            <a:r>
              <a:rPr lang="en-US" altLang="zh-CN" sz="1400" dirty="0">
                <a:solidFill>
                  <a:srgbClr val="000000"/>
                </a:solidFill>
                <a:latin typeface="+mn-lt"/>
                <a:ea typeface="+mn-ea"/>
              </a:rPr>
              <a:t>4</a:t>
            </a:r>
            <a:r>
              <a:rPr lang="zh-CN" altLang="en-US" sz="1400" dirty="0">
                <a:solidFill>
                  <a:srgbClr val="000000"/>
                </a:solidFill>
                <a:latin typeface="+mn-lt"/>
                <a:ea typeface="+mn-ea"/>
              </a:rPr>
              <a:t>字节，其在该结构体中的偏移量应该是</a:t>
            </a:r>
            <a:r>
              <a:rPr lang="en-US" altLang="zh-CN" sz="1400" dirty="0">
                <a:solidFill>
                  <a:srgbClr val="000000"/>
                </a:solidFill>
                <a:latin typeface="+mn-lt"/>
                <a:ea typeface="+mn-ea"/>
              </a:rPr>
              <a:t>4</a:t>
            </a:r>
            <a:r>
              <a:rPr lang="zh-CN" altLang="en-US" sz="1400" dirty="0">
                <a:solidFill>
                  <a:srgbClr val="000000"/>
                </a:solidFill>
                <a:latin typeface="+mn-lt"/>
                <a:ea typeface="+mn-ea"/>
              </a:rPr>
              <a:t>的整数倍；故</a:t>
            </a:r>
            <a:r>
              <a:rPr lang="zh-CN" altLang="en-US" sz="1400" dirty="0" smtClean="0">
                <a:solidFill>
                  <a:srgbClr val="000000"/>
                </a:solidFill>
                <a:latin typeface="+mn-lt"/>
                <a:ea typeface="+mn-ea"/>
              </a:rPr>
              <a:t>在成员</a:t>
            </a:r>
            <a:r>
              <a:rPr lang="en-US" altLang="zh-CN" sz="1400" dirty="0" smtClean="0">
                <a:solidFill>
                  <a:srgbClr val="000000"/>
                </a:solidFill>
                <a:latin typeface="+mn-lt"/>
                <a:ea typeface="+mn-ea"/>
              </a:rPr>
              <a:t>sex</a:t>
            </a:r>
            <a:r>
              <a:rPr lang="zh-CN" altLang="en-US" sz="1400" dirty="0" smtClean="0">
                <a:solidFill>
                  <a:srgbClr val="000000"/>
                </a:solidFill>
                <a:latin typeface="+mn-lt"/>
                <a:ea typeface="+mn-ea"/>
              </a:rPr>
              <a:t>之后，</a:t>
            </a:r>
            <a:r>
              <a:rPr lang="en-US" altLang="zh-CN" sz="1400" dirty="0">
                <a:solidFill>
                  <a:srgbClr val="000000"/>
                </a:solidFill>
              </a:rPr>
              <a:t> </a:t>
            </a:r>
            <a:r>
              <a:rPr lang="en-US" altLang="zh-CN" sz="1400" dirty="0">
                <a:solidFill>
                  <a:srgbClr val="000000"/>
                </a:solidFill>
                <a:latin typeface="+mn-lt"/>
                <a:ea typeface="+mn-ea"/>
              </a:rPr>
              <a:t>birthday</a:t>
            </a:r>
            <a:r>
              <a:rPr lang="zh-CN" altLang="en-US" sz="1400" dirty="0">
                <a:solidFill>
                  <a:srgbClr val="000000"/>
                </a:solidFill>
                <a:latin typeface="+mn-lt"/>
                <a:ea typeface="+mn-ea"/>
              </a:rPr>
              <a:t>之前填充</a:t>
            </a:r>
            <a:r>
              <a:rPr lang="zh-CN" altLang="en-US" sz="1400" dirty="0" smtClean="0">
                <a:solidFill>
                  <a:srgbClr val="000000"/>
                </a:solidFill>
                <a:latin typeface="+mn-lt"/>
                <a:ea typeface="+mn-ea"/>
              </a:rPr>
              <a:t>了</a:t>
            </a:r>
            <a:r>
              <a:rPr lang="en-US" altLang="zh-CN" sz="1400" dirty="0">
                <a:solidFill>
                  <a:srgbClr val="000000"/>
                </a:solidFill>
                <a:latin typeface="+mn-lt"/>
                <a:ea typeface="+mn-ea"/>
              </a:rPr>
              <a:t>3</a:t>
            </a:r>
            <a:r>
              <a:rPr lang="zh-CN" altLang="en-US" sz="1400" dirty="0" smtClean="0">
                <a:solidFill>
                  <a:srgbClr val="000000"/>
                </a:solidFill>
                <a:latin typeface="+mn-lt"/>
                <a:ea typeface="+mn-ea"/>
              </a:rPr>
              <a:t>个</a:t>
            </a:r>
            <a:r>
              <a:rPr lang="zh-CN" altLang="en-US" sz="1400" dirty="0">
                <a:solidFill>
                  <a:srgbClr val="000000"/>
                </a:solidFill>
                <a:latin typeface="+mn-lt"/>
                <a:ea typeface="+mn-ea"/>
              </a:rPr>
              <a:t>字节；</a:t>
            </a:r>
            <a:endParaRPr kumimoji="0" lang="zh-CN" altLang="en-US" sz="1400" b="0" i="0" u="none" strike="noStrike" cap="none" normalizeH="0" baseline="0" dirty="0">
              <a:ln>
                <a:noFill/>
              </a:ln>
              <a:solidFill>
                <a:schemeClr val="tx1"/>
              </a:solidFill>
              <a:effectLst/>
              <a:latin typeface="+mn-lt"/>
              <a:ea typeface="+mn-ea"/>
            </a:endParaRPr>
          </a:p>
        </p:txBody>
      </p:sp>
    </p:spTree>
    <p:extLst>
      <p:ext uri="{BB962C8B-B14F-4D97-AF65-F5344CB8AC3E}">
        <p14:creationId xmlns:p14="http://schemas.microsoft.com/office/powerpoint/2010/main" val="261728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85775" y="255588"/>
            <a:ext cx="8077200" cy="584200"/>
          </a:xfrm>
        </p:spPr>
        <p:txBody>
          <a:bodyPr/>
          <a:lstStyle/>
          <a:p>
            <a:r>
              <a:rPr lang="en-US" altLang="zh-CN" sz="3200" dirty="0"/>
              <a:t>7 </a:t>
            </a:r>
            <a:r>
              <a:rPr lang="zh-CN" altLang="en-US" sz="3200" dirty="0"/>
              <a:t>数据的组织与处理（</a:t>
            </a:r>
            <a:r>
              <a:rPr lang="en-US" altLang="zh-CN" sz="3200" dirty="0"/>
              <a:t>2</a:t>
            </a:r>
            <a:r>
              <a:rPr lang="zh-CN" altLang="en-US" sz="3200" dirty="0"/>
              <a:t>）</a:t>
            </a:r>
            <a:endParaRPr lang="en-US" altLang="zh-CN" sz="3200" dirty="0"/>
          </a:p>
        </p:txBody>
      </p:sp>
      <p:sp>
        <p:nvSpPr>
          <p:cNvPr id="52226" name="Rectangle 3"/>
          <p:cNvSpPr>
            <a:spLocks noGrp="1" noChangeArrowheads="1"/>
          </p:cNvSpPr>
          <p:nvPr>
            <p:ph idx="1"/>
          </p:nvPr>
        </p:nvSpPr>
        <p:spPr>
          <a:xfrm>
            <a:off x="485775" y="1136649"/>
            <a:ext cx="8080375" cy="5002893"/>
          </a:xfrm>
        </p:spPr>
        <p:txBody>
          <a:bodyPr/>
          <a:lstStyle/>
          <a:p>
            <a:pPr marL="342900" indent="-342900">
              <a:buFont typeface="Wingdings" panose="05000000000000000000" pitchFamily="2" charset="2"/>
              <a:buChar char="l"/>
            </a:pPr>
            <a:r>
              <a:rPr lang="en-US" altLang="zh-CN" dirty="0">
                <a:solidFill>
                  <a:srgbClr val="01080B"/>
                </a:solidFill>
              </a:rPr>
              <a:t>7.1 </a:t>
            </a:r>
            <a:r>
              <a:rPr lang="zh-CN" altLang="en-US" dirty="0">
                <a:solidFill>
                  <a:srgbClr val="01080B"/>
                </a:solidFill>
              </a:rPr>
              <a:t>结构与结构数组</a:t>
            </a:r>
            <a:endParaRPr lang="en-US" altLang="zh-CN" dirty="0">
              <a:solidFill>
                <a:srgbClr val="01080B"/>
              </a:solidFill>
            </a:endParaRPr>
          </a:p>
          <a:p>
            <a:pPr marL="342900" indent="-342900">
              <a:buFont typeface="Wingdings" panose="05000000000000000000" pitchFamily="2" charset="2"/>
              <a:buChar char="l"/>
            </a:pPr>
            <a:r>
              <a:rPr lang="en-US" altLang="zh-CN" dirty="0">
                <a:solidFill>
                  <a:srgbClr val="01080B"/>
                </a:solidFill>
              </a:rPr>
              <a:t>7.2 </a:t>
            </a:r>
            <a:r>
              <a:rPr lang="zh-CN" altLang="en-US" dirty="0">
                <a:solidFill>
                  <a:srgbClr val="01080B"/>
                </a:solidFill>
              </a:rPr>
              <a:t>指针和结构</a:t>
            </a:r>
            <a:endParaRPr lang="en-US" altLang="zh-CN" dirty="0">
              <a:solidFill>
                <a:srgbClr val="01080B"/>
              </a:solidFill>
            </a:endParaRPr>
          </a:p>
          <a:p>
            <a:pPr marL="342900" indent="-342900">
              <a:buFont typeface="Wingdings" panose="05000000000000000000" pitchFamily="2" charset="2"/>
              <a:buChar char="l"/>
            </a:pPr>
            <a:r>
              <a:rPr lang="en-US" altLang="zh-CN" dirty="0">
                <a:solidFill>
                  <a:srgbClr val="01080B"/>
                </a:solidFill>
              </a:rPr>
              <a:t>7.3 </a:t>
            </a:r>
            <a:r>
              <a:rPr lang="zh-CN" altLang="en-US" dirty="0">
                <a:solidFill>
                  <a:srgbClr val="01080B"/>
                </a:solidFill>
              </a:rPr>
              <a:t>链表</a:t>
            </a:r>
            <a:endParaRPr lang="en-US" altLang="zh-CN" dirty="0">
              <a:solidFill>
                <a:srgbClr val="01080B"/>
              </a:solidFill>
            </a:endParaRPr>
          </a:p>
          <a:p>
            <a:pPr marL="342900" indent="-342900">
              <a:buFont typeface="Wingdings" panose="05000000000000000000" pitchFamily="2" charset="2"/>
              <a:buChar char="l"/>
            </a:pPr>
            <a:r>
              <a:rPr lang="en-US" altLang="zh-CN" dirty="0">
                <a:solidFill>
                  <a:srgbClr val="01080B"/>
                </a:solidFill>
              </a:rPr>
              <a:t>7.4 </a:t>
            </a:r>
            <a:r>
              <a:rPr lang="zh-CN" altLang="en-US" dirty="0">
                <a:solidFill>
                  <a:srgbClr val="01080B"/>
                </a:solidFill>
              </a:rPr>
              <a:t>共用体（联合）</a:t>
            </a:r>
            <a:endParaRPr lang="en-US" altLang="zh-CN" dirty="0">
              <a:solidFill>
                <a:srgbClr val="01080B"/>
              </a:solidFill>
            </a:endParaRPr>
          </a:p>
          <a:p>
            <a:pPr marL="342900" indent="-342900">
              <a:buFont typeface="Wingdings" panose="05000000000000000000" pitchFamily="2" charset="2"/>
              <a:buChar char="l"/>
            </a:pPr>
            <a:endParaRPr lang="en-US" altLang="zh-CN" sz="2800" dirty="0"/>
          </a:p>
        </p:txBody>
      </p:sp>
    </p:spTree>
    <p:extLst>
      <p:ext uri="{BB962C8B-B14F-4D97-AF65-F5344CB8AC3E}">
        <p14:creationId xmlns:p14="http://schemas.microsoft.com/office/powerpoint/2010/main" val="20064532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rPr>
              <a:t>宏</a:t>
            </a:r>
            <a:r>
              <a:rPr lang="en-US" altLang="zh-CN" dirty="0" err="1">
                <a:solidFill>
                  <a:srgbClr val="C00000"/>
                </a:solidFill>
              </a:rPr>
              <a:t>offsetof</a:t>
            </a:r>
            <a:r>
              <a:rPr lang="en-US" altLang="zh-CN" dirty="0">
                <a:solidFill>
                  <a:srgbClr val="C00000"/>
                </a:solidFill>
              </a:rPr>
              <a:t>()</a:t>
            </a:r>
            <a:r>
              <a:rPr lang="en-US" altLang="zh-CN" dirty="0">
                <a:solidFill>
                  <a:srgbClr val="006600"/>
                </a:solidFill>
              </a:rPr>
              <a:t>—</a:t>
            </a:r>
            <a:r>
              <a:rPr lang="zh-CN" altLang="en-US" dirty="0">
                <a:solidFill>
                  <a:srgbClr val="006600"/>
                </a:solidFill>
              </a:rPr>
              <a:t>考察结构成员变量的字节对齐</a:t>
            </a:r>
            <a:endParaRPr lang="zh-CN" altLang="en-US" dirty="0"/>
          </a:p>
        </p:txBody>
      </p:sp>
      <p:sp>
        <p:nvSpPr>
          <p:cNvPr id="3" name="内容占位符 2"/>
          <p:cNvSpPr>
            <a:spLocks noGrp="1"/>
          </p:cNvSpPr>
          <p:nvPr>
            <p:ph idx="1"/>
          </p:nvPr>
        </p:nvSpPr>
        <p:spPr/>
        <p:txBody>
          <a:bodyPr/>
          <a:lstStyle/>
          <a:p>
            <a:pPr marL="285750" lvl="1" indent="0">
              <a:lnSpc>
                <a:spcPct val="120000"/>
              </a:lnSpc>
              <a:buNone/>
            </a:pPr>
            <a:r>
              <a:rPr lang="en-US" altLang="zh-CN" sz="1800" dirty="0" err="1"/>
              <a:t>struct</a:t>
            </a:r>
            <a:r>
              <a:rPr lang="en-US" altLang="zh-CN" sz="1800" dirty="0"/>
              <a:t> student</a:t>
            </a:r>
          </a:p>
          <a:p>
            <a:pPr marL="285750" lvl="1" indent="0">
              <a:lnSpc>
                <a:spcPct val="120000"/>
              </a:lnSpc>
              <a:buNone/>
            </a:pPr>
            <a:r>
              <a:rPr lang="en-US" altLang="zh-CN" sz="1800" dirty="0"/>
              <a:t>{</a:t>
            </a:r>
          </a:p>
          <a:p>
            <a:pPr marL="285750" lvl="1" indent="0">
              <a:lnSpc>
                <a:spcPct val="120000"/>
              </a:lnSpc>
              <a:buNone/>
            </a:pPr>
            <a:r>
              <a:rPr lang="en-US" altLang="zh-CN" sz="1800" dirty="0"/>
              <a:t>      char ID;        //</a:t>
            </a:r>
            <a:r>
              <a:rPr lang="en-US" altLang="zh-CN" sz="1800" dirty="0" err="1">
                <a:solidFill>
                  <a:srgbClr val="030DCD"/>
                </a:solidFill>
              </a:rPr>
              <a:t>offsetof</a:t>
            </a:r>
            <a:r>
              <a:rPr lang="en-US" altLang="zh-CN" sz="1800" dirty="0">
                <a:solidFill>
                  <a:srgbClr val="030DCD"/>
                </a:solidFill>
              </a:rPr>
              <a:t>(student, ID)=0;</a:t>
            </a:r>
          </a:p>
          <a:p>
            <a:pPr marL="285750" lvl="1" indent="0">
              <a:lnSpc>
                <a:spcPct val="120000"/>
              </a:lnSpc>
              <a:buNone/>
            </a:pPr>
            <a:r>
              <a:rPr lang="en-US" altLang="zh-CN" sz="1800" dirty="0">
                <a:solidFill>
                  <a:srgbClr val="7030A0"/>
                </a:solidFill>
              </a:rPr>
              <a:t>      unsigned  </a:t>
            </a:r>
            <a:r>
              <a:rPr lang="en-US" altLang="zh-CN" sz="1800" dirty="0" err="1" smtClean="0">
                <a:solidFill>
                  <a:srgbClr val="7030A0"/>
                </a:solidFill>
              </a:rPr>
              <a:t>A_language</a:t>
            </a:r>
            <a:r>
              <a:rPr lang="en-US" altLang="zh-CN" sz="1800" dirty="0">
                <a:solidFill>
                  <a:srgbClr val="7030A0"/>
                </a:solidFill>
              </a:rPr>
              <a:t>;                   </a:t>
            </a:r>
            <a:r>
              <a:rPr lang="en-US" altLang="zh-CN" sz="1800" b="1" dirty="0">
                <a:solidFill>
                  <a:srgbClr val="006600"/>
                </a:solidFill>
              </a:rPr>
              <a:t>// </a:t>
            </a:r>
            <a:r>
              <a:rPr lang="zh-CN" altLang="en-US" sz="1800" b="1" dirty="0">
                <a:solidFill>
                  <a:srgbClr val="006600"/>
                </a:solidFill>
              </a:rPr>
              <a:t>思考：</a:t>
            </a:r>
            <a:r>
              <a:rPr lang="en-US" altLang="zh-CN" sz="1800" b="1" dirty="0" err="1">
                <a:solidFill>
                  <a:srgbClr val="006600"/>
                </a:solidFill>
              </a:rPr>
              <a:t>offsetof</a:t>
            </a:r>
            <a:r>
              <a:rPr lang="en-US" altLang="zh-CN" sz="1800" b="1" dirty="0">
                <a:solidFill>
                  <a:srgbClr val="006600"/>
                </a:solidFill>
              </a:rPr>
              <a:t> </a:t>
            </a:r>
            <a:r>
              <a:rPr lang="en-US" altLang="zh-CN" sz="1800" b="1" dirty="0" smtClean="0">
                <a:solidFill>
                  <a:srgbClr val="006600"/>
                </a:solidFill>
              </a:rPr>
              <a:t>(</a:t>
            </a:r>
            <a:r>
              <a:rPr lang="en-US" altLang="zh-CN" sz="1800" b="1" dirty="0" err="1" smtClean="0">
                <a:solidFill>
                  <a:srgbClr val="006600"/>
                </a:solidFill>
              </a:rPr>
              <a:t>A_language</a:t>
            </a:r>
            <a:r>
              <a:rPr lang="en-US" altLang="zh-CN" sz="1800" b="1" dirty="0">
                <a:solidFill>
                  <a:srgbClr val="006600"/>
                </a:solidFill>
              </a:rPr>
              <a:t>)=?</a:t>
            </a:r>
          </a:p>
          <a:p>
            <a:pPr marL="285750" lvl="1" indent="0">
              <a:lnSpc>
                <a:spcPct val="120000"/>
              </a:lnSpc>
              <a:buNone/>
            </a:pPr>
            <a:r>
              <a:rPr lang="en-US" altLang="zh-CN" sz="1800" dirty="0"/>
              <a:t>      char name[10];</a:t>
            </a:r>
          </a:p>
          <a:p>
            <a:pPr marL="285750" lvl="1" indent="0">
              <a:lnSpc>
                <a:spcPct val="120000"/>
              </a:lnSpc>
              <a:buNone/>
            </a:pPr>
            <a:r>
              <a:rPr lang="en-US" altLang="zh-CN" sz="1800" dirty="0"/>
              <a:t>      unsigned </a:t>
            </a:r>
            <a:r>
              <a:rPr lang="en-US" altLang="zh-CN" sz="1800" dirty="0" err="1"/>
              <a:t>B_language</a:t>
            </a:r>
            <a:r>
              <a:rPr lang="en-US" altLang="zh-CN" sz="1800" dirty="0"/>
              <a:t>;</a:t>
            </a:r>
          </a:p>
          <a:p>
            <a:pPr marL="285750" lvl="1" indent="0">
              <a:lnSpc>
                <a:spcPct val="120000"/>
              </a:lnSpc>
              <a:buNone/>
            </a:pPr>
            <a:r>
              <a:rPr lang="en-US" altLang="zh-CN" sz="1800" dirty="0"/>
              <a:t>      unsigned long  </a:t>
            </a:r>
            <a:r>
              <a:rPr lang="en-US" altLang="zh-CN" sz="1800" dirty="0" err="1"/>
              <a:t>C_language</a:t>
            </a:r>
            <a:r>
              <a:rPr lang="en-US" altLang="zh-CN" sz="1800" dirty="0"/>
              <a:t>;</a:t>
            </a:r>
          </a:p>
          <a:p>
            <a:pPr marL="285750" lvl="1" indent="0">
              <a:lnSpc>
                <a:spcPct val="120000"/>
              </a:lnSpc>
              <a:buNone/>
            </a:pPr>
            <a:r>
              <a:rPr lang="en-US" altLang="zh-CN" sz="1800" dirty="0"/>
              <a:t>      char </a:t>
            </a:r>
            <a:r>
              <a:rPr lang="en-US" altLang="zh-CN" sz="1800" dirty="0" err="1"/>
              <a:t>D_language</a:t>
            </a:r>
            <a:r>
              <a:rPr lang="en-US" altLang="zh-CN" sz="1800" dirty="0"/>
              <a:t>;</a:t>
            </a:r>
          </a:p>
          <a:p>
            <a:pPr marL="285750" lvl="1" indent="0">
              <a:lnSpc>
                <a:spcPct val="120000"/>
              </a:lnSpc>
              <a:buNone/>
            </a:pPr>
            <a:r>
              <a:rPr lang="en-US" altLang="zh-CN" sz="1800" dirty="0"/>
              <a:t>      unsigned long </a:t>
            </a:r>
            <a:r>
              <a:rPr lang="en-US" altLang="zh-CN" sz="1800" dirty="0" err="1"/>
              <a:t>long</a:t>
            </a:r>
            <a:r>
              <a:rPr lang="en-US" altLang="zh-CN" sz="1800" dirty="0"/>
              <a:t>   </a:t>
            </a:r>
            <a:r>
              <a:rPr lang="en-US" altLang="zh-CN" sz="1800" dirty="0" err="1"/>
              <a:t>E_language</a:t>
            </a:r>
            <a:r>
              <a:rPr lang="en-US" altLang="zh-CN" sz="1800" dirty="0"/>
              <a:t>;</a:t>
            </a:r>
          </a:p>
          <a:p>
            <a:pPr marL="285750" lvl="1" indent="0">
              <a:lnSpc>
                <a:spcPct val="120000"/>
              </a:lnSpc>
              <a:buNone/>
            </a:pPr>
            <a:r>
              <a:rPr lang="en-US" altLang="zh-CN" sz="1800" dirty="0"/>
              <a:t>      struct  student *next;</a:t>
            </a:r>
          </a:p>
          <a:p>
            <a:pPr marL="285750" lvl="1" indent="0">
              <a:lnSpc>
                <a:spcPct val="120000"/>
              </a:lnSpc>
              <a:buNone/>
            </a:pPr>
            <a:r>
              <a:rPr lang="en-US" altLang="zh-CN" sz="1800" dirty="0"/>
              <a:t>};</a:t>
            </a:r>
          </a:p>
          <a:p>
            <a:pPr marL="285750" lvl="1" indent="0">
              <a:buNone/>
            </a:pPr>
            <a:r>
              <a:rPr lang="en-US" altLang="zh-CN" sz="1800" dirty="0"/>
              <a:t>//</a:t>
            </a:r>
            <a:r>
              <a:rPr lang="zh-CN" altLang="en-US" sz="1800" dirty="0"/>
              <a:t>结构体的大小应该是成员最大宽度</a:t>
            </a:r>
            <a:r>
              <a:rPr lang="en-US" altLang="zh-CN" sz="1800" dirty="0"/>
              <a:t>8</a:t>
            </a:r>
            <a:r>
              <a:rPr lang="zh-CN" altLang="en-US" sz="1800" dirty="0"/>
              <a:t>的倍数，否则，应该在</a:t>
            </a:r>
            <a:r>
              <a:rPr lang="en-US" altLang="zh-CN" sz="1800" dirty="0"/>
              <a:t>next</a:t>
            </a:r>
            <a:r>
              <a:rPr lang="zh-CN" altLang="en-US" sz="1800" dirty="0"/>
              <a:t>后填充字节；</a:t>
            </a:r>
          </a:p>
        </p:txBody>
      </p:sp>
      <p:sp>
        <p:nvSpPr>
          <p:cNvPr id="5" name="矩形 4">
            <a:extLst>
              <a:ext uri="{FF2B5EF4-FFF2-40B4-BE49-F238E27FC236}">
                <a16:creationId xmlns:a16="http://schemas.microsoft.com/office/drawing/2014/main" id="{0439FEBC-9CDA-4BA0-AD12-ADFAAD4D9127}"/>
              </a:ext>
            </a:extLst>
          </p:cNvPr>
          <p:cNvSpPr/>
          <p:nvPr/>
        </p:nvSpPr>
        <p:spPr>
          <a:xfrm>
            <a:off x="4300728" y="2558098"/>
            <a:ext cx="3433056" cy="369332"/>
          </a:xfrm>
          <a:prstGeom prst="rect">
            <a:avLst/>
          </a:prstGeom>
        </p:spPr>
        <p:txBody>
          <a:bodyPr wrap="none">
            <a:spAutoFit/>
          </a:bodyPr>
          <a:lstStyle/>
          <a:p>
            <a:r>
              <a:rPr lang="en-US" altLang="zh-CN" dirty="0">
                <a:solidFill>
                  <a:srgbClr val="C00000"/>
                </a:solidFill>
                <a:latin typeface="+mn-lt"/>
                <a:ea typeface="+mn-ea"/>
              </a:rPr>
              <a:t>// </a:t>
            </a:r>
            <a:r>
              <a:rPr lang="en-US" altLang="zh-CN" dirty="0" err="1">
                <a:solidFill>
                  <a:srgbClr val="C00000"/>
                </a:solidFill>
                <a:latin typeface="+mn-lt"/>
                <a:ea typeface="+mn-ea"/>
              </a:rPr>
              <a:t>offsetof</a:t>
            </a:r>
            <a:r>
              <a:rPr lang="en-US" altLang="zh-CN" dirty="0">
                <a:solidFill>
                  <a:srgbClr val="C00000"/>
                </a:solidFill>
                <a:latin typeface="+mn-lt"/>
                <a:ea typeface="+mn-ea"/>
              </a:rPr>
              <a:t>(student, </a:t>
            </a:r>
            <a:r>
              <a:rPr lang="en-US" altLang="zh-CN" dirty="0" err="1" smtClean="0">
                <a:solidFill>
                  <a:srgbClr val="C00000"/>
                </a:solidFill>
                <a:latin typeface="+mn-lt"/>
                <a:ea typeface="+mn-ea"/>
              </a:rPr>
              <a:t>A_language</a:t>
            </a:r>
            <a:r>
              <a:rPr lang="en-US" altLang="zh-CN" dirty="0">
                <a:solidFill>
                  <a:srgbClr val="C00000"/>
                </a:solidFill>
                <a:latin typeface="+mn-lt"/>
                <a:ea typeface="+mn-ea"/>
              </a:rPr>
              <a:t>)=4;</a:t>
            </a:r>
            <a:endParaRPr lang="zh-CN" altLang="en-US" dirty="0">
              <a:solidFill>
                <a:srgbClr val="C00000"/>
              </a:solidFill>
              <a:latin typeface="+mn-lt"/>
              <a:ea typeface="+mn-ea"/>
            </a:endParaRPr>
          </a:p>
        </p:txBody>
      </p:sp>
    </p:spTree>
    <p:extLst>
      <p:ext uri="{BB962C8B-B14F-4D97-AF65-F5344CB8AC3E}">
        <p14:creationId xmlns:p14="http://schemas.microsoft.com/office/powerpoint/2010/main" val="188468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rPr>
              <a:t>宏</a:t>
            </a:r>
            <a:r>
              <a:rPr lang="en-US" altLang="zh-CN" dirty="0" err="1">
                <a:solidFill>
                  <a:srgbClr val="C00000"/>
                </a:solidFill>
              </a:rPr>
              <a:t>offsetof</a:t>
            </a:r>
            <a:r>
              <a:rPr lang="en-US" altLang="zh-CN" dirty="0">
                <a:solidFill>
                  <a:srgbClr val="C00000"/>
                </a:solidFill>
              </a:rPr>
              <a:t>()</a:t>
            </a:r>
            <a:r>
              <a:rPr lang="en-US" altLang="zh-CN" dirty="0">
                <a:solidFill>
                  <a:srgbClr val="006600"/>
                </a:solidFill>
              </a:rPr>
              <a:t>—</a:t>
            </a:r>
            <a:r>
              <a:rPr lang="zh-CN" altLang="en-US" dirty="0">
                <a:solidFill>
                  <a:srgbClr val="006600"/>
                </a:solidFill>
              </a:rPr>
              <a:t>考察结构成员变量的字节对齐</a:t>
            </a:r>
            <a:endParaRPr lang="zh-CN" altLang="en-US" dirty="0"/>
          </a:p>
        </p:txBody>
      </p:sp>
      <p:sp>
        <p:nvSpPr>
          <p:cNvPr id="3" name="内容占位符 2"/>
          <p:cNvSpPr>
            <a:spLocks noGrp="1"/>
          </p:cNvSpPr>
          <p:nvPr>
            <p:ph idx="1"/>
          </p:nvPr>
        </p:nvSpPr>
        <p:spPr/>
        <p:txBody>
          <a:bodyPr/>
          <a:lstStyle/>
          <a:p>
            <a:pPr marL="285750" lvl="1" indent="0">
              <a:lnSpc>
                <a:spcPct val="120000"/>
              </a:lnSpc>
              <a:buNone/>
            </a:pPr>
            <a:r>
              <a:rPr lang="en-US" altLang="zh-CN" sz="1800" dirty="0" err="1"/>
              <a:t>struct</a:t>
            </a:r>
            <a:r>
              <a:rPr lang="en-US" altLang="zh-CN" sz="1800" dirty="0"/>
              <a:t> student</a:t>
            </a:r>
          </a:p>
          <a:p>
            <a:pPr marL="285750" lvl="1" indent="0">
              <a:lnSpc>
                <a:spcPct val="120000"/>
              </a:lnSpc>
              <a:buNone/>
            </a:pPr>
            <a:r>
              <a:rPr lang="en-US" altLang="zh-CN" sz="1800" dirty="0"/>
              <a:t>{</a:t>
            </a:r>
          </a:p>
          <a:p>
            <a:pPr marL="285750" lvl="1" indent="0">
              <a:lnSpc>
                <a:spcPct val="120000"/>
              </a:lnSpc>
              <a:buNone/>
            </a:pPr>
            <a:r>
              <a:rPr lang="en-US" altLang="zh-CN" sz="1800" dirty="0"/>
              <a:t>      char ID;        //</a:t>
            </a:r>
            <a:r>
              <a:rPr lang="en-US" altLang="zh-CN" sz="1800" dirty="0" err="1">
                <a:solidFill>
                  <a:srgbClr val="030DCD"/>
                </a:solidFill>
              </a:rPr>
              <a:t>offsetof</a:t>
            </a:r>
            <a:r>
              <a:rPr lang="en-US" altLang="zh-CN" sz="1800" dirty="0">
                <a:solidFill>
                  <a:srgbClr val="030DCD"/>
                </a:solidFill>
              </a:rPr>
              <a:t>(student, ID)=0;</a:t>
            </a:r>
          </a:p>
          <a:p>
            <a:pPr marL="285750" lvl="1" indent="0">
              <a:lnSpc>
                <a:spcPct val="120000"/>
              </a:lnSpc>
              <a:buNone/>
            </a:pPr>
            <a:r>
              <a:rPr lang="en-US" altLang="zh-CN" sz="1800" dirty="0">
                <a:solidFill>
                  <a:srgbClr val="C00000"/>
                </a:solidFill>
              </a:rPr>
              <a:t>      unsigned long </a:t>
            </a:r>
            <a:r>
              <a:rPr lang="en-US" altLang="zh-CN" sz="1800" dirty="0" err="1">
                <a:solidFill>
                  <a:srgbClr val="C00000"/>
                </a:solidFill>
              </a:rPr>
              <a:t>long</a:t>
            </a:r>
            <a:r>
              <a:rPr lang="en-US" altLang="zh-CN" sz="1800" dirty="0">
                <a:solidFill>
                  <a:srgbClr val="C00000"/>
                </a:solidFill>
              </a:rPr>
              <a:t> </a:t>
            </a:r>
            <a:r>
              <a:rPr lang="en-US" altLang="zh-CN" sz="1800" dirty="0" smtClean="0">
                <a:solidFill>
                  <a:srgbClr val="C00000"/>
                </a:solidFill>
              </a:rPr>
              <a:t> </a:t>
            </a:r>
            <a:r>
              <a:rPr lang="en-US" altLang="zh-CN" sz="1800" dirty="0" err="1" smtClean="0">
                <a:solidFill>
                  <a:srgbClr val="C00000"/>
                </a:solidFill>
              </a:rPr>
              <a:t>A_language</a:t>
            </a:r>
            <a:r>
              <a:rPr lang="en-US" altLang="zh-CN" sz="1800" dirty="0"/>
              <a:t>;   //</a:t>
            </a:r>
            <a:r>
              <a:rPr lang="zh-CN" altLang="en-US" sz="1800" b="1" dirty="0">
                <a:solidFill>
                  <a:srgbClr val="006600"/>
                </a:solidFill>
              </a:rPr>
              <a:t>思考：</a:t>
            </a:r>
            <a:r>
              <a:rPr lang="en-US" altLang="zh-CN" sz="1800" b="1" dirty="0" err="1">
                <a:solidFill>
                  <a:srgbClr val="006600"/>
                </a:solidFill>
              </a:rPr>
              <a:t>offsetof</a:t>
            </a:r>
            <a:r>
              <a:rPr lang="en-US" altLang="zh-CN" sz="1800" b="1" dirty="0">
                <a:solidFill>
                  <a:srgbClr val="006600"/>
                </a:solidFill>
              </a:rPr>
              <a:t> </a:t>
            </a:r>
            <a:r>
              <a:rPr lang="en-US" altLang="zh-CN" sz="1800" b="1" dirty="0" smtClean="0">
                <a:solidFill>
                  <a:srgbClr val="006600"/>
                </a:solidFill>
              </a:rPr>
              <a:t>(</a:t>
            </a:r>
            <a:r>
              <a:rPr lang="en-US" altLang="zh-CN" sz="1800" b="1" dirty="0" err="1" smtClean="0">
                <a:solidFill>
                  <a:srgbClr val="006600"/>
                </a:solidFill>
              </a:rPr>
              <a:t>A_language</a:t>
            </a:r>
            <a:r>
              <a:rPr lang="en-US" altLang="zh-CN" sz="1800" b="1" dirty="0">
                <a:solidFill>
                  <a:srgbClr val="006600"/>
                </a:solidFill>
              </a:rPr>
              <a:t>)=?</a:t>
            </a:r>
          </a:p>
          <a:p>
            <a:pPr marL="285750" lvl="1" indent="0">
              <a:lnSpc>
                <a:spcPct val="120000"/>
              </a:lnSpc>
              <a:buNone/>
            </a:pPr>
            <a:r>
              <a:rPr lang="en-US" altLang="zh-CN" sz="1800" dirty="0"/>
              <a:t>      char name[10]; </a:t>
            </a:r>
          </a:p>
          <a:p>
            <a:pPr marL="285750" lvl="1" indent="0">
              <a:lnSpc>
                <a:spcPct val="120000"/>
              </a:lnSpc>
              <a:buNone/>
            </a:pPr>
            <a:r>
              <a:rPr lang="en-US" altLang="zh-CN" sz="1800" dirty="0"/>
              <a:t>      unsigned </a:t>
            </a:r>
            <a:r>
              <a:rPr lang="en-US" altLang="zh-CN" sz="1800" dirty="0" err="1"/>
              <a:t>B_language</a:t>
            </a:r>
            <a:r>
              <a:rPr lang="en-US" altLang="zh-CN" sz="1800" dirty="0"/>
              <a:t>;</a:t>
            </a:r>
          </a:p>
          <a:p>
            <a:pPr marL="285750" lvl="1" indent="0">
              <a:lnSpc>
                <a:spcPct val="120000"/>
              </a:lnSpc>
              <a:buNone/>
            </a:pPr>
            <a:r>
              <a:rPr lang="en-US" altLang="zh-CN" sz="1800" dirty="0"/>
              <a:t>      unsigned long  </a:t>
            </a:r>
            <a:r>
              <a:rPr lang="en-US" altLang="zh-CN" sz="1800" dirty="0" err="1"/>
              <a:t>C_language</a:t>
            </a:r>
            <a:r>
              <a:rPr lang="en-US" altLang="zh-CN" sz="1800" dirty="0"/>
              <a:t>;</a:t>
            </a:r>
          </a:p>
          <a:p>
            <a:pPr marL="285750" lvl="1" indent="0">
              <a:lnSpc>
                <a:spcPct val="120000"/>
              </a:lnSpc>
              <a:buNone/>
            </a:pPr>
            <a:r>
              <a:rPr lang="en-US" altLang="zh-CN" sz="1800" dirty="0"/>
              <a:t>      char </a:t>
            </a:r>
            <a:r>
              <a:rPr lang="en-US" altLang="zh-CN" sz="1800" dirty="0" err="1"/>
              <a:t>D_language</a:t>
            </a:r>
            <a:r>
              <a:rPr lang="en-US" altLang="zh-CN" sz="1800" dirty="0"/>
              <a:t>;</a:t>
            </a:r>
          </a:p>
          <a:p>
            <a:pPr marL="285750" lvl="1" indent="0">
              <a:lnSpc>
                <a:spcPct val="120000"/>
              </a:lnSpc>
              <a:buNone/>
            </a:pPr>
            <a:r>
              <a:rPr lang="en-US" altLang="zh-CN" sz="1800" dirty="0"/>
              <a:t>      unsigned long </a:t>
            </a:r>
            <a:r>
              <a:rPr lang="en-US" altLang="zh-CN" sz="1800" dirty="0" err="1"/>
              <a:t>long</a:t>
            </a:r>
            <a:r>
              <a:rPr lang="en-US" altLang="zh-CN" sz="1800" dirty="0"/>
              <a:t>   </a:t>
            </a:r>
            <a:r>
              <a:rPr lang="en-US" altLang="zh-CN" sz="1800" dirty="0" err="1"/>
              <a:t>E_language</a:t>
            </a:r>
            <a:r>
              <a:rPr lang="en-US" altLang="zh-CN" sz="1800" dirty="0"/>
              <a:t>;</a:t>
            </a:r>
          </a:p>
          <a:p>
            <a:pPr marL="285750" lvl="1" indent="0">
              <a:lnSpc>
                <a:spcPct val="120000"/>
              </a:lnSpc>
              <a:buNone/>
            </a:pPr>
            <a:r>
              <a:rPr lang="en-US" altLang="zh-CN" sz="1800" dirty="0"/>
              <a:t> </a:t>
            </a:r>
            <a:r>
              <a:rPr lang="en-US" altLang="zh-CN" sz="1800" dirty="0" smtClean="0"/>
              <a:t>     </a:t>
            </a:r>
            <a:r>
              <a:rPr lang="en-US" altLang="zh-CN" sz="1800" dirty="0" err="1" smtClean="0"/>
              <a:t>struct</a:t>
            </a:r>
            <a:r>
              <a:rPr lang="en-US" altLang="zh-CN" sz="1800" dirty="0" smtClean="0"/>
              <a:t>  </a:t>
            </a:r>
            <a:r>
              <a:rPr lang="en-US" altLang="zh-CN" sz="1800" dirty="0"/>
              <a:t>student *next;</a:t>
            </a:r>
          </a:p>
          <a:p>
            <a:pPr marL="285750" lvl="1" indent="0">
              <a:lnSpc>
                <a:spcPct val="120000"/>
              </a:lnSpc>
              <a:buNone/>
            </a:pPr>
            <a:r>
              <a:rPr lang="en-US" altLang="zh-CN" sz="1800" dirty="0"/>
              <a:t>};</a:t>
            </a:r>
          </a:p>
          <a:p>
            <a:pPr marL="285750" lvl="1" indent="0">
              <a:buNone/>
            </a:pPr>
            <a:r>
              <a:rPr lang="en-US" altLang="zh-CN" sz="1800" dirty="0"/>
              <a:t>//</a:t>
            </a:r>
            <a:r>
              <a:rPr lang="zh-CN" altLang="en-US" sz="1800" dirty="0"/>
              <a:t>结构体的大小应该是成员最大宽度</a:t>
            </a:r>
            <a:r>
              <a:rPr lang="en-US" altLang="zh-CN" sz="1800" dirty="0"/>
              <a:t>8</a:t>
            </a:r>
            <a:r>
              <a:rPr lang="zh-CN" altLang="en-US" sz="1800" dirty="0"/>
              <a:t>的倍数，否则，应该在</a:t>
            </a:r>
            <a:r>
              <a:rPr lang="en-US" altLang="zh-CN" sz="1800" dirty="0"/>
              <a:t>next</a:t>
            </a:r>
            <a:r>
              <a:rPr lang="zh-CN" altLang="en-US" sz="1800" dirty="0"/>
              <a:t>后填充字节；</a:t>
            </a:r>
          </a:p>
        </p:txBody>
      </p:sp>
      <p:sp>
        <p:nvSpPr>
          <p:cNvPr id="4" name="矩形 3">
            <a:extLst>
              <a:ext uri="{FF2B5EF4-FFF2-40B4-BE49-F238E27FC236}">
                <a16:creationId xmlns:a16="http://schemas.microsoft.com/office/drawing/2014/main" id="{B8C2E7DB-786E-4E61-8B58-009CDA668303}"/>
              </a:ext>
            </a:extLst>
          </p:cNvPr>
          <p:cNvSpPr/>
          <p:nvPr/>
        </p:nvSpPr>
        <p:spPr>
          <a:xfrm>
            <a:off x="4246169" y="2545845"/>
            <a:ext cx="3445239" cy="369332"/>
          </a:xfrm>
          <a:prstGeom prst="rect">
            <a:avLst/>
          </a:prstGeom>
        </p:spPr>
        <p:txBody>
          <a:bodyPr wrap="none">
            <a:spAutoFit/>
          </a:bodyPr>
          <a:lstStyle/>
          <a:p>
            <a:r>
              <a:rPr lang="en-US" altLang="zh-CN" b="1" dirty="0">
                <a:solidFill>
                  <a:srgbClr val="7030A0"/>
                </a:solidFill>
                <a:latin typeface="+mn-lt"/>
                <a:ea typeface="+mn-ea"/>
              </a:rPr>
              <a:t>//</a:t>
            </a:r>
            <a:r>
              <a:rPr lang="en-US" altLang="zh-CN" b="1" dirty="0" err="1">
                <a:solidFill>
                  <a:srgbClr val="7030A0"/>
                </a:solidFill>
                <a:latin typeface="+mn-lt"/>
                <a:ea typeface="+mn-ea"/>
              </a:rPr>
              <a:t>offsetof</a:t>
            </a:r>
            <a:r>
              <a:rPr lang="en-US" altLang="zh-CN" b="1" dirty="0">
                <a:solidFill>
                  <a:srgbClr val="7030A0"/>
                </a:solidFill>
                <a:latin typeface="+mn-lt"/>
                <a:ea typeface="+mn-ea"/>
              </a:rPr>
              <a:t>(student, </a:t>
            </a:r>
            <a:r>
              <a:rPr lang="en-US" altLang="zh-CN" b="1" dirty="0" err="1" smtClean="0">
                <a:solidFill>
                  <a:srgbClr val="7030A0"/>
                </a:solidFill>
                <a:latin typeface="+mn-lt"/>
                <a:ea typeface="+mn-ea"/>
              </a:rPr>
              <a:t>A_language</a:t>
            </a:r>
            <a:r>
              <a:rPr lang="en-US" altLang="zh-CN" b="1" dirty="0">
                <a:solidFill>
                  <a:srgbClr val="7030A0"/>
                </a:solidFill>
                <a:latin typeface="+mn-lt"/>
                <a:ea typeface="+mn-ea"/>
              </a:rPr>
              <a:t>)=8</a:t>
            </a:r>
            <a:endParaRPr lang="zh-CN" altLang="en-US" b="1" dirty="0">
              <a:solidFill>
                <a:srgbClr val="7030A0"/>
              </a:solidFill>
              <a:latin typeface="+mn-lt"/>
              <a:ea typeface="+mn-ea"/>
            </a:endParaRPr>
          </a:p>
        </p:txBody>
      </p:sp>
    </p:spTree>
    <p:extLst>
      <p:ext uri="{BB962C8B-B14F-4D97-AF65-F5344CB8AC3E}">
        <p14:creationId xmlns:p14="http://schemas.microsoft.com/office/powerpoint/2010/main" val="41126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rPr>
              <a:t>宏</a:t>
            </a:r>
            <a:r>
              <a:rPr lang="en-US" altLang="zh-CN" dirty="0" err="1">
                <a:solidFill>
                  <a:srgbClr val="C00000"/>
                </a:solidFill>
              </a:rPr>
              <a:t>offsetof</a:t>
            </a:r>
            <a:r>
              <a:rPr lang="en-US" altLang="zh-CN" dirty="0" smtClean="0">
                <a:solidFill>
                  <a:srgbClr val="C00000"/>
                </a:solidFill>
              </a:rPr>
              <a:t>()</a:t>
            </a:r>
            <a:r>
              <a:rPr lang="zh-CN" altLang="en-US" dirty="0" smtClean="0">
                <a:solidFill>
                  <a:srgbClr val="C00000"/>
                </a:solidFill>
              </a:rPr>
              <a:t>例</a:t>
            </a:r>
            <a:endParaRPr lang="zh-CN" altLang="en-US" dirty="0"/>
          </a:p>
        </p:txBody>
      </p:sp>
      <p:sp>
        <p:nvSpPr>
          <p:cNvPr id="3" name="内容占位符 2"/>
          <p:cNvSpPr>
            <a:spLocks noGrp="1"/>
          </p:cNvSpPr>
          <p:nvPr>
            <p:ph idx="1"/>
          </p:nvPr>
        </p:nvSpPr>
        <p:spPr/>
        <p:txBody>
          <a:bodyPr/>
          <a:lstStyle/>
          <a:p>
            <a:pPr>
              <a:spcBef>
                <a:spcPts val="600"/>
              </a:spcBef>
              <a:buNone/>
              <a:defRPr/>
            </a:pPr>
            <a:r>
              <a:rPr lang="en-US" altLang="zh-CN" sz="1800" dirty="0">
                <a:solidFill>
                  <a:srgbClr val="030DCD"/>
                </a:solidFill>
              </a:rPr>
              <a:t>#include &lt;</a:t>
            </a:r>
            <a:r>
              <a:rPr lang="en-US" altLang="zh-CN" sz="1800" dirty="0" err="1">
                <a:solidFill>
                  <a:srgbClr val="030DCD"/>
                </a:solidFill>
              </a:rPr>
              <a:t>stddef.h</a:t>
            </a:r>
            <a:r>
              <a:rPr lang="en-US" altLang="zh-CN" sz="1800" dirty="0">
                <a:solidFill>
                  <a:srgbClr val="030DCD"/>
                </a:solidFill>
              </a:rPr>
              <a:t>&gt;</a:t>
            </a:r>
            <a:endParaRPr lang="en-US" altLang="zh-CN" sz="1800" dirty="0">
              <a:solidFill>
                <a:srgbClr val="FF0000"/>
              </a:solidFill>
            </a:endParaRPr>
          </a:p>
          <a:p>
            <a:pPr>
              <a:spcBef>
                <a:spcPts val="600"/>
              </a:spcBef>
              <a:buNone/>
              <a:defRPr/>
            </a:pPr>
            <a:r>
              <a:rPr lang="en-US" altLang="zh-CN" sz="1800" dirty="0" err="1">
                <a:solidFill>
                  <a:srgbClr val="FF0000"/>
                </a:solidFill>
              </a:rPr>
              <a:t>struct</a:t>
            </a:r>
            <a:r>
              <a:rPr lang="en-US" altLang="zh-CN" sz="1800" dirty="0">
                <a:solidFill>
                  <a:srgbClr val="000000"/>
                </a:solidFill>
              </a:rPr>
              <a:t>  student                         </a:t>
            </a:r>
            <a:r>
              <a:rPr lang="en-US" altLang="zh-CN" sz="1800" dirty="0">
                <a:solidFill>
                  <a:srgbClr val="006600"/>
                </a:solidFill>
              </a:rPr>
              <a:t>//</a:t>
            </a:r>
            <a:r>
              <a:rPr lang="zh-CN" altLang="en-US" sz="1800" dirty="0">
                <a:solidFill>
                  <a:srgbClr val="006600"/>
                </a:solidFill>
              </a:rPr>
              <a:t>名为</a:t>
            </a:r>
            <a:r>
              <a:rPr lang="en-US" altLang="zh-CN" sz="1800" dirty="0">
                <a:solidFill>
                  <a:srgbClr val="006600"/>
                </a:solidFill>
              </a:rPr>
              <a:t>student</a:t>
            </a:r>
            <a:r>
              <a:rPr lang="zh-CN" altLang="en-US" sz="1800" dirty="0">
                <a:solidFill>
                  <a:srgbClr val="006600"/>
                </a:solidFill>
              </a:rPr>
              <a:t>的结构类型</a:t>
            </a:r>
          </a:p>
          <a:p>
            <a:pPr>
              <a:spcBef>
                <a:spcPts val="600"/>
              </a:spcBef>
              <a:buNone/>
              <a:defRPr/>
            </a:pPr>
            <a:r>
              <a:rPr lang="en-US" altLang="zh-CN" sz="1800" dirty="0">
                <a:solidFill>
                  <a:srgbClr val="000000"/>
                </a:solidFill>
              </a:rPr>
              <a:t>{                                             </a:t>
            </a:r>
            <a:r>
              <a:rPr lang="en-US" altLang="zh-CN" sz="1800" dirty="0">
                <a:solidFill>
                  <a:srgbClr val="006600"/>
                </a:solidFill>
              </a:rPr>
              <a:t>//</a:t>
            </a:r>
            <a:r>
              <a:rPr lang="zh-CN" altLang="en-US" sz="1800" dirty="0">
                <a:solidFill>
                  <a:srgbClr val="006600"/>
                </a:solidFill>
              </a:rPr>
              <a:t>成员列表</a:t>
            </a:r>
            <a:endParaRPr lang="en-US" altLang="zh-CN" sz="1800" dirty="0">
              <a:solidFill>
                <a:srgbClr val="006600"/>
              </a:solidFill>
            </a:endParaRPr>
          </a:p>
          <a:p>
            <a:pPr>
              <a:spcBef>
                <a:spcPts val="600"/>
              </a:spcBef>
              <a:buNone/>
              <a:defRPr/>
            </a:pPr>
            <a:r>
              <a:rPr lang="en-US" altLang="zh-CN" sz="1800" dirty="0">
                <a:solidFill>
                  <a:srgbClr val="000000"/>
                </a:solidFill>
              </a:rPr>
              <a:t>     char  </a:t>
            </a:r>
            <a:r>
              <a:rPr lang="en-US" altLang="zh-CN" sz="1800" dirty="0" smtClean="0">
                <a:solidFill>
                  <a:srgbClr val="000000"/>
                </a:solidFill>
              </a:rPr>
              <a:t>name[</a:t>
            </a:r>
            <a:r>
              <a:rPr lang="en-US" altLang="zh-CN" sz="1800" dirty="0" smtClean="0">
                <a:solidFill>
                  <a:srgbClr val="C00000"/>
                </a:solidFill>
              </a:rPr>
              <a:t>18</a:t>
            </a:r>
            <a:r>
              <a:rPr lang="en-US" altLang="zh-CN" sz="1800" dirty="0" smtClean="0">
                <a:solidFill>
                  <a:srgbClr val="000000"/>
                </a:solidFill>
              </a:rPr>
              <a:t>];                 </a:t>
            </a:r>
            <a:r>
              <a:rPr lang="en-US" altLang="zh-CN" sz="1800" dirty="0">
                <a:solidFill>
                  <a:srgbClr val="000000"/>
                </a:solidFill>
              </a:rPr>
              <a:t>// </a:t>
            </a:r>
            <a:r>
              <a:rPr lang="en-US" altLang="zh-CN" sz="1800" dirty="0" err="1">
                <a:solidFill>
                  <a:srgbClr val="000000"/>
                </a:solidFill>
              </a:rPr>
              <a:t>offsetof</a:t>
            </a:r>
            <a:r>
              <a:rPr lang="en-US" altLang="zh-CN" sz="1800" dirty="0">
                <a:solidFill>
                  <a:srgbClr val="000000"/>
                </a:solidFill>
              </a:rPr>
              <a:t>(student, name)=0;</a:t>
            </a:r>
            <a:endParaRPr lang="zh-CN" altLang="en-US" sz="1800" dirty="0">
              <a:solidFill>
                <a:srgbClr val="000000"/>
              </a:solidFill>
            </a:endParaRPr>
          </a:p>
          <a:p>
            <a:pPr>
              <a:spcBef>
                <a:spcPts val="600"/>
              </a:spcBef>
              <a:buNone/>
              <a:defRPr/>
            </a:pPr>
            <a:r>
              <a:rPr lang="en-US" altLang="zh-CN" sz="1800" dirty="0">
                <a:solidFill>
                  <a:srgbClr val="000000"/>
                </a:solidFill>
              </a:rPr>
              <a:t>     char sex;                            // </a:t>
            </a:r>
            <a:r>
              <a:rPr lang="en-US" altLang="zh-CN" sz="1800" dirty="0" err="1">
                <a:solidFill>
                  <a:srgbClr val="0070C0"/>
                </a:solidFill>
              </a:rPr>
              <a:t>offsetof</a:t>
            </a:r>
            <a:r>
              <a:rPr lang="en-US" altLang="zh-CN" sz="1800" dirty="0">
                <a:solidFill>
                  <a:srgbClr val="0070C0"/>
                </a:solidFill>
              </a:rPr>
              <a:t>(student, sex</a:t>
            </a:r>
            <a:r>
              <a:rPr lang="en-US" altLang="zh-CN" sz="1800" dirty="0" smtClean="0">
                <a:solidFill>
                  <a:srgbClr val="0070C0"/>
                </a:solidFill>
              </a:rPr>
              <a:t>)=</a:t>
            </a:r>
            <a:r>
              <a:rPr lang="en-US" altLang="zh-CN" sz="1800" dirty="0" smtClean="0">
                <a:solidFill>
                  <a:srgbClr val="C00000"/>
                </a:solidFill>
              </a:rPr>
              <a:t>18</a:t>
            </a:r>
            <a:r>
              <a:rPr lang="en-US" altLang="zh-CN" sz="1800" dirty="0" smtClean="0">
                <a:solidFill>
                  <a:srgbClr val="000000"/>
                </a:solidFill>
              </a:rPr>
              <a:t>;    </a:t>
            </a:r>
            <a:endParaRPr lang="zh-CN" altLang="en-US" sz="1800" dirty="0">
              <a:solidFill>
                <a:srgbClr val="7030A0"/>
              </a:solidFill>
            </a:endParaRPr>
          </a:p>
          <a:p>
            <a:pPr>
              <a:spcBef>
                <a:spcPts val="600"/>
              </a:spcBef>
              <a:buNone/>
              <a:defRPr/>
            </a:pPr>
            <a:r>
              <a:rPr lang="en-US" altLang="zh-CN" sz="1800" dirty="0">
                <a:solidFill>
                  <a:srgbClr val="000000"/>
                </a:solidFill>
              </a:rPr>
              <a:t>     unsigned birthday;            // </a:t>
            </a:r>
            <a:r>
              <a:rPr lang="en-US" altLang="zh-CN" sz="1800" dirty="0" err="1">
                <a:solidFill>
                  <a:srgbClr val="030DCD"/>
                </a:solidFill>
              </a:rPr>
              <a:t>offsetof</a:t>
            </a:r>
            <a:r>
              <a:rPr lang="en-US" altLang="zh-CN" sz="1800" dirty="0">
                <a:solidFill>
                  <a:srgbClr val="030DCD"/>
                </a:solidFill>
              </a:rPr>
              <a:t>(student, birthday)=</a:t>
            </a:r>
            <a:r>
              <a:rPr lang="en-US" altLang="zh-CN" sz="1800" dirty="0" smtClean="0">
                <a:solidFill>
                  <a:srgbClr val="C00000"/>
                </a:solidFill>
              </a:rPr>
              <a:t>20</a:t>
            </a:r>
            <a:r>
              <a:rPr lang="en-US" altLang="zh-CN" sz="1800" dirty="0" smtClean="0">
                <a:solidFill>
                  <a:srgbClr val="030DCD"/>
                </a:solidFill>
              </a:rPr>
              <a:t>;  </a:t>
            </a:r>
            <a:endParaRPr lang="en-US" altLang="zh-CN" sz="1800" dirty="0" smtClean="0">
              <a:solidFill>
                <a:srgbClr val="7030A0"/>
              </a:solidFill>
            </a:endParaRPr>
          </a:p>
          <a:p>
            <a:pPr>
              <a:spcBef>
                <a:spcPts val="600"/>
              </a:spcBef>
              <a:buNone/>
              <a:defRPr/>
            </a:pPr>
            <a:r>
              <a:rPr lang="en-US" altLang="zh-CN" sz="1800" dirty="0" smtClean="0">
                <a:solidFill>
                  <a:srgbClr val="000000"/>
                </a:solidFill>
              </a:rPr>
              <a:t>     </a:t>
            </a:r>
            <a:r>
              <a:rPr lang="en-US" altLang="zh-CN" sz="1800" dirty="0">
                <a:solidFill>
                  <a:srgbClr val="000000"/>
                </a:solidFill>
              </a:rPr>
              <a:t>float height;                       // </a:t>
            </a:r>
            <a:r>
              <a:rPr lang="en-US" altLang="zh-CN" sz="1800" dirty="0" err="1">
                <a:solidFill>
                  <a:srgbClr val="000000"/>
                </a:solidFill>
              </a:rPr>
              <a:t>offsetof</a:t>
            </a:r>
            <a:r>
              <a:rPr lang="en-US" altLang="zh-CN" sz="1800" dirty="0">
                <a:solidFill>
                  <a:srgbClr val="000000"/>
                </a:solidFill>
              </a:rPr>
              <a:t>(student, height)=28</a:t>
            </a:r>
            <a:r>
              <a:rPr lang="en-US" altLang="zh-CN" sz="1800" dirty="0" smtClean="0">
                <a:solidFill>
                  <a:srgbClr val="000000"/>
                </a:solidFill>
              </a:rPr>
              <a:t>;  </a:t>
            </a:r>
            <a:endParaRPr lang="zh-CN" altLang="en-US" sz="1800" dirty="0">
              <a:solidFill>
                <a:srgbClr val="7030A0"/>
              </a:solidFill>
            </a:endParaRPr>
          </a:p>
          <a:p>
            <a:pPr>
              <a:spcBef>
                <a:spcPts val="600"/>
              </a:spcBef>
              <a:buNone/>
              <a:defRPr/>
            </a:pPr>
            <a:r>
              <a:rPr lang="en-US" altLang="zh-CN" sz="1800" dirty="0">
                <a:solidFill>
                  <a:srgbClr val="000000"/>
                </a:solidFill>
              </a:rPr>
              <a:t>     float weight;                      // </a:t>
            </a:r>
            <a:r>
              <a:rPr lang="en-US" altLang="zh-CN" sz="1800" dirty="0" err="1">
                <a:solidFill>
                  <a:srgbClr val="000000"/>
                </a:solidFill>
              </a:rPr>
              <a:t>offsetof</a:t>
            </a:r>
            <a:r>
              <a:rPr lang="en-US" altLang="zh-CN" sz="1800" dirty="0">
                <a:solidFill>
                  <a:srgbClr val="000000"/>
                </a:solidFill>
              </a:rPr>
              <a:t>(student, weight)=32</a:t>
            </a:r>
            <a:r>
              <a:rPr lang="en-US" altLang="zh-CN" sz="1800" dirty="0" smtClean="0">
                <a:solidFill>
                  <a:srgbClr val="000000"/>
                </a:solidFill>
              </a:rPr>
              <a:t>; </a:t>
            </a:r>
          </a:p>
          <a:p>
            <a:pPr>
              <a:spcBef>
                <a:spcPts val="600"/>
              </a:spcBef>
              <a:buNone/>
              <a:defRPr/>
            </a:pPr>
            <a:r>
              <a:rPr lang="en-US" altLang="zh-CN" sz="1800" dirty="0" smtClean="0">
                <a:solidFill>
                  <a:srgbClr val="000000"/>
                </a:solidFill>
              </a:rPr>
              <a:t> };</a:t>
            </a:r>
            <a:endParaRPr lang="en-US" altLang="zh-CN" sz="1800" dirty="0">
              <a:solidFill>
                <a:srgbClr val="000000"/>
              </a:solidFill>
            </a:endParaRPr>
          </a:p>
        </p:txBody>
      </p:sp>
    </p:spTree>
    <p:extLst>
      <p:ext uri="{BB962C8B-B14F-4D97-AF65-F5344CB8AC3E}">
        <p14:creationId xmlns:p14="http://schemas.microsoft.com/office/powerpoint/2010/main" val="3971772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注：结构</a:t>
            </a:r>
            <a:r>
              <a:rPr lang="zh-CN" altLang="en-US" dirty="0">
                <a:solidFill>
                  <a:srgbClr val="7030A0"/>
                </a:solidFill>
              </a:rPr>
              <a:t>成员定义顺序不同，分配字节也不同</a:t>
            </a:r>
          </a:p>
        </p:txBody>
      </p:sp>
      <p:sp>
        <p:nvSpPr>
          <p:cNvPr id="3" name="内容占位符 2"/>
          <p:cNvSpPr>
            <a:spLocks noGrp="1"/>
          </p:cNvSpPr>
          <p:nvPr>
            <p:ph idx="1"/>
          </p:nvPr>
        </p:nvSpPr>
        <p:spPr>
          <a:xfrm>
            <a:off x="4770005" y="1147909"/>
            <a:ext cx="3805670" cy="3273172"/>
          </a:xfrm>
          <a:ln>
            <a:solidFill>
              <a:srgbClr val="080808"/>
            </a:solidFill>
          </a:ln>
        </p:spPr>
        <p:txBody>
          <a:bodyPr/>
          <a:lstStyle/>
          <a:p>
            <a:pPr>
              <a:buNone/>
            </a:pPr>
            <a:r>
              <a:rPr lang="en-US" altLang="zh-CN" sz="2000" dirty="0" err="1">
                <a:solidFill>
                  <a:srgbClr val="080808"/>
                </a:solidFill>
              </a:rPr>
              <a:t>struct</a:t>
            </a:r>
            <a:r>
              <a:rPr lang="en-US" altLang="zh-CN" sz="2000" dirty="0">
                <a:solidFill>
                  <a:srgbClr val="080808"/>
                </a:solidFill>
              </a:rPr>
              <a:t> </a:t>
            </a:r>
            <a:r>
              <a:rPr lang="en-US" altLang="zh-CN" sz="2000" dirty="0" err="1">
                <a:solidFill>
                  <a:srgbClr val="080808"/>
                </a:solidFill>
              </a:rPr>
              <a:t>DirectoryEntry</a:t>
            </a:r>
            <a:r>
              <a:rPr lang="en-US" altLang="zh-CN" sz="2000" dirty="0">
                <a:solidFill>
                  <a:srgbClr val="080808"/>
                </a:solidFill>
              </a:rPr>
              <a:t> {</a:t>
            </a:r>
          </a:p>
          <a:p>
            <a:pPr>
              <a:buNone/>
            </a:pPr>
            <a:r>
              <a:rPr lang="en-US" altLang="zh-CN" sz="2000" dirty="0">
                <a:solidFill>
                  <a:srgbClr val="080808"/>
                </a:solidFill>
              </a:rPr>
              <a:t>          </a:t>
            </a:r>
            <a:r>
              <a:rPr lang="en-US" altLang="zh-CN" sz="2000" dirty="0" err="1">
                <a:solidFill>
                  <a:srgbClr val="030DCD"/>
                </a:solidFill>
              </a:rPr>
              <a:t>int</a:t>
            </a:r>
            <a:r>
              <a:rPr lang="en-US" altLang="zh-CN" sz="2000" dirty="0">
                <a:solidFill>
                  <a:srgbClr val="030DCD"/>
                </a:solidFill>
              </a:rPr>
              <a:t> sector;        </a:t>
            </a:r>
            <a:r>
              <a:rPr lang="en-US" altLang="zh-CN" sz="2000" dirty="0">
                <a:solidFill>
                  <a:srgbClr val="080808"/>
                </a:solidFill>
              </a:rPr>
              <a:t>//offset: 0</a:t>
            </a:r>
          </a:p>
          <a:p>
            <a:pPr>
              <a:buNone/>
            </a:pPr>
            <a:r>
              <a:rPr lang="en-US" altLang="zh-CN" sz="2000" dirty="0">
                <a:solidFill>
                  <a:srgbClr val="C00000"/>
                </a:solidFill>
              </a:rPr>
              <a:t>          </a:t>
            </a:r>
            <a:r>
              <a:rPr lang="en-US" altLang="zh-CN" sz="2000" dirty="0" smtClean="0">
                <a:solidFill>
                  <a:srgbClr val="C00000"/>
                </a:solidFill>
              </a:rPr>
              <a:t>char </a:t>
            </a:r>
            <a:r>
              <a:rPr lang="en-US" altLang="zh-CN" sz="2000" dirty="0" err="1">
                <a:solidFill>
                  <a:srgbClr val="C00000"/>
                </a:solidFill>
              </a:rPr>
              <a:t>inUse</a:t>
            </a:r>
            <a:r>
              <a:rPr lang="en-US" altLang="zh-CN" sz="2000" dirty="0">
                <a:solidFill>
                  <a:srgbClr val="C00000"/>
                </a:solidFill>
              </a:rPr>
              <a:t>;</a:t>
            </a:r>
            <a:r>
              <a:rPr lang="en-US" altLang="zh-CN" sz="2000" dirty="0">
                <a:solidFill>
                  <a:srgbClr val="080808"/>
                </a:solidFill>
              </a:rPr>
              <a:t>	 //offset: 4 </a:t>
            </a:r>
          </a:p>
          <a:p>
            <a:pPr>
              <a:buNone/>
            </a:pPr>
            <a:r>
              <a:rPr lang="en-US" altLang="zh-CN" sz="2000" dirty="0">
                <a:solidFill>
                  <a:srgbClr val="080808"/>
                </a:solidFill>
              </a:rPr>
              <a:t>	char name[11]; //offset: 5	</a:t>
            </a:r>
          </a:p>
          <a:p>
            <a:pPr>
              <a:buNone/>
            </a:pPr>
            <a:r>
              <a:rPr lang="en-US" altLang="zh-CN" sz="2000" dirty="0">
                <a:solidFill>
                  <a:srgbClr val="080808"/>
                </a:solidFill>
              </a:rPr>
              <a:t>};</a:t>
            </a:r>
          </a:p>
          <a:p>
            <a:pPr>
              <a:buNone/>
            </a:pPr>
            <a:r>
              <a:rPr lang="en-US" altLang="zh-CN" sz="2000" dirty="0">
                <a:solidFill>
                  <a:srgbClr val="080808"/>
                </a:solidFill>
              </a:rPr>
              <a:t>//</a:t>
            </a:r>
            <a:r>
              <a:rPr lang="en-US" altLang="zh-CN" sz="2000" dirty="0" err="1">
                <a:solidFill>
                  <a:srgbClr val="080808"/>
                </a:solidFill>
              </a:rPr>
              <a:t>sizeof</a:t>
            </a:r>
            <a:r>
              <a:rPr lang="en-US" altLang="zh-CN" sz="2000" dirty="0">
                <a:solidFill>
                  <a:srgbClr val="080808"/>
                </a:solidFill>
              </a:rPr>
              <a:t>(</a:t>
            </a:r>
            <a:r>
              <a:rPr lang="en-US" altLang="zh-CN" sz="2000" dirty="0" err="1">
                <a:solidFill>
                  <a:srgbClr val="080808"/>
                </a:solidFill>
              </a:rPr>
              <a:t>DirectoryEntry</a:t>
            </a:r>
            <a:r>
              <a:rPr lang="en-US" altLang="zh-CN" sz="2000" dirty="0">
                <a:solidFill>
                  <a:srgbClr val="080808"/>
                </a:solidFill>
              </a:rPr>
              <a:t>)=16;</a:t>
            </a:r>
          </a:p>
          <a:p>
            <a:pPr>
              <a:buNone/>
            </a:pPr>
            <a:r>
              <a:rPr lang="en-US" altLang="zh-CN" sz="2000" dirty="0">
                <a:solidFill>
                  <a:srgbClr val="080808"/>
                </a:solidFill>
              </a:rPr>
              <a:t>//</a:t>
            </a:r>
            <a:r>
              <a:rPr lang="zh-CN" altLang="en-US" sz="2000" dirty="0">
                <a:solidFill>
                  <a:srgbClr val="030DCD"/>
                </a:solidFill>
              </a:rPr>
              <a:t>按字节相加也是</a:t>
            </a:r>
            <a:r>
              <a:rPr lang="en-US" altLang="zh-CN" sz="2000" dirty="0">
                <a:solidFill>
                  <a:srgbClr val="030DCD"/>
                </a:solidFill>
              </a:rPr>
              <a:t>16</a:t>
            </a:r>
            <a:endParaRPr lang="zh-CN" altLang="en-US" sz="2000" dirty="0">
              <a:solidFill>
                <a:srgbClr val="030DCD"/>
              </a:solidFill>
            </a:endParaRPr>
          </a:p>
        </p:txBody>
      </p:sp>
      <p:sp>
        <p:nvSpPr>
          <p:cNvPr id="4" name="内容占位符 2"/>
          <p:cNvSpPr txBox="1">
            <a:spLocks/>
          </p:cNvSpPr>
          <p:nvPr/>
        </p:nvSpPr>
        <p:spPr bwMode="auto">
          <a:xfrm>
            <a:off x="485775" y="1147908"/>
            <a:ext cx="4044950" cy="3273172"/>
          </a:xfrm>
          <a:prstGeom prst="rect">
            <a:avLst/>
          </a:prstGeom>
          <a:noFill/>
          <a:ln>
            <a:solidFill>
              <a:srgbClr val="080808"/>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2" panose="05020102010507070707" pitchFamily="18" charset="2"/>
              <a:buNone/>
            </a:pPr>
            <a:r>
              <a:rPr lang="en-US" altLang="zh-CN" sz="2000" dirty="0" err="1">
                <a:solidFill>
                  <a:srgbClr val="080808"/>
                </a:solidFill>
              </a:rPr>
              <a:t>struct</a:t>
            </a:r>
            <a:r>
              <a:rPr lang="en-US" altLang="zh-CN" sz="2000" dirty="0">
                <a:solidFill>
                  <a:srgbClr val="080808"/>
                </a:solidFill>
              </a:rPr>
              <a:t> </a:t>
            </a:r>
            <a:r>
              <a:rPr lang="en-US" altLang="zh-CN" sz="2000" dirty="0" err="1">
                <a:solidFill>
                  <a:srgbClr val="080808"/>
                </a:solidFill>
              </a:rPr>
              <a:t>DirectoryEntry</a:t>
            </a:r>
            <a:r>
              <a:rPr lang="en-US" altLang="zh-CN" sz="2000" dirty="0">
                <a:solidFill>
                  <a:srgbClr val="080808"/>
                </a:solidFill>
              </a:rPr>
              <a:t> {</a:t>
            </a:r>
          </a:p>
          <a:p>
            <a:pPr>
              <a:buFont typeface="Wingdings 2" panose="05020102010507070707" pitchFamily="18" charset="2"/>
              <a:buNone/>
            </a:pPr>
            <a:r>
              <a:rPr lang="en-US" altLang="zh-CN" sz="2000" dirty="0">
                <a:solidFill>
                  <a:srgbClr val="080808"/>
                </a:solidFill>
              </a:rPr>
              <a:t>	</a:t>
            </a:r>
            <a:r>
              <a:rPr lang="en-US" altLang="zh-CN" sz="2000" dirty="0">
                <a:solidFill>
                  <a:srgbClr val="C00000"/>
                </a:solidFill>
              </a:rPr>
              <a:t>char </a:t>
            </a:r>
            <a:r>
              <a:rPr lang="en-US" altLang="zh-CN" sz="2000" dirty="0" err="1">
                <a:solidFill>
                  <a:srgbClr val="C00000"/>
                </a:solidFill>
              </a:rPr>
              <a:t>inUse</a:t>
            </a:r>
            <a:r>
              <a:rPr lang="en-US" altLang="zh-CN" sz="2000" dirty="0">
                <a:solidFill>
                  <a:srgbClr val="C00000"/>
                </a:solidFill>
              </a:rPr>
              <a:t>;</a:t>
            </a:r>
            <a:r>
              <a:rPr lang="en-US" altLang="zh-CN" sz="2000" dirty="0">
                <a:solidFill>
                  <a:srgbClr val="7030A0"/>
                </a:solidFill>
              </a:rPr>
              <a:t>	</a:t>
            </a:r>
            <a:r>
              <a:rPr lang="en-US" altLang="zh-CN" sz="2000" dirty="0">
                <a:solidFill>
                  <a:srgbClr val="080808"/>
                </a:solidFill>
              </a:rPr>
              <a:t>//</a:t>
            </a:r>
            <a:r>
              <a:rPr lang="en-US" altLang="zh-CN" sz="2000" dirty="0" err="1">
                <a:solidFill>
                  <a:srgbClr val="080808"/>
                </a:solidFill>
              </a:rPr>
              <a:t>offsetof</a:t>
            </a:r>
            <a:r>
              <a:rPr lang="en-US" altLang="zh-CN" sz="2000" dirty="0">
                <a:solidFill>
                  <a:srgbClr val="080808"/>
                </a:solidFill>
              </a:rPr>
              <a:t>()=0;</a:t>
            </a:r>
          </a:p>
          <a:p>
            <a:pPr>
              <a:buNone/>
            </a:pPr>
            <a:r>
              <a:rPr lang="en-US" altLang="zh-CN" sz="2000" dirty="0">
                <a:solidFill>
                  <a:srgbClr val="080808"/>
                </a:solidFill>
              </a:rPr>
              <a:t>           </a:t>
            </a:r>
            <a:r>
              <a:rPr lang="en-US" altLang="zh-CN" sz="2000" dirty="0" err="1">
                <a:solidFill>
                  <a:srgbClr val="030DCD"/>
                </a:solidFill>
              </a:rPr>
              <a:t>int</a:t>
            </a:r>
            <a:r>
              <a:rPr lang="en-US" altLang="zh-CN" sz="2000" dirty="0">
                <a:solidFill>
                  <a:srgbClr val="030DCD"/>
                </a:solidFill>
              </a:rPr>
              <a:t> sector;</a:t>
            </a:r>
            <a:r>
              <a:rPr lang="en-US" altLang="zh-CN" sz="2000" dirty="0">
                <a:solidFill>
                  <a:srgbClr val="080808"/>
                </a:solidFill>
              </a:rPr>
              <a:t>	//</a:t>
            </a:r>
            <a:r>
              <a:rPr lang="en-US" altLang="zh-CN" sz="2000" dirty="0" err="1">
                <a:solidFill>
                  <a:srgbClr val="080808"/>
                </a:solidFill>
              </a:rPr>
              <a:t>offsetof</a:t>
            </a:r>
            <a:r>
              <a:rPr lang="en-US" altLang="zh-CN" sz="2000" dirty="0">
                <a:solidFill>
                  <a:srgbClr val="080808"/>
                </a:solidFill>
              </a:rPr>
              <a:t>()=4; </a:t>
            </a:r>
          </a:p>
          <a:p>
            <a:pPr>
              <a:buFont typeface="Wingdings 2" panose="05020102010507070707" pitchFamily="18" charset="2"/>
              <a:buNone/>
            </a:pPr>
            <a:r>
              <a:rPr lang="en-US" altLang="zh-CN" sz="2000" dirty="0">
                <a:solidFill>
                  <a:srgbClr val="080808"/>
                </a:solidFill>
              </a:rPr>
              <a:t>	char name[11]; //</a:t>
            </a:r>
            <a:r>
              <a:rPr lang="en-US" altLang="zh-CN" sz="2000" dirty="0" err="1">
                <a:solidFill>
                  <a:srgbClr val="080808"/>
                </a:solidFill>
              </a:rPr>
              <a:t>offsetof</a:t>
            </a:r>
            <a:r>
              <a:rPr lang="en-US" altLang="zh-CN" sz="2000" dirty="0">
                <a:solidFill>
                  <a:srgbClr val="080808"/>
                </a:solidFill>
              </a:rPr>
              <a:t>()=8</a:t>
            </a:r>
          </a:p>
          <a:p>
            <a:pPr>
              <a:buFont typeface="Wingdings 2" panose="05020102010507070707" pitchFamily="18" charset="2"/>
              <a:buNone/>
            </a:pPr>
            <a:r>
              <a:rPr lang="en-US" altLang="zh-CN" sz="2000" dirty="0">
                <a:solidFill>
                  <a:srgbClr val="080808"/>
                </a:solidFill>
              </a:rPr>
              <a:t>};</a:t>
            </a:r>
          </a:p>
          <a:p>
            <a:pPr>
              <a:buFont typeface="Wingdings 2" panose="05020102010507070707" pitchFamily="18" charset="2"/>
              <a:buNone/>
            </a:pPr>
            <a:r>
              <a:rPr lang="en-US" altLang="zh-CN" sz="2000" dirty="0">
                <a:solidFill>
                  <a:srgbClr val="080808"/>
                </a:solidFill>
              </a:rPr>
              <a:t>//</a:t>
            </a:r>
            <a:r>
              <a:rPr lang="en-US" altLang="zh-CN" sz="2000" dirty="0" err="1">
                <a:solidFill>
                  <a:srgbClr val="080808"/>
                </a:solidFill>
              </a:rPr>
              <a:t>sizeof</a:t>
            </a:r>
            <a:r>
              <a:rPr lang="en-US" altLang="zh-CN" sz="2000" dirty="0">
                <a:solidFill>
                  <a:srgbClr val="080808"/>
                </a:solidFill>
              </a:rPr>
              <a:t>(</a:t>
            </a:r>
            <a:r>
              <a:rPr lang="en-US" altLang="zh-CN" sz="2000" dirty="0" err="1">
                <a:solidFill>
                  <a:srgbClr val="080808"/>
                </a:solidFill>
              </a:rPr>
              <a:t>DirectoryEntry</a:t>
            </a:r>
            <a:r>
              <a:rPr lang="en-US" altLang="zh-CN" sz="2000" dirty="0">
                <a:solidFill>
                  <a:srgbClr val="080808"/>
                </a:solidFill>
              </a:rPr>
              <a:t>)=20;</a:t>
            </a:r>
          </a:p>
          <a:p>
            <a:pPr>
              <a:buFont typeface="Wingdings 2" panose="05020102010507070707" pitchFamily="18" charset="2"/>
              <a:buNone/>
            </a:pPr>
            <a:r>
              <a:rPr lang="en-US" altLang="zh-CN" sz="2000" dirty="0">
                <a:solidFill>
                  <a:srgbClr val="080808"/>
                </a:solidFill>
              </a:rPr>
              <a:t>//</a:t>
            </a:r>
            <a:r>
              <a:rPr lang="zh-CN" altLang="en-US" sz="2000" dirty="0">
                <a:solidFill>
                  <a:srgbClr val="030DCD"/>
                </a:solidFill>
              </a:rPr>
              <a:t>仅按字节相加是</a:t>
            </a:r>
            <a:r>
              <a:rPr lang="en-US" altLang="zh-CN" sz="2000" dirty="0">
                <a:solidFill>
                  <a:srgbClr val="030DCD"/>
                </a:solidFill>
              </a:rPr>
              <a:t>16</a:t>
            </a:r>
            <a:r>
              <a:rPr lang="zh-CN" altLang="en-US" sz="2000" dirty="0">
                <a:solidFill>
                  <a:srgbClr val="030DCD"/>
                </a:solidFill>
              </a:rPr>
              <a:t>；</a:t>
            </a:r>
            <a:endParaRPr lang="en-US" altLang="zh-CN" sz="2000" dirty="0">
              <a:solidFill>
                <a:srgbClr val="030DCD"/>
              </a:solidFill>
            </a:endParaRPr>
          </a:p>
        </p:txBody>
      </p:sp>
      <p:sp>
        <p:nvSpPr>
          <p:cNvPr id="5" name="矩形 4"/>
          <p:cNvSpPr/>
          <p:nvPr/>
        </p:nvSpPr>
        <p:spPr>
          <a:xfrm>
            <a:off x="412776" y="4749162"/>
            <a:ext cx="7980019" cy="493148"/>
          </a:xfrm>
          <a:prstGeom prst="rect">
            <a:avLst/>
          </a:prstGeom>
        </p:spPr>
        <p:txBody>
          <a:bodyPr wrap="square">
            <a:spAutoFit/>
          </a:bodyPr>
          <a:lstStyle/>
          <a:p>
            <a:pPr marL="342900" indent="-342900">
              <a:lnSpc>
                <a:spcPct val="120000"/>
              </a:lnSpc>
              <a:buFont typeface="Wingdings" panose="05000000000000000000" pitchFamily="2" charset="2"/>
              <a:buChar char="l"/>
            </a:pPr>
            <a:r>
              <a:rPr lang="zh-CN" altLang="en-US" sz="2400" dirty="0" smtClean="0">
                <a:solidFill>
                  <a:srgbClr val="FF0000"/>
                </a:solidFill>
                <a:latin typeface="+mn-lt"/>
                <a:ea typeface="+mn-ea"/>
                <a:sym typeface="宋体" panose="02010600030101010101" pitchFamily="2" charset="-122"/>
              </a:rPr>
              <a:t>思考：根据结构体的字节对齐，对编程有何启示？</a:t>
            </a:r>
            <a:endParaRPr lang="zh-CN" altLang="en-US" sz="2400" dirty="0">
              <a:solidFill>
                <a:srgbClr val="FF0000"/>
              </a:solidFill>
              <a:latin typeface="+mn-lt"/>
              <a:ea typeface="+mn-ea"/>
              <a:sym typeface="宋体" panose="02010600030101010101" pitchFamily="2" charset="-122"/>
            </a:endParaRPr>
          </a:p>
        </p:txBody>
      </p:sp>
    </p:spTree>
    <p:extLst>
      <p:ext uri="{BB962C8B-B14F-4D97-AF65-F5344CB8AC3E}">
        <p14:creationId xmlns:p14="http://schemas.microsoft.com/office/powerpoint/2010/main" val="419969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5775" y="177553"/>
            <a:ext cx="8089900" cy="694324"/>
          </a:xfrm>
        </p:spPr>
        <p:txBody>
          <a:bodyPr/>
          <a:lstStyle/>
          <a:p>
            <a:r>
              <a:rPr lang="zh-CN" altLang="en-US" sz="3200" dirty="0" smtClean="0">
                <a:solidFill>
                  <a:srgbClr val="7030A0"/>
                </a:solidFill>
              </a:rPr>
              <a:t>启示：</a:t>
            </a:r>
            <a:r>
              <a:rPr lang="zh-CN" altLang="en-US" sz="3200" dirty="0">
                <a:solidFill>
                  <a:srgbClr val="006600"/>
                </a:solidFill>
              </a:rPr>
              <a:t>结构体字节对齐对内存空间</a:t>
            </a:r>
            <a:r>
              <a:rPr lang="zh-CN" altLang="en-US" sz="3200" dirty="0" smtClean="0">
                <a:solidFill>
                  <a:srgbClr val="006600"/>
                </a:solidFill>
              </a:rPr>
              <a:t>的影响</a:t>
            </a:r>
            <a:endParaRPr lang="zh-CN" altLang="en-US" sz="3200" dirty="0">
              <a:solidFill>
                <a:srgbClr val="006600"/>
              </a:solidFill>
            </a:endParaRPr>
          </a:p>
        </p:txBody>
      </p:sp>
      <p:sp>
        <p:nvSpPr>
          <p:cNvPr id="3" name="内容占位符 2"/>
          <p:cNvSpPr>
            <a:spLocks noGrp="1"/>
          </p:cNvSpPr>
          <p:nvPr>
            <p:ph idx="1"/>
          </p:nvPr>
        </p:nvSpPr>
        <p:spPr>
          <a:xfrm>
            <a:off x="485775" y="1455937"/>
            <a:ext cx="8089900" cy="5024237"/>
          </a:xfrm>
        </p:spPr>
        <p:txBody>
          <a:bodyPr/>
          <a:lstStyle/>
          <a:p>
            <a:pPr marL="342900" indent="-342900">
              <a:lnSpc>
                <a:spcPct val="120000"/>
              </a:lnSpc>
              <a:buFont typeface="Wingdings" panose="05000000000000000000" pitchFamily="2" charset="2"/>
              <a:buChar char="l"/>
            </a:pPr>
            <a:r>
              <a:rPr lang="zh-CN" altLang="en-US" b="1" dirty="0" smtClean="0"/>
              <a:t>定义结构体时，</a:t>
            </a:r>
            <a:r>
              <a:rPr lang="zh-CN" altLang="en-US" b="1" dirty="0" smtClean="0">
                <a:solidFill>
                  <a:srgbClr val="7030A0"/>
                </a:solidFill>
              </a:rPr>
              <a:t>各成员在结构体中的顺序</a:t>
            </a:r>
            <a:r>
              <a:rPr lang="zh-CN" altLang="en-US" b="1" dirty="0" smtClean="0"/>
              <a:t>对结构体变量的空间有一定的影响</a:t>
            </a:r>
            <a:endParaRPr lang="en-US" altLang="zh-CN" b="1" dirty="0" smtClean="0"/>
          </a:p>
          <a:p>
            <a:pPr marL="971550" lvl="1">
              <a:lnSpc>
                <a:spcPct val="120000"/>
              </a:lnSpc>
            </a:pPr>
            <a:r>
              <a:rPr lang="zh-CN" altLang="en-US" dirty="0" smtClean="0"/>
              <a:t>当结构体变量比较多时，如</a:t>
            </a:r>
            <a:r>
              <a:rPr lang="zh-CN" altLang="en-US" dirty="0" smtClean="0">
                <a:solidFill>
                  <a:srgbClr val="030DCD"/>
                </a:solidFill>
              </a:rPr>
              <a:t>结构体数组</a:t>
            </a:r>
            <a:r>
              <a:rPr lang="zh-CN" altLang="en-US" dirty="0" smtClean="0"/>
              <a:t>、</a:t>
            </a:r>
            <a:r>
              <a:rPr lang="zh-CN" altLang="en-US" dirty="0" smtClean="0">
                <a:solidFill>
                  <a:srgbClr val="006600"/>
                </a:solidFill>
              </a:rPr>
              <a:t>结构体构成的链表</a:t>
            </a:r>
            <a:r>
              <a:rPr lang="zh-CN" altLang="en-US" dirty="0" smtClean="0"/>
              <a:t>等数据结构所占用的空间有比较大的影响</a:t>
            </a:r>
            <a:endParaRPr lang="en-US" altLang="zh-CN" dirty="0" smtClean="0"/>
          </a:p>
          <a:p>
            <a:pPr marL="971550" lvl="1">
              <a:lnSpc>
                <a:spcPct val="120000"/>
              </a:lnSpc>
            </a:pPr>
            <a:r>
              <a:rPr lang="zh-CN" altLang="en-US" dirty="0" smtClean="0"/>
              <a:t>定义</a:t>
            </a:r>
            <a:r>
              <a:rPr lang="zh-CN" altLang="en-US" dirty="0"/>
              <a:t>结构体时，应考虑程序的</a:t>
            </a:r>
            <a:r>
              <a:rPr lang="zh-CN" altLang="en-US" dirty="0" smtClean="0"/>
              <a:t>优化</a:t>
            </a:r>
            <a:endParaRPr lang="en-US" altLang="zh-CN" dirty="0" smtClean="0"/>
          </a:p>
          <a:p>
            <a:pPr marL="1371600" lvl="2" indent="-342900">
              <a:lnSpc>
                <a:spcPct val="120000"/>
              </a:lnSpc>
              <a:buFont typeface="Arial" panose="020B0604020202020204" pitchFamily="34" charset="0"/>
              <a:buChar char="•"/>
            </a:pPr>
            <a:r>
              <a:rPr lang="zh-CN" altLang="en-US" sz="1800" dirty="0" smtClean="0"/>
              <a:t>内存、堆的利用率</a:t>
            </a:r>
            <a:endParaRPr lang="en-US" altLang="zh-CN" sz="1800" dirty="0"/>
          </a:p>
          <a:p>
            <a:pPr marL="971550" lvl="1">
              <a:lnSpc>
                <a:spcPct val="120000"/>
              </a:lnSpc>
            </a:pPr>
            <a:endParaRPr lang="zh-CN" altLang="en-US" dirty="0"/>
          </a:p>
        </p:txBody>
      </p:sp>
    </p:spTree>
    <p:extLst>
      <p:ext uri="{BB962C8B-B14F-4D97-AF65-F5344CB8AC3E}">
        <p14:creationId xmlns:p14="http://schemas.microsoft.com/office/powerpoint/2010/main" val="5314999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7.1.3 </a:t>
            </a:r>
            <a:r>
              <a:rPr lang="zh-CN" altLang="en-US" dirty="0"/>
              <a:t>结构体变量的初始化</a:t>
            </a:r>
          </a:p>
        </p:txBody>
      </p:sp>
      <p:sp>
        <p:nvSpPr>
          <p:cNvPr id="3" name="内容占位符 2"/>
          <p:cNvSpPr>
            <a:spLocks noGrp="1"/>
          </p:cNvSpPr>
          <p:nvPr>
            <p:ph idx="1"/>
          </p:nvPr>
        </p:nvSpPr>
        <p:spPr>
          <a:xfrm>
            <a:off x="485775" y="1135063"/>
            <a:ext cx="8089900" cy="1005464"/>
          </a:xfrm>
        </p:spPr>
        <p:txBody>
          <a:bodyPr/>
          <a:lstStyle/>
          <a:p>
            <a:pPr marL="342900" indent="-342900">
              <a:buFont typeface="Wingdings" panose="05000000000000000000" pitchFamily="2" charset="2"/>
              <a:buChar char="l"/>
            </a:pPr>
            <a:r>
              <a:rPr lang="zh-CN" altLang="en-US" b="1" dirty="0"/>
              <a:t>类似于一维数组元素的初始化（定义时赋值）</a:t>
            </a:r>
            <a:endParaRPr lang="en-US" altLang="zh-CN" b="1" dirty="0"/>
          </a:p>
          <a:p>
            <a:pPr>
              <a:buNone/>
            </a:pPr>
            <a:r>
              <a:rPr lang="zh-CN" altLang="en-US" dirty="0"/>
              <a:t>       </a:t>
            </a:r>
            <a:r>
              <a:rPr lang="zh-CN" altLang="en-US" b="1" dirty="0">
                <a:solidFill>
                  <a:srgbClr val="0000CC"/>
                </a:solidFill>
              </a:rPr>
              <a:t>结构变量</a:t>
            </a:r>
            <a:r>
              <a:rPr lang="en-US" altLang="zh-CN" b="1" dirty="0">
                <a:solidFill>
                  <a:srgbClr val="0000CC"/>
                </a:solidFill>
              </a:rPr>
              <a:t>={</a:t>
            </a:r>
            <a:r>
              <a:rPr lang="zh-CN" altLang="en-US" b="1" dirty="0">
                <a:solidFill>
                  <a:srgbClr val="0000CC"/>
                </a:solidFill>
              </a:rPr>
              <a:t>初值表</a:t>
            </a:r>
            <a:r>
              <a:rPr lang="en-US" altLang="zh-CN" b="1" dirty="0">
                <a:solidFill>
                  <a:srgbClr val="0000CC"/>
                </a:solidFill>
              </a:rPr>
              <a:t>}</a:t>
            </a:r>
          </a:p>
          <a:p>
            <a:pPr marL="342900" indent="-342900">
              <a:buFont typeface="Wingdings" panose="05000000000000000000" pitchFamily="2" charset="2"/>
              <a:buChar char="l"/>
            </a:pPr>
            <a:endParaRPr lang="en-US" altLang="zh-CN" b="1" dirty="0"/>
          </a:p>
          <a:p>
            <a:pPr marL="342900" indent="-342900">
              <a:buFont typeface="Wingdings" panose="05000000000000000000" pitchFamily="2" charset="2"/>
              <a:buChar char="l"/>
            </a:pPr>
            <a:endParaRPr lang="en-US" altLang="zh-CN" b="1" dirty="0"/>
          </a:p>
          <a:p>
            <a:pPr marL="342900" indent="-342900">
              <a:buFont typeface="Wingdings" panose="05000000000000000000" pitchFamily="2" charset="2"/>
              <a:buChar char="l"/>
            </a:pPr>
            <a:endParaRPr lang="en-US" altLang="zh-CN" b="1" dirty="0"/>
          </a:p>
          <a:p>
            <a:endParaRPr lang="zh-CN" altLang="en-US" dirty="0"/>
          </a:p>
        </p:txBody>
      </p:sp>
      <p:sp>
        <p:nvSpPr>
          <p:cNvPr id="4" name="内容占位符 2"/>
          <p:cNvSpPr txBox="1">
            <a:spLocks/>
          </p:cNvSpPr>
          <p:nvPr/>
        </p:nvSpPr>
        <p:spPr bwMode="auto">
          <a:xfrm>
            <a:off x="400899" y="2140527"/>
            <a:ext cx="8402279" cy="379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buFont typeface="Wingdings" panose="05000000000000000000" pitchFamily="2" charset="2"/>
              <a:buNone/>
              <a:defRPr/>
            </a:pPr>
            <a:r>
              <a:rPr lang="en-US" altLang="zh-CN" sz="1800" dirty="0" err="1">
                <a:solidFill>
                  <a:srgbClr val="000000"/>
                </a:solidFill>
              </a:rPr>
              <a:t>struct</a:t>
            </a:r>
            <a:r>
              <a:rPr lang="en-US" altLang="zh-CN" sz="1800" dirty="0">
                <a:solidFill>
                  <a:srgbClr val="000000"/>
                </a:solidFill>
              </a:rPr>
              <a:t>  </a:t>
            </a:r>
            <a:r>
              <a:rPr lang="en-US" altLang="zh-CN" sz="1800" b="1" dirty="0">
                <a:solidFill>
                  <a:srgbClr val="C00000"/>
                </a:solidFill>
              </a:rPr>
              <a:t>person</a:t>
            </a:r>
          </a:p>
          <a:p>
            <a:pPr eaLnBrk="1" hangingPunct="1">
              <a:spcBef>
                <a:spcPts val="600"/>
              </a:spcBef>
              <a:buFont typeface="Wingdings" panose="05000000000000000000" pitchFamily="2" charset="2"/>
              <a:buNone/>
              <a:defRPr/>
            </a:pPr>
            <a:r>
              <a:rPr lang="en-US" altLang="zh-CN" sz="1800" dirty="0">
                <a:solidFill>
                  <a:srgbClr val="000000"/>
                </a:solidFill>
              </a:rPr>
              <a:t>{</a:t>
            </a:r>
          </a:p>
          <a:p>
            <a:pPr eaLnBrk="1" hangingPunct="1">
              <a:spcBef>
                <a:spcPts val="600"/>
              </a:spcBef>
              <a:buFont typeface="Wingdings" panose="05000000000000000000" pitchFamily="2" charset="2"/>
              <a:buNone/>
              <a:defRPr/>
            </a:pPr>
            <a:r>
              <a:rPr lang="en-US" altLang="zh-CN" sz="1800" dirty="0">
                <a:solidFill>
                  <a:srgbClr val="000000"/>
                </a:solidFill>
              </a:rPr>
              <a:t>    char  name[10];</a:t>
            </a:r>
          </a:p>
          <a:p>
            <a:pPr eaLnBrk="1" hangingPunct="1">
              <a:spcBef>
                <a:spcPts val="600"/>
              </a:spcBef>
              <a:buFont typeface="Wingdings" panose="05000000000000000000" pitchFamily="2" charset="2"/>
              <a:buNone/>
              <a:defRPr/>
            </a:pPr>
            <a:r>
              <a:rPr lang="en-US" altLang="zh-CN" sz="1800" dirty="0">
                <a:solidFill>
                  <a:srgbClr val="000000"/>
                </a:solidFill>
              </a:rPr>
              <a:t>    unsigned  birthday;</a:t>
            </a:r>
          </a:p>
          <a:p>
            <a:pPr eaLnBrk="1" hangingPunct="1">
              <a:spcBef>
                <a:spcPts val="600"/>
              </a:spcBef>
              <a:buFont typeface="Wingdings" panose="05000000000000000000" pitchFamily="2" charset="2"/>
              <a:buNone/>
              <a:defRPr/>
            </a:pPr>
            <a:r>
              <a:rPr lang="en-US" altLang="zh-CN" sz="1800" dirty="0">
                <a:solidFill>
                  <a:srgbClr val="000000"/>
                </a:solidFill>
              </a:rPr>
              <a:t>    char  </a:t>
            </a:r>
            <a:r>
              <a:rPr lang="en-US" altLang="zh-CN" sz="1800" dirty="0" err="1">
                <a:solidFill>
                  <a:srgbClr val="000000"/>
                </a:solidFill>
              </a:rPr>
              <a:t>placeofbirth</a:t>
            </a:r>
            <a:r>
              <a:rPr lang="en-US" altLang="zh-CN" sz="1800" dirty="0">
                <a:solidFill>
                  <a:srgbClr val="000000"/>
                </a:solidFill>
              </a:rPr>
              <a:t>[20];</a:t>
            </a:r>
          </a:p>
          <a:p>
            <a:pPr eaLnBrk="1" hangingPunct="1">
              <a:spcBef>
                <a:spcPts val="600"/>
              </a:spcBef>
              <a:buFont typeface="Wingdings" panose="05000000000000000000" pitchFamily="2" charset="2"/>
              <a:buNone/>
              <a:defRPr/>
            </a:pPr>
            <a:r>
              <a:rPr lang="en-US" altLang="zh-CN" sz="1800" dirty="0">
                <a:solidFill>
                  <a:srgbClr val="000000"/>
                </a:solidFill>
              </a:rPr>
              <a:t> } </a:t>
            </a:r>
            <a:r>
              <a:rPr lang="zh-CN" altLang="en-US" sz="1800" dirty="0">
                <a:solidFill>
                  <a:srgbClr val="000000"/>
                </a:solidFill>
              </a:rPr>
              <a:t>；</a:t>
            </a:r>
            <a:endParaRPr lang="en-US" altLang="zh-CN" sz="1800" dirty="0">
              <a:solidFill>
                <a:srgbClr val="000000"/>
              </a:solidFill>
            </a:endParaRPr>
          </a:p>
          <a:p>
            <a:pPr eaLnBrk="1" hangingPunct="1">
              <a:spcBef>
                <a:spcPts val="600"/>
              </a:spcBef>
              <a:buFont typeface="Wingdings" panose="05000000000000000000" pitchFamily="2" charset="2"/>
              <a:buNone/>
              <a:defRPr/>
            </a:pPr>
            <a:r>
              <a:rPr lang="en-US" altLang="zh-CN" sz="1800" dirty="0">
                <a:solidFill>
                  <a:srgbClr val="000000"/>
                </a:solidFill>
              </a:rPr>
              <a:t>  </a:t>
            </a:r>
            <a:r>
              <a:rPr lang="en-US" altLang="zh-CN" sz="1800" dirty="0" smtClean="0">
                <a:solidFill>
                  <a:srgbClr val="000000"/>
                </a:solidFill>
              </a:rPr>
              <a:t>   </a:t>
            </a:r>
            <a:r>
              <a:rPr lang="en-US" altLang="zh-CN" sz="1800" dirty="0" err="1" smtClean="0">
                <a:solidFill>
                  <a:srgbClr val="000000"/>
                </a:solidFill>
              </a:rPr>
              <a:t>struct</a:t>
            </a:r>
            <a:r>
              <a:rPr lang="en-US" altLang="zh-CN" sz="1800" dirty="0" smtClean="0">
                <a:solidFill>
                  <a:srgbClr val="000000"/>
                </a:solidFill>
              </a:rPr>
              <a:t>  </a:t>
            </a:r>
            <a:r>
              <a:rPr lang="en-US" altLang="zh-CN" sz="1800" b="1" dirty="0">
                <a:solidFill>
                  <a:srgbClr val="FF0000"/>
                </a:solidFill>
              </a:rPr>
              <a:t>person</a:t>
            </a:r>
            <a:r>
              <a:rPr lang="en-US" altLang="zh-CN" sz="1800" dirty="0">
                <a:solidFill>
                  <a:srgbClr val="000000"/>
                </a:solidFill>
              </a:rPr>
              <a:t> </a:t>
            </a:r>
            <a:r>
              <a:rPr lang="en-US" altLang="zh-CN" sz="1800" dirty="0">
                <a:solidFill>
                  <a:srgbClr val="0000CC"/>
                </a:solidFill>
              </a:rPr>
              <a:t>per = { </a:t>
            </a:r>
            <a:r>
              <a:rPr lang="en-US" altLang="zh-CN" sz="1800" b="1" dirty="0">
                <a:solidFill>
                  <a:srgbClr val="0000CC"/>
                </a:solidFill>
              </a:rPr>
              <a:t>“Li </a:t>
            </a:r>
            <a:r>
              <a:rPr lang="en-US" altLang="zh-CN" sz="1800" b="1" dirty="0" err="1">
                <a:solidFill>
                  <a:srgbClr val="0000CC"/>
                </a:solidFill>
              </a:rPr>
              <a:t>ming</a:t>
            </a:r>
            <a:r>
              <a:rPr lang="en-US" altLang="zh-CN" sz="1800" b="1" dirty="0">
                <a:solidFill>
                  <a:srgbClr val="0000CC"/>
                </a:solidFill>
              </a:rPr>
              <a:t>”</a:t>
            </a:r>
            <a:r>
              <a:rPr lang="en-US" altLang="zh-CN" sz="1800" dirty="0">
                <a:solidFill>
                  <a:srgbClr val="0000CC"/>
                </a:solidFill>
              </a:rPr>
              <a:t>, </a:t>
            </a:r>
            <a:r>
              <a:rPr lang="en-US" altLang="zh-CN" sz="1800" dirty="0">
                <a:solidFill>
                  <a:srgbClr val="FF0000"/>
                </a:solidFill>
              </a:rPr>
              <a:t>19821209</a:t>
            </a:r>
            <a:r>
              <a:rPr lang="en-US" altLang="zh-CN" sz="1800" dirty="0">
                <a:solidFill>
                  <a:srgbClr val="0000CC"/>
                </a:solidFill>
              </a:rPr>
              <a:t>, </a:t>
            </a:r>
            <a:r>
              <a:rPr lang="en-US" altLang="zh-CN" sz="1800" b="1" dirty="0">
                <a:solidFill>
                  <a:srgbClr val="006600"/>
                </a:solidFill>
              </a:rPr>
              <a:t>“Beijing”</a:t>
            </a:r>
            <a:r>
              <a:rPr lang="en-US" altLang="zh-CN" sz="1800" dirty="0">
                <a:solidFill>
                  <a:srgbClr val="0000CC"/>
                </a:solidFill>
              </a:rPr>
              <a:t>};   //</a:t>
            </a:r>
            <a:r>
              <a:rPr lang="zh-CN" altLang="en-US" sz="1800" dirty="0">
                <a:solidFill>
                  <a:srgbClr val="FF0000"/>
                </a:solidFill>
              </a:rPr>
              <a:t>允许变量定义时</a:t>
            </a:r>
            <a:r>
              <a:rPr lang="zh-CN" altLang="en-US" sz="1800" dirty="0" smtClean="0">
                <a:solidFill>
                  <a:srgbClr val="FF0000"/>
                </a:solidFill>
              </a:rPr>
              <a:t>初始化</a:t>
            </a:r>
            <a:endParaRPr lang="en-US" altLang="zh-CN" sz="1800" dirty="0">
              <a:solidFill>
                <a:srgbClr val="FF0000"/>
              </a:solidFill>
            </a:endParaRPr>
          </a:p>
          <a:p>
            <a:pPr eaLnBrk="1" hangingPunct="1">
              <a:spcBef>
                <a:spcPts val="600"/>
              </a:spcBef>
              <a:buFont typeface="Wingdings" panose="05000000000000000000" pitchFamily="2" charset="2"/>
              <a:buNone/>
              <a:defRPr/>
            </a:pPr>
            <a:r>
              <a:rPr lang="en-US" altLang="zh-CN" sz="1800" dirty="0">
                <a:solidFill>
                  <a:srgbClr val="FF0000"/>
                </a:solidFill>
              </a:rPr>
              <a:t>   </a:t>
            </a:r>
            <a:r>
              <a:rPr lang="en-US" altLang="zh-CN" sz="1800" dirty="0" smtClean="0">
                <a:solidFill>
                  <a:srgbClr val="FF0000"/>
                </a:solidFill>
              </a:rPr>
              <a:t>  </a:t>
            </a:r>
            <a:r>
              <a:rPr lang="en-US" altLang="zh-CN" sz="1800" b="1" dirty="0">
                <a:solidFill>
                  <a:srgbClr val="000000"/>
                </a:solidFill>
              </a:rPr>
              <a:t>per = { “Li </a:t>
            </a:r>
            <a:r>
              <a:rPr lang="en-US" altLang="zh-CN" sz="1800" b="1" dirty="0" err="1">
                <a:solidFill>
                  <a:srgbClr val="000000"/>
                </a:solidFill>
              </a:rPr>
              <a:t>ming</a:t>
            </a:r>
            <a:r>
              <a:rPr lang="en-US" altLang="zh-CN" sz="1800" b="1" dirty="0">
                <a:solidFill>
                  <a:srgbClr val="000000"/>
                </a:solidFill>
              </a:rPr>
              <a:t>”, 19821209, “Beijing”};   //</a:t>
            </a:r>
            <a:r>
              <a:rPr lang="zh-CN" altLang="en-US" sz="1800" b="1" dirty="0">
                <a:solidFill>
                  <a:srgbClr val="7030A0"/>
                </a:solidFill>
              </a:rPr>
              <a:t>不允许，只能</a:t>
            </a:r>
            <a:r>
              <a:rPr lang="zh-CN" altLang="en-US" sz="1800" b="1" i="1" u="sng" dirty="0">
                <a:solidFill>
                  <a:srgbClr val="7030A0"/>
                </a:solidFill>
              </a:rPr>
              <a:t>逐个成员</a:t>
            </a:r>
            <a:r>
              <a:rPr lang="zh-CN" altLang="en-US" sz="1800" b="1" dirty="0">
                <a:solidFill>
                  <a:srgbClr val="7030A0"/>
                </a:solidFill>
              </a:rPr>
              <a:t>赋值</a:t>
            </a:r>
            <a:endParaRPr lang="en-US" altLang="zh-CN" sz="1800" b="1" dirty="0">
              <a:solidFill>
                <a:srgbClr val="7030A0"/>
              </a:solidFill>
            </a:endParaRPr>
          </a:p>
          <a:p>
            <a:pPr marL="342900" indent="-342900">
              <a:buFont typeface="Wingdings" panose="05000000000000000000" pitchFamily="2" charset="2"/>
              <a:buChar char="l"/>
            </a:pPr>
            <a:r>
              <a:rPr lang="zh-CN" altLang="en-US" sz="2000" b="1" dirty="0" smtClean="0"/>
              <a:t>思考：</a:t>
            </a:r>
            <a:endParaRPr lang="en-US" altLang="zh-CN" sz="2000" b="1" dirty="0" smtClean="0"/>
          </a:p>
          <a:p>
            <a:pPr marL="971550" lvl="1">
              <a:buFont typeface="Wingdings" panose="05000000000000000000" pitchFamily="2" charset="2"/>
              <a:buChar char="l"/>
            </a:pPr>
            <a:r>
              <a:rPr lang="zh-CN" altLang="en-US" sz="1800" dirty="0" smtClean="0"/>
              <a:t>学过的一些数据类型中，还有哪些允许定义变量时整体赋值</a:t>
            </a:r>
            <a:endParaRPr lang="en-US" altLang="zh-CN" sz="1800" dirty="0" smtClean="0"/>
          </a:p>
          <a:p>
            <a:pPr marL="971550" lvl="1">
              <a:buFont typeface="Wingdings" panose="05000000000000000000" pitchFamily="2" charset="2"/>
              <a:buChar char="l"/>
            </a:pPr>
            <a:r>
              <a:rPr lang="zh-CN" altLang="en-US" sz="1800" dirty="0" smtClean="0"/>
              <a:t>变量定义后，不允许整体赋值？</a:t>
            </a:r>
            <a:endParaRPr lang="en-US" altLang="zh-CN" sz="1800" dirty="0"/>
          </a:p>
          <a:p>
            <a:pPr marL="342900" indent="-342900">
              <a:buFont typeface="Wingdings" panose="05000000000000000000" pitchFamily="2" charset="2"/>
              <a:buChar char="l"/>
            </a:pPr>
            <a:endParaRPr lang="en-US" altLang="zh-CN" b="1" dirty="0"/>
          </a:p>
          <a:p>
            <a:endParaRPr lang="zh-CN" altLang="en-US" dirty="0"/>
          </a:p>
        </p:txBody>
      </p:sp>
      <p:sp>
        <p:nvSpPr>
          <p:cNvPr id="5" name="圆角矩形标注 4"/>
          <p:cNvSpPr/>
          <p:nvPr/>
        </p:nvSpPr>
        <p:spPr bwMode="auto">
          <a:xfrm>
            <a:off x="694944" y="5870449"/>
            <a:ext cx="7690104" cy="402337"/>
          </a:xfrm>
          <a:prstGeom prst="wedgeRoundRectCallout">
            <a:avLst>
              <a:gd name="adj1" fmla="val -20568"/>
              <a:gd name="adj2" fmla="val 46591"/>
              <a:gd name="adj3" fmla="val 16667"/>
            </a:avLst>
          </a:prstGeom>
          <a:solidFill>
            <a:srgbClr val="FFC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rPr>
              <a:t>例如：数组，将一个字符串常量赋给字符数组或字符指针，常量指针，指针常量</a:t>
            </a:r>
            <a:endParaRPr kumimoji="0" lang="zh-CN" altLang="en-US" sz="1600" b="0" i="0" u="none" strike="noStrike" cap="none" normalizeH="0" baseline="0" dirty="0" smtClean="0">
              <a:ln>
                <a:noFill/>
              </a:ln>
              <a:solidFill>
                <a:srgbClr val="080808"/>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07984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结构体变量的初始化</a:t>
            </a:r>
          </a:p>
        </p:txBody>
      </p:sp>
      <p:sp>
        <p:nvSpPr>
          <p:cNvPr id="3" name="内容占位符 2"/>
          <p:cNvSpPr>
            <a:spLocks noGrp="1"/>
          </p:cNvSpPr>
          <p:nvPr>
            <p:ph idx="1"/>
          </p:nvPr>
        </p:nvSpPr>
        <p:spPr>
          <a:xfrm>
            <a:off x="381866" y="1135064"/>
            <a:ext cx="8089900" cy="454746"/>
          </a:xfrm>
        </p:spPr>
        <p:txBody>
          <a:bodyPr/>
          <a:lstStyle/>
          <a:p>
            <a:pPr>
              <a:buNone/>
            </a:pPr>
            <a:r>
              <a:rPr lang="zh-CN" altLang="en-US" dirty="0"/>
              <a:t>或：</a:t>
            </a:r>
          </a:p>
        </p:txBody>
      </p:sp>
      <p:sp>
        <p:nvSpPr>
          <p:cNvPr id="4" name="内容占位符 2"/>
          <p:cNvSpPr txBox="1">
            <a:spLocks/>
          </p:cNvSpPr>
          <p:nvPr/>
        </p:nvSpPr>
        <p:spPr bwMode="auto">
          <a:xfrm>
            <a:off x="748145" y="1619052"/>
            <a:ext cx="7389176" cy="3561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None/>
              <a:defRPr/>
            </a:pPr>
            <a:r>
              <a:rPr lang="en-US" altLang="zh-CN" sz="2000" dirty="0" err="1">
                <a:solidFill>
                  <a:srgbClr val="000000"/>
                </a:solidFill>
              </a:rPr>
              <a:t>struct</a:t>
            </a:r>
            <a:r>
              <a:rPr lang="en-US" altLang="zh-CN" sz="2000" dirty="0">
                <a:solidFill>
                  <a:srgbClr val="000000"/>
                </a:solidFill>
              </a:rPr>
              <a:t>  person</a:t>
            </a:r>
          </a:p>
          <a:p>
            <a:pPr eaLnBrk="1" hangingPunct="1">
              <a:buFont typeface="Wingdings" panose="05000000000000000000" pitchFamily="2" charset="2"/>
              <a:buNone/>
              <a:defRPr/>
            </a:pPr>
            <a:r>
              <a:rPr lang="en-US" altLang="zh-CN" sz="2000" dirty="0">
                <a:solidFill>
                  <a:srgbClr val="000000"/>
                </a:solidFill>
              </a:rPr>
              <a:t>{</a:t>
            </a:r>
          </a:p>
          <a:p>
            <a:pPr eaLnBrk="1" hangingPunct="1">
              <a:buFont typeface="Wingdings" panose="05000000000000000000" pitchFamily="2" charset="2"/>
              <a:buNone/>
              <a:defRPr/>
            </a:pPr>
            <a:r>
              <a:rPr lang="en-US" altLang="zh-CN" sz="2000" dirty="0">
                <a:solidFill>
                  <a:srgbClr val="000000"/>
                </a:solidFill>
              </a:rPr>
              <a:t>    char  name[10];</a:t>
            </a:r>
          </a:p>
          <a:p>
            <a:pPr eaLnBrk="1" hangingPunct="1">
              <a:buFont typeface="Wingdings" panose="05000000000000000000" pitchFamily="2" charset="2"/>
              <a:buNone/>
              <a:defRPr/>
            </a:pPr>
            <a:r>
              <a:rPr lang="en-US" altLang="zh-CN" sz="2000" dirty="0">
                <a:solidFill>
                  <a:srgbClr val="000000"/>
                </a:solidFill>
              </a:rPr>
              <a:t>    unsigned  birthday;</a:t>
            </a:r>
          </a:p>
          <a:p>
            <a:pPr eaLnBrk="1" hangingPunct="1">
              <a:buFont typeface="Wingdings" panose="05000000000000000000" pitchFamily="2" charset="2"/>
              <a:buNone/>
              <a:defRPr/>
            </a:pPr>
            <a:r>
              <a:rPr lang="en-US" altLang="zh-CN" sz="2000" dirty="0">
                <a:solidFill>
                  <a:srgbClr val="000000"/>
                </a:solidFill>
              </a:rPr>
              <a:t>    char  </a:t>
            </a:r>
            <a:r>
              <a:rPr lang="en-US" altLang="zh-CN" sz="2000" dirty="0" err="1">
                <a:solidFill>
                  <a:srgbClr val="000000"/>
                </a:solidFill>
              </a:rPr>
              <a:t>placeofbirth</a:t>
            </a:r>
            <a:r>
              <a:rPr lang="en-US" altLang="zh-CN" sz="2000" dirty="0">
                <a:solidFill>
                  <a:srgbClr val="000000"/>
                </a:solidFill>
              </a:rPr>
              <a:t>[20];</a:t>
            </a:r>
          </a:p>
          <a:p>
            <a:pPr eaLnBrk="1" hangingPunct="1">
              <a:buFont typeface="Wingdings" panose="05000000000000000000" pitchFamily="2" charset="2"/>
              <a:buNone/>
              <a:defRPr/>
            </a:pPr>
            <a:r>
              <a:rPr lang="en-US" altLang="zh-CN" sz="2000" dirty="0">
                <a:solidFill>
                  <a:srgbClr val="000000"/>
                </a:solidFill>
              </a:rPr>
              <a:t> } </a:t>
            </a:r>
            <a:r>
              <a:rPr lang="en-US" altLang="zh-CN" sz="2000" dirty="0">
                <a:solidFill>
                  <a:srgbClr val="0000CC"/>
                </a:solidFill>
              </a:rPr>
              <a:t>per = { “Li </a:t>
            </a:r>
            <a:r>
              <a:rPr lang="en-US" altLang="zh-CN" sz="2000" dirty="0" err="1">
                <a:solidFill>
                  <a:srgbClr val="0000CC"/>
                </a:solidFill>
              </a:rPr>
              <a:t>ming</a:t>
            </a:r>
            <a:r>
              <a:rPr lang="en-US" altLang="zh-CN" sz="2000" dirty="0">
                <a:solidFill>
                  <a:srgbClr val="0000CC"/>
                </a:solidFill>
              </a:rPr>
              <a:t>”, </a:t>
            </a:r>
            <a:r>
              <a:rPr lang="en-US" altLang="zh-CN" sz="2000" dirty="0">
                <a:solidFill>
                  <a:srgbClr val="006600"/>
                </a:solidFill>
              </a:rPr>
              <a:t>19821209</a:t>
            </a:r>
            <a:r>
              <a:rPr lang="en-US" altLang="zh-CN" sz="2000" dirty="0">
                <a:solidFill>
                  <a:srgbClr val="0000CC"/>
                </a:solidFill>
              </a:rPr>
              <a:t>, “Beijing”};</a:t>
            </a:r>
          </a:p>
          <a:p>
            <a:pPr marL="342900" indent="-342900">
              <a:buFont typeface="Wingdings" panose="05000000000000000000" pitchFamily="2" charset="2"/>
              <a:buChar char="l"/>
            </a:pPr>
            <a:endParaRPr lang="en-US" altLang="zh-CN" b="1" dirty="0"/>
          </a:p>
          <a:p>
            <a:pPr marL="342900" indent="-342900">
              <a:buFont typeface="Wingdings" panose="05000000000000000000" pitchFamily="2" charset="2"/>
              <a:buChar char="l"/>
            </a:pPr>
            <a:endParaRPr lang="en-US" altLang="zh-CN" b="1" dirty="0"/>
          </a:p>
          <a:p>
            <a:endParaRPr lang="zh-CN" altLang="en-US" dirty="0"/>
          </a:p>
        </p:txBody>
      </p:sp>
    </p:spTree>
    <p:extLst>
      <p:ext uri="{BB962C8B-B14F-4D97-AF65-F5344CB8AC3E}">
        <p14:creationId xmlns:p14="http://schemas.microsoft.com/office/powerpoint/2010/main" val="35311725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结构体成员的赋值</a:t>
            </a:r>
          </a:p>
        </p:txBody>
      </p:sp>
      <p:sp>
        <p:nvSpPr>
          <p:cNvPr id="3" name="内容占位符 2"/>
          <p:cNvSpPr>
            <a:spLocks noGrp="1"/>
          </p:cNvSpPr>
          <p:nvPr>
            <p:ph idx="1"/>
          </p:nvPr>
        </p:nvSpPr>
        <p:spPr>
          <a:xfrm>
            <a:off x="381866" y="1135064"/>
            <a:ext cx="8089900" cy="454746"/>
          </a:xfrm>
        </p:spPr>
        <p:txBody>
          <a:bodyPr/>
          <a:lstStyle/>
          <a:p>
            <a:pPr>
              <a:buNone/>
            </a:pPr>
            <a:r>
              <a:rPr lang="zh-CN" altLang="en-US" dirty="0"/>
              <a:t>定义结构体变量后，可以</a:t>
            </a:r>
            <a:r>
              <a:rPr lang="zh-CN" altLang="en-US" dirty="0">
                <a:solidFill>
                  <a:srgbClr val="030DCD"/>
                </a:solidFill>
              </a:rPr>
              <a:t>对结构体成员变量逐个赋值</a:t>
            </a:r>
          </a:p>
        </p:txBody>
      </p:sp>
      <p:sp>
        <p:nvSpPr>
          <p:cNvPr id="4" name="内容占位符 2"/>
          <p:cNvSpPr txBox="1">
            <a:spLocks/>
          </p:cNvSpPr>
          <p:nvPr/>
        </p:nvSpPr>
        <p:spPr bwMode="auto">
          <a:xfrm>
            <a:off x="485775" y="1675391"/>
            <a:ext cx="7827530" cy="41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buFont typeface="Wingdings" panose="05000000000000000000" pitchFamily="2" charset="2"/>
              <a:buNone/>
              <a:defRPr/>
            </a:pPr>
            <a:r>
              <a:rPr lang="en-US" altLang="zh-CN" sz="1800" dirty="0" err="1">
                <a:solidFill>
                  <a:srgbClr val="000000"/>
                </a:solidFill>
              </a:rPr>
              <a:t>struct</a:t>
            </a:r>
            <a:r>
              <a:rPr lang="en-US" altLang="zh-CN" sz="1800" dirty="0">
                <a:solidFill>
                  <a:srgbClr val="000000"/>
                </a:solidFill>
              </a:rPr>
              <a:t>  person</a:t>
            </a:r>
          </a:p>
          <a:p>
            <a:pPr eaLnBrk="1" hangingPunct="1">
              <a:spcBef>
                <a:spcPts val="600"/>
              </a:spcBef>
              <a:buFont typeface="Wingdings" panose="05000000000000000000" pitchFamily="2" charset="2"/>
              <a:buNone/>
              <a:defRPr/>
            </a:pPr>
            <a:r>
              <a:rPr lang="en-US" altLang="zh-CN" sz="1800" dirty="0">
                <a:solidFill>
                  <a:srgbClr val="000000"/>
                </a:solidFill>
              </a:rPr>
              <a:t>{</a:t>
            </a:r>
          </a:p>
          <a:p>
            <a:pPr eaLnBrk="1" hangingPunct="1">
              <a:spcBef>
                <a:spcPts val="600"/>
              </a:spcBef>
              <a:buFont typeface="Wingdings" panose="05000000000000000000" pitchFamily="2" charset="2"/>
              <a:buNone/>
              <a:defRPr/>
            </a:pPr>
            <a:r>
              <a:rPr lang="en-US" altLang="zh-CN" sz="1800" dirty="0">
                <a:solidFill>
                  <a:srgbClr val="000000"/>
                </a:solidFill>
              </a:rPr>
              <a:t>    char  name[10];</a:t>
            </a:r>
          </a:p>
          <a:p>
            <a:pPr eaLnBrk="1" hangingPunct="1">
              <a:spcBef>
                <a:spcPts val="600"/>
              </a:spcBef>
              <a:buFont typeface="Wingdings" panose="05000000000000000000" pitchFamily="2" charset="2"/>
              <a:buNone/>
              <a:defRPr/>
            </a:pPr>
            <a:r>
              <a:rPr lang="en-US" altLang="zh-CN" sz="1800" dirty="0">
                <a:solidFill>
                  <a:srgbClr val="000000"/>
                </a:solidFill>
              </a:rPr>
              <a:t>    unsigned  birthday;</a:t>
            </a:r>
          </a:p>
          <a:p>
            <a:pPr eaLnBrk="1" hangingPunct="1">
              <a:spcBef>
                <a:spcPts val="600"/>
              </a:spcBef>
              <a:buFont typeface="Wingdings" panose="05000000000000000000" pitchFamily="2" charset="2"/>
              <a:buNone/>
              <a:defRPr/>
            </a:pPr>
            <a:r>
              <a:rPr lang="en-US" altLang="zh-CN" sz="1800" dirty="0">
                <a:solidFill>
                  <a:srgbClr val="000000"/>
                </a:solidFill>
              </a:rPr>
              <a:t>    char  </a:t>
            </a:r>
            <a:r>
              <a:rPr lang="en-US" altLang="zh-CN" sz="1800" dirty="0" err="1">
                <a:solidFill>
                  <a:srgbClr val="000000"/>
                </a:solidFill>
              </a:rPr>
              <a:t>placeofbirth</a:t>
            </a:r>
            <a:r>
              <a:rPr lang="en-US" altLang="zh-CN" sz="1800" dirty="0">
                <a:solidFill>
                  <a:srgbClr val="000000"/>
                </a:solidFill>
              </a:rPr>
              <a:t>[20];</a:t>
            </a:r>
          </a:p>
          <a:p>
            <a:pPr eaLnBrk="1" hangingPunct="1">
              <a:spcBef>
                <a:spcPts val="600"/>
              </a:spcBef>
              <a:buFont typeface="Wingdings" panose="05000000000000000000" pitchFamily="2" charset="2"/>
              <a:buNone/>
              <a:defRPr/>
            </a:pPr>
            <a:r>
              <a:rPr lang="en-US" altLang="zh-CN" sz="1800" dirty="0">
                <a:solidFill>
                  <a:srgbClr val="000000"/>
                </a:solidFill>
              </a:rPr>
              <a:t> } </a:t>
            </a:r>
            <a:r>
              <a:rPr lang="en-US" altLang="zh-CN" sz="1800" dirty="0" smtClean="0">
                <a:solidFill>
                  <a:srgbClr val="000000"/>
                </a:solidFill>
              </a:rPr>
              <a:t>;</a:t>
            </a:r>
          </a:p>
          <a:p>
            <a:pPr eaLnBrk="1" hangingPunct="1">
              <a:spcBef>
                <a:spcPts val="600"/>
              </a:spcBef>
              <a:buFont typeface="Wingdings" panose="05000000000000000000" pitchFamily="2" charset="2"/>
              <a:buNone/>
              <a:defRPr/>
            </a:pPr>
            <a:endParaRPr lang="en-US" altLang="zh-CN" sz="1800" dirty="0" smtClean="0">
              <a:solidFill>
                <a:srgbClr val="000000"/>
              </a:solidFill>
            </a:endParaRPr>
          </a:p>
          <a:p>
            <a:pPr>
              <a:spcBef>
                <a:spcPts val="600"/>
              </a:spcBef>
              <a:buNone/>
              <a:defRPr/>
            </a:pPr>
            <a:r>
              <a:rPr lang="en-US" altLang="zh-CN" sz="1800" dirty="0" smtClean="0">
                <a:solidFill>
                  <a:srgbClr val="000000"/>
                </a:solidFill>
              </a:rPr>
              <a:t>   </a:t>
            </a:r>
            <a:r>
              <a:rPr lang="en-US" altLang="zh-CN" sz="1800" dirty="0" err="1" smtClean="0">
                <a:solidFill>
                  <a:srgbClr val="000000"/>
                </a:solidFill>
              </a:rPr>
              <a:t>struct</a:t>
            </a:r>
            <a:r>
              <a:rPr lang="en-US" altLang="zh-CN" sz="1800" dirty="0" smtClean="0">
                <a:solidFill>
                  <a:srgbClr val="000000"/>
                </a:solidFill>
              </a:rPr>
              <a:t>  person </a:t>
            </a:r>
            <a:r>
              <a:rPr lang="en-US" altLang="zh-CN" sz="1800" dirty="0" smtClean="0">
                <a:solidFill>
                  <a:srgbClr val="C00000"/>
                </a:solidFill>
              </a:rPr>
              <a:t>per </a:t>
            </a:r>
            <a:r>
              <a:rPr lang="en-US" altLang="zh-CN" sz="1800" dirty="0">
                <a:solidFill>
                  <a:srgbClr val="C00000"/>
                </a:solidFill>
              </a:rPr>
              <a:t>;</a:t>
            </a:r>
          </a:p>
          <a:p>
            <a:pPr eaLnBrk="1" hangingPunct="1">
              <a:spcBef>
                <a:spcPts val="600"/>
              </a:spcBef>
              <a:buFont typeface="Wingdings" panose="05000000000000000000" pitchFamily="2" charset="2"/>
              <a:buNone/>
              <a:defRPr/>
            </a:pPr>
            <a:r>
              <a:rPr lang="en-US" altLang="zh-CN" sz="1800" dirty="0" smtClean="0">
                <a:solidFill>
                  <a:srgbClr val="000000"/>
                </a:solidFill>
              </a:rPr>
              <a:t>   </a:t>
            </a:r>
            <a:r>
              <a:rPr lang="en-US" altLang="zh-CN" sz="1800" dirty="0">
                <a:solidFill>
                  <a:srgbClr val="C00000"/>
                </a:solidFill>
              </a:rPr>
              <a:t>per</a:t>
            </a:r>
            <a:r>
              <a:rPr lang="en-US" altLang="zh-CN" sz="1800" dirty="0">
                <a:solidFill>
                  <a:srgbClr val="7030A0"/>
                </a:solidFill>
              </a:rPr>
              <a:t>.name=  “Li </a:t>
            </a:r>
            <a:r>
              <a:rPr lang="en-US" altLang="zh-CN" sz="1800" dirty="0" err="1">
                <a:solidFill>
                  <a:srgbClr val="7030A0"/>
                </a:solidFill>
              </a:rPr>
              <a:t>ming</a:t>
            </a:r>
            <a:r>
              <a:rPr lang="en-US" altLang="zh-CN" sz="1800" dirty="0">
                <a:solidFill>
                  <a:srgbClr val="7030A0"/>
                </a:solidFill>
              </a:rPr>
              <a:t>”;</a:t>
            </a:r>
          </a:p>
          <a:p>
            <a:pPr eaLnBrk="1" hangingPunct="1">
              <a:spcBef>
                <a:spcPts val="600"/>
              </a:spcBef>
              <a:buFont typeface="Wingdings" panose="05000000000000000000" pitchFamily="2" charset="2"/>
              <a:buNone/>
              <a:defRPr/>
            </a:pPr>
            <a:r>
              <a:rPr lang="en-US" altLang="zh-CN" sz="1800" dirty="0">
                <a:solidFill>
                  <a:srgbClr val="7030A0"/>
                </a:solidFill>
              </a:rPr>
              <a:t>   </a:t>
            </a:r>
            <a:r>
              <a:rPr lang="en-US" altLang="zh-CN" sz="1800" dirty="0">
                <a:solidFill>
                  <a:srgbClr val="C00000"/>
                </a:solidFill>
              </a:rPr>
              <a:t>per</a:t>
            </a:r>
            <a:r>
              <a:rPr lang="en-US" altLang="zh-CN" sz="1800" dirty="0">
                <a:solidFill>
                  <a:srgbClr val="7030A0"/>
                </a:solidFill>
              </a:rPr>
              <a:t>. birthday =  19821209;</a:t>
            </a:r>
          </a:p>
          <a:p>
            <a:pPr eaLnBrk="1" hangingPunct="1">
              <a:spcBef>
                <a:spcPts val="600"/>
              </a:spcBef>
              <a:buFont typeface="Wingdings" panose="05000000000000000000" pitchFamily="2" charset="2"/>
              <a:buNone/>
              <a:defRPr/>
            </a:pPr>
            <a:r>
              <a:rPr lang="en-US" altLang="zh-CN" sz="1800" dirty="0">
                <a:solidFill>
                  <a:srgbClr val="7030A0"/>
                </a:solidFill>
              </a:rPr>
              <a:t>   </a:t>
            </a:r>
            <a:r>
              <a:rPr lang="en-US" altLang="zh-CN" sz="1800" dirty="0">
                <a:solidFill>
                  <a:srgbClr val="C00000"/>
                </a:solidFill>
              </a:rPr>
              <a:t>per</a:t>
            </a:r>
            <a:r>
              <a:rPr lang="en-US" altLang="zh-CN" sz="1800" dirty="0">
                <a:solidFill>
                  <a:srgbClr val="7030A0"/>
                </a:solidFill>
              </a:rPr>
              <a:t>. </a:t>
            </a:r>
            <a:r>
              <a:rPr lang="en-US" altLang="zh-CN" sz="1800" dirty="0" err="1">
                <a:solidFill>
                  <a:srgbClr val="7030A0"/>
                </a:solidFill>
              </a:rPr>
              <a:t>Placeofbirth</a:t>
            </a:r>
            <a:r>
              <a:rPr lang="en-US" altLang="zh-CN" sz="1800" dirty="0">
                <a:solidFill>
                  <a:srgbClr val="7030A0"/>
                </a:solidFill>
              </a:rPr>
              <a:t>= “Beijing”;</a:t>
            </a:r>
          </a:p>
          <a:p>
            <a:pPr marL="342900" indent="-342900">
              <a:buFont typeface="Wingdings" panose="05000000000000000000" pitchFamily="2" charset="2"/>
              <a:buChar char="l"/>
            </a:pPr>
            <a:endParaRPr lang="en-US" altLang="zh-CN" b="1" dirty="0"/>
          </a:p>
          <a:p>
            <a:pPr marL="342900" indent="-342900">
              <a:buFont typeface="Wingdings" panose="05000000000000000000" pitchFamily="2" charset="2"/>
              <a:buChar char="l"/>
            </a:pPr>
            <a:endParaRPr lang="en-US" altLang="zh-CN" b="1" dirty="0"/>
          </a:p>
          <a:p>
            <a:endParaRPr lang="zh-CN" altLang="en-US" dirty="0"/>
          </a:p>
        </p:txBody>
      </p:sp>
    </p:spTree>
    <p:extLst>
      <p:ext uri="{BB962C8B-B14F-4D97-AF65-F5344CB8AC3E}">
        <p14:creationId xmlns:p14="http://schemas.microsoft.com/office/powerpoint/2010/main" val="14405393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6600"/>
                </a:solidFill>
              </a:rPr>
              <a:t>结构体变量</a:t>
            </a:r>
            <a:r>
              <a:rPr lang="zh-CN" altLang="en-US" dirty="0" smtClean="0"/>
              <a:t>之间</a:t>
            </a:r>
            <a:r>
              <a:rPr lang="zh-CN" altLang="en-US" dirty="0" smtClean="0">
                <a:solidFill>
                  <a:srgbClr val="7030A0"/>
                </a:solidFill>
              </a:rPr>
              <a:t>整体</a:t>
            </a:r>
            <a:r>
              <a:rPr lang="zh-CN" altLang="en-US" dirty="0">
                <a:solidFill>
                  <a:srgbClr val="7030A0"/>
                </a:solidFill>
              </a:rPr>
              <a:t>赋值</a:t>
            </a:r>
          </a:p>
        </p:txBody>
      </p:sp>
      <p:sp>
        <p:nvSpPr>
          <p:cNvPr id="3" name="内容占位符 2"/>
          <p:cNvSpPr>
            <a:spLocks noGrp="1"/>
          </p:cNvSpPr>
          <p:nvPr>
            <p:ph idx="1"/>
          </p:nvPr>
        </p:nvSpPr>
        <p:spPr>
          <a:xfrm>
            <a:off x="381866" y="1135063"/>
            <a:ext cx="8089900" cy="1096409"/>
          </a:xfrm>
        </p:spPr>
        <p:txBody>
          <a:bodyPr/>
          <a:lstStyle/>
          <a:p>
            <a:pPr marL="342900" indent="-342900">
              <a:lnSpc>
                <a:spcPct val="100000"/>
              </a:lnSpc>
              <a:buFont typeface="Wingdings" panose="05000000000000000000" pitchFamily="2" charset="2"/>
              <a:buChar char="l"/>
            </a:pPr>
            <a:r>
              <a:rPr lang="zh-CN" altLang="en-US" sz="2000" dirty="0"/>
              <a:t>尽管</a:t>
            </a:r>
            <a:r>
              <a:rPr lang="zh-CN" altLang="en-US" sz="2000" dirty="0" smtClean="0"/>
              <a:t>结构体类型</a:t>
            </a:r>
            <a:r>
              <a:rPr lang="zh-CN" altLang="en-US" sz="2000" dirty="0"/>
              <a:t>可以包含多个成员，但</a:t>
            </a:r>
            <a:r>
              <a:rPr lang="zh-CN" altLang="en-US" sz="2000" dirty="0" smtClean="0">
                <a:solidFill>
                  <a:srgbClr val="C00000"/>
                </a:solidFill>
              </a:rPr>
              <a:t>结构体类型</a:t>
            </a:r>
            <a:r>
              <a:rPr lang="zh-CN" altLang="en-US" sz="2000" dirty="0">
                <a:solidFill>
                  <a:srgbClr val="C00000"/>
                </a:solidFill>
              </a:rPr>
              <a:t>的变量是一个变量</a:t>
            </a:r>
            <a:r>
              <a:rPr lang="zh-CN" altLang="en-US" sz="2000" dirty="0" smtClean="0"/>
              <a:t>，</a:t>
            </a:r>
            <a:r>
              <a:rPr lang="zh-CN" altLang="en-US" sz="2000" b="1" dirty="0" smtClean="0">
                <a:solidFill>
                  <a:srgbClr val="7030A0"/>
                </a:solidFill>
              </a:rPr>
              <a:t>结构体变量</a:t>
            </a:r>
            <a:r>
              <a:rPr lang="zh-CN" altLang="en-US" sz="2000" b="1" dirty="0">
                <a:solidFill>
                  <a:srgbClr val="7030A0"/>
                </a:solidFill>
              </a:rPr>
              <a:t>之间</a:t>
            </a:r>
            <a:r>
              <a:rPr lang="zh-CN" altLang="en-US" sz="2000" b="1" dirty="0" smtClean="0">
                <a:solidFill>
                  <a:srgbClr val="7030A0"/>
                </a:solidFill>
              </a:rPr>
              <a:t>可以整体赋值</a:t>
            </a:r>
            <a:r>
              <a:rPr lang="zh-CN" altLang="en-US" sz="2000" b="1" dirty="0"/>
              <a:t>；</a:t>
            </a:r>
            <a:endParaRPr lang="en-US" altLang="zh-CN" sz="2000" b="1" dirty="0"/>
          </a:p>
          <a:p>
            <a:pPr marL="342900" indent="-342900">
              <a:lnSpc>
                <a:spcPct val="100000"/>
              </a:lnSpc>
              <a:buFont typeface="Wingdings" panose="05000000000000000000" pitchFamily="2" charset="2"/>
              <a:buChar char="l"/>
            </a:pPr>
            <a:r>
              <a:rPr lang="zh-CN" altLang="en-US" sz="2000" dirty="0">
                <a:solidFill>
                  <a:srgbClr val="030DCD"/>
                </a:solidFill>
              </a:rPr>
              <a:t>两</a:t>
            </a:r>
            <a:r>
              <a:rPr lang="zh-CN" altLang="en-US" sz="2000" dirty="0" smtClean="0">
                <a:solidFill>
                  <a:srgbClr val="030DCD"/>
                </a:solidFill>
              </a:rPr>
              <a:t>个类型</a:t>
            </a:r>
            <a:r>
              <a:rPr lang="zh-CN" altLang="en-US" sz="2000" dirty="0" smtClean="0">
                <a:solidFill>
                  <a:srgbClr val="030DCD"/>
                </a:solidFill>
              </a:rPr>
              <a:t>相同</a:t>
            </a:r>
            <a:r>
              <a:rPr lang="zh-CN" altLang="en-US" sz="2000" dirty="0">
                <a:solidFill>
                  <a:srgbClr val="030DCD"/>
                </a:solidFill>
              </a:rPr>
              <a:t>的结构体变量之间可以整体赋值；</a:t>
            </a:r>
          </a:p>
        </p:txBody>
      </p:sp>
      <p:sp>
        <p:nvSpPr>
          <p:cNvPr id="4" name="内容占位符 2"/>
          <p:cNvSpPr txBox="1">
            <a:spLocks/>
          </p:cNvSpPr>
          <p:nvPr/>
        </p:nvSpPr>
        <p:spPr bwMode="auto">
          <a:xfrm>
            <a:off x="485775" y="2350577"/>
            <a:ext cx="8089900" cy="304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0000"/>
              </a:lnSpc>
              <a:spcBef>
                <a:spcPts val="600"/>
              </a:spcBef>
              <a:buFont typeface="Wingdings" panose="05000000000000000000" pitchFamily="2" charset="2"/>
              <a:buNone/>
              <a:defRPr/>
            </a:pPr>
            <a:r>
              <a:rPr lang="en-US" altLang="zh-CN" sz="1800" dirty="0">
                <a:solidFill>
                  <a:srgbClr val="000000"/>
                </a:solidFill>
              </a:rPr>
              <a:t>struct  person</a:t>
            </a:r>
          </a:p>
          <a:p>
            <a:pPr eaLnBrk="1" hangingPunct="1">
              <a:lnSpc>
                <a:spcPct val="100000"/>
              </a:lnSpc>
              <a:spcBef>
                <a:spcPts val="600"/>
              </a:spcBef>
              <a:buFont typeface="Wingdings" panose="05000000000000000000" pitchFamily="2" charset="2"/>
              <a:buNone/>
              <a:defRPr/>
            </a:pPr>
            <a:r>
              <a:rPr lang="en-US" altLang="zh-CN" sz="1800" dirty="0">
                <a:solidFill>
                  <a:srgbClr val="000000"/>
                </a:solidFill>
              </a:rPr>
              <a:t>{</a:t>
            </a:r>
          </a:p>
          <a:p>
            <a:pPr eaLnBrk="1" hangingPunct="1">
              <a:lnSpc>
                <a:spcPct val="100000"/>
              </a:lnSpc>
              <a:spcBef>
                <a:spcPts val="600"/>
              </a:spcBef>
              <a:buFont typeface="Wingdings" panose="05000000000000000000" pitchFamily="2" charset="2"/>
              <a:buNone/>
              <a:defRPr/>
            </a:pPr>
            <a:r>
              <a:rPr lang="en-US" altLang="zh-CN" sz="1800" dirty="0">
                <a:solidFill>
                  <a:srgbClr val="000000"/>
                </a:solidFill>
              </a:rPr>
              <a:t>    char  name[10];</a:t>
            </a:r>
          </a:p>
          <a:p>
            <a:pPr eaLnBrk="1" hangingPunct="1">
              <a:lnSpc>
                <a:spcPct val="100000"/>
              </a:lnSpc>
              <a:spcBef>
                <a:spcPts val="600"/>
              </a:spcBef>
              <a:buFont typeface="Wingdings" panose="05000000000000000000" pitchFamily="2" charset="2"/>
              <a:buNone/>
              <a:defRPr/>
            </a:pPr>
            <a:r>
              <a:rPr lang="en-US" altLang="zh-CN" sz="1800" dirty="0">
                <a:solidFill>
                  <a:srgbClr val="000000"/>
                </a:solidFill>
              </a:rPr>
              <a:t>    unsigned  birthday;</a:t>
            </a:r>
          </a:p>
          <a:p>
            <a:pPr eaLnBrk="1" hangingPunct="1">
              <a:lnSpc>
                <a:spcPct val="100000"/>
              </a:lnSpc>
              <a:spcBef>
                <a:spcPts val="600"/>
              </a:spcBef>
              <a:buFont typeface="Wingdings" panose="05000000000000000000" pitchFamily="2" charset="2"/>
              <a:buNone/>
              <a:defRPr/>
            </a:pPr>
            <a:r>
              <a:rPr lang="en-US" altLang="zh-CN" sz="1800" dirty="0">
                <a:solidFill>
                  <a:srgbClr val="000000"/>
                </a:solidFill>
              </a:rPr>
              <a:t>    char  </a:t>
            </a:r>
            <a:r>
              <a:rPr lang="en-US" altLang="zh-CN" sz="1800" dirty="0" err="1">
                <a:solidFill>
                  <a:srgbClr val="000000"/>
                </a:solidFill>
              </a:rPr>
              <a:t>placeofbirth</a:t>
            </a:r>
            <a:r>
              <a:rPr lang="en-US" altLang="zh-CN" sz="1800" dirty="0">
                <a:solidFill>
                  <a:srgbClr val="000000"/>
                </a:solidFill>
              </a:rPr>
              <a:t>[20];</a:t>
            </a:r>
          </a:p>
          <a:p>
            <a:pPr>
              <a:lnSpc>
                <a:spcPct val="100000"/>
              </a:lnSpc>
              <a:spcBef>
                <a:spcPts val="600"/>
              </a:spcBef>
              <a:buNone/>
              <a:defRPr/>
            </a:pPr>
            <a:r>
              <a:rPr lang="en-US" altLang="zh-CN" sz="1800" dirty="0">
                <a:solidFill>
                  <a:srgbClr val="000000"/>
                </a:solidFill>
              </a:rPr>
              <a:t> } </a:t>
            </a:r>
            <a:r>
              <a:rPr lang="en-US" altLang="zh-CN" sz="1800" dirty="0">
                <a:solidFill>
                  <a:srgbClr val="0000CC"/>
                </a:solidFill>
              </a:rPr>
              <a:t>per1,per2={ “Li </a:t>
            </a:r>
            <a:r>
              <a:rPr lang="en-US" altLang="zh-CN" sz="1800" dirty="0" err="1">
                <a:solidFill>
                  <a:srgbClr val="0000CC"/>
                </a:solidFill>
              </a:rPr>
              <a:t>ming</a:t>
            </a:r>
            <a:r>
              <a:rPr lang="en-US" altLang="zh-CN" sz="1800" dirty="0">
                <a:solidFill>
                  <a:srgbClr val="0000CC"/>
                </a:solidFill>
              </a:rPr>
              <a:t>”, 19821209, “Beijing”};</a:t>
            </a:r>
          </a:p>
          <a:p>
            <a:pPr>
              <a:lnSpc>
                <a:spcPct val="100000"/>
              </a:lnSpc>
              <a:spcBef>
                <a:spcPts val="600"/>
              </a:spcBef>
              <a:buNone/>
            </a:pPr>
            <a:r>
              <a:rPr lang="en-US" altLang="zh-CN" sz="1800" b="1" dirty="0"/>
              <a:t>    </a:t>
            </a:r>
            <a:endParaRPr lang="en-US" altLang="zh-CN" sz="1800" b="1" dirty="0" smtClean="0"/>
          </a:p>
          <a:p>
            <a:pPr>
              <a:lnSpc>
                <a:spcPct val="100000"/>
              </a:lnSpc>
              <a:spcBef>
                <a:spcPts val="600"/>
              </a:spcBef>
              <a:buNone/>
            </a:pPr>
            <a:r>
              <a:rPr lang="en-US" altLang="zh-CN" sz="1800" b="1" dirty="0" smtClean="0">
                <a:solidFill>
                  <a:srgbClr val="C00000"/>
                </a:solidFill>
              </a:rPr>
              <a:t>per1=per2</a:t>
            </a:r>
            <a:r>
              <a:rPr lang="en-US" altLang="zh-CN" sz="1800" b="1" dirty="0">
                <a:solidFill>
                  <a:srgbClr val="C00000"/>
                </a:solidFill>
              </a:rPr>
              <a:t>;  </a:t>
            </a:r>
            <a:r>
              <a:rPr lang="en-US" altLang="zh-CN" sz="1800" dirty="0">
                <a:solidFill>
                  <a:srgbClr val="000000"/>
                </a:solidFill>
              </a:rPr>
              <a:t>//</a:t>
            </a:r>
            <a:r>
              <a:rPr lang="zh-CN" altLang="en-US" sz="1800" dirty="0" smtClean="0">
                <a:solidFill>
                  <a:srgbClr val="7030A0"/>
                </a:solidFill>
              </a:rPr>
              <a:t>将结构体变量</a:t>
            </a:r>
            <a:r>
              <a:rPr lang="en-US" altLang="zh-CN" sz="1800" dirty="0">
                <a:solidFill>
                  <a:srgbClr val="7030A0"/>
                </a:solidFill>
              </a:rPr>
              <a:t>per2</a:t>
            </a:r>
            <a:r>
              <a:rPr lang="zh-CN" altLang="en-US" sz="1800" dirty="0">
                <a:solidFill>
                  <a:srgbClr val="7030A0"/>
                </a:solidFill>
              </a:rPr>
              <a:t>中各成员的</a:t>
            </a:r>
            <a:r>
              <a:rPr lang="zh-CN" altLang="en-US" sz="1800" dirty="0" smtClean="0">
                <a:solidFill>
                  <a:srgbClr val="7030A0"/>
                </a:solidFill>
              </a:rPr>
              <a:t>值，赋</a:t>
            </a:r>
            <a:r>
              <a:rPr lang="zh-CN" altLang="en-US" sz="1800" dirty="0">
                <a:solidFill>
                  <a:srgbClr val="7030A0"/>
                </a:solidFill>
              </a:rPr>
              <a:t>给</a:t>
            </a:r>
            <a:r>
              <a:rPr lang="zh-CN" altLang="en-US" sz="1800" dirty="0" smtClean="0">
                <a:solidFill>
                  <a:srgbClr val="7030A0"/>
                </a:solidFill>
              </a:rPr>
              <a:t>构体变量</a:t>
            </a:r>
            <a:r>
              <a:rPr lang="en-US" altLang="zh-CN" sz="1800" dirty="0">
                <a:solidFill>
                  <a:srgbClr val="7030A0"/>
                </a:solidFill>
              </a:rPr>
              <a:t>per1</a:t>
            </a:r>
            <a:r>
              <a:rPr lang="zh-CN" altLang="en-US" sz="1800" dirty="0">
                <a:solidFill>
                  <a:srgbClr val="7030A0"/>
                </a:solidFill>
              </a:rPr>
              <a:t>中的相应成员；</a:t>
            </a:r>
          </a:p>
        </p:txBody>
      </p:sp>
    </p:spTree>
    <p:extLst>
      <p:ext uri="{BB962C8B-B14F-4D97-AF65-F5344CB8AC3E}">
        <p14:creationId xmlns:p14="http://schemas.microsoft.com/office/powerpoint/2010/main" val="1893968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7.1.4  </a:t>
            </a:r>
            <a:r>
              <a:rPr lang="zh-CN" altLang="en-US" dirty="0" smtClean="0"/>
              <a:t>结构体数组</a:t>
            </a:r>
            <a:endParaRPr lang="zh-CN" altLang="en-US"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smtClean="0">
                <a:solidFill>
                  <a:srgbClr val="C00000"/>
                </a:solidFill>
              </a:rPr>
              <a:t>结构体也</a:t>
            </a:r>
            <a:r>
              <a:rPr lang="zh-CN" altLang="en-US" dirty="0">
                <a:solidFill>
                  <a:srgbClr val="C00000"/>
                </a:solidFill>
              </a:rPr>
              <a:t>可以构成数组</a:t>
            </a:r>
            <a:r>
              <a:rPr lang="zh-CN" altLang="en-US" dirty="0"/>
              <a:t>，即</a:t>
            </a:r>
            <a:r>
              <a:rPr lang="zh-CN" altLang="en-US" dirty="0">
                <a:solidFill>
                  <a:srgbClr val="030DCD"/>
                </a:solidFill>
              </a:rPr>
              <a:t>每个数组元素是一个</a:t>
            </a:r>
            <a:r>
              <a:rPr lang="zh-CN" altLang="en-US" dirty="0" smtClean="0">
                <a:solidFill>
                  <a:srgbClr val="030DCD"/>
                </a:solidFill>
              </a:rPr>
              <a:t>结构体</a:t>
            </a:r>
            <a:r>
              <a:rPr lang="zh-CN" altLang="en-US" dirty="0" smtClean="0"/>
              <a:t>；</a:t>
            </a:r>
            <a:endParaRPr lang="zh-CN" altLang="en-US" dirty="0"/>
          </a:p>
          <a:p>
            <a:pPr marL="342900" indent="-342900">
              <a:buFont typeface="Wingdings" panose="05000000000000000000" pitchFamily="2" charset="2"/>
              <a:buChar char="l"/>
            </a:pPr>
            <a:r>
              <a:rPr lang="zh-CN" altLang="en-US" dirty="0"/>
              <a:t>同其它数组元素的要求一样，一个</a:t>
            </a:r>
            <a:r>
              <a:rPr lang="zh-CN" altLang="en-US" dirty="0" smtClean="0"/>
              <a:t>结构体数组</a:t>
            </a:r>
            <a:r>
              <a:rPr lang="zh-CN" altLang="en-US" dirty="0"/>
              <a:t>中的全部元素都应该是</a:t>
            </a:r>
            <a:r>
              <a:rPr lang="zh-CN" altLang="en-US" dirty="0">
                <a:solidFill>
                  <a:srgbClr val="7030A0"/>
                </a:solidFill>
              </a:rPr>
              <a:t>同</a:t>
            </a:r>
            <a:r>
              <a:rPr lang="zh-CN" altLang="en-US" dirty="0" smtClean="0">
                <a:solidFill>
                  <a:srgbClr val="7030A0"/>
                </a:solidFill>
              </a:rPr>
              <a:t>一</a:t>
            </a:r>
            <a:r>
              <a:rPr lang="zh-CN" altLang="en-US" dirty="0" smtClean="0">
                <a:solidFill>
                  <a:srgbClr val="7030A0"/>
                </a:solidFill>
              </a:rPr>
              <a:t>结构体类型</a:t>
            </a:r>
            <a:r>
              <a:rPr lang="zh-CN" altLang="en-US" dirty="0" smtClean="0"/>
              <a:t>；</a:t>
            </a:r>
            <a:endParaRPr lang="zh-CN" altLang="en-US" dirty="0"/>
          </a:p>
          <a:p>
            <a:pPr marL="342900" indent="-342900">
              <a:buFont typeface="Wingdings" panose="05000000000000000000" pitchFamily="2" charset="2"/>
              <a:buChar char="l"/>
            </a:pPr>
            <a:r>
              <a:rPr lang="zh-CN" altLang="en-US" dirty="0"/>
              <a:t>下例：同宿舍4名同学的数据，构成一个有4个元素的</a:t>
            </a:r>
            <a:r>
              <a:rPr lang="zh-CN" altLang="en-US" dirty="0" smtClean="0"/>
              <a:t>结构体数组</a:t>
            </a:r>
            <a:r>
              <a:rPr lang="zh-CN" altLang="en-US" dirty="0"/>
              <a:t>。</a:t>
            </a:r>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2931541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zh-CN" altLang="en-US" dirty="0"/>
              <a:t>结构与结构数组</a:t>
            </a:r>
          </a:p>
        </p:txBody>
      </p:sp>
      <p:sp>
        <p:nvSpPr>
          <p:cNvPr id="3" name="内容占位符 2"/>
          <p:cNvSpPr>
            <a:spLocks noGrp="1"/>
          </p:cNvSpPr>
          <p:nvPr>
            <p:ph idx="1"/>
          </p:nvPr>
        </p:nvSpPr>
        <p:spPr/>
        <p:txBody>
          <a:bodyPr/>
          <a:lstStyle/>
          <a:p>
            <a:pPr marL="342900" indent="-342900" eaLnBrk="1" hangingPunct="1">
              <a:lnSpc>
                <a:spcPct val="100000"/>
              </a:lnSpc>
              <a:spcBef>
                <a:spcPts val="1200"/>
              </a:spcBef>
              <a:buFont typeface="Wingdings" panose="05000000000000000000" pitchFamily="2" charset="2"/>
              <a:buChar char="l"/>
              <a:defRPr/>
            </a:pPr>
            <a:r>
              <a:rPr lang="zh-CN" altLang="en-US" sz="2000" dirty="0">
                <a:solidFill>
                  <a:srgbClr val="0000CC"/>
                </a:solidFill>
              </a:rPr>
              <a:t>数组</a:t>
            </a:r>
            <a:r>
              <a:rPr lang="zh-CN" altLang="en-US" sz="2000" dirty="0"/>
              <a:t>：利用数组批量处理同类型数据；</a:t>
            </a:r>
            <a:endParaRPr lang="en-US" altLang="zh-CN" sz="2000" dirty="0"/>
          </a:p>
          <a:p>
            <a:pPr marL="971550" lvl="1">
              <a:lnSpc>
                <a:spcPct val="100000"/>
              </a:lnSpc>
              <a:spcBef>
                <a:spcPts val="1200"/>
              </a:spcBef>
              <a:defRPr/>
            </a:pPr>
            <a:r>
              <a:rPr lang="zh-CN" altLang="en-US" sz="1800" dirty="0"/>
              <a:t>其中的每一</a:t>
            </a:r>
            <a:r>
              <a:rPr lang="zh-CN" altLang="en-US" sz="1800" dirty="0" smtClean="0"/>
              <a:t>个数组元素</a:t>
            </a:r>
            <a:r>
              <a:rPr lang="zh-CN" altLang="en-US" sz="1800" dirty="0"/>
              <a:t>都必须是相同类型的数据</a:t>
            </a:r>
            <a:r>
              <a:rPr lang="zh-CN" altLang="en-US" sz="1800" dirty="0" smtClean="0"/>
              <a:t>；</a:t>
            </a:r>
            <a:endParaRPr lang="en-US" altLang="zh-CN" sz="1800" dirty="0" smtClean="0"/>
          </a:p>
          <a:p>
            <a:pPr marL="342900" indent="-342900" eaLnBrk="1" hangingPunct="1">
              <a:lnSpc>
                <a:spcPct val="100000"/>
              </a:lnSpc>
              <a:spcBef>
                <a:spcPts val="1200"/>
              </a:spcBef>
              <a:buFont typeface="Wingdings" panose="05000000000000000000" pitchFamily="2" charset="2"/>
              <a:buChar char="l"/>
              <a:defRPr/>
            </a:pPr>
            <a:r>
              <a:rPr lang="zh-CN" altLang="en-US" sz="2000" u="sng" dirty="0" smtClean="0">
                <a:solidFill>
                  <a:srgbClr val="0000CC"/>
                </a:solidFill>
              </a:rPr>
              <a:t>实际</a:t>
            </a:r>
            <a:r>
              <a:rPr lang="zh-CN" altLang="en-US" sz="2000" u="sng" dirty="0">
                <a:solidFill>
                  <a:srgbClr val="0000CC"/>
                </a:solidFill>
              </a:rPr>
              <a:t>应用</a:t>
            </a:r>
            <a:r>
              <a:rPr lang="zh-CN" altLang="en-US" sz="2000" u="sng" dirty="0"/>
              <a:t>：</a:t>
            </a:r>
            <a:r>
              <a:rPr lang="zh-CN" altLang="en-US" sz="2000" u="sng" dirty="0">
                <a:solidFill>
                  <a:srgbClr val="7030A0"/>
                </a:solidFill>
              </a:rPr>
              <a:t>常常需要将</a:t>
            </a:r>
            <a:r>
              <a:rPr lang="zh-CN" altLang="en-US" sz="2000" b="1" u="sng" dirty="0">
                <a:solidFill>
                  <a:srgbClr val="C00000"/>
                </a:solidFill>
              </a:rPr>
              <a:t>不同类型</a:t>
            </a:r>
            <a:r>
              <a:rPr lang="zh-CN" altLang="en-US" sz="2000" b="1" u="sng" dirty="0">
                <a:solidFill>
                  <a:srgbClr val="006600"/>
                </a:solidFill>
              </a:rPr>
              <a:t>的数据组织</a:t>
            </a:r>
            <a:r>
              <a:rPr lang="zh-CN" altLang="en-US" sz="2000" u="sng" dirty="0">
                <a:solidFill>
                  <a:srgbClr val="7030A0"/>
                </a:solidFill>
              </a:rPr>
              <a:t>到一起，使其处理起来更为直观、方便；</a:t>
            </a:r>
          </a:p>
          <a:p>
            <a:pPr marL="342900" indent="-342900" eaLnBrk="1" hangingPunct="1">
              <a:lnSpc>
                <a:spcPct val="100000"/>
              </a:lnSpc>
              <a:spcBef>
                <a:spcPts val="1200"/>
              </a:spcBef>
              <a:buFont typeface="Wingdings" panose="05000000000000000000" pitchFamily="2" charset="2"/>
              <a:buChar char="l"/>
              <a:defRPr/>
            </a:pPr>
            <a:r>
              <a:rPr lang="zh-CN" altLang="en-US" sz="2000" dirty="0"/>
              <a:t>例如：一个学生的信息，包括</a:t>
            </a:r>
            <a:endParaRPr lang="en-US" altLang="zh-CN" sz="2000" dirty="0"/>
          </a:p>
          <a:p>
            <a:pPr marL="971550" lvl="1">
              <a:lnSpc>
                <a:spcPct val="100000"/>
              </a:lnSpc>
              <a:spcBef>
                <a:spcPts val="1200"/>
              </a:spcBef>
              <a:defRPr/>
            </a:pPr>
            <a:r>
              <a:rPr lang="zh-CN" altLang="en-US" sz="1800" b="1" dirty="0">
                <a:solidFill>
                  <a:srgbClr val="006600"/>
                </a:solidFill>
              </a:rPr>
              <a:t>姓名、性别、出生年月日、</a:t>
            </a:r>
            <a:r>
              <a:rPr lang="zh-CN" altLang="en-US" sz="1800" b="1" dirty="0" smtClean="0">
                <a:solidFill>
                  <a:srgbClr val="006600"/>
                </a:solidFill>
              </a:rPr>
              <a:t>身高、体重等信息；</a:t>
            </a:r>
            <a:endParaRPr lang="en-US" altLang="zh-CN" sz="1800" b="1" dirty="0">
              <a:solidFill>
                <a:srgbClr val="006600"/>
              </a:solidFill>
            </a:endParaRPr>
          </a:p>
          <a:p>
            <a:pPr marL="971550" lvl="1">
              <a:lnSpc>
                <a:spcPct val="100000"/>
              </a:lnSpc>
              <a:spcBef>
                <a:spcPts val="1200"/>
              </a:spcBef>
              <a:defRPr/>
            </a:pPr>
            <a:r>
              <a:rPr lang="zh-CN" altLang="en-US" sz="1800" dirty="0"/>
              <a:t>如果</a:t>
            </a:r>
            <a:r>
              <a:rPr lang="zh-CN" altLang="en-US" sz="1800" dirty="0" smtClean="0"/>
              <a:t>能将这些</a:t>
            </a:r>
            <a:r>
              <a:rPr lang="zh-CN" altLang="en-US" sz="1800" b="1" dirty="0" smtClean="0">
                <a:solidFill>
                  <a:srgbClr val="FF0000"/>
                </a:solidFill>
              </a:rPr>
              <a:t>不同类型</a:t>
            </a:r>
            <a:r>
              <a:rPr lang="zh-CN" altLang="en-US" sz="1800" dirty="0" smtClean="0"/>
              <a:t>的数据集中在</a:t>
            </a:r>
            <a:r>
              <a:rPr lang="zh-CN" altLang="en-US" sz="1800" dirty="0"/>
              <a:t>一起，</a:t>
            </a:r>
            <a:r>
              <a:rPr lang="zh-CN" altLang="en-US" sz="1800" dirty="0" smtClean="0"/>
              <a:t>对于处理、统计</a:t>
            </a:r>
            <a:r>
              <a:rPr lang="zh-CN" altLang="en-US" sz="1800" dirty="0"/>
              <a:t>个人信息会十分方便；</a:t>
            </a:r>
          </a:p>
          <a:p>
            <a:pPr marL="342900" indent="-342900" eaLnBrk="1" hangingPunct="1">
              <a:lnSpc>
                <a:spcPct val="100000"/>
              </a:lnSpc>
              <a:spcBef>
                <a:spcPts val="1200"/>
              </a:spcBef>
              <a:buFont typeface="Wingdings" panose="05000000000000000000" pitchFamily="2" charset="2"/>
              <a:buChar char="l"/>
              <a:defRPr/>
            </a:pPr>
            <a:r>
              <a:rPr lang="zh-CN" altLang="en-US" sz="2000" dirty="0"/>
              <a:t>为此，引入</a:t>
            </a:r>
            <a:r>
              <a:rPr lang="zh-CN" altLang="en-US" sz="2000" b="1" dirty="0">
                <a:solidFill>
                  <a:srgbClr val="0000CC"/>
                </a:solidFill>
              </a:rPr>
              <a:t>结构体</a:t>
            </a:r>
            <a:r>
              <a:rPr lang="zh-CN" altLang="en-US" sz="2000" dirty="0"/>
              <a:t>的概念；</a:t>
            </a:r>
          </a:p>
          <a:p>
            <a:pPr marL="342900" indent="-342900">
              <a:lnSpc>
                <a:spcPct val="100000"/>
              </a:lnSpc>
              <a:spcBef>
                <a:spcPts val="1200"/>
              </a:spcBef>
              <a:buFont typeface="Wingdings" panose="05000000000000000000" pitchFamily="2" charset="2"/>
              <a:buChar char="l"/>
            </a:pPr>
            <a:r>
              <a:rPr lang="zh-CN" altLang="en-US" sz="2000" dirty="0"/>
              <a:t>结构体是一</a:t>
            </a:r>
            <a:r>
              <a:rPr lang="zh-CN" altLang="en-US" sz="2000" dirty="0" smtClean="0"/>
              <a:t>个</a:t>
            </a:r>
            <a:r>
              <a:rPr lang="zh-CN" altLang="en-US" sz="2000" dirty="0" smtClean="0">
                <a:solidFill>
                  <a:srgbClr val="7030A0"/>
                </a:solidFill>
              </a:rPr>
              <a:t>基于基本</a:t>
            </a:r>
            <a:r>
              <a:rPr lang="zh-CN" altLang="en-US" sz="2000" dirty="0">
                <a:solidFill>
                  <a:srgbClr val="7030A0"/>
                </a:solidFill>
              </a:rPr>
              <a:t>数据类型</a:t>
            </a:r>
            <a:r>
              <a:rPr lang="zh-CN" altLang="en-US" sz="2000" dirty="0"/>
              <a:t>定义的</a:t>
            </a:r>
            <a:r>
              <a:rPr lang="zh-CN" altLang="en-US" sz="2000" b="1" dirty="0">
                <a:solidFill>
                  <a:srgbClr val="C00000"/>
                </a:solidFill>
              </a:rPr>
              <a:t>构造类型</a:t>
            </a:r>
            <a:r>
              <a:rPr lang="zh-CN" altLang="en-US" sz="2000" dirty="0"/>
              <a:t>；</a:t>
            </a:r>
          </a:p>
        </p:txBody>
      </p:sp>
    </p:spTree>
    <p:extLst>
      <p:ext uri="{BB962C8B-B14F-4D97-AF65-F5344CB8AC3E}">
        <p14:creationId xmlns:p14="http://schemas.microsoft.com/office/powerpoint/2010/main" val="25176718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结构体数组</a:t>
            </a:r>
            <a:endParaRPr lang="zh-CN" altLang="en-US" dirty="0"/>
          </a:p>
        </p:txBody>
      </p:sp>
      <p:sp>
        <p:nvSpPr>
          <p:cNvPr id="3" name="内容占位符 2"/>
          <p:cNvSpPr>
            <a:spLocks noGrp="1"/>
          </p:cNvSpPr>
          <p:nvPr>
            <p:ph idx="1"/>
          </p:nvPr>
        </p:nvSpPr>
        <p:spPr/>
        <p:txBody>
          <a:bodyPr/>
          <a:lstStyle/>
          <a:p>
            <a:pPr lvl="1">
              <a:lnSpc>
                <a:spcPct val="100000"/>
              </a:lnSpc>
              <a:spcBef>
                <a:spcPts val="0"/>
              </a:spcBef>
              <a:buNone/>
              <a:defRPr/>
            </a:pPr>
            <a:r>
              <a:rPr lang="en-US" altLang="zh-CN" dirty="0">
                <a:solidFill>
                  <a:srgbClr val="FF0000"/>
                </a:solidFill>
              </a:rPr>
              <a:t>//</a:t>
            </a:r>
            <a:r>
              <a:rPr lang="zh-CN" altLang="en-US" dirty="0">
                <a:solidFill>
                  <a:srgbClr val="FF0000"/>
                </a:solidFill>
              </a:rPr>
              <a:t>定义</a:t>
            </a:r>
            <a:r>
              <a:rPr lang="zh-CN" altLang="en-US" dirty="0" smtClean="0">
                <a:solidFill>
                  <a:srgbClr val="FF0000"/>
                </a:solidFill>
              </a:rPr>
              <a:t>结构体</a:t>
            </a:r>
            <a:endParaRPr lang="en-US" altLang="zh-CN" dirty="0">
              <a:solidFill>
                <a:srgbClr val="FF0000"/>
              </a:solidFill>
            </a:endParaRPr>
          </a:p>
          <a:p>
            <a:pPr lvl="1">
              <a:lnSpc>
                <a:spcPct val="100000"/>
              </a:lnSpc>
              <a:spcBef>
                <a:spcPts val="0"/>
              </a:spcBef>
              <a:buNone/>
              <a:defRPr/>
            </a:pPr>
            <a:r>
              <a:rPr lang="en-US" altLang="zh-CN" dirty="0" err="1">
                <a:solidFill>
                  <a:srgbClr val="FF0000"/>
                </a:solidFill>
              </a:rPr>
              <a:t>struct</a:t>
            </a:r>
            <a:r>
              <a:rPr lang="en-US" altLang="zh-CN" dirty="0">
                <a:solidFill>
                  <a:srgbClr val="000000"/>
                </a:solidFill>
              </a:rPr>
              <a:t>  student                         </a:t>
            </a:r>
            <a:r>
              <a:rPr lang="en-US" altLang="zh-CN" dirty="0">
                <a:solidFill>
                  <a:srgbClr val="006600"/>
                </a:solidFill>
              </a:rPr>
              <a:t>//</a:t>
            </a:r>
            <a:r>
              <a:rPr lang="zh-CN" altLang="en-US" dirty="0">
                <a:solidFill>
                  <a:srgbClr val="006600"/>
                </a:solidFill>
              </a:rPr>
              <a:t>名为</a:t>
            </a:r>
            <a:r>
              <a:rPr lang="en-US" altLang="zh-CN" dirty="0">
                <a:solidFill>
                  <a:srgbClr val="006600"/>
                </a:solidFill>
              </a:rPr>
              <a:t>student</a:t>
            </a:r>
            <a:r>
              <a:rPr lang="zh-CN" altLang="en-US" dirty="0">
                <a:solidFill>
                  <a:srgbClr val="006600"/>
                </a:solidFill>
              </a:rPr>
              <a:t>的结构类型</a:t>
            </a:r>
          </a:p>
          <a:p>
            <a:pPr lvl="1">
              <a:lnSpc>
                <a:spcPct val="100000"/>
              </a:lnSpc>
              <a:spcBef>
                <a:spcPts val="0"/>
              </a:spcBef>
              <a:buNone/>
              <a:defRPr/>
            </a:pPr>
            <a:r>
              <a:rPr lang="en-US" altLang="zh-CN" dirty="0">
                <a:solidFill>
                  <a:srgbClr val="000000"/>
                </a:solidFill>
              </a:rPr>
              <a:t>{                                             </a:t>
            </a:r>
            <a:r>
              <a:rPr lang="en-US" altLang="zh-CN" dirty="0">
                <a:solidFill>
                  <a:srgbClr val="006600"/>
                </a:solidFill>
              </a:rPr>
              <a:t>//</a:t>
            </a:r>
            <a:r>
              <a:rPr lang="zh-CN" altLang="en-US" dirty="0">
                <a:solidFill>
                  <a:srgbClr val="006600"/>
                </a:solidFill>
              </a:rPr>
              <a:t>成员列表</a:t>
            </a:r>
            <a:endParaRPr lang="en-US" altLang="zh-CN" dirty="0">
              <a:solidFill>
                <a:srgbClr val="006600"/>
              </a:solidFill>
            </a:endParaRPr>
          </a:p>
          <a:p>
            <a:pPr lvl="1">
              <a:lnSpc>
                <a:spcPct val="100000"/>
              </a:lnSpc>
              <a:spcBef>
                <a:spcPts val="0"/>
              </a:spcBef>
              <a:buNone/>
              <a:defRPr/>
            </a:pPr>
            <a:r>
              <a:rPr lang="en-US" altLang="zh-CN" dirty="0">
                <a:solidFill>
                  <a:srgbClr val="000000"/>
                </a:solidFill>
              </a:rPr>
              <a:t>     char  name[20];                 //</a:t>
            </a:r>
            <a:r>
              <a:rPr lang="zh-CN" altLang="en-US" dirty="0">
                <a:solidFill>
                  <a:srgbClr val="000000"/>
                </a:solidFill>
              </a:rPr>
              <a:t>姓名</a:t>
            </a:r>
          </a:p>
          <a:p>
            <a:pPr lvl="1">
              <a:lnSpc>
                <a:spcPct val="100000"/>
              </a:lnSpc>
              <a:spcBef>
                <a:spcPts val="0"/>
              </a:spcBef>
              <a:buNone/>
              <a:defRPr/>
            </a:pPr>
            <a:r>
              <a:rPr lang="en-US" altLang="zh-CN" dirty="0">
                <a:solidFill>
                  <a:srgbClr val="000000"/>
                </a:solidFill>
              </a:rPr>
              <a:t>     char sex;                             //</a:t>
            </a:r>
            <a:r>
              <a:rPr lang="zh-CN" altLang="en-US" dirty="0">
                <a:solidFill>
                  <a:srgbClr val="000000"/>
                </a:solidFill>
              </a:rPr>
              <a:t>性别</a:t>
            </a:r>
          </a:p>
          <a:p>
            <a:pPr lvl="1">
              <a:lnSpc>
                <a:spcPct val="100000"/>
              </a:lnSpc>
              <a:spcBef>
                <a:spcPts val="0"/>
              </a:spcBef>
              <a:buNone/>
              <a:defRPr/>
            </a:pPr>
            <a:r>
              <a:rPr lang="en-US" altLang="zh-CN" dirty="0">
                <a:solidFill>
                  <a:srgbClr val="000000"/>
                </a:solidFill>
              </a:rPr>
              <a:t>     unsigned  birthday;            //</a:t>
            </a:r>
            <a:r>
              <a:rPr lang="zh-CN" altLang="en-US" dirty="0">
                <a:solidFill>
                  <a:srgbClr val="000000"/>
                </a:solidFill>
              </a:rPr>
              <a:t>生日</a:t>
            </a:r>
          </a:p>
          <a:p>
            <a:pPr lvl="1">
              <a:lnSpc>
                <a:spcPct val="100000"/>
              </a:lnSpc>
              <a:spcBef>
                <a:spcPts val="0"/>
              </a:spcBef>
              <a:buNone/>
              <a:defRPr/>
            </a:pPr>
            <a:r>
              <a:rPr lang="en-US" altLang="zh-CN" dirty="0">
                <a:solidFill>
                  <a:srgbClr val="000000"/>
                </a:solidFill>
              </a:rPr>
              <a:t>     float height;                        //</a:t>
            </a:r>
            <a:r>
              <a:rPr lang="zh-CN" altLang="en-US" dirty="0">
                <a:solidFill>
                  <a:srgbClr val="000000"/>
                </a:solidFill>
              </a:rPr>
              <a:t>身高</a:t>
            </a:r>
          </a:p>
          <a:p>
            <a:pPr lvl="1">
              <a:lnSpc>
                <a:spcPct val="100000"/>
              </a:lnSpc>
              <a:spcBef>
                <a:spcPts val="0"/>
              </a:spcBef>
              <a:buNone/>
              <a:defRPr/>
            </a:pPr>
            <a:r>
              <a:rPr lang="en-US" altLang="zh-CN" dirty="0">
                <a:solidFill>
                  <a:srgbClr val="000000"/>
                </a:solidFill>
              </a:rPr>
              <a:t>     float weight;                       //</a:t>
            </a:r>
            <a:r>
              <a:rPr lang="zh-CN" altLang="en-US" dirty="0">
                <a:solidFill>
                  <a:srgbClr val="000000"/>
                </a:solidFill>
              </a:rPr>
              <a:t>体重</a:t>
            </a:r>
          </a:p>
          <a:p>
            <a:pPr lvl="1">
              <a:lnSpc>
                <a:spcPct val="100000"/>
              </a:lnSpc>
              <a:spcBef>
                <a:spcPts val="0"/>
              </a:spcBef>
              <a:buNone/>
              <a:defRPr/>
            </a:pPr>
            <a:r>
              <a:rPr lang="en-US" altLang="zh-CN" dirty="0">
                <a:solidFill>
                  <a:srgbClr val="000000"/>
                </a:solidFill>
              </a:rPr>
              <a:t> }</a:t>
            </a:r>
            <a:r>
              <a:rPr lang="en-US" altLang="zh-CN" dirty="0"/>
              <a:t>;</a:t>
            </a:r>
            <a:endParaRPr lang="en-US" altLang="zh-CN" dirty="0">
              <a:solidFill>
                <a:srgbClr val="0000CC"/>
              </a:solidFill>
            </a:endParaRPr>
          </a:p>
          <a:p>
            <a:pPr lvl="1">
              <a:lnSpc>
                <a:spcPct val="100000"/>
              </a:lnSpc>
              <a:spcBef>
                <a:spcPts val="0"/>
              </a:spcBef>
              <a:buFont typeface="Wingdings" panose="05000000000000000000" pitchFamily="2" charset="2"/>
              <a:buNone/>
              <a:defRPr/>
            </a:pPr>
            <a:r>
              <a:rPr lang="zh-CN" altLang="en-US" sz="1800" dirty="0"/>
              <a:t> </a:t>
            </a:r>
            <a:endParaRPr lang="en-US" altLang="zh-CN" sz="1800" dirty="0"/>
          </a:p>
          <a:p>
            <a:pPr lvl="1">
              <a:lnSpc>
                <a:spcPct val="100000"/>
              </a:lnSpc>
              <a:spcBef>
                <a:spcPts val="0"/>
              </a:spcBef>
              <a:buFont typeface="Wingdings" panose="05000000000000000000" pitchFamily="2" charset="2"/>
              <a:buNone/>
              <a:defRPr/>
            </a:pPr>
            <a:r>
              <a:rPr lang="en-US" altLang="zh-CN" dirty="0">
                <a:solidFill>
                  <a:srgbClr val="FF0000"/>
                </a:solidFill>
              </a:rPr>
              <a:t>//</a:t>
            </a:r>
            <a:r>
              <a:rPr lang="zh-CN" altLang="en-US" dirty="0">
                <a:solidFill>
                  <a:srgbClr val="FF0000"/>
                </a:solidFill>
              </a:rPr>
              <a:t>声明结构数组</a:t>
            </a:r>
            <a:endParaRPr lang="en-US" altLang="zh-CN" dirty="0">
              <a:solidFill>
                <a:srgbClr val="FF0000"/>
              </a:solidFill>
            </a:endParaRPr>
          </a:p>
          <a:p>
            <a:pPr lvl="1">
              <a:lnSpc>
                <a:spcPct val="100000"/>
              </a:lnSpc>
              <a:spcBef>
                <a:spcPts val="0"/>
              </a:spcBef>
              <a:buFont typeface="Wingdings" panose="05000000000000000000" pitchFamily="2" charset="2"/>
              <a:buNone/>
              <a:defRPr/>
            </a:pPr>
            <a:r>
              <a:rPr lang="en-US" altLang="zh-CN" dirty="0" err="1" smtClean="0">
                <a:solidFill>
                  <a:srgbClr val="0000CC"/>
                </a:solidFill>
              </a:rPr>
              <a:t>struct</a:t>
            </a:r>
            <a:r>
              <a:rPr lang="en-US" altLang="zh-CN" dirty="0" smtClean="0">
                <a:solidFill>
                  <a:srgbClr val="0000CC"/>
                </a:solidFill>
              </a:rPr>
              <a:t> student  </a:t>
            </a:r>
            <a:r>
              <a:rPr lang="en-US" altLang="zh-CN" dirty="0">
                <a:solidFill>
                  <a:srgbClr val="0000CC"/>
                </a:solidFill>
              </a:rPr>
              <a:t>Room [ 4 ] </a:t>
            </a:r>
            <a:r>
              <a:rPr lang="zh-CN" altLang="en-US" dirty="0">
                <a:solidFill>
                  <a:srgbClr val="0000CC"/>
                </a:solidFill>
              </a:rPr>
              <a:t>；</a:t>
            </a:r>
            <a:endParaRPr lang="en-US" altLang="zh-CN" dirty="0">
              <a:solidFill>
                <a:srgbClr val="0000CC"/>
              </a:solidFill>
            </a:endParaRPr>
          </a:p>
        </p:txBody>
      </p:sp>
    </p:spTree>
    <p:extLst>
      <p:ext uri="{BB962C8B-B14F-4D97-AF65-F5344CB8AC3E}">
        <p14:creationId xmlns:p14="http://schemas.microsoft.com/office/powerpoint/2010/main" val="1485537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结构数组初始化</a:t>
            </a:r>
          </a:p>
        </p:txBody>
      </p:sp>
      <p:sp>
        <p:nvSpPr>
          <p:cNvPr id="3" name="内容占位符 2"/>
          <p:cNvSpPr>
            <a:spLocks noGrp="1"/>
          </p:cNvSpPr>
          <p:nvPr>
            <p:ph idx="1"/>
          </p:nvPr>
        </p:nvSpPr>
        <p:spPr>
          <a:xfrm>
            <a:off x="485775" y="1135062"/>
            <a:ext cx="8089900" cy="2140528"/>
          </a:xfrm>
        </p:spPr>
        <p:txBody>
          <a:bodyPr/>
          <a:lstStyle/>
          <a:p>
            <a:pPr marL="342900" indent="-342900" algn="just">
              <a:buFont typeface="Wingdings" panose="05000000000000000000" pitchFamily="2" charset="2"/>
              <a:buChar char="l"/>
            </a:pPr>
            <a:r>
              <a:rPr lang="zh-CN" altLang="en-US" dirty="0">
                <a:solidFill>
                  <a:srgbClr val="C00000"/>
                </a:solidFill>
              </a:rPr>
              <a:t>与普通数组一样</a:t>
            </a:r>
            <a:r>
              <a:rPr lang="zh-CN" altLang="en-US" dirty="0"/>
              <a:t>，</a:t>
            </a:r>
            <a:r>
              <a:rPr lang="zh-CN" altLang="en-US" dirty="0">
                <a:solidFill>
                  <a:srgbClr val="7030A0"/>
                </a:solidFill>
              </a:rPr>
              <a:t>结构数组也可在</a:t>
            </a:r>
            <a:r>
              <a:rPr lang="zh-CN" altLang="en-US" b="1" i="1" u="sng" dirty="0">
                <a:solidFill>
                  <a:srgbClr val="030DCD"/>
                </a:solidFill>
              </a:rPr>
              <a:t>定义时</a:t>
            </a:r>
            <a:r>
              <a:rPr lang="zh-CN" altLang="en-US" dirty="0">
                <a:solidFill>
                  <a:srgbClr val="7030A0"/>
                </a:solidFill>
              </a:rPr>
              <a:t>进行</a:t>
            </a:r>
            <a:r>
              <a:rPr lang="zh-CN" altLang="en-US" b="1" i="1" u="sng" dirty="0">
                <a:solidFill>
                  <a:srgbClr val="7030A0"/>
                </a:solidFill>
              </a:rPr>
              <a:t>初始化</a:t>
            </a:r>
            <a:r>
              <a:rPr lang="zh-CN" altLang="en-US" dirty="0"/>
              <a:t>；</a:t>
            </a:r>
            <a:endParaRPr lang="en-US" altLang="zh-CN" dirty="0"/>
          </a:p>
          <a:p>
            <a:pPr marL="342900" indent="-342900" algn="just">
              <a:buFont typeface="Wingdings" panose="05000000000000000000" pitchFamily="2" charset="2"/>
              <a:buChar char="l"/>
            </a:pPr>
            <a:r>
              <a:rPr lang="zh-CN" altLang="en-US" dirty="0"/>
              <a:t>初始化的格式为：</a:t>
            </a:r>
          </a:p>
          <a:p>
            <a:pPr marL="971550" lvl="1"/>
            <a:r>
              <a:rPr lang="zh-CN" altLang="en-US" b="1" dirty="0"/>
              <a:t>结构数组</a:t>
            </a:r>
            <a:r>
              <a:rPr lang="en-US" altLang="zh-CN" b="1" dirty="0"/>
              <a:t>[n]</a:t>
            </a:r>
            <a:r>
              <a:rPr lang="zh-CN" altLang="en-US" b="1" dirty="0"/>
              <a:t>＝</a:t>
            </a:r>
            <a:r>
              <a:rPr lang="en-US" altLang="zh-CN" b="1" dirty="0"/>
              <a:t>{{</a:t>
            </a:r>
            <a:r>
              <a:rPr lang="zh-CN" altLang="en-US" b="1" dirty="0"/>
              <a:t>初值表</a:t>
            </a:r>
            <a:r>
              <a:rPr lang="en-US" altLang="zh-CN" b="1" dirty="0"/>
              <a:t>1}</a:t>
            </a:r>
            <a:r>
              <a:rPr lang="zh-CN" altLang="en-US" b="1" dirty="0"/>
              <a:t>，</a:t>
            </a:r>
            <a:r>
              <a:rPr lang="en-US" altLang="zh-CN" b="1" dirty="0"/>
              <a:t>{</a:t>
            </a:r>
            <a:r>
              <a:rPr lang="zh-CN" altLang="en-US" b="1" dirty="0"/>
              <a:t>初值表</a:t>
            </a:r>
            <a:r>
              <a:rPr lang="en-US" altLang="zh-CN" b="1" dirty="0"/>
              <a:t>2}</a:t>
            </a:r>
            <a:r>
              <a:rPr lang="zh-CN" altLang="en-US" b="1" dirty="0"/>
              <a:t>，</a:t>
            </a:r>
            <a:r>
              <a:rPr lang="en-US" altLang="zh-CN" b="1" dirty="0"/>
              <a:t>...</a:t>
            </a:r>
            <a:r>
              <a:rPr lang="zh-CN" altLang="en-US" b="1" dirty="0"/>
              <a:t>，</a:t>
            </a:r>
            <a:r>
              <a:rPr lang="en-US" altLang="zh-CN" b="1" dirty="0"/>
              <a:t>{</a:t>
            </a:r>
            <a:r>
              <a:rPr lang="zh-CN" altLang="en-US" b="1" dirty="0"/>
              <a:t>初值表</a:t>
            </a:r>
            <a:r>
              <a:rPr lang="en-US" altLang="zh-CN" b="1" dirty="0"/>
              <a:t>n}}</a:t>
            </a:r>
          </a:p>
          <a:p>
            <a:pPr marL="971550" lvl="1"/>
            <a:r>
              <a:rPr lang="zh-CN" altLang="en-US" b="1" dirty="0"/>
              <a:t>其中，</a:t>
            </a:r>
            <a:r>
              <a:rPr lang="en-US" altLang="zh-CN" b="1" dirty="0"/>
              <a:t>{</a:t>
            </a:r>
            <a:r>
              <a:rPr lang="zh-CN" altLang="en-US" b="1" dirty="0"/>
              <a:t>初值表</a:t>
            </a:r>
            <a:r>
              <a:rPr lang="en-US" altLang="zh-CN" b="1" dirty="0"/>
              <a:t>1}</a:t>
            </a:r>
            <a:r>
              <a:rPr lang="zh-CN" altLang="en-US" b="1" dirty="0"/>
              <a:t>对第下标为</a:t>
            </a:r>
            <a:r>
              <a:rPr lang="en-US" altLang="zh-CN" b="1" dirty="0"/>
              <a:t>0</a:t>
            </a:r>
            <a:r>
              <a:rPr lang="zh-CN" altLang="en-US" b="1" dirty="0"/>
              <a:t>数组元素的多个成员赋初值；</a:t>
            </a:r>
            <a:endParaRPr lang="en-US" altLang="zh-CN" b="1" dirty="0"/>
          </a:p>
          <a:p>
            <a:pPr marL="971550" lvl="1"/>
            <a:r>
              <a:rPr lang="zh-CN" altLang="en-US" b="1" dirty="0"/>
              <a:t>其余类推。</a:t>
            </a:r>
            <a:endParaRPr lang="en-US" altLang="zh-CN" b="1" dirty="0"/>
          </a:p>
          <a:p>
            <a:pPr marL="342900" indent="-342900">
              <a:buFont typeface="Wingdings" panose="05000000000000000000" pitchFamily="2" charset="2"/>
              <a:buChar char="l"/>
            </a:pPr>
            <a:endParaRPr lang="en-US" altLang="zh-CN" b="1" dirty="0"/>
          </a:p>
          <a:p>
            <a:pPr marL="342900" indent="-342900">
              <a:buFont typeface="Wingdings" panose="05000000000000000000" pitchFamily="2" charset="2"/>
              <a:buChar char="l"/>
            </a:pPr>
            <a:endParaRPr lang="en-US" altLang="zh-CN" b="1" dirty="0"/>
          </a:p>
          <a:p>
            <a:endParaRPr lang="zh-CN" altLang="en-US" dirty="0"/>
          </a:p>
        </p:txBody>
      </p:sp>
      <p:sp>
        <p:nvSpPr>
          <p:cNvPr id="4" name="内容占位符 2"/>
          <p:cNvSpPr txBox="1">
            <a:spLocks/>
          </p:cNvSpPr>
          <p:nvPr/>
        </p:nvSpPr>
        <p:spPr bwMode="auto">
          <a:xfrm>
            <a:off x="485775" y="3275590"/>
            <a:ext cx="8089900" cy="26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Bef>
                <a:spcPts val="0"/>
              </a:spcBef>
              <a:buNone/>
              <a:defRPr/>
            </a:pPr>
            <a:r>
              <a:rPr lang="en-US" altLang="zh-CN" dirty="0"/>
              <a:t>student  Room [ 4 ] = </a:t>
            </a:r>
          </a:p>
          <a:p>
            <a:pPr lvl="1">
              <a:lnSpc>
                <a:spcPct val="100000"/>
              </a:lnSpc>
              <a:spcBef>
                <a:spcPts val="0"/>
              </a:spcBef>
              <a:buNone/>
              <a:defRPr/>
            </a:pPr>
            <a:r>
              <a:rPr lang="en-US" altLang="zh-CN" dirty="0"/>
              <a:t>{</a:t>
            </a:r>
          </a:p>
          <a:p>
            <a:pPr lvl="1">
              <a:lnSpc>
                <a:spcPct val="100000"/>
              </a:lnSpc>
              <a:spcBef>
                <a:spcPts val="0"/>
              </a:spcBef>
              <a:buNone/>
              <a:defRPr/>
            </a:pPr>
            <a:r>
              <a:rPr lang="en-US" altLang="zh-CN" dirty="0"/>
              <a:t>       {“Li </a:t>
            </a:r>
            <a:r>
              <a:rPr lang="en-US" altLang="zh-CN" dirty="0" err="1"/>
              <a:t>li</a:t>
            </a:r>
            <a:r>
              <a:rPr lang="en-US" altLang="zh-CN" dirty="0"/>
              <a:t>”, ‘M’, 19840318, 1.82, 65.0 },         //Room[0]</a:t>
            </a:r>
          </a:p>
          <a:p>
            <a:pPr lvl="1">
              <a:lnSpc>
                <a:spcPct val="100000"/>
              </a:lnSpc>
              <a:spcBef>
                <a:spcPts val="0"/>
              </a:spcBef>
              <a:buNone/>
              <a:defRPr/>
            </a:pPr>
            <a:r>
              <a:rPr lang="en-US" altLang="zh-CN" dirty="0"/>
              <a:t>       {“Xiao M”, ‘M’, 19830918, 1.75, 58.0 },   //Room[1]</a:t>
            </a:r>
          </a:p>
          <a:p>
            <a:pPr lvl="1">
              <a:lnSpc>
                <a:spcPct val="100000"/>
              </a:lnSpc>
              <a:spcBef>
                <a:spcPts val="0"/>
              </a:spcBef>
              <a:buNone/>
              <a:defRPr/>
            </a:pPr>
            <a:r>
              <a:rPr lang="en-US" altLang="zh-CN" dirty="0"/>
              <a:t>       {“He lei”, ‘M’, 19841209, 1.83, 67.1 },      //Room[2]</a:t>
            </a:r>
          </a:p>
          <a:p>
            <a:pPr lvl="1">
              <a:lnSpc>
                <a:spcPct val="100000"/>
              </a:lnSpc>
              <a:spcBef>
                <a:spcPts val="0"/>
              </a:spcBef>
              <a:buNone/>
              <a:defRPr/>
            </a:pPr>
            <a:r>
              <a:rPr lang="en-US" altLang="zh-CN" dirty="0"/>
              <a:t>       {“Ge li”, ‘M’, 19840101, 1.78, 59.0 }         //Room[3]</a:t>
            </a:r>
          </a:p>
          <a:p>
            <a:pPr lvl="1">
              <a:lnSpc>
                <a:spcPct val="100000"/>
              </a:lnSpc>
              <a:spcBef>
                <a:spcPts val="0"/>
              </a:spcBef>
              <a:buNone/>
              <a:defRPr/>
            </a:pPr>
            <a:r>
              <a:rPr lang="en-US" altLang="zh-CN" dirty="0"/>
              <a:t>  };</a:t>
            </a:r>
            <a:endParaRPr lang="zh-CN" altLang="en-US" dirty="0"/>
          </a:p>
        </p:txBody>
      </p:sp>
    </p:spTree>
    <p:extLst>
      <p:ext uri="{BB962C8B-B14F-4D97-AF65-F5344CB8AC3E}">
        <p14:creationId xmlns:p14="http://schemas.microsoft.com/office/powerpoint/2010/main" val="42562151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结构数组元素的访问</a:t>
            </a:r>
          </a:p>
        </p:txBody>
      </p:sp>
      <p:sp>
        <p:nvSpPr>
          <p:cNvPr id="3" name="内容占位符 2"/>
          <p:cNvSpPr>
            <a:spLocks noGrp="1"/>
          </p:cNvSpPr>
          <p:nvPr>
            <p:ph idx="1"/>
          </p:nvPr>
        </p:nvSpPr>
        <p:spPr/>
        <p:txBody>
          <a:bodyPr/>
          <a:lstStyle/>
          <a:p>
            <a:pPr lvl="1">
              <a:lnSpc>
                <a:spcPct val="100000"/>
              </a:lnSpc>
              <a:spcBef>
                <a:spcPts val="1200"/>
              </a:spcBef>
              <a:buNone/>
              <a:defRPr/>
            </a:pPr>
            <a:r>
              <a:rPr lang="en-US" altLang="zh-CN" dirty="0"/>
              <a:t> for (int i=0;i&lt;4;i++)</a:t>
            </a:r>
          </a:p>
          <a:p>
            <a:pPr lvl="1">
              <a:lnSpc>
                <a:spcPct val="100000"/>
              </a:lnSpc>
              <a:spcBef>
                <a:spcPts val="1200"/>
              </a:spcBef>
              <a:buNone/>
              <a:defRPr/>
            </a:pPr>
            <a:r>
              <a:rPr lang="en-US" altLang="zh-CN" dirty="0"/>
              <a:t>   {</a:t>
            </a:r>
          </a:p>
          <a:p>
            <a:pPr lvl="1">
              <a:lnSpc>
                <a:spcPct val="100000"/>
              </a:lnSpc>
              <a:spcBef>
                <a:spcPts val="1200"/>
              </a:spcBef>
              <a:buNone/>
              <a:defRPr/>
            </a:pPr>
            <a:r>
              <a:rPr lang="en-US" altLang="zh-CN" dirty="0"/>
              <a:t>       </a:t>
            </a:r>
            <a:r>
              <a:rPr lang="en-US" altLang="zh-CN" dirty="0" err="1"/>
              <a:t>printf</a:t>
            </a:r>
            <a:r>
              <a:rPr lang="en-US" altLang="zh-CN" dirty="0"/>
              <a:t>("Room[i].name=</a:t>
            </a:r>
            <a:r>
              <a:rPr lang="en-US" altLang="zh-CN" dirty="0">
                <a:solidFill>
                  <a:srgbClr val="0000CC"/>
                </a:solidFill>
              </a:rPr>
              <a:t>%s</a:t>
            </a:r>
            <a:r>
              <a:rPr lang="en-US" altLang="zh-CN" dirty="0"/>
              <a:t>\n", </a:t>
            </a:r>
            <a:r>
              <a:rPr lang="en-US" altLang="zh-CN" dirty="0">
                <a:solidFill>
                  <a:srgbClr val="C00000"/>
                </a:solidFill>
              </a:rPr>
              <a:t>Room[i].name</a:t>
            </a:r>
            <a:r>
              <a:rPr lang="en-US" altLang="zh-CN" dirty="0"/>
              <a:t>);</a:t>
            </a:r>
          </a:p>
          <a:p>
            <a:pPr lvl="1">
              <a:lnSpc>
                <a:spcPct val="100000"/>
              </a:lnSpc>
              <a:spcBef>
                <a:spcPts val="1200"/>
              </a:spcBef>
              <a:buNone/>
              <a:defRPr/>
            </a:pPr>
            <a:r>
              <a:rPr lang="en-US" altLang="zh-CN" dirty="0"/>
              <a:t>       </a:t>
            </a:r>
            <a:r>
              <a:rPr lang="en-US" altLang="zh-CN" dirty="0" err="1"/>
              <a:t>printf</a:t>
            </a:r>
            <a:r>
              <a:rPr lang="en-US" altLang="zh-CN" dirty="0"/>
              <a:t>("Room[i].sex=</a:t>
            </a:r>
            <a:r>
              <a:rPr lang="en-US" altLang="zh-CN" dirty="0">
                <a:solidFill>
                  <a:srgbClr val="0000CC"/>
                </a:solidFill>
              </a:rPr>
              <a:t>%c</a:t>
            </a:r>
            <a:r>
              <a:rPr lang="en-US" altLang="zh-CN" dirty="0"/>
              <a:t>\n", </a:t>
            </a:r>
            <a:r>
              <a:rPr lang="en-US" altLang="zh-CN" dirty="0">
                <a:solidFill>
                  <a:srgbClr val="C00000"/>
                </a:solidFill>
              </a:rPr>
              <a:t>Room[i].sex</a:t>
            </a:r>
            <a:r>
              <a:rPr lang="en-US" altLang="zh-CN" dirty="0"/>
              <a:t>);</a:t>
            </a:r>
          </a:p>
          <a:p>
            <a:pPr lvl="1">
              <a:lnSpc>
                <a:spcPct val="100000"/>
              </a:lnSpc>
              <a:spcBef>
                <a:spcPts val="1200"/>
              </a:spcBef>
              <a:buNone/>
              <a:defRPr/>
            </a:pPr>
            <a:r>
              <a:rPr lang="en-US" altLang="zh-CN" dirty="0"/>
              <a:t>       </a:t>
            </a:r>
            <a:r>
              <a:rPr lang="en-US" altLang="zh-CN" dirty="0" err="1"/>
              <a:t>printf</a:t>
            </a:r>
            <a:r>
              <a:rPr lang="en-US" altLang="zh-CN" dirty="0"/>
              <a:t>("Room[i].birthday=</a:t>
            </a:r>
            <a:r>
              <a:rPr lang="en-US" altLang="zh-CN" dirty="0">
                <a:solidFill>
                  <a:srgbClr val="0000CC"/>
                </a:solidFill>
              </a:rPr>
              <a:t>%u</a:t>
            </a:r>
            <a:r>
              <a:rPr lang="en-US" altLang="zh-CN" dirty="0"/>
              <a:t>\n", </a:t>
            </a:r>
            <a:r>
              <a:rPr lang="en-US" altLang="zh-CN" dirty="0">
                <a:solidFill>
                  <a:srgbClr val="C00000"/>
                </a:solidFill>
              </a:rPr>
              <a:t>Room[i].birthday</a:t>
            </a:r>
            <a:r>
              <a:rPr lang="en-US" altLang="zh-CN" dirty="0"/>
              <a:t>);</a:t>
            </a:r>
          </a:p>
          <a:p>
            <a:pPr lvl="1">
              <a:lnSpc>
                <a:spcPct val="100000"/>
              </a:lnSpc>
              <a:spcBef>
                <a:spcPts val="1200"/>
              </a:spcBef>
              <a:buNone/>
              <a:defRPr/>
            </a:pPr>
            <a:r>
              <a:rPr lang="en-US" altLang="zh-CN" dirty="0"/>
              <a:t>       </a:t>
            </a:r>
            <a:r>
              <a:rPr lang="en-US" altLang="zh-CN" dirty="0" err="1"/>
              <a:t>printf</a:t>
            </a:r>
            <a:r>
              <a:rPr lang="en-US" altLang="zh-CN" dirty="0"/>
              <a:t>("Room[i].height=</a:t>
            </a:r>
            <a:r>
              <a:rPr lang="en-US" altLang="zh-CN" dirty="0">
                <a:solidFill>
                  <a:srgbClr val="0000CC"/>
                </a:solidFill>
              </a:rPr>
              <a:t>%f</a:t>
            </a:r>
            <a:r>
              <a:rPr lang="en-US" altLang="zh-CN" dirty="0"/>
              <a:t>\n", </a:t>
            </a:r>
            <a:r>
              <a:rPr lang="en-US" altLang="zh-CN" dirty="0">
                <a:solidFill>
                  <a:srgbClr val="C00000"/>
                </a:solidFill>
              </a:rPr>
              <a:t>Room[i].height</a:t>
            </a:r>
            <a:r>
              <a:rPr lang="en-US" altLang="zh-CN" dirty="0"/>
              <a:t>);</a:t>
            </a:r>
          </a:p>
          <a:p>
            <a:pPr lvl="1">
              <a:lnSpc>
                <a:spcPct val="100000"/>
              </a:lnSpc>
              <a:spcBef>
                <a:spcPts val="1200"/>
              </a:spcBef>
              <a:buNone/>
              <a:defRPr/>
            </a:pPr>
            <a:r>
              <a:rPr lang="en-US" altLang="zh-CN" dirty="0"/>
              <a:t>       </a:t>
            </a:r>
            <a:r>
              <a:rPr lang="en-US" altLang="zh-CN" dirty="0" err="1"/>
              <a:t>printf</a:t>
            </a:r>
            <a:r>
              <a:rPr lang="en-US" altLang="zh-CN" dirty="0"/>
              <a:t>("Room[i].weight=</a:t>
            </a:r>
            <a:r>
              <a:rPr lang="en-US" altLang="zh-CN" dirty="0">
                <a:solidFill>
                  <a:srgbClr val="0000CC"/>
                </a:solidFill>
              </a:rPr>
              <a:t>%f</a:t>
            </a:r>
            <a:r>
              <a:rPr lang="en-US" altLang="zh-CN" dirty="0"/>
              <a:t>\n", </a:t>
            </a:r>
            <a:r>
              <a:rPr lang="en-US" altLang="zh-CN" dirty="0">
                <a:solidFill>
                  <a:srgbClr val="C00000"/>
                </a:solidFill>
              </a:rPr>
              <a:t>Room[i].weight</a:t>
            </a:r>
            <a:r>
              <a:rPr lang="en-US" altLang="zh-CN" dirty="0"/>
              <a:t>);</a:t>
            </a:r>
          </a:p>
          <a:p>
            <a:pPr lvl="1">
              <a:lnSpc>
                <a:spcPct val="100000"/>
              </a:lnSpc>
              <a:spcBef>
                <a:spcPts val="1200"/>
              </a:spcBef>
              <a:buNone/>
              <a:defRPr/>
            </a:pPr>
            <a:r>
              <a:rPr lang="en-US" altLang="zh-CN" dirty="0"/>
              <a:t>       </a:t>
            </a:r>
            <a:r>
              <a:rPr lang="en-US" altLang="zh-CN" dirty="0" err="1"/>
              <a:t>printf</a:t>
            </a:r>
            <a:r>
              <a:rPr lang="en-US" altLang="zh-CN" dirty="0"/>
              <a:t>("\n");</a:t>
            </a:r>
          </a:p>
          <a:p>
            <a:pPr lvl="1">
              <a:lnSpc>
                <a:spcPct val="100000"/>
              </a:lnSpc>
              <a:spcBef>
                <a:spcPts val="1200"/>
              </a:spcBef>
              <a:buNone/>
              <a:defRPr/>
            </a:pPr>
            <a:r>
              <a:rPr lang="en-US" altLang="zh-CN" dirty="0"/>
              <a:t>   }</a:t>
            </a:r>
            <a:endParaRPr lang="zh-CN" altLang="en-US" dirty="0"/>
          </a:p>
        </p:txBody>
      </p:sp>
    </p:spTree>
    <p:extLst>
      <p:ext uri="{BB962C8B-B14F-4D97-AF65-F5344CB8AC3E}">
        <p14:creationId xmlns:p14="http://schemas.microsoft.com/office/powerpoint/2010/main" val="23378534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结构数组例</a:t>
            </a:r>
            <a:r>
              <a:rPr lang="en-US" altLang="zh-CN" dirty="0"/>
              <a:t>—0/1</a:t>
            </a:r>
            <a:r>
              <a:rPr lang="zh-CN" altLang="en-US" dirty="0"/>
              <a:t>背包问题</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t>定义物品的结构</a:t>
            </a:r>
            <a:endParaRPr lang="en-US" altLang="zh-CN" sz="2000" dirty="0"/>
          </a:p>
          <a:p>
            <a:pPr lvl="1" indent="0">
              <a:lnSpc>
                <a:spcPct val="100000"/>
              </a:lnSpc>
              <a:buNone/>
            </a:pPr>
            <a:r>
              <a:rPr lang="en-US" altLang="zh-CN" sz="1800" dirty="0"/>
              <a:t>struct GOOD</a:t>
            </a:r>
          </a:p>
          <a:p>
            <a:pPr lvl="1" indent="0">
              <a:lnSpc>
                <a:spcPct val="100000"/>
              </a:lnSpc>
              <a:buNone/>
            </a:pPr>
            <a:r>
              <a:rPr lang="en-US" altLang="zh-CN" sz="1800" dirty="0"/>
              <a:t>{</a:t>
            </a:r>
          </a:p>
          <a:p>
            <a:pPr lvl="1" indent="0">
              <a:lnSpc>
                <a:spcPct val="100000"/>
              </a:lnSpc>
              <a:buNone/>
            </a:pPr>
            <a:r>
              <a:rPr lang="en-US" altLang="zh-CN" sz="1800" dirty="0"/>
              <a:t>	     int No;            // </a:t>
            </a:r>
            <a:r>
              <a:rPr lang="zh-CN" altLang="en-US" sz="1800" dirty="0"/>
              <a:t>物品编号</a:t>
            </a:r>
            <a:endParaRPr lang="en-US" altLang="zh-CN" sz="1800" dirty="0"/>
          </a:p>
          <a:p>
            <a:pPr lvl="1" indent="0">
              <a:lnSpc>
                <a:spcPct val="100000"/>
              </a:lnSpc>
              <a:buNone/>
            </a:pPr>
            <a:r>
              <a:rPr lang="en-US" altLang="zh-CN" sz="1800" dirty="0"/>
              <a:t>	     float weight;  // </a:t>
            </a:r>
            <a:r>
              <a:rPr lang="zh-CN" altLang="en-US" sz="1800" dirty="0"/>
              <a:t>重量</a:t>
            </a:r>
            <a:endParaRPr lang="en-US" altLang="zh-CN" sz="1800" dirty="0"/>
          </a:p>
          <a:p>
            <a:pPr lvl="1" indent="0">
              <a:lnSpc>
                <a:spcPct val="100000"/>
              </a:lnSpc>
              <a:buNone/>
            </a:pPr>
            <a:r>
              <a:rPr lang="en-US" altLang="zh-CN" sz="1800" dirty="0"/>
              <a:t>	     float value;    // </a:t>
            </a:r>
            <a:r>
              <a:rPr lang="zh-CN" altLang="en-US" sz="1800" dirty="0"/>
              <a:t>价值</a:t>
            </a:r>
            <a:endParaRPr lang="en-US" altLang="zh-CN" sz="1800" dirty="0"/>
          </a:p>
          <a:p>
            <a:pPr lvl="1" indent="0">
              <a:lnSpc>
                <a:spcPct val="100000"/>
              </a:lnSpc>
              <a:buNone/>
            </a:pPr>
            <a:r>
              <a:rPr lang="en-US" altLang="zh-CN" sz="1800" dirty="0"/>
              <a:t>	     float pw;        // </a:t>
            </a:r>
            <a:r>
              <a:rPr lang="zh-CN" altLang="en-US" sz="1800" dirty="0"/>
              <a:t>价值重量比；（暂时不用）</a:t>
            </a:r>
            <a:endParaRPr lang="en-US" altLang="zh-CN" sz="1800" dirty="0"/>
          </a:p>
          <a:p>
            <a:pPr lvl="1" indent="0">
              <a:lnSpc>
                <a:spcPct val="100000"/>
              </a:lnSpc>
              <a:buNone/>
            </a:pPr>
            <a:r>
              <a:rPr lang="en-US" altLang="zh-CN" sz="1800" dirty="0"/>
              <a:t>};</a:t>
            </a:r>
          </a:p>
          <a:p>
            <a:pPr marL="342900" indent="-342900">
              <a:buFont typeface="Wingdings" panose="05000000000000000000" pitchFamily="2" charset="2"/>
              <a:buChar char="l"/>
            </a:pPr>
            <a:r>
              <a:rPr lang="zh-CN" altLang="en-US" sz="2000" dirty="0"/>
              <a:t>定义</a:t>
            </a:r>
            <a:r>
              <a:rPr lang="en-US" altLang="zh-CN" sz="2000" dirty="0"/>
              <a:t>n</a:t>
            </a:r>
            <a:r>
              <a:rPr lang="zh-CN" altLang="en-US" sz="2000" dirty="0"/>
              <a:t>种物品的结构数组</a:t>
            </a:r>
            <a:endParaRPr lang="en-US" altLang="zh-CN" sz="2000" dirty="0"/>
          </a:p>
          <a:p>
            <a:pPr marL="971550" lvl="1"/>
            <a:r>
              <a:rPr lang="en-US" altLang="zh-CN" sz="1800" dirty="0"/>
              <a:t>struct GOOD </a:t>
            </a:r>
            <a:r>
              <a:rPr lang="en-US" altLang="zh-CN" sz="1800" dirty="0">
                <a:solidFill>
                  <a:srgbClr val="006600"/>
                </a:solidFill>
              </a:rPr>
              <a:t>goods[n];</a:t>
            </a:r>
          </a:p>
          <a:p>
            <a:pPr marL="342900" indent="-342900">
              <a:buFont typeface="Wingdings" panose="05000000000000000000" pitchFamily="2" charset="2"/>
              <a:buChar char="l"/>
            </a:pPr>
            <a:endParaRPr lang="en-US" altLang="zh-CN" sz="2000" dirty="0"/>
          </a:p>
          <a:p>
            <a:pPr lvl="1" indent="0">
              <a:buNone/>
            </a:pPr>
            <a:endParaRPr lang="zh-CN" altLang="en-US" sz="1800" dirty="0"/>
          </a:p>
        </p:txBody>
      </p:sp>
    </p:spTree>
    <p:extLst>
      <p:ext uri="{BB962C8B-B14F-4D97-AF65-F5344CB8AC3E}">
        <p14:creationId xmlns:p14="http://schemas.microsoft.com/office/powerpoint/2010/main" val="20316228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结构数组例</a:t>
            </a:r>
            <a:r>
              <a:rPr lang="en-US" altLang="zh-CN" dirty="0"/>
              <a:t>—0/1</a:t>
            </a:r>
            <a:r>
              <a:rPr lang="zh-CN" altLang="en-US" dirty="0"/>
              <a:t>背包问题</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t>函数原型</a:t>
            </a:r>
            <a:endParaRPr lang="en-US" altLang="zh-CN" sz="2000" dirty="0"/>
          </a:p>
          <a:p>
            <a:pPr marL="971550" lvl="1"/>
            <a:r>
              <a:rPr lang="en-US" altLang="zh-CN" sz="1800" dirty="0"/>
              <a:t>void greedy(struct GOOD goods[],int n);</a:t>
            </a:r>
          </a:p>
          <a:p>
            <a:pPr marL="342900" indent="-342900">
              <a:buFont typeface="Wingdings" panose="05000000000000000000" pitchFamily="2" charset="2"/>
              <a:buChar char="l"/>
            </a:pPr>
            <a:r>
              <a:rPr lang="zh-CN" altLang="en-US" sz="2000" dirty="0"/>
              <a:t>函数实现</a:t>
            </a:r>
            <a:endParaRPr lang="en-US" altLang="zh-CN" sz="2000" dirty="0"/>
          </a:p>
          <a:p>
            <a:pPr marL="971550" lvl="1"/>
            <a:r>
              <a:rPr lang="zh-CN" altLang="en-US" sz="1800" dirty="0"/>
              <a:t>将</a:t>
            </a:r>
            <a:r>
              <a:rPr lang="en-US" altLang="zh-CN" sz="1800" dirty="0"/>
              <a:t>n</a:t>
            </a:r>
            <a:r>
              <a:rPr lang="zh-CN" altLang="en-US" sz="1800" dirty="0"/>
              <a:t>种物品的结构数组</a:t>
            </a:r>
            <a:r>
              <a:rPr lang="en-US" altLang="zh-CN" sz="1800" dirty="0"/>
              <a:t>goods[]</a:t>
            </a:r>
            <a:r>
              <a:rPr lang="zh-CN" altLang="en-US" sz="1800" dirty="0"/>
              <a:t>按照物品结构中的</a:t>
            </a:r>
            <a:r>
              <a:rPr lang="en-US" altLang="zh-CN" sz="1800" dirty="0"/>
              <a:t>pw</a:t>
            </a:r>
            <a:r>
              <a:rPr lang="zh-CN" altLang="en-US" sz="1800" dirty="0"/>
              <a:t>进行降序排列；</a:t>
            </a:r>
            <a:endParaRPr lang="en-US" altLang="zh-CN" sz="1800" dirty="0"/>
          </a:p>
          <a:p>
            <a:pPr marL="971550" lvl="1"/>
            <a:r>
              <a:rPr lang="zh-CN" altLang="en-US" sz="1800" dirty="0"/>
              <a:t>从</a:t>
            </a:r>
            <a:r>
              <a:rPr lang="zh-CN" altLang="zh-CN" sz="1800" dirty="0"/>
              <a:t>数组</a:t>
            </a:r>
            <a:r>
              <a:rPr lang="en-US" altLang="zh-CN" sz="1800" dirty="0"/>
              <a:t>goods[]</a:t>
            </a:r>
            <a:r>
              <a:rPr lang="zh-CN" altLang="zh-CN" sz="1800" dirty="0"/>
              <a:t>的</a:t>
            </a:r>
            <a:r>
              <a:rPr lang="zh-CN" altLang="zh-CN" sz="1800" b="1" dirty="0">
                <a:solidFill>
                  <a:srgbClr val="C00000"/>
                </a:solidFill>
              </a:rPr>
              <a:t>第一个元素</a:t>
            </a:r>
            <a:r>
              <a:rPr lang="zh-CN" altLang="en-US" sz="1800" b="1" dirty="0">
                <a:solidFill>
                  <a:srgbClr val="C00000"/>
                </a:solidFill>
              </a:rPr>
              <a:t>开始，顺序</a:t>
            </a:r>
            <a:r>
              <a:rPr lang="zh-CN" altLang="en-US" sz="1800" dirty="0"/>
              <a:t>尝试将数组元素对应的物品</a:t>
            </a:r>
            <a:r>
              <a:rPr lang="zh-CN" altLang="zh-CN" sz="1800" dirty="0"/>
              <a:t>装入背包，并</a:t>
            </a:r>
            <a:r>
              <a:rPr lang="zh-CN" altLang="en-US" sz="1800" dirty="0"/>
              <a:t>依次</a:t>
            </a:r>
            <a:r>
              <a:rPr lang="zh-CN" altLang="zh-CN" sz="1800" dirty="0"/>
              <a:t>输出装入背包的物品的</a:t>
            </a:r>
            <a:r>
              <a:rPr lang="zh-CN" altLang="en-US" sz="1800" dirty="0"/>
              <a:t>相关</a:t>
            </a:r>
            <a:r>
              <a:rPr lang="zh-CN" altLang="zh-CN" sz="1800" dirty="0"/>
              <a:t>信息</a:t>
            </a:r>
            <a:r>
              <a:rPr lang="zh-CN" altLang="en-US" sz="1800" dirty="0"/>
              <a:t>；</a:t>
            </a:r>
            <a:endParaRPr lang="en-US" altLang="zh-CN" sz="1800" dirty="0"/>
          </a:p>
          <a:p>
            <a:pPr marL="971550" lvl="1"/>
            <a:r>
              <a:rPr lang="zh-CN" altLang="en-US" sz="1800" dirty="0"/>
              <a:t>当尝试到将某个元素对应的物品</a:t>
            </a:r>
            <a:r>
              <a:rPr lang="zh-CN" altLang="zh-CN" sz="1800" dirty="0"/>
              <a:t>装入背包</a:t>
            </a:r>
            <a:r>
              <a:rPr lang="zh-CN" altLang="en-US" sz="1800" dirty="0"/>
              <a:t>后，背包中</a:t>
            </a:r>
            <a:r>
              <a:rPr lang="zh-CN" altLang="zh-CN" sz="1800" dirty="0"/>
              <a:t>物品的</a:t>
            </a:r>
            <a:r>
              <a:rPr lang="zh-CN" altLang="en-US" sz="1800" dirty="0"/>
              <a:t>总</a:t>
            </a:r>
            <a:r>
              <a:rPr lang="zh-CN" altLang="zh-CN" sz="1800" dirty="0"/>
              <a:t>重量大于背包容量</a:t>
            </a:r>
            <a:r>
              <a:rPr lang="zh-CN" altLang="en-US" sz="1800" dirty="0"/>
              <a:t>，则装包方案即为该元素之前的数组元素对应的所有物品；</a:t>
            </a:r>
            <a:endParaRPr lang="en-US" altLang="zh-CN" sz="1800" dirty="0"/>
          </a:p>
          <a:p>
            <a:pPr marL="971550" lvl="1"/>
            <a:r>
              <a:rPr lang="zh-CN" altLang="zh-CN" sz="1800" dirty="0"/>
              <a:t>最后输出装入背包中物品的总重量与总价值</a:t>
            </a:r>
            <a:r>
              <a:rPr lang="zh-CN" altLang="en-US" sz="1800" dirty="0"/>
              <a:t>；</a:t>
            </a:r>
            <a:endParaRPr lang="en-US" altLang="zh-CN" sz="1800" dirty="0"/>
          </a:p>
          <a:p>
            <a:endParaRPr lang="zh-CN" altLang="zh-CN" dirty="0"/>
          </a:p>
          <a:p>
            <a:pPr marL="342900" indent="-342900">
              <a:buFont typeface="Wingdings" panose="05000000000000000000" pitchFamily="2" charset="2"/>
              <a:buChar char="l"/>
            </a:pPr>
            <a:endParaRPr lang="en-US" altLang="zh-CN" sz="2000" dirty="0"/>
          </a:p>
          <a:p>
            <a:pPr marL="342900" indent="-342900">
              <a:buFont typeface="Wingdings" panose="05000000000000000000" pitchFamily="2" charset="2"/>
              <a:buChar char="l"/>
            </a:pPr>
            <a:endParaRPr lang="en-US" altLang="zh-CN" sz="2000" dirty="0"/>
          </a:p>
          <a:p>
            <a:pPr lvl="1" indent="0">
              <a:buNone/>
            </a:pPr>
            <a:endParaRPr lang="zh-CN" altLang="en-US" sz="1800" dirty="0"/>
          </a:p>
        </p:txBody>
      </p:sp>
    </p:spTree>
    <p:extLst>
      <p:ext uri="{BB962C8B-B14F-4D97-AF65-F5344CB8AC3E}">
        <p14:creationId xmlns:p14="http://schemas.microsoft.com/office/powerpoint/2010/main" val="2652512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t>
            </a:r>
            <a:r>
              <a:rPr lang="zh-CN" altLang="en-US" dirty="0" smtClean="0"/>
              <a:t>结构体指针（</a:t>
            </a:r>
            <a:r>
              <a:rPr lang="zh-CN" altLang="en-US" dirty="0">
                <a:solidFill>
                  <a:srgbClr val="7030A0"/>
                </a:solidFill>
              </a:rPr>
              <a:t>指向</a:t>
            </a:r>
            <a:r>
              <a:rPr lang="zh-CN" altLang="en-US" dirty="0" smtClean="0">
                <a:solidFill>
                  <a:srgbClr val="7030A0"/>
                </a:solidFill>
              </a:rPr>
              <a:t>结构体变量的</a:t>
            </a:r>
            <a:r>
              <a:rPr lang="zh-CN" altLang="en-US" dirty="0">
                <a:solidFill>
                  <a:srgbClr val="7030A0"/>
                </a:solidFill>
              </a:rPr>
              <a:t>指针</a:t>
            </a:r>
            <a:r>
              <a:rPr lang="zh-CN" altLang="en-US" dirty="0"/>
              <a:t>）</a:t>
            </a:r>
          </a:p>
        </p:txBody>
      </p:sp>
      <p:sp>
        <p:nvSpPr>
          <p:cNvPr id="3" name="内容占位符 2"/>
          <p:cNvSpPr>
            <a:spLocks noGrp="1"/>
          </p:cNvSpPr>
          <p:nvPr>
            <p:ph idx="1"/>
          </p:nvPr>
        </p:nvSpPr>
        <p:spPr>
          <a:xfrm>
            <a:off x="485774" y="1135063"/>
            <a:ext cx="8003885" cy="5345112"/>
          </a:xfrm>
        </p:spPr>
        <p:txBody>
          <a:bodyPr/>
          <a:lstStyle/>
          <a:p>
            <a:pPr marL="342900" indent="-342900">
              <a:lnSpc>
                <a:spcPct val="100000"/>
              </a:lnSpc>
              <a:spcBef>
                <a:spcPts val="600"/>
              </a:spcBef>
              <a:buFont typeface="Wingdings" panose="05000000000000000000" pitchFamily="2" charset="2"/>
              <a:buChar char="l"/>
            </a:pPr>
            <a:r>
              <a:rPr lang="zh-CN" altLang="en-US" sz="1800" dirty="0">
                <a:solidFill>
                  <a:srgbClr val="030DCD"/>
                </a:solidFill>
              </a:rPr>
              <a:t>类比：整型指针变量</a:t>
            </a:r>
            <a:endParaRPr lang="en-US" altLang="zh-CN" sz="1800" dirty="0">
              <a:solidFill>
                <a:srgbClr val="030DCD"/>
              </a:solidFill>
            </a:endParaRPr>
          </a:p>
          <a:p>
            <a:pPr marL="971550" lvl="1">
              <a:lnSpc>
                <a:spcPct val="100000"/>
              </a:lnSpc>
              <a:spcBef>
                <a:spcPts val="600"/>
              </a:spcBef>
            </a:pPr>
            <a:r>
              <a:rPr lang="en-US" altLang="zh-CN" sz="1600" dirty="0">
                <a:solidFill>
                  <a:srgbClr val="080808"/>
                </a:solidFill>
              </a:rPr>
              <a:t>int *</a:t>
            </a:r>
            <a:r>
              <a:rPr lang="en-US" altLang="zh-CN" sz="1600" dirty="0" err="1">
                <a:solidFill>
                  <a:srgbClr val="080808"/>
                </a:solidFill>
              </a:rPr>
              <a:t>ip</a:t>
            </a:r>
            <a:r>
              <a:rPr lang="en-US" altLang="zh-CN" sz="1600" dirty="0">
                <a:solidFill>
                  <a:srgbClr val="080808"/>
                </a:solidFill>
              </a:rPr>
              <a:t>,</a:t>
            </a:r>
            <a:r>
              <a:rPr lang="zh-CN" altLang="en-US" sz="1600" dirty="0">
                <a:solidFill>
                  <a:srgbClr val="080808"/>
                </a:solidFill>
              </a:rPr>
              <a:t> </a:t>
            </a:r>
            <a:r>
              <a:rPr lang="en-US" altLang="zh-CN" sz="1600" dirty="0">
                <a:solidFill>
                  <a:srgbClr val="080808"/>
                </a:solidFill>
              </a:rPr>
              <a:t>a,</a:t>
            </a:r>
            <a:r>
              <a:rPr lang="zh-CN" altLang="en-US" sz="1600" dirty="0">
                <a:solidFill>
                  <a:srgbClr val="080808"/>
                </a:solidFill>
              </a:rPr>
              <a:t> </a:t>
            </a:r>
            <a:r>
              <a:rPr lang="en-US" altLang="zh-CN" sz="1600" dirty="0">
                <a:solidFill>
                  <a:srgbClr val="080808"/>
                </a:solidFill>
              </a:rPr>
              <a:t>b[10]</a:t>
            </a:r>
            <a:r>
              <a:rPr lang="zh-CN" altLang="en-US" sz="1600" dirty="0">
                <a:solidFill>
                  <a:srgbClr val="080808"/>
                </a:solidFill>
              </a:rPr>
              <a:t>；  </a:t>
            </a:r>
            <a:endParaRPr lang="en-US" altLang="zh-CN" sz="1600" dirty="0">
              <a:solidFill>
                <a:srgbClr val="080808"/>
              </a:solidFill>
            </a:endParaRPr>
          </a:p>
          <a:p>
            <a:pPr marL="971550" lvl="1">
              <a:lnSpc>
                <a:spcPct val="100000"/>
              </a:lnSpc>
              <a:spcBef>
                <a:spcPts val="600"/>
              </a:spcBef>
            </a:pPr>
            <a:r>
              <a:rPr lang="en-US" altLang="zh-CN" sz="1600" dirty="0" err="1">
                <a:solidFill>
                  <a:srgbClr val="080808"/>
                </a:solidFill>
              </a:rPr>
              <a:t>ip</a:t>
            </a:r>
            <a:r>
              <a:rPr lang="en-US" altLang="zh-CN" sz="1600" dirty="0">
                <a:solidFill>
                  <a:srgbClr val="080808"/>
                </a:solidFill>
              </a:rPr>
              <a:t>=&amp;a;  </a:t>
            </a:r>
            <a:r>
              <a:rPr lang="en-US" altLang="zh-CN" sz="1600" dirty="0" err="1">
                <a:solidFill>
                  <a:srgbClr val="080808"/>
                </a:solidFill>
              </a:rPr>
              <a:t>ip</a:t>
            </a:r>
            <a:r>
              <a:rPr lang="en-US" altLang="zh-CN" sz="1600" dirty="0">
                <a:solidFill>
                  <a:srgbClr val="080808"/>
                </a:solidFill>
              </a:rPr>
              <a:t>=b;   </a:t>
            </a:r>
            <a:r>
              <a:rPr lang="en-US" altLang="zh-CN" sz="1600" dirty="0" err="1">
                <a:solidFill>
                  <a:srgbClr val="080808"/>
                </a:solidFill>
              </a:rPr>
              <a:t>ip</a:t>
            </a:r>
            <a:r>
              <a:rPr lang="en-US" altLang="zh-CN" sz="1600" dirty="0">
                <a:solidFill>
                  <a:srgbClr val="080808"/>
                </a:solidFill>
              </a:rPr>
              <a:t>=&amp;b[5];   </a:t>
            </a:r>
            <a:endParaRPr lang="en-US" altLang="zh-CN" sz="1600" dirty="0">
              <a:solidFill>
                <a:srgbClr val="C00000"/>
              </a:solidFill>
            </a:endParaRPr>
          </a:p>
          <a:p>
            <a:pPr marL="971550" lvl="1">
              <a:lnSpc>
                <a:spcPct val="100000"/>
              </a:lnSpc>
              <a:spcBef>
                <a:spcPts val="600"/>
              </a:spcBef>
            </a:pPr>
            <a:r>
              <a:rPr lang="en-US" altLang="zh-CN" sz="1600" dirty="0" err="1">
                <a:solidFill>
                  <a:srgbClr val="080808"/>
                </a:solidFill>
              </a:rPr>
              <a:t>ip</a:t>
            </a:r>
            <a:r>
              <a:rPr lang="zh-CN" altLang="en-US" sz="1600" dirty="0">
                <a:solidFill>
                  <a:srgbClr val="080808"/>
                </a:solidFill>
              </a:rPr>
              <a:t>是一个整型指针变量，可以指向一个整型变量；</a:t>
            </a:r>
            <a:endParaRPr lang="en-US" altLang="zh-CN" sz="1600" dirty="0">
              <a:solidFill>
                <a:srgbClr val="080808"/>
              </a:solidFill>
            </a:endParaRPr>
          </a:p>
          <a:p>
            <a:pPr marL="971550" lvl="1">
              <a:lnSpc>
                <a:spcPct val="100000"/>
              </a:lnSpc>
              <a:spcBef>
                <a:spcPts val="600"/>
              </a:spcBef>
            </a:pPr>
            <a:r>
              <a:rPr lang="en-US" altLang="zh-CN" sz="1600" dirty="0" err="1">
                <a:solidFill>
                  <a:srgbClr val="080808"/>
                </a:solidFill>
              </a:rPr>
              <a:t>ip</a:t>
            </a:r>
            <a:r>
              <a:rPr lang="zh-CN" altLang="en-US" sz="1600" dirty="0">
                <a:solidFill>
                  <a:srgbClr val="080808"/>
                </a:solidFill>
              </a:rPr>
              <a:t>的内容是内存地址，是系统为一个整型变量所分配的内存单元的首地址；</a:t>
            </a:r>
            <a:endParaRPr lang="en-US" altLang="zh-CN" sz="1600" dirty="0">
              <a:solidFill>
                <a:srgbClr val="080808"/>
              </a:solidFill>
            </a:endParaRPr>
          </a:p>
          <a:p>
            <a:pPr marL="342900" indent="-342900">
              <a:lnSpc>
                <a:spcPct val="100000"/>
              </a:lnSpc>
              <a:spcBef>
                <a:spcPts val="600"/>
              </a:spcBef>
              <a:buFont typeface="Wingdings" panose="05000000000000000000" pitchFamily="2" charset="2"/>
              <a:buChar char="l"/>
            </a:pPr>
            <a:r>
              <a:rPr lang="zh-CN" altLang="en-US" sz="1800" dirty="0">
                <a:solidFill>
                  <a:srgbClr val="C00000"/>
                </a:solidFill>
              </a:rPr>
              <a:t>结构体指针变量</a:t>
            </a:r>
            <a:endParaRPr lang="en-US" altLang="zh-CN" sz="1800" dirty="0">
              <a:solidFill>
                <a:srgbClr val="C00000"/>
              </a:solidFill>
            </a:endParaRPr>
          </a:p>
          <a:p>
            <a:pPr marL="914400" lvl="1" indent="-285750">
              <a:lnSpc>
                <a:spcPct val="100000"/>
              </a:lnSpc>
              <a:spcBef>
                <a:spcPts val="600"/>
              </a:spcBef>
            </a:pPr>
            <a:r>
              <a:rPr lang="zh-CN" altLang="en-US" sz="1600" dirty="0"/>
              <a:t>可以定义一个结构型指针变量，</a:t>
            </a:r>
            <a:r>
              <a:rPr lang="zh-CN" altLang="en-US" sz="1600" dirty="0">
                <a:solidFill>
                  <a:srgbClr val="0000CC"/>
                </a:solidFill>
              </a:rPr>
              <a:t>指向</a:t>
            </a:r>
            <a:r>
              <a:rPr lang="zh-CN" altLang="en-US" sz="1600" dirty="0"/>
              <a:t>一个结构体变量；</a:t>
            </a:r>
            <a:endParaRPr lang="en-US" altLang="zh-CN" sz="1600" dirty="0"/>
          </a:p>
          <a:p>
            <a:pPr marL="914400" lvl="1" indent="-285750">
              <a:lnSpc>
                <a:spcPct val="100000"/>
              </a:lnSpc>
              <a:spcBef>
                <a:spcPts val="600"/>
              </a:spcBef>
            </a:pPr>
            <a:r>
              <a:rPr lang="zh-CN" altLang="en-US" sz="1600" dirty="0">
                <a:solidFill>
                  <a:srgbClr val="0000CC"/>
                </a:solidFill>
              </a:rPr>
              <a:t>结构型指针变量的值是一个内存地址，是系统为</a:t>
            </a:r>
            <a:r>
              <a:rPr lang="zh-CN" altLang="en-US" sz="1600" dirty="0">
                <a:solidFill>
                  <a:srgbClr val="030DCD"/>
                </a:solidFill>
              </a:rPr>
              <a:t>该变量所分配的内存段的起始地址</a:t>
            </a:r>
            <a:r>
              <a:rPr lang="zh-CN" altLang="en-US" sz="1600" dirty="0"/>
              <a:t>；</a:t>
            </a:r>
            <a:endParaRPr lang="en-US" altLang="zh-CN" sz="1600" dirty="0">
              <a:solidFill>
                <a:srgbClr val="0000CC"/>
              </a:solidFill>
            </a:endParaRPr>
          </a:p>
          <a:p>
            <a:pPr marL="914400" lvl="1" indent="-285750">
              <a:lnSpc>
                <a:spcPct val="100000"/>
              </a:lnSpc>
              <a:spcBef>
                <a:spcPts val="600"/>
              </a:spcBef>
            </a:pPr>
            <a:r>
              <a:rPr lang="zh-CN" altLang="en-US" sz="1600" dirty="0"/>
              <a:t>结构体指针变量，可以</a:t>
            </a:r>
            <a:endParaRPr lang="en-US" altLang="zh-CN" sz="1600" dirty="0"/>
          </a:p>
          <a:p>
            <a:pPr marL="1143000" lvl="2" indent="-285750">
              <a:lnSpc>
                <a:spcPct val="100000"/>
              </a:lnSpc>
              <a:spcBef>
                <a:spcPts val="600"/>
              </a:spcBef>
            </a:pPr>
            <a:r>
              <a:rPr lang="zh-CN" altLang="en-US" sz="1400" dirty="0"/>
              <a:t>指向一个</a:t>
            </a:r>
            <a:r>
              <a:rPr lang="zh-CN" altLang="en-US" sz="1400" dirty="0" smtClean="0"/>
              <a:t>结构体；</a:t>
            </a:r>
            <a:r>
              <a:rPr lang="en-US" altLang="zh-CN" sz="1400" dirty="0" smtClean="0"/>
              <a:t>//</a:t>
            </a:r>
            <a:r>
              <a:rPr lang="en-US" altLang="zh-CN" sz="1400" dirty="0" err="1" smtClean="0">
                <a:solidFill>
                  <a:srgbClr val="0070C0"/>
                </a:solidFill>
              </a:rPr>
              <a:t>struct</a:t>
            </a:r>
            <a:r>
              <a:rPr lang="en-US" altLang="zh-CN" sz="1400" dirty="0" smtClean="0">
                <a:solidFill>
                  <a:srgbClr val="0070C0"/>
                </a:solidFill>
              </a:rPr>
              <a:t> student me</a:t>
            </a:r>
            <a:r>
              <a:rPr lang="en-US" altLang="zh-CN" sz="1400" dirty="0" smtClean="0">
                <a:solidFill>
                  <a:srgbClr val="7030A0"/>
                </a:solidFill>
              </a:rPr>
              <a:t>, </a:t>
            </a:r>
            <a:r>
              <a:rPr lang="en-US" altLang="zh-CN" sz="1400" dirty="0">
                <a:solidFill>
                  <a:srgbClr val="7030A0"/>
                </a:solidFill>
              </a:rPr>
              <a:t>*</a:t>
            </a:r>
            <a:r>
              <a:rPr lang="en-US" altLang="zh-CN" sz="1400" dirty="0" err="1">
                <a:solidFill>
                  <a:srgbClr val="7030A0"/>
                </a:solidFill>
              </a:rPr>
              <a:t>sp</a:t>
            </a:r>
            <a:r>
              <a:rPr lang="en-US" altLang="zh-CN" sz="1400" dirty="0">
                <a:solidFill>
                  <a:srgbClr val="7030A0"/>
                </a:solidFill>
              </a:rPr>
              <a:t>; </a:t>
            </a:r>
            <a:r>
              <a:rPr lang="en-US" altLang="zh-CN" sz="1400" dirty="0" err="1">
                <a:solidFill>
                  <a:srgbClr val="7030A0"/>
                </a:solidFill>
              </a:rPr>
              <a:t>sp</a:t>
            </a:r>
            <a:r>
              <a:rPr lang="en-US" altLang="zh-CN" sz="1400" dirty="0" smtClean="0">
                <a:solidFill>
                  <a:srgbClr val="7030A0"/>
                </a:solidFill>
              </a:rPr>
              <a:t>=&amp;me;</a:t>
            </a:r>
            <a:endParaRPr lang="en-US" altLang="zh-CN" sz="1400" dirty="0">
              <a:solidFill>
                <a:srgbClr val="7030A0"/>
              </a:solidFill>
            </a:endParaRPr>
          </a:p>
          <a:p>
            <a:pPr marL="1143000" lvl="2" indent="-285750">
              <a:lnSpc>
                <a:spcPct val="100000"/>
              </a:lnSpc>
              <a:spcBef>
                <a:spcPts val="600"/>
              </a:spcBef>
            </a:pPr>
            <a:r>
              <a:rPr lang="zh-CN" altLang="en-US" sz="1400" dirty="0"/>
              <a:t>指向一个</a:t>
            </a:r>
            <a:r>
              <a:rPr lang="zh-CN" altLang="en-US" sz="1400" dirty="0" smtClean="0">
                <a:solidFill>
                  <a:srgbClr val="006600"/>
                </a:solidFill>
              </a:rPr>
              <a:t>结构体数组</a:t>
            </a:r>
            <a:r>
              <a:rPr lang="zh-CN" altLang="en-US" sz="1400" dirty="0">
                <a:solidFill>
                  <a:srgbClr val="006600"/>
                </a:solidFill>
              </a:rPr>
              <a:t>的首元素</a:t>
            </a:r>
            <a:r>
              <a:rPr lang="zh-CN" altLang="en-US" sz="1400" dirty="0"/>
              <a:t>； </a:t>
            </a:r>
            <a:r>
              <a:rPr lang="en-US" altLang="zh-CN" sz="1400" dirty="0" smtClean="0"/>
              <a:t>//</a:t>
            </a:r>
            <a:r>
              <a:rPr lang="en-US" altLang="zh-CN" sz="1400" dirty="0" err="1" smtClean="0"/>
              <a:t>struct</a:t>
            </a:r>
            <a:r>
              <a:rPr lang="en-US" altLang="zh-CN" sz="1400" dirty="0" smtClean="0"/>
              <a:t> student </a:t>
            </a:r>
            <a:r>
              <a:rPr lang="en-US" altLang="zh-CN" sz="1400" dirty="0"/>
              <a:t>people[10], *</a:t>
            </a:r>
            <a:r>
              <a:rPr lang="en-US" altLang="zh-CN" sz="1400" dirty="0" err="1"/>
              <a:t>sp</a:t>
            </a:r>
            <a:r>
              <a:rPr lang="en-US" altLang="zh-CN" sz="1400" dirty="0"/>
              <a:t>; </a:t>
            </a:r>
            <a:r>
              <a:rPr lang="en-US" altLang="zh-CN" sz="1400" dirty="0" err="1"/>
              <a:t>sp</a:t>
            </a:r>
            <a:r>
              <a:rPr lang="en-US" altLang="zh-CN" sz="1400" dirty="0"/>
              <a:t>=people;</a:t>
            </a:r>
          </a:p>
          <a:p>
            <a:pPr marL="1143000" lvl="2" indent="-285750">
              <a:lnSpc>
                <a:spcPct val="100000"/>
              </a:lnSpc>
              <a:spcBef>
                <a:spcPts val="600"/>
              </a:spcBef>
            </a:pPr>
            <a:r>
              <a:rPr lang="zh-CN" altLang="en-US" sz="1400" dirty="0"/>
              <a:t>指向一个</a:t>
            </a:r>
            <a:r>
              <a:rPr lang="zh-CN" altLang="en-US" sz="1400" dirty="0" smtClean="0">
                <a:solidFill>
                  <a:srgbClr val="006600"/>
                </a:solidFill>
              </a:rPr>
              <a:t>结构体数组</a:t>
            </a:r>
            <a:r>
              <a:rPr lang="zh-CN" altLang="en-US" sz="1400" dirty="0">
                <a:solidFill>
                  <a:srgbClr val="006600"/>
                </a:solidFill>
              </a:rPr>
              <a:t>元素</a:t>
            </a:r>
            <a:r>
              <a:rPr lang="zh-CN" altLang="en-US" sz="1400" dirty="0"/>
              <a:t>； </a:t>
            </a:r>
            <a:r>
              <a:rPr lang="en-US" altLang="zh-CN" sz="1400" dirty="0" smtClean="0"/>
              <a:t>//</a:t>
            </a:r>
            <a:r>
              <a:rPr lang="en-US" altLang="zh-CN" sz="1400" dirty="0" err="1" smtClean="0"/>
              <a:t>struct</a:t>
            </a:r>
            <a:r>
              <a:rPr lang="en-US" altLang="zh-CN" sz="1400" dirty="0" smtClean="0"/>
              <a:t> student </a:t>
            </a:r>
            <a:r>
              <a:rPr lang="en-US" altLang="zh-CN" sz="1400" dirty="0"/>
              <a:t>people[10], *</a:t>
            </a:r>
            <a:r>
              <a:rPr lang="en-US" altLang="zh-CN" sz="1400" dirty="0" err="1"/>
              <a:t>sp</a:t>
            </a:r>
            <a:r>
              <a:rPr lang="en-US" altLang="zh-CN" sz="1400" dirty="0"/>
              <a:t>; </a:t>
            </a:r>
            <a:r>
              <a:rPr lang="en-US" altLang="zh-CN" sz="1400" dirty="0" err="1"/>
              <a:t>sp</a:t>
            </a:r>
            <a:r>
              <a:rPr lang="en-US" altLang="zh-CN" sz="1400" dirty="0"/>
              <a:t>=&amp;people[</a:t>
            </a:r>
            <a:r>
              <a:rPr lang="en-US" altLang="zh-CN" sz="1400" dirty="0" err="1"/>
              <a:t>i</a:t>
            </a:r>
            <a:r>
              <a:rPr lang="en-US" altLang="zh-CN" sz="1400" dirty="0"/>
              <a:t>];</a:t>
            </a:r>
          </a:p>
          <a:p>
            <a:pPr marL="914400" lvl="1" indent="-285750">
              <a:lnSpc>
                <a:spcPct val="100000"/>
              </a:lnSpc>
              <a:spcBef>
                <a:spcPts val="600"/>
              </a:spcBef>
            </a:pPr>
            <a:r>
              <a:rPr lang="zh-CN" altLang="en-US" sz="1600" b="1" dirty="0">
                <a:solidFill>
                  <a:srgbClr val="C00000"/>
                </a:solidFill>
              </a:rPr>
              <a:t>一言以蔽之，结构体指针与其它类型的指针使用方法相同；</a:t>
            </a:r>
            <a:endParaRPr lang="en-US" altLang="zh-CN" sz="1600" b="1" dirty="0">
              <a:solidFill>
                <a:srgbClr val="C00000"/>
              </a:solidFill>
            </a:endParaRPr>
          </a:p>
          <a:p>
            <a:pPr marL="914400" lvl="1" indent="-285750">
              <a:lnSpc>
                <a:spcPct val="100000"/>
              </a:lnSpc>
              <a:spcBef>
                <a:spcPts val="600"/>
              </a:spcBef>
            </a:pPr>
            <a:endParaRPr lang="zh-CN" altLang="en-US" sz="1800" dirty="0"/>
          </a:p>
        </p:txBody>
      </p:sp>
    </p:spTree>
    <p:extLst>
      <p:ext uri="{BB962C8B-B14F-4D97-AF65-F5344CB8AC3E}">
        <p14:creationId xmlns:p14="http://schemas.microsoft.com/office/powerpoint/2010/main" val="21219185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指向</a:t>
            </a:r>
            <a:r>
              <a:rPr lang="zh-CN" altLang="en-US" dirty="0" smtClean="0">
                <a:solidFill>
                  <a:srgbClr val="7030A0"/>
                </a:solidFill>
              </a:rPr>
              <a:t>结构体变量</a:t>
            </a:r>
            <a:r>
              <a:rPr lang="zh-CN" altLang="en-US" dirty="0">
                <a:solidFill>
                  <a:srgbClr val="7030A0"/>
                </a:solidFill>
              </a:rPr>
              <a:t>的</a:t>
            </a:r>
            <a:r>
              <a:rPr lang="zh-CN" altLang="en-US" dirty="0"/>
              <a:t>指针</a:t>
            </a:r>
          </a:p>
        </p:txBody>
      </p:sp>
      <p:sp>
        <p:nvSpPr>
          <p:cNvPr id="3" name="内容占位符 2"/>
          <p:cNvSpPr>
            <a:spLocks noGrp="1"/>
          </p:cNvSpPr>
          <p:nvPr>
            <p:ph idx="1"/>
          </p:nvPr>
        </p:nvSpPr>
        <p:spPr/>
        <p:txBody>
          <a:bodyPr/>
          <a:lstStyle/>
          <a:p>
            <a:pPr lvl="1">
              <a:lnSpc>
                <a:spcPct val="100000"/>
              </a:lnSpc>
              <a:spcBef>
                <a:spcPts val="0"/>
              </a:spcBef>
              <a:buNone/>
              <a:defRPr/>
            </a:pPr>
            <a:r>
              <a:rPr lang="en-US" altLang="zh-CN" dirty="0">
                <a:solidFill>
                  <a:srgbClr val="FF0000"/>
                </a:solidFill>
              </a:rPr>
              <a:t>//</a:t>
            </a:r>
            <a:r>
              <a:rPr lang="zh-CN" altLang="en-US" dirty="0">
                <a:solidFill>
                  <a:srgbClr val="FF0000"/>
                </a:solidFill>
              </a:rPr>
              <a:t>定义结构体</a:t>
            </a:r>
            <a:endParaRPr lang="en-US" altLang="zh-CN" dirty="0">
              <a:solidFill>
                <a:srgbClr val="FF0000"/>
              </a:solidFill>
            </a:endParaRPr>
          </a:p>
          <a:p>
            <a:pPr lvl="1">
              <a:lnSpc>
                <a:spcPct val="100000"/>
              </a:lnSpc>
              <a:spcBef>
                <a:spcPts val="0"/>
              </a:spcBef>
              <a:buNone/>
              <a:defRPr/>
            </a:pPr>
            <a:r>
              <a:rPr lang="en-US" altLang="zh-CN" dirty="0" err="1">
                <a:solidFill>
                  <a:srgbClr val="FF0000"/>
                </a:solidFill>
              </a:rPr>
              <a:t>struct</a:t>
            </a:r>
            <a:r>
              <a:rPr lang="en-US" altLang="zh-CN" dirty="0">
                <a:solidFill>
                  <a:srgbClr val="000000"/>
                </a:solidFill>
              </a:rPr>
              <a:t>  student                         </a:t>
            </a:r>
            <a:r>
              <a:rPr lang="en-US" altLang="zh-CN" dirty="0">
                <a:solidFill>
                  <a:srgbClr val="006600"/>
                </a:solidFill>
              </a:rPr>
              <a:t>//</a:t>
            </a:r>
            <a:r>
              <a:rPr lang="zh-CN" altLang="en-US" dirty="0">
                <a:solidFill>
                  <a:srgbClr val="006600"/>
                </a:solidFill>
              </a:rPr>
              <a:t>名为</a:t>
            </a:r>
            <a:r>
              <a:rPr lang="en-US" altLang="zh-CN" dirty="0">
                <a:solidFill>
                  <a:srgbClr val="006600"/>
                </a:solidFill>
              </a:rPr>
              <a:t>student</a:t>
            </a:r>
            <a:r>
              <a:rPr lang="zh-CN" altLang="en-US" dirty="0">
                <a:solidFill>
                  <a:srgbClr val="006600"/>
                </a:solidFill>
              </a:rPr>
              <a:t>的结构类型</a:t>
            </a:r>
          </a:p>
          <a:p>
            <a:pPr lvl="1">
              <a:lnSpc>
                <a:spcPct val="100000"/>
              </a:lnSpc>
              <a:spcBef>
                <a:spcPts val="0"/>
              </a:spcBef>
              <a:buNone/>
              <a:defRPr/>
            </a:pPr>
            <a:r>
              <a:rPr lang="en-US" altLang="zh-CN" dirty="0">
                <a:solidFill>
                  <a:srgbClr val="000000"/>
                </a:solidFill>
              </a:rPr>
              <a:t>{                                             </a:t>
            </a:r>
            <a:r>
              <a:rPr lang="en-US" altLang="zh-CN" dirty="0">
                <a:solidFill>
                  <a:srgbClr val="006600"/>
                </a:solidFill>
              </a:rPr>
              <a:t>//</a:t>
            </a:r>
            <a:r>
              <a:rPr lang="zh-CN" altLang="en-US" dirty="0">
                <a:solidFill>
                  <a:srgbClr val="006600"/>
                </a:solidFill>
              </a:rPr>
              <a:t>成员列表</a:t>
            </a:r>
            <a:endParaRPr lang="en-US" altLang="zh-CN" dirty="0">
              <a:solidFill>
                <a:srgbClr val="006600"/>
              </a:solidFill>
            </a:endParaRPr>
          </a:p>
          <a:p>
            <a:pPr lvl="1">
              <a:lnSpc>
                <a:spcPct val="100000"/>
              </a:lnSpc>
              <a:spcBef>
                <a:spcPts val="0"/>
              </a:spcBef>
              <a:buNone/>
              <a:defRPr/>
            </a:pPr>
            <a:r>
              <a:rPr lang="en-US" altLang="zh-CN" dirty="0">
                <a:solidFill>
                  <a:srgbClr val="000000"/>
                </a:solidFill>
              </a:rPr>
              <a:t>     char  name[20];                 //</a:t>
            </a:r>
            <a:r>
              <a:rPr lang="zh-CN" altLang="en-US" dirty="0">
                <a:solidFill>
                  <a:srgbClr val="000000"/>
                </a:solidFill>
              </a:rPr>
              <a:t>姓名</a:t>
            </a:r>
          </a:p>
          <a:p>
            <a:pPr lvl="1">
              <a:lnSpc>
                <a:spcPct val="100000"/>
              </a:lnSpc>
              <a:spcBef>
                <a:spcPts val="0"/>
              </a:spcBef>
              <a:buNone/>
              <a:defRPr/>
            </a:pPr>
            <a:r>
              <a:rPr lang="en-US" altLang="zh-CN" dirty="0">
                <a:solidFill>
                  <a:srgbClr val="000000"/>
                </a:solidFill>
              </a:rPr>
              <a:t>     char sex;                             //</a:t>
            </a:r>
            <a:r>
              <a:rPr lang="zh-CN" altLang="en-US" dirty="0">
                <a:solidFill>
                  <a:srgbClr val="000000"/>
                </a:solidFill>
              </a:rPr>
              <a:t>性别</a:t>
            </a:r>
          </a:p>
          <a:p>
            <a:pPr lvl="1">
              <a:lnSpc>
                <a:spcPct val="100000"/>
              </a:lnSpc>
              <a:spcBef>
                <a:spcPts val="0"/>
              </a:spcBef>
              <a:buNone/>
              <a:defRPr/>
            </a:pPr>
            <a:r>
              <a:rPr lang="en-US" altLang="zh-CN" dirty="0">
                <a:solidFill>
                  <a:srgbClr val="000000"/>
                </a:solidFill>
              </a:rPr>
              <a:t>     unsigned birthday;             //</a:t>
            </a:r>
            <a:r>
              <a:rPr lang="zh-CN" altLang="en-US" dirty="0">
                <a:solidFill>
                  <a:srgbClr val="000000"/>
                </a:solidFill>
              </a:rPr>
              <a:t>生日</a:t>
            </a:r>
          </a:p>
          <a:p>
            <a:pPr lvl="1">
              <a:lnSpc>
                <a:spcPct val="100000"/>
              </a:lnSpc>
              <a:spcBef>
                <a:spcPts val="0"/>
              </a:spcBef>
              <a:buNone/>
              <a:defRPr/>
            </a:pPr>
            <a:r>
              <a:rPr lang="en-US" altLang="zh-CN" dirty="0">
                <a:solidFill>
                  <a:srgbClr val="000000"/>
                </a:solidFill>
              </a:rPr>
              <a:t>     float height;                        //</a:t>
            </a:r>
            <a:r>
              <a:rPr lang="zh-CN" altLang="en-US" dirty="0">
                <a:solidFill>
                  <a:srgbClr val="000000"/>
                </a:solidFill>
              </a:rPr>
              <a:t>身高</a:t>
            </a:r>
          </a:p>
          <a:p>
            <a:pPr lvl="1">
              <a:lnSpc>
                <a:spcPct val="100000"/>
              </a:lnSpc>
              <a:spcBef>
                <a:spcPts val="0"/>
              </a:spcBef>
              <a:buNone/>
              <a:defRPr/>
            </a:pPr>
            <a:r>
              <a:rPr lang="en-US" altLang="zh-CN" dirty="0">
                <a:solidFill>
                  <a:srgbClr val="000000"/>
                </a:solidFill>
              </a:rPr>
              <a:t>     float weight;                       //</a:t>
            </a:r>
            <a:r>
              <a:rPr lang="zh-CN" altLang="en-US" dirty="0">
                <a:solidFill>
                  <a:srgbClr val="000000"/>
                </a:solidFill>
              </a:rPr>
              <a:t>体重</a:t>
            </a:r>
          </a:p>
          <a:p>
            <a:pPr lvl="1">
              <a:lnSpc>
                <a:spcPct val="100000"/>
              </a:lnSpc>
              <a:spcBef>
                <a:spcPts val="0"/>
              </a:spcBef>
              <a:buNone/>
              <a:defRPr/>
            </a:pPr>
            <a:r>
              <a:rPr lang="en-US" altLang="zh-CN" dirty="0">
                <a:solidFill>
                  <a:srgbClr val="000000"/>
                </a:solidFill>
              </a:rPr>
              <a:t>}</a:t>
            </a:r>
            <a:r>
              <a:rPr lang="en-US" altLang="zh-CN" dirty="0"/>
              <a:t>;</a:t>
            </a:r>
            <a:endParaRPr lang="en-US" altLang="zh-CN" dirty="0">
              <a:solidFill>
                <a:srgbClr val="0000CC"/>
              </a:solidFill>
            </a:endParaRPr>
          </a:p>
          <a:p>
            <a:pPr lvl="1">
              <a:lnSpc>
                <a:spcPct val="100000"/>
              </a:lnSpc>
              <a:spcBef>
                <a:spcPts val="0"/>
              </a:spcBef>
              <a:buFont typeface="Wingdings" panose="05000000000000000000" pitchFamily="2" charset="2"/>
              <a:buNone/>
              <a:defRPr/>
            </a:pPr>
            <a:r>
              <a:rPr lang="zh-CN" altLang="en-US" sz="1800" dirty="0"/>
              <a:t> </a:t>
            </a:r>
            <a:endParaRPr lang="en-US" altLang="zh-CN" sz="1800" dirty="0"/>
          </a:p>
          <a:p>
            <a:pPr lvl="1">
              <a:lnSpc>
                <a:spcPct val="100000"/>
              </a:lnSpc>
              <a:spcBef>
                <a:spcPts val="0"/>
              </a:spcBef>
              <a:buFont typeface="Arial" panose="020B0604020202020204" pitchFamily="34" charset="0"/>
              <a:buChar char="•"/>
              <a:defRPr/>
            </a:pPr>
            <a:r>
              <a:rPr lang="en-US" altLang="zh-CN" dirty="0" err="1">
                <a:solidFill>
                  <a:srgbClr val="7030A0"/>
                </a:solidFill>
              </a:rPr>
              <a:t>struct</a:t>
            </a:r>
            <a:r>
              <a:rPr lang="en-US" altLang="zh-CN" dirty="0">
                <a:solidFill>
                  <a:srgbClr val="FF0000"/>
                </a:solidFill>
              </a:rPr>
              <a:t> </a:t>
            </a:r>
            <a:r>
              <a:rPr lang="en-US" altLang="zh-CN" dirty="0" smtClean="0">
                <a:solidFill>
                  <a:srgbClr val="0000CC"/>
                </a:solidFill>
              </a:rPr>
              <a:t>student  </a:t>
            </a:r>
            <a:r>
              <a:rPr lang="en-US" altLang="zh-CN" dirty="0" smtClean="0">
                <a:solidFill>
                  <a:srgbClr val="0000CC"/>
                </a:solidFill>
              </a:rPr>
              <a:t>me </a:t>
            </a:r>
            <a:r>
              <a:rPr lang="en-US" altLang="zh-CN" dirty="0">
                <a:solidFill>
                  <a:srgbClr val="0000CC"/>
                </a:solidFill>
              </a:rPr>
              <a:t>;               </a:t>
            </a:r>
            <a:r>
              <a:rPr lang="en-US" altLang="zh-CN" dirty="0">
                <a:solidFill>
                  <a:srgbClr val="006600"/>
                </a:solidFill>
              </a:rPr>
              <a:t>//</a:t>
            </a:r>
            <a:r>
              <a:rPr lang="zh-CN" altLang="en-US" dirty="0">
                <a:solidFill>
                  <a:srgbClr val="006600"/>
                </a:solidFill>
              </a:rPr>
              <a:t>声明结构</a:t>
            </a:r>
            <a:r>
              <a:rPr lang="zh-CN" altLang="en-US" dirty="0" smtClean="0">
                <a:solidFill>
                  <a:srgbClr val="006600"/>
                </a:solidFill>
              </a:rPr>
              <a:t>变量</a:t>
            </a:r>
            <a:r>
              <a:rPr lang="en-US" altLang="zh-CN" dirty="0" smtClean="0">
                <a:solidFill>
                  <a:srgbClr val="006600"/>
                </a:solidFill>
              </a:rPr>
              <a:t>me;</a:t>
            </a:r>
            <a:endParaRPr lang="en-US" altLang="zh-CN" dirty="0">
              <a:solidFill>
                <a:srgbClr val="006600"/>
              </a:solidFill>
            </a:endParaRPr>
          </a:p>
          <a:p>
            <a:pPr lvl="1">
              <a:lnSpc>
                <a:spcPct val="100000"/>
              </a:lnSpc>
              <a:spcBef>
                <a:spcPts val="0"/>
              </a:spcBef>
              <a:buFont typeface="Arial" panose="020B0604020202020204" pitchFamily="34" charset="0"/>
              <a:buChar char="•"/>
              <a:defRPr/>
            </a:pPr>
            <a:r>
              <a:rPr lang="en-US" altLang="zh-CN" dirty="0" err="1">
                <a:solidFill>
                  <a:srgbClr val="7030A0"/>
                </a:solidFill>
              </a:rPr>
              <a:t>struct</a:t>
            </a:r>
            <a:r>
              <a:rPr lang="en-US" altLang="zh-CN" dirty="0">
                <a:solidFill>
                  <a:srgbClr val="FF0000"/>
                </a:solidFill>
              </a:rPr>
              <a:t> </a:t>
            </a:r>
            <a:r>
              <a:rPr lang="en-US" altLang="zh-CN" dirty="0" smtClean="0">
                <a:solidFill>
                  <a:srgbClr val="C00000"/>
                </a:solidFill>
              </a:rPr>
              <a:t>student </a:t>
            </a:r>
            <a:r>
              <a:rPr lang="en-US" altLang="zh-CN" dirty="0">
                <a:solidFill>
                  <a:srgbClr val="C00000"/>
                </a:solidFill>
              </a:rPr>
              <a:t>*</a:t>
            </a:r>
            <a:r>
              <a:rPr lang="en-US" altLang="zh-CN" dirty="0" err="1">
                <a:solidFill>
                  <a:srgbClr val="C00000"/>
                </a:solidFill>
              </a:rPr>
              <a:t>sp</a:t>
            </a:r>
            <a:r>
              <a:rPr lang="en-US" altLang="zh-CN" dirty="0">
                <a:solidFill>
                  <a:srgbClr val="C00000"/>
                </a:solidFill>
              </a:rPr>
              <a:t> =NULL</a:t>
            </a:r>
            <a:r>
              <a:rPr lang="en-US" altLang="zh-CN" dirty="0">
                <a:solidFill>
                  <a:srgbClr val="0000CC"/>
                </a:solidFill>
              </a:rPr>
              <a:t>;  </a:t>
            </a:r>
            <a:r>
              <a:rPr lang="en-US" altLang="zh-CN" dirty="0">
                <a:solidFill>
                  <a:srgbClr val="006600"/>
                </a:solidFill>
              </a:rPr>
              <a:t>//</a:t>
            </a:r>
            <a:r>
              <a:rPr lang="zh-CN" altLang="en-US" dirty="0">
                <a:solidFill>
                  <a:srgbClr val="006600"/>
                </a:solidFill>
              </a:rPr>
              <a:t>声明结构指针 </a:t>
            </a:r>
            <a:r>
              <a:rPr lang="en-US" altLang="zh-CN" dirty="0" err="1">
                <a:solidFill>
                  <a:srgbClr val="006600"/>
                </a:solidFill>
              </a:rPr>
              <a:t>sp</a:t>
            </a:r>
            <a:r>
              <a:rPr lang="en-US" altLang="zh-CN" dirty="0">
                <a:solidFill>
                  <a:srgbClr val="006600"/>
                </a:solidFill>
              </a:rPr>
              <a:t>;</a:t>
            </a:r>
          </a:p>
          <a:p>
            <a:pPr lvl="1">
              <a:lnSpc>
                <a:spcPct val="100000"/>
              </a:lnSpc>
              <a:spcBef>
                <a:spcPts val="0"/>
              </a:spcBef>
              <a:buFont typeface="Arial" panose="020B0604020202020204" pitchFamily="34" charset="0"/>
              <a:buChar char="•"/>
              <a:defRPr/>
            </a:pPr>
            <a:r>
              <a:rPr lang="en-US" altLang="zh-CN" dirty="0" err="1">
                <a:solidFill>
                  <a:srgbClr val="C00000"/>
                </a:solidFill>
              </a:rPr>
              <a:t>sp</a:t>
            </a:r>
            <a:r>
              <a:rPr lang="en-US" altLang="zh-CN" dirty="0" smtClean="0">
                <a:solidFill>
                  <a:srgbClr val="C00000"/>
                </a:solidFill>
              </a:rPr>
              <a:t>=&amp;me;      </a:t>
            </a:r>
            <a:r>
              <a:rPr lang="en-US" altLang="zh-CN" dirty="0">
                <a:solidFill>
                  <a:srgbClr val="006600"/>
                </a:solidFill>
              </a:rPr>
              <a:t>//</a:t>
            </a:r>
            <a:r>
              <a:rPr lang="zh-CN" altLang="en-US" dirty="0">
                <a:solidFill>
                  <a:srgbClr val="006600"/>
                </a:solidFill>
              </a:rPr>
              <a:t>结构指针</a:t>
            </a:r>
            <a:r>
              <a:rPr lang="en-US" altLang="zh-CN" dirty="0" err="1">
                <a:solidFill>
                  <a:srgbClr val="006600"/>
                </a:solidFill>
              </a:rPr>
              <a:t>sp</a:t>
            </a:r>
            <a:r>
              <a:rPr lang="zh-CN" altLang="en-US" dirty="0">
                <a:solidFill>
                  <a:srgbClr val="006600"/>
                </a:solidFill>
              </a:rPr>
              <a:t>指向结构</a:t>
            </a:r>
            <a:r>
              <a:rPr lang="zh-CN" altLang="en-US" dirty="0" smtClean="0">
                <a:solidFill>
                  <a:srgbClr val="006600"/>
                </a:solidFill>
              </a:rPr>
              <a:t>变量</a:t>
            </a:r>
            <a:r>
              <a:rPr lang="en-US" altLang="zh-CN" dirty="0" smtClean="0">
                <a:solidFill>
                  <a:srgbClr val="006600"/>
                </a:solidFill>
              </a:rPr>
              <a:t>me</a:t>
            </a:r>
            <a:r>
              <a:rPr lang="zh-CN" altLang="en-US" dirty="0" smtClean="0">
                <a:solidFill>
                  <a:srgbClr val="006600"/>
                </a:solidFill>
              </a:rPr>
              <a:t>内存</a:t>
            </a:r>
            <a:r>
              <a:rPr lang="zh-CN" altLang="en-US" dirty="0">
                <a:solidFill>
                  <a:srgbClr val="006600"/>
                </a:solidFill>
              </a:rPr>
              <a:t>段的起始地址</a:t>
            </a:r>
            <a:r>
              <a:rPr lang="en-US" altLang="zh-CN" dirty="0">
                <a:solidFill>
                  <a:srgbClr val="006600"/>
                </a:solidFill>
              </a:rPr>
              <a:t>;</a:t>
            </a:r>
          </a:p>
          <a:p>
            <a:pPr lvl="1">
              <a:lnSpc>
                <a:spcPct val="100000"/>
              </a:lnSpc>
              <a:spcBef>
                <a:spcPts val="1200"/>
              </a:spcBef>
              <a:buFont typeface="Arial" panose="020B0604020202020204" pitchFamily="34" charset="0"/>
              <a:buChar char="•"/>
              <a:defRPr/>
            </a:pPr>
            <a:r>
              <a:rPr lang="zh-CN" altLang="en-US" b="1" i="1" u="sng" dirty="0">
                <a:solidFill>
                  <a:srgbClr val="030DCD"/>
                </a:solidFill>
              </a:rPr>
              <a:t>结构指针可以用来作为</a:t>
            </a:r>
            <a:r>
              <a:rPr lang="zh-CN" altLang="en-US" b="1" i="1" u="sng" dirty="0">
                <a:solidFill>
                  <a:srgbClr val="7030A0"/>
                </a:solidFill>
              </a:rPr>
              <a:t>函数的参数传递</a:t>
            </a:r>
            <a:r>
              <a:rPr lang="zh-CN" altLang="en-US" b="1" i="1" u="sng" dirty="0">
                <a:solidFill>
                  <a:srgbClr val="030DCD"/>
                </a:solidFill>
              </a:rPr>
              <a:t>，也用来</a:t>
            </a:r>
            <a:r>
              <a:rPr lang="zh-CN" altLang="en-US" b="1" i="1" u="sng" dirty="0">
                <a:solidFill>
                  <a:srgbClr val="7030A0"/>
                </a:solidFill>
              </a:rPr>
              <a:t>构成链表</a:t>
            </a:r>
            <a:r>
              <a:rPr lang="zh-CN" altLang="en-US" b="1" i="1" u="sng" dirty="0">
                <a:solidFill>
                  <a:srgbClr val="030DCD"/>
                </a:solidFill>
              </a:rPr>
              <a:t>；</a:t>
            </a:r>
            <a:endParaRPr lang="en-US" altLang="zh-CN" b="1" i="1" u="sng" dirty="0">
              <a:solidFill>
                <a:srgbClr val="030DCD"/>
              </a:solidFill>
            </a:endParaRPr>
          </a:p>
          <a:p>
            <a:pPr lvl="1">
              <a:lnSpc>
                <a:spcPct val="100000"/>
              </a:lnSpc>
              <a:spcBef>
                <a:spcPts val="0"/>
              </a:spcBef>
              <a:buFont typeface="Wingdings" panose="05000000000000000000" pitchFamily="2" charset="2"/>
              <a:buNone/>
              <a:defRPr/>
            </a:pPr>
            <a:endParaRPr lang="en-US" altLang="zh-CN" dirty="0">
              <a:solidFill>
                <a:srgbClr val="006600"/>
              </a:solidFill>
            </a:endParaRPr>
          </a:p>
        </p:txBody>
      </p:sp>
    </p:spTree>
    <p:extLst>
      <p:ext uri="{BB962C8B-B14F-4D97-AF65-F5344CB8AC3E}">
        <p14:creationId xmlns:p14="http://schemas.microsoft.com/office/powerpoint/2010/main" val="5124025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zh-CN" altLang="en-US" dirty="0">
                <a:solidFill>
                  <a:srgbClr val="030DCD"/>
                </a:solidFill>
              </a:rPr>
              <a:t>结构指针</a:t>
            </a:r>
            <a:r>
              <a:rPr lang="zh-CN" altLang="en-US" dirty="0"/>
              <a:t>访问结构成员变量</a:t>
            </a:r>
            <a:r>
              <a:rPr lang="zh-CN" altLang="en-US" dirty="0">
                <a:solidFill>
                  <a:srgbClr val="0000CC"/>
                </a:solidFill>
              </a:rPr>
              <a:t>：</a:t>
            </a:r>
            <a:r>
              <a:rPr lang="en-US" altLang="zh-CN" b="1" dirty="0">
                <a:solidFill>
                  <a:srgbClr val="FF0000"/>
                </a:solidFill>
                <a:latin typeface="+mn-lt"/>
                <a:ea typeface="+mn-ea"/>
              </a:rPr>
              <a:t>-&gt; </a:t>
            </a:r>
            <a:r>
              <a:rPr lang="zh-CN" altLang="en-US" dirty="0">
                <a:latin typeface="+mn-ea"/>
                <a:ea typeface="+mn-ea"/>
              </a:rPr>
              <a:t>运算符</a:t>
            </a:r>
          </a:p>
        </p:txBody>
      </p:sp>
      <p:sp>
        <p:nvSpPr>
          <p:cNvPr id="3" name="内容占位符 2"/>
          <p:cNvSpPr>
            <a:spLocks noGrp="1"/>
          </p:cNvSpPr>
          <p:nvPr>
            <p:ph idx="1"/>
          </p:nvPr>
        </p:nvSpPr>
        <p:spPr>
          <a:xfrm>
            <a:off x="485774" y="1135063"/>
            <a:ext cx="8566785" cy="1377318"/>
          </a:xfrm>
        </p:spPr>
        <p:txBody>
          <a:bodyPr/>
          <a:lstStyle/>
          <a:p>
            <a:pPr marL="342900" indent="-342900">
              <a:buFont typeface="Wingdings" panose="05000000000000000000" pitchFamily="2" charset="2"/>
              <a:buChar char="l"/>
            </a:pPr>
            <a:r>
              <a:rPr lang="en-US" altLang="zh-CN" sz="2000" dirty="0" err="1">
                <a:solidFill>
                  <a:srgbClr val="FF0000"/>
                </a:solidFill>
              </a:rPr>
              <a:t>struct</a:t>
            </a:r>
            <a:r>
              <a:rPr lang="en-US" altLang="zh-CN" sz="2000" dirty="0">
                <a:solidFill>
                  <a:srgbClr val="FF0000"/>
                </a:solidFill>
              </a:rPr>
              <a:t> </a:t>
            </a:r>
            <a:r>
              <a:rPr lang="en-US" altLang="zh-CN" sz="2000" dirty="0" smtClean="0">
                <a:solidFill>
                  <a:srgbClr val="0000CC"/>
                </a:solidFill>
              </a:rPr>
              <a:t>student </a:t>
            </a:r>
            <a:r>
              <a:rPr lang="en-US" altLang="zh-CN" sz="2000" dirty="0">
                <a:solidFill>
                  <a:srgbClr val="7030A0"/>
                </a:solidFill>
              </a:rPr>
              <a:t>*</a:t>
            </a:r>
            <a:r>
              <a:rPr lang="en-US" altLang="zh-CN" sz="2000" dirty="0" err="1">
                <a:solidFill>
                  <a:srgbClr val="7030A0"/>
                </a:solidFill>
              </a:rPr>
              <a:t>sp</a:t>
            </a:r>
            <a:r>
              <a:rPr lang="en-US" altLang="zh-CN" sz="2000" dirty="0" smtClean="0">
                <a:solidFill>
                  <a:srgbClr val="7030A0"/>
                </a:solidFill>
              </a:rPr>
              <a:t>=&amp;me</a:t>
            </a:r>
            <a:r>
              <a:rPr lang="en-US" altLang="zh-CN" sz="2000" dirty="0" smtClean="0">
                <a:solidFill>
                  <a:srgbClr val="0000CC"/>
                </a:solidFill>
              </a:rPr>
              <a:t>;  </a:t>
            </a:r>
            <a:r>
              <a:rPr lang="en-US" altLang="zh-CN" sz="2000" dirty="0">
                <a:solidFill>
                  <a:srgbClr val="006600"/>
                </a:solidFill>
              </a:rPr>
              <a:t>//</a:t>
            </a:r>
            <a:r>
              <a:rPr lang="zh-CN" altLang="en-US" sz="2000" dirty="0">
                <a:solidFill>
                  <a:srgbClr val="006600"/>
                </a:solidFill>
              </a:rPr>
              <a:t>结构指针</a:t>
            </a:r>
            <a:r>
              <a:rPr lang="en-US" altLang="zh-CN" sz="2000" dirty="0" err="1">
                <a:solidFill>
                  <a:srgbClr val="006600"/>
                </a:solidFill>
              </a:rPr>
              <a:t>sp</a:t>
            </a:r>
            <a:r>
              <a:rPr lang="zh-CN" altLang="en-US" sz="2000" dirty="0">
                <a:solidFill>
                  <a:srgbClr val="006600"/>
                </a:solidFill>
              </a:rPr>
              <a:t>指向结构</a:t>
            </a:r>
            <a:r>
              <a:rPr lang="zh-CN" altLang="en-US" sz="2000" dirty="0" smtClean="0">
                <a:solidFill>
                  <a:srgbClr val="006600"/>
                </a:solidFill>
              </a:rPr>
              <a:t>变量</a:t>
            </a:r>
            <a:r>
              <a:rPr lang="en-US" altLang="zh-CN" sz="2000" dirty="0" smtClean="0">
                <a:solidFill>
                  <a:srgbClr val="006600"/>
                </a:solidFill>
              </a:rPr>
              <a:t>me</a:t>
            </a:r>
            <a:r>
              <a:rPr lang="zh-CN" altLang="en-US" sz="2000" dirty="0" smtClean="0">
                <a:solidFill>
                  <a:srgbClr val="006600"/>
                </a:solidFill>
              </a:rPr>
              <a:t>内存</a:t>
            </a:r>
            <a:r>
              <a:rPr lang="zh-CN" altLang="en-US" sz="2000" dirty="0">
                <a:solidFill>
                  <a:srgbClr val="006600"/>
                </a:solidFill>
              </a:rPr>
              <a:t>的起始地址</a:t>
            </a:r>
            <a:endParaRPr lang="en-US" altLang="zh-CN" sz="2000" dirty="0">
              <a:solidFill>
                <a:srgbClr val="006600"/>
              </a:solidFill>
            </a:endParaRPr>
          </a:p>
          <a:p>
            <a:pPr marL="342900" indent="-342900">
              <a:buFont typeface="Wingdings" panose="05000000000000000000" pitchFamily="2" charset="2"/>
              <a:buChar char="l"/>
            </a:pPr>
            <a:r>
              <a:rPr lang="zh-CN" altLang="en-US" sz="2000" dirty="0" smtClean="0">
                <a:solidFill>
                  <a:srgbClr val="000000"/>
                </a:solidFill>
              </a:rPr>
              <a:t>通过结构体变量指针引用结构体成员</a:t>
            </a:r>
            <a:endParaRPr lang="en-US" altLang="zh-CN" sz="2000" dirty="0" smtClean="0">
              <a:solidFill>
                <a:srgbClr val="000000"/>
              </a:solidFill>
            </a:endParaRPr>
          </a:p>
          <a:p>
            <a:pPr marL="971550" lvl="1"/>
            <a:r>
              <a:rPr lang="en-US" altLang="zh-CN" sz="1800" dirty="0" smtClean="0">
                <a:solidFill>
                  <a:srgbClr val="000000"/>
                </a:solidFill>
              </a:rPr>
              <a:t>char </a:t>
            </a:r>
            <a:r>
              <a:rPr lang="en-US" altLang="zh-CN" sz="1800" dirty="0" err="1" smtClean="0">
                <a:solidFill>
                  <a:srgbClr val="000000"/>
                </a:solidFill>
              </a:rPr>
              <a:t>meName</a:t>
            </a:r>
            <a:r>
              <a:rPr lang="en-US" altLang="zh-CN" sz="1800" dirty="0" smtClean="0">
                <a:solidFill>
                  <a:srgbClr val="000000"/>
                </a:solidFill>
              </a:rPr>
              <a:t>[20</a:t>
            </a:r>
            <a:r>
              <a:rPr lang="en-US" altLang="zh-CN" sz="1800" dirty="0">
                <a:solidFill>
                  <a:srgbClr val="000000"/>
                </a:solidFill>
              </a:rPr>
              <a:t>]=</a:t>
            </a:r>
            <a:r>
              <a:rPr lang="en-US" altLang="zh-CN" sz="1800" dirty="0" err="1">
                <a:solidFill>
                  <a:srgbClr val="C00000"/>
                </a:solidFill>
              </a:rPr>
              <a:t>sp</a:t>
            </a:r>
            <a:r>
              <a:rPr lang="en-US" altLang="zh-CN" sz="1800" dirty="0">
                <a:solidFill>
                  <a:srgbClr val="0000CC"/>
                </a:solidFill>
              </a:rPr>
              <a:t>-&gt;</a:t>
            </a:r>
            <a:r>
              <a:rPr lang="en-US" altLang="zh-CN" sz="1800" dirty="0">
                <a:solidFill>
                  <a:srgbClr val="C00000"/>
                </a:solidFill>
              </a:rPr>
              <a:t>name</a:t>
            </a:r>
            <a:r>
              <a:rPr lang="en-US" altLang="zh-CN" sz="1800" dirty="0">
                <a:solidFill>
                  <a:srgbClr val="000000"/>
                </a:solidFill>
              </a:rPr>
              <a:t>; </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
        <p:nvSpPr>
          <p:cNvPr id="4" name="内容占位符 2"/>
          <p:cNvSpPr txBox="1">
            <a:spLocks/>
          </p:cNvSpPr>
          <p:nvPr/>
        </p:nvSpPr>
        <p:spPr bwMode="auto">
          <a:xfrm>
            <a:off x="514350" y="2663301"/>
            <a:ext cx="8089900" cy="3775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spcBef>
                <a:spcPts val="600"/>
              </a:spcBef>
              <a:buFont typeface="Wingdings" panose="05000000000000000000" pitchFamily="2" charset="2"/>
              <a:buNone/>
              <a:defRPr/>
            </a:pPr>
            <a:r>
              <a:rPr lang="en-US" altLang="zh-CN" dirty="0"/>
              <a:t> for (int i=0;i&lt;4;i++)</a:t>
            </a:r>
          </a:p>
          <a:p>
            <a:pPr lvl="1">
              <a:lnSpc>
                <a:spcPct val="100000"/>
              </a:lnSpc>
              <a:spcBef>
                <a:spcPts val="600"/>
              </a:spcBef>
              <a:buFont typeface="Wingdings" panose="05000000000000000000" pitchFamily="2" charset="2"/>
              <a:buNone/>
              <a:defRPr/>
            </a:pPr>
            <a:r>
              <a:rPr lang="en-US" altLang="zh-CN" dirty="0"/>
              <a:t>   {</a:t>
            </a:r>
          </a:p>
          <a:p>
            <a:pPr lvl="1">
              <a:lnSpc>
                <a:spcPct val="100000"/>
              </a:lnSpc>
              <a:spcBef>
                <a:spcPts val="600"/>
              </a:spcBef>
              <a:buFont typeface="Wingdings" panose="05000000000000000000" pitchFamily="2" charset="2"/>
              <a:buNone/>
              <a:defRPr/>
            </a:pPr>
            <a:r>
              <a:rPr lang="en-US" altLang="zh-CN" dirty="0"/>
              <a:t>       </a:t>
            </a:r>
            <a:r>
              <a:rPr lang="en-US" altLang="zh-CN" dirty="0" err="1"/>
              <a:t>printf</a:t>
            </a:r>
            <a:r>
              <a:rPr lang="en-US" altLang="zh-CN" dirty="0"/>
              <a:t>("name=</a:t>
            </a:r>
            <a:r>
              <a:rPr lang="en-US" altLang="zh-CN" dirty="0">
                <a:solidFill>
                  <a:srgbClr val="0000CC"/>
                </a:solidFill>
              </a:rPr>
              <a:t>%s</a:t>
            </a:r>
            <a:r>
              <a:rPr lang="en-US" altLang="zh-CN" dirty="0"/>
              <a:t>\n", </a:t>
            </a:r>
            <a:r>
              <a:rPr lang="en-US" altLang="zh-CN" dirty="0" err="1">
                <a:solidFill>
                  <a:srgbClr val="C00000"/>
                </a:solidFill>
              </a:rPr>
              <a:t>sp</a:t>
            </a:r>
            <a:r>
              <a:rPr lang="en-US" altLang="zh-CN" dirty="0">
                <a:solidFill>
                  <a:srgbClr val="C00000"/>
                </a:solidFill>
              </a:rPr>
              <a:t>-&gt;name</a:t>
            </a:r>
            <a:r>
              <a:rPr lang="en-US" altLang="zh-CN" dirty="0"/>
              <a:t>);</a:t>
            </a:r>
          </a:p>
          <a:p>
            <a:pPr lvl="1">
              <a:lnSpc>
                <a:spcPct val="100000"/>
              </a:lnSpc>
              <a:spcBef>
                <a:spcPts val="600"/>
              </a:spcBef>
              <a:buFont typeface="Wingdings" panose="05000000000000000000" pitchFamily="2" charset="2"/>
              <a:buNone/>
              <a:defRPr/>
            </a:pPr>
            <a:r>
              <a:rPr lang="en-US" altLang="zh-CN" dirty="0"/>
              <a:t>       </a:t>
            </a:r>
            <a:r>
              <a:rPr lang="en-US" altLang="zh-CN" dirty="0" err="1"/>
              <a:t>printf</a:t>
            </a:r>
            <a:r>
              <a:rPr lang="en-US" altLang="zh-CN" dirty="0"/>
              <a:t>("sex=</a:t>
            </a:r>
            <a:r>
              <a:rPr lang="en-US" altLang="zh-CN" dirty="0">
                <a:solidFill>
                  <a:srgbClr val="0000CC"/>
                </a:solidFill>
              </a:rPr>
              <a:t>%c</a:t>
            </a:r>
            <a:r>
              <a:rPr lang="en-US" altLang="zh-CN" dirty="0"/>
              <a:t>\n", </a:t>
            </a:r>
            <a:r>
              <a:rPr lang="en-US" altLang="zh-CN" dirty="0" err="1">
                <a:solidFill>
                  <a:srgbClr val="006600"/>
                </a:solidFill>
              </a:rPr>
              <a:t>sp</a:t>
            </a:r>
            <a:r>
              <a:rPr lang="en-US" altLang="zh-CN" dirty="0">
                <a:solidFill>
                  <a:srgbClr val="C00000"/>
                </a:solidFill>
              </a:rPr>
              <a:t>-&gt;</a:t>
            </a:r>
            <a:r>
              <a:rPr lang="en-US" altLang="zh-CN" dirty="0">
                <a:solidFill>
                  <a:srgbClr val="006600"/>
                </a:solidFill>
              </a:rPr>
              <a:t>sex</a:t>
            </a:r>
            <a:r>
              <a:rPr lang="en-US" altLang="zh-CN" dirty="0"/>
              <a:t>);</a:t>
            </a:r>
          </a:p>
          <a:p>
            <a:pPr lvl="1">
              <a:lnSpc>
                <a:spcPct val="100000"/>
              </a:lnSpc>
              <a:spcBef>
                <a:spcPts val="600"/>
              </a:spcBef>
              <a:buFont typeface="Wingdings" panose="05000000000000000000" pitchFamily="2" charset="2"/>
              <a:buNone/>
              <a:defRPr/>
            </a:pPr>
            <a:r>
              <a:rPr lang="en-US" altLang="zh-CN" dirty="0"/>
              <a:t>       </a:t>
            </a:r>
            <a:r>
              <a:rPr lang="en-US" altLang="zh-CN" dirty="0" err="1"/>
              <a:t>printf</a:t>
            </a:r>
            <a:r>
              <a:rPr lang="en-US" altLang="zh-CN" dirty="0"/>
              <a:t>("birthday=</a:t>
            </a:r>
            <a:r>
              <a:rPr lang="en-US" altLang="zh-CN" dirty="0">
                <a:solidFill>
                  <a:srgbClr val="0000CC"/>
                </a:solidFill>
              </a:rPr>
              <a:t>%u</a:t>
            </a:r>
            <a:r>
              <a:rPr lang="en-US" altLang="zh-CN" dirty="0"/>
              <a:t>\n", </a:t>
            </a:r>
            <a:r>
              <a:rPr lang="en-US" altLang="zh-CN" dirty="0" err="1">
                <a:solidFill>
                  <a:srgbClr val="006600"/>
                </a:solidFill>
              </a:rPr>
              <a:t>sp</a:t>
            </a:r>
            <a:r>
              <a:rPr lang="en-US" altLang="zh-CN" dirty="0">
                <a:solidFill>
                  <a:srgbClr val="C00000"/>
                </a:solidFill>
              </a:rPr>
              <a:t>-&gt;</a:t>
            </a:r>
            <a:r>
              <a:rPr lang="en-US" altLang="zh-CN" dirty="0">
                <a:solidFill>
                  <a:srgbClr val="006600"/>
                </a:solidFill>
              </a:rPr>
              <a:t>birthday</a:t>
            </a:r>
            <a:r>
              <a:rPr lang="en-US" altLang="zh-CN" dirty="0"/>
              <a:t>);</a:t>
            </a:r>
          </a:p>
          <a:p>
            <a:pPr lvl="1">
              <a:lnSpc>
                <a:spcPct val="100000"/>
              </a:lnSpc>
              <a:spcBef>
                <a:spcPts val="600"/>
              </a:spcBef>
              <a:buFont typeface="Wingdings" panose="05000000000000000000" pitchFamily="2" charset="2"/>
              <a:buNone/>
              <a:defRPr/>
            </a:pPr>
            <a:r>
              <a:rPr lang="en-US" altLang="zh-CN" dirty="0"/>
              <a:t>       </a:t>
            </a:r>
            <a:r>
              <a:rPr lang="en-US" altLang="zh-CN" dirty="0" err="1"/>
              <a:t>printf</a:t>
            </a:r>
            <a:r>
              <a:rPr lang="en-US" altLang="zh-CN" dirty="0"/>
              <a:t>("height=</a:t>
            </a:r>
            <a:r>
              <a:rPr lang="en-US" altLang="zh-CN" dirty="0">
                <a:solidFill>
                  <a:srgbClr val="0000CC"/>
                </a:solidFill>
              </a:rPr>
              <a:t>%f</a:t>
            </a:r>
            <a:r>
              <a:rPr lang="en-US" altLang="zh-CN" dirty="0"/>
              <a:t>\n", </a:t>
            </a:r>
            <a:r>
              <a:rPr lang="en-US" altLang="zh-CN" dirty="0" err="1">
                <a:solidFill>
                  <a:srgbClr val="006600"/>
                </a:solidFill>
              </a:rPr>
              <a:t>sp</a:t>
            </a:r>
            <a:r>
              <a:rPr lang="en-US" altLang="zh-CN" dirty="0">
                <a:solidFill>
                  <a:srgbClr val="C00000"/>
                </a:solidFill>
              </a:rPr>
              <a:t>-&gt;</a:t>
            </a:r>
            <a:r>
              <a:rPr lang="en-US" altLang="zh-CN" dirty="0">
                <a:solidFill>
                  <a:srgbClr val="006600"/>
                </a:solidFill>
              </a:rPr>
              <a:t>height</a:t>
            </a:r>
            <a:r>
              <a:rPr lang="en-US" altLang="zh-CN" dirty="0"/>
              <a:t>);</a:t>
            </a:r>
          </a:p>
          <a:p>
            <a:pPr lvl="1">
              <a:lnSpc>
                <a:spcPct val="100000"/>
              </a:lnSpc>
              <a:spcBef>
                <a:spcPts val="600"/>
              </a:spcBef>
              <a:buFont typeface="Wingdings" panose="05000000000000000000" pitchFamily="2" charset="2"/>
              <a:buNone/>
              <a:defRPr/>
            </a:pPr>
            <a:r>
              <a:rPr lang="en-US" altLang="zh-CN" dirty="0"/>
              <a:t>       </a:t>
            </a:r>
            <a:r>
              <a:rPr lang="en-US" altLang="zh-CN" dirty="0" err="1"/>
              <a:t>printf</a:t>
            </a:r>
            <a:r>
              <a:rPr lang="en-US" altLang="zh-CN" dirty="0"/>
              <a:t>("weight=</a:t>
            </a:r>
            <a:r>
              <a:rPr lang="en-US" altLang="zh-CN" dirty="0">
                <a:solidFill>
                  <a:srgbClr val="0000CC"/>
                </a:solidFill>
              </a:rPr>
              <a:t>%f</a:t>
            </a:r>
            <a:r>
              <a:rPr lang="en-US" altLang="zh-CN" dirty="0"/>
              <a:t>\n", </a:t>
            </a:r>
            <a:r>
              <a:rPr lang="en-US" altLang="zh-CN" dirty="0" err="1">
                <a:solidFill>
                  <a:srgbClr val="006600"/>
                </a:solidFill>
              </a:rPr>
              <a:t>sp</a:t>
            </a:r>
            <a:r>
              <a:rPr lang="en-US" altLang="zh-CN" dirty="0">
                <a:solidFill>
                  <a:srgbClr val="C00000"/>
                </a:solidFill>
              </a:rPr>
              <a:t>-&gt;</a:t>
            </a:r>
            <a:r>
              <a:rPr lang="en-US" altLang="zh-CN" dirty="0">
                <a:solidFill>
                  <a:srgbClr val="006600"/>
                </a:solidFill>
              </a:rPr>
              <a:t>weight</a:t>
            </a:r>
            <a:r>
              <a:rPr lang="en-US" altLang="zh-CN" dirty="0"/>
              <a:t>);</a:t>
            </a:r>
          </a:p>
          <a:p>
            <a:pPr lvl="1">
              <a:lnSpc>
                <a:spcPct val="100000"/>
              </a:lnSpc>
              <a:spcBef>
                <a:spcPts val="600"/>
              </a:spcBef>
              <a:buFont typeface="Wingdings" panose="05000000000000000000" pitchFamily="2" charset="2"/>
              <a:buNone/>
              <a:defRPr/>
            </a:pPr>
            <a:r>
              <a:rPr lang="en-US" altLang="zh-CN" dirty="0"/>
              <a:t>       </a:t>
            </a:r>
            <a:r>
              <a:rPr lang="en-US" altLang="zh-CN" dirty="0" err="1"/>
              <a:t>printf</a:t>
            </a:r>
            <a:r>
              <a:rPr lang="en-US" altLang="zh-CN" dirty="0"/>
              <a:t>("\n");</a:t>
            </a:r>
          </a:p>
          <a:p>
            <a:pPr lvl="1">
              <a:lnSpc>
                <a:spcPct val="100000"/>
              </a:lnSpc>
              <a:spcBef>
                <a:spcPts val="600"/>
              </a:spcBef>
              <a:buFont typeface="Wingdings" panose="05000000000000000000" pitchFamily="2" charset="2"/>
              <a:buNone/>
              <a:defRPr/>
            </a:pPr>
            <a:r>
              <a:rPr lang="en-US" altLang="zh-CN" dirty="0"/>
              <a:t>   }</a:t>
            </a:r>
            <a:endParaRPr lang="zh-CN" altLang="en-US" dirty="0"/>
          </a:p>
        </p:txBody>
      </p:sp>
    </p:spTree>
    <p:extLst>
      <p:ext uri="{BB962C8B-B14F-4D97-AF65-F5344CB8AC3E}">
        <p14:creationId xmlns:p14="http://schemas.microsoft.com/office/powerpoint/2010/main" val="30003704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ext Box 4"/>
          <p:cNvSpPr txBox="1">
            <a:spLocks noChangeArrowheads="1"/>
          </p:cNvSpPr>
          <p:nvPr/>
        </p:nvSpPr>
        <p:spPr bwMode="auto">
          <a:xfrm>
            <a:off x="596106" y="290254"/>
            <a:ext cx="614431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spcBef>
                <a:spcPct val="50000"/>
              </a:spcBef>
            </a:pPr>
            <a:r>
              <a:rPr lang="zh-CN" altLang="en-US" sz="3200" b="1" dirty="0" smtClean="0">
                <a:solidFill>
                  <a:srgbClr val="FF0000"/>
                </a:solidFill>
                <a:latin typeface="Arial" charset="0"/>
                <a:ea typeface="黑体" pitchFamily="2" charset="-122"/>
              </a:rPr>
              <a:t>点、</a:t>
            </a:r>
            <a:r>
              <a:rPr lang="en-US" altLang="zh-CN" sz="3200" b="1" dirty="0" smtClean="0">
                <a:solidFill>
                  <a:srgbClr val="FF0000"/>
                </a:solidFill>
                <a:latin typeface="Arial" charset="0"/>
                <a:ea typeface="黑体" pitchFamily="2" charset="-122"/>
              </a:rPr>
              <a:t>-&gt;</a:t>
            </a:r>
            <a:r>
              <a:rPr lang="zh-CN" altLang="en-US" sz="3200" b="1" dirty="0" smtClean="0">
                <a:solidFill>
                  <a:srgbClr val="FF0000"/>
                </a:solidFill>
                <a:latin typeface="Arial" charset="0"/>
                <a:ea typeface="黑体" pitchFamily="2" charset="-122"/>
              </a:rPr>
              <a:t>操作</a:t>
            </a:r>
            <a:r>
              <a:rPr lang="zh-CN" altLang="en-US" sz="3200" b="1" dirty="0">
                <a:solidFill>
                  <a:srgbClr val="FF0000"/>
                </a:solidFill>
                <a:latin typeface="Arial" charset="0"/>
                <a:ea typeface="黑体" pitchFamily="2" charset="-122"/>
              </a:rPr>
              <a:t>（运算）符的优先级</a:t>
            </a:r>
            <a:r>
              <a:rPr lang="zh-CN" altLang="en-US" sz="3200" b="1" dirty="0">
                <a:solidFill>
                  <a:srgbClr val="4DFFD0"/>
                </a:solidFill>
                <a:latin typeface="Arial" charset="0"/>
                <a:ea typeface="黑体" pitchFamily="2" charset="-122"/>
              </a:rPr>
              <a:t>：</a:t>
            </a:r>
          </a:p>
        </p:txBody>
      </p:sp>
      <p:sp>
        <p:nvSpPr>
          <p:cNvPr id="22533" name="Text Box 5"/>
          <p:cNvSpPr txBox="1">
            <a:spLocks noChangeArrowheads="1"/>
          </p:cNvSpPr>
          <p:nvPr/>
        </p:nvSpPr>
        <p:spPr bwMode="auto">
          <a:xfrm>
            <a:off x="496157" y="1463675"/>
            <a:ext cx="796822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pPr>
            <a:r>
              <a:rPr lang="zh-CN" altLang="en-US" sz="2000" dirty="0">
                <a:solidFill>
                  <a:srgbClr val="C00000"/>
                </a:solidFill>
                <a:latin typeface="+mn-lt"/>
                <a:ea typeface="+mn-ea"/>
              </a:rPr>
              <a:t>初等运算符</a:t>
            </a:r>
            <a:r>
              <a:rPr lang="zh-CN" altLang="en-US" sz="2000" dirty="0">
                <a:solidFill>
                  <a:srgbClr val="000000"/>
                </a:solidFill>
                <a:latin typeface="+mn-lt"/>
                <a:ea typeface="+mn-ea"/>
              </a:rPr>
              <a:t>	</a:t>
            </a:r>
            <a:r>
              <a:rPr lang="zh-CN" altLang="en-US" sz="2000" dirty="0">
                <a:solidFill>
                  <a:srgbClr val="006600"/>
                </a:solidFill>
                <a:latin typeface="+mn-lt"/>
                <a:ea typeface="+mn-ea"/>
              </a:rPr>
              <a:t>   </a:t>
            </a:r>
            <a:r>
              <a:rPr lang="en-US" altLang="zh-CN" sz="2000" dirty="0">
                <a:solidFill>
                  <a:srgbClr val="006600"/>
                </a:solidFill>
                <a:latin typeface="+mn-lt"/>
                <a:ea typeface="+mn-ea"/>
              </a:rPr>
              <a:t>[  ]</a:t>
            </a:r>
            <a:r>
              <a:rPr lang="zh-CN" altLang="en-US" sz="2000" dirty="0">
                <a:solidFill>
                  <a:srgbClr val="006600"/>
                </a:solidFill>
                <a:latin typeface="+mn-lt"/>
                <a:ea typeface="+mn-ea"/>
              </a:rPr>
              <a:t> </a:t>
            </a:r>
            <a:r>
              <a:rPr lang="zh-CN" altLang="en-US" sz="2000" dirty="0">
                <a:solidFill>
                  <a:srgbClr val="000000"/>
                </a:solidFill>
                <a:latin typeface="+mn-lt"/>
                <a:ea typeface="+mn-ea"/>
              </a:rPr>
              <a:t>、</a:t>
            </a:r>
            <a:r>
              <a:rPr lang="en-US" altLang="zh-CN" sz="2000" dirty="0">
                <a:solidFill>
                  <a:srgbClr val="000000"/>
                </a:solidFill>
                <a:latin typeface="+mn-lt"/>
                <a:ea typeface="+mn-ea"/>
              </a:rPr>
              <a:t>(  )</a:t>
            </a:r>
            <a:r>
              <a:rPr lang="zh-CN" altLang="en-US" sz="2000" dirty="0">
                <a:solidFill>
                  <a:srgbClr val="000000"/>
                </a:solidFill>
                <a:latin typeface="+mn-lt"/>
                <a:ea typeface="+mn-ea"/>
              </a:rPr>
              <a:t>、</a:t>
            </a:r>
            <a:r>
              <a:rPr lang="en-US" altLang="zh-CN" sz="2000" dirty="0">
                <a:solidFill>
                  <a:srgbClr val="C00000"/>
                </a:solidFill>
                <a:latin typeface="+mn-lt"/>
                <a:ea typeface="+mn-ea"/>
              </a:rPr>
              <a:t>• </a:t>
            </a:r>
            <a:r>
              <a:rPr lang="zh-CN" altLang="en-US" sz="2000" dirty="0">
                <a:solidFill>
                  <a:srgbClr val="000000"/>
                </a:solidFill>
                <a:latin typeface="+mn-lt"/>
                <a:ea typeface="+mn-ea"/>
                <a:sym typeface="Symbol" pitchFamily="18" charset="2"/>
              </a:rPr>
              <a:t>、</a:t>
            </a:r>
            <a:r>
              <a:rPr lang="en-US" altLang="zh-CN" sz="2000" b="1" dirty="0">
                <a:solidFill>
                  <a:srgbClr val="C00000"/>
                </a:solidFill>
                <a:latin typeface="+mn-lt"/>
                <a:ea typeface="+mn-ea"/>
                <a:sym typeface="Symbol" pitchFamily="18" charset="2"/>
              </a:rPr>
              <a:t>-&gt;</a:t>
            </a:r>
            <a:endParaRPr lang="en-US" altLang="zh-CN" sz="2000" dirty="0">
              <a:solidFill>
                <a:srgbClr val="C00000"/>
              </a:solidFill>
              <a:latin typeface="+mn-lt"/>
              <a:ea typeface="+mn-ea"/>
              <a:sym typeface="Symbol" pitchFamily="18" charset="2"/>
            </a:endParaRPr>
          </a:p>
          <a:p>
            <a:pPr>
              <a:spcBef>
                <a:spcPct val="50000"/>
              </a:spcBef>
            </a:pPr>
            <a:r>
              <a:rPr lang="zh-CN" altLang="en-US" sz="2000" dirty="0">
                <a:solidFill>
                  <a:srgbClr val="000000"/>
                </a:solidFill>
                <a:latin typeface="+mn-lt"/>
                <a:ea typeface="+mn-ea"/>
              </a:rPr>
              <a:t>单目运算符	</a:t>
            </a:r>
            <a:r>
              <a:rPr lang="zh-CN" altLang="en-US" dirty="0">
                <a:solidFill>
                  <a:srgbClr val="000000"/>
                </a:solidFill>
                <a:latin typeface="+mn-lt"/>
                <a:ea typeface="+mn-ea"/>
              </a:rPr>
              <a:t>    ！、</a:t>
            </a:r>
            <a:r>
              <a:rPr lang="en-US" altLang="zh-CN" dirty="0">
                <a:solidFill>
                  <a:srgbClr val="000000"/>
                </a:solidFill>
                <a:latin typeface="+mn-lt"/>
                <a:ea typeface="+mn-ea"/>
              </a:rPr>
              <a:t>+ +</a:t>
            </a:r>
            <a:r>
              <a:rPr lang="zh-CN" altLang="en-US" dirty="0">
                <a:solidFill>
                  <a:srgbClr val="000000"/>
                </a:solidFill>
                <a:latin typeface="+mn-lt"/>
                <a:ea typeface="+mn-ea"/>
              </a:rPr>
              <a:t>、</a:t>
            </a:r>
            <a:r>
              <a:rPr lang="en-US" altLang="zh-CN" dirty="0">
                <a:solidFill>
                  <a:srgbClr val="000000"/>
                </a:solidFill>
                <a:latin typeface="+mn-lt"/>
                <a:ea typeface="+mn-ea"/>
              </a:rPr>
              <a:t>– –</a:t>
            </a:r>
            <a:r>
              <a:rPr lang="zh-CN" altLang="en-US" dirty="0">
                <a:solidFill>
                  <a:srgbClr val="000000"/>
                </a:solidFill>
                <a:latin typeface="+mn-lt"/>
                <a:ea typeface="+mn-ea"/>
              </a:rPr>
              <a:t>、</a:t>
            </a:r>
            <a:r>
              <a:rPr lang="en-US" altLang="zh-CN" dirty="0">
                <a:solidFill>
                  <a:srgbClr val="000000"/>
                </a:solidFill>
                <a:latin typeface="+mn-lt"/>
                <a:ea typeface="+mn-ea"/>
              </a:rPr>
              <a:t>+(</a:t>
            </a:r>
            <a:r>
              <a:rPr lang="zh-CN" altLang="en-US" dirty="0">
                <a:solidFill>
                  <a:srgbClr val="000000"/>
                </a:solidFill>
                <a:latin typeface="+mn-lt"/>
                <a:ea typeface="+mn-ea"/>
              </a:rPr>
              <a:t>正</a:t>
            </a:r>
            <a:r>
              <a:rPr lang="en-US" altLang="zh-CN" dirty="0">
                <a:solidFill>
                  <a:srgbClr val="000000"/>
                </a:solidFill>
                <a:latin typeface="+mn-lt"/>
                <a:ea typeface="+mn-ea"/>
              </a:rPr>
              <a:t>) </a:t>
            </a:r>
            <a:r>
              <a:rPr lang="zh-CN" altLang="en-US" dirty="0">
                <a:solidFill>
                  <a:srgbClr val="000000"/>
                </a:solidFill>
                <a:latin typeface="+mn-lt"/>
                <a:ea typeface="+mn-ea"/>
              </a:rPr>
              <a:t>、 </a:t>
            </a:r>
            <a:r>
              <a:rPr lang="en-US" altLang="zh-CN" dirty="0">
                <a:solidFill>
                  <a:srgbClr val="000000"/>
                </a:solidFill>
                <a:latin typeface="+mn-lt"/>
                <a:ea typeface="+mn-ea"/>
              </a:rPr>
              <a:t>– </a:t>
            </a:r>
            <a:r>
              <a:rPr lang="zh-CN" altLang="en-US" dirty="0">
                <a:solidFill>
                  <a:srgbClr val="000000"/>
                </a:solidFill>
                <a:latin typeface="+mn-lt"/>
                <a:ea typeface="+mn-ea"/>
              </a:rPr>
              <a:t>、</a:t>
            </a:r>
            <a:r>
              <a:rPr lang="en-US" altLang="zh-CN" dirty="0">
                <a:solidFill>
                  <a:srgbClr val="C00000"/>
                </a:solidFill>
                <a:latin typeface="+mn-lt"/>
                <a:ea typeface="+mn-ea"/>
              </a:rPr>
              <a:t>*(</a:t>
            </a:r>
            <a:r>
              <a:rPr lang="zh-CN" altLang="en-US" dirty="0">
                <a:solidFill>
                  <a:srgbClr val="C00000"/>
                </a:solidFill>
                <a:latin typeface="+mn-lt"/>
                <a:ea typeface="+mn-ea"/>
              </a:rPr>
              <a:t>指针</a:t>
            </a:r>
            <a:r>
              <a:rPr lang="en-US" altLang="zh-CN" dirty="0">
                <a:solidFill>
                  <a:srgbClr val="C00000"/>
                </a:solidFill>
                <a:latin typeface="+mn-lt"/>
                <a:ea typeface="+mn-ea"/>
              </a:rPr>
              <a:t>)</a:t>
            </a:r>
            <a:r>
              <a:rPr lang="zh-CN" altLang="en-US" dirty="0">
                <a:solidFill>
                  <a:srgbClr val="000000"/>
                </a:solidFill>
                <a:latin typeface="+mn-lt"/>
                <a:ea typeface="+mn-ea"/>
              </a:rPr>
              <a:t>、</a:t>
            </a:r>
            <a:r>
              <a:rPr lang="en-US" altLang="zh-CN" dirty="0">
                <a:solidFill>
                  <a:srgbClr val="000000"/>
                </a:solidFill>
                <a:latin typeface="+mn-lt"/>
                <a:ea typeface="+mn-ea"/>
              </a:rPr>
              <a:t>&amp;(</a:t>
            </a:r>
            <a:r>
              <a:rPr lang="zh-CN" altLang="en-US" dirty="0">
                <a:solidFill>
                  <a:srgbClr val="000000"/>
                </a:solidFill>
                <a:latin typeface="+mn-lt"/>
                <a:ea typeface="+mn-ea"/>
              </a:rPr>
              <a:t>地址</a:t>
            </a:r>
            <a:r>
              <a:rPr lang="en-US" altLang="zh-CN" dirty="0">
                <a:solidFill>
                  <a:srgbClr val="000000"/>
                </a:solidFill>
                <a:latin typeface="+mn-lt"/>
                <a:ea typeface="+mn-ea"/>
              </a:rPr>
              <a:t>) </a:t>
            </a:r>
            <a:r>
              <a:rPr lang="zh-CN" altLang="en-US" dirty="0">
                <a:solidFill>
                  <a:srgbClr val="000000"/>
                </a:solidFill>
                <a:latin typeface="+mn-lt"/>
                <a:ea typeface="+mn-ea"/>
              </a:rPr>
              <a:t>、</a:t>
            </a:r>
            <a:r>
              <a:rPr lang="en-US" altLang="zh-CN" dirty="0">
                <a:solidFill>
                  <a:srgbClr val="000000"/>
                </a:solidFill>
                <a:latin typeface="+mn-lt"/>
                <a:ea typeface="+mn-ea"/>
              </a:rPr>
              <a:t>(</a:t>
            </a:r>
            <a:r>
              <a:rPr lang="zh-CN" altLang="en-US" dirty="0">
                <a:solidFill>
                  <a:srgbClr val="000000"/>
                </a:solidFill>
                <a:latin typeface="+mn-lt"/>
                <a:ea typeface="+mn-ea"/>
              </a:rPr>
              <a:t>类型</a:t>
            </a:r>
            <a:r>
              <a:rPr lang="en-US" altLang="zh-CN" dirty="0">
                <a:solidFill>
                  <a:srgbClr val="000000"/>
                </a:solidFill>
                <a:latin typeface="+mn-lt"/>
                <a:ea typeface="+mn-ea"/>
              </a:rPr>
              <a:t>)</a:t>
            </a:r>
          </a:p>
          <a:p>
            <a:pPr>
              <a:spcBef>
                <a:spcPct val="50000"/>
              </a:spcBef>
            </a:pPr>
            <a:r>
              <a:rPr lang="zh-CN" altLang="en-US" sz="2000" dirty="0">
                <a:solidFill>
                  <a:srgbClr val="000000"/>
                </a:solidFill>
                <a:latin typeface="+mn-lt"/>
                <a:ea typeface="+mn-ea"/>
              </a:rPr>
              <a:t>算术运算符	    </a:t>
            </a:r>
            <a:r>
              <a:rPr lang="zh-CN" altLang="en-US" dirty="0">
                <a:solidFill>
                  <a:srgbClr val="000000"/>
                </a:solidFill>
                <a:latin typeface="+mn-lt"/>
                <a:ea typeface="+mn-ea"/>
                <a:sym typeface="Symbol" pitchFamily="18" charset="2"/>
              </a:rPr>
              <a:t></a:t>
            </a:r>
            <a:r>
              <a:rPr lang="zh-CN" altLang="en-US" dirty="0">
                <a:solidFill>
                  <a:srgbClr val="000000"/>
                </a:solidFill>
                <a:latin typeface="+mn-lt"/>
                <a:ea typeface="+mn-ea"/>
              </a:rPr>
              <a:t>、</a:t>
            </a:r>
            <a:r>
              <a:rPr lang="en-US" altLang="zh-CN" dirty="0">
                <a:solidFill>
                  <a:srgbClr val="000000"/>
                </a:solidFill>
                <a:latin typeface="+mn-lt"/>
                <a:ea typeface="+mn-ea"/>
              </a:rPr>
              <a:t>/ </a:t>
            </a:r>
            <a:r>
              <a:rPr lang="zh-CN" altLang="en-US" dirty="0">
                <a:solidFill>
                  <a:srgbClr val="000000"/>
                </a:solidFill>
                <a:latin typeface="+mn-lt"/>
                <a:ea typeface="+mn-ea"/>
              </a:rPr>
              <a:t>、</a:t>
            </a:r>
            <a:r>
              <a:rPr lang="en-US" altLang="zh-CN" dirty="0">
                <a:solidFill>
                  <a:srgbClr val="000000"/>
                </a:solidFill>
                <a:latin typeface="+mn-lt"/>
                <a:ea typeface="+mn-ea"/>
              </a:rPr>
              <a:t>% </a:t>
            </a:r>
            <a:r>
              <a:rPr lang="zh-CN" altLang="en-US" dirty="0">
                <a:solidFill>
                  <a:srgbClr val="000000"/>
                </a:solidFill>
                <a:latin typeface="+mn-lt"/>
                <a:ea typeface="+mn-ea"/>
              </a:rPr>
              <a:t>，</a:t>
            </a:r>
            <a:r>
              <a:rPr lang="en-US" altLang="zh-CN" dirty="0">
                <a:solidFill>
                  <a:srgbClr val="000000"/>
                </a:solidFill>
                <a:latin typeface="+mn-lt"/>
                <a:ea typeface="+mn-ea"/>
              </a:rPr>
              <a:t>+</a:t>
            </a:r>
            <a:r>
              <a:rPr lang="zh-CN" altLang="en-US" dirty="0">
                <a:solidFill>
                  <a:srgbClr val="000000"/>
                </a:solidFill>
                <a:latin typeface="+mn-lt"/>
                <a:ea typeface="+mn-ea"/>
              </a:rPr>
              <a:t>、 </a:t>
            </a:r>
            <a:r>
              <a:rPr lang="en-US" altLang="zh-CN" dirty="0">
                <a:solidFill>
                  <a:srgbClr val="000000"/>
                </a:solidFill>
                <a:latin typeface="+mn-lt"/>
                <a:ea typeface="+mn-ea"/>
              </a:rPr>
              <a:t>–</a:t>
            </a:r>
          </a:p>
          <a:p>
            <a:pPr>
              <a:spcBef>
                <a:spcPct val="50000"/>
              </a:spcBef>
            </a:pPr>
            <a:r>
              <a:rPr lang="zh-CN" altLang="en-US" sz="2000" dirty="0">
                <a:solidFill>
                  <a:srgbClr val="000000"/>
                </a:solidFill>
                <a:latin typeface="+mn-lt"/>
                <a:ea typeface="+mn-ea"/>
              </a:rPr>
              <a:t>关系运算符	    </a:t>
            </a:r>
            <a:r>
              <a:rPr lang="en-US" altLang="zh-CN" sz="2000" dirty="0">
                <a:solidFill>
                  <a:srgbClr val="000000"/>
                </a:solidFill>
                <a:latin typeface="+mn-lt"/>
                <a:ea typeface="+mn-ea"/>
              </a:rPr>
              <a:t>&lt;</a:t>
            </a:r>
            <a:r>
              <a:rPr lang="zh-CN" altLang="en-US" sz="2000" dirty="0">
                <a:solidFill>
                  <a:srgbClr val="000000"/>
                </a:solidFill>
                <a:latin typeface="+mn-lt"/>
                <a:ea typeface="+mn-ea"/>
              </a:rPr>
              <a:t>、</a:t>
            </a:r>
            <a:r>
              <a:rPr lang="en-US" altLang="zh-CN" sz="2000" dirty="0">
                <a:solidFill>
                  <a:srgbClr val="000000"/>
                </a:solidFill>
                <a:latin typeface="+mn-lt"/>
                <a:ea typeface="+mn-ea"/>
              </a:rPr>
              <a:t>&gt;</a:t>
            </a:r>
            <a:r>
              <a:rPr lang="zh-CN" altLang="en-US" sz="2000" dirty="0">
                <a:solidFill>
                  <a:srgbClr val="000000"/>
                </a:solidFill>
                <a:latin typeface="+mn-lt"/>
                <a:ea typeface="+mn-ea"/>
              </a:rPr>
              <a:t>、</a:t>
            </a:r>
            <a:r>
              <a:rPr lang="en-US" altLang="zh-CN" sz="2000" dirty="0">
                <a:solidFill>
                  <a:srgbClr val="000000"/>
                </a:solidFill>
                <a:latin typeface="+mn-lt"/>
                <a:ea typeface="+mn-ea"/>
              </a:rPr>
              <a:t>&lt;=</a:t>
            </a:r>
            <a:r>
              <a:rPr lang="zh-CN" altLang="en-US" sz="2000" dirty="0">
                <a:solidFill>
                  <a:srgbClr val="000000"/>
                </a:solidFill>
                <a:latin typeface="+mn-lt"/>
                <a:ea typeface="+mn-ea"/>
              </a:rPr>
              <a:t>、</a:t>
            </a:r>
            <a:r>
              <a:rPr lang="en-US" altLang="zh-CN" sz="2000" dirty="0">
                <a:solidFill>
                  <a:srgbClr val="000000"/>
                </a:solidFill>
                <a:latin typeface="+mn-lt"/>
                <a:ea typeface="+mn-ea"/>
              </a:rPr>
              <a:t>&gt;= </a:t>
            </a:r>
            <a:r>
              <a:rPr lang="zh-CN" altLang="en-US" sz="2000" dirty="0">
                <a:solidFill>
                  <a:srgbClr val="000000"/>
                </a:solidFill>
                <a:latin typeface="+mn-lt"/>
                <a:ea typeface="+mn-ea"/>
              </a:rPr>
              <a:t>，</a:t>
            </a:r>
            <a:r>
              <a:rPr lang="en-US" altLang="zh-CN" sz="2000" dirty="0">
                <a:solidFill>
                  <a:srgbClr val="000000"/>
                </a:solidFill>
                <a:latin typeface="+mn-lt"/>
                <a:ea typeface="+mn-ea"/>
              </a:rPr>
              <a:t>= =</a:t>
            </a:r>
            <a:r>
              <a:rPr lang="zh-CN" altLang="en-US" sz="2000" dirty="0">
                <a:solidFill>
                  <a:srgbClr val="000000"/>
                </a:solidFill>
                <a:latin typeface="+mn-lt"/>
                <a:ea typeface="+mn-ea"/>
              </a:rPr>
              <a:t>、</a:t>
            </a:r>
            <a:r>
              <a:rPr lang="en-US" altLang="zh-CN" sz="2000" dirty="0">
                <a:solidFill>
                  <a:srgbClr val="000000"/>
                </a:solidFill>
                <a:latin typeface="+mn-lt"/>
                <a:ea typeface="+mn-ea"/>
              </a:rPr>
              <a:t>! =</a:t>
            </a:r>
          </a:p>
          <a:p>
            <a:pPr>
              <a:spcBef>
                <a:spcPct val="50000"/>
              </a:spcBef>
            </a:pPr>
            <a:r>
              <a:rPr lang="zh-CN" altLang="en-US" sz="2000" dirty="0">
                <a:solidFill>
                  <a:srgbClr val="000000"/>
                </a:solidFill>
                <a:latin typeface="+mn-lt"/>
                <a:ea typeface="+mn-ea"/>
              </a:rPr>
              <a:t>逻辑运算符	    </a:t>
            </a:r>
            <a:r>
              <a:rPr lang="en-US" altLang="zh-CN" sz="2000" dirty="0">
                <a:solidFill>
                  <a:srgbClr val="000000"/>
                </a:solidFill>
                <a:latin typeface="+mn-lt"/>
                <a:ea typeface="+mn-ea"/>
              </a:rPr>
              <a:t>&amp;&amp;</a:t>
            </a:r>
            <a:r>
              <a:rPr lang="zh-CN" altLang="en-US" sz="2000" dirty="0">
                <a:solidFill>
                  <a:srgbClr val="000000"/>
                </a:solidFill>
                <a:latin typeface="+mn-lt"/>
                <a:ea typeface="+mn-ea"/>
              </a:rPr>
              <a:t>、</a:t>
            </a:r>
            <a:r>
              <a:rPr lang="en-US" altLang="zh-CN" sz="2000" dirty="0">
                <a:solidFill>
                  <a:srgbClr val="000000"/>
                </a:solidFill>
                <a:latin typeface="+mn-lt"/>
                <a:ea typeface="+mn-ea"/>
              </a:rPr>
              <a:t>¦¦</a:t>
            </a:r>
          </a:p>
          <a:p>
            <a:pPr>
              <a:spcBef>
                <a:spcPct val="50000"/>
              </a:spcBef>
            </a:pPr>
            <a:r>
              <a:rPr lang="zh-CN" altLang="en-US" sz="2000" dirty="0">
                <a:solidFill>
                  <a:srgbClr val="000000"/>
                </a:solidFill>
                <a:latin typeface="+mn-lt"/>
                <a:ea typeface="+mn-ea"/>
              </a:rPr>
              <a:t>条件运算符	    </a:t>
            </a:r>
            <a:r>
              <a:rPr lang="en-US" altLang="zh-CN" sz="2000" dirty="0">
                <a:solidFill>
                  <a:srgbClr val="000000"/>
                </a:solidFill>
                <a:latin typeface="+mn-lt"/>
                <a:ea typeface="+mn-ea"/>
              </a:rPr>
              <a:t>?  :</a:t>
            </a:r>
          </a:p>
          <a:p>
            <a:pPr>
              <a:spcBef>
                <a:spcPct val="50000"/>
              </a:spcBef>
            </a:pPr>
            <a:r>
              <a:rPr lang="zh-CN" altLang="en-US" sz="2000" dirty="0">
                <a:solidFill>
                  <a:srgbClr val="000000"/>
                </a:solidFill>
                <a:latin typeface="+mn-lt"/>
                <a:ea typeface="+mn-ea"/>
              </a:rPr>
              <a:t>赋值运算符	</a:t>
            </a:r>
            <a:r>
              <a:rPr lang="zh-CN" altLang="en-US" dirty="0">
                <a:solidFill>
                  <a:srgbClr val="000000"/>
                </a:solidFill>
                <a:latin typeface="+mn-lt"/>
                <a:ea typeface="+mn-ea"/>
              </a:rPr>
              <a:t>    </a:t>
            </a:r>
            <a:r>
              <a:rPr lang="en-US" altLang="zh-CN" dirty="0">
                <a:solidFill>
                  <a:srgbClr val="000000"/>
                </a:solidFill>
                <a:latin typeface="+mn-lt"/>
                <a:ea typeface="+mn-ea"/>
              </a:rPr>
              <a:t>=</a:t>
            </a:r>
            <a:r>
              <a:rPr lang="zh-CN" altLang="en-US" dirty="0">
                <a:solidFill>
                  <a:srgbClr val="000000"/>
                </a:solidFill>
                <a:latin typeface="+mn-lt"/>
                <a:ea typeface="+mn-ea"/>
              </a:rPr>
              <a:t>、</a:t>
            </a:r>
            <a:r>
              <a:rPr lang="zh-CN" altLang="en-US" dirty="0">
                <a:solidFill>
                  <a:srgbClr val="000000"/>
                </a:solidFill>
                <a:latin typeface="+mn-lt"/>
                <a:ea typeface="+mn-ea"/>
                <a:sym typeface="Symbol" pitchFamily="18" charset="2"/>
              </a:rPr>
              <a:t></a:t>
            </a:r>
            <a:r>
              <a:rPr lang="en-US" altLang="zh-CN" dirty="0">
                <a:solidFill>
                  <a:srgbClr val="000000"/>
                </a:solidFill>
                <a:latin typeface="+mn-lt"/>
                <a:ea typeface="+mn-ea"/>
              </a:rPr>
              <a:t>=</a:t>
            </a:r>
            <a:r>
              <a:rPr lang="zh-CN" altLang="en-US" dirty="0">
                <a:solidFill>
                  <a:srgbClr val="000000"/>
                </a:solidFill>
                <a:latin typeface="+mn-lt"/>
                <a:ea typeface="+mn-ea"/>
              </a:rPr>
              <a:t>、</a:t>
            </a:r>
            <a:r>
              <a:rPr lang="en-US" altLang="zh-CN" dirty="0">
                <a:solidFill>
                  <a:srgbClr val="000000"/>
                </a:solidFill>
                <a:latin typeface="+mn-lt"/>
                <a:ea typeface="+mn-ea"/>
              </a:rPr>
              <a:t>/=</a:t>
            </a:r>
            <a:r>
              <a:rPr lang="zh-CN" altLang="en-US" dirty="0">
                <a:solidFill>
                  <a:srgbClr val="000000"/>
                </a:solidFill>
                <a:latin typeface="+mn-lt"/>
                <a:ea typeface="+mn-ea"/>
              </a:rPr>
              <a:t>、</a:t>
            </a:r>
            <a:r>
              <a:rPr lang="en-US" altLang="zh-CN" dirty="0">
                <a:solidFill>
                  <a:srgbClr val="000000"/>
                </a:solidFill>
                <a:latin typeface="+mn-lt"/>
                <a:ea typeface="+mn-ea"/>
              </a:rPr>
              <a:t>%= </a:t>
            </a:r>
            <a:r>
              <a:rPr lang="zh-CN" altLang="en-US" dirty="0">
                <a:solidFill>
                  <a:srgbClr val="000000"/>
                </a:solidFill>
                <a:latin typeface="+mn-lt"/>
                <a:ea typeface="+mn-ea"/>
              </a:rPr>
              <a:t>、</a:t>
            </a:r>
            <a:r>
              <a:rPr lang="en-US" altLang="zh-CN" dirty="0">
                <a:solidFill>
                  <a:srgbClr val="000000"/>
                </a:solidFill>
                <a:latin typeface="+mn-lt"/>
                <a:ea typeface="+mn-ea"/>
              </a:rPr>
              <a:t>+=</a:t>
            </a:r>
            <a:r>
              <a:rPr lang="zh-CN" altLang="en-US" dirty="0">
                <a:solidFill>
                  <a:srgbClr val="000000"/>
                </a:solidFill>
                <a:latin typeface="+mn-lt"/>
                <a:ea typeface="+mn-ea"/>
              </a:rPr>
              <a:t>、 </a:t>
            </a:r>
            <a:r>
              <a:rPr lang="en-US" altLang="zh-CN" dirty="0">
                <a:solidFill>
                  <a:srgbClr val="000000"/>
                </a:solidFill>
                <a:latin typeface="+mn-lt"/>
                <a:ea typeface="+mn-ea"/>
              </a:rPr>
              <a:t>–=</a:t>
            </a:r>
          </a:p>
          <a:p>
            <a:pPr>
              <a:spcBef>
                <a:spcPct val="50000"/>
              </a:spcBef>
            </a:pPr>
            <a:r>
              <a:rPr lang="zh-CN" altLang="en-US" sz="2000" dirty="0">
                <a:solidFill>
                  <a:srgbClr val="000000"/>
                </a:solidFill>
                <a:latin typeface="+mn-lt"/>
                <a:ea typeface="+mn-ea"/>
              </a:rPr>
              <a:t>逗号运算符	   </a:t>
            </a:r>
            <a:r>
              <a:rPr lang="en-US" altLang="zh-CN" sz="2000" dirty="0">
                <a:solidFill>
                  <a:srgbClr val="000000"/>
                </a:solidFill>
                <a:latin typeface="+mn-lt"/>
                <a:ea typeface="+mn-ea"/>
              </a:rPr>
              <a:t>,</a:t>
            </a:r>
          </a:p>
        </p:txBody>
      </p:sp>
      <p:sp>
        <p:nvSpPr>
          <p:cNvPr id="22541" name="Line 13"/>
          <p:cNvSpPr>
            <a:spLocks noChangeShapeType="1"/>
          </p:cNvSpPr>
          <p:nvPr/>
        </p:nvSpPr>
        <p:spPr bwMode="auto">
          <a:xfrm flipV="1">
            <a:off x="2067355" y="1537816"/>
            <a:ext cx="0" cy="3377761"/>
          </a:xfrm>
          <a:prstGeom prst="line">
            <a:avLst/>
          </a:prstGeom>
          <a:noFill/>
          <a:ln w="57150">
            <a:solidFill>
              <a:srgbClr val="0303D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en-US" sz="2400">
              <a:solidFill>
                <a:srgbClr val="000000"/>
              </a:solidFill>
              <a:latin typeface="+mn-lt"/>
              <a:ea typeface="+mn-ea"/>
            </a:endParaRPr>
          </a:p>
        </p:txBody>
      </p:sp>
    </p:spTree>
    <p:extLst>
      <p:ext uri="{BB962C8B-B14F-4D97-AF65-F5344CB8AC3E}">
        <p14:creationId xmlns:p14="http://schemas.microsoft.com/office/powerpoint/2010/main" val="34406962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 </a:t>
            </a:r>
            <a:r>
              <a:rPr lang="en-US" altLang="zh-CN" dirty="0">
                <a:solidFill>
                  <a:srgbClr val="FF0000"/>
                </a:solidFill>
              </a:rPr>
              <a:t>. </a:t>
            </a:r>
            <a:r>
              <a:rPr lang="en-US" altLang="zh-CN" dirty="0"/>
              <a:t>”</a:t>
            </a:r>
            <a:r>
              <a:rPr lang="zh-CN" altLang="en-US" dirty="0"/>
              <a:t>运算符与“</a:t>
            </a:r>
            <a:r>
              <a:rPr lang="en-US" altLang="zh-CN" dirty="0">
                <a:solidFill>
                  <a:srgbClr val="FF0000"/>
                </a:solidFill>
              </a:rPr>
              <a:t>-&gt;</a:t>
            </a:r>
            <a:r>
              <a:rPr lang="zh-CN" altLang="en-US" dirty="0"/>
              <a:t>”运算符</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t>若按如下方式声明结构变量与结构指针</a:t>
            </a:r>
            <a:endParaRPr lang="en-US" altLang="zh-CN" sz="2000" dirty="0"/>
          </a:p>
          <a:p>
            <a:pPr lvl="1" indent="0">
              <a:lnSpc>
                <a:spcPct val="120000"/>
              </a:lnSpc>
              <a:buNone/>
            </a:pPr>
            <a:r>
              <a:rPr lang="en-US" altLang="zh-CN" sz="1800" dirty="0">
                <a:solidFill>
                  <a:srgbClr val="006600"/>
                </a:solidFill>
              </a:rPr>
              <a:t>struct</a:t>
            </a:r>
            <a:r>
              <a:rPr lang="en-US" altLang="zh-CN" sz="1800" dirty="0">
                <a:solidFill>
                  <a:srgbClr val="0000CC"/>
                </a:solidFill>
              </a:rPr>
              <a:t> student  </a:t>
            </a:r>
            <a:r>
              <a:rPr lang="en-US" altLang="zh-CN" sz="1800" dirty="0" smtClean="0">
                <a:solidFill>
                  <a:srgbClr val="0000CC"/>
                </a:solidFill>
              </a:rPr>
              <a:t>me </a:t>
            </a:r>
            <a:r>
              <a:rPr lang="en-US" altLang="zh-CN" sz="1800" dirty="0">
                <a:solidFill>
                  <a:srgbClr val="0000CC"/>
                </a:solidFill>
              </a:rPr>
              <a:t>;</a:t>
            </a:r>
          </a:p>
          <a:p>
            <a:pPr lvl="1" indent="0">
              <a:lnSpc>
                <a:spcPct val="120000"/>
              </a:lnSpc>
              <a:buNone/>
            </a:pPr>
            <a:r>
              <a:rPr lang="en-US" altLang="zh-CN" sz="1800" dirty="0">
                <a:solidFill>
                  <a:srgbClr val="006600"/>
                </a:solidFill>
              </a:rPr>
              <a:t>struct</a:t>
            </a:r>
            <a:r>
              <a:rPr lang="en-US" altLang="zh-CN" sz="1800" dirty="0">
                <a:solidFill>
                  <a:srgbClr val="0000CC"/>
                </a:solidFill>
              </a:rPr>
              <a:t> student *</a:t>
            </a:r>
            <a:r>
              <a:rPr lang="en-US" altLang="zh-CN" sz="1800" dirty="0" err="1">
                <a:solidFill>
                  <a:srgbClr val="0000CC"/>
                </a:solidFill>
              </a:rPr>
              <a:t>sp</a:t>
            </a:r>
            <a:r>
              <a:rPr lang="en-US" altLang="zh-CN" sz="1800" dirty="0" smtClean="0">
                <a:solidFill>
                  <a:srgbClr val="0000CC"/>
                </a:solidFill>
              </a:rPr>
              <a:t>=&amp;me; </a:t>
            </a:r>
            <a:endParaRPr lang="en-US" altLang="zh-CN" sz="1800" dirty="0"/>
          </a:p>
          <a:p>
            <a:pPr marL="342900" indent="-342900">
              <a:buFont typeface="Wingdings" panose="05000000000000000000" pitchFamily="2" charset="2"/>
              <a:buChar char="l"/>
            </a:pPr>
            <a:r>
              <a:rPr lang="zh-CN" altLang="en-US" sz="2000" dirty="0">
                <a:solidFill>
                  <a:srgbClr val="7030A0"/>
                </a:solidFill>
              </a:rPr>
              <a:t>下述三种访问结构成员变量的方法是等价的</a:t>
            </a:r>
            <a:endParaRPr lang="en-US" altLang="zh-CN" sz="2000" dirty="0">
              <a:solidFill>
                <a:srgbClr val="7030A0"/>
              </a:solidFill>
            </a:endParaRPr>
          </a:p>
          <a:p>
            <a:pPr lvl="1" indent="0">
              <a:lnSpc>
                <a:spcPct val="120000"/>
              </a:lnSpc>
              <a:buNone/>
            </a:pPr>
            <a:r>
              <a:rPr lang="en-US" altLang="zh-CN" sz="1800" dirty="0" smtClean="0"/>
              <a:t>me.</a:t>
            </a:r>
            <a:r>
              <a:rPr lang="zh-CN" altLang="en-US" sz="1800" dirty="0"/>
              <a:t>成员；</a:t>
            </a:r>
            <a:endParaRPr lang="en-US" altLang="zh-CN" sz="1800" dirty="0"/>
          </a:p>
          <a:p>
            <a:pPr lvl="1" indent="0">
              <a:lnSpc>
                <a:spcPct val="120000"/>
              </a:lnSpc>
              <a:buNone/>
            </a:pPr>
            <a:r>
              <a:rPr lang="en-US" altLang="zh-CN" sz="1800" dirty="0" err="1">
                <a:solidFill>
                  <a:srgbClr val="030DCD"/>
                </a:solidFill>
              </a:rPr>
              <a:t>sp</a:t>
            </a:r>
            <a:r>
              <a:rPr lang="en-US" altLang="zh-CN" sz="1800" dirty="0">
                <a:solidFill>
                  <a:srgbClr val="030DCD"/>
                </a:solidFill>
              </a:rPr>
              <a:t>-&gt;</a:t>
            </a:r>
            <a:r>
              <a:rPr lang="zh-CN" altLang="en-US" sz="1800" dirty="0">
                <a:solidFill>
                  <a:srgbClr val="030DCD"/>
                </a:solidFill>
              </a:rPr>
              <a:t>成员；</a:t>
            </a:r>
            <a:endParaRPr lang="en-US" altLang="zh-CN" sz="1800" dirty="0">
              <a:solidFill>
                <a:srgbClr val="030DCD"/>
              </a:solidFill>
            </a:endParaRPr>
          </a:p>
          <a:p>
            <a:pPr lvl="1" indent="0">
              <a:lnSpc>
                <a:spcPct val="120000"/>
              </a:lnSpc>
              <a:buNone/>
            </a:pPr>
            <a:r>
              <a:rPr lang="en-US" altLang="zh-CN" sz="1800" dirty="0">
                <a:solidFill>
                  <a:srgbClr val="C00000"/>
                </a:solidFill>
              </a:rPr>
              <a:t>(*</a:t>
            </a:r>
            <a:r>
              <a:rPr lang="en-US" altLang="zh-CN" sz="1800" dirty="0" err="1">
                <a:solidFill>
                  <a:srgbClr val="C00000"/>
                </a:solidFill>
              </a:rPr>
              <a:t>sp</a:t>
            </a:r>
            <a:r>
              <a:rPr lang="en-US" altLang="zh-CN" sz="1800" dirty="0">
                <a:solidFill>
                  <a:srgbClr val="C00000"/>
                </a:solidFill>
              </a:rPr>
              <a:t>).</a:t>
            </a:r>
            <a:r>
              <a:rPr lang="zh-CN" altLang="en-US" sz="1800" dirty="0">
                <a:solidFill>
                  <a:srgbClr val="C00000"/>
                </a:solidFill>
              </a:rPr>
              <a:t>成员</a:t>
            </a:r>
            <a:r>
              <a:rPr lang="en-US" altLang="zh-CN" sz="1800" dirty="0"/>
              <a:t>;   // </a:t>
            </a:r>
            <a:r>
              <a:rPr lang="zh-CN" altLang="en-US" sz="1800" dirty="0"/>
              <a:t>根据指针变量中</a:t>
            </a:r>
            <a:r>
              <a:rPr lang="en-US" altLang="zh-CN" sz="1800" dirty="0"/>
              <a:t>*</a:t>
            </a:r>
            <a:r>
              <a:rPr lang="zh-CN" altLang="en-US" sz="1800" dirty="0"/>
              <a:t>运算符的语义，</a:t>
            </a:r>
            <a:endParaRPr lang="en-US" altLang="zh-CN" sz="1800" dirty="0"/>
          </a:p>
          <a:p>
            <a:pPr lvl="1" indent="0">
              <a:lnSpc>
                <a:spcPct val="120000"/>
              </a:lnSpc>
              <a:buNone/>
            </a:pPr>
            <a:r>
              <a:rPr lang="en-US" altLang="zh-CN" sz="1800" dirty="0"/>
              <a:t>                     //  </a:t>
            </a:r>
            <a:r>
              <a:rPr lang="en-US" altLang="zh-CN" sz="1800" dirty="0" err="1"/>
              <a:t>sp</a:t>
            </a:r>
            <a:r>
              <a:rPr lang="zh-CN" altLang="en-US" sz="1800" dirty="0"/>
              <a:t>是一个指向结构的指针；</a:t>
            </a:r>
            <a:endParaRPr lang="en-US" altLang="zh-CN" sz="1800" dirty="0"/>
          </a:p>
          <a:p>
            <a:pPr lvl="1" indent="0">
              <a:lnSpc>
                <a:spcPct val="120000"/>
              </a:lnSpc>
              <a:buNone/>
            </a:pPr>
            <a:r>
              <a:rPr lang="en-US" altLang="zh-CN" sz="1800" dirty="0"/>
              <a:t>                     //</a:t>
            </a:r>
            <a:r>
              <a:rPr lang="zh-CN" altLang="en-US" sz="1800" dirty="0"/>
              <a:t> </a:t>
            </a:r>
            <a:r>
              <a:rPr lang="en-US" altLang="zh-CN" sz="1800" dirty="0"/>
              <a:t> (*</a:t>
            </a:r>
            <a:r>
              <a:rPr lang="en-US" altLang="zh-CN" sz="1800" dirty="0" err="1"/>
              <a:t>sp</a:t>
            </a:r>
            <a:r>
              <a:rPr lang="en-US" altLang="zh-CN" sz="1800" dirty="0"/>
              <a:t>)</a:t>
            </a:r>
            <a:r>
              <a:rPr lang="zh-CN" altLang="en-US" sz="1800" dirty="0"/>
              <a:t>是一个结构，</a:t>
            </a:r>
            <a:r>
              <a:rPr lang="en-US" altLang="zh-CN" sz="1800" dirty="0"/>
              <a:t>(*</a:t>
            </a:r>
            <a:r>
              <a:rPr lang="en-US" altLang="zh-CN" sz="1800" dirty="0" err="1"/>
              <a:t>sp</a:t>
            </a:r>
            <a:r>
              <a:rPr lang="en-US" altLang="zh-CN" sz="1800" dirty="0"/>
              <a:t>)</a:t>
            </a:r>
            <a:r>
              <a:rPr lang="zh-CN" altLang="en-US" sz="1800" dirty="0"/>
              <a:t>与</a:t>
            </a:r>
            <a:r>
              <a:rPr lang="zh-CN" altLang="en-US" sz="1800" dirty="0" smtClean="0"/>
              <a:t>结构</a:t>
            </a:r>
            <a:r>
              <a:rPr lang="en-US" altLang="zh-CN" sz="1800" dirty="0" smtClean="0"/>
              <a:t>me</a:t>
            </a:r>
            <a:r>
              <a:rPr lang="zh-CN" altLang="en-US" sz="1800" dirty="0" smtClean="0"/>
              <a:t>等价</a:t>
            </a:r>
            <a:r>
              <a:rPr lang="zh-CN" altLang="en-US" sz="1800" dirty="0"/>
              <a:t>；</a:t>
            </a:r>
            <a:endParaRPr lang="en-US" altLang="zh-CN" sz="1800" dirty="0"/>
          </a:p>
          <a:p>
            <a:pPr lvl="1" indent="0">
              <a:lnSpc>
                <a:spcPct val="120000"/>
              </a:lnSpc>
              <a:buNone/>
            </a:pPr>
            <a:r>
              <a:rPr lang="en-US" altLang="zh-CN" sz="1800" dirty="0"/>
              <a:t>                     // </a:t>
            </a:r>
            <a:r>
              <a:rPr lang="zh-CN" altLang="en-US" sz="1800" dirty="0"/>
              <a:t>类似于</a:t>
            </a:r>
            <a:r>
              <a:rPr lang="en-US" altLang="zh-CN" sz="1800" dirty="0"/>
              <a:t>int a,*p=&amp;a;  </a:t>
            </a:r>
            <a:r>
              <a:rPr lang="zh-CN" altLang="en-US" sz="1800" dirty="0"/>
              <a:t>则</a:t>
            </a:r>
            <a:r>
              <a:rPr lang="en-US" altLang="zh-CN" sz="1800" dirty="0"/>
              <a:t>*p</a:t>
            </a:r>
            <a:r>
              <a:rPr lang="zh-CN" altLang="en-US" sz="1800" dirty="0"/>
              <a:t>与</a:t>
            </a:r>
            <a:r>
              <a:rPr lang="en-US" altLang="zh-CN" sz="1800" dirty="0"/>
              <a:t>a</a:t>
            </a:r>
            <a:r>
              <a:rPr lang="zh-CN" altLang="en-US" sz="1800" dirty="0"/>
              <a:t>等价；</a:t>
            </a:r>
            <a:endParaRPr lang="en-US" altLang="zh-CN" sz="1800" dirty="0"/>
          </a:p>
          <a:p>
            <a:pPr marL="342900" indent="-342900">
              <a:buFont typeface="Wingdings" panose="05000000000000000000" pitchFamily="2" charset="2"/>
              <a:buChar char="l"/>
            </a:pPr>
            <a:r>
              <a:rPr lang="zh-CN" altLang="en-US" sz="2000" dirty="0"/>
              <a:t>注</a:t>
            </a:r>
            <a:endParaRPr lang="en-US" altLang="zh-CN" sz="2000" dirty="0"/>
          </a:p>
          <a:p>
            <a:pPr marL="971550" lvl="1">
              <a:lnSpc>
                <a:spcPct val="120000"/>
              </a:lnSpc>
            </a:pPr>
            <a:r>
              <a:rPr lang="en-US" altLang="zh-CN" sz="1800" dirty="0">
                <a:solidFill>
                  <a:srgbClr val="C00000"/>
                </a:solidFill>
              </a:rPr>
              <a:t>(*</a:t>
            </a:r>
            <a:r>
              <a:rPr lang="en-US" altLang="zh-CN" sz="1800" dirty="0" err="1">
                <a:solidFill>
                  <a:srgbClr val="C00000"/>
                </a:solidFill>
              </a:rPr>
              <a:t>sp</a:t>
            </a:r>
            <a:r>
              <a:rPr lang="en-US" altLang="zh-CN" sz="1800" dirty="0">
                <a:solidFill>
                  <a:srgbClr val="C00000"/>
                </a:solidFill>
              </a:rPr>
              <a:t>). birthday </a:t>
            </a:r>
            <a:r>
              <a:rPr lang="zh-CN" altLang="en-US" sz="1800" dirty="0"/>
              <a:t>，不是</a:t>
            </a:r>
            <a:r>
              <a:rPr lang="en-US" altLang="zh-CN" sz="1800" dirty="0">
                <a:solidFill>
                  <a:srgbClr val="7030A0"/>
                </a:solidFill>
              </a:rPr>
              <a:t>*sp. birthday </a:t>
            </a:r>
            <a:r>
              <a:rPr lang="zh-CN" altLang="en-US" sz="1800" dirty="0"/>
              <a:t>；</a:t>
            </a:r>
            <a:r>
              <a:rPr lang="en-US" altLang="zh-CN" sz="1800" dirty="0"/>
              <a:t>//</a:t>
            </a:r>
            <a:r>
              <a:rPr lang="zh-CN" altLang="en-US" sz="1800" dirty="0">
                <a:solidFill>
                  <a:srgbClr val="030DCD"/>
                </a:solidFill>
              </a:rPr>
              <a:t>比较两者语义上的区别</a:t>
            </a:r>
            <a:endParaRPr lang="en-US" altLang="zh-CN" sz="1800" dirty="0">
              <a:solidFill>
                <a:srgbClr val="030DCD"/>
              </a:solidFill>
            </a:endParaRPr>
          </a:p>
          <a:p>
            <a:pPr marL="971550" lvl="1">
              <a:lnSpc>
                <a:spcPct val="120000"/>
              </a:lnSpc>
            </a:pPr>
            <a:r>
              <a:rPr lang="en-US" altLang="zh-CN" sz="1800" dirty="0" err="1"/>
              <a:t>sp</a:t>
            </a:r>
            <a:r>
              <a:rPr lang="en-US" altLang="zh-CN" sz="1800" dirty="0"/>
              <a:t>-&gt; birthday </a:t>
            </a:r>
            <a:r>
              <a:rPr lang="zh-CN" altLang="en-US" sz="1800" dirty="0"/>
              <a:t>，不是</a:t>
            </a:r>
            <a:r>
              <a:rPr lang="en-US" altLang="zh-CN" sz="1800" dirty="0"/>
              <a:t>*</a:t>
            </a:r>
            <a:r>
              <a:rPr lang="en-US" altLang="zh-CN" sz="1800" dirty="0" err="1"/>
              <a:t>sp</a:t>
            </a:r>
            <a:r>
              <a:rPr lang="en-US" altLang="zh-CN" sz="1800" dirty="0"/>
              <a:t>-&gt; birthday </a:t>
            </a:r>
            <a:r>
              <a:rPr lang="zh-CN" altLang="en-US" sz="1800" dirty="0"/>
              <a:t>；</a:t>
            </a:r>
            <a:r>
              <a:rPr lang="en-US" altLang="zh-CN" sz="1800" dirty="0"/>
              <a:t>//</a:t>
            </a:r>
            <a:r>
              <a:rPr lang="zh-CN" altLang="en-US" sz="1800" dirty="0">
                <a:solidFill>
                  <a:srgbClr val="030DCD"/>
                </a:solidFill>
              </a:rPr>
              <a:t>比较两者语义上的区别</a:t>
            </a:r>
            <a:endParaRPr lang="en-US" altLang="zh-CN" sz="1800" dirty="0">
              <a:solidFill>
                <a:srgbClr val="030DCD"/>
              </a:solidFill>
            </a:endParaRPr>
          </a:p>
          <a:p>
            <a:pPr marL="971550" lvl="1">
              <a:lnSpc>
                <a:spcPct val="120000"/>
              </a:lnSpc>
            </a:pPr>
            <a:r>
              <a:rPr lang="zh-CN" altLang="en-US" sz="1800" dirty="0">
                <a:solidFill>
                  <a:srgbClr val="C00000"/>
                </a:solidFill>
              </a:rPr>
              <a:t>根据各运算符的优先级，语义差别很大；</a:t>
            </a:r>
            <a:endParaRPr lang="en-US" altLang="zh-CN" sz="1800" dirty="0">
              <a:solidFill>
                <a:srgbClr val="C00000"/>
              </a:solidFill>
            </a:endParaRPr>
          </a:p>
          <a:p>
            <a:pPr marL="342900" indent="-3429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422179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结构体的概念</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t>结构体可以用来表示</a:t>
            </a:r>
            <a:r>
              <a:rPr lang="zh-CN" altLang="en-US" sz="2000" dirty="0">
                <a:solidFill>
                  <a:srgbClr val="030DCD"/>
                </a:solidFill>
              </a:rPr>
              <a:t>一组</a:t>
            </a:r>
            <a:r>
              <a:rPr lang="zh-CN" altLang="en-US" sz="2000" b="1" dirty="0">
                <a:solidFill>
                  <a:srgbClr val="C00000"/>
                </a:solidFill>
              </a:rPr>
              <a:t>不同类型</a:t>
            </a:r>
            <a:r>
              <a:rPr lang="zh-CN" altLang="en-US" sz="2000" dirty="0">
                <a:solidFill>
                  <a:srgbClr val="030DCD"/>
                </a:solidFill>
              </a:rPr>
              <a:t>的数据</a:t>
            </a:r>
            <a:r>
              <a:rPr lang="zh-CN" altLang="en-US" sz="2000" dirty="0"/>
              <a:t>；</a:t>
            </a:r>
            <a:endParaRPr lang="en-US" altLang="zh-CN" sz="2000" dirty="0"/>
          </a:p>
          <a:p>
            <a:pPr marL="342900" indent="-342900">
              <a:buFont typeface="Wingdings" panose="05000000000000000000" pitchFamily="2" charset="2"/>
              <a:buChar char="l"/>
            </a:pPr>
            <a:r>
              <a:rPr lang="zh-CN" altLang="en-US" sz="2000" dirty="0"/>
              <a:t>尽管这些数据的类型不同，但却有</a:t>
            </a:r>
            <a:r>
              <a:rPr lang="zh-CN" altLang="en-US" sz="2000" b="1" dirty="0">
                <a:solidFill>
                  <a:srgbClr val="7030A0"/>
                </a:solidFill>
              </a:rPr>
              <a:t>内在的联系</a:t>
            </a:r>
            <a:r>
              <a:rPr lang="zh-CN" altLang="en-US" sz="2000" dirty="0"/>
              <a:t>；</a:t>
            </a:r>
            <a:endParaRPr lang="en-US" altLang="zh-CN" sz="2000" dirty="0"/>
          </a:p>
          <a:p>
            <a:pPr marL="342900" indent="-342900">
              <a:buFont typeface="Wingdings" panose="05000000000000000000" pitchFamily="2" charset="2"/>
              <a:buChar char="l"/>
            </a:pPr>
            <a:r>
              <a:rPr lang="zh-CN" altLang="en-US" sz="2000" dirty="0"/>
              <a:t>如学生的个人信息有如下5项组成：</a:t>
            </a:r>
            <a:endParaRPr lang="en-US" altLang="zh-CN" sz="2000" dirty="0"/>
          </a:p>
          <a:p>
            <a:pPr marL="971550" lvl="1"/>
            <a:r>
              <a:rPr lang="zh-CN" altLang="en-US" sz="1800" dirty="0"/>
              <a:t>姓名，汉语拼音</a:t>
            </a:r>
            <a:r>
              <a:rPr lang="zh-CN" altLang="en-US" sz="1800" dirty="0" smtClean="0"/>
              <a:t>，不超过20</a:t>
            </a:r>
            <a:r>
              <a:rPr lang="zh-CN" altLang="en-US" sz="1800" dirty="0"/>
              <a:t>个字符；</a:t>
            </a:r>
          </a:p>
          <a:p>
            <a:pPr marL="971550" lvl="1"/>
            <a:r>
              <a:rPr lang="zh-CN" altLang="en-US" sz="1800" dirty="0"/>
              <a:t>性别，</a:t>
            </a:r>
            <a:r>
              <a:rPr lang="en-US" altLang="zh-CN" sz="1800" dirty="0"/>
              <a:t>M / F</a:t>
            </a:r>
          </a:p>
          <a:p>
            <a:pPr marL="971550" lvl="1"/>
            <a:r>
              <a:rPr lang="zh-CN" altLang="en-US" sz="1800" dirty="0"/>
              <a:t>生日，19841107（年月日）</a:t>
            </a:r>
          </a:p>
          <a:p>
            <a:pPr marL="971550" lvl="1"/>
            <a:r>
              <a:rPr lang="zh-CN" altLang="en-US" sz="1800" dirty="0"/>
              <a:t>身高，1.74（</a:t>
            </a:r>
            <a:r>
              <a:rPr lang="en-US" altLang="zh-CN" sz="1800" dirty="0"/>
              <a:t>m）</a:t>
            </a:r>
          </a:p>
          <a:p>
            <a:pPr marL="971550" lvl="1"/>
            <a:r>
              <a:rPr lang="zh-CN" altLang="en-US" sz="1800" dirty="0"/>
              <a:t>体重，51.5（</a:t>
            </a:r>
            <a:r>
              <a:rPr lang="en-US" altLang="zh-CN" sz="1800" dirty="0"/>
              <a:t>kg）</a:t>
            </a:r>
          </a:p>
          <a:p>
            <a:pPr marL="971550" lvl="1"/>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a:p>
            <a:endParaRPr lang="zh-CN" altLang="en-US" dirty="0"/>
          </a:p>
        </p:txBody>
      </p:sp>
    </p:spTree>
    <p:extLst>
      <p:ext uri="{BB962C8B-B14F-4D97-AF65-F5344CB8AC3E}">
        <p14:creationId xmlns:p14="http://schemas.microsoft.com/office/powerpoint/2010/main" val="16368592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关于“ </a:t>
            </a:r>
            <a:r>
              <a:rPr lang="en-US" altLang="zh-CN" dirty="0">
                <a:solidFill>
                  <a:srgbClr val="FF0000"/>
                </a:solidFill>
              </a:rPr>
              <a:t>. </a:t>
            </a:r>
            <a:r>
              <a:rPr lang="en-US" altLang="zh-CN" dirty="0"/>
              <a:t>”</a:t>
            </a:r>
            <a:r>
              <a:rPr lang="zh-CN" altLang="en-US" dirty="0"/>
              <a:t>运算符与“</a:t>
            </a:r>
            <a:r>
              <a:rPr lang="en-US" altLang="zh-CN" dirty="0">
                <a:solidFill>
                  <a:srgbClr val="FF0000"/>
                </a:solidFill>
              </a:rPr>
              <a:t>-&gt;</a:t>
            </a:r>
            <a:r>
              <a:rPr lang="zh-CN" altLang="en-US" dirty="0"/>
              <a:t>”运算符</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en-US" altLang="zh-CN" sz="2000" dirty="0"/>
              <a:t>(*</a:t>
            </a:r>
            <a:r>
              <a:rPr lang="en-US" altLang="zh-CN" sz="2000" dirty="0" err="1"/>
              <a:t>sp</a:t>
            </a:r>
            <a:r>
              <a:rPr lang="en-US" altLang="zh-CN" sz="2000" dirty="0"/>
              <a:t>). birthday </a:t>
            </a:r>
            <a:r>
              <a:rPr lang="zh-CN" altLang="en-US" sz="2000" dirty="0"/>
              <a:t>与 </a:t>
            </a:r>
            <a:r>
              <a:rPr lang="en-US" altLang="zh-CN" sz="2000" dirty="0"/>
              <a:t>*sp. birthday</a:t>
            </a:r>
            <a:r>
              <a:rPr lang="zh-CN" altLang="en-US" sz="2000" dirty="0"/>
              <a:t>；</a:t>
            </a:r>
            <a:r>
              <a:rPr lang="zh-CN" altLang="en-US" sz="2000" dirty="0">
                <a:solidFill>
                  <a:srgbClr val="7030A0"/>
                </a:solidFill>
              </a:rPr>
              <a:t>语义上的区别</a:t>
            </a:r>
            <a:endParaRPr lang="en-US" altLang="zh-CN" sz="2000" dirty="0">
              <a:solidFill>
                <a:srgbClr val="7030A0"/>
              </a:solidFill>
            </a:endParaRPr>
          </a:p>
          <a:p>
            <a:pPr marL="971550" lvl="1">
              <a:lnSpc>
                <a:spcPct val="120000"/>
              </a:lnSpc>
            </a:pPr>
            <a:r>
              <a:rPr lang="en-US" altLang="zh-CN" sz="1800" dirty="0">
                <a:solidFill>
                  <a:srgbClr val="006600"/>
                </a:solidFill>
              </a:rPr>
              <a:t>struct</a:t>
            </a:r>
            <a:r>
              <a:rPr lang="en-US" altLang="zh-CN" sz="1800" dirty="0">
                <a:solidFill>
                  <a:srgbClr val="0000CC"/>
                </a:solidFill>
              </a:rPr>
              <a:t> student  </a:t>
            </a:r>
            <a:r>
              <a:rPr lang="en-US" altLang="zh-CN" sz="1800" dirty="0" smtClean="0">
                <a:solidFill>
                  <a:srgbClr val="0000CC"/>
                </a:solidFill>
              </a:rPr>
              <a:t>me </a:t>
            </a:r>
            <a:r>
              <a:rPr lang="en-US" altLang="zh-CN" sz="1800" dirty="0">
                <a:solidFill>
                  <a:srgbClr val="0000CC"/>
                </a:solidFill>
              </a:rPr>
              <a:t>;</a:t>
            </a:r>
          </a:p>
          <a:p>
            <a:pPr marL="971550" lvl="1">
              <a:lnSpc>
                <a:spcPct val="120000"/>
              </a:lnSpc>
            </a:pPr>
            <a:r>
              <a:rPr lang="en-US" altLang="zh-CN" sz="1800" dirty="0">
                <a:solidFill>
                  <a:srgbClr val="006600"/>
                </a:solidFill>
              </a:rPr>
              <a:t>struct</a:t>
            </a:r>
            <a:r>
              <a:rPr lang="en-US" altLang="zh-CN" sz="1800" dirty="0">
                <a:solidFill>
                  <a:srgbClr val="0000CC"/>
                </a:solidFill>
              </a:rPr>
              <a:t> student *</a:t>
            </a:r>
            <a:r>
              <a:rPr lang="en-US" altLang="zh-CN" sz="1800" dirty="0" err="1">
                <a:solidFill>
                  <a:srgbClr val="0000CC"/>
                </a:solidFill>
              </a:rPr>
              <a:t>sp</a:t>
            </a:r>
            <a:r>
              <a:rPr lang="en-US" altLang="zh-CN" sz="1800" dirty="0" smtClean="0">
                <a:solidFill>
                  <a:srgbClr val="0000CC"/>
                </a:solidFill>
              </a:rPr>
              <a:t>=&amp;me; </a:t>
            </a:r>
            <a:endParaRPr lang="en-US" altLang="zh-CN" sz="1800" dirty="0"/>
          </a:p>
          <a:p>
            <a:pPr marL="971550" lvl="1">
              <a:lnSpc>
                <a:spcPct val="120000"/>
              </a:lnSpc>
            </a:pPr>
            <a:r>
              <a:rPr lang="zh-CN" altLang="en-US" sz="1800" dirty="0">
                <a:solidFill>
                  <a:srgbClr val="C00000"/>
                </a:solidFill>
              </a:rPr>
              <a:t>对于</a:t>
            </a:r>
            <a:r>
              <a:rPr lang="en-US" altLang="zh-CN" sz="1800" dirty="0">
                <a:solidFill>
                  <a:srgbClr val="C00000"/>
                </a:solidFill>
              </a:rPr>
              <a:t>(*</a:t>
            </a:r>
            <a:r>
              <a:rPr lang="en-US" altLang="zh-CN" sz="1800" dirty="0" err="1">
                <a:solidFill>
                  <a:srgbClr val="C00000"/>
                </a:solidFill>
              </a:rPr>
              <a:t>sp</a:t>
            </a:r>
            <a:r>
              <a:rPr lang="en-US" altLang="zh-CN" sz="1800" dirty="0">
                <a:solidFill>
                  <a:srgbClr val="C00000"/>
                </a:solidFill>
              </a:rPr>
              <a:t>). birthday </a:t>
            </a:r>
          </a:p>
          <a:p>
            <a:pPr marL="1200150" lvl="2">
              <a:lnSpc>
                <a:spcPct val="120000"/>
              </a:lnSpc>
            </a:pPr>
            <a:r>
              <a:rPr lang="zh-CN" altLang="en-US" sz="1600" dirty="0"/>
              <a:t>根据运算符的优先级，首先解析</a:t>
            </a:r>
            <a:r>
              <a:rPr lang="en-US" altLang="zh-CN" sz="1600" dirty="0"/>
              <a:t>()</a:t>
            </a:r>
            <a:r>
              <a:rPr lang="zh-CN" altLang="en-US" sz="1600" dirty="0"/>
              <a:t>，因此，</a:t>
            </a:r>
            <a:r>
              <a:rPr lang="en-US" altLang="zh-CN" sz="1600" dirty="0"/>
              <a:t>(*</a:t>
            </a:r>
            <a:r>
              <a:rPr lang="en-US" altLang="zh-CN" sz="1600" dirty="0" err="1"/>
              <a:t>sp</a:t>
            </a:r>
            <a:r>
              <a:rPr lang="en-US" altLang="zh-CN" sz="1600" dirty="0"/>
              <a:t>)</a:t>
            </a:r>
            <a:r>
              <a:rPr lang="zh-CN" altLang="en-US" sz="1600" dirty="0"/>
              <a:t>与结构</a:t>
            </a:r>
            <a:r>
              <a:rPr lang="zh-CN" altLang="en-US" sz="1600" dirty="0" smtClean="0"/>
              <a:t>变量</a:t>
            </a:r>
            <a:r>
              <a:rPr lang="en-US" altLang="zh-CN" sz="1600" dirty="0" smtClean="0"/>
              <a:t>me</a:t>
            </a:r>
            <a:r>
              <a:rPr lang="zh-CN" altLang="en-US" sz="1600" dirty="0" smtClean="0"/>
              <a:t>等价</a:t>
            </a:r>
            <a:r>
              <a:rPr lang="en-US" altLang="zh-CN" sz="1600" dirty="0"/>
              <a:t>;</a:t>
            </a:r>
          </a:p>
          <a:p>
            <a:pPr marL="1200150" lvl="2">
              <a:lnSpc>
                <a:spcPct val="120000"/>
              </a:lnSpc>
            </a:pPr>
            <a:r>
              <a:rPr lang="en-US" altLang="zh-CN" sz="1600" dirty="0">
                <a:solidFill>
                  <a:srgbClr val="030DCD"/>
                </a:solidFill>
              </a:rPr>
              <a:t> (*</a:t>
            </a:r>
            <a:r>
              <a:rPr lang="en-US" altLang="zh-CN" sz="1600" dirty="0" err="1">
                <a:solidFill>
                  <a:srgbClr val="030DCD"/>
                </a:solidFill>
              </a:rPr>
              <a:t>sp</a:t>
            </a:r>
            <a:r>
              <a:rPr lang="en-US" altLang="zh-CN" sz="1600" dirty="0">
                <a:solidFill>
                  <a:srgbClr val="030DCD"/>
                </a:solidFill>
              </a:rPr>
              <a:t>). birthday </a:t>
            </a:r>
            <a:r>
              <a:rPr lang="zh-CN" altLang="en-US" sz="1600" dirty="0"/>
              <a:t>相当于 </a:t>
            </a:r>
            <a:r>
              <a:rPr lang="en-US" altLang="zh-CN" sz="1600" dirty="0" smtClean="0">
                <a:solidFill>
                  <a:srgbClr val="030DCD"/>
                </a:solidFill>
              </a:rPr>
              <a:t>me. </a:t>
            </a:r>
            <a:r>
              <a:rPr lang="en-US" altLang="zh-CN" sz="1600" dirty="0">
                <a:solidFill>
                  <a:srgbClr val="030DCD"/>
                </a:solidFill>
              </a:rPr>
              <a:t>birthday</a:t>
            </a:r>
            <a:r>
              <a:rPr lang="en-US" altLang="zh-CN" sz="1600" dirty="0"/>
              <a:t>; </a:t>
            </a:r>
          </a:p>
          <a:p>
            <a:pPr marL="971550" lvl="1">
              <a:lnSpc>
                <a:spcPct val="120000"/>
              </a:lnSpc>
            </a:pPr>
            <a:r>
              <a:rPr lang="zh-CN" altLang="en-US" sz="1800" dirty="0">
                <a:solidFill>
                  <a:srgbClr val="C00000"/>
                </a:solidFill>
              </a:rPr>
              <a:t>对于</a:t>
            </a:r>
            <a:r>
              <a:rPr lang="en-US" altLang="zh-CN" sz="1800" dirty="0">
                <a:solidFill>
                  <a:srgbClr val="C00000"/>
                </a:solidFill>
              </a:rPr>
              <a:t>*sp. birthday</a:t>
            </a:r>
          </a:p>
          <a:p>
            <a:pPr marL="1200150" lvl="2">
              <a:lnSpc>
                <a:spcPct val="120000"/>
              </a:lnSpc>
            </a:pPr>
            <a:r>
              <a:rPr lang="zh-CN" altLang="en-US" sz="1600" dirty="0"/>
              <a:t>根据运算符的优先级，</a:t>
            </a:r>
            <a:r>
              <a:rPr lang="zh-CN" altLang="en-US" sz="1600" dirty="0">
                <a:solidFill>
                  <a:srgbClr val="7030A0"/>
                </a:solidFill>
              </a:rPr>
              <a:t>首先解析点运算符</a:t>
            </a:r>
            <a:r>
              <a:rPr lang="zh-CN" altLang="en-US" sz="1600" dirty="0"/>
              <a:t>，因此</a:t>
            </a:r>
            <a:r>
              <a:rPr lang="en-US" altLang="zh-CN" sz="1600" b="1" dirty="0">
                <a:solidFill>
                  <a:srgbClr val="C00000"/>
                </a:solidFill>
              </a:rPr>
              <a:t>*sp. birthday </a:t>
            </a:r>
            <a:r>
              <a:rPr lang="zh-CN" altLang="en-US" sz="1600" dirty="0"/>
              <a:t>相当于</a:t>
            </a:r>
            <a:r>
              <a:rPr lang="en-US" altLang="zh-CN" sz="1600" b="1" dirty="0">
                <a:solidFill>
                  <a:srgbClr val="C00000"/>
                </a:solidFill>
              </a:rPr>
              <a:t> *(</a:t>
            </a:r>
            <a:r>
              <a:rPr lang="en-US" altLang="zh-CN" sz="1600" b="1" dirty="0" err="1">
                <a:solidFill>
                  <a:srgbClr val="C00000"/>
                </a:solidFill>
              </a:rPr>
              <a:t>sp.birthday</a:t>
            </a:r>
            <a:r>
              <a:rPr lang="en-US" altLang="zh-CN" sz="1600" b="1" dirty="0">
                <a:solidFill>
                  <a:srgbClr val="C00000"/>
                </a:solidFill>
              </a:rPr>
              <a:t>);</a:t>
            </a:r>
          </a:p>
          <a:p>
            <a:pPr marL="1200150" lvl="2">
              <a:lnSpc>
                <a:spcPct val="120000"/>
              </a:lnSpc>
            </a:pPr>
            <a:r>
              <a:rPr lang="zh-CN" altLang="en-US" sz="1600" dirty="0"/>
              <a:t>而</a:t>
            </a:r>
            <a:r>
              <a:rPr lang="en-US" altLang="zh-CN" sz="1600" dirty="0" err="1"/>
              <a:t>sp</a:t>
            </a:r>
            <a:r>
              <a:rPr lang="zh-CN" altLang="en-US" sz="1600" dirty="0"/>
              <a:t>是一个结构型指针变量，不是结构变量，因此</a:t>
            </a:r>
            <a:r>
              <a:rPr lang="en-US" altLang="zh-CN" sz="1600" dirty="0" err="1"/>
              <a:t>sp.birthday</a:t>
            </a:r>
            <a:r>
              <a:rPr lang="zh-CN" altLang="en-US" sz="1600" dirty="0"/>
              <a:t>语法错误；</a:t>
            </a:r>
            <a:endParaRPr lang="en-US" altLang="zh-CN" sz="1600" dirty="0"/>
          </a:p>
          <a:p>
            <a:pPr marL="342900" indent="-342900">
              <a:buFont typeface="Wingdings" panose="05000000000000000000" pitchFamily="2" charset="2"/>
              <a:buChar char="l"/>
            </a:pPr>
            <a:r>
              <a:rPr lang="en-US" altLang="zh-CN" sz="2000" dirty="0" err="1"/>
              <a:t>sp</a:t>
            </a:r>
            <a:r>
              <a:rPr lang="en-US" altLang="zh-CN" sz="2000" dirty="0"/>
              <a:t>-&gt; birthday </a:t>
            </a:r>
            <a:r>
              <a:rPr lang="zh-CN" altLang="en-US" sz="2000" dirty="0"/>
              <a:t>与 </a:t>
            </a:r>
            <a:r>
              <a:rPr lang="en-US" altLang="zh-CN" sz="2000" dirty="0"/>
              <a:t>*</a:t>
            </a:r>
            <a:r>
              <a:rPr lang="en-US" altLang="zh-CN" sz="2000" dirty="0" err="1"/>
              <a:t>sp</a:t>
            </a:r>
            <a:r>
              <a:rPr lang="en-US" altLang="zh-CN" sz="2000" dirty="0"/>
              <a:t>-&gt; birthday</a:t>
            </a:r>
            <a:r>
              <a:rPr lang="zh-CN" altLang="en-US" sz="2000" dirty="0"/>
              <a:t>；语义上的区别</a:t>
            </a:r>
            <a:endParaRPr lang="en-US" altLang="zh-CN" sz="2000" dirty="0"/>
          </a:p>
          <a:p>
            <a:pPr marL="971550" lvl="1"/>
            <a:r>
              <a:rPr lang="zh-CN" altLang="en-US" sz="1800" dirty="0"/>
              <a:t>对于</a:t>
            </a:r>
            <a:r>
              <a:rPr lang="en-US" altLang="zh-CN" sz="1800" dirty="0"/>
              <a:t>*</a:t>
            </a:r>
            <a:r>
              <a:rPr lang="en-US" altLang="zh-CN" sz="1800" dirty="0" err="1"/>
              <a:t>sp</a:t>
            </a:r>
            <a:r>
              <a:rPr lang="en-US" altLang="zh-CN" sz="1800" dirty="0"/>
              <a:t>-&gt; birthday</a:t>
            </a:r>
          </a:p>
          <a:p>
            <a:pPr marL="1200150" lvl="2"/>
            <a:r>
              <a:rPr lang="zh-CN" altLang="en-US" sz="1600" dirty="0"/>
              <a:t>根据运算符的优先级，</a:t>
            </a:r>
            <a:r>
              <a:rPr lang="zh-CN" altLang="en-US" sz="1600" dirty="0">
                <a:solidFill>
                  <a:srgbClr val="7030A0"/>
                </a:solidFill>
              </a:rPr>
              <a:t>首先解析</a:t>
            </a:r>
            <a:r>
              <a:rPr lang="en-US" altLang="zh-CN" sz="1600" dirty="0">
                <a:solidFill>
                  <a:srgbClr val="7030A0"/>
                </a:solidFill>
              </a:rPr>
              <a:t>-&gt;</a:t>
            </a:r>
            <a:r>
              <a:rPr lang="zh-CN" altLang="en-US" sz="1600" dirty="0">
                <a:solidFill>
                  <a:srgbClr val="7030A0"/>
                </a:solidFill>
              </a:rPr>
              <a:t>运算符</a:t>
            </a:r>
            <a:r>
              <a:rPr lang="en-US" altLang="zh-CN" sz="1600" dirty="0">
                <a:solidFill>
                  <a:srgbClr val="7030A0"/>
                </a:solidFill>
              </a:rPr>
              <a:t>;</a:t>
            </a:r>
          </a:p>
          <a:p>
            <a:pPr marL="1200150" lvl="2"/>
            <a:r>
              <a:rPr lang="zh-CN" altLang="en-US" sz="1600" dirty="0"/>
              <a:t>因此</a:t>
            </a:r>
            <a:r>
              <a:rPr lang="en-US" altLang="zh-CN" sz="1600" dirty="0">
                <a:solidFill>
                  <a:srgbClr val="030DCD"/>
                </a:solidFill>
              </a:rPr>
              <a:t>*</a:t>
            </a:r>
            <a:r>
              <a:rPr lang="en-US" altLang="zh-CN" sz="1600" dirty="0" err="1">
                <a:solidFill>
                  <a:srgbClr val="030DCD"/>
                </a:solidFill>
              </a:rPr>
              <a:t>sp</a:t>
            </a:r>
            <a:r>
              <a:rPr lang="en-US" altLang="zh-CN" sz="1600" dirty="0">
                <a:solidFill>
                  <a:srgbClr val="030DCD"/>
                </a:solidFill>
              </a:rPr>
              <a:t>-&gt;birthday </a:t>
            </a:r>
            <a:r>
              <a:rPr lang="zh-CN" altLang="en-US" sz="1600" dirty="0"/>
              <a:t>相当于</a:t>
            </a:r>
            <a:r>
              <a:rPr lang="en-US" altLang="zh-CN" sz="1600" dirty="0"/>
              <a:t> </a:t>
            </a:r>
            <a:r>
              <a:rPr lang="en-US" altLang="zh-CN" sz="1600" dirty="0">
                <a:solidFill>
                  <a:srgbClr val="030DCD"/>
                </a:solidFill>
              </a:rPr>
              <a:t>*(</a:t>
            </a:r>
            <a:r>
              <a:rPr lang="en-US" altLang="zh-CN" sz="1600" dirty="0" err="1">
                <a:solidFill>
                  <a:srgbClr val="030DCD"/>
                </a:solidFill>
              </a:rPr>
              <a:t>sp</a:t>
            </a:r>
            <a:r>
              <a:rPr lang="en-US" altLang="zh-CN" sz="1600" dirty="0">
                <a:solidFill>
                  <a:srgbClr val="030DCD"/>
                </a:solidFill>
              </a:rPr>
              <a:t>-&gt;birthday);</a:t>
            </a:r>
          </a:p>
          <a:p>
            <a:pPr marL="1200150" lvl="2"/>
            <a:r>
              <a:rPr lang="zh-CN" altLang="en-US" sz="1600" dirty="0"/>
              <a:t>但</a:t>
            </a:r>
            <a:r>
              <a:rPr lang="en-US" altLang="zh-CN" sz="1600" dirty="0" err="1"/>
              <a:t>sp</a:t>
            </a:r>
            <a:r>
              <a:rPr lang="en-US" altLang="zh-CN" sz="1600" dirty="0"/>
              <a:t>-&gt;birthday</a:t>
            </a:r>
            <a:r>
              <a:rPr lang="zh-CN" altLang="en-US" sz="1600" dirty="0"/>
              <a:t>是一个整型常量，如</a:t>
            </a:r>
            <a:r>
              <a:rPr lang="en-US" altLang="zh-CN" sz="1600" dirty="0"/>
              <a:t>19840318</a:t>
            </a:r>
            <a:r>
              <a:rPr lang="zh-CN" altLang="en-US" sz="1600" dirty="0"/>
              <a:t>，而</a:t>
            </a:r>
            <a:r>
              <a:rPr lang="en-US" altLang="zh-CN" sz="1600" dirty="0"/>
              <a:t>*(19840318)</a:t>
            </a:r>
            <a:r>
              <a:rPr lang="zh-CN" altLang="en-US" sz="1600" dirty="0"/>
              <a:t>语法错误；</a:t>
            </a:r>
            <a:endParaRPr lang="en-US" altLang="zh-CN" sz="1600" dirty="0"/>
          </a:p>
          <a:p>
            <a:pPr marL="342900" indent="-342900">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4110698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zh-CN" altLang="en-US" dirty="0" smtClean="0"/>
              <a:t>结构体指针</a:t>
            </a:r>
            <a:r>
              <a:rPr lang="zh-CN" altLang="en-US" dirty="0"/>
              <a:t>访问</a:t>
            </a:r>
            <a:r>
              <a:rPr lang="zh-CN" altLang="en-US" dirty="0" smtClean="0"/>
              <a:t>结构体数组</a:t>
            </a:r>
            <a:endParaRPr lang="zh-CN" altLang="en-US" dirty="0"/>
          </a:p>
        </p:txBody>
      </p:sp>
      <p:sp>
        <p:nvSpPr>
          <p:cNvPr id="3" name="内容占位符 2"/>
          <p:cNvSpPr>
            <a:spLocks noGrp="1"/>
          </p:cNvSpPr>
          <p:nvPr>
            <p:ph idx="1"/>
          </p:nvPr>
        </p:nvSpPr>
        <p:spPr/>
        <p:txBody>
          <a:bodyPr/>
          <a:lstStyle/>
          <a:p>
            <a:pPr lvl="1">
              <a:lnSpc>
                <a:spcPct val="100000"/>
              </a:lnSpc>
              <a:spcBef>
                <a:spcPts val="0"/>
              </a:spcBef>
              <a:buNone/>
              <a:defRPr/>
            </a:pPr>
            <a:r>
              <a:rPr lang="en-US" altLang="zh-CN" sz="1800" dirty="0">
                <a:solidFill>
                  <a:srgbClr val="FF0000"/>
                </a:solidFill>
              </a:rPr>
              <a:t>//</a:t>
            </a:r>
            <a:r>
              <a:rPr lang="zh-CN" altLang="en-US" sz="1800" dirty="0">
                <a:solidFill>
                  <a:srgbClr val="FF0000"/>
                </a:solidFill>
              </a:rPr>
              <a:t>定义</a:t>
            </a:r>
            <a:r>
              <a:rPr lang="zh-CN" altLang="en-US" sz="1800" dirty="0" smtClean="0">
                <a:solidFill>
                  <a:srgbClr val="FF0000"/>
                </a:solidFill>
              </a:rPr>
              <a:t>结构</a:t>
            </a:r>
            <a:r>
              <a:rPr lang="en-US" altLang="zh-CN" sz="1800" dirty="0" smtClean="0">
                <a:solidFill>
                  <a:srgbClr val="FF0000"/>
                </a:solidFill>
              </a:rPr>
              <a:t>t</a:t>
            </a:r>
            <a:r>
              <a:rPr lang="zh-CN" altLang="en-US" sz="1800" dirty="0" smtClean="0">
                <a:solidFill>
                  <a:srgbClr val="FF0000"/>
                </a:solidFill>
              </a:rPr>
              <a:t>体</a:t>
            </a:r>
            <a:endParaRPr lang="en-US" altLang="zh-CN" sz="1800" dirty="0">
              <a:solidFill>
                <a:srgbClr val="FF0000"/>
              </a:solidFill>
            </a:endParaRPr>
          </a:p>
          <a:p>
            <a:pPr lvl="1">
              <a:lnSpc>
                <a:spcPct val="100000"/>
              </a:lnSpc>
              <a:spcBef>
                <a:spcPts val="0"/>
              </a:spcBef>
              <a:buNone/>
              <a:defRPr/>
            </a:pPr>
            <a:r>
              <a:rPr lang="en-US" altLang="zh-CN" sz="1800" dirty="0" err="1">
                <a:solidFill>
                  <a:srgbClr val="FF0000"/>
                </a:solidFill>
              </a:rPr>
              <a:t>struct</a:t>
            </a:r>
            <a:r>
              <a:rPr lang="en-US" altLang="zh-CN" sz="1800" dirty="0">
                <a:solidFill>
                  <a:srgbClr val="000000"/>
                </a:solidFill>
              </a:rPr>
              <a:t>  student                         </a:t>
            </a:r>
            <a:r>
              <a:rPr lang="en-US" altLang="zh-CN" sz="1800" dirty="0">
                <a:solidFill>
                  <a:srgbClr val="006600"/>
                </a:solidFill>
              </a:rPr>
              <a:t>//</a:t>
            </a:r>
            <a:r>
              <a:rPr lang="zh-CN" altLang="en-US" sz="1800" dirty="0">
                <a:solidFill>
                  <a:srgbClr val="006600"/>
                </a:solidFill>
              </a:rPr>
              <a:t>名为</a:t>
            </a:r>
            <a:r>
              <a:rPr lang="en-US" altLang="zh-CN" sz="1800" dirty="0">
                <a:solidFill>
                  <a:srgbClr val="006600"/>
                </a:solidFill>
              </a:rPr>
              <a:t>student</a:t>
            </a:r>
            <a:r>
              <a:rPr lang="zh-CN" altLang="en-US" sz="1800" dirty="0">
                <a:solidFill>
                  <a:srgbClr val="006600"/>
                </a:solidFill>
              </a:rPr>
              <a:t>的结构类型</a:t>
            </a:r>
          </a:p>
          <a:p>
            <a:pPr lvl="1">
              <a:lnSpc>
                <a:spcPct val="100000"/>
              </a:lnSpc>
              <a:spcBef>
                <a:spcPts val="0"/>
              </a:spcBef>
              <a:buNone/>
              <a:defRPr/>
            </a:pPr>
            <a:r>
              <a:rPr lang="en-US" altLang="zh-CN" sz="1800" dirty="0">
                <a:solidFill>
                  <a:srgbClr val="000000"/>
                </a:solidFill>
              </a:rPr>
              <a:t>{                                             </a:t>
            </a:r>
            <a:r>
              <a:rPr lang="en-US" altLang="zh-CN" sz="1800" dirty="0">
                <a:solidFill>
                  <a:srgbClr val="006600"/>
                </a:solidFill>
              </a:rPr>
              <a:t>//</a:t>
            </a:r>
            <a:r>
              <a:rPr lang="zh-CN" altLang="en-US" sz="1800" dirty="0">
                <a:solidFill>
                  <a:srgbClr val="006600"/>
                </a:solidFill>
              </a:rPr>
              <a:t>成员列表</a:t>
            </a:r>
            <a:endParaRPr lang="en-US" altLang="zh-CN" sz="1800" dirty="0">
              <a:solidFill>
                <a:srgbClr val="006600"/>
              </a:solidFill>
            </a:endParaRPr>
          </a:p>
          <a:p>
            <a:pPr lvl="1">
              <a:lnSpc>
                <a:spcPct val="100000"/>
              </a:lnSpc>
              <a:spcBef>
                <a:spcPts val="0"/>
              </a:spcBef>
              <a:buNone/>
              <a:defRPr/>
            </a:pPr>
            <a:r>
              <a:rPr lang="en-US" altLang="zh-CN" sz="1800" dirty="0">
                <a:solidFill>
                  <a:srgbClr val="000000"/>
                </a:solidFill>
              </a:rPr>
              <a:t>     char  name[20];                 //</a:t>
            </a:r>
            <a:r>
              <a:rPr lang="zh-CN" altLang="en-US" sz="1800" dirty="0">
                <a:solidFill>
                  <a:srgbClr val="000000"/>
                </a:solidFill>
              </a:rPr>
              <a:t>姓名</a:t>
            </a:r>
          </a:p>
          <a:p>
            <a:pPr lvl="1">
              <a:lnSpc>
                <a:spcPct val="100000"/>
              </a:lnSpc>
              <a:spcBef>
                <a:spcPts val="0"/>
              </a:spcBef>
              <a:buNone/>
              <a:defRPr/>
            </a:pPr>
            <a:r>
              <a:rPr lang="en-US" altLang="zh-CN" sz="1800" dirty="0">
                <a:solidFill>
                  <a:srgbClr val="000000"/>
                </a:solidFill>
              </a:rPr>
              <a:t>     char sex;                             //</a:t>
            </a:r>
            <a:r>
              <a:rPr lang="zh-CN" altLang="en-US" sz="1800" dirty="0">
                <a:solidFill>
                  <a:srgbClr val="000000"/>
                </a:solidFill>
              </a:rPr>
              <a:t>性别</a:t>
            </a:r>
          </a:p>
          <a:p>
            <a:pPr lvl="1">
              <a:lnSpc>
                <a:spcPct val="100000"/>
              </a:lnSpc>
              <a:spcBef>
                <a:spcPts val="0"/>
              </a:spcBef>
              <a:buNone/>
              <a:defRPr/>
            </a:pPr>
            <a:r>
              <a:rPr lang="en-US" altLang="zh-CN" sz="1800" dirty="0">
                <a:solidFill>
                  <a:srgbClr val="000000"/>
                </a:solidFill>
              </a:rPr>
              <a:t>     unsigned  birthday;           //</a:t>
            </a:r>
            <a:r>
              <a:rPr lang="zh-CN" altLang="en-US" sz="1800" dirty="0">
                <a:solidFill>
                  <a:srgbClr val="000000"/>
                </a:solidFill>
              </a:rPr>
              <a:t>生日</a:t>
            </a:r>
          </a:p>
          <a:p>
            <a:pPr lvl="1">
              <a:lnSpc>
                <a:spcPct val="100000"/>
              </a:lnSpc>
              <a:spcBef>
                <a:spcPts val="0"/>
              </a:spcBef>
              <a:buNone/>
              <a:defRPr/>
            </a:pPr>
            <a:r>
              <a:rPr lang="en-US" altLang="zh-CN" sz="1800" dirty="0">
                <a:solidFill>
                  <a:srgbClr val="000000"/>
                </a:solidFill>
              </a:rPr>
              <a:t>     float height;                        //</a:t>
            </a:r>
            <a:r>
              <a:rPr lang="zh-CN" altLang="en-US" sz="1800" dirty="0">
                <a:solidFill>
                  <a:srgbClr val="000000"/>
                </a:solidFill>
              </a:rPr>
              <a:t>身高</a:t>
            </a:r>
          </a:p>
          <a:p>
            <a:pPr lvl="1">
              <a:lnSpc>
                <a:spcPct val="100000"/>
              </a:lnSpc>
              <a:spcBef>
                <a:spcPts val="0"/>
              </a:spcBef>
              <a:buNone/>
              <a:defRPr/>
            </a:pPr>
            <a:r>
              <a:rPr lang="en-US" altLang="zh-CN" sz="1800" dirty="0">
                <a:solidFill>
                  <a:srgbClr val="000000"/>
                </a:solidFill>
              </a:rPr>
              <a:t>     float weight;                       //</a:t>
            </a:r>
            <a:r>
              <a:rPr lang="zh-CN" altLang="en-US" sz="1800" dirty="0">
                <a:solidFill>
                  <a:srgbClr val="000000"/>
                </a:solidFill>
              </a:rPr>
              <a:t>体重</a:t>
            </a:r>
          </a:p>
          <a:p>
            <a:pPr lvl="1">
              <a:lnSpc>
                <a:spcPct val="100000"/>
              </a:lnSpc>
              <a:spcBef>
                <a:spcPts val="0"/>
              </a:spcBef>
              <a:buNone/>
              <a:defRPr/>
            </a:pPr>
            <a:r>
              <a:rPr lang="en-US" altLang="zh-CN" sz="1800" dirty="0">
                <a:solidFill>
                  <a:srgbClr val="000000"/>
                </a:solidFill>
              </a:rPr>
              <a:t> }</a:t>
            </a:r>
            <a:r>
              <a:rPr lang="en-US" altLang="zh-CN" sz="1800" dirty="0"/>
              <a:t>;</a:t>
            </a:r>
            <a:r>
              <a:rPr lang="zh-CN" altLang="en-US" sz="1800" dirty="0"/>
              <a:t> </a:t>
            </a:r>
            <a:endParaRPr lang="en-US" altLang="zh-CN" sz="1800" dirty="0"/>
          </a:p>
          <a:p>
            <a:pPr lvl="1">
              <a:lnSpc>
                <a:spcPct val="100000"/>
              </a:lnSpc>
              <a:spcBef>
                <a:spcPts val="600"/>
              </a:spcBef>
              <a:buNone/>
              <a:defRPr/>
            </a:pPr>
            <a:r>
              <a:rPr lang="en-US" altLang="zh-CN" dirty="0">
                <a:solidFill>
                  <a:srgbClr val="006600"/>
                </a:solidFill>
              </a:rPr>
              <a:t>struct  </a:t>
            </a:r>
            <a:r>
              <a:rPr lang="en-US" altLang="zh-CN" dirty="0">
                <a:solidFill>
                  <a:srgbClr val="0000CC"/>
                </a:solidFill>
              </a:rPr>
              <a:t>student  Room [ 4 ] </a:t>
            </a:r>
            <a:r>
              <a:rPr lang="zh-CN" altLang="en-US" dirty="0">
                <a:solidFill>
                  <a:srgbClr val="0000CC"/>
                </a:solidFill>
              </a:rPr>
              <a:t>；</a:t>
            </a:r>
            <a:r>
              <a:rPr lang="en-US" altLang="zh-CN" dirty="0">
                <a:solidFill>
                  <a:srgbClr val="FF0000"/>
                </a:solidFill>
              </a:rPr>
              <a:t>//</a:t>
            </a:r>
            <a:r>
              <a:rPr lang="zh-CN" altLang="en-US" dirty="0">
                <a:solidFill>
                  <a:srgbClr val="FF0000"/>
                </a:solidFill>
              </a:rPr>
              <a:t>声明结构数组</a:t>
            </a:r>
            <a:endParaRPr lang="en-US" altLang="zh-CN" dirty="0">
              <a:solidFill>
                <a:srgbClr val="FF0000"/>
              </a:solidFill>
            </a:endParaRPr>
          </a:p>
          <a:p>
            <a:pPr lvl="1">
              <a:lnSpc>
                <a:spcPct val="100000"/>
              </a:lnSpc>
              <a:spcBef>
                <a:spcPts val="600"/>
              </a:spcBef>
              <a:buNone/>
              <a:defRPr/>
            </a:pPr>
            <a:r>
              <a:rPr lang="en-US" altLang="zh-CN" dirty="0">
                <a:solidFill>
                  <a:srgbClr val="006600"/>
                </a:solidFill>
              </a:rPr>
              <a:t>struct  </a:t>
            </a:r>
            <a:r>
              <a:rPr lang="en-US" altLang="zh-CN" dirty="0">
                <a:solidFill>
                  <a:srgbClr val="0000CC"/>
                </a:solidFill>
              </a:rPr>
              <a:t>student *</a:t>
            </a:r>
            <a:r>
              <a:rPr lang="en-US" altLang="zh-CN" dirty="0" err="1">
                <a:solidFill>
                  <a:srgbClr val="0000CC"/>
                </a:solidFill>
              </a:rPr>
              <a:t>sp</a:t>
            </a:r>
            <a:r>
              <a:rPr lang="en-US" altLang="zh-CN" dirty="0">
                <a:solidFill>
                  <a:srgbClr val="0000CC"/>
                </a:solidFill>
              </a:rPr>
              <a:t> =Room</a:t>
            </a:r>
            <a:r>
              <a:rPr lang="zh-CN" altLang="en-US" dirty="0">
                <a:solidFill>
                  <a:srgbClr val="0000CC"/>
                </a:solidFill>
              </a:rPr>
              <a:t>；</a:t>
            </a:r>
            <a:r>
              <a:rPr lang="en-US" altLang="zh-CN" dirty="0"/>
              <a:t>//</a:t>
            </a:r>
            <a:r>
              <a:rPr lang="zh-CN" altLang="en-US" dirty="0"/>
              <a:t>相当于</a:t>
            </a:r>
            <a:r>
              <a:rPr lang="en-US" altLang="zh-CN" dirty="0" err="1">
                <a:solidFill>
                  <a:srgbClr val="FF0000"/>
                </a:solidFill>
              </a:rPr>
              <a:t>sp</a:t>
            </a:r>
            <a:r>
              <a:rPr lang="en-US" altLang="zh-CN" dirty="0">
                <a:solidFill>
                  <a:srgbClr val="FF0000"/>
                </a:solidFill>
              </a:rPr>
              <a:t>=&amp;Room[0];</a:t>
            </a:r>
          </a:p>
          <a:p>
            <a:pPr marL="342900" indent="-342900">
              <a:lnSpc>
                <a:spcPct val="100000"/>
              </a:lnSpc>
              <a:spcBef>
                <a:spcPts val="600"/>
              </a:spcBef>
              <a:buFont typeface="Wingdings" panose="05000000000000000000" pitchFamily="2" charset="2"/>
              <a:buChar char="l"/>
              <a:defRPr/>
            </a:pPr>
            <a:endParaRPr lang="en-US" altLang="zh-CN" sz="2000" b="1" dirty="0">
              <a:solidFill>
                <a:srgbClr val="7030A0"/>
              </a:solidFill>
            </a:endParaRPr>
          </a:p>
          <a:p>
            <a:pPr marL="342900" indent="-342900">
              <a:lnSpc>
                <a:spcPct val="100000"/>
              </a:lnSpc>
              <a:spcBef>
                <a:spcPts val="600"/>
              </a:spcBef>
              <a:buFont typeface="Wingdings" panose="05000000000000000000" pitchFamily="2" charset="2"/>
              <a:buChar char="l"/>
              <a:defRPr/>
            </a:pPr>
            <a:endParaRPr lang="en-US" altLang="zh-CN" sz="2000" dirty="0"/>
          </a:p>
          <a:p>
            <a:pPr lvl="1">
              <a:lnSpc>
                <a:spcPct val="100000"/>
              </a:lnSpc>
              <a:spcBef>
                <a:spcPts val="0"/>
              </a:spcBef>
              <a:buFont typeface="Wingdings" panose="05000000000000000000" pitchFamily="2" charset="2"/>
              <a:buNone/>
              <a:defRPr/>
            </a:pPr>
            <a:endParaRPr lang="en-US" altLang="zh-CN" dirty="0">
              <a:solidFill>
                <a:srgbClr val="0000CC"/>
              </a:solidFill>
            </a:endParaRPr>
          </a:p>
        </p:txBody>
      </p:sp>
    </p:spTree>
    <p:extLst>
      <p:ext uri="{BB962C8B-B14F-4D97-AF65-F5344CB8AC3E}">
        <p14:creationId xmlns:p14="http://schemas.microsoft.com/office/powerpoint/2010/main" val="168885520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t>
            </a:r>
            <a:r>
              <a:rPr lang="zh-CN" altLang="en-US" dirty="0"/>
              <a:t>链表</a:t>
            </a:r>
          </a:p>
        </p:txBody>
      </p:sp>
      <p:sp>
        <p:nvSpPr>
          <p:cNvPr id="3" name="内容占位符 2"/>
          <p:cNvSpPr>
            <a:spLocks noGrp="1"/>
          </p:cNvSpPr>
          <p:nvPr>
            <p:ph idx="1"/>
          </p:nvPr>
        </p:nvSpPr>
        <p:spPr>
          <a:xfrm>
            <a:off x="289935" y="1316736"/>
            <a:ext cx="8481580" cy="5038748"/>
          </a:xfrm>
        </p:spPr>
        <p:txBody>
          <a:bodyPr/>
          <a:lstStyle/>
          <a:p>
            <a:pPr marL="342900" indent="-342900" eaLnBrk="1" hangingPunct="1">
              <a:buFont typeface="Wingdings" panose="05000000000000000000" pitchFamily="2" charset="2"/>
              <a:buChar char="l"/>
            </a:pPr>
            <a:r>
              <a:rPr lang="en-US" altLang="zh-CN" dirty="0">
                <a:latin typeface="宋体" panose="02010600030101010101" pitchFamily="2" charset="-122"/>
              </a:rPr>
              <a:t>Why </a:t>
            </a:r>
            <a:r>
              <a:rPr lang="zh-CN" altLang="en-US" dirty="0">
                <a:latin typeface="宋体" panose="02010600030101010101" pitchFamily="2" charset="-122"/>
              </a:rPr>
              <a:t>链表？</a:t>
            </a:r>
            <a:endParaRPr lang="en-US" altLang="zh-CN" dirty="0">
              <a:latin typeface="宋体" panose="02010600030101010101" pitchFamily="2" charset="-122"/>
            </a:endParaRPr>
          </a:p>
          <a:p>
            <a:pPr marL="971550" lvl="1"/>
            <a:r>
              <a:rPr lang="zh-CN" altLang="en-US" dirty="0">
                <a:latin typeface="宋体" panose="02010600030101010101" pitchFamily="2" charset="-122"/>
              </a:rPr>
              <a:t>链表是动态地进行存储分配的一种常见的重要的数据结构</a:t>
            </a:r>
            <a:r>
              <a:rPr lang="en-US" altLang="zh-CN" dirty="0">
                <a:latin typeface="宋体" panose="02010600030101010101" pitchFamily="2" charset="-122"/>
              </a:rPr>
              <a:t>;</a:t>
            </a:r>
          </a:p>
          <a:p>
            <a:pPr marL="971550" lvl="1"/>
            <a:r>
              <a:rPr lang="zh-CN" altLang="en-US" dirty="0">
                <a:solidFill>
                  <a:srgbClr val="030DCD"/>
                </a:solidFill>
                <a:latin typeface="宋体" panose="02010600030101010101" pitchFamily="2" charset="-122"/>
              </a:rPr>
              <a:t>用数组存放数据时，必须事先定义固定的长度</a:t>
            </a:r>
            <a:r>
              <a:rPr lang="en-US" altLang="zh-CN" dirty="0">
                <a:latin typeface="宋体" panose="02010600030101010101" pitchFamily="2" charset="-122"/>
              </a:rPr>
              <a:t>(</a:t>
            </a:r>
            <a:r>
              <a:rPr lang="zh-CN" altLang="en-US" dirty="0">
                <a:latin typeface="宋体" panose="02010600030101010101" pitchFamily="2" charset="-122"/>
              </a:rPr>
              <a:t>即元素个数</a:t>
            </a:r>
            <a:r>
              <a:rPr lang="en-US" altLang="zh-CN" dirty="0">
                <a:latin typeface="宋体" panose="02010600030101010101" pitchFamily="2" charset="-122"/>
              </a:rPr>
              <a:t>);</a:t>
            </a:r>
          </a:p>
          <a:p>
            <a:pPr marL="971550" lvl="1"/>
            <a:r>
              <a:rPr lang="zh-CN" altLang="en-US" dirty="0">
                <a:latin typeface="宋体" panose="02010600030101010101" pitchFamily="2" charset="-122"/>
              </a:rPr>
              <a:t>如，有的班级有</a:t>
            </a:r>
            <a:r>
              <a:rPr lang="en-US" altLang="zh-CN" dirty="0">
                <a:latin typeface="宋体" panose="02010600030101010101" pitchFamily="2" charset="-122"/>
              </a:rPr>
              <a:t>100</a:t>
            </a:r>
            <a:r>
              <a:rPr lang="zh-CN" altLang="en-US" dirty="0">
                <a:latin typeface="宋体" panose="02010600030101010101" pitchFamily="2" charset="-122"/>
              </a:rPr>
              <a:t>人，而有的班只有</a:t>
            </a:r>
            <a:r>
              <a:rPr lang="en-US" altLang="zh-CN" dirty="0">
                <a:latin typeface="宋体" panose="02010600030101010101" pitchFamily="2" charset="-122"/>
              </a:rPr>
              <a:t>30</a:t>
            </a:r>
            <a:r>
              <a:rPr lang="zh-CN" altLang="en-US" dirty="0">
                <a:latin typeface="宋体" panose="02010600030101010101" pitchFamily="2" charset="-122"/>
              </a:rPr>
              <a:t>人，如果要用同一个数组先后存放不同班级的学生数据，则必须定义长度为</a:t>
            </a:r>
            <a:r>
              <a:rPr lang="en-US" altLang="zh-CN" dirty="0">
                <a:latin typeface="宋体" panose="02010600030101010101" pitchFamily="2" charset="-122"/>
              </a:rPr>
              <a:t>100</a:t>
            </a:r>
            <a:r>
              <a:rPr lang="zh-CN" altLang="en-US" dirty="0">
                <a:latin typeface="宋体" panose="02010600030101010101" pitchFamily="2" charset="-122"/>
              </a:rPr>
              <a:t>的数组</a:t>
            </a:r>
            <a:r>
              <a:rPr lang="en-US" altLang="zh-CN" dirty="0">
                <a:latin typeface="宋体" panose="02010600030101010101" pitchFamily="2" charset="-122"/>
              </a:rPr>
              <a:t>;</a:t>
            </a:r>
          </a:p>
          <a:p>
            <a:pPr marL="971550" lvl="1"/>
            <a:r>
              <a:rPr lang="zh-CN" altLang="en-US" dirty="0">
                <a:solidFill>
                  <a:srgbClr val="030DCD"/>
                </a:solidFill>
                <a:latin typeface="宋体" panose="02010600030101010101" pitchFamily="2" charset="-122"/>
              </a:rPr>
              <a:t>数组元素的插入、删除</a:t>
            </a:r>
            <a:r>
              <a:rPr lang="zh-CN" altLang="en-US" dirty="0">
                <a:latin typeface="宋体" panose="02010600030101010101" pitchFamily="2" charset="-122"/>
              </a:rPr>
              <a:t>操作也比较费时</a:t>
            </a:r>
            <a:r>
              <a:rPr lang="en-US" altLang="zh-CN" dirty="0">
                <a:latin typeface="宋体" panose="02010600030101010101" pitchFamily="2" charset="-122"/>
              </a:rPr>
              <a:t>;</a:t>
            </a:r>
          </a:p>
          <a:p>
            <a:pPr marL="971550" lvl="1"/>
            <a:r>
              <a:rPr lang="zh-CN" altLang="en-US" dirty="0">
                <a:latin typeface="宋体" panose="02010600030101010101" pitchFamily="2" charset="-122"/>
              </a:rPr>
              <a:t>如果</a:t>
            </a:r>
            <a:r>
              <a:rPr lang="zh-CN" altLang="en-US" dirty="0">
                <a:solidFill>
                  <a:srgbClr val="030DCD"/>
                </a:solidFill>
                <a:latin typeface="宋体" panose="02010600030101010101" pitchFamily="2" charset="-122"/>
              </a:rPr>
              <a:t>事先难以确定</a:t>
            </a:r>
            <a:r>
              <a:rPr lang="zh-CN" altLang="en-US" dirty="0">
                <a:latin typeface="宋体" panose="02010600030101010101" pitchFamily="2" charset="-122"/>
              </a:rPr>
              <a:t>一个班的最多人数，则必须把数组定得足够大，以便能存放任何班级的学生数据。</a:t>
            </a:r>
            <a:r>
              <a:rPr lang="zh-CN" altLang="en-US" dirty="0">
                <a:solidFill>
                  <a:srgbClr val="C00000"/>
                </a:solidFill>
                <a:latin typeface="宋体" panose="02010600030101010101" pitchFamily="2" charset="-122"/>
              </a:rPr>
              <a:t>显然这将会浪费内存</a:t>
            </a:r>
            <a:r>
              <a:rPr lang="en-US" altLang="zh-CN" dirty="0">
                <a:solidFill>
                  <a:srgbClr val="C00000"/>
                </a:solidFill>
                <a:latin typeface="宋体" panose="02010600030101010101" pitchFamily="2" charset="-122"/>
              </a:rPr>
              <a:t>;</a:t>
            </a:r>
          </a:p>
          <a:p>
            <a:pPr marL="342900" indent="-342900" eaLnBrk="1" hangingPunct="1">
              <a:buFont typeface="Wingdings" panose="05000000000000000000" pitchFamily="2" charset="2"/>
              <a:buChar char="l"/>
            </a:pPr>
            <a:endParaRPr lang="en-US" altLang="zh-CN" dirty="0">
              <a:latin typeface="宋体" panose="02010600030101010101" pitchFamily="2" charset="-122"/>
            </a:endParaRPr>
          </a:p>
          <a:p>
            <a:pPr marL="342900" indent="-342900" eaLnBrk="1" hangingPunct="1">
              <a:buFont typeface="Wingdings" panose="05000000000000000000" pitchFamily="2" charset="2"/>
              <a:buChar char="l"/>
            </a:pPr>
            <a:endParaRPr lang="zh-CN" altLang="zh-CN" dirty="0">
              <a:latin typeface="宋体" panose="02010600030101010101" pitchFamily="2" charset="-122"/>
            </a:endParaRPr>
          </a:p>
          <a:p>
            <a:pPr eaLnBrk="1" hangingPunct="1"/>
            <a:endParaRPr lang="en-US" altLang="zh-CN" dirty="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1637920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2648" y="255588"/>
            <a:ext cx="8089900" cy="584200"/>
          </a:xfrm>
        </p:spPr>
        <p:txBody>
          <a:bodyPr/>
          <a:lstStyle/>
          <a:p>
            <a:r>
              <a:rPr lang="zh-CN" altLang="en-US" dirty="0"/>
              <a:t>链表的特点</a:t>
            </a:r>
          </a:p>
        </p:txBody>
      </p:sp>
      <p:sp>
        <p:nvSpPr>
          <p:cNvPr id="3" name="内容占位符 2"/>
          <p:cNvSpPr>
            <a:spLocks noGrp="1"/>
          </p:cNvSpPr>
          <p:nvPr>
            <p:ph idx="1"/>
          </p:nvPr>
        </p:nvSpPr>
        <p:spPr>
          <a:xfrm>
            <a:off x="713231" y="1243584"/>
            <a:ext cx="8058283" cy="5111900"/>
          </a:xfrm>
        </p:spPr>
        <p:txBody>
          <a:bodyPr/>
          <a:lstStyle/>
          <a:p>
            <a:pPr marL="342900" indent="-342900" eaLnBrk="1" hangingPunct="1">
              <a:buFont typeface="Wingdings" panose="05000000000000000000" pitchFamily="2" charset="2"/>
              <a:buChar char="l"/>
            </a:pPr>
            <a:r>
              <a:rPr lang="zh-CN" altLang="en-US" dirty="0">
                <a:solidFill>
                  <a:srgbClr val="7030A0"/>
                </a:solidFill>
                <a:latin typeface="宋体" panose="02010600030101010101" pitchFamily="2" charset="-122"/>
              </a:rPr>
              <a:t>链表不需要事先确定其长度</a:t>
            </a:r>
            <a:r>
              <a:rPr lang="zh-CN" altLang="en-US" dirty="0">
                <a:latin typeface="宋体" panose="02010600030101010101" pitchFamily="2" charset="-122"/>
              </a:rPr>
              <a:t>；</a:t>
            </a:r>
            <a:endParaRPr lang="en-US" altLang="zh-CN" dirty="0">
              <a:latin typeface="宋体" panose="02010600030101010101" pitchFamily="2" charset="-122"/>
            </a:endParaRPr>
          </a:p>
          <a:p>
            <a:pPr marL="342900" indent="-342900" eaLnBrk="1" hangingPunct="1">
              <a:buFont typeface="Wingdings" panose="05000000000000000000" pitchFamily="2" charset="2"/>
              <a:buChar char="l"/>
            </a:pPr>
            <a:r>
              <a:rPr lang="zh-CN" altLang="en-US" dirty="0">
                <a:solidFill>
                  <a:srgbClr val="030DCD"/>
                </a:solidFill>
                <a:latin typeface="宋体" panose="02010600030101010101" pitchFamily="2" charset="-122"/>
              </a:rPr>
              <a:t>可根据需要随时开辟内存单元，分配地址空间</a:t>
            </a:r>
            <a:r>
              <a:rPr lang="en-US" altLang="zh-CN" dirty="0">
                <a:solidFill>
                  <a:srgbClr val="030DCD"/>
                </a:solidFill>
                <a:latin typeface="宋体" panose="02010600030101010101" pitchFamily="2" charset="-122"/>
              </a:rPr>
              <a:t>;</a:t>
            </a:r>
          </a:p>
          <a:p>
            <a:pPr marL="971550" lvl="1">
              <a:spcBef>
                <a:spcPts val="1200"/>
              </a:spcBef>
            </a:pPr>
            <a:r>
              <a:rPr lang="zh-CN" altLang="en-US" dirty="0">
                <a:latin typeface="宋体" panose="02010600030101010101" pitchFamily="2" charset="-122"/>
              </a:rPr>
              <a:t>但受内存空间的制约；</a:t>
            </a:r>
            <a:endParaRPr lang="en-US" altLang="zh-CN" dirty="0">
              <a:latin typeface="宋体" panose="02010600030101010101" pitchFamily="2" charset="-122"/>
            </a:endParaRPr>
          </a:p>
          <a:p>
            <a:pPr marL="971550" lvl="1"/>
            <a:r>
              <a:rPr lang="zh-CN" altLang="en-US" dirty="0">
                <a:latin typeface="宋体" panose="02010600030101010101" pitchFamily="2" charset="-122"/>
              </a:rPr>
              <a:t>根据链表结点约定的生成方式，一般受到</a:t>
            </a:r>
            <a:r>
              <a:rPr lang="zh-CN" altLang="en-US" b="1" dirty="0">
                <a:solidFill>
                  <a:srgbClr val="030DCD"/>
                </a:solidFill>
                <a:latin typeface="宋体" panose="02010600030101010101" pitchFamily="2" charset="-122"/>
              </a:rPr>
              <a:t>堆</a:t>
            </a:r>
            <a:r>
              <a:rPr lang="en-US" altLang="zh-CN" b="1" dirty="0">
                <a:solidFill>
                  <a:srgbClr val="030DCD"/>
                </a:solidFill>
                <a:latin typeface="宋体" panose="02010600030101010101" pitchFamily="2" charset="-122"/>
              </a:rPr>
              <a:t>(heap)</a:t>
            </a:r>
            <a:r>
              <a:rPr lang="zh-CN" altLang="en-US" b="1" dirty="0">
                <a:solidFill>
                  <a:srgbClr val="030DCD"/>
                </a:solidFill>
                <a:latin typeface="宋体" panose="02010600030101010101" pitchFamily="2" charset="-122"/>
              </a:rPr>
              <a:t>空间</a:t>
            </a:r>
            <a:r>
              <a:rPr lang="zh-CN" altLang="en-US" dirty="0">
                <a:latin typeface="宋体" panose="02010600030101010101" pitchFamily="2" charset="-122"/>
              </a:rPr>
              <a:t>的制约</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marL="971550" lvl="1"/>
            <a:r>
              <a:rPr lang="zh-CN" altLang="en-US" dirty="0">
                <a:latin typeface="宋体" panose="02010600030101010101" pitchFamily="2" charset="-122"/>
              </a:rPr>
              <a:t>当链表</a:t>
            </a:r>
            <a:r>
              <a:rPr lang="zh-CN" altLang="en-US" dirty="0" smtClean="0">
                <a:latin typeface="宋体" panose="02010600030101010101" pitchFamily="2" charset="-122"/>
              </a:rPr>
              <a:t>结点使用完后，应立即释放器所占用的空间，归还给堆</a:t>
            </a:r>
            <a:endParaRPr lang="en-US" altLang="zh-CN" dirty="0">
              <a:latin typeface="宋体" panose="02010600030101010101" pitchFamily="2" charset="-122"/>
            </a:endParaRPr>
          </a:p>
          <a:p>
            <a:pPr marL="342900" indent="-342900" eaLnBrk="1" hangingPunct="1">
              <a:buFont typeface="Wingdings" panose="05000000000000000000" pitchFamily="2" charset="2"/>
              <a:buChar char="l"/>
            </a:pPr>
            <a:endParaRPr lang="en-US" altLang="zh-CN" dirty="0">
              <a:latin typeface="宋体" panose="02010600030101010101" pitchFamily="2" charset="-122"/>
            </a:endParaRPr>
          </a:p>
          <a:p>
            <a:pPr marL="342900" indent="-342900" eaLnBrk="1" hangingPunct="1">
              <a:buFont typeface="Wingdings" panose="05000000000000000000" pitchFamily="2" charset="2"/>
              <a:buChar char="l"/>
            </a:pPr>
            <a:r>
              <a:rPr lang="zh-CN" altLang="en-US" dirty="0">
                <a:latin typeface="宋体" panose="02010600030101010101" pitchFamily="2" charset="-122"/>
              </a:rPr>
              <a:t>链表中节点的</a:t>
            </a:r>
            <a:r>
              <a:rPr lang="zh-CN" altLang="en-US" dirty="0">
                <a:solidFill>
                  <a:srgbClr val="7030A0"/>
                </a:solidFill>
                <a:latin typeface="宋体" panose="02010600030101010101" pitchFamily="2" charset="-122"/>
              </a:rPr>
              <a:t>插入、</a:t>
            </a:r>
            <a:r>
              <a:rPr lang="zh-CN" altLang="en-US" dirty="0" smtClean="0">
                <a:solidFill>
                  <a:srgbClr val="7030A0"/>
                </a:solidFill>
                <a:latin typeface="宋体" panose="02010600030101010101" pitchFamily="2" charset="-122"/>
              </a:rPr>
              <a:t>删除</a:t>
            </a:r>
            <a:r>
              <a:rPr lang="zh-CN" altLang="en-US" dirty="0">
                <a:latin typeface="宋体" panose="02010600030101010101" pitchFamily="2" charset="-122"/>
              </a:rPr>
              <a:t>等操作也相对简单、方便、快捷</a:t>
            </a:r>
            <a:r>
              <a:rPr lang="en-US" altLang="zh-CN" dirty="0">
                <a:latin typeface="宋体" panose="02010600030101010101" pitchFamily="2" charset="-122"/>
              </a:rPr>
              <a:t>;</a:t>
            </a:r>
          </a:p>
          <a:p>
            <a:pPr marL="342900" indent="-342900" eaLnBrk="1" hangingPunct="1">
              <a:buFont typeface="Wingdings" panose="05000000000000000000" pitchFamily="2" charset="2"/>
              <a:buChar char="l"/>
            </a:pPr>
            <a:endParaRPr lang="zh-CN" altLang="zh-CN" dirty="0">
              <a:latin typeface="宋体" panose="02010600030101010101" pitchFamily="2" charset="-122"/>
            </a:endParaRPr>
          </a:p>
          <a:p>
            <a:pPr eaLnBrk="1" hangingPunct="1"/>
            <a:endParaRPr lang="en-US" altLang="zh-CN" dirty="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3460281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7.3.1 </a:t>
            </a:r>
            <a:r>
              <a:rPr lang="zh-CN" altLang="en-US" dirty="0"/>
              <a:t>建立链表的过程</a:t>
            </a:r>
            <a:r>
              <a:rPr lang="en-US" altLang="zh-CN" dirty="0"/>
              <a:t>—</a:t>
            </a:r>
            <a:r>
              <a:rPr lang="zh-CN" altLang="en-US" dirty="0"/>
              <a:t>以</a:t>
            </a:r>
            <a:r>
              <a:rPr lang="zh-CN" altLang="en-US" dirty="0">
                <a:solidFill>
                  <a:srgbClr val="030DCD"/>
                </a:solidFill>
              </a:rPr>
              <a:t>单向链表</a:t>
            </a:r>
            <a:r>
              <a:rPr lang="zh-CN" altLang="en-US" dirty="0"/>
              <a:t>为例</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创建一个由</a:t>
            </a:r>
            <a:r>
              <a:rPr lang="en-US" altLang="zh-CN" dirty="0"/>
              <a:t>3</a:t>
            </a:r>
            <a:r>
              <a:rPr lang="zh-CN" altLang="en-US" dirty="0"/>
              <a:t>个学生数据的结点组成的</a:t>
            </a:r>
            <a:r>
              <a:rPr lang="zh-CN" altLang="en-US" dirty="0" smtClean="0"/>
              <a:t>单向链表</a:t>
            </a:r>
            <a:r>
              <a:rPr lang="zh-CN" altLang="en-US" dirty="0"/>
              <a:t>，并输出各结点中的数据。</a:t>
            </a:r>
            <a:endParaRPr lang="en-US" altLang="zh-CN" dirty="0"/>
          </a:p>
          <a:p>
            <a:pPr marL="342900" indent="-342900">
              <a:buFont typeface="Wingdings" panose="05000000000000000000" pitchFamily="2" charset="2"/>
              <a:buChar char="l"/>
            </a:pPr>
            <a:r>
              <a:rPr lang="zh-CN" altLang="en-US" dirty="0"/>
              <a:t>定义链表结点如下：</a:t>
            </a:r>
          </a:p>
          <a:p>
            <a:pPr>
              <a:buNone/>
            </a:pPr>
            <a:r>
              <a:rPr lang="en-US" altLang="zh-CN" sz="1800" dirty="0">
                <a:solidFill>
                  <a:srgbClr val="000118"/>
                </a:solidFill>
              </a:rPr>
              <a:t>    </a:t>
            </a:r>
            <a:r>
              <a:rPr lang="en-US" altLang="zh-CN" sz="1800" dirty="0" err="1">
                <a:solidFill>
                  <a:srgbClr val="000118"/>
                </a:solidFill>
              </a:rPr>
              <a:t>struct</a:t>
            </a:r>
            <a:r>
              <a:rPr lang="en-US" altLang="zh-CN" sz="1800" dirty="0">
                <a:solidFill>
                  <a:srgbClr val="000118"/>
                </a:solidFill>
              </a:rPr>
              <a:t> student</a:t>
            </a:r>
          </a:p>
          <a:p>
            <a:pPr>
              <a:buNone/>
            </a:pPr>
            <a:r>
              <a:rPr lang="en-US" altLang="zh-CN" sz="1800" dirty="0">
                <a:solidFill>
                  <a:srgbClr val="000118"/>
                </a:solidFill>
              </a:rPr>
              <a:t>    {</a:t>
            </a:r>
          </a:p>
          <a:p>
            <a:pPr>
              <a:buNone/>
            </a:pPr>
            <a:r>
              <a:rPr lang="en-US" altLang="zh-CN" sz="1800" dirty="0">
                <a:solidFill>
                  <a:srgbClr val="000118"/>
                </a:solidFill>
              </a:rPr>
              <a:t>       long ID;</a:t>
            </a:r>
          </a:p>
          <a:p>
            <a:pPr>
              <a:buNone/>
            </a:pPr>
            <a:r>
              <a:rPr lang="en-US" altLang="zh-CN" sz="1800" dirty="0">
                <a:solidFill>
                  <a:srgbClr val="000118"/>
                </a:solidFill>
              </a:rPr>
              <a:t>       float score;</a:t>
            </a:r>
          </a:p>
          <a:p>
            <a:pPr>
              <a:buNone/>
            </a:pPr>
            <a:r>
              <a:rPr lang="en-US" altLang="zh-CN" sz="1800" dirty="0">
                <a:solidFill>
                  <a:srgbClr val="000118"/>
                </a:solidFill>
              </a:rPr>
              <a:t>       </a:t>
            </a:r>
            <a:r>
              <a:rPr lang="en-US" altLang="zh-CN" sz="1800" dirty="0" err="1">
                <a:solidFill>
                  <a:srgbClr val="FF0000"/>
                </a:solidFill>
              </a:rPr>
              <a:t>struct</a:t>
            </a:r>
            <a:r>
              <a:rPr lang="en-US" altLang="zh-CN" sz="1800" dirty="0">
                <a:solidFill>
                  <a:srgbClr val="FF0000"/>
                </a:solidFill>
              </a:rPr>
              <a:t> student *next;    </a:t>
            </a:r>
            <a:r>
              <a:rPr lang="en-US" altLang="zh-CN" sz="1800" b="1" dirty="0">
                <a:solidFill>
                  <a:srgbClr val="030DCD"/>
                </a:solidFill>
              </a:rPr>
              <a:t>//</a:t>
            </a:r>
            <a:r>
              <a:rPr lang="zh-CN" altLang="en-US" sz="1800" b="1" dirty="0">
                <a:solidFill>
                  <a:srgbClr val="030DCD"/>
                </a:solidFill>
              </a:rPr>
              <a:t>指向下一个结点的指针</a:t>
            </a:r>
            <a:endParaRPr lang="en-US" altLang="zh-CN" sz="1800" b="1" dirty="0">
              <a:solidFill>
                <a:srgbClr val="030DCD"/>
              </a:solidFill>
            </a:endParaRPr>
          </a:p>
          <a:p>
            <a:pPr>
              <a:buNone/>
            </a:pPr>
            <a:r>
              <a:rPr lang="en-US" altLang="zh-CN" sz="1800" dirty="0">
                <a:solidFill>
                  <a:srgbClr val="000118"/>
                </a:solidFill>
              </a:rPr>
              <a:t>      };</a:t>
            </a:r>
          </a:p>
          <a:p>
            <a:endParaRPr lang="zh-CN" altLang="en-US" dirty="0"/>
          </a:p>
        </p:txBody>
      </p:sp>
      <p:grpSp>
        <p:nvGrpSpPr>
          <p:cNvPr id="5" name="组合 4"/>
          <p:cNvGrpSpPr/>
          <p:nvPr/>
        </p:nvGrpSpPr>
        <p:grpSpPr>
          <a:xfrm>
            <a:off x="6403530" y="2411660"/>
            <a:ext cx="1481900" cy="1873705"/>
            <a:chOff x="666030" y="1282978"/>
            <a:chExt cx="756370" cy="1130022"/>
          </a:xfrm>
        </p:grpSpPr>
        <p:sp>
          <p:nvSpPr>
            <p:cNvPr id="6" name="矩形 5"/>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p:txBody>
        </p:sp>
        <p:cxnSp>
          <p:nvCxnSpPr>
            <p:cNvPr id="7" name="直接连接符 6"/>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8" name="文本框 7"/>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ea"/>
                  <a:ea typeface="+mn-ea"/>
                </a:rPr>
                <a:t>   结点</a:t>
              </a:r>
            </a:p>
          </p:txBody>
        </p:sp>
        <p:sp>
          <p:nvSpPr>
            <p:cNvPr id="9" name="文本框 8"/>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ea"/>
                  <a:ea typeface="+mn-ea"/>
                </a:rPr>
                <a:t>  ID</a:t>
              </a:r>
              <a:endParaRPr lang="zh-CN" altLang="en-US" b="1" dirty="0">
                <a:solidFill>
                  <a:srgbClr val="000000"/>
                </a:solidFill>
                <a:latin typeface="+mn-ea"/>
                <a:ea typeface="+mn-ea"/>
              </a:endParaRPr>
            </a:p>
          </p:txBody>
        </p:sp>
        <p:cxnSp>
          <p:nvCxnSpPr>
            <p:cNvPr id="10" name="直接连接符 9"/>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 name="文本框 10"/>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ea"/>
                  <a:ea typeface="+mn-ea"/>
                </a:rPr>
                <a:t>  score</a:t>
              </a:r>
              <a:endParaRPr lang="zh-CN" altLang="en-US" b="1" dirty="0">
                <a:solidFill>
                  <a:srgbClr val="000000"/>
                </a:solidFill>
                <a:latin typeface="+mn-ea"/>
                <a:ea typeface="+mn-ea"/>
              </a:endParaRPr>
            </a:p>
          </p:txBody>
        </p:sp>
        <p:sp>
          <p:nvSpPr>
            <p:cNvPr id="12" name="文本框 11"/>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ea"/>
                  <a:ea typeface="+mn-ea"/>
                </a:rPr>
                <a:t>  </a:t>
              </a:r>
              <a:r>
                <a:rPr lang="en-US" altLang="zh-CN" dirty="0">
                  <a:solidFill>
                    <a:srgbClr val="FF0000"/>
                  </a:solidFill>
                  <a:latin typeface="+mn-lt"/>
                  <a:ea typeface="+mn-ea"/>
                  <a:sym typeface="Arial" panose="020B0604020202020204" pitchFamily="34" charset="0"/>
                </a:rPr>
                <a:t>next</a:t>
              </a:r>
              <a:endParaRPr lang="zh-CN" altLang="en-US" dirty="0">
                <a:solidFill>
                  <a:srgbClr val="FF0000"/>
                </a:solidFill>
                <a:latin typeface="+mn-lt"/>
                <a:ea typeface="+mn-ea"/>
                <a:sym typeface="Arial" panose="020B0604020202020204" pitchFamily="34" charset="0"/>
              </a:endParaRPr>
            </a:p>
          </p:txBody>
        </p:sp>
      </p:grpSp>
    </p:spTree>
    <p:extLst>
      <p:ext uri="{BB962C8B-B14F-4D97-AF65-F5344CB8AC3E}">
        <p14:creationId xmlns:p14="http://schemas.microsoft.com/office/powerpoint/2010/main" val="20904749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建立单向链表的过程</a:t>
            </a:r>
          </a:p>
        </p:txBody>
      </p:sp>
      <p:sp>
        <p:nvSpPr>
          <p:cNvPr id="3" name="内容占位符 2"/>
          <p:cNvSpPr>
            <a:spLocks noGrp="1"/>
          </p:cNvSpPr>
          <p:nvPr>
            <p:ph idx="1"/>
          </p:nvPr>
        </p:nvSpPr>
        <p:spPr>
          <a:xfrm>
            <a:off x="485774" y="2617804"/>
            <a:ext cx="8329751" cy="3836262"/>
          </a:xfrm>
        </p:spPr>
        <p:txBody>
          <a:bodyPr/>
          <a:lstStyle/>
          <a:p>
            <a:pPr marL="342900" indent="-342900">
              <a:lnSpc>
                <a:spcPct val="100000"/>
              </a:lnSpc>
              <a:spcBef>
                <a:spcPts val="600"/>
              </a:spcBef>
              <a:buFont typeface="Wingdings" panose="05000000000000000000" pitchFamily="2" charset="2"/>
              <a:buChar char="l"/>
            </a:pPr>
            <a:r>
              <a:rPr kumimoji="1" lang="zh-CN" altLang="en-US" sz="1800" dirty="0"/>
              <a:t>链表中</a:t>
            </a:r>
            <a:r>
              <a:rPr kumimoji="1" lang="zh-CN" altLang="en-US" sz="1800" dirty="0">
                <a:solidFill>
                  <a:srgbClr val="C00000"/>
                </a:solidFill>
              </a:rPr>
              <a:t>每一个元素称为“结点”</a:t>
            </a:r>
            <a:r>
              <a:rPr kumimoji="1" lang="zh-CN" altLang="en-US" sz="1800" dirty="0">
                <a:solidFill>
                  <a:schemeClr val="accent2"/>
                </a:solidFill>
              </a:rPr>
              <a:t>，</a:t>
            </a:r>
            <a:r>
              <a:rPr kumimoji="1" lang="zh-CN" altLang="en-US" sz="1800" dirty="0"/>
              <a:t>每个结点都应</a:t>
            </a:r>
            <a:r>
              <a:rPr kumimoji="1" lang="zh-CN" altLang="en-US" sz="1800" dirty="0">
                <a:solidFill>
                  <a:srgbClr val="C00000"/>
                </a:solidFill>
              </a:rPr>
              <a:t>包括两个部分</a:t>
            </a:r>
            <a:endParaRPr kumimoji="1" lang="en-US" altLang="zh-CN" sz="1800" dirty="0">
              <a:solidFill>
                <a:srgbClr val="C00000"/>
              </a:solidFill>
            </a:endParaRPr>
          </a:p>
          <a:p>
            <a:pPr marL="971550" lvl="1">
              <a:lnSpc>
                <a:spcPct val="100000"/>
              </a:lnSpc>
              <a:spcBef>
                <a:spcPts val="600"/>
              </a:spcBef>
            </a:pPr>
            <a:r>
              <a:rPr kumimoji="1" lang="zh-CN" altLang="en-US" sz="1600" b="1" dirty="0">
                <a:solidFill>
                  <a:srgbClr val="030DCD"/>
                </a:solidFill>
              </a:rPr>
              <a:t>用户需要使用的具体数据</a:t>
            </a:r>
            <a:endParaRPr kumimoji="1" lang="en-US" altLang="zh-CN" sz="1600" b="1" dirty="0">
              <a:solidFill>
                <a:srgbClr val="030DCD"/>
              </a:solidFill>
            </a:endParaRPr>
          </a:p>
          <a:p>
            <a:pPr marL="971550" lvl="1">
              <a:lnSpc>
                <a:spcPct val="100000"/>
              </a:lnSpc>
              <a:spcBef>
                <a:spcPts val="600"/>
              </a:spcBef>
            </a:pPr>
            <a:r>
              <a:rPr kumimoji="1" lang="zh-CN" altLang="en-US" sz="1600" b="1" dirty="0">
                <a:solidFill>
                  <a:srgbClr val="030DCD"/>
                </a:solidFill>
              </a:rPr>
              <a:t>下一个结点的地址。</a:t>
            </a:r>
            <a:endParaRPr kumimoji="1" lang="en-US" altLang="zh-CN" sz="1600" b="1" dirty="0">
              <a:solidFill>
                <a:srgbClr val="030DCD"/>
              </a:solidFill>
            </a:endParaRPr>
          </a:p>
          <a:p>
            <a:pPr marL="342900" indent="-342900">
              <a:lnSpc>
                <a:spcPct val="100000"/>
              </a:lnSpc>
              <a:spcBef>
                <a:spcPts val="600"/>
              </a:spcBef>
              <a:buFont typeface="Wingdings" panose="05000000000000000000" pitchFamily="2" charset="2"/>
              <a:buChar char="l"/>
            </a:pPr>
            <a:r>
              <a:rPr kumimoji="1" lang="zh-CN" altLang="en-US" sz="1800" dirty="0"/>
              <a:t>链表有一个</a:t>
            </a:r>
            <a:r>
              <a:rPr kumimoji="1" lang="zh-CN" altLang="en-US" sz="1800" b="1" dirty="0">
                <a:solidFill>
                  <a:srgbClr val="C00000"/>
                </a:solidFill>
              </a:rPr>
              <a:t>“头指针”变量</a:t>
            </a:r>
            <a:r>
              <a:rPr kumimoji="1" lang="zh-CN" altLang="en-US" sz="1800" dirty="0"/>
              <a:t>，一般以</a:t>
            </a:r>
            <a:r>
              <a:rPr kumimoji="1" lang="en-US" altLang="zh-CN" sz="1800" dirty="0"/>
              <a:t>head</a:t>
            </a:r>
            <a:r>
              <a:rPr kumimoji="1" lang="zh-CN" altLang="en-US" sz="1800" dirty="0"/>
              <a:t>表示，它存放链表第一个节点的地址，即</a:t>
            </a:r>
            <a:r>
              <a:rPr kumimoji="1" lang="en-US" altLang="zh-CN" sz="1800" dirty="0"/>
              <a:t>head</a:t>
            </a:r>
            <a:r>
              <a:rPr kumimoji="1" lang="zh-CN" altLang="en-US" sz="1800" dirty="0"/>
              <a:t>指向第一个结点</a:t>
            </a:r>
            <a:r>
              <a:rPr kumimoji="1" lang="zh-CN" altLang="en-US" sz="1800" dirty="0" smtClean="0"/>
              <a:t>；</a:t>
            </a:r>
            <a:endParaRPr kumimoji="1" lang="en-US" altLang="zh-CN" sz="1800" dirty="0" smtClean="0"/>
          </a:p>
          <a:p>
            <a:pPr marL="971550" lvl="1">
              <a:lnSpc>
                <a:spcPct val="100000"/>
              </a:lnSpc>
              <a:spcBef>
                <a:spcPts val="600"/>
              </a:spcBef>
            </a:pPr>
            <a:r>
              <a:rPr kumimoji="1" lang="en-US" altLang="zh-CN" sz="1600" b="1" dirty="0">
                <a:solidFill>
                  <a:srgbClr val="C00000"/>
                </a:solidFill>
              </a:rPr>
              <a:t>head</a:t>
            </a:r>
            <a:r>
              <a:rPr kumimoji="1" lang="zh-CN" altLang="en-US" sz="1600" b="1" dirty="0">
                <a:solidFill>
                  <a:srgbClr val="C00000"/>
                </a:solidFill>
              </a:rPr>
              <a:t>可以是一个结构型指针变量，也可以是一个“结点”；</a:t>
            </a:r>
            <a:endParaRPr kumimoji="1" lang="en-US" altLang="zh-CN" sz="1600" b="1" dirty="0">
              <a:solidFill>
                <a:srgbClr val="C00000"/>
              </a:solidFill>
            </a:endParaRPr>
          </a:p>
          <a:p>
            <a:pPr marL="342900" indent="-342900">
              <a:lnSpc>
                <a:spcPct val="100000"/>
              </a:lnSpc>
              <a:spcBef>
                <a:spcPts val="600"/>
              </a:spcBef>
              <a:buFont typeface="Wingdings" panose="05000000000000000000" pitchFamily="2" charset="2"/>
              <a:buChar char="l"/>
            </a:pPr>
            <a:r>
              <a:rPr kumimoji="1" lang="zh-CN" altLang="en-US" sz="1800" b="1" dirty="0" smtClean="0">
                <a:solidFill>
                  <a:srgbClr val="080808"/>
                </a:solidFill>
              </a:rPr>
              <a:t>第一</a:t>
            </a:r>
            <a:r>
              <a:rPr kumimoji="1" lang="zh-CN" altLang="en-US" sz="1800" b="1" dirty="0">
                <a:solidFill>
                  <a:srgbClr val="080808"/>
                </a:solidFill>
              </a:rPr>
              <a:t>个结点又指向第二个结点，</a:t>
            </a:r>
            <a:r>
              <a:rPr kumimoji="1" lang="en-US" altLang="zh-CN" sz="1800" b="1" dirty="0">
                <a:solidFill>
                  <a:srgbClr val="080808"/>
                </a:solidFill>
              </a:rPr>
              <a:t>……</a:t>
            </a:r>
            <a:r>
              <a:rPr kumimoji="1" lang="zh-CN" altLang="en-US" sz="1800" b="1" dirty="0">
                <a:solidFill>
                  <a:srgbClr val="080808"/>
                </a:solidFill>
              </a:rPr>
              <a:t>，以此类推；</a:t>
            </a:r>
            <a:endParaRPr kumimoji="1" lang="en-US" altLang="zh-CN" sz="1800" b="1" dirty="0">
              <a:solidFill>
                <a:srgbClr val="080808"/>
              </a:solidFill>
            </a:endParaRPr>
          </a:p>
          <a:p>
            <a:pPr marL="342900" indent="-342900">
              <a:lnSpc>
                <a:spcPct val="100000"/>
              </a:lnSpc>
              <a:spcBef>
                <a:spcPts val="600"/>
              </a:spcBef>
              <a:buFont typeface="Wingdings" panose="05000000000000000000" pitchFamily="2" charset="2"/>
              <a:buChar char="l"/>
            </a:pPr>
            <a:r>
              <a:rPr kumimoji="1" lang="zh-CN" altLang="en-US" sz="1800" dirty="0"/>
              <a:t>最后一个结点不再指向其它元素，它称为</a:t>
            </a:r>
            <a:r>
              <a:rPr kumimoji="1" lang="zh-CN" altLang="en-US" sz="1800" dirty="0">
                <a:solidFill>
                  <a:schemeClr val="accent2"/>
                </a:solidFill>
              </a:rPr>
              <a:t>“</a:t>
            </a:r>
            <a:r>
              <a:rPr kumimoji="1" lang="zh-CN" altLang="en-US" sz="1800" dirty="0">
                <a:solidFill>
                  <a:srgbClr val="C00000"/>
                </a:solidFill>
              </a:rPr>
              <a:t>表尾</a:t>
            </a:r>
            <a:r>
              <a:rPr kumimoji="1" lang="zh-CN" altLang="en-US" sz="1800" dirty="0">
                <a:solidFill>
                  <a:schemeClr val="accent2"/>
                </a:solidFill>
              </a:rPr>
              <a:t>”</a:t>
            </a:r>
            <a:r>
              <a:rPr kumimoji="1" lang="zh-CN" altLang="en-US" sz="1800" dirty="0"/>
              <a:t>，</a:t>
            </a:r>
            <a:r>
              <a:rPr kumimoji="1" lang="zh-CN" altLang="en-US" sz="1800" dirty="0">
                <a:solidFill>
                  <a:srgbClr val="7030A0"/>
                </a:solidFill>
              </a:rPr>
              <a:t>它的地址部分放一个</a:t>
            </a:r>
            <a:r>
              <a:rPr kumimoji="1" lang="zh-CN" altLang="en-US" sz="1800" dirty="0">
                <a:solidFill>
                  <a:schemeClr val="accent2"/>
                </a:solidFill>
              </a:rPr>
              <a:t>“</a:t>
            </a:r>
            <a:r>
              <a:rPr kumimoji="1" lang="en-US" altLang="zh-CN" sz="1800" dirty="0">
                <a:solidFill>
                  <a:srgbClr val="0000CC"/>
                </a:solidFill>
              </a:rPr>
              <a:t>NULL”(</a:t>
            </a:r>
            <a:r>
              <a:rPr kumimoji="1" lang="zh-CN" altLang="en-US" sz="1800" dirty="0">
                <a:solidFill>
                  <a:srgbClr val="0000CC"/>
                </a:solidFill>
              </a:rPr>
              <a:t>表示“空地址”</a:t>
            </a:r>
            <a:r>
              <a:rPr kumimoji="1" lang="en-US" altLang="zh-CN" sz="1800" dirty="0"/>
              <a:t>)</a:t>
            </a:r>
            <a:r>
              <a:rPr kumimoji="1" lang="zh-CN" altLang="en-US" sz="1800" dirty="0"/>
              <a:t>，</a:t>
            </a:r>
            <a:r>
              <a:rPr kumimoji="1" lang="zh-CN" altLang="en-US" sz="1800" dirty="0">
                <a:solidFill>
                  <a:srgbClr val="7030A0"/>
                </a:solidFill>
              </a:rPr>
              <a:t>链表到此结束；</a:t>
            </a:r>
            <a:endParaRPr kumimoji="1" lang="en-US" altLang="zh-CN" sz="1800" dirty="0">
              <a:solidFill>
                <a:srgbClr val="7030A0"/>
              </a:solidFill>
            </a:endParaRPr>
          </a:p>
          <a:p>
            <a:pPr marL="342900" indent="-342900">
              <a:lnSpc>
                <a:spcPct val="100000"/>
              </a:lnSpc>
              <a:spcBef>
                <a:spcPts val="600"/>
              </a:spcBef>
              <a:buFont typeface="Wingdings" panose="05000000000000000000" pitchFamily="2" charset="2"/>
              <a:buChar char="l"/>
            </a:pPr>
            <a:r>
              <a:rPr kumimoji="1" lang="zh-CN" altLang="en-US" sz="1800" dirty="0">
                <a:solidFill>
                  <a:srgbClr val="006600"/>
                </a:solidFill>
              </a:rPr>
              <a:t>链表的各节点在内存中不一定是连续存放的；</a:t>
            </a:r>
            <a:endParaRPr kumimoji="1" lang="zh-CN" altLang="zh-CN" sz="1800" dirty="0">
              <a:solidFill>
                <a:srgbClr val="006600"/>
              </a:solidFill>
            </a:endParaRPr>
          </a:p>
          <a:p>
            <a:pPr>
              <a:lnSpc>
                <a:spcPct val="100000"/>
              </a:lnSpc>
              <a:spcBef>
                <a:spcPts val="600"/>
              </a:spcBef>
            </a:pPr>
            <a:endParaRPr lang="zh-CN" altLang="en-US" sz="2000" dirty="0"/>
          </a:p>
        </p:txBody>
      </p:sp>
      <p:grpSp>
        <p:nvGrpSpPr>
          <p:cNvPr id="5" name="组合 4"/>
          <p:cNvGrpSpPr/>
          <p:nvPr/>
        </p:nvGrpSpPr>
        <p:grpSpPr>
          <a:xfrm>
            <a:off x="1007918" y="1129339"/>
            <a:ext cx="6650182" cy="1143575"/>
            <a:chOff x="673100" y="1282739"/>
            <a:chExt cx="5842000" cy="1183702"/>
          </a:xfrm>
        </p:grpSpPr>
        <p:grpSp>
          <p:nvGrpSpPr>
            <p:cNvPr id="6" name="组合 5"/>
            <p:cNvGrpSpPr/>
            <p:nvPr/>
          </p:nvGrpSpPr>
          <p:grpSpPr>
            <a:xfrm>
              <a:off x="673100" y="1497259"/>
              <a:ext cx="749300" cy="744120"/>
              <a:chOff x="673100" y="1497259"/>
              <a:chExt cx="749300" cy="744120"/>
            </a:xfrm>
          </p:grpSpPr>
          <p:sp>
            <p:nvSpPr>
              <p:cNvPr id="40" name="文本框 39"/>
              <p:cNvSpPr txBox="1"/>
              <p:nvPr/>
            </p:nvSpPr>
            <p:spPr>
              <a:xfrm>
                <a:off x="723900" y="1859088"/>
                <a:ext cx="673100" cy="382291"/>
              </a:xfrm>
              <a:prstGeom prst="rect">
                <a:avLst/>
              </a:prstGeom>
              <a:noFill/>
            </p:spPr>
            <p:txBody>
              <a:bodyPr wrap="square" rtlCol="0">
                <a:spAutoFit/>
              </a:bodyPr>
              <a:lstStyle/>
              <a:p>
                <a:r>
                  <a:rPr lang="en-US" altLang="zh-CN" b="1" dirty="0">
                    <a:solidFill>
                      <a:srgbClr val="000000"/>
                    </a:solidFill>
                    <a:latin typeface="+mn-ea"/>
                    <a:ea typeface="+mn-ea"/>
                  </a:rPr>
                  <a:t>1249</a:t>
                </a:r>
                <a:endParaRPr lang="zh-CN" altLang="en-US" b="1" dirty="0">
                  <a:solidFill>
                    <a:srgbClr val="000000"/>
                  </a:solidFill>
                  <a:latin typeface="+mn-ea"/>
                  <a:ea typeface="+mn-ea"/>
                </a:endParaRPr>
              </a:p>
            </p:txBody>
          </p:sp>
          <p:sp>
            <p:nvSpPr>
              <p:cNvPr id="41" name="文本框 40"/>
              <p:cNvSpPr txBox="1"/>
              <p:nvPr/>
            </p:nvSpPr>
            <p:spPr>
              <a:xfrm>
                <a:off x="673100" y="1497259"/>
                <a:ext cx="749300" cy="414149"/>
              </a:xfrm>
              <a:prstGeom prst="rect">
                <a:avLst/>
              </a:prstGeom>
              <a:noFill/>
            </p:spPr>
            <p:txBody>
              <a:bodyPr wrap="square" rtlCol="0">
                <a:spAutoFit/>
              </a:bodyPr>
              <a:lstStyle/>
              <a:p>
                <a:r>
                  <a:rPr lang="en-US" altLang="zh-CN" sz="2000" b="1" dirty="0">
                    <a:solidFill>
                      <a:srgbClr val="0000CC"/>
                    </a:solidFill>
                    <a:latin typeface="+mn-ea"/>
                    <a:ea typeface="+mn-ea"/>
                  </a:rPr>
                  <a:t>head</a:t>
                </a:r>
                <a:endParaRPr lang="zh-CN" altLang="en-US" sz="2000" b="1" dirty="0">
                  <a:solidFill>
                    <a:srgbClr val="0000CC"/>
                  </a:solidFill>
                  <a:latin typeface="+mn-ea"/>
                  <a:ea typeface="+mn-ea"/>
                </a:endParaRPr>
              </a:p>
            </p:txBody>
          </p:sp>
        </p:grpSp>
        <p:grpSp>
          <p:nvGrpSpPr>
            <p:cNvPr id="7" name="组合 6"/>
            <p:cNvGrpSpPr/>
            <p:nvPr/>
          </p:nvGrpSpPr>
          <p:grpSpPr>
            <a:xfrm>
              <a:off x="1943100" y="1282739"/>
              <a:ext cx="749300" cy="1144014"/>
              <a:chOff x="673100" y="1282978"/>
              <a:chExt cx="749300" cy="1144014"/>
            </a:xfrm>
          </p:grpSpPr>
          <p:sp>
            <p:nvSpPr>
              <p:cNvPr id="33" name="矩形 32"/>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p:txBody>
          </p:sp>
          <p:cxnSp>
            <p:nvCxnSpPr>
              <p:cNvPr id="34" name="直接连接符 33"/>
              <p:cNvCxnSpPr>
                <a:stCxn id="33" idx="1"/>
                <a:endCxn id="33"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5" name="文本框 34"/>
              <p:cNvSpPr txBox="1"/>
              <p:nvPr/>
            </p:nvSpPr>
            <p:spPr>
              <a:xfrm>
                <a:off x="749300" y="2044700"/>
                <a:ext cx="673100" cy="382292"/>
              </a:xfrm>
              <a:prstGeom prst="rect">
                <a:avLst/>
              </a:prstGeom>
              <a:noFill/>
            </p:spPr>
            <p:txBody>
              <a:bodyPr wrap="square" rtlCol="0">
                <a:spAutoFit/>
              </a:bodyPr>
              <a:lstStyle/>
              <a:p>
                <a:r>
                  <a:rPr lang="en-US" altLang="zh-CN" b="1" dirty="0">
                    <a:solidFill>
                      <a:srgbClr val="000000"/>
                    </a:solidFill>
                    <a:latin typeface="+mn-ea"/>
                    <a:ea typeface="+mn-ea"/>
                  </a:rPr>
                  <a:t>1356</a:t>
                </a:r>
                <a:endParaRPr lang="zh-CN" altLang="en-US" b="1" dirty="0">
                  <a:solidFill>
                    <a:srgbClr val="000000"/>
                  </a:solidFill>
                  <a:latin typeface="+mn-ea"/>
                  <a:ea typeface="+mn-ea"/>
                </a:endParaRPr>
              </a:p>
            </p:txBody>
          </p:sp>
          <p:sp>
            <p:nvSpPr>
              <p:cNvPr id="36" name="文本框 35"/>
              <p:cNvSpPr txBox="1"/>
              <p:nvPr/>
            </p:nvSpPr>
            <p:spPr>
              <a:xfrm>
                <a:off x="673100" y="1282978"/>
                <a:ext cx="749300" cy="382292"/>
              </a:xfrm>
              <a:prstGeom prst="rect">
                <a:avLst/>
              </a:prstGeom>
              <a:noFill/>
            </p:spPr>
            <p:txBody>
              <a:bodyPr wrap="square" rtlCol="0">
                <a:spAutoFit/>
              </a:bodyPr>
              <a:lstStyle/>
              <a:p>
                <a:r>
                  <a:rPr lang="en-US" altLang="zh-CN" b="1" dirty="0">
                    <a:solidFill>
                      <a:srgbClr val="000000"/>
                    </a:solidFill>
                    <a:latin typeface="+mn-ea"/>
                    <a:ea typeface="+mn-ea"/>
                  </a:rPr>
                  <a:t>1249</a:t>
                </a:r>
                <a:endParaRPr lang="zh-CN" altLang="en-US" b="1" dirty="0">
                  <a:solidFill>
                    <a:srgbClr val="000000"/>
                  </a:solidFill>
                  <a:latin typeface="+mn-ea"/>
                  <a:ea typeface="+mn-ea"/>
                </a:endParaRPr>
              </a:p>
            </p:txBody>
          </p:sp>
          <p:sp>
            <p:nvSpPr>
              <p:cNvPr id="37" name="文本框 36"/>
              <p:cNvSpPr txBox="1"/>
              <p:nvPr/>
            </p:nvSpPr>
            <p:spPr>
              <a:xfrm>
                <a:off x="711200" y="1725929"/>
                <a:ext cx="673100" cy="382292"/>
              </a:xfrm>
              <a:prstGeom prst="rect">
                <a:avLst/>
              </a:prstGeom>
              <a:noFill/>
            </p:spPr>
            <p:txBody>
              <a:bodyPr wrap="square" rtlCol="0">
                <a:spAutoFit/>
              </a:bodyPr>
              <a:lstStyle/>
              <a:p>
                <a:r>
                  <a:rPr lang="en-US" altLang="zh-CN" b="1" dirty="0">
                    <a:solidFill>
                      <a:srgbClr val="000000"/>
                    </a:solidFill>
                    <a:latin typeface="+mn-ea"/>
                    <a:ea typeface="+mn-ea"/>
                  </a:rPr>
                  <a:t>  A</a:t>
                </a:r>
                <a:endParaRPr lang="zh-CN" altLang="en-US" b="1" dirty="0">
                  <a:solidFill>
                    <a:srgbClr val="000000"/>
                  </a:solidFill>
                  <a:latin typeface="+mn-ea"/>
                  <a:ea typeface="+mn-ea"/>
                </a:endParaRPr>
              </a:p>
            </p:txBody>
          </p:sp>
        </p:grpSp>
        <p:cxnSp>
          <p:nvCxnSpPr>
            <p:cNvPr id="8" name="肘形连接符 7"/>
            <p:cNvCxnSpPr>
              <a:endCxn id="37" idx="1"/>
            </p:cNvCxnSpPr>
            <p:nvPr/>
          </p:nvCxnSpPr>
          <p:spPr bwMode="auto">
            <a:xfrm>
              <a:off x="1397000" y="1910596"/>
              <a:ext cx="584201" cy="6240"/>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9" name="组合 8"/>
            <p:cNvGrpSpPr/>
            <p:nvPr/>
          </p:nvGrpSpPr>
          <p:grpSpPr>
            <a:xfrm>
              <a:off x="2692400" y="1282978"/>
              <a:ext cx="1270000" cy="1144014"/>
              <a:chOff x="2692400" y="1282978"/>
              <a:chExt cx="1270000" cy="1144014"/>
            </a:xfrm>
          </p:grpSpPr>
          <p:grpSp>
            <p:nvGrpSpPr>
              <p:cNvPr id="26" name="组合 25"/>
              <p:cNvGrpSpPr/>
              <p:nvPr/>
            </p:nvGrpSpPr>
            <p:grpSpPr>
              <a:xfrm>
                <a:off x="3213100" y="1282978"/>
                <a:ext cx="749300" cy="1144014"/>
                <a:chOff x="673100" y="1282978"/>
                <a:chExt cx="749300" cy="1144014"/>
              </a:xfrm>
            </p:grpSpPr>
            <p:sp>
              <p:nvSpPr>
                <p:cNvPr id="28" name="矩形 27"/>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p:txBody>
            </p:sp>
            <p:cxnSp>
              <p:nvCxnSpPr>
                <p:cNvPr id="29" name="直接连接符 28"/>
                <p:cNvCxnSpPr>
                  <a:stCxn id="28" idx="1"/>
                  <a:endCxn id="28"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749300" y="2044700"/>
                  <a:ext cx="673100" cy="382292"/>
                </a:xfrm>
                <a:prstGeom prst="rect">
                  <a:avLst/>
                </a:prstGeom>
                <a:noFill/>
              </p:spPr>
              <p:txBody>
                <a:bodyPr wrap="square" rtlCol="0">
                  <a:spAutoFit/>
                </a:bodyPr>
                <a:lstStyle/>
                <a:p>
                  <a:r>
                    <a:rPr lang="en-US" altLang="zh-CN" b="1" dirty="0">
                      <a:solidFill>
                        <a:srgbClr val="000000"/>
                      </a:solidFill>
                      <a:latin typeface="+mn-ea"/>
                      <a:ea typeface="+mn-ea"/>
                    </a:rPr>
                    <a:t>1475</a:t>
                  </a:r>
                  <a:endParaRPr lang="zh-CN" altLang="en-US" b="1" dirty="0">
                    <a:solidFill>
                      <a:srgbClr val="000000"/>
                    </a:solidFill>
                    <a:latin typeface="+mn-ea"/>
                    <a:ea typeface="+mn-ea"/>
                  </a:endParaRPr>
                </a:p>
              </p:txBody>
            </p:sp>
            <p:sp>
              <p:nvSpPr>
                <p:cNvPr id="31" name="文本框 30"/>
                <p:cNvSpPr txBox="1"/>
                <p:nvPr/>
              </p:nvSpPr>
              <p:spPr>
                <a:xfrm>
                  <a:off x="673100" y="1282978"/>
                  <a:ext cx="749300" cy="382292"/>
                </a:xfrm>
                <a:prstGeom prst="rect">
                  <a:avLst/>
                </a:prstGeom>
                <a:noFill/>
              </p:spPr>
              <p:txBody>
                <a:bodyPr wrap="square" rtlCol="0">
                  <a:spAutoFit/>
                </a:bodyPr>
                <a:lstStyle/>
                <a:p>
                  <a:r>
                    <a:rPr lang="en-US" altLang="zh-CN" b="1" dirty="0">
                      <a:solidFill>
                        <a:srgbClr val="000000"/>
                      </a:solidFill>
                      <a:latin typeface="+mn-ea"/>
                      <a:ea typeface="+mn-ea"/>
                    </a:rPr>
                    <a:t>1356</a:t>
                  </a:r>
                  <a:endParaRPr lang="zh-CN" altLang="en-US" b="1" dirty="0">
                    <a:solidFill>
                      <a:srgbClr val="000000"/>
                    </a:solidFill>
                    <a:latin typeface="+mn-ea"/>
                    <a:ea typeface="+mn-ea"/>
                  </a:endParaRPr>
                </a:p>
              </p:txBody>
            </p:sp>
            <p:sp>
              <p:nvSpPr>
                <p:cNvPr id="32" name="文本框 31"/>
                <p:cNvSpPr txBox="1"/>
                <p:nvPr/>
              </p:nvSpPr>
              <p:spPr>
                <a:xfrm>
                  <a:off x="711200" y="1725929"/>
                  <a:ext cx="673100" cy="382292"/>
                </a:xfrm>
                <a:prstGeom prst="rect">
                  <a:avLst/>
                </a:prstGeom>
                <a:noFill/>
              </p:spPr>
              <p:txBody>
                <a:bodyPr wrap="square" rtlCol="0">
                  <a:spAutoFit/>
                </a:bodyPr>
                <a:lstStyle/>
                <a:p>
                  <a:r>
                    <a:rPr lang="en-US" altLang="zh-CN" b="1" dirty="0">
                      <a:solidFill>
                        <a:srgbClr val="000000"/>
                      </a:solidFill>
                      <a:latin typeface="+mn-ea"/>
                      <a:ea typeface="+mn-ea"/>
                    </a:rPr>
                    <a:t>  B</a:t>
                  </a:r>
                  <a:endParaRPr lang="zh-CN" altLang="en-US" b="1" dirty="0">
                    <a:solidFill>
                      <a:srgbClr val="000000"/>
                    </a:solidFill>
                    <a:latin typeface="+mn-ea"/>
                    <a:ea typeface="+mn-ea"/>
                  </a:endParaRPr>
                </a:p>
              </p:txBody>
            </p:sp>
          </p:grpSp>
          <p:cxnSp>
            <p:nvCxnSpPr>
              <p:cNvPr id="27" name="肘形连接符 26"/>
              <p:cNvCxnSpPr>
                <a:endCxn id="32" idx="1"/>
              </p:cNvCxnSpPr>
              <p:nvPr/>
            </p:nvCxnSpPr>
            <p:spPr bwMode="auto">
              <a:xfrm flipV="1">
                <a:off x="2692400" y="1917075"/>
                <a:ext cx="558800" cy="312531"/>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nvGrpSpPr>
            <p:cNvPr id="10" name="组合 9"/>
            <p:cNvGrpSpPr/>
            <p:nvPr/>
          </p:nvGrpSpPr>
          <p:grpSpPr>
            <a:xfrm>
              <a:off x="3987800" y="1322427"/>
              <a:ext cx="1270000" cy="1144014"/>
              <a:chOff x="2692400" y="1282978"/>
              <a:chExt cx="1270000" cy="1144014"/>
            </a:xfrm>
          </p:grpSpPr>
          <p:grpSp>
            <p:nvGrpSpPr>
              <p:cNvPr id="19" name="组合 18"/>
              <p:cNvGrpSpPr/>
              <p:nvPr/>
            </p:nvGrpSpPr>
            <p:grpSpPr>
              <a:xfrm>
                <a:off x="3213100" y="1282978"/>
                <a:ext cx="749300" cy="1144014"/>
                <a:chOff x="673100" y="1282978"/>
                <a:chExt cx="749300" cy="1144014"/>
              </a:xfrm>
            </p:grpSpPr>
            <p:sp>
              <p:nvSpPr>
                <p:cNvPr id="21" name="矩形 20"/>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p:txBody>
            </p:sp>
            <p:cxnSp>
              <p:nvCxnSpPr>
                <p:cNvPr id="22" name="直接连接符 21"/>
                <p:cNvCxnSpPr>
                  <a:stCxn id="21" idx="1"/>
                  <a:endCxn id="21"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3" name="文本框 22"/>
                <p:cNvSpPr txBox="1"/>
                <p:nvPr/>
              </p:nvSpPr>
              <p:spPr>
                <a:xfrm>
                  <a:off x="749300" y="2044700"/>
                  <a:ext cx="673100" cy="382292"/>
                </a:xfrm>
                <a:prstGeom prst="rect">
                  <a:avLst/>
                </a:prstGeom>
                <a:noFill/>
              </p:spPr>
              <p:txBody>
                <a:bodyPr wrap="square" rtlCol="0">
                  <a:spAutoFit/>
                </a:bodyPr>
                <a:lstStyle/>
                <a:p>
                  <a:r>
                    <a:rPr lang="en-US" altLang="zh-CN" b="1" dirty="0">
                      <a:solidFill>
                        <a:srgbClr val="000000"/>
                      </a:solidFill>
                      <a:latin typeface="+mn-ea"/>
                      <a:ea typeface="+mn-ea"/>
                    </a:rPr>
                    <a:t>1021</a:t>
                  </a:r>
                  <a:endParaRPr lang="zh-CN" altLang="en-US" b="1" dirty="0">
                    <a:solidFill>
                      <a:srgbClr val="000000"/>
                    </a:solidFill>
                    <a:latin typeface="+mn-ea"/>
                    <a:ea typeface="+mn-ea"/>
                  </a:endParaRPr>
                </a:p>
              </p:txBody>
            </p:sp>
            <p:sp>
              <p:nvSpPr>
                <p:cNvPr id="24" name="文本框 23"/>
                <p:cNvSpPr txBox="1"/>
                <p:nvPr/>
              </p:nvSpPr>
              <p:spPr>
                <a:xfrm>
                  <a:off x="673100" y="1282978"/>
                  <a:ext cx="749300" cy="382292"/>
                </a:xfrm>
                <a:prstGeom prst="rect">
                  <a:avLst/>
                </a:prstGeom>
                <a:noFill/>
              </p:spPr>
              <p:txBody>
                <a:bodyPr wrap="square" rtlCol="0">
                  <a:spAutoFit/>
                </a:bodyPr>
                <a:lstStyle/>
                <a:p>
                  <a:r>
                    <a:rPr lang="en-US" altLang="zh-CN" b="1" dirty="0">
                      <a:solidFill>
                        <a:srgbClr val="000000"/>
                      </a:solidFill>
                      <a:latin typeface="+mn-ea"/>
                      <a:ea typeface="+mn-ea"/>
                    </a:rPr>
                    <a:t>1475</a:t>
                  </a:r>
                  <a:endParaRPr lang="zh-CN" altLang="en-US" b="1" dirty="0">
                    <a:solidFill>
                      <a:srgbClr val="000000"/>
                    </a:solidFill>
                    <a:latin typeface="+mn-ea"/>
                    <a:ea typeface="+mn-ea"/>
                  </a:endParaRPr>
                </a:p>
              </p:txBody>
            </p:sp>
            <p:sp>
              <p:nvSpPr>
                <p:cNvPr id="25" name="文本框 24"/>
                <p:cNvSpPr txBox="1"/>
                <p:nvPr/>
              </p:nvSpPr>
              <p:spPr>
                <a:xfrm>
                  <a:off x="711200" y="1725929"/>
                  <a:ext cx="673100" cy="382292"/>
                </a:xfrm>
                <a:prstGeom prst="rect">
                  <a:avLst/>
                </a:prstGeom>
                <a:noFill/>
              </p:spPr>
              <p:txBody>
                <a:bodyPr wrap="square" rtlCol="0">
                  <a:spAutoFit/>
                </a:bodyPr>
                <a:lstStyle/>
                <a:p>
                  <a:r>
                    <a:rPr lang="en-US" altLang="zh-CN" b="1" dirty="0">
                      <a:solidFill>
                        <a:srgbClr val="000000"/>
                      </a:solidFill>
                      <a:latin typeface="+mn-ea"/>
                      <a:ea typeface="+mn-ea"/>
                    </a:rPr>
                    <a:t>  C</a:t>
                  </a:r>
                  <a:endParaRPr lang="zh-CN" altLang="en-US" b="1" dirty="0">
                    <a:solidFill>
                      <a:srgbClr val="000000"/>
                    </a:solidFill>
                    <a:latin typeface="+mn-ea"/>
                    <a:ea typeface="+mn-ea"/>
                  </a:endParaRPr>
                </a:p>
              </p:txBody>
            </p:sp>
          </p:grpSp>
          <p:cxnSp>
            <p:nvCxnSpPr>
              <p:cNvPr id="20" name="肘形连接符 19"/>
              <p:cNvCxnSpPr>
                <a:endCxn id="25" idx="1"/>
              </p:cNvCxnSpPr>
              <p:nvPr/>
            </p:nvCxnSpPr>
            <p:spPr bwMode="auto">
              <a:xfrm flipV="1">
                <a:off x="2692400" y="1917075"/>
                <a:ext cx="558800" cy="312531"/>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nvGrpSpPr>
            <p:cNvPr id="11" name="组合 10"/>
            <p:cNvGrpSpPr/>
            <p:nvPr/>
          </p:nvGrpSpPr>
          <p:grpSpPr>
            <a:xfrm>
              <a:off x="5245100" y="1319846"/>
              <a:ext cx="1270000" cy="1144013"/>
              <a:chOff x="2692400" y="1282978"/>
              <a:chExt cx="1270000" cy="1144013"/>
            </a:xfrm>
          </p:grpSpPr>
          <p:grpSp>
            <p:nvGrpSpPr>
              <p:cNvPr id="12" name="组合 11"/>
              <p:cNvGrpSpPr/>
              <p:nvPr/>
            </p:nvGrpSpPr>
            <p:grpSpPr>
              <a:xfrm>
                <a:off x="3213100" y="1282978"/>
                <a:ext cx="749300" cy="1144013"/>
                <a:chOff x="673100" y="1282978"/>
                <a:chExt cx="749300" cy="1144013"/>
              </a:xfrm>
            </p:grpSpPr>
            <p:sp>
              <p:nvSpPr>
                <p:cNvPr id="14" name="矩形 13"/>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p:txBody>
            </p:sp>
            <p:cxnSp>
              <p:nvCxnSpPr>
                <p:cNvPr id="15" name="直接连接符 14"/>
                <p:cNvCxnSpPr>
                  <a:stCxn id="14" idx="1"/>
                  <a:endCxn id="14"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6" name="文本框 15"/>
                <p:cNvSpPr txBox="1"/>
                <p:nvPr/>
              </p:nvSpPr>
              <p:spPr>
                <a:xfrm>
                  <a:off x="749300" y="2044700"/>
                  <a:ext cx="673100" cy="382291"/>
                </a:xfrm>
                <a:prstGeom prst="rect">
                  <a:avLst/>
                </a:prstGeom>
                <a:noFill/>
              </p:spPr>
              <p:txBody>
                <a:bodyPr wrap="square" rtlCol="0">
                  <a:spAutoFit/>
                </a:bodyPr>
                <a:lstStyle/>
                <a:p>
                  <a:r>
                    <a:rPr lang="en-US" altLang="zh-CN" b="1" dirty="0">
                      <a:solidFill>
                        <a:srgbClr val="0000CC"/>
                      </a:solidFill>
                      <a:latin typeface="+mn-ea"/>
                      <a:ea typeface="+mn-ea"/>
                    </a:rPr>
                    <a:t>NULL</a:t>
                  </a:r>
                  <a:endParaRPr lang="zh-CN" altLang="en-US" b="1" dirty="0">
                    <a:solidFill>
                      <a:srgbClr val="0000CC"/>
                    </a:solidFill>
                    <a:latin typeface="+mn-ea"/>
                    <a:ea typeface="+mn-ea"/>
                  </a:endParaRPr>
                </a:p>
              </p:txBody>
            </p:sp>
            <p:sp>
              <p:nvSpPr>
                <p:cNvPr id="17" name="文本框 16"/>
                <p:cNvSpPr txBox="1"/>
                <p:nvPr/>
              </p:nvSpPr>
              <p:spPr>
                <a:xfrm>
                  <a:off x="673100" y="1282978"/>
                  <a:ext cx="749300" cy="382292"/>
                </a:xfrm>
                <a:prstGeom prst="rect">
                  <a:avLst/>
                </a:prstGeom>
                <a:noFill/>
              </p:spPr>
              <p:txBody>
                <a:bodyPr wrap="square" rtlCol="0">
                  <a:spAutoFit/>
                </a:bodyPr>
                <a:lstStyle/>
                <a:p>
                  <a:r>
                    <a:rPr lang="en-US" altLang="zh-CN" b="1" dirty="0">
                      <a:solidFill>
                        <a:srgbClr val="000000"/>
                      </a:solidFill>
                      <a:latin typeface="+mn-ea"/>
                      <a:ea typeface="+mn-ea"/>
                    </a:rPr>
                    <a:t>1021</a:t>
                  </a:r>
                  <a:endParaRPr lang="zh-CN" altLang="en-US" b="1" dirty="0">
                    <a:solidFill>
                      <a:srgbClr val="000000"/>
                    </a:solidFill>
                    <a:latin typeface="+mn-ea"/>
                    <a:ea typeface="+mn-ea"/>
                  </a:endParaRPr>
                </a:p>
              </p:txBody>
            </p:sp>
            <p:sp>
              <p:nvSpPr>
                <p:cNvPr id="18" name="文本框 17"/>
                <p:cNvSpPr txBox="1"/>
                <p:nvPr/>
              </p:nvSpPr>
              <p:spPr>
                <a:xfrm>
                  <a:off x="711200" y="1725929"/>
                  <a:ext cx="673100" cy="382292"/>
                </a:xfrm>
                <a:prstGeom prst="rect">
                  <a:avLst/>
                </a:prstGeom>
                <a:noFill/>
              </p:spPr>
              <p:txBody>
                <a:bodyPr wrap="square" rtlCol="0">
                  <a:spAutoFit/>
                </a:bodyPr>
                <a:lstStyle/>
                <a:p>
                  <a:r>
                    <a:rPr lang="en-US" altLang="zh-CN" b="1" dirty="0">
                      <a:solidFill>
                        <a:srgbClr val="000000"/>
                      </a:solidFill>
                      <a:latin typeface="+mn-ea"/>
                      <a:ea typeface="+mn-ea"/>
                    </a:rPr>
                    <a:t>  D</a:t>
                  </a:r>
                  <a:endParaRPr lang="zh-CN" altLang="en-US" b="1" dirty="0">
                    <a:solidFill>
                      <a:srgbClr val="000000"/>
                    </a:solidFill>
                    <a:latin typeface="+mn-ea"/>
                    <a:ea typeface="+mn-ea"/>
                  </a:endParaRPr>
                </a:p>
              </p:txBody>
            </p:sp>
          </p:grpSp>
          <p:cxnSp>
            <p:nvCxnSpPr>
              <p:cNvPr id="13" name="肘形连接符 12"/>
              <p:cNvCxnSpPr>
                <a:endCxn id="18" idx="1"/>
              </p:cNvCxnSpPr>
              <p:nvPr/>
            </p:nvCxnSpPr>
            <p:spPr bwMode="auto">
              <a:xfrm flipV="1">
                <a:off x="2692400" y="1917075"/>
                <a:ext cx="558800" cy="312531"/>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spTree>
    <p:extLst>
      <p:ext uri="{BB962C8B-B14F-4D97-AF65-F5344CB8AC3E}">
        <p14:creationId xmlns:p14="http://schemas.microsoft.com/office/powerpoint/2010/main" val="29547745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带有头结点</a:t>
            </a:r>
            <a:r>
              <a:rPr lang="zh-CN" altLang="en-US" dirty="0" smtClean="0"/>
              <a:t>的单向链表</a:t>
            </a:r>
            <a:endParaRPr lang="zh-CN" altLang="en-US" dirty="0"/>
          </a:p>
        </p:txBody>
      </p:sp>
      <p:sp>
        <p:nvSpPr>
          <p:cNvPr id="3" name="内容占位符 2"/>
          <p:cNvSpPr>
            <a:spLocks noGrp="1"/>
          </p:cNvSpPr>
          <p:nvPr>
            <p:ph idx="1"/>
          </p:nvPr>
        </p:nvSpPr>
        <p:spPr>
          <a:xfrm>
            <a:off x="500644" y="3413428"/>
            <a:ext cx="8329751" cy="1451180"/>
          </a:xfrm>
        </p:spPr>
        <p:txBody>
          <a:bodyPr/>
          <a:lstStyle/>
          <a:p>
            <a:pPr marL="342900" indent="-342900">
              <a:lnSpc>
                <a:spcPct val="100000"/>
              </a:lnSpc>
              <a:spcBef>
                <a:spcPts val="600"/>
              </a:spcBef>
              <a:buFont typeface="Wingdings" panose="05000000000000000000" pitchFamily="2" charset="2"/>
              <a:buChar char="l"/>
            </a:pPr>
            <a:r>
              <a:rPr kumimoji="1" lang="zh-CN" altLang="en-US" sz="1800" b="1" dirty="0" smtClean="0">
                <a:solidFill>
                  <a:srgbClr val="006600"/>
                </a:solidFill>
              </a:rPr>
              <a:t>注</a:t>
            </a:r>
            <a:r>
              <a:rPr kumimoji="1" lang="zh-CN" altLang="en-US" sz="1800" b="1" dirty="0" smtClean="0">
                <a:solidFill>
                  <a:srgbClr val="006600"/>
                </a:solidFill>
              </a:rPr>
              <a:t>：带头结点的链表</a:t>
            </a:r>
            <a:endParaRPr kumimoji="1" lang="en-US" altLang="zh-CN" sz="1800" b="1" dirty="0">
              <a:solidFill>
                <a:srgbClr val="006600"/>
              </a:solidFill>
            </a:endParaRPr>
          </a:p>
          <a:p>
            <a:pPr marL="971550" lvl="1">
              <a:lnSpc>
                <a:spcPct val="100000"/>
              </a:lnSpc>
              <a:spcBef>
                <a:spcPts val="600"/>
              </a:spcBef>
            </a:pPr>
            <a:r>
              <a:rPr kumimoji="1" lang="zh-CN" altLang="en-US" sz="1600" b="1" dirty="0" smtClean="0">
                <a:solidFill>
                  <a:srgbClr val="030DCD"/>
                </a:solidFill>
              </a:rPr>
              <a:t>在</a:t>
            </a:r>
            <a:r>
              <a:rPr kumimoji="1" lang="zh-CN" altLang="en-US" sz="1600" b="1" dirty="0">
                <a:solidFill>
                  <a:srgbClr val="030DCD"/>
                </a:solidFill>
              </a:rPr>
              <a:t>链表首</a:t>
            </a:r>
            <a:r>
              <a:rPr kumimoji="1" lang="zh-CN" altLang="en-US" sz="1600" b="1" dirty="0">
                <a:solidFill>
                  <a:srgbClr val="7030A0"/>
                </a:solidFill>
              </a:rPr>
              <a:t>插入、删除</a:t>
            </a:r>
            <a:r>
              <a:rPr kumimoji="1" lang="zh-CN" altLang="en-US" sz="1600" b="1" dirty="0">
                <a:solidFill>
                  <a:srgbClr val="030DCD"/>
                </a:solidFill>
              </a:rPr>
              <a:t>时比较方便，也便于对空链表的</a:t>
            </a:r>
            <a:r>
              <a:rPr kumimoji="1" lang="zh-CN" altLang="en-US" sz="1600" b="1" dirty="0" smtClean="0">
                <a:solidFill>
                  <a:srgbClr val="030DCD"/>
                </a:solidFill>
              </a:rPr>
              <a:t>处理</a:t>
            </a:r>
            <a:r>
              <a:rPr kumimoji="1" lang="zh-CN" altLang="en-US" sz="1600" b="1" dirty="0">
                <a:solidFill>
                  <a:srgbClr val="030DCD"/>
                </a:solidFill>
              </a:rPr>
              <a:t>（</a:t>
            </a:r>
            <a:r>
              <a:rPr kumimoji="1" lang="zh-CN" altLang="en-US" sz="1600" b="1" dirty="0" smtClean="0">
                <a:solidFill>
                  <a:srgbClr val="030DCD"/>
                </a:solidFill>
              </a:rPr>
              <a:t>空与非空处理统一</a:t>
            </a:r>
            <a:r>
              <a:rPr kumimoji="1" lang="zh-CN" altLang="en-US" sz="1600" b="1" dirty="0">
                <a:solidFill>
                  <a:srgbClr val="030DCD"/>
                </a:solidFill>
              </a:rPr>
              <a:t>）</a:t>
            </a:r>
            <a:endParaRPr kumimoji="1" lang="en-US" altLang="zh-CN" sz="1600" b="1" dirty="0">
              <a:solidFill>
                <a:srgbClr val="030DCD"/>
              </a:solidFill>
            </a:endParaRPr>
          </a:p>
          <a:p>
            <a:pPr marL="971550" lvl="1">
              <a:lnSpc>
                <a:spcPct val="100000"/>
              </a:lnSpc>
              <a:spcBef>
                <a:spcPts val="600"/>
              </a:spcBef>
            </a:pPr>
            <a:r>
              <a:rPr kumimoji="1" lang="zh-CN" altLang="en-US" sz="1600" b="1" dirty="0" smtClean="0">
                <a:solidFill>
                  <a:srgbClr val="030DCD"/>
                </a:solidFill>
              </a:rPr>
              <a:t>头</a:t>
            </a:r>
            <a:r>
              <a:rPr kumimoji="1" lang="zh-CN" altLang="en-US" sz="1600" b="1" dirty="0">
                <a:solidFill>
                  <a:srgbClr val="030DCD"/>
                </a:solidFill>
              </a:rPr>
              <a:t>结点</a:t>
            </a:r>
            <a:r>
              <a:rPr kumimoji="1" lang="zh-CN" altLang="en-US" sz="1600" b="1" dirty="0" smtClean="0">
                <a:solidFill>
                  <a:srgbClr val="030DCD"/>
                </a:solidFill>
              </a:rPr>
              <a:t>的数据域可以不保存任何</a:t>
            </a:r>
            <a:r>
              <a:rPr kumimoji="1" lang="zh-CN" altLang="en-US" sz="1600" b="1" dirty="0">
                <a:solidFill>
                  <a:srgbClr val="030DCD"/>
                </a:solidFill>
              </a:rPr>
              <a:t>信息，</a:t>
            </a:r>
            <a:r>
              <a:rPr kumimoji="1" lang="zh-CN" altLang="en-US" sz="1600" b="1" dirty="0">
                <a:solidFill>
                  <a:srgbClr val="7030A0"/>
                </a:solidFill>
              </a:rPr>
              <a:t>也可以</a:t>
            </a:r>
            <a:r>
              <a:rPr kumimoji="1" lang="zh-CN" altLang="en-US" sz="1600" b="1" dirty="0" smtClean="0">
                <a:solidFill>
                  <a:srgbClr val="7030A0"/>
                </a:solidFill>
              </a:rPr>
              <a:t>记录链表长度等</a:t>
            </a:r>
            <a:r>
              <a:rPr kumimoji="1" lang="zh-CN" altLang="en-US" sz="1600" b="1" dirty="0">
                <a:solidFill>
                  <a:srgbClr val="7030A0"/>
                </a:solidFill>
              </a:rPr>
              <a:t>相关信息</a:t>
            </a:r>
            <a:r>
              <a:rPr kumimoji="1" lang="zh-CN" altLang="en-US" sz="1600" b="1" dirty="0">
                <a:solidFill>
                  <a:srgbClr val="030DCD"/>
                </a:solidFill>
              </a:rPr>
              <a:t>。</a:t>
            </a:r>
          </a:p>
          <a:p>
            <a:pPr>
              <a:lnSpc>
                <a:spcPct val="100000"/>
              </a:lnSpc>
              <a:spcBef>
                <a:spcPts val="600"/>
              </a:spcBef>
            </a:pPr>
            <a:endParaRPr lang="zh-CN" altLang="en-US" sz="2000" dirty="0"/>
          </a:p>
        </p:txBody>
      </p:sp>
      <p:grpSp>
        <p:nvGrpSpPr>
          <p:cNvPr id="4" name="组合 3"/>
          <p:cNvGrpSpPr/>
          <p:nvPr/>
        </p:nvGrpSpPr>
        <p:grpSpPr>
          <a:xfrm>
            <a:off x="1046574" y="1416318"/>
            <a:ext cx="6563441" cy="1143575"/>
            <a:chOff x="1051289" y="1152496"/>
            <a:chExt cx="6563441" cy="1143575"/>
          </a:xfrm>
        </p:grpSpPr>
        <p:grpSp>
          <p:nvGrpSpPr>
            <p:cNvPr id="7" name="组合 6"/>
            <p:cNvGrpSpPr/>
            <p:nvPr/>
          </p:nvGrpSpPr>
          <p:grpSpPr>
            <a:xfrm>
              <a:off x="2410240" y="1152496"/>
              <a:ext cx="852958" cy="1105232"/>
              <a:chOff x="673100" y="1282978"/>
              <a:chExt cx="749300" cy="1144014"/>
            </a:xfrm>
          </p:grpSpPr>
          <p:sp>
            <p:nvSpPr>
              <p:cNvPr id="33" name="矩形 32"/>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p:txBody>
          </p:sp>
          <p:cxnSp>
            <p:nvCxnSpPr>
              <p:cNvPr id="34" name="直接连接符 33"/>
              <p:cNvCxnSpPr>
                <a:stCxn id="33" idx="1"/>
                <a:endCxn id="33"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5" name="文本框 34"/>
              <p:cNvSpPr txBox="1"/>
              <p:nvPr/>
            </p:nvSpPr>
            <p:spPr>
              <a:xfrm>
                <a:off x="749300" y="2044700"/>
                <a:ext cx="673100" cy="382292"/>
              </a:xfrm>
              <a:prstGeom prst="rect">
                <a:avLst/>
              </a:prstGeom>
              <a:noFill/>
            </p:spPr>
            <p:txBody>
              <a:bodyPr wrap="square" rtlCol="0">
                <a:spAutoFit/>
              </a:bodyPr>
              <a:lstStyle/>
              <a:p>
                <a:r>
                  <a:rPr lang="en-US" altLang="zh-CN" b="1" dirty="0">
                    <a:solidFill>
                      <a:srgbClr val="000000"/>
                    </a:solidFill>
                    <a:latin typeface="+mn-ea"/>
                    <a:ea typeface="+mn-ea"/>
                  </a:rPr>
                  <a:t>1356</a:t>
                </a:r>
                <a:endParaRPr lang="zh-CN" altLang="en-US" b="1" dirty="0">
                  <a:solidFill>
                    <a:srgbClr val="000000"/>
                  </a:solidFill>
                  <a:latin typeface="+mn-ea"/>
                  <a:ea typeface="+mn-ea"/>
                </a:endParaRPr>
              </a:p>
            </p:txBody>
          </p:sp>
          <p:sp>
            <p:nvSpPr>
              <p:cNvPr id="36" name="文本框 35"/>
              <p:cNvSpPr txBox="1"/>
              <p:nvPr/>
            </p:nvSpPr>
            <p:spPr>
              <a:xfrm>
                <a:off x="673100" y="1282978"/>
                <a:ext cx="749300" cy="382292"/>
              </a:xfrm>
              <a:prstGeom prst="rect">
                <a:avLst/>
              </a:prstGeom>
              <a:noFill/>
            </p:spPr>
            <p:txBody>
              <a:bodyPr wrap="square" rtlCol="0">
                <a:spAutoFit/>
              </a:bodyPr>
              <a:lstStyle/>
              <a:p>
                <a:r>
                  <a:rPr lang="en-US" altLang="zh-CN" b="1" dirty="0">
                    <a:solidFill>
                      <a:srgbClr val="000000"/>
                    </a:solidFill>
                    <a:latin typeface="+mn-ea"/>
                    <a:ea typeface="+mn-ea"/>
                  </a:rPr>
                  <a:t>1249</a:t>
                </a:r>
                <a:endParaRPr lang="zh-CN" altLang="en-US" b="1" dirty="0">
                  <a:solidFill>
                    <a:srgbClr val="000000"/>
                  </a:solidFill>
                  <a:latin typeface="+mn-ea"/>
                  <a:ea typeface="+mn-ea"/>
                </a:endParaRPr>
              </a:p>
            </p:txBody>
          </p:sp>
          <p:sp>
            <p:nvSpPr>
              <p:cNvPr id="37" name="文本框 36"/>
              <p:cNvSpPr txBox="1"/>
              <p:nvPr/>
            </p:nvSpPr>
            <p:spPr>
              <a:xfrm>
                <a:off x="711200" y="1725929"/>
                <a:ext cx="673100" cy="382292"/>
              </a:xfrm>
              <a:prstGeom prst="rect">
                <a:avLst/>
              </a:prstGeom>
              <a:noFill/>
            </p:spPr>
            <p:txBody>
              <a:bodyPr wrap="square" rtlCol="0">
                <a:spAutoFit/>
              </a:bodyPr>
              <a:lstStyle/>
              <a:p>
                <a:r>
                  <a:rPr lang="en-US" altLang="zh-CN" b="1" dirty="0">
                    <a:solidFill>
                      <a:srgbClr val="000000"/>
                    </a:solidFill>
                    <a:latin typeface="+mn-ea"/>
                    <a:ea typeface="+mn-ea"/>
                  </a:rPr>
                  <a:t>  A</a:t>
                </a:r>
                <a:endParaRPr lang="zh-CN" altLang="en-US" b="1" dirty="0">
                  <a:solidFill>
                    <a:srgbClr val="000000"/>
                  </a:solidFill>
                  <a:latin typeface="+mn-ea"/>
                  <a:ea typeface="+mn-ea"/>
                </a:endParaRPr>
              </a:p>
            </p:txBody>
          </p:sp>
        </p:grpSp>
        <p:grpSp>
          <p:nvGrpSpPr>
            <p:cNvPr id="9" name="组合 8"/>
            <p:cNvGrpSpPr/>
            <p:nvPr/>
          </p:nvGrpSpPr>
          <p:grpSpPr>
            <a:xfrm>
              <a:off x="1817507" y="1152727"/>
              <a:ext cx="2891383" cy="1105232"/>
              <a:chOff x="1422401" y="1282978"/>
              <a:chExt cx="2539999" cy="1144014"/>
            </a:xfrm>
          </p:grpSpPr>
          <p:grpSp>
            <p:nvGrpSpPr>
              <p:cNvPr id="26" name="组合 25"/>
              <p:cNvGrpSpPr/>
              <p:nvPr/>
            </p:nvGrpSpPr>
            <p:grpSpPr>
              <a:xfrm>
                <a:off x="3213100" y="1282978"/>
                <a:ext cx="749300" cy="1144014"/>
                <a:chOff x="673100" y="1282978"/>
                <a:chExt cx="749300" cy="1144014"/>
              </a:xfrm>
            </p:grpSpPr>
            <p:sp>
              <p:nvSpPr>
                <p:cNvPr id="28" name="矩形 27"/>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p:txBody>
            </p:sp>
            <p:cxnSp>
              <p:nvCxnSpPr>
                <p:cNvPr id="29" name="直接连接符 28"/>
                <p:cNvCxnSpPr>
                  <a:stCxn id="28" idx="1"/>
                  <a:endCxn id="28"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749300" y="2044700"/>
                  <a:ext cx="673100" cy="382292"/>
                </a:xfrm>
                <a:prstGeom prst="rect">
                  <a:avLst/>
                </a:prstGeom>
                <a:noFill/>
              </p:spPr>
              <p:txBody>
                <a:bodyPr wrap="square" rtlCol="0">
                  <a:spAutoFit/>
                </a:bodyPr>
                <a:lstStyle/>
                <a:p>
                  <a:r>
                    <a:rPr lang="en-US" altLang="zh-CN" b="1" dirty="0">
                      <a:solidFill>
                        <a:srgbClr val="000000"/>
                      </a:solidFill>
                      <a:latin typeface="+mn-ea"/>
                      <a:ea typeface="+mn-ea"/>
                    </a:rPr>
                    <a:t>1475</a:t>
                  </a:r>
                  <a:endParaRPr lang="zh-CN" altLang="en-US" b="1" dirty="0">
                    <a:solidFill>
                      <a:srgbClr val="000000"/>
                    </a:solidFill>
                    <a:latin typeface="+mn-ea"/>
                    <a:ea typeface="+mn-ea"/>
                  </a:endParaRPr>
                </a:p>
              </p:txBody>
            </p:sp>
            <p:sp>
              <p:nvSpPr>
                <p:cNvPr id="31" name="文本框 30"/>
                <p:cNvSpPr txBox="1"/>
                <p:nvPr/>
              </p:nvSpPr>
              <p:spPr>
                <a:xfrm>
                  <a:off x="673100" y="1282978"/>
                  <a:ext cx="749300" cy="382292"/>
                </a:xfrm>
                <a:prstGeom prst="rect">
                  <a:avLst/>
                </a:prstGeom>
                <a:noFill/>
              </p:spPr>
              <p:txBody>
                <a:bodyPr wrap="square" rtlCol="0">
                  <a:spAutoFit/>
                </a:bodyPr>
                <a:lstStyle/>
                <a:p>
                  <a:r>
                    <a:rPr lang="en-US" altLang="zh-CN" b="1" dirty="0">
                      <a:solidFill>
                        <a:srgbClr val="000000"/>
                      </a:solidFill>
                      <a:latin typeface="+mn-ea"/>
                      <a:ea typeface="+mn-ea"/>
                    </a:rPr>
                    <a:t>1356</a:t>
                  </a:r>
                  <a:endParaRPr lang="zh-CN" altLang="en-US" b="1" dirty="0">
                    <a:solidFill>
                      <a:srgbClr val="000000"/>
                    </a:solidFill>
                    <a:latin typeface="+mn-ea"/>
                    <a:ea typeface="+mn-ea"/>
                  </a:endParaRPr>
                </a:p>
              </p:txBody>
            </p:sp>
            <p:sp>
              <p:nvSpPr>
                <p:cNvPr id="32" name="文本框 31"/>
                <p:cNvSpPr txBox="1"/>
                <p:nvPr/>
              </p:nvSpPr>
              <p:spPr>
                <a:xfrm>
                  <a:off x="711200" y="1725929"/>
                  <a:ext cx="673100" cy="382292"/>
                </a:xfrm>
                <a:prstGeom prst="rect">
                  <a:avLst/>
                </a:prstGeom>
                <a:noFill/>
              </p:spPr>
              <p:txBody>
                <a:bodyPr wrap="square" rtlCol="0">
                  <a:spAutoFit/>
                </a:bodyPr>
                <a:lstStyle/>
                <a:p>
                  <a:r>
                    <a:rPr lang="en-US" altLang="zh-CN" b="1" dirty="0">
                      <a:solidFill>
                        <a:srgbClr val="000000"/>
                      </a:solidFill>
                      <a:latin typeface="+mn-ea"/>
                      <a:ea typeface="+mn-ea"/>
                    </a:rPr>
                    <a:t>  B</a:t>
                  </a:r>
                  <a:endParaRPr lang="zh-CN" altLang="en-US" b="1" dirty="0">
                    <a:solidFill>
                      <a:srgbClr val="000000"/>
                    </a:solidFill>
                    <a:latin typeface="+mn-ea"/>
                    <a:ea typeface="+mn-ea"/>
                  </a:endParaRPr>
                </a:p>
              </p:txBody>
            </p:sp>
          </p:grpSp>
          <p:cxnSp>
            <p:nvCxnSpPr>
              <p:cNvPr id="27" name="肘形连接符 26"/>
              <p:cNvCxnSpPr>
                <a:endCxn id="32" idx="1"/>
              </p:cNvCxnSpPr>
              <p:nvPr/>
            </p:nvCxnSpPr>
            <p:spPr bwMode="auto">
              <a:xfrm flipV="1">
                <a:off x="2692400" y="1917075"/>
                <a:ext cx="558800" cy="312531"/>
              </a:xfrm>
              <a:prstGeom prst="bentConnector3">
                <a:avLst/>
              </a:prstGeom>
              <a:solidFill>
                <a:schemeClr val="accent1"/>
              </a:solidFill>
              <a:ln w="9525" cap="flat" cmpd="sng" algn="ctr">
                <a:solidFill>
                  <a:schemeClr val="tx1"/>
                </a:solidFill>
                <a:prstDash val="solid"/>
                <a:round/>
                <a:headEnd type="none" w="med" len="med"/>
                <a:tailEnd type="triangle"/>
              </a:ln>
            </p:spPr>
          </p:cxnSp>
          <p:cxnSp>
            <p:nvCxnSpPr>
              <p:cNvPr id="48" name="肘形连接符 47"/>
              <p:cNvCxnSpPr/>
              <p:nvPr/>
            </p:nvCxnSpPr>
            <p:spPr bwMode="auto">
              <a:xfrm flipV="1">
                <a:off x="1422401" y="1917075"/>
                <a:ext cx="558800" cy="312531"/>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nvGrpSpPr>
            <p:cNvPr id="10" name="组合 9"/>
            <p:cNvGrpSpPr/>
            <p:nvPr/>
          </p:nvGrpSpPr>
          <p:grpSpPr>
            <a:xfrm>
              <a:off x="4737803" y="1190839"/>
              <a:ext cx="1445692" cy="1105232"/>
              <a:chOff x="2692400" y="1282978"/>
              <a:chExt cx="1270000" cy="1144014"/>
            </a:xfrm>
          </p:grpSpPr>
          <p:grpSp>
            <p:nvGrpSpPr>
              <p:cNvPr id="19" name="组合 18"/>
              <p:cNvGrpSpPr/>
              <p:nvPr/>
            </p:nvGrpSpPr>
            <p:grpSpPr>
              <a:xfrm>
                <a:off x="3213100" y="1282978"/>
                <a:ext cx="749300" cy="1144014"/>
                <a:chOff x="673100" y="1282978"/>
                <a:chExt cx="749300" cy="1144014"/>
              </a:xfrm>
            </p:grpSpPr>
            <p:sp>
              <p:nvSpPr>
                <p:cNvPr id="21" name="矩形 20"/>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p:txBody>
            </p:sp>
            <p:cxnSp>
              <p:nvCxnSpPr>
                <p:cNvPr id="22" name="直接连接符 21"/>
                <p:cNvCxnSpPr>
                  <a:stCxn id="21" idx="1"/>
                  <a:endCxn id="21"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3" name="文本框 22"/>
                <p:cNvSpPr txBox="1"/>
                <p:nvPr/>
              </p:nvSpPr>
              <p:spPr>
                <a:xfrm>
                  <a:off x="749300" y="2044700"/>
                  <a:ext cx="673100" cy="382292"/>
                </a:xfrm>
                <a:prstGeom prst="rect">
                  <a:avLst/>
                </a:prstGeom>
                <a:noFill/>
              </p:spPr>
              <p:txBody>
                <a:bodyPr wrap="square" rtlCol="0">
                  <a:spAutoFit/>
                </a:bodyPr>
                <a:lstStyle/>
                <a:p>
                  <a:r>
                    <a:rPr lang="en-US" altLang="zh-CN" b="1" dirty="0">
                      <a:solidFill>
                        <a:srgbClr val="000000"/>
                      </a:solidFill>
                      <a:latin typeface="+mn-ea"/>
                      <a:ea typeface="+mn-ea"/>
                    </a:rPr>
                    <a:t>1021</a:t>
                  </a:r>
                  <a:endParaRPr lang="zh-CN" altLang="en-US" b="1" dirty="0">
                    <a:solidFill>
                      <a:srgbClr val="000000"/>
                    </a:solidFill>
                    <a:latin typeface="+mn-ea"/>
                    <a:ea typeface="+mn-ea"/>
                  </a:endParaRPr>
                </a:p>
              </p:txBody>
            </p:sp>
            <p:sp>
              <p:nvSpPr>
                <p:cNvPr id="24" name="文本框 23"/>
                <p:cNvSpPr txBox="1"/>
                <p:nvPr/>
              </p:nvSpPr>
              <p:spPr>
                <a:xfrm>
                  <a:off x="673100" y="1282978"/>
                  <a:ext cx="749300" cy="382292"/>
                </a:xfrm>
                <a:prstGeom prst="rect">
                  <a:avLst/>
                </a:prstGeom>
                <a:noFill/>
              </p:spPr>
              <p:txBody>
                <a:bodyPr wrap="square" rtlCol="0">
                  <a:spAutoFit/>
                </a:bodyPr>
                <a:lstStyle/>
                <a:p>
                  <a:r>
                    <a:rPr lang="en-US" altLang="zh-CN" b="1" dirty="0">
                      <a:solidFill>
                        <a:srgbClr val="000000"/>
                      </a:solidFill>
                      <a:latin typeface="+mn-ea"/>
                      <a:ea typeface="+mn-ea"/>
                    </a:rPr>
                    <a:t>1475</a:t>
                  </a:r>
                  <a:endParaRPr lang="zh-CN" altLang="en-US" b="1" dirty="0">
                    <a:solidFill>
                      <a:srgbClr val="000000"/>
                    </a:solidFill>
                    <a:latin typeface="+mn-ea"/>
                    <a:ea typeface="+mn-ea"/>
                  </a:endParaRPr>
                </a:p>
              </p:txBody>
            </p:sp>
            <p:sp>
              <p:nvSpPr>
                <p:cNvPr id="25" name="文本框 24"/>
                <p:cNvSpPr txBox="1"/>
                <p:nvPr/>
              </p:nvSpPr>
              <p:spPr>
                <a:xfrm>
                  <a:off x="711200" y="1725929"/>
                  <a:ext cx="673100" cy="382292"/>
                </a:xfrm>
                <a:prstGeom prst="rect">
                  <a:avLst/>
                </a:prstGeom>
                <a:noFill/>
              </p:spPr>
              <p:txBody>
                <a:bodyPr wrap="square" rtlCol="0">
                  <a:spAutoFit/>
                </a:bodyPr>
                <a:lstStyle/>
                <a:p>
                  <a:r>
                    <a:rPr lang="en-US" altLang="zh-CN" b="1" dirty="0">
                      <a:solidFill>
                        <a:srgbClr val="000000"/>
                      </a:solidFill>
                      <a:latin typeface="+mn-ea"/>
                      <a:ea typeface="+mn-ea"/>
                    </a:rPr>
                    <a:t>  C</a:t>
                  </a:r>
                  <a:endParaRPr lang="zh-CN" altLang="en-US" b="1" dirty="0">
                    <a:solidFill>
                      <a:srgbClr val="000000"/>
                    </a:solidFill>
                    <a:latin typeface="+mn-ea"/>
                    <a:ea typeface="+mn-ea"/>
                  </a:endParaRPr>
                </a:p>
              </p:txBody>
            </p:sp>
          </p:grpSp>
          <p:cxnSp>
            <p:nvCxnSpPr>
              <p:cNvPr id="20" name="肘形连接符 19"/>
              <p:cNvCxnSpPr>
                <a:endCxn id="25" idx="1"/>
              </p:cNvCxnSpPr>
              <p:nvPr/>
            </p:nvCxnSpPr>
            <p:spPr bwMode="auto">
              <a:xfrm flipV="1">
                <a:off x="2692400" y="1917075"/>
                <a:ext cx="558800" cy="312531"/>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nvGrpSpPr>
            <p:cNvPr id="11" name="组合 10"/>
            <p:cNvGrpSpPr/>
            <p:nvPr/>
          </p:nvGrpSpPr>
          <p:grpSpPr>
            <a:xfrm>
              <a:off x="6169038" y="1188345"/>
              <a:ext cx="1445692" cy="1105231"/>
              <a:chOff x="2692400" y="1282978"/>
              <a:chExt cx="1270000" cy="1144013"/>
            </a:xfrm>
          </p:grpSpPr>
          <p:grpSp>
            <p:nvGrpSpPr>
              <p:cNvPr id="12" name="组合 11"/>
              <p:cNvGrpSpPr/>
              <p:nvPr/>
            </p:nvGrpSpPr>
            <p:grpSpPr>
              <a:xfrm>
                <a:off x="3213100" y="1282978"/>
                <a:ext cx="749300" cy="1144013"/>
                <a:chOff x="673100" y="1282978"/>
                <a:chExt cx="749300" cy="1144013"/>
              </a:xfrm>
            </p:grpSpPr>
            <p:sp>
              <p:nvSpPr>
                <p:cNvPr id="14" name="矩形 13"/>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p:txBody>
            </p:sp>
            <p:cxnSp>
              <p:nvCxnSpPr>
                <p:cNvPr id="15" name="直接连接符 14"/>
                <p:cNvCxnSpPr>
                  <a:stCxn id="14" idx="1"/>
                  <a:endCxn id="14"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6" name="文本框 15"/>
                <p:cNvSpPr txBox="1"/>
                <p:nvPr/>
              </p:nvSpPr>
              <p:spPr>
                <a:xfrm>
                  <a:off x="749300" y="2044700"/>
                  <a:ext cx="673100" cy="382291"/>
                </a:xfrm>
                <a:prstGeom prst="rect">
                  <a:avLst/>
                </a:prstGeom>
                <a:noFill/>
              </p:spPr>
              <p:txBody>
                <a:bodyPr wrap="square" rtlCol="0">
                  <a:spAutoFit/>
                </a:bodyPr>
                <a:lstStyle/>
                <a:p>
                  <a:r>
                    <a:rPr lang="en-US" altLang="zh-CN" b="1" dirty="0">
                      <a:solidFill>
                        <a:srgbClr val="0000CC"/>
                      </a:solidFill>
                      <a:latin typeface="+mn-ea"/>
                      <a:ea typeface="+mn-ea"/>
                    </a:rPr>
                    <a:t>NULL</a:t>
                  </a:r>
                  <a:endParaRPr lang="zh-CN" altLang="en-US" b="1" dirty="0">
                    <a:solidFill>
                      <a:srgbClr val="0000CC"/>
                    </a:solidFill>
                    <a:latin typeface="+mn-ea"/>
                    <a:ea typeface="+mn-ea"/>
                  </a:endParaRPr>
                </a:p>
              </p:txBody>
            </p:sp>
            <p:sp>
              <p:nvSpPr>
                <p:cNvPr id="17" name="文本框 16"/>
                <p:cNvSpPr txBox="1"/>
                <p:nvPr/>
              </p:nvSpPr>
              <p:spPr>
                <a:xfrm>
                  <a:off x="673100" y="1282978"/>
                  <a:ext cx="749300" cy="382292"/>
                </a:xfrm>
                <a:prstGeom prst="rect">
                  <a:avLst/>
                </a:prstGeom>
                <a:noFill/>
              </p:spPr>
              <p:txBody>
                <a:bodyPr wrap="square" rtlCol="0">
                  <a:spAutoFit/>
                </a:bodyPr>
                <a:lstStyle/>
                <a:p>
                  <a:r>
                    <a:rPr lang="en-US" altLang="zh-CN" b="1" dirty="0">
                      <a:solidFill>
                        <a:srgbClr val="000000"/>
                      </a:solidFill>
                      <a:latin typeface="+mn-ea"/>
                      <a:ea typeface="+mn-ea"/>
                    </a:rPr>
                    <a:t>1021</a:t>
                  </a:r>
                  <a:endParaRPr lang="zh-CN" altLang="en-US" b="1" dirty="0">
                    <a:solidFill>
                      <a:srgbClr val="000000"/>
                    </a:solidFill>
                    <a:latin typeface="+mn-ea"/>
                    <a:ea typeface="+mn-ea"/>
                  </a:endParaRPr>
                </a:p>
              </p:txBody>
            </p:sp>
            <p:sp>
              <p:nvSpPr>
                <p:cNvPr id="18" name="文本框 17"/>
                <p:cNvSpPr txBox="1"/>
                <p:nvPr/>
              </p:nvSpPr>
              <p:spPr>
                <a:xfrm>
                  <a:off x="711200" y="1725929"/>
                  <a:ext cx="673100" cy="382292"/>
                </a:xfrm>
                <a:prstGeom prst="rect">
                  <a:avLst/>
                </a:prstGeom>
                <a:noFill/>
              </p:spPr>
              <p:txBody>
                <a:bodyPr wrap="square" rtlCol="0">
                  <a:spAutoFit/>
                </a:bodyPr>
                <a:lstStyle/>
                <a:p>
                  <a:r>
                    <a:rPr lang="en-US" altLang="zh-CN" b="1" dirty="0">
                      <a:solidFill>
                        <a:srgbClr val="000000"/>
                      </a:solidFill>
                      <a:latin typeface="+mn-ea"/>
                      <a:ea typeface="+mn-ea"/>
                    </a:rPr>
                    <a:t>  D</a:t>
                  </a:r>
                  <a:endParaRPr lang="zh-CN" altLang="en-US" b="1" dirty="0">
                    <a:solidFill>
                      <a:srgbClr val="000000"/>
                    </a:solidFill>
                    <a:latin typeface="+mn-ea"/>
                    <a:ea typeface="+mn-ea"/>
                  </a:endParaRPr>
                </a:p>
              </p:txBody>
            </p:sp>
          </p:grpSp>
          <p:cxnSp>
            <p:nvCxnSpPr>
              <p:cNvPr id="13" name="肘形连接符 12"/>
              <p:cNvCxnSpPr>
                <a:endCxn id="18" idx="1"/>
              </p:cNvCxnSpPr>
              <p:nvPr/>
            </p:nvCxnSpPr>
            <p:spPr bwMode="auto">
              <a:xfrm flipV="1">
                <a:off x="2692400" y="1917075"/>
                <a:ext cx="558800" cy="312531"/>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nvGrpSpPr>
            <p:cNvPr id="39" name="组合 38"/>
            <p:cNvGrpSpPr/>
            <p:nvPr/>
          </p:nvGrpSpPr>
          <p:grpSpPr>
            <a:xfrm>
              <a:off x="1051289" y="1177321"/>
              <a:ext cx="852958" cy="1105232"/>
              <a:chOff x="673100" y="1282978"/>
              <a:chExt cx="749300" cy="1144014"/>
            </a:xfrm>
          </p:grpSpPr>
          <p:sp>
            <p:nvSpPr>
              <p:cNvPr id="42" name="矩形 41"/>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p:txBody>
          </p:sp>
          <p:cxnSp>
            <p:nvCxnSpPr>
              <p:cNvPr id="43" name="直接连接符 42"/>
              <p:cNvCxnSpPr>
                <a:stCxn id="42" idx="1"/>
                <a:endCxn id="42"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4" name="文本框 43"/>
              <p:cNvSpPr txBox="1"/>
              <p:nvPr/>
            </p:nvSpPr>
            <p:spPr>
              <a:xfrm>
                <a:off x="749300" y="2044700"/>
                <a:ext cx="673100" cy="382292"/>
              </a:xfrm>
              <a:prstGeom prst="rect">
                <a:avLst/>
              </a:prstGeom>
              <a:noFill/>
            </p:spPr>
            <p:txBody>
              <a:bodyPr wrap="square" rtlCol="0">
                <a:spAutoFit/>
              </a:bodyPr>
              <a:lstStyle/>
              <a:p>
                <a:r>
                  <a:rPr lang="en-US" altLang="zh-CN" b="1" dirty="0" smtClean="0">
                    <a:solidFill>
                      <a:srgbClr val="000000"/>
                    </a:solidFill>
                    <a:latin typeface="+mn-ea"/>
                    <a:ea typeface="+mn-ea"/>
                  </a:rPr>
                  <a:t>1249</a:t>
                </a:r>
                <a:endParaRPr lang="zh-CN" altLang="en-US" b="1" dirty="0">
                  <a:solidFill>
                    <a:srgbClr val="000000"/>
                  </a:solidFill>
                  <a:latin typeface="+mn-ea"/>
                  <a:ea typeface="+mn-ea"/>
                </a:endParaRPr>
              </a:p>
            </p:txBody>
          </p:sp>
          <p:sp>
            <p:nvSpPr>
              <p:cNvPr id="45" name="文本框 44"/>
              <p:cNvSpPr txBox="1"/>
              <p:nvPr/>
            </p:nvSpPr>
            <p:spPr>
              <a:xfrm>
                <a:off x="673100" y="1282978"/>
                <a:ext cx="749300" cy="382292"/>
              </a:xfrm>
              <a:prstGeom prst="rect">
                <a:avLst/>
              </a:prstGeom>
              <a:noFill/>
            </p:spPr>
            <p:txBody>
              <a:bodyPr wrap="square" rtlCol="0">
                <a:spAutoFit/>
              </a:bodyPr>
              <a:lstStyle/>
              <a:p>
                <a:r>
                  <a:rPr lang="en-US" altLang="zh-CN" b="1" dirty="0" smtClean="0">
                    <a:solidFill>
                      <a:srgbClr val="030DCD"/>
                    </a:solidFill>
                    <a:latin typeface="+mn-ea"/>
                    <a:ea typeface="+mn-ea"/>
                  </a:rPr>
                  <a:t>head</a:t>
                </a:r>
                <a:endParaRPr lang="zh-CN" altLang="en-US" b="1" dirty="0">
                  <a:solidFill>
                    <a:srgbClr val="030DCD"/>
                  </a:solidFill>
                  <a:latin typeface="+mn-ea"/>
                  <a:ea typeface="+mn-ea"/>
                </a:endParaRPr>
              </a:p>
            </p:txBody>
          </p:sp>
          <p:sp>
            <p:nvSpPr>
              <p:cNvPr id="46" name="文本框 45"/>
              <p:cNvSpPr txBox="1"/>
              <p:nvPr/>
            </p:nvSpPr>
            <p:spPr>
              <a:xfrm>
                <a:off x="711200" y="1725929"/>
                <a:ext cx="673100" cy="382292"/>
              </a:xfrm>
              <a:prstGeom prst="rect">
                <a:avLst/>
              </a:prstGeom>
              <a:noFill/>
            </p:spPr>
            <p:txBody>
              <a:bodyPr wrap="square" rtlCol="0">
                <a:spAutoFit/>
              </a:bodyPr>
              <a:lstStyle/>
              <a:p>
                <a:r>
                  <a:rPr lang="en-US" altLang="zh-CN" b="1" dirty="0">
                    <a:solidFill>
                      <a:srgbClr val="000000"/>
                    </a:solidFill>
                    <a:latin typeface="+mn-ea"/>
                    <a:ea typeface="+mn-ea"/>
                  </a:rPr>
                  <a:t>  </a:t>
                </a:r>
                <a:endParaRPr lang="zh-CN" altLang="en-US" b="1" dirty="0">
                  <a:solidFill>
                    <a:srgbClr val="000000"/>
                  </a:solidFill>
                  <a:latin typeface="+mn-ea"/>
                  <a:ea typeface="+mn-ea"/>
                </a:endParaRPr>
              </a:p>
            </p:txBody>
          </p:sp>
        </p:grpSp>
      </p:grpSp>
    </p:spTree>
    <p:extLst>
      <p:ext uri="{BB962C8B-B14F-4D97-AF65-F5344CB8AC3E}">
        <p14:creationId xmlns:p14="http://schemas.microsoft.com/office/powerpoint/2010/main" val="8781615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创建一个简单的单向链表</a:t>
            </a:r>
          </a:p>
        </p:txBody>
      </p:sp>
      <p:sp>
        <p:nvSpPr>
          <p:cNvPr id="3" name="内容占位符 2"/>
          <p:cNvSpPr>
            <a:spLocks noGrp="1"/>
          </p:cNvSpPr>
          <p:nvPr>
            <p:ph idx="1"/>
          </p:nvPr>
        </p:nvSpPr>
        <p:spPr>
          <a:xfrm>
            <a:off x="485775" y="1031154"/>
            <a:ext cx="8089900" cy="5345112"/>
          </a:xfrm>
        </p:spPr>
        <p:txBody>
          <a:bodyPr/>
          <a:lstStyle/>
          <a:p>
            <a:pPr>
              <a:spcBef>
                <a:spcPts val="600"/>
              </a:spcBef>
              <a:buNone/>
            </a:pPr>
            <a:r>
              <a:rPr lang="zh-CN" altLang="zh-CN" sz="1800" dirty="0">
                <a:solidFill>
                  <a:srgbClr val="000118"/>
                </a:solidFill>
              </a:rPr>
              <a:t> </a:t>
            </a:r>
            <a:r>
              <a:rPr lang="en-US" altLang="zh-CN" sz="1800" dirty="0" err="1">
                <a:solidFill>
                  <a:srgbClr val="000118"/>
                </a:solidFill>
              </a:rPr>
              <a:t>int</a:t>
            </a:r>
            <a:r>
              <a:rPr lang="en-US" altLang="zh-CN" sz="1800" dirty="0">
                <a:solidFill>
                  <a:srgbClr val="000118"/>
                </a:solidFill>
              </a:rPr>
              <a:t> main()</a:t>
            </a:r>
          </a:p>
          <a:p>
            <a:pPr>
              <a:spcBef>
                <a:spcPts val="600"/>
              </a:spcBef>
              <a:buNone/>
            </a:pPr>
            <a:r>
              <a:rPr lang="en-US" altLang="zh-CN" sz="1800" dirty="0">
                <a:solidFill>
                  <a:srgbClr val="000118"/>
                </a:solidFill>
              </a:rPr>
              <a:t> { </a:t>
            </a:r>
          </a:p>
          <a:p>
            <a:pPr>
              <a:spcBef>
                <a:spcPts val="600"/>
              </a:spcBef>
              <a:buNone/>
            </a:pPr>
            <a:r>
              <a:rPr lang="en-US" altLang="zh-CN" sz="1800" dirty="0">
                <a:solidFill>
                  <a:srgbClr val="000118"/>
                </a:solidFill>
              </a:rPr>
              <a:t>     </a:t>
            </a:r>
            <a:r>
              <a:rPr lang="en-US" altLang="zh-CN" sz="1800" dirty="0">
                <a:solidFill>
                  <a:srgbClr val="C00000"/>
                </a:solidFill>
              </a:rPr>
              <a:t>struct</a:t>
            </a:r>
            <a:r>
              <a:rPr lang="en-US" altLang="zh-CN" sz="1800" dirty="0">
                <a:solidFill>
                  <a:srgbClr val="000118"/>
                </a:solidFill>
              </a:rPr>
              <a:t> student  </a:t>
            </a:r>
            <a:r>
              <a:rPr lang="en-US" altLang="zh-CN" sz="1800" b="1" dirty="0">
                <a:solidFill>
                  <a:srgbClr val="006600"/>
                </a:solidFill>
              </a:rPr>
              <a:t>a</a:t>
            </a:r>
            <a:r>
              <a:rPr lang="zh-CN" altLang="en-US" sz="1800" b="1" dirty="0">
                <a:solidFill>
                  <a:srgbClr val="006600"/>
                </a:solidFill>
              </a:rPr>
              <a:t>，</a:t>
            </a:r>
            <a:r>
              <a:rPr lang="en-US" altLang="zh-CN" sz="1800" b="1" dirty="0">
                <a:solidFill>
                  <a:srgbClr val="006600"/>
                </a:solidFill>
              </a:rPr>
              <a:t>b</a:t>
            </a:r>
            <a:r>
              <a:rPr lang="zh-CN" altLang="en-US" sz="1800" b="1" dirty="0">
                <a:solidFill>
                  <a:srgbClr val="006600"/>
                </a:solidFill>
              </a:rPr>
              <a:t>，</a:t>
            </a:r>
            <a:r>
              <a:rPr lang="en-US" altLang="zh-CN" sz="1800" b="1" dirty="0">
                <a:solidFill>
                  <a:srgbClr val="006600"/>
                </a:solidFill>
              </a:rPr>
              <a:t>c</a:t>
            </a:r>
            <a:r>
              <a:rPr lang="zh-CN" altLang="en-US" sz="1800" b="1" dirty="0">
                <a:solidFill>
                  <a:srgbClr val="006600"/>
                </a:solidFill>
              </a:rPr>
              <a:t>；  </a:t>
            </a:r>
            <a:r>
              <a:rPr lang="en-US" altLang="zh-CN" sz="1800" b="1" dirty="0">
                <a:solidFill>
                  <a:srgbClr val="7030A0"/>
                </a:solidFill>
              </a:rPr>
              <a:t>//</a:t>
            </a:r>
            <a:r>
              <a:rPr lang="zh-CN" altLang="en-US" sz="1800" b="1" dirty="0">
                <a:solidFill>
                  <a:srgbClr val="7030A0"/>
                </a:solidFill>
              </a:rPr>
              <a:t>定义</a:t>
            </a:r>
            <a:r>
              <a:rPr lang="en-US" altLang="zh-CN" sz="1800" b="1" dirty="0">
                <a:solidFill>
                  <a:srgbClr val="7030A0"/>
                </a:solidFill>
              </a:rPr>
              <a:t>3</a:t>
            </a:r>
            <a:r>
              <a:rPr lang="zh-CN" altLang="en-US" sz="1800" b="1" dirty="0">
                <a:solidFill>
                  <a:srgbClr val="7030A0"/>
                </a:solidFill>
              </a:rPr>
              <a:t>个结构类型变量，对应链表的三个结点；</a:t>
            </a:r>
            <a:endParaRPr lang="en-US" altLang="zh-CN" sz="1800" b="1" dirty="0">
              <a:solidFill>
                <a:srgbClr val="7030A0"/>
              </a:solidFill>
            </a:endParaRPr>
          </a:p>
          <a:p>
            <a:pPr>
              <a:spcBef>
                <a:spcPts val="600"/>
              </a:spcBef>
              <a:buNone/>
            </a:pPr>
            <a:r>
              <a:rPr lang="zh-CN" altLang="en-US" sz="1800" b="1" dirty="0">
                <a:solidFill>
                  <a:srgbClr val="006600"/>
                </a:solidFill>
              </a:rPr>
              <a:t>    </a:t>
            </a:r>
            <a:r>
              <a:rPr lang="en-US" altLang="zh-CN" sz="1800" dirty="0">
                <a:solidFill>
                  <a:srgbClr val="000118"/>
                </a:solidFill>
              </a:rPr>
              <a:t> </a:t>
            </a:r>
            <a:r>
              <a:rPr lang="en-US" altLang="zh-CN" sz="1800" dirty="0">
                <a:solidFill>
                  <a:srgbClr val="C00000"/>
                </a:solidFill>
              </a:rPr>
              <a:t>struct</a:t>
            </a:r>
            <a:r>
              <a:rPr lang="en-US" altLang="zh-CN" sz="1800" dirty="0">
                <a:solidFill>
                  <a:srgbClr val="000118"/>
                </a:solidFill>
              </a:rPr>
              <a:t> student  </a:t>
            </a:r>
            <a:r>
              <a:rPr lang="zh-CN" altLang="en-US" sz="1800" b="1" dirty="0">
                <a:solidFill>
                  <a:srgbClr val="006600"/>
                </a:solidFill>
              </a:rPr>
              <a:t>*</a:t>
            </a:r>
            <a:r>
              <a:rPr lang="en-US" altLang="zh-CN" sz="1800" b="1" dirty="0">
                <a:solidFill>
                  <a:srgbClr val="006600"/>
                </a:solidFill>
              </a:rPr>
              <a:t>head;       </a:t>
            </a:r>
            <a:r>
              <a:rPr lang="en-US" altLang="zh-CN" sz="1800" b="1" dirty="0">
                <a:solidFill>
                  <a:srgbClr val="C00000"/>
                </a:solidFill>
              </a:rPr>
              <a:t>//</a:t>
            </a:r>
            <a:r>
              <a:rPr lang="zh-CN" altLang="en-US" sz="1800" b="1" dirty="0">
                <a:solidFill>
                  <a:srgbClr val="C00000"/>
                </a:solidFill>
              </a:rPr>
              <a:t>定义链表的头指针</a:t>
            </a:r>
            <a:r>
              <a:rPr lang="zh-CN" altLang="en-US" sz="1800" b="1" dirty="0">
                <a:solidFill>
                  <a:srgbClr val="006600"/>
                </a:solidFill>
              </a:rPr>
              <a:t>；</a:t>
            </a:r>
            <a:endParaRPr lang="en-US" altLang="zh-CN" sz="1800" b="1" dirty="0">
              <a:solidFill>
                <a:srgbClr val="006600"/>
              </a:solidFill>
            </a:endParaRPr>
          </a:p>
          <a:p>
            <a:pPr>
              <a:spcBef>
                <a:spcPts val="600"/>
              </a:spcBef>
              <a:buNone/>
            </a:pPr>
            <a:r>
              <a:rPr lang="en-US" altLang="zh-CN" sz="1800" dirty="0">
                <a:solidFill>
                  <a:srgbClr val="000118"/>
                </a:solidFill>
              </a:rPr>
              <a:t>     </a:t>
            </a:r>
            <a:r>
              <a:rPr lang="en-US" altLang="zh-CN" sz="1800" dirty="0">
                <a:solidFill>
                  <a:srgbClr val="1C02E0"/>
                </a:solidFill>
              </a:rPr>
              <a:t>// </a:t>
            </a:r>
            <a:r>
              <a:rPr lang="zh-CN" altLang="en-US" sz="1800" dirty="0">
                <a:solidFill>
                  <a:srgbClr val="1C02E0"/>
                </a:solidFill>
              </a:rPr>
              <a:t>对结点的</a:t>
            </a:r>
            <a:r>
              <a:rPr lang="en-US" altLang="zh-CN" sz="1800" dirty="0">
                <a:solidFill>
                  <a:srgbClr val="1C02E0"/>
                </a:solidFill>
              </a:rPr>
              <a:t>num</a:t>
            </a:r>
            <a:r>
              <a:rPr lang="zh-CN" altLang="en-US" sz="1800" dirty="0">
                <a:solidFill>
                  <a:srgbClr val="1C02E0"/>
                </a:solidFill>
              </a:rPr>
              <a:t>和</a:t>
            </a:r>
            <a:r>
              <a:rPr lang="en-US" altLang="zh-CN" sz="1800" dirty="0">
                <a:solidFill>
                  <a:srgbClr val="1C02E0"/>
                </a:solidFill>
              </a:rPr>
              <a:t>score</a:t>
            </a:r>
            <a:r>
              <a:rPr lang="zh-CN" altLang="en-US" sz="1800" dirty="0">
                <a:solidFill>
                  <a:srgbClr val="1C02E0"/>
                </a:solidFill>
              </a:rPr>
              <a:t>成员赋值</a:t>
            </a:r>
            <a:endParaRPr lang="en-US" altLang="zh-CN" sz="1800" dirty="0">
              <a:solidFill>
                <a:srgbClr val="1C02E0"/>
              </a:solidFill>
            </a:endParaRPr>
          </a:p>
          <a:p>
            <a:pPr>
              <a:spcBef>
                <a:spcPts val="600"/>
              </a:spcBef>
              <a:buNone/>
            </a:pPr>
            <a:r>
              <a:rPr lang="en-US" altLang="zh-CN" sz="1800" dirty="0">
                <a:solidFill>
                  <a:srgbClr val="000118"/>
                </a:solidFill>
              </a:rPr>
              <a:t>     a. ID=99101; </a:t>
            </a:r>
            <a:r>
              <a:rPr lang="en-US" altLang="zh-CN" sz="1800" dirty="0" err="1">
                <a:solidFill>
                  <a:srgbClr val="000118"/>
                </a:solidFill>
              </a:rPr>
              <a:t>a.score</a:t>
            </a:r>
            <a:r>
              <a:rPr lang="en-US" altLang="zh-CN" sz="1800" dirty="0">
                <a:solidFill>
                  <a:srgbClr val="000118"/>
                </a:solidFill>
              </a:rPr>
              <a:t>=89.5;</a:t>
            </a:r>
          </a:p>
          <a:p>
            <a:pPr>
              <a:spcBef>
                <a:spcPts val="600"/>
              </a:spcBef>
              <a:buNone/>
            </a:pPr>
            <a:r>
              <a:rPr lang="en-US" altLang="zh-CN" sz="1800" dirty="0">
                <a:solidFill>
                  <a:srgbClr val="000118"/>
                </a:solidFill>
              </a:rPr>
              <a:t>     b. ID=99103; </a:t>
            </a:r>
            <a:r>
              <a:rPr lang="en-US" altLang="zh-CN" sz="1800" dirty="0" err="1">
                <a:solidFill>
                  <a:srgbClr val="000118"/>
                </a:solidFill>
              </a:rPr>
              <a:t>b.score</a:t>
            </a:r>
            <a:r>
              <a:rPr lang="en-US" altLang="zh-CN" sz="1800" dirty="0">
                <a:solidFill>
                  <a:srgbClr val="000118"/>
                </a:solidFill>
              </a:rPr>
              <a:t>=90;</a:t>
            </a:r>
          </a:p>
          <a:p>
            <a:pPr>
              <a:spcBef>
                <a:spcPts val="600"/>
              </a:spcBef>
              <a:buNone/>
            </a:pPr>
            <a:r>
              <a:rPr lang="en-US" altLang="zh-CN" sz="1800" dirty="0">
                <a:solidFill>
                  <a:srgbClr val="000118"/>
                </a:solidFill>
              </a:rPr>
              <a:t>     c. ID=99107; </a:t>
            </a:r>
            <a:r>
              <a:rPr lang="en-US" altLang="zh-CN" sz="1800" dirty="0" err="1">
                <a:solidFill>
                  <a:srgbClr val="000118"/>
                </a:solidFill>
              </a:rPr>
              <a:t>c.score</a:t>
            </a:r>
            <a:r>
              <a:rPr lang="en-US" altLang="zh-CN" sz="1800" dirty="0">
                <a:solidFill>
                  <a:srgbClr val="000118"/>
                </a:solidFill>
              </a:rPr>
              <a:t>=85;   </a:t>
            </a:r>
          </a:p>
          <a:p>
            <a:pPr>
              <a:spcBef>
                <a:spcPts val="600"/>
              </a:spcBef>
              <a:buNone/>
            </a:pPr>
            <a:r>
              <a:rPr lang="en-US" altLang="zh-CN" sz="1800" dirty="0">
                <a:solidFill>
                  <a:srgbClr val="1C02E0"/>
                </a:solidFill>
              </a:rPr>
              <a:t>     //  </a:t>
            </a:r>
            <a:r>
              <a:rPr lang="zh-CN" altLang="en-US" sz="1800" dirty="0">
                <a:solidFill>
                  <a:srgbClr val="1C02E0"/>
                </a:solidFill>
              </a:rPr>
              <a:t>根据</a:t>
            </a:r>
            <a:r>
              <a:rPr lang="en-US" altLang="zh-CN" sz="1800" dirty="0">
                <a:solidFill>
                  <a:srgbClr val="1C02E0"/>
                </a:solidFill>
              </a:rPr>
              <a:t>head</a:t>
            </a:r>
            <a:r>
              <a:rPr lang="zh-CN" altLang="en-US" sz="1800" dirty="0">
                <a:solidFill>
                  <a:srgbClr val="1C02E0"/>
                </a:solidFill>
              </a:rPr>
              <a:t>可以访问到链表中的任何结点；</a:t>
            </a:r>
            <a:endParaRPr lang="en-US" altLang="zh-CN" sz="1800" dirty="0">
              <a:solidFill>
                <a:srgbClr val="1C02E0"/>
              </a:solidFill>
            </a:endParaRPr>
          </a:p>
          <a:p>
            <a:pPr>
              <a:spcBef>
                <a:spcPts val="600"/>
              </a:spcBef>
              <a:buNone/>
            </a:pPr>
            <a:r>
              <a:rPr lang="en-US" altLang="zh-CN" sz="1800" dirty="0">
                <a:solidFill>
                  <a:srgbClr val="C00000"/>
                </a:solidFill>
              </a:rPr>
              <a:t>     head=&amp;a;           </a:t>
            </a:r>
            <a:r>
              <a:rPr lang="en-US" altLang="zh-CN" sz="1800" dirty="0">
                <a:solidFill>
                  <a:srgbClr val="000118"/>
                </a:solidFill>
              </a:rPr>
              <a:t>// </a:t>
            </a:r>
            <a:r>
              <a:rPr lang="zh-CN" altLang="en-US" sz="1800" dirty="0">
                <a:solidFill>
                  <a:srgbClr val="000118"/>
                </a:solidFill>
              </a:rPr>
              <a:t>将结点</a:t>
            </a:r>
            <a:r>
              <a:rPr lang="en-US" altLang="zh-CN" sz="1800" dirty="0">
                <a:solidFill>
                  <a:srgbClr val="000118"/>
                </a:solidFill>
              </a:rPr>
              <a:t>a</a:t>
            </a:r>
            <a:r>
              <a:rPr lang="zh-CN" altLang="en-US" sz="1800" dirty="0">
                <a:solidFill>
                  <a:srgbClr val="000118"/>
                </a:solidFill>
              </a:rPr>
              <a:t>的起始地址赋给头指针</a:t>
            </a:r>
            <a:r>
              <a:rPr lang="en-US" altLang="zh-CN" sz="1800" dirty="0">
                <a:solidFill>
                  <a:srgbClr val="000118"/>
                </a:solidFill>
              </a:rPr>
              <a:t>head;</a:t>
            </a:r>
          </a:p>
          <a:p>
            <a:pPr>
              <a:spcBef>
                <a:spcPts val="600"/>
              </a:spcBef>
              <a:buNone/>
            </a:pPr>
            <a:r>
              <a:rPr lang="en-US" altLang="zh-CN" sz="1800" dirty="0">
                <a:solidFill>
                  <a:srgbClr val="000118"/>
                </a:solidFill>
              </a:rPr>
              <a:t>     </a:t>
            </a:r>
            <a:r>
              <a:rPr lang="en-US" altLang="zh-CN" sz="1800" dirty="0" err="1">
                <a:solidFill>
                  <a:srgbClr val="000118"/>
                </a:solidFill>
              </a:rPr>
              <a:t>a.next</a:t>
            </a:r>
            <a:r>
              <a:rPr lang="en-US" altLang="zh-CN" sz="1800" dirty="0">
                <a:solidFill>
                  <a:srgbClr val="000118"/>
                </a:solidFill>
              </a:rPr>
              <a:t>=&amp;b;         // </a:t>
            </a:r>
            <a:r>
              <a:rPr lang="zh-CN" altLang="en-US" sz="1800" dirty="0">
                <a:solidFill>
                  <a:srgbClr val="000118"/>
                </a:solidFill>
              </a:rPr>
              <a:t>将结点</a:t>
            </a:r>
            <a:r>
              <a:rPr lang="en-US" altLang="zh-CN" sz="1800" dirty="0">
                <a:solidFill>
                  <a:srgbClr val="000118"/>
                </a:solidFill>
              </a:rPr>
              <a:t>b</a:t>
            </a:r>
            <a:r>
              <a:rPr lang="zh-CN" altLang="en-US" sz="1800" dirty="0">
                <a:solidFill>
                  <a:srgbClr val="000118"/>
                </a:solidFill>
              </a:rPr>
              <a:t>的起始地址赋给</a:t>
            </a:r>
            <a:r>
              <a:rPr lang="en-US" altLang="zh-CN" sz="1800" dirty="0">
                <a:solidFill>
                  <a:srgbClr val="000118"/>
                </a:solidFill>
              </a:rPr>
              <a:t>a</a:t>
            </a:r>
            <a:r>
              <a:rPr lang="zh-CN" altLang="en-US" sz="1800" dirty="0">
                <a:solidFill>
                  <a:srgbClr val="000118"/>
                </a:solidFill>
              </a:rPr>
              <a:t>结点的</a:t>
            </a:r>
            <a:r>
              <a:rPr lang="en-US" altLang="zh-CN" sz="1800" dirty="0">
                <a:solidFill>
                  <a:srgbClr val="000118"/>
                </a:solidFill>
              </a:rPr>
              <a:t>next</a:t>
            </a:r>
            <a:r>
              <a:rPr lang="zh-CN" altLang="en-US" sz="1800" dirty="0">
                <a:solidFill>
                  <a:srgbClr val="000118"/>
                </a:solidFill>
              </a:rPr>
              <a:t>成员</a:t>
            </a:r>
            <a:r>
              <a:rPr lang="en-US" altLang="zh-CN" sz="1800" dirty="0">
                <a:solidFill>
                  <a:srgbClr val="000118"/>
                </a:solidFill>
              </a:rPr>
              <a:t>;</a:t>
            </a:r>
          </a:p>
          <a:p>
            <a:pPr>
              <a:spcBef>
                <a:spcPts val="600"/>
              </a:spcBef>
              <a:buNone/>
            </a:pPr>
            <a:r>
              <a:rPr lang="en-US" altLang="zh-CN" sz="1800" dirty="0">
                <a:solidFill>
                  <a:srgbClr val="000118"/>
                </a:solidFill>
              </a:rPr>
              <a:t>     </a:t>
            </a:r>
            <a:r>
              <a:rPr lang="en-US" altLang="zh-CN" sz="1800" dirty="0" err="1">
                <a:solidFill>
                  <a:srgbClr val="000118"/>
                </a:solidFill>
              </a:rPr>
              <a:t>b.next</a:t>
            </a:r>
            <a:r>
              <a:rPr lang="en-US" altLang="zh-CN" sz="1800" dirty="0">
                <a:solidFill>
                  <a:srgbClr val="000118"/>
                </a:solidFill>
              </a:rPr>
              <a:t>=&amp;c;         // </a:t>
            </a:r>
            <a:r>
              <a:rPr lang="zh-CN" altLang="en-US" sz="1800" dirty="0">
                <a:solidFill>
                  <a:srgbClr val="000118"/>
                </a:solidFill>
              </a:rPr>
              <a:t>将结点</a:t>
            </a:r>
            <a:r>
              <a:rPr lang="en-US" altLang="zh-CN" sz="1800" dirty="0">
                <a:solidFill>
                  <a:srgbClr val="000118"/>
                </a:solidFill>
              </a:rPr>
              <a:t>c</a:t>
            </a:r>
            <a:r>
              <a:rPr lang="zh-CN" altLang="en-US" sz="1800" dirty="0">
                <a:solidFill>
                  <a:srgbClr val="000118"/>
                </a:solidFill>
              </a:rPr>
              <a:t>的起始地址赋给</a:t>
            </a:r>
            <a:r>
              <a:rPr lang="en-US" altLang="zh-CN" sz="1800" dirty="0">
                <a:solidFill>
                  <a:srgbClr val="000118"/>
                </a:solidFill>
              </a:rPr>
              <a:t>b</a:t>
            </a:r>
            <a:r>
              <a:rPr lang="zh-CN" altLang="en-US" sz="1800" dirty="0">
                <a:solidFill>
                  <a:srgbClr val="000118"/>
                </a:solidFill>
              </a:rPr>
              <a:t>结点的</a:t>
            </a:r>
            <a:r>
              <a:rPr lang="en-US" altLang="zh-CN" sz="1800" dirty="0">
                <a:solidFill>
                  <a:srgbClr val="000118"/>
                </a:solidFill>
              </a:rPr>
              <a:t>next</a:t>
            </a:r>
            <a:r>
              <a:rPr lang="zh-CN" altLang="en-US" sz="1800" dirty="0">
                <a:solidFill>
                  <a:srgbClr val="000118"/>
                </a:solidFill>
              </a:rPr>
              <a:t>成员</a:t>
            </a:r>
            <a:r>
              <a:rPr lang="en-US" altLang="zh-CN" sz="1800" dirty="0">
                <a:solidFill>
                  <a:srgbClr val="000118"/>
                </a:solidFill>
              </a:rPr>
              <a:t>;</a:t>
            </a:r>
          </a:p>
          <a:p>
            <a:pPr>
              <a:spcBef>
                <a:spcPts val="600"/>
              </a:spcBef>
              <a:buNone/>
            </a:pPr>
            <a:r>
              <a:rPr lang="en-US" altLang="zh-CN" sz="1800" dirty="0">
                <a:solidFill>
                  <a:srgbClr val="000118"/>
                </a:solidFill>
              </a:rPr>
              <a:t>     </a:t>
            </a:r>
            <a:r>
              <a:rPr lang="en-US" altLang="zh-CN" sz="1800" dirty="0" err="1">
                <a:solidFill>
                  <a:srgbClr val="000118"/>
                </a:solidFill>
              </a:rPr>
              <a:t>c.next</a:t>
            </a:r>
            <a:r>
              <a:rPr lang="en-US" altLang="zh-CN" sz="1800" dirty="0">
                <a:solidFill>
                  <a:srgbClr val="000118"/>
                </a:solidFill>
              </a:rPr>
              <a:t>=NULL;   // c</a:t>
            </a:r>
            <a:r>
              <a:rPr lang="zh-CN" altLang="en-US" sz="1800" dirty="0">
                <a:solidFill>
                  <a:srgbClr val="000118"/>
                </a:solidFill>
              </a:rPr>
              <a:t>结点的</a:t>
            </a:r>
            <a:r>
              <a:rPr lang="en-US" altLang="zh-CN" sz="1800" dirty="0">
                <a:solidFill>
                  <a:srgbClr val="000118"/>
                </a:solidFill>
              </a:rPr>
              <a:t>next</a:t>
            </a:r>
            <a:r>
              <a:rPr lang="zh-CN" altLang="en-US" sz="1800" dirty="0">
                <a:solidFill>
                  <a:srgbClr val="000118"/>
                </a:solidFill>
              </a:rPr>
              <a:t>成员不存放其他结点地址</a:t>
            </a:r>
            <a:r>
              <a:rPr lang="en-US" altLang="zh-CN" sz="1800" dirty="0">
                <a:solidFill>
                  <a:srgbClr val="000118"/>
                </a:solidFill>
              </a:rPr>
              <a:t>;</a:t>
            </a:r>
          </a:p>
          <a:p>
            <a:pPr>
              <a:spcBef>
                <a:spcPts val="600"/>
              </a:spcBef>
              <a:buNone/>
            </a:pPr>
            <a:r>
              <a:rPr lang="en-US" altLang="zh-CN" sz="1800" b="1" dirty="0">
                <a:solidFill>
                  <a:srgbClr val="000118"/>
                </a:solidFill>
              </a:rPr>
              <a:t>     </a:t>
            </a:r>
            <a:r>
              <a:rPr lang="en-US" altLang="zh-CN" sz="1800" b="1" dirty="0">
                <a:solidFill>
                  <a:srgbClr val="030DCD"/>
                </a:solidFill>
              </a:rPr>
              <a:t>//</a:t>
            </a:r>
            <a:r>
              <a:rPr lang="zh-CN" altLang="en-US" sz="1800" b="1" dirty="0">
                <a:solidFill>
                  <a:srgbClr val="030DCD"/>
                </a:solidFill>
              </a:rPr>
              <a:t>有时为了方便，还可以定义一个指向链表尾结点的指针；</a:t>
            </a:r>
            <a:endParaRPr lang="en-US" altLang="zh-CN" sz="1800" b="1" dirty="0">
              <a:solidFill>
                <a:srgbClr val="030DCD"/>
              </a:solidFill>
            </a:endParaRPr>
          </a:p>
          <a:p>
            <a:pPr>
              <a:spcBef>
                <a:spcPts val="600"/>
              </a:spcBef>
              <a:buNone/>
            </a:pPr>
            <a:r>
              <a:rPr lang="en-US" altLang="zh-CN" sz="1800" dirty="0">
                <a:solidFill>
                  <a:srgbClr val="000118"/>
                </a:solidFill>
              </a:rPr>
              <a:t>     </a:t>
            </a:r>
            <a:r>
              <a:rPr lang="en-US" altLang="zh-CN" sz="1800" dirty="0">
                <a:solidFill>
                  <a:srgbClr val="C00000"/>
                </a:solidFill>
              </a:rPr>
              <a:t>struct</a:t>
            </a:r>
            <a:r>
              <a:rPr lang="en-US" altLang="zh-CN" sz="1800" dirty="0">
                <a:solidFill>
                  <a:srgbClr val="000118"/>
                </a:solidFill>
              </a:rPr>
              <a:t> student  </a:t>
            </a:r>
            <a:r>
              <a:rPr lang="zh-CN" altLang="en-US" sz="1800" b="1" dirty="0">
                <a:solidFill>
                  <a:srgbClr val="006600"/>
                </a:solidFill>
              </a:rPr>
              <a:t>*</a:t>
            </a:r>
            <a:r>
              <a:rPr lang="en-US" altLang="zh-CN" sz="1800" b="1" dirty="0">
                <a:solidFill>
                  <a:srgbClr val="006600"/>
                </a:solidFill>
              </a:rPr>
              <a:t>tail=&amp;c; </a:t>
            </a:r>
            <a:endParaRPr lang="en-US" altLang="zh-CN" sz="1800" dirty="0">
              <a:solidFill>
                <a:srgbClr val="000118"/>
              </a:solidFill>
            </a:endParaRPr>
          </a:p>
          <a:p>
            <a:pPr>
              <a:buNone/>
            </a:pPr>
            <a:endParaRPr lang="zh-CN" altLang="en-US" sz="1800" dirty="0">
              <a:solidFill>
                <a:srgbClr val="000118"/>
              </a:solidFill>
            </a:endParaRPr>
          </a:p>
        </p:txBody>
      </p:sp>
    </p:spTree>
    <p:extLst>
      <p:ext uri="{BB962C8B-B14F-4D97-AF65-F5344CB8AC3E}">
        <p14:creationId xmlns:p14="http://schemas.microsoft.com/office/powerpoint/2010/main" val="34854667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由三个结点组成单向链表的构造过程</a:t>
            </a:r>
          </a:p>
        </p:txBody>
      </p:sp>
      <p:sp>
        <p:nvSpPr>
          <p:cNvPr id="38" name="文本框 37"/>
          <p:cNvSpPr txBox="1"/>
          <p:nvPr/>
        </p:nvSpPr>
        <p:spPr>
          <a:xfrm>
            <a:off x="560206" y="3562917"/>
            <a:ext cx="852958" cy="400110"/>
          </a:xfrm>
          <a:prstGeom prst="rect">
            <a:avLst/>
          </a:prstGeom>
          <a:noFill/>
        </p:spPr>
        <p:txBody>
          <a:bodyPr wrap="square" rtlCol="0">
            <a:spAutoFit/>
          </a:bodyPr>
          <a:lstStyle/>
          <a:p>
            <a:r>
              <a:rPr lang="en-US" altLang="zh-CN" sz="2000" b="1" dirty="0">
                <a:solidFill>
                  <a:srgbClr val="0000CC"/>
                </a:solidFill>
                <a:latin typeface="+mn-lt"/>
                <a:ea typeface="+mn-ea"/>
              </a:rPr>
              <a:t>head</a:t>
            </a:r>
            <a:endParaRPr lang="zh-CN" altLang="en-US" sz="2000" b="1" dirty="0">
              <a:solidFill>
                <a:srgbClr val="0000CC"/>
              </a:solidFill>
              <a:latin typeface="+mn-lt"/>
              <a:ea typeface="+mn-ea"/>
            </a:endParaRPr>
          </a:p>
        </p:txBody>
      </p:sp>
      <p:cxnSp>
        <p:nvCxnSpPr>
          <p:cNvPr id="7" name="肘形连接符 6"/>
          <p:cNvCxnSpPr/>
          <p:nvPr/>
        </p:nvCxnSpPr>
        <p:spPr bwMode="auto">
          <a:xfrm>
            <a:off x="1226124" y="3819736"/>
            <a:ext cx="394192" cy="1761"/>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nvGrpSpPr>
          <p:cNvPr id="43" name="组合 42"/>
          <p:cNvGrpSpPr/>
          <p:nvPr/>
        </p:nvGrpSpPr>
        <p:grpSpPr>
          <a:xfrm>
            <a:off x="1602930" y="2881146"/>
            <a:ext cx="1481900" cy="1873705"/>
            <a:chOff x="666030" y="1282978"/>
            <a:chExt cx="756370" cy="1130022"/>
          </a:xfrm>
        </p:grpSpPr>
        <p:sp>
          <p:nvSpPr>
            <p:cNvPr id="44" name="矩形 43"/>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45" name="直接连接符 44"/>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文本框 46"/>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a</a:t>
              </a:r>
              <a:endParaRPr lang="zh-CN" altLang="en-US" b="1" dirty="0">
                <a:solidFill>
                  <a:srgbClr val="000000"/>
                </a:solidFill>
                <a:latin typeface="+mn-lt"/>
                <a:ea typeface="+mn-ea"/>
              </a:endParaRPr>
            </a:p>
          </p:txBody>
        </p:sp>
        <p:sp>
          <p:nvSpPr>
            <p:cNvPr id="48" name="文本框 47"/>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99101</a:t>
              </a:r>
              <a:endParaRPr lang="zh-CN" altLang="en-US" b="1" dirty="0">
                <a:solidFill>
                  <a:srgbClr val="000000"/>
                </a:solidFill>
                <a:latin typeface="+mn-lt"/>
                <a:ea typeface="+mn-ea"/>
              </a:endParaRPr>
            </a:p>
          </p:txBody>
        </p:sp>
        <p:cxnSp>
          <p:nvCxnSpPr>
            <p:cNvPr id="49" name="直接连接符 48"/>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0" name="文本框 49"/>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89.5</a:t>
              </a:r>
              <a:endParaRPr lang="zh-CN" altLang="en-US" b="1" dirty="0">
                <a:solidFill>
                  <a:srgbClr val="000000"/>
                </a:solidFill>
                <a:latin typeface="+mn-lt"/>
                <a:ea typeface="+mn-ea"/>
              </a:endParaRPr>
            </a:p>
          </p:txBody>
        </p:sp>
        <p:sp>
          <p:nvSpPr>
            <p:cNvPr id="54" name="文本框 53"/>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endParaRPr lang="zh-CN" altLang="en-US" b="1" dirty="0">
                <a:solidFill>
                  <a:srgbClr val="000000"/>
                </a:solidFill>
                <a:latin typeface="+mn-lt"/>
                <a:ea typeface="+mn-ea"/>
              </a:endParaRPr>
            </a:p>
          </p:txBody>
        </p:sp>
      </p:grpSp>
      <p:sp>
        <p:nvSpPr>
          <p:cNvPr id="89" name="内容占位符 2"/>
          <p:cNvSpPr>
            <a:spLocks noGrp="1"/>
          </p:cNvSpPr>
          <p:nvPr>
            <p:ph idx="1"/>
          </p:nvPr>
        </p:nvSpPr>
        <p:spPr>
          <a:xfrm>
            <a:off x="485775" y="1168813"/>
            <a:ext cx="8089900" cy="535805"/>
          </a:xfrm>
        </p:spPr>
        <p:txBody>
          <a:bodyPr/>
          <a:lstStyle/>
          <a:p>
            <a:pPr marL="342900" indent="-342900">
              <a:buFont typeface="Arial" panose="020B0604020202020204" pitchFamily="34" charset="0"/>
              <a:buChar char="•"/>
            </a:pPr>
            <a:r>
              <a:rPr lang="en-US" altLang="zh-CN" dirty="0">
                <a:solidFill>
                  <a:srgbClr val="C00000"/>
                </a:solidFill>
              </a:rPr>
              <a:t>head=&amp;a;</a:t>
            </a:r>
          </a:p>
          <a:p>
            <a:endParaRPr lang="zh-CN" altLang="en-US" dirty="0"/>
          </a:p>
        </p:txBody>
      </p:sp>
    </p:spTree>
    <p:extLst>
      <p:ext uri="{BB962C8B-B14F-4D97-AF65-F5344CB8AC3E}">
        <p14:creationId xmlns:p14="http://schemas.microsoft.com/office/powerpoint/2010/main" val="170376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anim calcmode="lin" valueType="num">
                                      <p:cBhvr>
                                        <p:cTn id="8" dur="1000" fill="hold"/>
                                        <p:tgtEl>
                                          <p:spTgt spid="43"/>
                                        </p:tgtEl>
                                        <p:attrNameLst>
                                          <p:attrName>ppt_x</p:attrName>
                                        </p:attrNameLst>
                                      </p:cBhvr>
                                      <p:tavLst>
                                        <p:tav tm="0">
                                          <p:val>
                                            <p:strVal val="#ppt_x"/>
                                          </p:val>
                                        </p:tav>
                                        <p:tav tm="100000">
                                          <p:val>
                                            <p:strVal val="#ppt_x"/>
                                          </p:val>
                                        </p:tav>
                                      </p:tavLst>
                                    </p:anim>
                                    <p:anim calcmode="lin" valueType="num">
                                      <p:cBhvr>
                                        <p:cTn id="9" dur="1000" fill="hold"/>
                                        <p:tgtEl>
                                          <p:spTgt spid="4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1000"/>
                                        <p:tgtEl>
                                          <p:spTgt spid="38"/>
                                        </p:tgtEl>
                                      </p:cBhvr>
                                    </p:animEffect>
                                    <p:anim calcmode="lin" valueType="num">
                                      <p:cBhvr>
                                        <p:cTn id="14" dur="1000" fill="hold"/>
                                        <p:tgtEl>
                                          <p:spTgt spid="38"/>
                                        </p:tgtEl>
                                        <p:attrNameLst>
                                          <p:attrName>ppt_x</p:attrName>
                                        </p:attrNameLst>
                                      </p:cBhvr>
                                      <p:tavLst>
                                        <p:tav tm="0">
                                          <p:val>
                                            <p:strVal val="#ppt_x"/>
                                          </p:val>
                                        </p:tav>
                                        <p:tav tm="100000">
                                          <p:val>
                                            <p:strVal val="#ppt_x"/>
                                          </p:val>
                                        </p:tav>
                                      </p:tavLst>
                                    </p:anim>
                                    <p:anim calcmode="lin" valueType="num">
                                      <p:cBhvr>
                                        <p:cTn id="15" dur="1000" fill="hold"/>
                                        <p:tgtEl>
                                          <p:spTgt spid="3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由三个结点构成的单向链表</a:t>
            </a:r>
          </a:p>
        </p:txBody>
      </p:sp>
      <p:sp>
        <p:nvSpPr>
          <p:cNvPr id="3" name="内容占位符 2"/>
          <p:cNvSpPr>
            <a:spLocks noGrp="1"/>
          </p:cNvSpPr>
          <p:nvPr>
            <p:ph idx="1"/>
          </p:nvPr>
        </p:nvSpPr>
        <p:spPr>
          <a:xfrm>
            <a:off x="485775" y="1168813"/>
            <a:ext cx="8089900" cy="1075090"/>
          </a:xfrm>
        </p:spPr>
        <p:txBody>
          <a:bodyPr/>
          <a:lstStyle/>
          <a:p>
            <a:pPr marL="342900" indent="-342900">
              <a:buFont typeface="Arial" panose="020B0604020202020204" pitchFamily="34" charset="0"/>
              <a:buChar char="•"/>
            </a:pPr>
            <a:r>
              <a:rPr lang="en-US" altLang="zh-CN" dirty="0">
                <a:solidFill>
                  <a:srgbClr val="000118"/>
                </a:solidFill>
              </a:rPr>
              <a:t>head=&amp;a;</a:t>
            </a:r>
          </a:p>
          <a:p>
            <a:pPr marL="342900" indent="-342900">
              <a:buFont typeface="Arial" panose="020B0604020202020204" pitchFamily="34" charset="0"/>
              <a:buChar char="•"/>
            </a:pPr>
            <a:r>
              <a:rPr lang="en-US" altLang="zh-CN" dirty="0" err="1">
                <a:solidFill>
                  <a:srgbClr val="C00000"/>
                </a:solidFill>
              </a:rPr>
              <a:t>a.next</a:t>
            </a:r>
            <a:r>
              <a:rPr lang="en-US" altLang="zh-CN" dirty="0">
                <a:solidFill>
                  <a:srgbClr val="C00000"/>
                </a:solidFill>
              </a:rPr>
              <a:t>=&amp;b;</a:t>
            </a:r>
            <a:endParaRPr lang="zh-CN" altLang="en-US" dirty="0">
              <a:solidFill>
                <a:srgbClr val="C00000"/>
              </a:solidFill>
            </a:endParaRPr>
          </a:p>
          <a:p>
            <a:endParaRPr lang="zh-CN" altLang="en-US" dirty="0"/>
          </a:p>
        </p:txBody>
      </p:sp>
      <p:grpSp>
        <p:nvGrpSpPr>
          <p:cNvPr id="84" name="组合 83"/>
          <p:cNvGrpSpPr/>
          <p:nvPr/>
        </p:nvGrpSpPr>
        <p:grpSpPr>
          <a:xfrm>
            <a:off x="560206" y="3683452"/>
            <a:ext cx="1060110" cy="400110"/>
            <a:chOff x="560206" y="3683452"/>
            <a:chExt cx="1060110" cy="400110"/>
          </a:xfrm>
        </p:grpSpPr>
        <p:sp>
          <p:nvSpPr>
            <p:cNvPr id="38" name="文本框 37"/>
            <p:cNvSpPr txBox="1"/>
            <p:nvPr/>
          </p:nvSpPr>
          <p:spPr>
            <a:xfrm>
              <a:off x="560206" y="3683452"/>
              <a:ext cx="852958" cy="400110"/>
            </a:xfrm>
            <a:prstGeom prst="rect">
              <a:avLst/>
            </a:prstGeom>
            <a:noFill/>
          </p:spPr>
          <p:txBody>
            <a:bodyPr wrap="square" rtlCol="0">
              <a:spAutoFit/>
            </a:bodyPr>
            <a:lstStyle/>
            <a:p>
              <a:r>
                <a:rPr lang="en-US" altLang="zh-CN" sz="2000" b="1" dirty="0">
                  <a:solidFill>
                    <a:srgbClr val="0000CC"/>
                  </a:solidFill>
                  <a:latin typeface="+mn-lt"/>
                  <a:ea typeface="+mn-ea"/>
                </a:rPr>
                <a:t>head</a:t>
              </a:r>
              <a:endParaRPr lang="zh-CN" altLang="en-US" sz="2000" b="1" dirty="0">
                <a:solidFill>
                  <a:srgbClr val="0000CC"/>
                </a:solidFill>
                <a:latin typeface="+mn-lt"/>
                <a:ea typeface="+mn-ea"/>
              </a:endParaRPr>
            </a:p>
          </p:txBody>
        </p:sp>
        <p:cxnSp>
          <p:nvCxnSpPr>
            <p:cNvPr id="7" name="肘形连接符 6"/>
            <p:cNvCxnSpPr/>
            <p:nvPr/>
          </p:nvCxnSpPr>
          <p:spPr bwMode="auto">
            <a:xfrm>
              <a:off x="1226124" y="3940271"/>
              <a:ext cx="394192" cy="1761"/>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grpSp>
        <p:nvGrpSpPr>
          <p:cNvPr id="43" name="组合 42"/>
          <p:cNvGrpSpPr/>
          <p:nvPr/>
        </p:nvGrpSpPr>
        <p:grpSpPr>
          <a:xfrm>
            <a:off x="1602930" y="3001681"/>
            <a:ext cx="1481900" cy="1873705"/>
            <a:chOff x="666030" y="1282978"/>
            <a:chExt cx="756370" cy="1130022"/>
          </a:xfrm>
        </p:grpSpPr>
        <p:sp>
          <p:nvSpPr>
            <p:cNvPr id="44" name="矩形 43"/>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45" name="直接连接符 44"/>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文本框 46"/>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a</a:t>
              </a:r>
              <a:endParaRPr lang="zh-CN" altLang="en-US" b="1" dirty="0">
                <a:solidFill>
                  <a:srgbClr val="000000"/>
                </a:solidFill>
                <a:latin typeface="+mn-lt"/>
                <a:ea typeface="+mn-ea"/>
              </a:endParaRPr>
            </a:p>
          </p:txBody>
        </p:sp>
        <p:sp>
          <p:nvSpPr>
            <p:cNvPr id="48" name="文本框 47"/>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99101</a:t>
              </a:r>
              <a:endParaRPr lang="zh-CN" altLang="en-US" b="1" dirty="0">
                <a:solidFill>
                  <a:srgbClr val="000000"/>
                </a:solidFill>
                <a:latin typeface="+mn-lt"/>
                <a:ea typeface="+mn-ea"/>
              </a:endParaRPr>
            </a:p>
          </p:txBody>
        </p:sp>
        <p:cxnSp>
          <p:nvCxnSpPr>
            <p:cNvPr id="49" name="直接连接符 48"/>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0" name="文本框 49"/>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89.5</a:t>
              </a:r>
              <a:endParaRPr lang="zh-CN" altLang="en-US" b="1" dirty="0">
                <a:solidFill>
                  <a:srgbClr val="000000"/>
                </a:solidFill>
                <a:latin typeface="+mn-lt"/>
                <a:ea typeface="+mn-ea"/>
              </a:endParaRPr>
            </a:p>
          </p:txBody>
        </p:sp>
        <p:sp>
          <p:nvSpPr>
            <p:cNvPr id="54" name="文本框 53"/>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endParaRPr lang="zh-CN" altLang="en-US" b="1" dirty="0">
                <a:solidFill>
                  <a:srgbClr val="000000"/>
                </a:solidFill>
                <a:latin typeface="+mn-lt"/>
                <a:ea typeface="+mn-ea"/>
              </a:endParaRPr>
            </a:p>
          </p:txBody>
        </p:sp>
      </p:grpSp>
      <p:grpSp>
        <p:nvGrpSpPr>
          <p:cNvPr id="16" name="组合 15"/>
          <p:cNvGrpSpPr/>
          <p:nvPr/>
        </p:nvGrpSpPr>
        <p:grpSpPr>
          <a:xfrm>
            <a:off x="3992550" y="3036646"/>
            <a:ext cx="1481900" cy="1873705"/>
            <a:chOff x="666030" y="1282978"/>
            <a:chExt cx="756370" cy="1130022"/>
          </a:xfrm>
        </p:grpSpPr>
        <p:sp>
          <p:nvSpPr>
            <p:cNvPr id="17" name="矩形 16"/>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18" name="直接连接符 17"/>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文本框 18"/>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b</a:t>
              </a:r>
              <a:endParaRPr lang="zh-CN" altLang="en-US" b="1" dirty="0">
                <a:solidFill>
                  <a:srgbClr val="000000"/>
                </a:solidFill>
                <a:latin typeface="+mn-lt"/>
                <a:ea typeface="+mn-ea"/>
              </a:endParaRPr>
            </a:p>
          </p:txBody>
        </p:sp>
        <p:sp>
          <p:nvSpPr>
            <p:cNvPr id="20" name="文本框 19"/>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99103</a:t>
              </a:r>
              <a:endParaRPr lang="zh-CN" altLang="en-US" b="1" dirty="0">
                <a:solidFill>
                  <a:srgbClr val="000000"/>
                </a:solidFill>
                <a:latin typeface="+mn-lt"/>
                <a:ea typeface="+mn-ea"/>
              </a:endParaRPr>
            </a:p>
          </p:txBody>
        </p:sp>
        <p:cxnSp>
          <p:nvCxnSpPr>
            <p:cNvPr id="21" name="直接连接符 20"/>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90</a:t>
              </a:r>
              <a:endParaRPr lang="zh-CN" altLang="en-US" b="1" dirty="0">
                <a:solidFill>
                  <a:srgbClr val="000000"/>
                </a:solidFill>
                <a:latin typeface="+mn-lt"/>
                <a:ea typeface="+mn-ea"/>
              </a:endParaRPr>
            </a:p>
          </p:txBody>
        </p:sp>
        <p:sp>
          <p:nvSpPr>
            <p:cNvPr id="23" name="文本框 22"/>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endParaRPr lang="zh-CN" altLang="en-US" b="1" dirty="0">
                <a:solidFill>
                  <a:srgbClr val="000000"/>
                </a:solidFill>
                <a:latin typeface="+mn-lt"/>
                <a:ea typeface="+mn-ea"/>
              </a:endParaRPr>
            </a:p>
          </p:txBody>
        </p:sp>
      </p:grpSp>
      <p:cxnSp>
        <p:nvCxnSpPr>
          <p:cNvPr id="24" name="肘形连接符 23"/>
          <p:cNvCxnSpPr/>
          <p:nvPr/>
        </p:nvCxnSpPr>
        <p:spPr bwMode="auto">
          <a:xfrm flipV="1">
            <a:off x="2827428" y="3637926"/>
            <a:ext cx="1165122" cy="1034715"/>
          </a:xfrm>
          <a:prstGeom prst="bentConnector3">
            <a:avLst>
              <a:gd name="adj1" fmla="val 50000"/>
            </a:avLst>
          </a:prstGeom>
          <a:solidFill>
            <a:schemeClr val="accent1"/>
          </a:solidFill>
          <a:ln w="9525" cap="flat" cmpd="sng" algn="ctr">
            <a:solidFill>
              <a:srgbClr val="0000CC"/>
            </a:solidFill>
            <a:prstDash val="solid"/>
            <a:round/>
            <a:headEnd type="none" w="med" len="med"/>
            <a:tailEnd type="triangle"/>
          </a:ln>
        </p:spPr>
      </p:cxnSp>
    </p:spTree>
    <p:extLst>
      <p:ext uri="{BB962C8B-B14F-4D97-AF65-F5344CB8AC3E}">
        <p14:creationId xmlns:p14="http://schemas.microsoft.com/office/powerpoint/2010/main" val="106948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结构体</a:t>
            </a:r>
            <a:r>
              <a:rPr lang="zh-CN" altLang="en-US" dirty="0">
                <a:solidFill>
                  <a:srgbClr val="030DCD"/>
                </a:solidFill>
              </a:rPr>
              <a:t>类型</a:t>
            </a:r>
          </a:p>
        </p:txBody>
      </p:sp>
      <p:sp>
        <p:nvSpPr>
          <p:cNvPr id="3" name="内容占位符 2"/>
          <p:cNvSpPr>
            <a:spLocks noGrp="1"/>
          </p:cNvSpPr>
          <p:nvPr>
            <p:ph idx="1"/>
          </p:nvPr>
        </p:nvSpPr>
        <p:spPr>
          <a:xfrm>
            <a:off x="485775" y="1087169"/>
            <a:ext cx="8284152" cy="1107391"/>
          </a:xfrm>
        </p:spPr>
        <p:txBody>
          <a:bodyPr/>
          <a:lstStyle/>
          <a:p>
            <a:pPr marL="342900" indent="-342900">
              <a:buFont typeface="Wingdings" panose="05000000000000000000" pitchFamily="2" charset="2"/>
              <a:buChar char="l"/>
            </a:pPr>
            <a:r>
              <a:rPr lang="zh-CN" altLang="en-US" sz="1800" dirty="0"/>
              <a:t>利用关键字</a:t>
            </a:r>
            <a:r>
              <a:rPr lang="en-US" altLang="zh-CN" sz="1800" b="1" dirty="0" err="1">
                <a:solidFill>
                  <a:srgbClr val="C00000"/>
                </a:solidFill>
              </a:rPr>
              <a:t>struct</a:t>
            </a:r>
            <a:r>
              <a:rPr lang="en-US" altLang="zh-CN" sz="1800" dirty="0"/>
              <a:t> </a:t>
            </a:r>
            <a:r>
              <a:rPr lang="zh-CN" altLang="en-US" sz="1800" dirty="0"/>
              <a:t>声明一个</a:t>
            </a:r>
            <a:r>
              <a:rPr lang="zh-CN" altLang="en-US" sz="1800" b="1" dirty="0">
                <a:solidFill>
                  <a:srgbClr val="C00000"/>
                </a:solidFill>
              </a:rPr>
              <a:t>结构体类型</a:t>
            </a:r>
            <a:r>
              <a:rPr lang="zh-CN" altLang="en-US" sz="1800" dirty="0">
                <a:solidFill>
                  <a:srgbClr val="C00000"/>
                </a:solidFill>
              </a:rPr>
              <a:t>；</a:t>
            </a:r>
            <a:endParaRPr lang="en-US" altLang="zh-CN" sz="1800" dirty="0">
              <a:solidFill>
                <a:srgbClr val="C00000"/>
              </a:solidFill>
            </a:endParaRPr>
          </a:p>
          <a:p>
            <a:pPr marL="342900" indent="-342900">
              <a:buFont typeface="Wingdings" panose="05000000000000000000" pitchFamily="2" charset="2"/>
              <a:buChar char="l"/>
            </a:pPr>
            <a:r>
              <a:rPr lang="zh-CN" altLang="en-US" sz="1800" dirty="0"/>
              <a:t>如声明一个名为</a:t>
            </a:r>
            <a:r>
              <a:rPr lang="en-US" altLang="zh-CN" sz="1800" dirty="0">
                <a:solidFill>
                  <a:srgbClr val="030DCD"/>
                </a:solidFill>
              </a:rPr>
              <a:t>student</a:t>
            </a:r>
            <a:r>
              <a:rPr lang="zh-CN" altLang="en-US" sz="1800" dirty="0">
                <a:solidFill>
                  <a:srgbClr val="030DCD"/>
                </a:solidFill>
              </a:rPr>
              <a:t>的结构体类型，</a:t>
            </a:r>
            <a:r>
              <a:rPr lang="zh-CN" altLang="en-US" sz="1800" dirty="0"/>
              <a:t>将5项信息包容在一起，构成学生的个人信息</a:t>
            </a:r>
            <a:r>
              <a:rPr lang="zh-CN" altLang="en-US" sz="1800" dirty="0" smtClean="0"/>
              <a:t>：</a:t>
            </a:r>
            <a:endParaRPr lang="en-US" altLang="zh-CN" sz="1800" dirty="0"/>
          </a:p>
        </p:txBody>
      </p:sp>
      <p:sp>
        <p:nvSpPr>
          <p:cNvPr id="4" name="内容占位符 2"/>
          <p:cNvSpPr txBox="1">
            <a:spLocks/>
          </p:cNvSpPr>
          <p:nvPr/>
        </p:nvSpPr>
        <p:spPr bwMode="auto">
          <a:xfrm>
            <a:off x="929834" y="2305741"/>
            <a:ext cx="6933334" cy="2407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buNone/>
              <a:defRPr/>
            </a:pPr>
            <a:r>
              <a:rPr lang="en-US" altLang="zh-CN" sz="1600" b="1" dirty="0" err="1">
                <a:solidFill>
                  <a:srgbClr val="FF0000"/>
                </a:solidFill>
              </a:rPr>
              <a:t>struct</a:t>
            </a:r>
            <a:r>
              <a:rPr lang="en-US" altLang="zh-CN" sz="1600" dirty="0">
                <a:solidFill>
                  <a:srgbClr val="000000"/>
                </a:solidFill>
              </a:rPr>
              <a:t>  </a:t>
            </a:r>
            <a:r>
              <a:rPr lang="en-US" altLang="zh-CN" sz="1600" b="1" dirty="0">
                <a:solidFill>
                  <a:srgbClr val="7030A0"/>
                </a:solidFill>
              </a:rPr>
              <a:t>student</a:t>
            </a:r>
            <a:r>
              <a:rPr lang="en-US" altLang="zh-CN" sz="1600" dirty="0">
                <a:solidFill>
                  <a:srgbClr val="000000"/>
                </a:solidFill>
              </a:rPr>
              <a:t>          </a:t>
            </a:r>
            <a:r>
              <a:rPr lang="en-US" altLang="zh-CN" sz="1600" dirty="0">
                <a:solidFill>
                  <a:srgbClr val="006600"/>
                </a:solidFill>
              </a:rPr>
              <a:t>//</a:t>
            </a:r>
            <a:r>
              <a:rPr lang="zh-CN" altLang="en-US" sz="1600" dirty="0">
                <a:solidFill>
                  <a:srgbClr val="006600"/>
                </a:solidFill>
              </a:rPr>
              <a:t>名为</a:t>
            </a:r>
            <a:r>
              <a:rPr lang="en-US" altLang="zh-CN" sz="1600" b="1" dirty="0">
                <a:solidFill>
                  <a:srgbClr val="7030A0"/>
                </a:solidFill>
              </a:rPr>
              <a:t>student</a:t>
            </a:r>
            <a:r>
              <a:rPr lang="zh-CN" altLang="en-US" sz="1600" b="1" dirty="0">
                <a:solidFill>
                  <a:srgbClr val="7030A0"/>
                </a:solidFill>
              </a:rPr>
              <a:t>的结构类型</a:t>
            </a:r>
          </a:p>
          <a:p>
            <a:pPr>
              <a:spcBef>
                <a:spcPts val="600"/>
              </a:spcBef>
              <a:buNone/>
              <a:defRPr/>
            </a:pPr>
            <a:r>
              <a:rPr lang="en-US" altLang="zh-CN" sz="1600" dirty="0">
                <a:solidFill>
                  <a:srgbClr val="000000"/>
                </a:solidFill>
              </a:rPr>
              <a:t>{                                </a:t>
            </a:r>
            <a:r>
              <a:rPr lang="en-US" altLang="zh-CN" sz="1600" dirty="0">
                <a:solidFill>
                  <a:srgbClr val="030DCD"/>
                </a:solidFill>
              </a:rPr>
              <a:t>//</a:t>
            </a:r>
            <a:r>
              <a:rPr lang="zh-CN" altLang="en-US" sz="1600" dirty="0">
                <a:solidFill>
                  <a:srgbClr val="030DCD"/>
                </a:solidFill>
              </a:rPr>
              <a:t>成员列表</a:t>
            </a:r>
            <a:endParaRPr lang="en-US" altLang="zh-CN" sz="1600" dirty="0">
              <a:solidFill>
                <a:srgbClr val="030DCD"/>
              </a:solidFill>
            </a:endParaRPr>
          </a:p>
          <a:p>
            <a:pPr>
              <a:spcBef>
                <a:spcPts val="600"/>
              </a:spcBef>
              <a:buNone/>
              <a:defRPr/>
            </a:pPr>
            <a:r>
              <a:rPr lang="en-US" altLang="zh-CN" sz="1600" dirty="0">
                <a:solidFill>
                  <a:srgbClr val="000000"/>
                </a:solidFill>
              </a:rPr>
              <a:t>     char  name[20];                 //</a:t>
            </a:r>
            <a:r>
              <a:rPr lang="zh-CN" altLang="en-US" sz="1600" dirty="0">
                <a:solidFill>
                  <a:srgbClr val="000000"/>
                </a:solidFill>
              </a:rPr>
              <a:t>姓名</a:t>
            </a:r>
          </a:p>
          <a:p>
            <a:pPr>
              <a:spcBef>
                <a:spcPts val="600"/>
              </a:spcBef>
              <a:buNone/>
              <a:defRPr/>
            </a:pPr>
            <a:r>
              <a:rPr lang="en-US" altLang="zh-CN" sz="1600" dirty="0">
                <a:solidFill>
                  <a:srgbClr val="000000"/>
                </a:solidFill>
              </a:rPr>
              <a:t>     char sex;                             //</a:t>
            </a:r>
            <a:r>
              <a:rPr lang="zh-CN" altLang="en-US" sz="1600" dirty="0">
                <a:solidFill>
                  <a:srgbClr val="000000"/>
                </a:solidFill>
              </a:rPr>
              <a:t>性别</a:t>
            </a:r>
          </a:p>
          <a:p>
            <a:pPr>
              <a:spcBef>
                <a:spcPts val="600"/>
              </a:spcBef>
              <a:buNone/>
              <a:defRPr/>
            </a:pPr>
            <a:r>
              <a:rPr lang="en-US" altLang="zh-CN" sz="1600" dirty="0">
                <a:solidFill>
                  <a:srgbClr val="000000"/>
                </a:solidFill>
              </a:rPr>
              <a:t>     unsigned  birthday;            //</a:t>
            </a:r>
            <a:r>
              <a:rPr lang="zh-CN" altLang="en-US" sz="1600" dirty="0">
                <a:solidFill>
                  <a:srgbClr val="000000"/>
                </a:solidFill>
              </a:rPr>
              <a:t>生日</a:t>
            </a:r>
          </a:p>
          <a:p>
            <a:pPr>
              <a:spcBef>
                <a:spcPts val="600"/>
              </a:spcBef>
              <a:buNone/>
              <a:defRPr/>
            </a:pPr>
            <a:r>
              <a:rPr lang="en-US" altLang="zh-CN" sz="1600" dirty="0">
                <a:solidFill>
                  <a:srgbClr val="000000"/>
                </a:solidFill>
              </a:rPr>
              <a:t>     float height;                        //</a:t>
            </a:r>
            <a:r>
              <a:rPr lang="zh-CN" altLang="en-US" sz="1600" dirty="0">
                <a:solidFill>
                  <a:srgbClr val="000000"/>
                </a:solidFill>
              </a:rPr>
              <a:t>身高</a:t>
            </a:r>
          </a:p>
          <a:p>
            <a:pPr>
              <a:spcBef>
                <a:spcPts val="600"/>
              </a:spcBef>
              <a:buNone/>
              <a:defRPr/>
            </a:pPr>
            <a:r>
              <a:rPr lang="en-US" altLang="zh-CN" sz="1600" dirty="0">
                <a:solidFill>
                  <a:srgbClr val="000000"/>
                </a:solidFill>
              </a:rPr>
              <a:t>     float weight;                       //</a:t>
            </a:r>
            <a:r>
              <a:rPr lang="zh-CN" altLang="en-US" sz="1600" dirty="0">
                <a:solidFill>
                  <a:srgbClr val="000000"/>
                </a:solidFill>
              </a:rPr>
              <a:t>体重</a:t>
            </a:r>
          </a:p>
          <a:p>
            <a:pPr>
              <a:spcBef>
                <a:spcPts val="600"/>
              </a:spcBef>
              <a:buNone/>
              <a:defRPr/>
            </a:pPr>
            <a:r>
              <a:rPr lang="en-US" altLang="zh-CN" sz="1600" dirty="0">
                <a:solidFill>
                  <a:srgbClr val="000000"/>
                </a:solidFill>
              </a:rPr>
              <a:t> }</a:t>
            </a:r>
            <a:r>
              <a:rPr lang="en-US" altLang="zh-CN" sz="1600" dirty="0">
                <a:solidFill>
                  <a:srgbClr val="C00000"/>
                </a:solidFill>
              </a:rPr>
              <a:t>;    </a:t>
            </a:r>
            <a:r>
              <a:rPr lang="en-US" altLang="zh-CN" sz="1600" dirty="0">
                <a:solidFill>
                  <a:srgbClr val="030DCD"/>
                </a:solidFill>
              </a:rPr>
              <a:t>//</a:t>
            </a:r>
            <a:r>
              <a:rPr lang="zh-CN" altLang="en-US" sz="1600" dirty="0">
                <a:solidFill>
                  <a:srgbClr val="030DCD"/>
                </a:solidFill>
              </a:rPr>
              <a:t>注意要</a:t>
            </a:r>
            <a:r>
              <a:rPr lang="zh-CN" altLang="en-US" sz="1600" dirty="0" smtClean="0">
                <a:solidFill>
                  <a:srgbClr val="030DCD"/>
                </a:solidFill>
              </a:rPr>
              <a:t>有分号</a:t>
            </a:r>
            <a:endParaRPr lang="en-US" altLang="zh-CN" sz="1600" dirty="0">
              <a:solidFill>
                <a:srgbClr val="030DCD"/>
              </a:solidFill>
            </a:endParaRPr>
          </a:p>
        </p:txBody>
      </p:sp>
      <p:sp>
        <p:nvSpPr>
          <p:cNvPr id="5" name="内容占位符 2">
            <a:extLst>
              <a:ext uri="{FF2B5EF4-FFF2-40B4-BE49-F238E27FC236}">
                <a16:creationId xmlns:a16="http://schemas.microsoft.com/office/drawing/2014/main" id="{42B1952C-D007-46B7-A831-A7E38156F819}"/>
              </a:ext>
            </a:extLst>
          </p:cNvPr>
          <p:cNvSpPr txBox="1">
            <a:spLocks/>
          </p:cNvSpPr>
          <p:nvPr/>
        </p:nvSpPr>
        <p:spPr bwMode="auto">
          <a:xfrm>
            <a:off x="485775" y="4924037"/>
            <a:ext cx="8089900" cy="82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600"/>
              </a:spcBef>
              <a:buFont typeface="Wingdings" panose="05000000000000000000" pitchFamily="2" charset="2"/>
              <a:buChar char="l"/>
            </a:pPr>
            <a:r>
              <a:rPr lang="zh-CN" altLang="en-US" sz="1800" dirty="0" smtClean="0"/>
              <a:t>注：这里</a:t>
            </a:r>
            <a:r>
              <a:rPr lang="zh-CN" altLang="en-US" sz="1800" dirty="0"/>
              <a:t>只是声明了一个</a:t>
            </a:r>
            <a:r>
              <a:rPr lang="zh-CN" altLang="en-US" sz="1800" b="1" i="1" u="sng" dirty="0">
                <a:solidFill>
                  <a:srgbClr val="C00000"/>
                </a:solidFill>
              </a:rPr>
              <a:t>结构体类型</a:t>
            </a:r>
            <a:r>
              <a:rPr lang="en-US" altLang="zh-CN" sz="1800" dirty="0">
                <a:solidFill>
                  <a:srgbClr val="C00000"/>
                </a:solidFill>
              </a:rPr>
              <a:t>student</a:t>
            </a:r>
            <a:r>
              <a:rPr lang="zh-CN" altLang="en-US" sz="1800" dirty="0"/>
              <a:t>；（</a:t>
            </a:r>
            <a:r>
              <a:rPr lang="zh-CN" altLang="en-US" sz="1800" dirty="0" smtClean="0"/>
              <a:t>类似于</a:t>
            </a:r>
            <a:r>
              <a:rPr lang="zh-CN" altLang="en-US" sz="1800" dirty="0" smtClean="0">
                <a:solidFill>
                  <a:srgbClr val="7030A0"/>
                </a:solidFill>
              </a:rPr>
              <a:t>数据类型</a:t>
            </a:r>
            <a:r>
              <a:rPr lang="en-US" altLang="zh-CN" sz="1800" dirty="0" err="1" smtClean="0">
                <a:solidFill>
                  <a:srgbClr val="7030A0"/>
                </a:solidFill>
              </a:rPr>
              <a:t>int</a:t>
            </a:r>
            <a:r>
              <a:rPr lang="en-US" altLang="zh-CN" sz="1800" dirty="0">
                <a:solidFill>
                  <a:srgbClr val="7030A0"/>
                </a:solidFill>
              </a:rPr>
              <a:t>, float</a:t>
            </a:r>
            <a:r>
              <a:rPr lang="zh-CN" altLang="en-US" sz="1800" dirty="0"/>
              <a:t>）</a:t>
            </a:r>
            <a:endParaRPr lang="en-US" altLang="zh-CN" sz="1800" dirty="0"/>
          </a:p>
          <a:p>
            <a:pPr marL="342900" indent="-342900">
              <a:spcBef>
                <a:spcPts val="600"/>
              </a:spcBef>
              <a:buFont typeface="Wingdings" panose="05000000000000000000" pitchFamily="2" charset="2"/>
              <a:buChar char="l"/>
            </a:pPr>
            <a:r>
              <a:rPr lang="zh-CN" altLang="en-US" sz="1800" dirty="0"/>
              <a:t>需要基于该类型定义相应的</a:t>
            </a:r>
            <a:r>
              <a:rPr lang="zh-CN" altLang="en-US" sz="1800" b="1" i="1" u="sng" dirty="0">
                <a:solidFill>
                  <a:srgbClr val="C00000"/>
                </a:solidFill>
              </a:rPr>
              <a:t>结构体变量</a:t>
            </a:r>
            <a:r>
              <a:rPr lang="zh-CN" altLang="en-US" sz="1800" dirty="0"/>
              <a:t>；（</a:t>
            </a:r>
            <a:r>
              <a:rPr lang="zh-CN" altLang="en-US" sz="1800" dirty="0" smtClean="0"/>
              <a:t>类似于</a:t>
            </a:r>
            <a:r>
              <a:rPr lang="zh-CN" altLang="en-US" sz="1800" b="1" dirty="0" smtClean="0">
                <a:solidFill>
                  <a:srgbClr val="030DCD"/>
                </a:solidFill>
              </a:rPr>
              <a:t>变量声明</a:t>
            </a:r>
            <a:r>
              <a:rPr lang="en-US" altLang="zh-CN" sz="1800" dirty="0" err="1" smtClean="0"/>
              <a:t>int</a:t>
            </a:r>
            <a:r>
              <a:rPr lang="en-US" altLang="zh-CN" sz="1800" dirty="0" smtClean="0"/>
              <a:t> </a:t>
            </a:r>
            <a:r>
              <a:rPr lang="en-US" altLang="zh-CN" sz="1800" dirty="0"/>
              <a:t>a, float f</a:t>
            </a:r>
            <a:r>
              <a:rPr lang="zh-CN" altLang="en-US" sz="1800" dirty="0"/>
              <a:t>）</a:t>
            </a:r>
          </a:p>
        </p:txBody>
      </p:sp>
    </p:spTree>
    <p:extLst>
      <p:ext uri="{BB962C8B-B14F-4D97-AF65-F5344CB8AC3E}">
        <p14:creationId xmlns:p14="http://schemas.microsoft.com/office/powerpoint/2010/main" val="27249539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由三个结点构成的单向链表</a:t>
            </a:r>
          </a:p>
        </p:txBody>
      </p:sp>
      <p:sp>
        <p:nvSpPr>
          <p:cNvPr id="3" name="内容占位符 2"/>
          <p:cNvSpPr>
            <a:spLocks noGrp="1"/>
          </p:cNvSpPr>
          <p:nvPr>
            <p:ph idx="1"/>
          </p:nvPr>
        </p:nvSpPr>
        <p:spPr>
          <a:xfrm>
            <a:off x="485775" y="1168813"/>
            <a:ext cx="8089900" cy="1347771"/>
          </a:xfrm>
        </p:spPr>
        <p:txBody>
          <a:bodyPr/>
          <a:lstStyle/>
          <a:p>
            <a:pPr marL="342900" indent="-342900">
              <a:buFont typeface="Arial" panose="020B0604020202020204" pitchFamily="34" charset="0"/>
              <a:buChar char="•"/>
            </a:pPr>
            <a:r>
              <a:rPr lang="en-US" altLang="zh-CN" dirty="0">
                <a:solidFill>
                  <a:srgbClr val="000118"/>
                </a:solidFill>
              </a:rPr>
              <a:t>head=&amp;a;</a:t>
            </a:r>
          </a:p>
          <a:p>
            <a:pPr marL="342900" indent="-342900">
              <a:buFont typeface="Arial" panose="020B0604020202020204" pitchFamily="34" charset="0"/>
              <a:buChar char="•"/>
            </a:pPr>
            <a:r>
              <a:rPr lang="en-US" altLang="zh-CN" dirty="0" err="1">
                <a:solidFill>
                  <a:srgbClr val="000118"/>
                </a:solidFill>
              </a:rPr>
              <a:t>a.next</a:t>
            </a:r>
            <a:r>
              <a:rPr lang="en-US" altLang="zh-CN" dirty="0">
                <a:solidFill>
                  <a:srgbClr val="000118"/>
                </a:solidFill>
              </a:rPr>
              <a:t>=&amp;b;</a:t>
            </a:r>
            <a:endParaRPr lang="zh-CN" altLang="en-US" dirty="0"/>
          </a:p>
          <a:p>
            <a:pPr marL="342900" indent="-342900">
              <a:buFont typeface="Arial" panose="020B0604020202020204" pitchFamily="34" charset="0"/>
              <a:buChar char="•"/>
            </a:pPr>
            <a:r>
              <a:rPr lang="en-US" altLang="zh-CN" dirty="0" err="1">
                <a:solidFill>
                  <a:srgbClr val="C00000"/>
                </a:solidFill>
              </a:rPr>
              <a:t>b.next</a:t>
            </a:r>
            <a:r>
              <a:rPr lang="en-US" altLang="zh-CN" dirty="0">
                <a:solidFill>
                  <a:srgbClr val="C00000"/>
                </a:solidFill>
              </a:rPr>
              <a:t>=&amp;c; </a:t>
            </a:r>
            <a:r>
              <a:rPr lang="en-US" altLang="zh-CN" dirty="0" err="1">
                <a:solidFill>
                  <a:srgbClr val="C00000"/>
                </a:solidFill>
              </a:rPr>
              <a:t>c.next</a:t>
            </a:r>
            <a:r>
              <a:rPr lang="en-US" altLang="zh-CN" dirty="0">
                <a:solidFill>
                  <a:srgbClr val="C00000"/>
                </a:solidFill>
              </a:rPr>
              <a:t>=NULL; </a:t>
            </a:r>
            <a:endParaRPr lang="zh-CN" altLang="en-US" dirty="0">
              <a:solidFill>
                <a:srgbClr val="C00000"/>
              </a:solidFill>
            </a:endParaRPr>
          </a:p>
          <a:p>
            <a:endParaRPr lang="zh-CN" altLang="en-US" dirty="0"/>
          </a:p>
        </p:txBody>
      </p:sp>
      <p:grpSp>
        <p:nvGrpSpPr>
          <p:cNvPr id="84" name="组合 83"/>
          <p:cNvGrpSpPr/>
          <p:nvPr/>
        </p:nvGrpSpPr>
        <p:grpSpPr>
          <a:xfrm>
            <a:off x="560206" y="3683452"/>
            <a:ext cx="1060110" cy="400110"/>
            <a:chOff x="560206" y="3683452"/>
            <a:chExt cx="1060110" cy="400110"/>
          </a:xfrm>
        </p:grpSpPr>
        <p:sp>
          <p:nvSpPr>
            <p:cNvPr id="38" name="文本框 37"/>
            <p:cNvSpPr txBox="1"/>
            <p:nvPr/>
          </p:nvSpPr>
          <p:spPr>
            <a:xfrm>
              <a:off x="560206" y="3683452"/>
              <a:ext cx="852958" cy="400110"/>
            </a:xfrm>
            <a:prstGeom prst="rect">
              <a:avLst/>
            </a:prstGeom>
            <a:noFill/>
          </p:spPr>
          <p:txBody>
            <a:bodyPr wrap="square" rtlCol="0">
              <a:spAutoFit/>
            </a:bodyPr>
            <a:lstStyle/>
            <a:p>
              <a:r>
                <a:rPr lang="en-US" altLang="zh-CN" sz="2000" b="1" dirty="0">
                  <a:solidFill>
                    <a:srgbClr val="0000CC"/>
                  </a:solidFill>
                  <a:latin typeface="+mn-lt"/>
                  <a:ea typeface="+mn-ea"/>
                </a:rPr>
                <a:t>head</a:t>
              </a:r>
              <a:endParaRPr lang="zh-CN" altLang="en-US" sz="2000" b="1" dirty="0">
                <a:solidFill>
                  <a:srgbClr val="0000CC"/>
                </a:solidFill>
                <a:latin typeface="+mn-lt"/>
                <a:ea typeface="+mn-ea"/>
              </a:endParaRPr>
            </a:p>
          </p:txBody>
        </p:sp>
        <p:cxnSp>
          <p:nvCxnSpPr>
            <p:cNvPr id="7" name="肘形连接符 6"/>
            <p:cNvCxnSpPr/>
            <p:nvPr/>
          </p:nvCxnSpPr>
          <p:spPr bwMode="auto">
            <a:xfrm>
              <a:off x="1226124" y="3940271"/>
              <a:ext cx="394192" cy="1761"/>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grpSp>
        <p:nvGrpSpPr>
          <p:cNvPr id="43" name="组合 42"/>
          <p:cNvGrpSpPr/>
          <p:nvPr/>
        </p:nvGrpSpPr>
        <p:grpSpPr>
          <a:xfrm>
            <a:off x="1602930" y="3001681"/>
            <a:ext cx="1481900" cy="1873705"/>
            <a:chOff x="666030" y="1282978"/>
            <a:chExt cx="756370" cy="1130022"/>
          </a:xfrm>
        </p:grpSpPr>
        <p:sp>
          <p:nvSpPr>
            <p:cNvPr id="44" name="矩形 43"/>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45" name="直接连接符 44"/>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文本框 46"/>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a</a:t>
              </a:r>
              <a:endParaRPr lang="zh-CN" altLang="en-US" b="1" dirty="0">
                <a:solidFill>
                  <a:srgbClr val="000000"/>
                </a:solidFill>
                <a:latin typeface="+mn-lt"/>
                <a:ea typeface="+mn-ea"/>
              </a:endParaRPr>
            </a:p>
          </p:txBody>
        </p:sp>
        <p:sp>
          <p:nvSpPr>
            <p:cNvPr id="48" name="文本框 47"/>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99101</a:t>
              </a:r>
              <a:endParaRPr lang="zh-CN" altLang="en-US" b="1" dirty="0">
                <a:solidFill>
                  <a:srgbClr val="000000"/>
                </a:solidFill>
                <a:latin typeface="+mn-lt"/>
                <a:ea typeface="+mn-ea"/>
              </a:endParaRPr>
            </a:p>
          </p:txBody>
        </p:sp>
        <p:cxnSp>
          <p:nvCxnSpPr>
            <p:cNvPr id="49" name="直接连接符 48"/>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0" name="文本框 49"/>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89.5</a:t>
              </a:r>
              <a:endParaRPr lang="zh-CN" altLang="en-US" b="1" dirty="0">
                <a:solidFill>
                  <a:srgbClr val="000000"/>
                </a:solidFill>
                <a:latin typeface="+mn-lt"/>
                <a:ea typeface="+mn-ea"/>
              </a:endParaRPr>
            </a:p>
          </p:txBody>
        </p:sp>
        <p:sp>
          <p:nvSpPr>
            <p:cNvPr id="54" name="文本框 53"/>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endParaRPr lang="zh-CN" altLang="en-US" b="1" dirty="0">
                <a:solidFill>
                  <a:srgbClr val="000000"/>
                </a:solidFill>
                <a:latin typeface="+mn-lt"/>
                <a:ea typeface="+mn-ea"/>
              </a:endParaRPr>
            </a:p>
          </p:txBody>
        </p:sp>
      </p:grpSp>
      <p:grpSp>
        <p:nvGrpSpPr>
          <p:cNvPr id="16" name="组合 15"/>
          <p:cNvGrpSpPr/>
          <p:nvPr/>
        </p:nvGrpSpPr>
        <p:grpSpPr>
          <a:xfrm>
            <a:off x="3992550" y="3036646"/>
            <a:ext cx="1481900" cy="1873705"/>
            <a:chOff x="666030" y="1282978"/>
            <a:chExt cx="756370" cy="1130022"/>
          </a:xfrm>
        </p:grpSpPr>
        <p:sp>
          <p:nvSpPr>
            <p:cNvPr id="17" name="矩形 16"/>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18" name="直接连接符 17"/>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文本框 18"/>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b</a:t>
              </a:r>
              <a:endParaRPr lang="zh-CN" altLang="en-US" b="1" dirty="0">
                <a:solidFill>
                  <a:srgbClr val="000000"/>
                </a:solidFill>
                <a:latin typeface="+mn-lt"/>
                <a:ea typeface="+mn-ea"/>
              </a:endParaRPr>
            </a:p>
          </p:txBody>
        </p:sp>
        <p:sp>
          <p:nvSpPr>
            <p:cNvPr id="20" name="文本框 19"/>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99103</a:t>
              </a:r>
              <a:endParaRPr lang="zh-CN" altLang="en-US" b="1" dirty="0">
                <a:solidFill>
                  <a:srgbClr val="000000"/>
                </a:solidFill>
                <a:latin typeface="+mn-lt"/>
                <a:ea typeface="+mn-ea"/>
              </a:endParaRPr>
            </a:p>
          </p:txBody>
        </p:sp>
        <p:cxnSp>
          <p:nvCxnSpPr>
            <p:cNvPr id="21" name="直接连接符 20"/>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704130" y="1851950"/>
              <a:ext cx="673100" cy="211344"/>
            </a:xfrm>
            <a:prstGeom prst="rect">
              <a:avLst/>
            </a:prstGeom>
            <a:noFill/>
          </p:spPr>
          <p:txBody>
            <a:bodyPr wrap="square" rtlCol="0">
              <a:noAutofit/>
            </a:bodyPr>
            <a:lstStyle/>
            <a:p>
              <a:r>
                <a:rPr lang="en-US" altLang="zh-CN" b="1" dirty="0">
                  <a:solidFill>
                    <a:srgbClr val="000000"/>
                  </a:solidFill>
                  <a:latin typeface="+mn-lt"/>
                  <a:ea typeface="+mn-ea"/>
                </a:rPr>
                <a:t>  </a:t>
              </a:r>
              <a:r>
                <a:rPr lang="en-US" altLang="zh-CN" b="1" dirty="0" smtClean="0">
                  <a:solidFill>
                    <a:srgbClr val="000000"/>
                  </a:solidFill>
                  <a:latin typeface="+mn-lt"/>
                  <a:ea typeface="+mn-ea"/>
                </a:rPr>
                <a:t>   90</a:t>
              </a:r>
              <a:endParaRPr lang="zh-CN" altLang="en-US" b="1" dirty="0">
                <a:solidFill>
                  <a:srgbClr val="000000"/>
                </a:solidFill>
                <a:latin typeface="+mn-lt"/>
                <a:ea typeface="+mn-ea"/>
              </a:endParaRPr>
            </a:p>
          </p:txBody>
        </p:sp>
        <p:sp>
          <p:nvSpPr>
            <p:cNvPr id="23" name="文本框 22"/>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endParaRPr lang="zh-CN" altLang="en-US" b="1" dirty="0">
                <a:solidFill>
                  <a:srgbClr val="000000"/>
                </a:solidFill>
                <a:latin typeface="+mn-lt"/>
                <a:ea typeface="+mn-ea"/>
              </a:endParaRPr>
            </a:p>
          </p:txBody>
        </p:sp>
      </p:grpSp>
      <p:cxnSp>
        <p:nvCxnSpPr>
          <p:cNvPr id="24" name="肘形连接符 23"/>
          <p:cNvCxnSpPr/>
          <p:nvPr/>
        </p:nvCxnSpPr>
        <p:spPr bwMode="auto">
          <a:xfrm flipV="1">
            <a:off x="2827428" y="3637926"/>
            <a:ext cx="1165122" cy="1034715"/>
          </a:xfrm>
          <a:prstGeom prst="bentConnector3">
            <a:avLst>
              <a:gd name="adj1" fmla="val 50000"/>
            </a:avLst>
          </a:prstGeom>
          <a:solidFill>
            <a:schemeClr val="accent1"/>
          </a:solidFill>
          <a:ln w="9525" cap="flat" cmpd="sng" algn="ctr">
            <a:solidFill>
              <a:srgbClr val="0000CC"/>
            </a:solidFill>
            <a:prstDash val="solid"/>
            <a:round/>
            <a:headEnd type="none" w="med" len="med"/>
            <a:tailEnd type="triangle"/>
          </a:ln>
        </p:spPr>
      </p:cxnSp>
      <p:grpSp>
        <p:nvGrpSpPr>
          <p:cNvPr id="5" name="组合 4"/>
          <p:cNvGrpSpPr/>
          <p:nvPr/>
        </p:nvGrpSpPr>
        <p:grpSpPr>
          <a:xfrm>
            <a:off x="6411641" y="2978009"/>
            <a:ext cx="1481900" cy="1873705"/>
            <a:chOff x="6411641" y="2978009"/>
            <a:chExt cx="1481900" cy="1873705"/>
          </a:xfrm>
        </p:grpSpPr>
        <p:sp>
          <p:nvSpPr>
            <p:cNvPr id="29" name="文本框 28"/>
            <p:cNvSpPr txBox="1"/>
            <p:nvPr/>
          </p:nvSpPr>
          <p:spPr>
            <a:xfrm>
              <a:off x="6425493" y="2978009"/>
              <a:ext cx="1468048" cy="36933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c</a:t>
              </a:r>
              <a:endParaRPr lang="zh-CN" altLang="en-US" b="1" dirty="0">
                <a:solidFill>
                  <a:srgbClr val="000000"/>
                </a:solidFill>
                <a:latin typeface="+mn-lt"/>
                <a:ea typeface="+mn-ea"/>
              </a:endParaRPr>
            </a:p>
          </p:txBody>
        </p:sp>
        <p:grpSp>
          <p:nvGrpSpPr>
            <p:cNvPr id="4" name="组合 3"/>
            <p:cNvGrpSpPr/>
            <p:nvPr/>
          </p:nvGrpSpPr>
          <p:grpSpPr>
            <a:xfrm>
              <a:off x="6411641" y="3381257"/>
              <a:ext cx="1481900" cy="1470457"/>
              <a:chOff x="6411641" y="3381257"/>
              <a:chExt cx="1481900" cy="1470457"/>
            </a:xfrm>
          </p:grpSpPr>
          <p:sp>
            <p:nvSpPr>
              <p:cNvPr id="27" name="矩形 26"/>
              <p:cNvSpPr/>
              <p:nvPr/>
            </p:nvSpPr>
            <p:spPr bwMode="auto">
              <a:xfrm>
                <a:off x="6425493" y="3381257"/>
                <a:ext cx="1468048" cy="147045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28" name="直接连接符 27"/>
              <p:cNvCxnSpPr/>
              <p:nvPr/>
            </p:nvCxnSpPr>
            <p:spPr bwMode="auto">
              <a:xfrm>
                <a:off x="6425493" y="3891190"/>
                <a:ext cx="1468048"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6498586" y="3436676"/>
                <a:ext cx="1318755" cy="350432"/>
              </a:xfrm>
              <a:prstGeom prst="rect">
                <a:avLst/>
              </a:prstGeom>
              <a:noFill/>
            </p:spPr>
            <p:txBody>
              <a:bodyPr wrap="square" rtlCol="0">
                <a:noAutofit/>
              </a:bodyPr>
              <a:lstStyle/>
              <a:p>
                <a:r>
                  <a:rPr lang="en-US" altLang="zh-CN" b="1" dirty="0">
                    <a:solidFill>
                      <a:srgbClr val="000000"/>
                    </a:solidFill>
                    <a:latin typeface="+mn-lt"/>
                    <a:ea typeface="+mn-ea"/>
                  </a:rPr>
                  <a:t>  99107</a:t>
                </a:r>
                <a:endParaRPr lang="zh-CN" altLang="en-US" b="1" dirty="0">
                  <a:solidFill>
                    <a:srgbClr val="000000"/>
                  </a:solidFill>
                  <a:latin typeface="+mn-lt"/>
                  <a:ea typeface="+mn-ea"/>
                </a:endParaRPr>
              </a:p>
            </p:txBody>
          </p:sp>
          <p:cxnSp>
            <p:nvCxnSpPr>
              <p:cNvPr id="31" name="直接连接符 30"/>
              <p:cNvCxnSpPr/>
              <p:nvPr/>
            </p:nvCxnSpPr>
            <p:spPr bwMode="auto">
              <a:xfrm>
                <a:off x="6411641" y="4376288"/>
                <a:ext cx="1468048"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2" name="文本框 31"/>
              <p:cNvSpPr txBox="1"/>
              <p:nvPr/>
            </p:nvSpPr>
            <p:spPr>
              <a:xfrm>
                <a:off x="6486288" y="3957187"/>
                <a:ext cx="1318755" cy="350432"/>
              </a:xfrm>
              <a:prstGeom prst="rect">
                <a:avLst/>
              </a:prstGeom>
              <a:noFill/>
            </p:spPr>
            <p:txBody>
              <a:bodyPr wrap="square" rtlCol="0">
                <a:noAutofit/>
              </a:bodyPr>
              <a:lstStyle/>
              <a:p>
                <a:r>
                  <a:rPr lang="en-US" altLang="zh-CN" b="1" dirty="0">
                    <a:solidFill>
                      <a:srgbClr val="000000"/>
                    </a:solidFill>
                    <a:latin typeface="+mn-lt"/>
                    <a:ea typeface="+mn-ea"/>
                  </a:rPr>
                  <a:t>  </a:t>
                </a:r>
                <a:r>
                  <a:rPr lang="en-US" altLang="zh-CN" b="1" dirty="0" smtClean="0">
                    <a:solidFill>
                      <a:srgbClr val="000000"/>
                    </a:solidFill>
                    <a:latin typeface="+mn-lt"/>
                    <a:ea typeface="+mn-ea"/>
                  </a:rPr>
                  <a:t>   85</a:t>
                </a:r>
                <a:endParaRPr lang="zh-CN" altLang="en-US" b="1" dirty="0">
                  <a:solidFill>
                    <a:srgbClr val="000000"/>
                  </a:solidFill>
                  <a:latin typeface="+mn-lt"/>
                  <a:ea typeface="+mn-ea"/>
                </a:endParaRPr>
              </a:p>
            </p:txBody>
          </p:sp>
        </p:grpSp>
      </p:grpSp>
      <p:sp>
        <p:nvSpPr>
          <p:cNvPr id="33" name="文本框 32"/>
          <p:cNvSpPr txBox="1"/>
          <p:nvPr/>
        </p:nvSpPr>
        <p:spPr>
          <a:xfrm>
            <a:off x="6565274" y="4462458"/>
            <a:ext cx="1318755" cy="350432"/>
          </a:xfrm>
          <a:prstGeom prst="rect">
            <a:avLst/>
          </a:prstGeom>
          <a:noFill/>
        </p:spPr>
        <p:txBody>
          <a:bodyPr wrap="square" rtlCol="0">
            <a:noAutofit/>
          </a:bodyPr>
          <a:lstStyle/>
          <a:p>
            <a:r>
              <a:rPr lang="en-US" altLang="zh-CN" b="1" dirty="0">
                <a:solidFill>
                  <a:srgbClr val="000000"/>
                </a:solidFill>
                <a:latin typeface="+mn-lt"/>
                <a:ea typeface="+mn-ea"/>
              </a:rPr>
              <a:t>  </a:t>
            </a:r>
            <a:r>
              <a:rPr lang="en-US" altLang="zh-CN" b="1" dirty="0">
                <a:solidFill>
                  <a:srgbClr val="0000CC"/>
                </a:solidFill>
                <a:latin typeface="+mn-lt"/>
                <a:ea typeface="+mn-ea"/>
              </a:rPr>
              <a:t>NULL</a:t>
            </a:r>
            <a:endParaRPr lang="zh-CN" altLang="en-US" b="1" dirty="0">
              <a:solidFill>
                <a:srgbClr val="0000CC"/>
              </a:solidFill>
              <a:latin typeface="+mn-lt"/>
              <a:ea typeface="+mn-ea"/>
            </a:endParaRPr>
          </a:p>
        </p:txBody>
      </p:sp>
      <p:cxnSp>
        <p:nvCxnSpPr>
          <p:cNvPr id="34" name="肘形连接符 33"/>
          <p:cNvCxnSpPr/>
          <p:nvPr/>
        </p:nvCxnSpPr>
        <p:spPr bwMode="auto">
          <a:xfrm flipV="1">
            <a:off x="5246519" y="3691844"/>
            <a:ext cx="1165122" cy="1034715"/>
          </a:xfrm>
          <a:prstGeom prst="bentConnector3">
            <a:avLst>
              <a:gd name="adj1" fmla="val 50000"/>
            </a:avLst>
          </a:prstGeom>
          <a:solidFill>
            <a:schemeClr val="accent1"/>
          </a:solidFill>
          <a:ln w="9525" cap="flat" cmpd="sng" algn="ctr">
            <a:solidFill>
              <a:srgbClr val="0000CC"/>
            </a:solidFill>
            <a:prstDash val="solid"/>
            <a:round/>
            <a:headEnd type="none" w="med" len="med"/>
            <a:tailEnd type="triangle"/>
          </a:ln>
        </p:spPr>
      </p:cxnSp>
    </p:spTree>
    <p:extLst>
      <p:ext uri="{BB962C8B-B14F-4D97-AF65-F5344CB8AC3E}">
        <p14:creationId xmlns:p14="http://schemas.microsoft.com/office/powerpoint/2010/main" val="398251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由三个结点构成的单向链表</a:t>
            </a:r>
          </a:p>
        </p:txBody>
      </p:sp>
      <p:sp>
        <p:nvSpPr>
          <p:cNvPr id="3" name="内容占位符 2"/>
          <p:cNvSpPr>
            <a:spLocks noGrp="1"/>
          </p:cNvSpPr>
          <p:nvPr>
            <p:ph idx="1"/>
          </p:nvPr>
        </p:nvSpPr>
        <p:spPr>
          <a:xfrm>
            <a:off x="485775" y="1161875"/>
            <a:ext cx="8089900" cy="1501287"/>
          </a:xfrm>
        </p:spPr>
        <p:txBody>
          <a:bodyPr/>
          <a:lstStyle/>
          <a:p>
            <a:pPr marL="342900" indent="-342900">
              <a:spcBef>
                <a:spcPts val="600"/>
              </a:spcBef>
              <a:buFont typeface="Arial" panose="020B0604020202020204" pitchFamily="34" charset="0"/>
              <a:buChar char="•"/>
            </a:pPr>
            <a:r>
              <a:rPr lang="en-US" altLang="zh-CN" sz="2000" dirty="0">
                <a:solidFill>
                  <a:srgbClr val="000118"/>
                </a:solidFill>
              </a:rPr>
              <a:t>head=&amp;a;</a:t>
            </a:r>
          </a:p>
          <a:p>
            <a:pPr marL="342900" indent="-342900">
              <a:spcBef>
                <a:spcPts val="600"/>
              </a:spcBef>
              <a:buFont typeface="Arial" panose="020B0604020202020204" pitchFamily="34" charset="0"/>
              <a:buChar char="•"/>
            </a:pPr>
            <a:r>
              <a:rPr lang="en-US" altLang="zh-CN" sz="2000" dirty="0" err="1">
                <a:solidFill>
                  <a:srgbClr val="000118"/>
                </a:solidFill>
              </a:rPr>
              <a:t>a.next</a:t>
            </a:r>
            <a:r>
              <a:rPr lang="en-US" altLang="zh-CN" sz="2000" dirty="0">
                <a:solidFill>
                  <a:srgbClr val="000118"/>
                </a:solidFill>
              </a:rPr>
              <a:t>=&amp;b;</a:t>
            </a:r>
            <a:endParaRPr lang="zh-CN" altLang="en-US" sz="2000" dirty="0">
              <a:solidFill>
                <a:srgbClr val="000118"/>
              </a:solidFill>
            </a:endParaRPr>
          </a:p>
          <a:p>
            <a:pPr marL="342900" indent="-342900">
              <a:spcBef>
                <a:spcPts val="600"/>
              </a:spcBef>
              <a:buFont typeface="Arial" panose="020B0604020202020204" pitchFamily="34" charset="0"/>
              <a:buChar char="•"/>
            </a:pPr>
            <a:r>
              <a:rPr lang="en-US" altLang="zh-CN" sz="2000" dirty="0" err="1">
                <a:solidFill>
                  <a:srgbClr val="000118"/>
                </a:solidFill>
              </a:rPr>
              <a:t>b.next</a:t>
            </a:r>
            <a:r>
              <a:rPr lang="en-US" altLang="zh-CN" sz="2000" dirty="0">
                <a:solidFill>
                  <a:srgbClr val="000118"/>
                </a:solidFill>
              </a:rPr>
              <a:t>=&amp;c; </a:t>
            </a:r>
            <a:r>
              <a:rPr lang="en-US" altLang="zh-CN" sz="2000" dirty="0" err="1">
                <a:solidFill>
                  <a:srgbClr val="000118"/>
                </a:solidFill>
              </a:rPr>
              <a:t>c.next</a:t>
            </a:r>
            <a:r>
              <a:rPr lang="en-US" altLang="zh-CN" sz="2000" dirty="0">
                <a:solidFill>
                  <a:srgbClr val="000118"/>
                </a:solidFill>
              </a:rPr>
              <a:t>=NULL ;</a:t>
            </a:r>
          </a:p>
          <a:p>
            <a:pPr marL="342900" indent="-342900">
              <a:spcBef>
                <a:spcPts val="600"/>
              </a:spcBef>
              <a:buFont typeface="Arial" panose="020B0604020202020204" pitchFamily="34" charset="0"/>
              <a:buChar char="•"/>
            </a:pPr>
            <a:r>
              <a:rPr lang="en-US" altLang="zh-CN" sz="2000" dirty="0">
                <a:solidFill>
                  <a:srgbClr val="C00000"/>
                </a:solidFill>
              </a:rPr>
              <a:t>tail=&amp;c;   </a:t>
            </a:r>
            <a:r>
              <a:rPr lang="en-US" altLang="zh-CN" sz="2000" dirty="0">
                <a:solidFill>
                  <a:srgbClr val="006600"/>
                </a:solidFill>
              </a:rPr>
              <a:t>//</a:t>
            </a:r>
            <a:r>
              <a:rPr lang="zh-CN" altLang="en-US" sz="2000" dirty="0">
                <a:solidFill>
                  <a:srgbClr val="006600"/>
                </a:solidFill>
              </a:rPr>
              <a:t>有时为了操作方便</a:t>
            </a:r>
          </a:p>
          <a:p>
            <a:endParaRPr lang="zh-CN" altLang="en-US" dirty="0"/>
          </a:p>
        </p:txBody>
      </p:sp>
      <p:grpSp>
        <p:nvGrpSpPr>
          <p:cNvPr id="84" name="组合 83"/>
          <p:cNvGrpSpPr/>
          <p:nvPr/>
        </p:nvGrpSpPr>
        <p:grpSpPr>
          <a:xfrm>
            <a:off x="560206" y="3683452"/>
            <a:ext cx="1060110" cy="400110"/>
            <a:chOff x="560206" y="3683452"/>
            <a:chExt cx="1060110" cy="400110"/>
          </a:xfrm>
        </p:grpSpPr>
        <p:sp>
          <p:nvSpPr>
            <p:cNvPr id="38" name="文本框 37"/>
            <p:cNvSpPr txBox="1"/>
            <p:nvPr/>
          </p:nvSpPr>
          <p:spPr>
            <a:xfrm>
              <a:off x="560206" y="3683452"/>
              <a:ext cx="852958" cy="400110"/>
            </a:xfrm>
            <a:prstGeom prst="rect">
              <a:avLst/>
            </a:prstGeom>
            <a:noFill/>
          </p:spPr>
          <p:txBody>
            <a:bodyPr wrap="square" rtlCol="0">
              <a:spAutoFit/>
            </a:bodyPr>
            <a:lstStyle/>
            <a:p>
              <a:r>
                <a:rPr lang="en-US" altLang="zh-CN" sz="2000" b="1" dirty="0">
                  <a:solidFill>
                    <a:srgbClr val="0000CC"/>
                  </a:solidFill>
                  <a:latin typeface="+mn-lt"/>
                  <a:ea typeface="+mn-ea"/>
                </a:rPr>
                <a:t>head</a:t>
              </a:r>
              <a:endParaRPr lang="zh-CN" altLang="en-US" sz="2000" b="1" dirty="0">
                <a:solidFill>
                  <a:srgbClr val="0000CC"/>
                </a:solidFill>
                <a:latin typeface="+mn-lt"/>
                <a:ea typeface="+mn-ea"/>
              </a:endParaRPr>
            </a:p>
          </p:txBody>
        </p:sp>
        <p:cxnSp>
          <p:nvCxnSpPr>
            <p:cNvPr id="7" name="肘形连接符 6"/>
            <p:cNvCxnSpPr/>
            <p:nvPr/>
          </p:nvCxnSpPr>
          <p:spPr bwMode="auto">
            <a:xfrm>
              <a:off x="1226124" y="3940271"/>
              <a:ext cx="394192" cy="1761"/>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grpSp>
        <p:nvGrpSpPr>
          <p:cNvPr id="43" name="组合 42"/>
          <p:cNvGrpSpPr/>
          <p:nvPr/>
        </p:nvGrpSpPr>
        <p:grpSpPr>
          <a:xfrm>
            <a:off x="1602930" y="3001681"/>
            <a:ext cx="1481900" cy="1873705"/>
            <a:chOff x="666030" y="1282978"/>
            <a:chExt cx="756370" cy="1130022"/>
          </a:xfrm>
        </p:grpSpPr>
        <p:sp>
          <p:nvSpPr>
            <p:cNvPr id="44" name="矩形 43"/>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45" name="直接连接符 44"/>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文本框 46"/>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a</a:t>
              </a:r>
              <a:endParaRPr lang="zh-CN" altLang="en-US" b="1" dirty="0">
                <a:solidFill>
                  <a:srgbClr val="000000"/>
                </a:solidFill>
                <a:latin typeface="+mn-lt"/>
                <a:ea typeface="+mn-ea"/>
              </a:endParaRPr>
            </a:p>
          </p:txBody>
        </p:sp>
        <p:sp>
          <p:nvSpPr>
            <p:cNvPr id="48" name="文本框 47"/>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99101</a:t>
              </a:r>
              <a:endParaRPr lang="zh-CN" altLang="en-US" b="1" dirty="0">
                <a:solidFill>
                  <a:srgbClr val="000000"/>
                </a:solidFill>
                <a:latin typeface="+mn-lt"/>
                <a:ea typeface="+mn-ea"/>
              </a:endParaRPr>
            </a:p>
          </p:txBody>
        </p:sp>
        <p:cxnSp>
          <p:nvCxnSpPr>
            <p:cNvPr id="49" name="直接连接符 48"/>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0" name="文本框 49"/>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89.5</a:t>
              </a:r>
              <a:endParaRPr lang="zh-CN" altLang="en-US" b="1" dirty="0">
                <a:solidFill>
                  <a:srgbClr val="000000"/>
                </a:solidFill>
                <a:latin typeface="+mn-lt"/>
                <a:ea typeface="+mn-ea"/>
              </a:endParaRPr>
            </a:p>
          </p:txBody>
        </p:sp>
        <p:sp>
          <p:nvSpPr>
            <p:cNvPr id="54" name="文本框 53"/>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endParaRPr lang="zh-CN" altLang="en-US" b="1" dirty="0">
                <a:solidFill>
                  <a:srgbClr val="000000"/>
                </a:solidFill>
                <a:latin typeface="+mn-lt"/>
                <a:ea typeface="+mn-ea"/>
              </a:endParaRPr>
            </a:p>
          </p:txBody>
        </p:sp>
      </p:grpSp>
      <p:grpSp>
        <p:nvGrpSpPr>
          <p:cNvPr id="16" name="组合 15"/>
          <p:cNvGrpSpPr/>
          <p:nvPr/>
        </p:nvGrpSpPr>
        <p:grpSpPr>
          <a:xfrm>
            <a:off x="3992550" y="3036646"/>
            <a:ext cx="1481900" cy="1873705"/>
            <a:chOff x="666030" y="1282978"/>
            <a:chExt cx="756370" cy="1130022"/>
          </a:xfrm>
        </p:grpSpPr>
        <p:sp>
          <p:nvSpPr>
            <p:cNvPr id="17" name="矩形 16"/>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18" name="直接连接符 17"/>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9" name="文本框 18"/>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b</a:t>
              </a:r>
              <a:endParaRPr lang="zh-CN" altLang="en-US" b="1" dirty="0">
                <a:solidFill>
                  <a:srgbClr val="000000"/>
                </a:solidFill>
                <a:latin typeface="+mn-lt"/>
                <a:ea typeface="+mn-ea"/>
              </a:endParaRPr>
            </a:p>
          </p:txBody>
        </p:sp>
        <p:sp>
          <p:nvSpPr>
            <p:cNvPr id="20" name="文本框 19"/>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99103</a:t>
              </a:r>
              <a:endParaRPr lang="zh-CN" altLang="en-US" b="1" dirty="0">
                <a:solidFill>
                  <a:srgbClr val="000000"/>
                </a:solidFill>
                <a:latin typeface="+mn-lt"/>
                <a:ea typeface="+mn-ea"/>
              </a:endParaRPr>
            </a:p>
          </p:txBody>
        </p:sp>
        <p:cxnSp>
          <p:nvCxnSpPr>
            <p:cNvPr id="21" name="直接连接符 20"/>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726804" y="1871404"/>
              <a:ext cx="673100" cy="211344"/>
            </a:xfrm>
            <a:prstGeom prst="rect">
              <a:avLst/>
            </a:prstGeom>
            <a:noFill/>
          </p:spPr>
          <p:txBody>
            <a:bodyPr wrap="square" rtlCol="0">
              <a:noAutofit/>
            </a:bodyPr>
            <a:lstStyle/>
            <a:p>
              <a:r>
                <a:rPr lang="en-US" altLang="zh-CN" b="1" dirty="0">
                  <a:solidFill>
                    <a:srgbClr val="000000"/>
                  </a:solidFill>
                  <a:latin typeface="+mn-lt"/>
                  <a:ea typeface="+mn-ea"/>
                </a:rPr>
                <a:t>  90</a:t>
              </a:r>
              <a:endParaRPr lang="zh-CN" altLang="en-US" b="1" dirty="0">
                <a:solidFill>
                  <a:srgbClr val="000000"/>
                </a:solidFill>
                <a:latin typeface="+mn-lt"/>
                <a:ea typeface="+mn-ea"/>
              </a:endParaRPr>
            </a:p>
          </p:txBody>
        </p:sp>
        <p:sp>
          <p:nvSpPr>
            <p:cNvPr id="23" name="文本框 22"/>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endParaRPr lang="zh-CN" altLang="en-US" b="1" dirty="0">
                <a:solidFill>
                  <a:srgbClr val="000000"/>
                </a:solidFill>
                <a:latin typeface="+mn-lt"/>
                <a:ea typeface="+mn-ea"/>
              </a:endParaRPr>
            </a:p>
          </p:txBody>
        </p:sp>
      </p:grpSp>
      <p:cxnSp>
        <p:nvCxnSpPr>
          <p:cNvPr id="24" name="肘形连接符 23"/>
          <p:cNvCxnSpPr/>
          <p:nvPr/>
        </p:nvCxnSpPr>
        <p:spPr bwMode="auto">
          <a:xfrm flipV="1">
            <a:off x="2827428" y="3637926"/>
            <a:ext cx="1165122" cy="1034715"/>
          </a:xfrm>
          <a:prstGeom prst="bentConnector3">
            <a:avLst>
              <a:gd name="adj1" fmla="val 50000"/>
            </a:avLst>
          </a:prstGeom>
          <a:solidFill>
            <a:schemeClr val="accent1"/>
          </a:solidFill>
          <a:ln w="9525" cap="flat" cmpd="sng" algn="ctr">
            <a:solidFill>
              <a:srgbClr val="0000CC"/>
            </a:solidFill>
            <a:prstDash val="solid"/>
            <a:round/>
            <a:headEnd type="none" w="med" len="med"/>
            <a:tailEnd type="triangle"/>
          </a:ln>
        </p:spPr>
      </p:cxnSp>
      <p:grpSp>
        <p:nvGrpSpPr>
          <p:cNvPr id="5" name="组合 4"/>
          <p:cNvGrpSpPr/>
          <p:nvPr/>
        </p:nvGrpSpPr>
        <p:grpSpPr>
          <a:xfrm>
            <a:off x="6411641" y="2978009"/>
            <a:ext cx="1481900" cy="1873705"/>
            <a:chOff x="6411641" y="2978009"/>
            <a:chExt cx="1481900" cy="1873705"/>
          </a:xfrm>
        </p:grpSpPr>
        <p:sp>
          <p:nvSpPr>
            <p:cNvPr id="29" name="文本框 28"/>
            <p:cNvSpPr txBox="1"/>
            <p:nvPr/>
          </p:nvSpPr>
          <p:spPr>
            <a:xfrm>
              <a:off x="6425493" y="2978009"/>
              <a:ext cx="1468048" cy="36933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c</a:t>
              </a:r>
              <a:endParaRPr lang="zh-CN" altLang="en-US" b="1" dirty="0">
                <a:solidFill>
                  <a:srgbClr val="000000"/>
                </a:solidFill>
                <a:latin typeface="+mn-lt"/>
                <a:ea typeface="+mn-ea"/>
              </a:endParaRPr>
            </a:p>
          </p:txBody>
        </p:sp>
        <p:grpSp>
          <p:nvGrpSpPr>
            <p:cNvPr id="4" name="组合 3"/>
            <p:cNvGrpSpPr/>
            <p:nvPr/>
          </p:nvGrpSpPr>
          <p:grpSpPr>
            <a:xfrm>
              <a:off x="6411641" y="3381257"/>
              <a:ext cx="1481900" cy="1470457"/>
              <a:chOff x="6411641" y="3381257"/>
              <a:chExt cx="1481900" cy="1470457"/>
            </a:xfrm>
          </p:grpSpPr>
          <p:sp>
            <p:nvSpPr>
              <p:cNvPr id="27" name="矩形 26"/>
              <p:cNvSpPr/>
              <p:nvPr/>
            </p:nvSpPr>
            <p:spPr bwMode="auto">
              <a:xfrm>
                <a:off x="6425493" y="3381257"/>
                <a:ext cx="1468048" cy="1470457"/>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28" name="直接连接符 27"/>
              <p:cNvCxnSpPr/>
              <p:nvPr/>
            </p:nvCxnSpPr>
            <p:spPr bwMode="auto">
              <a:xfrm>
                <a:off x="6425493" y="3891190"/>
                <a:ext cx="1468048"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6498586" y="3436676"/>
                <a:ext cx="1318755" cy="350432"/>
              </a:xfrm>
              <a:prstGeom prst="rect">
                <a:avLst/>
              </a:prstGeom>
              <a:noFill/>
            </p:spPr>
            <p:txBody>
              <a:bodyPr wrap="square" rtlCol="0">
                <a:noAutofit/>
              </a:bodyPr>
              <a:lstStyle/>
              <a:p>
                <a:r>
                  <a:rPr lang="en-US" altLang="zh-CN" b="1" dirty="0">
                    <a:solidFill>
                      <a:srgbClr val="000000"/>
                    </a:solidFill>
                    <a:latin typeface="+mn-lt"/>
                    <a:ea typeface="+mn-ea"/>
                  </a:rPr>
                  <a:t>  99107</a:t>
                </a:r>
                <a:endParaRPr lang="zh-CN" altLang="en-US" b="1" dirty="0">
                  <a:solidFill>
                    <a:srgbClr val="000000"/>
                  </a:solidFill>
                  <a:latin typeface="+mn-lt"/>
                  <a:ea typeface="+mn-ea"/>
                </a:endParaRPr>
              </a:p>
            </p:txBody>
          </p:sp>
          <p:cxnSp>
            <p:nvCxnSpPr>
              <p:cNvPr id="31" name="直接连接符 30"/>
              <p:cNvCxnSpPr/>
              <p:nvPr/>
            </p:nvCxnSpPr>
            <p:spPr bwMode="auto">
              <a:xfrm>
                <a:off x="6411641" y="4376288"/>
                <a:ext cx="1468048"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2" name="文本框 31"/>
              <p:cNvSpPr txBox="1"/>
              <p:nvPr/>
            </p:nvSpPr>
            <p:spPr>
              <a:xfrm>
                <a:off x="6486288" y="3949827"/>
                <a:ext cx="1318755" cy="350432"/>
              </a:xfrm>
              <a:prstGeom prst="rect">
                <a:avLst/>
              </a:prstGeom>
              <a:noFill/>
            </p:spPr>
            <p:txBody>
              <a:bodyPr wrap="square" rtlCol="0">
                <a:noAutofit/>
              </a:bodyPr>
              <a:lstStyle/>
              <a:p>
                <a:r>
                  <a:rPr lang="en-US" altLang="zh-CN" b="1" dirty="0">
                    <a:solidFill>
                      <a:srgbClr val="000000"/>
                    </a:solidFill>
                    <a:latin typeface="+mn-lt"/>
                    <a:ea typeface="+mn-ea"/>
                  </a:rPr>
                  <a:t>  85</a:t>
                </a:r>
                <a:endParaRPr lang="zh-CN" altLang="en-US" b="1" dirty="0">
                  <a:solidFill>
                    <a:srgbClr val="000000"/>
                  </a:solidFill>
                  <a:latin typeface="+mn-lt"/>
                  <a:ea typeface="+mn-ea"/>
                </a:endParaRPr>
              </a:p>
            </p:txBody>
          </p:sp>
        </p:grpSp>
      </p:grpSp>
      <p:sp>
        <p:nvSpPr>
          <p:cNvPr id="33" name="文本框 32"/>
          <p:cNvSpPr txBox="1"/>
          <p:nvPr/>
        </p:nvSpPr>
        <p:spPr>
          <a:xfrm>
            <a:off x="6565274" y="4462458"/>
            <a:ext cx="1318755" cy="350432"/>
          </a:xfrm>
          <a:prstGeom prst="rect">
            <a:avLst/>
          </a:prstGeom>
          <a:noFill/>
        </p:spPr>
        <p:txBody>
          <a:bodyPr wrap="square" rtlCol="0">
            <a:noAutofit/>
          </a:bodyPr>
          <a:lstStyle/>
          <a:p>
            <a:r>
              <a:rPr lang="en-US" altLang="zh-CN" b="1" dirty="0">
                <a:solidFill>
                  <a:srgbClr val="000000"/>
                </a:solidFill>
                <a:latin typeface="+mn-lt"/>
                <a:ea typeface="+mn-ea"/>
              </a:rPr>
              <a:t>  </a:t>
            </a:r>
            <a:r>
              <a:rPr lang="en-US" altLang="zh-CN" b="1" dirty="0">
                <a:solidFill>
                  <a:srgbClr val="0000CC"/>
                </a:solidFill>
                <a:latin typeface="+mn-lt"/>
                <a:ea typeface="+mn-ea"/>
              </a:rPr>
              <a:t>NULL</a:t>
            </a:r>
            <a:endParaRPr lang="zh-CN" altLang="en-US" b="1" dirty="0">
              <a:solidFill>
                <a:srgbClr val="0000CC"/>
              </a:solidFill>
              <a:latin typeface="+mn-lt"/>
              <a:ea typeface="+mn-ea"/>
            </a:endParaRPr>
          </a:p>
        </p:txBody>
      </p:sp>
      <p:cxnSp>
        <p:nvCxnSpPr>
          <p:cNvPr id="34" name="肘形连接符 33"/>
          <p:cNvCxnSpPr/>
          <p:nvPr/>
        </p:nvCxnSpPr>
        <p:spPr bwMode="auto">
          <a:xfrm flipV="1">
            <a:off x="5246519" y="3691844"/>
            <a:ext cx="1165122" cy="1034715"/>
          </a:xfrm>
          <a:prstGeom prst="bentConnector3">
            <a:avLst>
              <a:gd name="adj1" fmla="val 50000"/>
            </a:avLst>
          </a:prstGeom>
          <a:solidFill>
            <a:schemeClr val="accent1"/>
          </a:solidFill>
          <a:ln w="9525" cap="flat" cmpd="sng" algn="ctr">
            <a:solidFill>
              <a:srgbClr val="0000CC"/>
            </a:solidFill>
            <a:prstDash val="solid"/>
            <a:round/>
            <a:headEnd type="none" w="med" len="med"/>
            <a:tailEnd type="triangle"/>
          </a:ln>
        </p:spPr>
      </p:cxnSp>
      <p:sp>
        <p:nvSpPr>
          <p:cNvPr id="8" name="文本框 7">
            <a:extLst>
              <a:ext uri="{FF2B5EF4-FFF2-40B4-BE49-F238E27FC236}">
                <a16:creationId xmlns:a16="http://schemas.microsoft.com/office/drawing/2014/main" id="{2F3181A9-3F05-4A7F-9217-76F0FC242A94}"/>
              </a:ext>
            </a:extLst>
          </p:cNvPr>
          <p:cNvSpPr txBox="1"/>
          <p:nvPr/>
        </p:nvSpPr>
        <p:spPr>
          <a:xfrm>
            <a:off x="5928682" y="2578334"/>
            <a:ext cx="822121" cy="400110"/>
          </a:xfrm>
          <a:prstGeom prst="rect">
            <a:avLst/>
          </a:prstGeom>
          <a:noFill/>
        </p:spPr>
        <p:txBody>
          <a:bodyPr wrap="square" rtlCol="0">
            <a:spAutoFit/>
          </a:bodyPr>
          <a:lstStyle/>
          <a:p>
            <a:r>
              <a:rPr lang="en-US" altLang="zh-CN" sz="2000" b="1" dirty="0">
                <a:solidFill>
                  <a:srgbClr val="7030A0"/>
                </a:solidFill>
                <a:latin typeface="+mn-lt"/>
                <a:ea typeface="+mn-ea"/>
              </a:rPr>
              <a:t>tail</a:t>
            </a:r>
            <a:endParaRPr lang="zh-CN" altLang="en-US" sz="2000" b="1" dirty="0">
              <a:solidFill>
                <a:srgbClr val="7030A0"/>
              </a:solidFill>
              <a:latin typeface="+mn-lt"/>
              <a:ea typeface="+mn-ea"/>
            </a:endParaRPr>
          </a:p>
        </p:txBody>
      </p:sp>
      <p:cxnSp>
        <p:nvCxnSpPr>
          <p:cNvPr id="39" name="肘形连接符 33">
            <a:extLst>
              <a:ext uri="{FF2B5EF4-FFF2-40B4-BE49-F238E27FC236}">
                <a16:creationId xmlns:a16="http://schemas.microsoft.com/office/drawing/2014/main" id="{6B133AB9-971F-4702-8EC9-5F4AB1A81288}"/>
              </a:ext>
            </a:extLst>
          </p:cNvPr>
          <p:cNvCxnSpPr>
            <a:cxnSpLocks/>
          </p:cNvCxnSpPr>
          <p:nvPr/>
        </p:nvCxnSpPr>
        <p:spPr bwMode="auto">
          <a:xfrm rot="16200000" flipH="1">
            <a:off x="6150309" y="2954789"/>
            <a:ext cx="430569" cy="399364"/>
          </a:xfrm>
          <a:prstGeom prst="bentConnector3">
            <a:avLst>
              <a:gd name="adj1" fmla="val 50000"/>
            </a:avLst>
          </a:prstGeom>
          <a:solidFill>
            <a:schemeClr val="accent1"/>
          </a:solidFill>
          <a:ln w="9525" cap="flat" cmpd="sng" algn="ctr">
            <a:solidFill>
              <a:srgbClr val="0000CC"/>
            </a:solidFill>
            <a:prstDash val="solid"/>
            <a:round/>
            <a:headEnd type="none" w="med" len="med"/>
            <a:tailEnd type="triangle"/>
          </a:ln>
        </p:spPr>
      </p:cxnSp>
    </p:spTree>
    <p:extLst>
      <p:ext uri="{BB962C8B-B14F-4D97-AF65-F5344CB8AC3E}">
        <p14:creationId xmlns:p14="http://schemas.microsoft.com/office/powerpoint/2010/main" val="57006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nodeType="after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down)">
                                      <p:cBhvr>
                                        <p:cTn id="13" dur="500"/>
                                        <p:tgtEl>
                                          <p:spTgt spid="34"/>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1000"/>
                                        <p:tgtEl>
                                          <p:spTgt spid="33"/>
                                        </p:tgtEl>
                                      </p:cBhvr>
                                    </p:animEffect>
                                    <p:anim calcmode="lin" valueType="num">
                                      <p:cBhvr>
                                        <p:cTn id="18" dur="1000" fill="hold"/>
                                        <p:tgtEl>
                                          <p:spTgt spid="33"/>
                                        </p:tgtEl>
                                        <p:attrNameLst>
                                          <p:attrName>ppt_x</p:attrName>
                                        </p:attrNameLst>
                                      </p:cBhvr>
                                      <p:tavLst>
                                        <p:tav tm="0">
                                          <p:val>
                                            <p:strVal val="#ppt_x"/>
                                          </p:val>
                                        </p:tav>
                                        <p:tav tm="100000">
                                          <p:val>
                                            <p:strVal val="#ppt_x"/>
                                          </p:val>
                                        </p:tav>
                                      </p:tavLst>
                                    </p:anim>
                                    <p:anim calcmode="lin" valueType="num">
                                      <p:cBhvr>
                                        <p:cTn id="19" dur="1000" fill="hold"/>
                                        <p:tgtEl>
                                          <p:spTgt spid="33"/>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4"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down)">
                                      <p:cBhvr>
                                        <p:cTn id="2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单向链表的遍历过程</a:t>
            </a:r>
          </a:p>
        </p:txBody>
      </p:sp>
      <p:sp>
        <p:nvSpPr>
          <p:cNvPr id="3" name="内容占位符 2"/>
          <p:cNvSpPr>
            <a:spLocks noGrp="1"/>
          </p:cNvSpPr>
          <p:nvPr>
            <p:ph idx="1"/>
          </p:nvPr>
        </p:nvSpPr>
        <p:spPr>
          <a:xfrm>
            <a:off x="366883" y="1287727"/>
            <a:ext cx="8089900" cy="554519"/>
          </a:xfrm>
        </p:spPr>
        <p:txBody>
          <a:bodyPr/>
          <a:lstStyle/>
          <a:p>
            <a:pPr marL="342900" indent="-342900">
              <a:buFont typeface="Wingdings" panose="05000000000000000000" pitchFamily="2" charset="2"/>
              <a:buChar char="l"/>
            </a:pPr>
            <a:r>
              <a:rPr lang="en-US" altLang="zh-CN" dirty="0">
                <a:solidFill>
                  <a:srgbClr val="000118"/>
                </a:solidFill>
              </a:rPr>
              <a:t> </a:t>
            </a:r>
            <a:r>
              <a:rPr lang="en-US" altLang="zh-CN" dirty="0" err="1">
                <a:solidFill>
                  <a:srgbClr val="000118"/>
                </a:solidFill>
              </a:rPr>
              <a:t>struct</a:t>
            </a:r>
            <a:r>
              <a:rPr lang="en-US" altLang="zh-CN" dirty="0">
                <a:solidFill>
                  <a:srgbClr val="000118"/>
                </a:solidFill>
              </a:rPr>
              <a:t> student  *</a:t>
            </a:r>
            <a:r>
              <a:rPr lang="en-US" altLang="zh-CN" dirty="0" smtClean="0">
                <a:solidFill>
                  <a:srgbClr val="000118"/>
                </a:solidFill>
              </a:rPr>
              <a:t>p;  </a:t>
            </a:r>
            <a:r>
              <a:rPr lang="en-US" altLang="zh-CN" dirty="0" smtClean="0">
                <a:solidFill>
                  <a:srgbClr val="C00000"/>
                </a:solidFill>
              </a:rPr>
              <a:t>p=head</a:t>
            </a:r>
            <a:r>
              <a:rPr lang="zh-CN" altLang="en-US" dirty="0">
                <a:solidFill>
                  <a:srgbClr val="C00000"/>
                </a:solidFill>
              </a:rPr>
              <a:t>；</a:t>
            </a:r>
            <a:r>
              <a:rPr lang="en-US" altLang="zh-CN" dirty="0">
                <a:solidFill>
                  <a:srgbClr val="030DCD"/>
                </a:solidFill>
              </a:rPr>
              <a:t>//p</a:t>
            </a:r>
            <a:r>
              <a:rPr lang="zh-CN" altLang="en-US" dirty="0">
                <a:solidFill>
                  <a:srgbClr val="030DCD"/>
                </a:solidFill>
              </a:rPr>
              <a:t>指向头结点</a:t>
            </a:r>
            <a:r>
              <a:rPr lang="en-US" altLang="zh-CN" dirty="0">
                <a:solidFill>
                  <a:srgbClr val="030DCD"/>
                </a:solidFill>
              </a:rPr>
              <a:t>a</a:t>
            </a:r>
            <a:endParaRPr lang="zh-CN" altLang="en-US" dirty="0">
              <a:solidFill>
                <a:srgbClr val="030DCD"/>
              </a:solidFill>
            </a:endParaRPr>
          </a:p>
        </p:txBody>
      </p:sp>
      <p:sp>
        <p:nvSpPr>
          <p:cNvPr id="38" name="文本框 37"/>
          <p:cNvSpPr txBox="1"/>
          <p:nvPr/>
        </p:nvSpPr>
        <p:spPr>
          <a:xfrm>
            <a:off x="366883" y="2727403"/>
            <a:ext cx="852958" cy="400110"/>
          </a:xfrm>
          <a:prstGeom prst="rect">
            <a:avLst/>
          </a:prstGeom>
          <a:noFill/>
        </p:spPr>
        <p:txBody>
          <a:bodyPr wrap="square" rtlCol="0">
            <a:spAutoFit/>
          </a:bodyPr>
          <a:lstStyle/>
          <a:p>
            <a:r>
              <a:rPr lang="en-US" altLang="zh-CN" sz="2000" b="1" dirty="0">
                <a:solidFill>
                  <a:srgbClr val="0000CC"/>
                </a:solidFill>
                <a:latin typeface="+mn-lt"/>
                <a:ea typeface="+mn-ea"/>
              </a:rPr>
              <a:t>head</a:t>
            </a:r>
            <a:endParaRPr lang="zh-CN" altLang="en-US" sz="2000" b="1" dirty="0">
              <a:solidFill>
                <a:srgbClr val="0000CC"/>
              </a:solidFill>
              <a:latin typeface="+mn-lt"/>
              <a:ea typeface="+mn-ea"/>
            </a:endParaRPr>
          </a:p>
        </p:txBody>
      </p:sp>
      <p:cxnSp>
        <p:nvCxnSpPr>
          <p:cNvPr id="7" name="肘形连接符 6"/>
          <p:cNvCxnSpPr/>
          <p:nvPr/>
        </p:nvCxnSpPr>
        <p:spPr bwMode="auto">
          <a:xfrm>
            <a:off x="1032801" y="2984222"/>
            <a:ext cx="394192" cy="1761"/>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nvGrpSpPr>
          <p:cNvPr id="43" name="组合 42"/>
          <p:cNvGrpSpPr/>
          <p:nvPr/>
        </p:nvGrpSpPr>
        <p:grpSpPr>
          <a:xfrm>
            <a:off x="1409607" y="2045632"/>
            <a:ext cx="1481900" cy="1873705"/>
            <a:chOff x="666030" y="1282978"/>
            <a:chExt cx="756370" cy="1130022"/>
          </a:xfrm>
        </p:grpSpPr>
        <p:sp>
          <p:nvSpPr>
            <p:cNvPr id="44" name="矩形 43"/>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45" name="直接连接符 44"/>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文本框 46"/>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a</a:t>
              </a:r>
              <a:endParaRPr lang="zh-CN" altLang="en-US" b="1" dirty="0">
                <a:solidFill>
                  <a:srgbClr val="000000"/>
                </a:solidFill>
                <a:latin typeface="+mn-lt"/>
                <a:ea typeface="+mn-ea"/>
              </a:endParaRPr>
            </a:p>
          </p:txBody>
        </p:sp>
        <p:sp>
          <p:nvSpPr>
            <p:cNvPr id="48" name="文本框 47"/>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99101</a:t>
              </a:r>
              <a:endParaRPr lang="zh-CN" altLang="en-US" b="1" dirty="0">
                <a:solidFill>
                  <a:srgbClr val="000000"/>
                </a:solidFill>
                <a:latin typeface="+mn-lt"/>
                <a:ea typeface="+mn-ea"/>
              </a:endParaRPr>
            </a:p>
          </p:txBody>
        </p:sp>
        <p:cxnSp>
          <p:nvCxnSpPr>
            <p:cNvPr id="49" name="直接连接符 48"/>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0" name="文本框 49"/>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89.5</a:t>
              </a:r>
              <a:endParaRPr lang="zh-CN" altLang="en-US" b="1" dirty="0">
                <a:solidFill>
                  <a:srgbClr val="000000"/>
                </a:solidFill>
                <a:latin typeface="+mn-lt"/>
                <a:ea typeface="+mn-ea"/>
              </a:endParaRPr>
            </a:p>
          </p:txBody>
        </p:sp>
        <p:sp>
          <p:nvSpPr>
            <p:cNvPr id="54" name="文本框 53"/>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endParaRPr lang="zh-CN" altLang="en-US" b="1" dirty="0">
                <a:solidFill>
                  <a:srgbClr val="000000"/>
                </a:solidFill>
                <a:latin typeface="+mn-lt"/>
                <a:ea typeface="+mn-ea"/>
              </a:endParaRPr>
            </a:p>
          </p:txBody>
        </p:sp>
      </p:grpSp>
      <p:grpSp>
        <p:nvGrpSpPr>
          <p:cNvPr id="55" name="组合 54"/>
          <p:cNvGrpSpPr/>
          <p:nvPr/>
        </p:nvGrpSpPr>
        <p:grpSpPr>
          <a:xfrm>
            <a:off x="3813079" y="2076359"/>
            <a:ext cx="1481900" cy="1873705"/>
            <a:chOff x="666030" y="1282978"/>
            <a:chExt cx="756370" cy="1130022"/>
          </a:xfrm>
        </p:grpSpPr>
        <p:sp>
          <p:nvSpPr>
            <p:cNvPr id="56" name="矩形 55"/>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57" name="直接连接符 56"/>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8" name="文本框 57"/>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b</a:t>
              </a:r>
              <a:endParaRPr lang="zh-CN" altLang="en-US" b="1" dirty="0">
                <a:solidFill>
                  <a:srgbClr val="000000"/>
                </a:solidFill>
                <a:latin typeface="+mn-lt"/>
                <a:ea typeface="+mn-ea"/>
              </a:endParaRPr>
            </a:p>
          </p:txBody>
        </p:sp>
        <p:sp>
          <p:nvSpPr>
            <p:cNvPr id="59" name="文本框 58"/>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99103</a:t>
              </a:r>
              <a:endParaRPr lang="zh-CN" altLang="en-US" b="1" dirty="0">
                <a:solidFill>
                  <a:srgbClr val="000000"/>
                </a:solidFill>
                <a:latin typeface="+mn-lt"/>
                <a:ea typeface="+mn-ea"/>
              </a:endParaRPr>
            </a:p>
          </p:txBody>
        </p:sp>
        <p:cxnSp>
          <p:nvCxnSpPr>
            <p:cNvPr id="60" name="直接连接符 59"/>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1" name="文本框 60"/>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90</a:t>
              </a:r>
              <a:endParaRPr lang="zh-CN" altLang="en-US" b="1" dirty="0">
                <a:solidFill>
                  <a:srgbClr val="000000"/>
                </a:solidFill>
                <a:latin typeface="+mn-lt"/>
                <a:ea typeface="+mn-ea"/>
              </a:endParaRPr>
            </a:p>
          </p:txBody>
        </p:sp>
        <p:sp>
          <p:nvSpPr>
            <p:cNvPr id="62" name="文本框 61"/>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endParaRPr lang="zh-CN" altLang="en-US" b="1" dirty="0">
                <a:solidFill>
                  <a:srgbClr val="000000"/>
                </a:solidFill>
                <a:latin typeface="+mn-lt"/>
                <a:ea typeface="+mn-ea"/>
              </a:endParaRPr>
            </a:p>
          </p:txBody>
        </p:sp>
      </p:grpSp>
      <p:grpSp>
        <p:nvGrpSpPr>
          <p:cNvPr id="63" name="组合 62"/>
          <p:cNvGrpSpPr/>
          <p:nvPr/>
        </p:nvGrpSpPr>
        <p:grpSpPr>
          <a:xfrm>
            <a:off x="6143671" y="2013568"/>
            <a:ext cx="1481900" cy="1873705"/>
            <a:chOff x="666030" y="1282978"/>
            <a:chExt cx="756370" cy="1130022"/>
          </a:xfrm>
        </p:grpSpPr>
        <p:sp>
          <p:nvSpPr>
            <p:cNvPr id="64" name="矩形 63"/>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65" name="直接连接符 64"/>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6" name="文本框 65"/>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c</a:t>
              </a:r>
              <a:endParaRPr lang="zh-CN" altLang="en-US" b="1" dirty="0">
                <a:solidFill>
                  <a:srgbClr val="000000"/>
                </a:solidFill>
                <a:latin typeface="+mn-lt"/>
                <a:ea typeface="+mn-ea"/>
              </a:endParaRPr>
            </a:p>
          </p:txBody>
        </p:sp>
        <p:sp>
          <p:nvSpPr>
            <p:cNvPr id="67" name="文本框 66"/>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99107</a:t>
              </a:r>
              <a:endParaRPr lang="zh-CN" altLang="en-US" b="1" dirty="0">
                <a:solidFill>
                  <a:srgbClr val="000000"/>
                </a:solidFill>
                <a:latin typeface="+mn-lt"/>
                <a:ea typeface="+mn-ea"/>
              </a:endParaRPr>
            </a:p>
          </p:txBody>
        </p:sp>
        <p:cxnSp>
          <p:nvCxnSpPr>
            <p:cNvPr id="68" name="直接连接符 67"/>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9" name="文本框 68"/>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85</a:t>
              </a:r>
              <a:endParaRPr lang="zh-CN" altLang="en-US" b="1" dirty="0">
                <a:solidFill>
                  <a:srgbClr val="000000"/>
                </a:solidFill>
                <a:latin typeface="+mn-lt"/>
                <a:ea typeface="+mn-ea"/>
              </a:endParaRPr>
            </a:p>
          </p:txBody>
        </p:sp>
        <p:sp>
          <p:nvSpPr>
            <p:cNvPr id="70" name="文本框 69"/>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r>
                <a:rPr lang="en-US" altLang="zh-CN" b="1" dirty="0">
                  <a:solidFill>
                    <a:srgbClr val="0000CC"/>
                  </a:solidFill>
                  <a:latin typeface="+mn-lt"/>
                  <a:ea typeface="+mn-ea"/>
                </a:rPr>
                <a:t>NULL</a:t>
              </a:r>
              <a:endParaRPr lang="zh-CN" altLang="en-US" b="1" dirty="0">
                <a:solidFill>
                  <a:srgbClr val="0000CC"/>
                </a:solidFill>
                <a:latin typeface="+mn-lt"/>
                <a:ea typeface="+mn-ea"/>
              </a:endParaRPr>
            </a:p>
          </p:txBody>
        </p:sp>
      </p:grpSp>
      <p:cxnSp>
        <p:nvCxnSpPr>
          <p:cNvPr id="71" name="肘形连接符 70"/>
          <p:cNvCxnSpPr/>
          <p:nvPr/>
        </p:nvCxnSpPr>
        <p:spPr bwMode="auto">
          <a:xfrm flipV="1">
            <a:off x="2647957" y="2677639"/>
            <a:ext cx="1165122" cy="1034715"/>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cxnSp>
        <p:nvCxnSpPr>
          <p:cNvPr id="81" name="肘形连接符 80"/>
          <p:cNvCxnSpPr/>
          <p:nvPr/>
        </p:nvCxnSpPr>
        <p:spPr bwMode="auto">
          <a:xfrm flipV="1">
            <a:off x="4978549" y="2727403"/>
            <a:ext cx="1165122" cy="1034715"/>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nvGrpSpPr>
          <p:cNvPr id="8" name="组合 7"/>
          <p:cNvGrpSpPr/>
          <p:nvPr/>
        </p:nvGrpSpPr>
        <p:grpSpPr>
          <a:xfrm>
            <a:off x="356492" y="2206370"/>
            <a:ext cx="980376" cy="400110"/>
            <a:chOff x="366883" y="3681957"/>
            <a:chExt cx="980376" cy="400110"/>
          </a:xfrm>
        </p:grpSpPr>
        <p:sp>
          <p:nvSpPr>
            <p:cNvPr id="33" name="文本框 32"/>
            <p:cNvSpPr txBox="1"/>
            <p:nvPr/>
          </p:nvSpPr>
          <p:spPr>
            <a:xfrm>
              <a:off x="366883" y="3681957"/>
              <a:ext cx="980376" cy="400110"/>
            </a:xfrm>
            <a:prstGeom prst="rect">
              <a:avLst/>
            </a:prstGeom>
            <a:noFill/>
          </p:spPr>
          <p:txBody>
            <a:bodyPr wrap="square" rtlCol="0">
              <a:spAutoFit/>
            </a:bodyPr>
            <a:lstStyle/>
            <a:p>
              <a:r>
                <a:rPr lang="en-US" altLang="zh-CN" sz="2000" b="1" dirty="0">
                  <a:solidFill>
                    <a:srgbClr val="C00000"/>
                  </a:solidFill>
                  <a:latin typeface="+mn-lt"/>
                  <a:ea typeface="+mn-ea"/>
                </a:rPr>
                <a:t>p</a:t>
              </a:r>
              <a:endParaRPr lang="zh-CN" altLang="en-US" sz="2000" b="1" dirty="0">
                <a:solidFill>
                  <a:srgbClr val="C00000"/>
                </a:solidFill>
                <a:latin typeface="+mn-lt"/>
                <a:ea typeface="+mn-ea"/>
              </a:endParaRPr>
            </a:p>
          </p:txBody>
        </p:sp>
        <p:cxnSp>
          <p:nvCxnSpPr>
            <p:cNvPr id="34" name="肘形连接符 33"/>
            <p:cNvCxnSpPr/>
            <p:nvPr/>
          </p:nvCxnSpPr>
          <p:spPr bwMode="auto">
            <a:xfrm>
              <a:off x="662975" y="3947822"/>
              <a:ext cx="669218" cy="723"/>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sp>
        <p:nvSpPr>
          <p:cNvPr id="39" name="内容占位符 2"/>
          <p:cNvSpPr txBox="1">
            <a:spLocks/>
          </p:cNvSpPr>
          <p:nvPr/>
        </p:nvSpPr>
        <p:spPr bwMode="auto">
          <a:xfrm>
            <a:off x="502153" y="4217912"/>
            <a:ext cx="8089900" cy="436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l"/>
            </a:pPr>
            <a:r>
              <a:rPr lang="en-US" altLang="zh-CN" sz="2000" dirty="0">
                <a:solidFill>
                  <a:srgbClr val="000118"/>
                </a:solidFill>
              </a:rPr>
              <a:t>  </a:t>
            </a:r>
            <a:r>
              <a:rPr lang="en-US" altLang="zh-CN" sz="2000" dirty="0" err="1">
                <a:solidFill>
                  <a:srgbClr val="000118"/>
                </a:solidFill>
              </a:rPr>
              <a:t>printf</a:t>
            </a:r>
            <a:r>
              <a:rPr lang="en-US" altLang="zh-CN" sz="2000" dirty="0">
                <a:solidFill>
                  <a:srgbClr val="000118"/>
                </a:solidFill>
              </a:rPr>
              <a:t>("%</a:t>
            </a:r>
            <a:r>
              <a:rPr lang="en-US" altLang="zh-CN" sz="2000" dirty="0" err="1">
                <a:solidFill>
                  <a:srgbClr val="000118"/>
                </a:solidFill>
              </a:rPr>
              <a:t>ld</a:t>
            </a:r>
            <a:r>
              <a:rPr lang="en-US" altLang="zh-CN" sz="2000" dirty="0">
                <a:solidFill>
                  <a:srgbClr val="000118"/>
                </a:solidFill>
              </a:rPr>
              <a:t> %5.1f\n"</a:t>
            </a:r>
            <a:r>
              <a:rPr lang="zh-CN" altLang="en-US" sz="2000" dirty="0">
                <a:solidFill>
                  <a:srgbClr val="000118"/>
                </a:solidFill>
              </a:rPr>
              <a:t>，</a:t>
            </a:r>
            <a:r>
              <a:rPr lang="en-US" altLang="zh-CN" sz="2000" dirty="0">
                <a:solidFill>
                  <a:srgbClr val="000118"/>
                </a:solidFill>
              </a:rPr>
              <a:t>p-&gt;</a:t>
            </a:r>
            <a:r>
              <a:rPr lang="en-US" altLang="zh-CN" sz="2000" dirty="0" err="1">
                <a:solidFill>
                  <a:srgbClr val="000118"/>
                </a:solidFill>
              </a:rPr>
              <a:t>num</a:t>
            </a:r>
            <a:r>
              <a:rPr lang="zh-CN" altLang="en-US" sz="2000" dirty="0">
                <a:solidFill>
                  <a:srgbClr val="000118"/>
                </a:solidFill>
              </a:rPr>
              <a:t>，</a:t>
            </a:r>
            <a:r>
              <a:rPr lang="en-US" altLang="zh-CN" sz="2000" dirty="0">
                <a:solidFill>
                  <a:srgbClr val="000118"/>
                </a:solidFill>
              </a:rPr>
              <a:t>p-&gt;score);   </a:t>
            </a:r>
            <a:endParaRPr lang="zh-CN" altLang="en-US" sz="2000" dirty="0"/>
          </a:p>
        </p:txBody>
      </p:sp>
      <p:sp>
        <p:nvSpPr>
          <p:cNvPr id="40" name="内容占位符 2"/>
          <p:cNvSpPr txBox="1">
            <a:spLocks/>
          </p:cNvSpPr>
          <p:nvPr/>
        </p:nvSpPr>
        <p:spPr bwMode="auto">
          <a:xfrm>
            <a:off x="536675" y="4712197"/>
            <a:ext cx="8089900" cy="554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l"/>
            </a:pPr>
            <a:r>
              <a:rPr lang="en-US" altLang="zh-CN" sz="2000" dirty="0">
                <a:solidFill>
                  <a:srgbClr val="000118"/>
                </a:solidFill>
              </a:rPr>
              <a:t>  </a:t>
            </a:r>
            <a:r>
              <a:rPr lang="zh-CN" altLang="en-US" sz="2000" dirty="0">
                <a:solidFill>
                  <a:srgbClr val="000118"/>
                </a:solidFill>
              </a:rPr>
              <a:t>输出：</a:t>
            </a:r>
            <a:r>
              <a:rPr lang="en-US" altLang="zh-CN" sz="2000" dirty="0">
                <a:solidFill>
                  <a:srgbClr val="000118"/>
                </a:solidFill>
              </a:rPr>
              <a:t>99101   89.6</a:t>
            </a:r>
            <a:endParaRPr lang="zh-CN" altLang="en-US" sz="2000" dirty="0"/>
          </a:p>
        </p:txBody>
      </p:sp>
    </p:spTree>
    <p:extLst>
      <p:ext uri="{BB962C8B-B14F-4D97-AF65-F5344CB8AC3E}">
        <p14:creationId xmlns:p14="http://schemas.microsoft.com/office/powerpoint/2010/main" val="168720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par>
                          <p:cTn id="12" fill="hold">
                            <p:stCondLst>
                              <p:cond delay="2500"/>
                            </p:stCondLst>
                            <p:childTnLst>
                              <p:par>
                                <p:cTn id="13" presetID="26" presetClass="emph" presetSubtype="0" fill="hold" nodeType="afterEffect">
                                  <p:stCondLst>
                                    <p:cond delay="0"/>
                                  </p:stCondLst>
                                  <p:childTnLst>
                                    <p:animEffect transition="out" filter="fade">
                                      <p:cBhvr>
                                        <p:cTn id="14" dur="4000" tmFilter="0, 0; .2, .5; .8, .5; 1, 0"/>
                                        <p:tgtEl>
                                          <p:spTgt spid="43"/>
                                        </p:tgtEl>
                                      </p:cBhvr>
                                    </p:animEffect>
                                    <p:animScale>
                                      <p:cBhvr>
                                        <p:cTn id="15" dur="2000" autoRev="1" fill="hold"/>
                                        <p:tgtEl>
                                          <p:spTgt spid="43"/>
                                        </p:tgtEl>
                                      </p:cBhvr>
                                      <p:by x="105000" y="105000"/>
                                    </p:animScale>
                                  </p:childTnLst>
                                </p:cTn>
                              </p:par>
                            </p:childTnLst>
                          </p:cTn>
                        </p:par>
                        <p:par>
                          <p:cTn id="16" fill="hold">
                            <p:stCondLst>
                              <p:cond delay="6500"/>
                            </p:stCondLst>
                            <p:childTnLst>
                              <p:par>
                                <p:cTn id="17" presetID="6" presetClass="entr" presetSubtype="16"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circle(in)">
                                      <p:cBhvr>
                                        <p:cTn id="19" dur="2000"/>
                                        <p:tgtEl>
                                          <p:spTgt spid="39"/>
                                        </p:tgtEl>
                                      </p:cBhvr>
                                    </p:animEffect>
                                  </p:childTnLst>
                                </p:cTn>
                              </p:par>
                            </p:childTnLst>
                          </p:cTn>
                        </p:par>
                        <p:par>
                          <p:cTn id="20" fill="hold">
                            <p:stCondLst>
                              <p:cond delay="8500"/>
                            </p:stCondLst>
                            <p:childTnLst>
                              <p:par>
                                <p:cTn id="21" presetID="6" presetClass="entr" presetSubtype="16"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circle(in)">
                                      <p:cBhvr>
                                        <p:cTn id="23"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9" grpId="0"/>
      <p:bldP spid="4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单向链表的遍历过程</a:t>
            </a:r>
          </a:p>
        </p:txBody>
      </p:sp>
      <p:sp>
        <p:nvSpPr>
          <p:cNvPr id="3" name="内容占位符 2"/>
          <p:cNvSpPr>
            <a:spLocks noGrp="1"/>
          </p:cNvSpPr>
          <p:nvPr>
            <p:ph idx="1"/>
          </p:nvPr>
        </p:nvSpPr>
        <p:spPr>
          <a:xfrm>
            <a:off x="366883" y="1287727"/>
            <a:ext cx="8089900" cy="554519"/>
          </a:xfrm>
        </p:spPr>
        <p:txBody>
          <a:bodyPr/>
          <a:lstStyle/>
          <a:p>
            <a:pPr marL="342900" indent="-342900">
              <a:buFont typeface="Wingdings" panose="05000000000000000000" pitchFamily="2" charset="2"/>
              <a:buChar char="l"/>
            </a:pPr>
            <a:r>
              <a:rPr lang="en-US" altLang="zh-CN" dirty="0">
                <a:solidFill>
                  <a:srgbClr val="C00000"/>
                </a:solidFill>
              </a:rPr>
              <a:t>p=p-&gt;next</a:t>
            </a:r>
            <a:r>
              <a:rPr lang="zh-CN" altLang="en-US" dirty="0">
                <a:solidFill>
                  <a:srgbClr val="C00000"/>
                </a:solidFill>
              </a:rPr>
              <a:t>；</a:t>
            </a:r>
            <a:r>
              <a:rPr lang="en-US" altLang="zh-CN" dirty="0">
                <a:solidFill>
                  <a:srgbClr val="030DCD"/>
                </a:solidFill>
              </a:rPr>
              <a:t> //p</a:t>
            </a:r>
            <a:r>
              <a:rPr lang="zh-CN" altLang="en-US" dirty="0">
                <a:solidFill>
                  <a:srgbClr val="030DCD"/>
                </a:solidFill>
              </a:rPr>
              <a:t>指向结点</a:t>
            </a:r>
            <a:r>
              <a:rPr lang="en-US" altLang="zh-CN" dirty="0">
                <a:solidFill>
                  <a:srgbClr val="030DCD"/>
                </a:solidFill>
              </a:rPr>
              <a:t>b</a:t>
            </a:r>
            <a:endParaRPr lang="zh-CN" altLang="en-US" dirty="0">
              <a:solidFill>
                <a:srgbClr val="C00000"/>
              </a:solidFill>
            </a:endParaRPr>
          </a:p>
        </p:txBody>
      </p:sp>
      <p:sp>
        <p:nvSpPr>
          <p:cNvPr id="38" name="文本框 37"/>
          <p:cNvSpPr txBox="1"/>
          <p:nvPr/>
        </p:nvSpPr>
        <p:spPr>
          <a:xfrm>
            <a:off x="366883" y="2727403"/>
            <a:ext cx="852958" cy="400110"/>
          </a:xfrm>
          <a:prstGeom prst="rect">
            <a:avLst/>
          </a:prstGeom>
          <a:noFill/>
        </p:spPr>
        <p:txBody>
          <a:bodyPr wrap="square" rtlCol="0">
            <a:spAutoFit/>
          </a:bodyPr>
          <a:lstStyle/>
          <a:p>
            <a:r>
              <a:rPr lang="en-US" altLang="zh-CN" sz="2000" b="1" dirty="0">
                <a:solidFill>
                  <a:srgbClr val="0000CC"/>
                </a:solidFill>
                <a:latin typeface="+mn-lt"/>
                <a:ea typeface="+mn-ea"/>
              </a:rPr>
              <a:t>head</a:t>
            </a:r>
            <a:endParaRPr lang="zh-CN" altLang="en-US" sz="2000" b="1" dirty="0">
              <a:solidFill>
                <a:srgbClr val="0000CC"/>
              </a:solidFill>
              <a:latin typeface="+mn-lt"/>
              <a:ea typeface="+mn-ea"/>
            </a:endParaRPr>
          </a:p>
        </p:txBody>
      </p:sp>
      <p:cxnSp>
        <p:nvCxnSpPr>
          <p:cNvPr id="7" name="肘形连接符 6"/>
          <p:cNvCxnSpPr/>
          <p:nvPr/>
        </p:nvCxnSpPr>
        <p:spPr bwMode="auto">
          <a:xfrm>
            <a:off x="1032801" y="2984222"/>
            <a:ext cx="394192" cy="1761"/>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nvGrpSpPr>
          <p:cNvPr id="43" name="组合 42"/>
          <p:cNvGrpSpPr/>
          <p:nvPr/>
        </p:nvGrpSpPr>
        <p:grpSpPr>
          <a:xfrm>
            <a:off x="1409607" y="2045632"/>
            <a:ext cx="1481900" cy="1873705"/>
            <a:chOff x="666030" y="1282978"/>
            <a:chExt cx="756370" cy="1130022"/>
          </a:xfrm>
        </p:grpSpPr>
        <p:sp>
          <p:nvSpPr>
            <p:cNvPr id="44" name="矩形 43"/>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45" name="直接连接符 44"/>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文本框 46"/>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a</a:t>
              </a:r>
              <a:endParaRPr lang="zh-CN" altLang="en-US" b="1" dirty="0">
                <a:solidFill>
                  <a:srgbClr val="000000"/>
                </a:solidFill>
                <a:latin typeface="+mn-lt"/>
                <a:ea typeface="+mn-ea"/>
              </a:endParaRPr>
            </a:p>
          </p:txBody>
        </p:sp>
        <p:sp>
          <p:nvSpPr>
            <p:cNvPr id="48" name="文本框 47"/>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99101</a:t>
              </a:r>
              <a:endParaRPr lang="zh-CN" altLang="en-US" b="1" dirty="0">
                <a:solidFill>
                  <a:srgbClr val="000000"/>
                </a:solidFill>
                <a:latin typeface="+mn-lt"/>
                <a:ea typeface="+mn-ea"/>
              </a:endParaRPr>
            </a:p>
          </p:txBody>
        </p:sp>
        <p:cxnSp>
          <p:nvCxnSpPr>
            <p:cNvPr id="49" name="直接连接符 48"/>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0" name="文本框 49"/>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89.5</a:t>
              </a:r>
              <a:endParaRPr lang="zh-CN" altLang="en-US" b="1" dirty="0">
                <a:solidFill>
                  <a:srgbClr val="000000"/>
                </a:solidFill>
                <a:latin typeface="+mn-lt"/>
                <a:ea typeface="+mn-ea"/>
              </a:endParaRPr>
            </a:p>
          </p:txBody>
        </p:sp>
        <p:sp>
          <p:nvSpPr>
            <p:cNvPr id="54" name="文本框 53"/>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endParaRPr lang="zh-CN" altLang="en-US" b="1" dirty="0">
                <a:solidFill>
                  <a:srgbClr val="000000"/>
                </a:solidFill>
                <a:latin typeface="+mn-lt"/>
                <a:ea typeface="+mn-ea"/>
              </a:endParaRPr>
            </a:p>
          </p:txBody>
        </p:sp>
      </p:grpSp>
      <p:grpSp>
        <p:nvGrpSpPr>
          <p:cNvPr id="55" name="组合 54"/>
          <p:cNvGrpSpPr/>
          <p:nvPr/>
        </p:nvGrpSpPr>
        <p:grpSpPr>
          <a:xfrm>
            <a:off x="3813079" y="2076359"/>
            <a:ext cx="1481900" cy="1873705"/>
            <a:chOff x="666030" y="1282978"/>
            <a:chExt cx="756370" cy="1130022"/>
          </a:xfrm>
        </p:grpSpPr>
        <p:sp>
          <p:nvSpPr>
            <p:cNvPr id="56" name="矩形 55"/>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57" name="直接连接符 56"/>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8" name="文本框 57"/>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b</a:t>
              </a:r>
              <a:endParaRPr lang="zh-CN" altLang="en-US" b="1" dirty="0">
                <a:solidFill>
                  <a:srgbClr val="000000"/>
                </a:solidFill>
                <a:latin typeface="+mn-lt"/>
                <a:ea typeface="+mn-ea"/>
              </a:endParaRPr>
            </a:p>
          </p:txBody>
        </p:sp>
        <p:sp>
          <p:nvSpPr>
            <p:cNvPr id="59" name="文本框 58"/>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99103</a:t>
              </a:r>
              <a:endParaRPr lang="zh-CN" altLang="en-US" b="1" dirty="0">
                <a:solidFill>
                  <a:srgbClr val="000000"/>
                </a:solidFill>
                <a:latin typeface="+mn-lt"/>
                <a:ea typeface="+mn-ea"/>
              </a:endParaRPr>
            </a:p>
          </p:txBody>
        </p:sp>
        <p:cxnSp>
          <p:nvCxnSpPr>
            <p:cNvPr id="60" name="直接连接符 59"/>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1" name="文本框 60"/>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90</a:t>
              </a:r>
              <a:endParaRPr lang="zh-CN" altLang="en-US" b="1" dirty="0">
                <a:solidFill>
                  <a:srgbClr val="000000"/>
                </a:solidFill>
                <a:latin typeface="+mn-lt"/>
                <a:ea typeface="+mn-ea"/>
              </a:endParaRPr>
            </a:p>
          </p:txBody>
        </p:sp>
        <p:sp>
          <p:nvSpPr>
            <p:cNvPr id="62" name="文本框 61"/>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endParaRPr lang="zh-CN" altLang="en-US" b="1" dirty="0">
                <a:solidFill>
                  <a:srgbClr val="000000"/>
                </a:solidFill>
                <a:latin typeface="+mn-lt"/>
                <a:ea typeface="+mn-ea"/>
              </a:endParaRPr>
            </a:p>
          </p:txBody>
        </p:sp>
      </p:grpSp>
      <p:grpSp>
        <p:nvGrpSpPr>
          <p:cNvPr id="63" name="组合 62"/>
          <p:cNvGrpSpPr/>
          <p:nvPr/>
        </p:nvGrpSpPr>
        <p:grpSpPr>
          <a:xfrm>
            <a:off x="6143671" y="2013568"/>
            <a:ext cx="1481900" cy="1873705"/>
            <a:chOff x="666030" y="1282978"/>
            <a:chExt cx="756370" cy="1130022"/>
          </a:xfrm>
        </p:grpSpPr>
        <p:sp>
          <p:nvSpPr>
            <p:cNvPr id="64" name="矩形 63"/>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65" name="直接连接符 64"/>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6" name="文本框 65"/>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c</a:t>
              </a:r>
              <a:endParaRPr lang="zh-CN" altLang="en-US" b="1" dirty="0">
                <a:solidFill>
                  <a:srgbClr val="000000"/>
                </a:solidFill>
                <a:latin typeface="+mn-lt"/>
                <a:ea typeface="+mn-ea"/>
              </a:endParaRPr>
            </a:p>
          </p:txBody>
        </p:sp>
        <p:sp>
          <p:nvSpPr>
            <p:cNvPr id="67" name="文本框 66"/>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99107</a:t>
              </a:r>
              <a:endParaRPr lang="zh-CN" altLang="en-US" b="1" dirty="0">
                <a:solidFill>
                  <a:srgbClr val="000000"/>
                </a:solidFill>
                <a:latin typeface="+mn-lt"/>
                <a:ea typeface="+mn-ea"/>
              </a:endParaRPr>
            </a:p>
          </p:txBody>
        </p:sp>
        <p:cxnSp>
          <p:nvCxnSpPr>
            <p:cNvPr id="68" name="直接连接符 67"/>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9" name="文本框 68"/>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85</a:t>
              </a:r>
              <a:endParaRPr lang="zh-CN" altLang="en-US" b="1" dirty="0">
                <a:solidFill>
                  <a:srgbClr val="000000"/>
                </a:solidFill>
                <a:latin typeface="+mn-lt"/>
                <a:ea typeface="+mn-ea"/>
              </a:endParaRPr>
            </a:p>
          </p:txBody>
        </p:sp>
        <p:sp>
          <p:nvSpPr>
            <p:cNvPr id="70" name="文本框 69"/>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r>
                <a:rPr lang="en-US" altLang="zh-CN" b="1" dirty="0">
                  <a:solidFill>
                    <a:srgbClr val="0000CC"/>
                  </a:solidFill>
                  <a:latin typeface="+mn-lt"/>
                  <a:ea typeface="+mn-ea"/>
                </a:rPr>
                <a:t>NULL</a:t>
              </a:r>
              <a:endParaRPr lang="zh-CN" altLang="en-US" b="1" dirty="0">
                <a:solidFill>
                  <a:srgbClr val="0000CC"/>
                </a:solidFill>
                <a:latin typeface="+mn-lt"/>
                <a:ea typeface="+mn-ea"/>
              </a:endParaRPr>
            </a:p>
          </p:txBody>
        </p:sp>
      </p:grpSp>
      <p:cxnSp>
        <p:nvCxnSpPr>
          <p:cNvPr id="71" name="肘形连接符 70"/>
          <p:cNvCxnSpPr/>
          <p:nvPr/>
        </p:nvCxnSpPr>
        <p:spPr bwMode="auto">
          <a:xfrm flipV="1">
            <a:off x="2647957" y="2677639"/>
            <a:ext cx="1165122" cy="1034715"/>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cxnSp>
        <p:nvCxnSpPr>
          <p:cNvPr id="81" name="肘形连接符 80"/>
          <p:cNvCxnSpPr/>
          <p:nvPr/>
        </p:nvCxnSpPr>
        <p:spPr bwMode="auto">
          <a:xfrm flipV="1">
            <a:off x="4978549" y="2727403"/>
            <a:ext cx="1165122" cy="1034715"/>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nvGrpSpPr>
          <p:cNvPr id="8" name="组合 7"/>
          <p:cNvGrpSpPr/>
          <p:nvPr/>
        </p:nvGrpSpPr>
        <p:grpSpPr>
          <a:xfrm>
            <a:off x="2740330" y="1884739"/>
            <a:ext cx="1064010" cy="698684"/>
            <a:chOff x="366883" y="3681957"/>
            <a:chExt cx="1064010" cy="698684"/>
          </a:xfrm>
        </p:grpSpPr>
        <p:sp>
          <p:nvSpPr>
            <p:cNvPr id="33" name="文本框 32"/>
            <p:cNvSpPr txBox="1"/>
            <p:nvPr/>
          </p:nvSpPr>
          <p:spPr>
            <a:xfrm>
              <a:off x="366883" y="3681957"/>
              <a:ext cx="980376" cy="400110"/>
            </a:xfrm>
            <a:prstGeom prst="rect">
              <a:avLst/>
            </a:prstGeom>
            <a:noFill/>
          </p:spPr>
          <p:txBody>
            <a:bodyPr wrap="square" rtlCol="0">
              <a:spAutoFit/>
            </a:bodyPr>
            <a:lstStyle/>
            <a:p>
              <a:r>
                <a:rPr lang="en-US" altLang="zh-CN" sz="2000" b="1" dirty="0">
                  <a:solidFill>
                    <a:srgbClr val="C00000"/>
                  </a:solidFill>
                  <a:latin typeface="+mn-lt"/>
                  <a:ea typeface="+mn-ea"/>
                </a:rPr>
                <a:t>p</a:t>
              </a:r>
              <a:endParaRPr lang="zh-CN" altLang="en-US" sz="2000" b="1" dirty="0">
                <a:solidFill>
                  <a:srgbClr val="C00000"/>
                </a:solidFill>
                <a:latin typeface="+mn-lt"/>
                <a:ea typeface="+mn-ea"/>
              </a:endParaRPr>
            </a:p>
          </p:txBody>
        </p:sp>
        <p:cxnSp>
          <p:nvCxnSpPr>
            <p:cNvPr id="34" name="肘形连接符 33"/>
            <p:cNvCxnSpPr/>
            <p:nvPr/>
          </p:nvCxnSpPr>
          <p:spPr bwMode="auto">
            <a:xfrm>
              <a:off x="626407" y="3947822"/>
              <a:ext cx="804486" cy="432819"/>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sp>
        <p:nvSpPr>
          <p:cNvPr id="39" name="内容占位符 2"/>
          <p:cNvSpPr txBox="1">
            <a:spLocks/>
          </p:cNvSpPr>
          <p:nvPr/>
        </p:nvSpPr>
        <p:spPr bwMode="auto">
          <a:xfrm>
            <a:off x="502153" y="4217912"/>
            <a:ext cx="8089900" cy="39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l"/>
            </a:pPr>
            <a:r>
              <a:rPr lang="en-US" altLang="zh-CN" sz="2000" dirty="0">
                <a:solidFill>
                  <a:srgbClr val="000118"/>
                </a:solidFill>
              </a:rPr>
              <a:t>  </a:t>
            </a:r>
            <a:r>
              <a:rPr lang="en-US" altLang="zh-CN" sz="2000" dirty="0" err="1">
                <a:solidFill>
                  <a:srgbClr val="000118"/>
                </a:solidFill>
              </a:rPr>
              <a:t>printf</a:t>
            </a:r>
            <a:r>
              <a:rPr lang="en-US" altLang="zh-CN" sz="2000" dirty="0">
                <a:solidFill>
                  <a:srgbClr val="000118"/>
                </a:solidFill>
              </a:rPr>
              <a:t>("%</a:t>
            </a:r>
            <a:r>
              <a:rPr lang="en-US" altLang="zh-CN" sz="2000" dirty="0" err="1">
                <a:solidFill>
                  <a:srgbClr val="000118"/>
                </a:solidFill>
              </a:rPr>
              <a:t>ld</a:t>
            </a:r>
            <a:r>
              <a:rPr lang="en-US" altLang="zh-CN" sz="2000" dirty="0">
                <a:solidFill>
                  <a:srgbClr val="000118"/>
                </a:solidFill>
              </a:rPr>
              <a:t> %5.1f\n"</a:t>
            </a:r>
            <a:r>
              <a:rPr lang="zh-CN" altLang="en-US" sz="2000" dirty="0">
                <a:solidFill>
                  <a:srgbClr val="000118"/>
                </a:solidFill>
              </a:rPr>
              <a:t>，</a:t>
            </a:r>
            <a:r>
              <a:rPr lang="en-US" altLang="zh-CN" sz="2000" dirty="0">
                <a:solidFill>
                  <a:srgbClr val="000118"/>
                </a:solidFill>
              </a:rPr>
              <a:t>p-&gt;</a:t>
            </a:r>
            <a:r>
              <a:rPr lang="en-US" altLang="zh-CN" sz="2000" dirty="0" err="1">
                <a:solidFill>
                  <a:srgbClr val="000118"/>
                </a:solidFill>
              </a:rPr>
              <a:t>num</a:t>
            </a:r>
            <a:r>
              <a:rPr lang="zh-CN" altLang="en-US" sz="2000" dirty="0">
                <a:solidFill>
                  <a:srgbClr val="000118"/>
                </a:solidFill>
              </a:rPr>
              <a:t>，</a:t>
            </a:r>
            <a:r>
              <a:rPr lang="en-US" altLang="zh-CN" sz="2000" dirty="0">
                <a:solidFill>
                  <a:srgbClr val="000118"/>
                </a:solidFill>
              </a:rPr>
              <a:t>p-&gt;score);   </a:t>
            </a:r>
            <a:endParaRPr lang="zh-CN" altLang="en-US" sz="2000" dirty="0"/>
          </a:p>
        </p:txBody>
      </p:sp>
      <p:sp>
        <p:nvSpPr>
          <p:cNvPr id="40" name="内容占位符 2"/>
          <p:cNvSpPr txBox="1">
            <a:spLocks/>
          </p:cNvSpPr>
          <p:nvPr/>
        </p:nvSpPr>
        <p:spPr bwMode="auto">
          <a:xfrm>
            <a:off x="536675" y="4703010"/>
            <a:ext cx="8089900" cy="39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l"/>
            </a:pPr>
            <a:r>
              <a:rPr lang="en-US" altLang="zh-CN" sz="2000" dirty="0">
                <a:solidFill>
                  <a:srgbClr val="000118"/>
                </a:solidFill>
              </a:rPr>
              <a:t>  99103   90</a:t>
            </a:r>
            <a:endParaRPr lang="zh-CN" altLang="en-US" sz="2000" dirty="0"/>
          </a:p>
        </p:txBody>
      </p:sp>
    </p:spTree>
    <p:extLst>
      <p:ext uri="{BB962C8B-B14F-4D97-AF65-F5344CB8AC3E}">
        <p14:creationId xmlns:p14="http://schemas.microsoft.com/office/powerpoint/2010/main" val="205181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par>
                          <p:cTn id="12" fill="hold">
                            <p:stCondLst>
                              <p:cond delay="2500"/>
                            </p:stCondLst>
                            <p:childTnLst>
                              <p:par>
                                <p:cTn id="13" presetID="26" presetClass="emph" presetSubtype="0" fill="hold" nodeType="afterEffect">
                                  <p:stCondLst>
                                    <p:cond delay="0"/>
                                  </p:stCondLst>
                                  <p:childTnLst>
                                    <p:animEffect transition="out" filter="fade">
                                      <p:cBhvr>
                                        <p:cTn id="14" dur="4000" tmFilter="0, 0; .2, .5; .8, .5; 1, 0"/>
                                        <p:tgtEl>
                                          <p:spTgt spid="55"/>
                                        </p:tgtEl>
                                      </p:cBhvr>
                                    </p:animEffect>
                                    <p:animScale>
                                      <p:cBhvr>
                                        <p:cTn id="15" dur="2000" autoRev="1" fill="hold"/>
                                        <p:tgtEl>
                                          <p:spTgt spid="55"/>
                                        </p:tgtEl>
                                      </p:cBhvr>
                                      <p:by x="105000" y="105000"/>
                                    </p:animScale>
                                  </p:childTnLst>
                                </p:cTn>
                              </p:par>
                            </p:childTnLst>
                          </p:cTn>
                        </p:par>
                        <p:par>
                          <p:cTn id="16" fill="hold">
                            <p:stCondLst>
                              <p:cond delay="6500"/>
                            </p:stCondLst>
                            <p:childTnLst>
                              <p:par>
                                <p:cTn id="17" presetID="6" presetClass="entr" presetSubtype="16"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circle(in)">
                                      <p:cBhvr>
                                        <p:cTn id="19" dur="2000"/>
                                        <p:tgtEl>
                                          <p:spTgt spid="39"/>
                                        </p:tgtEl>
                                      </p:cBhvr>
                                    </p:animEffect>
                                  </p:childTnLst>
                                </p:cTn>
                              </p:par>
                            </p:childTnLst>
                          </p:cTn>
                        </p:par>
                        <p:par>
                          <p:cTn id="20" fill="hold">
                            <p:stCondLst>
                              <p:cond delay="8500"/>
                            </p:stCondLst>
                            <p:childTnLst>
                              <p:par>
                                <p:cTn id="21" presetID="6" presetClass="entr" presetSubtype="16"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circle(in)">
                                      <p:cBhvr>
                                        <p:cTn id="23"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9" grpId="0"/>
      <p:bldP spid="4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单向链表的遍历过程</a:t>
            </a:r>
          </a:p>
        </p:txBody>
      </p:sp>
      <p:sp>
        <p:nvSpPr>
          <p:cNvPr id="3" name="内容占位符 2"/>
          <p:cNvSpPr>
            <a:spLocks noGrp="1"/>
          </p:cNvSpPr>
          <p:nvPr>
            <p:ph idx="1"/>
          </p:nvPr>
        </p:nvSpPr>
        <p:spPr>
          <a:xfrm>
            <a:off x="366883" y="1287727"/>
            <a:ext cx="8089900" cy="554519"/>
          </a:xfrm>
        </p:spPr>
        <p:txBody>
          <a:bodyPr/>
          <a:lstStyle/>
          <a:p>
            <a:pPr marL="342900" indent="-342900">
              <a:buFont typeface="Wingdings" panose="05000000000000000000" pitchFamily="2" charset="2"/>
              <a:buChar char="l"/>
            </a:pPr>
            <a:r>
              <a:rPr lang="en-US" altLang="zh-CN" dirty="0">
                <a:solidFill>
                  <a:srgbClr val="C00000"/>
                </a:solidFill>
              </a:rPr>
              <a:t>p=p-&gt;next</a:t>
            </a:r>
            <a:r>
              <a:rPr lang="zh-CN" altLang="en-US" dirty="0">
                <a:solidFill>
                  <a:srgbClr val="C00000"/>
                </a:solidFill>
              </a:rPr>
              <a:t>；</a:t>
            </a:r>
            <a:r>
              <a:rPr lang="en-US" altLang="zh-CN" dirty="0">
                <a:solidFill>
                  <a:srgbClr val="030DCD"/>
                </a:solidFill>
              </a:rPr>
              <a:t> //p</a:t>
            </a:r>
            <a:r>
              <a:rPr lang="zh-CN" altLang="en-US" dirty="0">
                <a:solidFill>
                  <a:srgbClr val="030DCD"/>
                </a:solidFill>
              </a:rPr>
              <a:t>指向结点</a:t>
            </a:r>
            <a:r>
              <a:rPr lang="en-US" altLang="zh-CN" dirty="0">
                <a:solidFill>
                  <a:srgbClr val="030DCD"/>
                </a:solidFill>
              </a:rPr>
              <a:t>c</a:t>
            </a:r>
          </a:p>
          <a:p>
            <a:pPr>
              <a:buNone/>
            </a:pPr>
            <a:endParaRPr lang="zh-CN" altLang="en-US" dirty="0">
              <a:solidFill>
                <a:srgbClr val="C00000"/>
              </a:solidFill>
            </a:endParaRPr>
          </a:p>
        </p:txBody>
      </p:sp>
      <p:sp>
        <p:nvSpPr>
          <p:cNvPr id="38" name="文本框 37"/>
          <p:cNvSpPr txBox="1"/>
          <p:nvPr/>
        </p:nvSpPr>
        <p:spPr>
          <a:xfrm>
            <a:off x="366883" y="2727403"/>
            <a:ext cx="852958" cy="400110"/>
          </a:xfrm>
          <a:prstGeom prst="rect">
            <a:avLst/>
          </a:prstGeom>
          <a:noFill/>
        </p:spPr>
        <p:txBody>
          <a:bodyPr wrap="square" rtlCol="0">
            <a:spAutoFit/>
          </a:bodyPr>
          <a:lstStyle/>
          <a:p>
            <a:r>
              <a:rPr lang="en-US" altLang="zh-CN" sz="2000" b="1" dirty="0">
                <a:solidFill>
                  <a:srgbClr val="0000CC"/>
                </a:solidFill>
                <a:latin typeface="+mn-lt"/>
                <a:ea typeface="+mn-ea"/>
              </a:rPr>
              <a:t>head</a:t>
            </a:r>
            <a:endParaRPr lang="zh-CN" altLang="en-US" sz="2000" b="1" dirty="0">
              <a:solidFill>
                <a:srgbClr val="0000CC"/>
              </a:solidFill>
              <a:latin typeface="+mn-lt"/>
              <a:ea typeface="+mn-ea"/>
            </a:endParaRPr>
          </a:p>
        </p:txBody>
      </p:sp>
      <p:cxnSp>
        <p:nvCxnSpPr>
          <p:cNvPr id="7" name="肘形连接符 6"/>
          <p:cNvCxnSpPr/>
          <p:nvPr/>
        </p:nvCxnSpPr>
        <p:spPr bwMode="auto">
          <a:xfrm>
            <a:off x="1032801" y="2984222"/>
            <a:ext cx="394192" cy="1761"/>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nvGrpSpPr>
          <p:cNvPr id="43" name="组合 42"/>
          <p:cNvGrpSpPr/>
          <p:nvPr/>
        </p:nvGrpSpPr>
        <p:grpSpPr>
          <a:xfrm>
            <a:off x="1409607" y="2045632"/>
            <a:ext cx="1481900" cy="1873705"/>
            <a:chOff x="666030" y="1282978"/>
            <a:chExt cx="756370" cy="1130022"/>
          </a:xfrm>
        </p:grpSpPr>
        <p:sp>
          <p:nvSpPr>
            <p:cNvPr id="44" name="矩形 43"/>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45" name="直接连接符 44"/>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文本框 46"/>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a</a:t>
              </a:r>
              <a:endParaRPr lang="zh-CN" altLang="en-US" b="1" dirty="0">
                <a:solidFill>
                  <a:srgbClr val="000000"/>
                </a:solidFill>
                <a:latin typeface="+mn-lt"/>
                <a:ea typeface="+mn-ea"/>
              </a:endParaRPr>
            </a:p>
          </p:txBody>
        </p:sp>
        <p:sp>
          <p:nvSpPr>
            <p:cNvPr id="48" name="文本框 47"/>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99101</a:t>
              </a:r>
              <a:endParaRPr lang="zh-CN" altLang="en-US" b="1" dirty="0">
                <a:solidFill>
                  <a:srgbClr val="000000"/>
                </a:solidFill>
                <a:latin typeface="+mn-lt"/>
                <a:ea typeface="+mn-ea"/>
              </a:endParaRPr>
            </a:p>
          </p:txBody>
        </p:sp>
        <p:cxnSp>
          <p:nvCxnSpPr>
            <p:cNvPr id="49" name="直接连接符 48"/>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0" name="文本框 49"/>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89.5</a:t>
              </a:r>
              <a:endParaRPr lang="zh-CN" altLang="en-US" b="1" dirty="0">
                <a:solidFill>
                  <a:srgbClr val="000000"/>
                </a:solidFill>
                <a:latin typeface="+mn-lt"/>
                <a:ea typeface="+mn-ea"/>
              </a:endParaRPr>
            </a:p>
          </p:txBody>
        </p:sp>
        <p:sp>
          <p:nvSpPr>
            <p:cNvPr id="54" name="文本框 53"/>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endParaRPr lang="zh-CN" altLang="en-US" b="1" dirty="0">
                <a:solidFill>
                  <a:srgbClr val="000000"/>
                </a:solidFill>
                <a:latin typeface="+mn-lt"/>
                <a:ea typeface="+mn-ea"/>
              </a:endParaRPr>
            </a:p>
          </p:txBody>
        </p:sp>
      </p:grpSp>
      <p:grpSp>
        <p:nvGrpSpPr>
          <p:cNvPr id="55" name="组合 54"/>
          <p:cNvGrpSpPr/>
          <p:nvPr/>
        </p:nvGrpSpPr>
        <p:grpSpPr>
          <a:xfrm>
            <a:off x="3813079" y="2076359"/>
            <a:ext cx="1481900" cy="1873705"/>
            <a:chOff x="666030" y="1282978"/>
            <a:chExt cx="756370" cy="1130022"/>
          </a:xfrm>
        </p:grpSpPr>
        <p:sp>
          <p:nvSpPr>
            <p:cNvPr id="56" name="矩形 55"/>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57" name="直接连接符 56"/>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8" name="文本框 57"/>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b</a:t>
              </a:r>
              <a:endParaRPr lang="zh-CN" altLang="en-US" b="1" dirty="0">
                <a:solidFill>
                  <a:srgbClr val="000000"/>
                </a:solidFill>
                <a:latin typeface="+mn-lt"/>
                <a:ea typeface="+mn-ea"/>
              </a:endParaRPr>
            </a:p>
          </p:txBody>
        </p:sp>
        <p:sp>
          <p:nvSpPr>
            <p:cNvPr id="59" name="文本框 58"/>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99103</a:t>
              </a:r>
              <a:endParaRPr lang="zh-CN" altLang="en-US" b="1" dirty="0">
                <a:solidFill>
                  <a:srgbClr val="000000"/>
                </a:solidFill>
                <a:latin typeface="+mn-lt"/>
                <a:ea typeface="+mn-ea"/>
              </a:endParaRPr>
            </a:p>
          </p:txBody>
        </p:sp>
        <p:cxnSp>
          <p:nvCxnSpPr>
            <p:cNvPr id="60" name="直接连接符 59"/>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1" name="文本框 60"/>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90</a:t>
              </a:r>
              <a:endParaRPr lang="zh-CN" altLang="en-US" b="1" dirty="0">
                <a:solidFill>
                  <a:srgbClr val="000000"/>
                </a:solidFill>
                <a:latin typeface="+mn-lt"/>
                <a:ea typeface="+mn-ea"/>
              </a:endParaRPr>
            </a:p>
          </p:txBody>
        </p:sp>
        <p:sp>
          <p:nvSpPr>
            <p:cNvPr id="62" name="文本框 61"/>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endParaRPr lang="zh-CN" altLang="en-US" b="1" dirty="0">
                <a:solidFill>
                  <a:srgbClr val="000000"/>
                </a:solidFill>
                <a:latin typeface="+mn-lt"/>
                <a:ea typeface="+mn-ea"/>
              </a:endParaRPr>
            </a:p>
          </p:txBody>
        </p:sp>
      </p:grpSp>
      <p:grpSp>
        <p:nvGrpSpPr>
          <p:cNvPr id="63" name="组合 62"/>
          <p:cNvGrpSpPr/>
          <p:nvPr/>
        </p:nvGrpSpPr>
        <p:grpSpPr>
          <a:xfrm>
            <a:off x="6143671" y="2013568"/>
            <a:ext cx="1481900" cy="1873705"/>
            <a:chOff x="666030" y="1282978"/>
            <a:chExt cx="756370" cy="1130022"/>
          </a:xfrm>
        </p:grpSpPr>
        <p:sp>
          <p:nvSpPr>
            <p:cNvPr id="64" name="矩形 63"/>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65" name="直接连接符 64"/>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6" name="文本框 65"/>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c</a:t>
              </a:r>
              <a:endParaRPr lang="zh-CN" altLang="en-US" b="1" dirty="0">
                <a:solidFill>
                  <a:srgbClr val="000000"/>
                </a:solidFill>
                <a:latin typeface="+mn-lt"/>
                <a:ea typeface="+mn-ea"/>
              </a:endParaRPr>
            </a:p>
          </p:txBody>
        </p:sp>
        <p:sp>
          <p:nvSpPr>
            <p:cNvPr id="67" name="文本框 66"/>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99107</a:t>
              </a:r>
              <a:endParaRPr lang="zh-CN" altLang="en-US" b="1" dirty="0">
                <a:solidFill>
                  <a:srgbClr val="000000"/>
                </a:solidFill>
                <a:latin typeface="+mn-lt"/>
                <a:ea typeface="+mn-ea"/>
              </a:endParaRPr>
            </a:p>
          </p:txBody>
        </p:sp>
        <p:cxnSp>
          <p:nvCxnSpPr>
            <p:cNvPr id="68" name="直接连接符 67"/>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9" name="文本框 68"/>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85</a:t>
              </a:r>
              <a:endParaRPr lang="zh-CN" altLang="en-US" b="1" dirty="0">
                <a:solidFill>
                  <a:srgbClr val="000000"/>
                </a:solidFill>
                <a:latin typeface="+mn-lt"/>
                <a:ea typeface="+mn-ea"/>
              </a:endParaRPr>
            </a:p>
          </p:txBody>
        </p:sp>
        <p:sp>
          <p:nvSpPr>
            <p:cNvPr id="70" name="文本框 69"/>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r>
                <a:rPr lang="en-US" altLang="zh-CN" b="1" dirty="0">
                  <a:solidFill>
                    <a:srgbClr val="0000CC"/>
                  </a:solidFill>
                  <a:latin typeface="+mn-lt"/>
                  <a:ea typeface="+mn-ea"/>
                </a:rPr>
                <a:t>NULL</a:t>
              </a:r>
              <a:endParaRPr lang="zh-CN" altLang="en-US" b="1" dirty="0">
                <a:solidFill>
                  <a:srgbClr val="0000CC"/>
                </a:solidFill>
                <a:latin typeface="+mn-lt"/>
                <a:ea typeface="+mn-ea"/>
              </a:endParaRPr>
            </a:p>
          </p:txBody>
        </p:sp>
      </p:grpSp>
      <p:cxnSp>
        <p:nvCxnSpPr>
          <p:cNvPr id="71" name="肘形连接符 70"/>
          <p:cNvCxnSpPr/>
          <p:nvPr/>
        </p:nvCxnSpPr>
        <p:spPr bwMode="auto">
          <a:xfrm flipV="1">
            <a:off x="2647957" y="2677639"/>
            <a:ext cx="1165122" cy="1034715"/>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cxnSp>
        <p:nvCxnSpPr>
          <p:cNvPr id="81" name="肘形连接符 80"/>
          <p:cNvCxnSpPr/>
          <p:nvPr/>
        </p:nvCxnSpPr>
        <p:spPr bwMode="auto">
          <a:xfrm flipV="1">
            <a:off x="4978549" y="2727403"/>
            <a:ext cx="1165122" cy="1034715"/>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nvGrpSpPr>
          <p:cNvPr id="8" name="组合 7"/>
          <p:cNvGrpSpPr/>
          <p:nvPr/>
        </p:nvGrpSpPr>
        <p:grpSpPr>
          <a:xfrm>
            <a:off x="5056967" y="1904743"/>
            <a:ext cx="1064010" cy="698684"/>
            <a:chOff x="366883" y="3681957"/>
            <a:chExt cx="1064010" cy="698684"/>
          </a:xfrm>
        </p:grpSpPr>
        <p:sp>
          <p:nvSpPr>
            <p:cNvPr id="33" name="文本框 32"/>
            <p:cNvSpPr txBox="1"/>
            <p:nvPr/>
          </p:nvSpPr>
          <p:spPr>
            <a:xfrm>
              <a:off x="366883" y="3681957"/>
              <a:ext cx="980376" cy="400110"/>
            </a:xfrm>
            <a:prstGeom prst="rect">
              <a:avLst/>
            </a:prstGeom>
            <a:noFill/>
          </p:spPr>
          <p:txBody>
            <a:bodyPr wrap="square" rtlCol="0">
              <a:spAutoFit/>
            </a:bodyPr>
            <a:lstStyle/>
            <a:p>
              <a:r>
                <a:rPr lang="en-US" altLang="zh-CN" sz="2000" b="1" dirty="0">
                  <a:solidFill>
                    <a:srgbClr val="C00000"/>
                  </a:solidFill>
                  <a:latin typeface="+mn-lt"/>
                  <a:ea typeface="+mn-ea"/>
                </a:rPr>
                <a:t>p</a:t>
              </a:r>
              <a:endParaRPr lang="zh-CN" altLang="en-US" sz="2000" b="1" dirty="0">
                <a:solidFill>
                  <a:srgbClr val="C00000"/>
                </a:solidFill>
                <a:latin typeface="+mn-lt"/>
                <a:ea typeface="+mn-ea"/>
              </a:endParaRPr>
            </a:p>
          </p:txBody>
        </p:sp>
        <p:cxnSp>
          <p:nvCxnSpPr>
            <p:cNvPr id="34" name="肘形连接符 33"/>
            <p:cNvCxnSpPr/>
            <p:nvPr/>
          </p:nvCxnSpPr>
          <p:spPr bwMode="auto">
            <a:xfrm>
              <a:off x="626407" y="3947822"/>
              <a:ext cx="804486" cy="432819"/>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sp>
        <p:nvSpPr>
          <p:cNvPr id="39" name="内容占位符 2"/>
          <p:cNvSpPr txBox="1">
            <a:spLocks/>
          </p:cNvSpPr>
          <p:nvPr/>
        </p:nvSpPr>
        <p:spPr bwMode="auto">
          <a:xfrm>
            <a:off x="502153" y="4217912"/>
            <a:ext cx="8089900" cy="466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l"/>
            </a:pPr>
            <a:r>
              <a:rPr lang="en-US" altLang="zh-CN" sz="2000" dirty="0">
                <a:solidFill>
                  <a:srgbClr val="000118"/>
                </a:solidFill>
              </a:rPr>
              <a:t>  </a:t>
            </a:r>
            <a:r>
              <a:rPr lang="en-US" altLang="zh-CN" sz="2000" dirty="0" err="1">
                <a:solidFill>
                  <a:srgbClr val="000118"/>
                </a:solidFill>
              </a:rPr>
              <a:t>printf</a:t>
            </a:r>
            <a:r>
              <a:rPr lang="en-US" altLang="zh-CN" sz="2000" dirty="0">
                <a:solidFill>
                  <a:srgbClr val="000118"/>
                </a:solidFill>
              </a:rPr>
              <a:t>("%</a:t>
            </a:r>
            <a:r>
              <a:rPr lang="en-US" altLang="zh-CN" sz="2000" dirty="0" err="1">
                <a:solidFill>
                  <a:srgbClr val="000118"/>
                </a:solidFill>
              </a:rPr>
              <a:t>ld</a:t>
            </a:r>
            <a:r>
              <a:rPr lang="en-US" altLang="zh-CN" sz="2000" dirty="0">
                <a:solidFill>
                  <a:srgbClr val="000118"/>
                </a:solidFill>
              </a:rPr>
              <a:t> %5.1f\n"</a:t>
            </a:r>
            <a:r>
              <a:rPr lang="zh-CN" altLang="en-US" sz="2000" dirty="0">
                <a:solidFill>
                  <a:srgbClr val="000118"/>
                </a:solidFill>
              </a:rPr>
              <a:t>，</a:t>
            </a:r>
            <a:r>
              <a:rPr lang="en-US" altLang="zh-CN" sz="2000" dirty="0">
                <a:solidFill>
                  <a:srgbClr val="000118"/>
                </a:solidFill>
              </a:rPr>
              <a:t>p-&gt;</a:t>
            </a:r>
            <a:r>
              <a:rPr lang="en-US" altLang="zh-CN" sz="2000" dirty="0" err="1">
                <a:solidFill>
                  <a:srgbClr val="000118"/>
                </a:solidFill>
              </a:rPr>
              <a:t>num</a:t>
            </a:r>
            <a:r>
              <a:rPr lang="zh-CN" altLang="en-US" sz="2000" dirty="0">
                <a:solidFill>
                  <a:srgbClr val="000118"/>
                </a:solidFill>
              </a:rPr>
              <a:t>，</a:t>
            </a:r>
            <a:r>
              <a:rPr lang="en-US" altLang="zh-CN" sz="2000" dirty="0">
                <a:solidFill>
                  <a:srgbClr val="000118"/>
                </a:solidFill>
              </a:rPr>
              <a:t>p-&gt;score);   </a:t>
            </a:r>
            <a:endParaRPr lang="zh-CN" altLang="en-US" sz="2000" dirty="0"/>
          </a:p>
        </p:txBody>
      </p:sp>
      <p:sp>
        <p:nvSpPr>
          <p:cNvPr id="40" name="内容占位符 2"/>
          <p:cNvSpPr txBox="1">
            <a:spLocks/>
          </p:cNvSpPr>
          <p:nvPr/>
        </p:nvSpPr>
        <p:spPr bwMode="auto">
          <a:xfrm>
            <a:off x="536675" y="4819808"/>
            <a:ext cx="8089900" cy="44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l"/>
            </a:pPr>
            <a:r>
              <a:rPr lang="en-US" altLang="zh-CN" sz="2000" dirty="0">
                <a:solidFill>
                  <a:srgbClr val="000118"/>
                </a:solidFill>
              </a:rPr>
              <a:t>  99107   85</a:t>
            </a:r>
            <a:endParaRPr lang="zh-CN" altLang="en-US" sz="2000" dirty="0"/>
          </a:p>
        </p:txBody>
      </p:sp>
    </p:spTree>
    <p:extLst>
      <p:ext uri="{BB962C8B-B14F-4D97-AF65-F5344CB8AC3E}">
        <p14:creationId xmlns:p14="http://schemas.microsoft.com/office/powerpoint/2010/main" val="58084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2000"/>
                                        <p:tgtEl>
                                          <p:spTgt spid="8"/>
                                        </p:tgtEl>
                                      </p:cBhvr>
                                    </p:animEffect>
                                  </p:childTnLst>
                                </p:cTn>
                              </p:par>
                            </p:childTnLst>
                          </p:cTn>
                        </p:par>
                        <p:par>
                          <p:cTn id="12" fill="hold">
                            <p:stCondLst>
                              <p:cond delay="2500"/>
                            </p:stCondLst>
                            <p:childTnLst>
                              <p:par>
                                <p:cTn id="13" presetID="26" presetClass="emph" presetSubtype="0" fill="hold" nodeType="afterEffect">
                                  <p:stCondLst>
                                    <p:cond delay="0"/>
                                  </p:stCondLst>
                                  <p:childTnLst>
                                    <p:animEffect transition="out" filter="fade">
                                      <p:cBhvr>
                                        <p:cTn id="14" dur="3250" tmFilter="0, 0; .2, .5; .8, .5; 1, 0"/>
                                        <p:tgtEl>
                                          <p:spTgt spid="63"/>
                                        </p:tgtEl>
                                      </p:cBhvr>
                                    </p:animEffect>
                                    <p:animScale>
                                      <p:cBhvr>
                                        <p:cTn id="15" dur="1625" autoRev="1" fill="hold"/>
                                        <p:tgtEl>
                                          <p:spTgt spid="63"/>
                                        </p:tgtEl>
                                      </p:cBhvr>
                                      <p:by x="105000" y="105000"/>
                                    </p:animScale>
                                  </p:childTnLst>
                                </p:cTn>
                              </p:par>
                            </p:childTnLst>
                          </p:cTn>
                        </p:par>
                        <p:par>
                          <p:cTn id="16" fill="hold">
                            <p:stCondLst>
                              <p:cond delay="5750"/>
                            </p:stCondLst>
                            <p:childTnLst>
                              <p:par>
                                <p:cTn id="17" presetID="6" presetClass="entr" presetSubtype="16"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circle(in)">
                                      <p:cBhvr>
                                        <p:cTn id="19" dur="2000"/>
                                        <p:tgtEl>
                                          <p:spTgt spid="39"/>
                                        </p:tgtEl>
                                      </p:cBhvr>
                                    </p:animEffect>
                                  </p:childTnLst>
                                </p:cTn>
                              </p:par>
                            </p:childTnLst>
                          </p:cTn>
                        </p:par>
                        <p:par>
                          <p:cTn id="20" fill="hold">
                            <p:stCondLst>
                              <p:cond delay="7750"/>
                            </p:stCondLst>
                            <p:childTnLst>
                              <p:par>
                                <p:cTn id="21" presetID="6" presetClass="entr" presetSubtype="16" fill="hold" grpId="0"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circle(in)">
                                      <p:cBhvr>
                                        <p:cTn id="23"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9" grpId="0"/>
      <p:bldP spid="4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单向链表遍历过程</a:t>
            </a:r>
          </a:p>
        </p:txBody>
      </p:sp>
      <p:sp>
        <p:nvSpPr>
          <p:cNvPr id="3" name="内容占位符 2"/>
          <p:cNvSpPr>
            <a:spLocks noGrp="1"/>
          </p:cNvSpPr>
          <p:nvPr>
            <p:ph idx="1"/>
          </p:nvPr>
        </p:nvSpPr>
        <p:spPr>
          <a:xfrm>
            <a:off x="366883" y="1287727"/>
            <a:ext cx="8089900" cy="554519"/>
          </a:xfrm>
        </p:spPr>
        <p:txBody>
          <a:bodyPr/>
          <a:lstStyle/>
          <a:p>
            <a:pPr marL="342900" indent="-342900">
              <a:buFont typeface="Wingdings" panose="05000000000000000000" pitchFamily="2" charset="2"/>
              <a:buChar char="l"/>
            </a:pPr>
            <a:r>
              <a:rPr lang="en-US" altLang="zh-CN" dirty="0">
                <a:solidFill>
                  <a:srgbClr val="C00000"/>
                </a:solidFill>
              </a:rPr>
              <a:t>p=p-&gt;next</a:t>
            </a:r>
            <a:r>
              <a:rPr lang="zh-CN" altLang="en-US" dirty="0">
                <a:solidFill>
                  <a:srgbClr val="C00000"/>
                </a:solidFill>
              </a:rPr>
              <a:t>；</a:t>
            </a:r>
            <a:r>
              <a:rPr lang="en-US" altLang="zh-CN" dirty="0">
                <a:solidFill>
                  <a:srgbClr val="030DCD"/>
                </a:solidFill>
              </a:rPr>
              <a:t> </a:t>
            </a:r>
            <a:r>
              <a:rPr lang="en-US" altLang="zh-CN" dirty="0">
                <a:solidFill>
                  <a:srgbClr val="7030A0"/>
                </a:solidFill>
              </a:rPr>
              <a:t>//p==NULL</a:t>
            </a:r>
            <a:r>
              <a:rPr lang="zh-CN" altLang="en-US" dirty="0">
                <a:solidFill>
                  <a:srgbClr val="7030A0"/>
                </a:solidFill>
              </a:rPr>
              <a:t>，遍历过程结束；</a:t>
            </a:r>
          </a:p>
        </p:txBody>
      </p:sp>
      <p:sp>
        <p:nvSpPr>
          <p:cNvPr id="38" name="文本框 37"/>
          <p:cNvSpPr txBox="1"/>
          <p:nvPr/>
        </p:nvSpPr>
        <p:spPr>
          <a:xfrm>
            <a:off x="366883" y="2727403"/>
            <a:ext cx="852958" cy="400110"/>
          </a:xfrm>
          <a:prstGeom prst="rect">
            <a:avLst/>
          </a:prstGeom>
          <a:noFill/>
        </p:spPr>
        <p:txBody>
          <a:bodyPr wrap="square" rtlCol="0">
            <a:spAutoFit/>
          </a:bodyPr>
          <a:lstStyle/>
          <a:p>
            <a:r>
              <a:rPr lang="en-US" altLang="zh-CN" sz="2000" b="1" dirty="0">
                <a:solidFill>
                  <a:srgbClr val="0000CC"/>
                </a:solidFill>
                <a:latin typeface="+mn-lt"/>
                <a:ea typeface="+mn-ea"/>
              </a:rPr>
              <a:t>head</a:t>
            </a:r>
            <a:endParaRPr lang="zh-CN" altLang="en-US" sz="2000" b="1" dirty="0">
              <a:solidFill>
                <a:srgbClr val="0000CC"/>
              </a:solidFill>
              <a:latin typeface="+mn-lt"/>
              <a:ea typeface="+mn-ea"/>
            </a:endParaRPr>
          </a:p>
        </p:txBody>
      </p:sp>
      <p:cxnSp>
        <p:nvCxnSpPr>
          <p:cNvPr id="7" name="肘形连接符 6"/>
          <p:cNvCxnSpPr/>
          <p:nvPr/>
        </p:nvCxnSpPr>
        <p:spPr bwMode="auto">
          <a:xfrm>
            <a:off x="1032801" y="2984222"/>
            <a:ext cx="394192" cy="1761"/>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nvGrpSpPr>
          <p:cNvPr id="43" name="组合 42"/>
          <p:cNvGrpSpPr/>
          <p:nvPr/>
        </p:nvGrpSpPr>
        <p:grpSpPr>
          <a:xfrm>
            <a:off x="1409607" y="2045632"/>
            <a:ext cx="1481900" cy="1873705"/>
            <a:chOff x="666030" y="1282978"/>
            <a:chExt cx="756370" cy="1130022"/>
          </a:xfrm>
        </p:grpSpPr>
        <p:sp>
          <p:nvSpPr>
            <p:cNvPr id="44" name="矩形 43"/>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45" name="直接连接符 44"/>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7" name="文本框 46"/>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a</a:t>
              </a:r>
              <a:endParaRPr lang="zh-CN" altLang="en-US" b="1" dirty="0">
                <a:solidFill>
                  <a:srgbClr val="000000"/>
                </a:solidFill>
                <a:latin typeface="+mn-lt"/>
                <a:ea typeface="+mn-ea"/>
              </a:endParaRPr>
            </a:p>
          </p:txBody>
        </p:sp>
        <p:sp>
          <p:nvSpPr>
            <p:cNvPr id="48" name="文本框 47"/>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99101</a:t>
              </a:r>
              <a:endParaRPr lang="zh-CN" altLang="en-US" b="1" dirty="0">
                <a:solidFill>
                  <a:srgbClr val="000000"/>
                </a:solidFill>
                <a:latin typeface="+mn-lt"/>
                <a:ea typeface="+mn-ea"/>
              </a:endParaRPr>
            </a:p>
          </p:txBody>
        </p:sp>
        <p:cxnSp>
          <p:nvCxnSpPr>
            <p:cNvPr id="49" name="直接连接符 48"/>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0" name="文本框 49"/>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89.5</a:t>
              </a:r>
              <a:endParaRPr lang="zh-CN" altLang="en-US" b="1" dirty="0">
                <a:solidFill>
                  <a:srgbClr val="000000"/>
                </a:solidFill>
                <a:latin typeface="+mn-lt"/>
                <a:ea typeface="+mn-ea"/>
              </a:endParaRPr>
            </a:p>
          </p:txBody>
        </p:sp>
        <p:sp>
          <p:nvSpPr>
            <p:cNvPr id="54" name="文本框 53"/>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endParaRPr lang="zh-CN" altLang="en-US" b="1" dirty="0">
                <a:solidFill>
                  <a:srgbClr val="000000"/>
                </a:solidFill>
                <a:latin typeface="+mn-lt"/>
                <a:ea typeface="+mn-ea"/>
              </a:endParaRPr>
            </a:p>
          </p:txBody>
        </p:sp>
      </p:grpSp>
      <p:grpSp>
        <p:nvGrpSpPr>
          <p:cNvPr id="55" name="组合 54"/>
          <p:cNvGrpSpPr/>
          <p:nvPr/>
        </p:nvGrpSpPr>
        <p:grpSpPr>
          <a:xfrm>
            <a:off x="3813079" y="2076359"/>
            <a:ext cx="1481900" cy="1873705"/>
            <a:chOff x="666030" y="1282978"/>
            <a:chExt cx="756370" cy="1130022"/>
          </a:xfrm>
        </p:grpSpPr>
        <p:sp>
          <p:nvSpPr>
            <p:cNvPr id="56" name="矩形 55"/>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57" name="直接连接符 56"/>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8" name="文本框 57"/>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b</a:t>
              </a:r>
              <a:endParaRPr lang="zh-CN" altLang="en-US" b="1" dirty="0">
                <a:solidFill>
                  <a:srgbClr val="000000"/>
                </a:solidFill>
                <a:latin typeface="+mn-lt"/>
                <a:ea typeface="+mn-ea"/>
              </a:endParaRPr>
            </a:p>
          </p:txBody>
        </p:sp>
        <p:sp>
          <p:nvSpPr>
            <p:cNvPr id="59" name="文本框 58"/>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99103</a:t>
              </a:r>
              <a:endParaRPr lang="zh-CN" altLang="en-US" b="1" dirty="0">
                <a:solidFill>
                  <a:srgbClr val="000000"/>
                </a:solidFill>
                <a:latin typeface="+mn-lt"/>
                <a:ea typeface="+mn-ea"/>
              </a:endParaRPr>
            </a:p>
          </p:txBody>
        </p:sp>
        <p:cxnSp>
          <p:nvCxnSpPr>
            <p:cNvPr id="60" name="直接连接符 59"/>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1" name="文本框 60"/>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90</a:t>
              </a:r>
              <a:endParaRPr lang="zh-CN" altLang="en-US" b="1" dirty="0">
                <a:solidFill>
                  <a:srgbClr val="000000"/>
                </a:solidFill>
                <a:latin typeface="+mn-lt"/>
                <a:ea typeface="+mn-ea"/>
              </a:endParaRPr>
            </a:p>
          </p:txBody>
        </p:sp>
        <p:sp>
          <p:nvSpPr>
            <p:cNvPr id="62" name="文本框 61"/>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endParaRPr lang="zh-CN" altLang="en-US" b="1" dirty="0">
                <a:solidFill>
                  <a:srgbClr val="000000"/>
                </a:solidFill>
                <a:latin typeface="+mn-lt"/>
                <a:ea typeface="+mn-ea"/>
              </a:endParaRPr>
            </a:p>
          </p:txBody>
        </p:sp>
      </p:grpSp>
      <p:grpSp>
        <p:nvGrpSpPr>
          <p:cNvPr id="63" name="组合 62"/>
          <p:cNvGrpSpPr/>
          <p:nvPr/>
        </p:nvGrpSpPr>
        <p:grpSpPr>
          <a:xfrm>
            <a:off x="6143671" y="2013568"/>
            <a:ext cx="1481900" cy="1873705"/>
            <a:chOff x="666030" y="1282978"/>
            <a:chExt cx="756370" cy="1130022"/>
          </a:xfrm>
        </p:grpSpPr>
        <p:sp>
          <p:nvSpPr>
            <p:cNvPr id="64" name="矩形 63"/>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endParaRPr>
            </a:p>
          </p:txBody>
        </p:sp>
        <p:cxnSp>
          <p:nvCxnSpPr>
            <p:cNvPr id="65" name="直接连接符 64"/>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6" name="文本框 65"/>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lt"/>
                  <a:ea typeface="+mn-ea"/>
                </a:rPr>
                <a:t>   结点</a:t>
              </a:r>
              <a:r>
                <a:rPr lang="en-US" altLang="zh-CN" b="1" dirty="0">
                  <a:solidFill>
                    <a:srgbClr val="000000"/>
                  </a:solidFill>
                  <a:latin typeface="+mn-lt"/>
                  <a:ea typeface="+mn-ea"/>
                </a:rPr>
                <a:t>c</a:t>
              </a:r>
              <a:endParaRPr lang="zh-CN" altLang="en-US" b="1" dirty="0">
                <a:solidFill>
                  <a:srgbClr val="000000"/>
                </a:solidFill>
                <a:latin typeface="+mn-lt"/>
                <a:ea typeface="+mn-ea"/>
              </a:endParaRPr>
            </a:p>
          </p:txBody>
        </p:sp>
        <p:sp>
          <p:nvSpPr>
            <p:cNvPr id="67" name="文本框 66"/>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lt"/>
                  <a:ea typeface="+mn-ea"/>
                </a:rPr>
                <a:t>  99107</a:t>
              </a:r>
              <a:endParaRPr lang="zh-CN" altLang="en-US" b="1" dirty="0">
                <a:solidFill>
                  <a:srgbClr val="000000"/>
                </a:solidFill>
                <a:latin typeface="+mn-lt"/>
                <a:ea typeface="+mn-ea"/>
              </a:endParaRPr>
            </a:p>
          </p:txBody>
        </p:sp>
        <p:cxnSp>
          <p:nvCxnSpPr>
            <p:cNvPr id="68" name="直接连接符 67"/>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9" name="文本框 68"/>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lt"/>
                  <a:ea typeface="+mn-ea"/>
                </a:rPr>
                <a:t>  85</a:t>
              </a:r>
              <a:endParaRPr lang="zh-CN" altLang="en-US" b="1" dirty="0">
                <a:solidFill>
                  <a:srgbClr val="000000"/>
                </a:solidFill>
                <a:latin typeface="+mn-lt"/>
                <a:ea typeface="+mn-ea"/>
              </a:endParaRPr>
            </a:p>
          </p:txBody>
        </p:sp>
        <p:sp>
          <p:nvSpPr>
            <p:cNvPr id="70" name="文本框 69"/>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lt"/>
                  <a:ea typeface="+mn-ea"/>
                </a:rPr>
                <a:t>  </a:t>
              </a:r>
              <a:r>
                <a:rPr lang="en-US" altLang="zh-CN" b="1" dirty="0">
                  <a:solidFill>
                    <a:srgbClr val="0000CC"/>
                  </a:solidFill>
                  <a:latin typeface="+mn-lt"/>
                  <a:ea typeface="+mn-ea"/>
                </a:rPr>
                <a:t>NULL</a:t>
              </a:r>
              <a:endParaRPr lang="zh-CN" altLang="en-US" b="1" dirty="0">
                <a:solidFill>
                  <a:srgbClr val="0000CC"/>
                </a:solidFill>
                <a:latin typeface="+mn-lt"/>
                <a:ea typeface="+mn-ea"/>
              </a:endParaRPr>
            </a:p>
          </p:txBody>
        </p:sp>
      </p:grpSp>
      <p:cxnSp>
        <p:nvCxnSpPr>
          <p:cNvPr id="71" name="肘形连接符 70"/>
          <p:cNvCxnSpPr/>
          <p:nvPr/>
        </p:nvCxnSpPr>
        <p:spPr bwMode="auto">
          <a:xfrm flipV="1">
            <a:off x="2647957" y="2677639"/>
            <a:ext cx="1165122" cy="1034715"/>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cxnSp>
        <p:nvCxnSpPr>
          <p:cNvPr id="81" name="肘形连接符 80"/>
          <p:cNvCxnSpPr/>
          <p:nvPr/>
        </p:nvCxnSpPr>
        <p:spPr bwMode="auto">
          <a:xfrm flipV="1">
            <a:off x="4978549" y="2727403"/>
            <a:ext cx="1165122" cy="1034715"/>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276669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链表的</a:t>
            </a:r>
            <a:r>
              <a:rPr lang="zh-CN" altLang="en-US" dirty="0" smtClean="0"/>
              <a:t>遍历</a:t>
            </a:r>
            <a:r>
              <a:rPr lang="en-US" altLang="zh-CN" dirty="0" smtClean="0"/>
              <a:t>—do while</a:t>
            </a:r>
            <a:r>
              <a:rPr lang="zh-CN" altLang="en-US" dirty="0" smtClean="0"/>
              <a:t>实现</a:t>
            </a:r>
            <a:endParaRPr lang="zh-CN" altLang="en-US" dirty="0"/>
          </a:p>
        </p:txBody>
      </p:sp>
      <p:sp>
        <p:nvSpPr>
          <p:cNvPr id="3" name="内容占位符 2"/>
          <p:cNvSpPr>
            <a:spLocks noGrp="1"/>
          </p:cNvSpPr>
          <p:nvPr>
            <p:ph idx="1"/>
          </p:nvPr>
        </p:nvSpPr>
        <p:spPr/>
        <p:txBody>
          <a:bodyPr/>
          <a:lstStyle/>
          <a:p>
            <a:pPr>
              <a:lnSpc>
                <a:spcPct val="100000"/>
              </a:lnSpc>
              <a:spcBef>
                <a:spcPts val="0"/>
              </a:spcBef>
              <a:buNone/>
            </a:pPr>
            <a:r>
              <a:rPr lang="en-US" altLang="zh-CN" sz="1800" dirty="0">
                <a:solidFill>
                  <a:srgbClr val="030DCD"/>
                </a:solidFill>
              </a:rPr>
              <a:t>void  </a:t>
            </a:r>
            <a:r>
              <a:rPr lang="en-US" altLang="zh-CN" sz="1800" dirty="0" err="1" smtClean="0">
                <a:solidFill>
                  <a:srgbClr val="030DCD"/>
                </a:solidFill>
              </a:rPr>
              <a:t>SearchLink</a:t>
            </a:r>
            <a:r>
              <a:rPr lang="en-US" altLang="zh-CN" sz="1800" dirty="0" smtClean="0">
                <a:solidFill>
                  <a:srgbClr val="030DCD"/>
                </a:solidFill>
              </a:rPr>
              <a:t>(</a:t>
            </a:r>
            <a:r>
              <a:rPr lang="en-US" altLang="zh-CN" sz="1800" dirty="0" err="1" smtClean="0">
                <a:solidFill>
                  <a:srgbClr val="030DCD"/>
                </a:solidFill>
              </a:rPr>
              <a:t>struct</a:t>
            </a:r>
            <a:r>
              <a:rPr lang="en-US" altLang="zh-CN" sz="1800" dirty="0" smtClean="0">
                <a:solidFill>
                  <a:srgbClr val="030DCD"/>
                </a:solidFill>
              </a:rPr>
              <a:t> student </a:t>
            </a:r>
            <a:r>
              <a:rPr lang="en-US" altLang="zh-CN" sz="1800" dirty="0">
                <a:solidFill>
                  <a:srgbClr val="030DCD"/>
                </a:solidFill>
              </a:rPr>
              <a:t>*head)     </a:t>
            </a:r>
            <a:r>
              <a:rPr lang="en-US" altLang="zh-CN" sz="1800" dirty="0">
                <a:solidFill>
                  <a:srgbClr val="000118"/>
                </a:solidFill>
              </a:rPr>
              <a:t>//</a:t>
            </a:r>
            <a:r>
              <a:rPr lang="zh-CN" altLang="en-US" sz="1800" dirty="0">
                <a:solidFill>
                  <a:srgbClr val="000118"/>
                </a:solidFill>
              </a:rPr>
              <a:t>遍历以</a:t>
            </a:r>
            <a:r>
              <a:rPr lang="en-US" altLang="zh-CN" sz="1800" dirty="0">
                <a:solidFill>
                  <a:srgbClr val="000118"/>
                </a:solidFill>
              </a:rPr>
              <a:t>head</a:t>
            </a:r>
            <a:r>
              <a:rPr lang="zh-CN" altLang="en-US" sz="1800" dirty="0">
                <a:solidFill>
                  <a:srgbClr val="000118"/>
                </a:solidFill>
              </a:rPr>
              <a:t>为头指针的链表</a:t>
            </a:r>
            <a:r>
              <a:rPr lang="en-US" altLang="zh-CN" sz="1800" dirty="0">
                <a:solidFill>
                  <a:srgbClr val="000118"/>
                </a:solidFill>
              </a:rPr>
              <a:t>     </a:t>
            </a:r>
          </a:p>
          <a:p>
            <a:pPr>
              <a:lnSpc>
                <a:spcPct val="100000"/>
              </a:lnSpc>
              <a:spcBef>
                <a:spcPts val="0"/>
              </a:spcBef>
              <a:buNone/>
            </a:pPr>
            <a:r>
              <a:rPr lang="en-US" altLang="zh-CN" sz="1800" dirty="0">
                <a:solidFill>
                  <a:srgbClr val="000118"/>
                </a:solidFill>
              </a:rPr>
              <a:t>{</a:t>
            </a:r>
          </a:p>
          <a:p>
            <a:pPr>
              <a:lnSpc>
                <a:spcPct val="100000"/>
              </a:lnSpc>
              <a:spcBef>
                <a:spcPts val="0"/>
              </a:spcBef>
              <a:buNone/>
            </a:pPr>
            <a:r>
              <a:rPr lang="en-US" altLang="zh-CN" sz="1800" dirty="0">
                <a:solidFill>
                  <a:srgbClr val="000118"/>
                </a:solidFill>
              </a:rPr>
              <a:t>      if (head==NULL)   //</a:t>
            </a:r>
            <a:r>
              <a:rPr lang="zh-CN" altLang="en-US" sz="1800" dirty="0">
                <a:solidFill>
                  <a:srgbClr val="000118"/>
                </a:solidFill>
              </a:rPr>
              <a:t>链表为空表</a:t>
            </a:r>
            <a:endParaRPr lang="en-US" altLang="zh-CN" sz="1800" dirty="0">
              <a:solidFill>
                <a:srgbClr val="000118"/>
              </a:solidFill>
            </a:endParaRPr>
          </a:p>
          <a:p>
            <a:pPr>
              <a:lnSpc>
                <a:spcPct val="100000"/>
              </a:lnSpc>
              <a:spcBef>
                <a:spcPts val="0"/>
              </a:spcBef>
              <a:buNone/>
            </a:pPr>
            <a:r>
              <a:rPr lang="en-US" altLang="zh-CN" sz="1800" dirty="0">
                <a:solidFill>
                  <a:srgbClr val="000118"/>
                </a:solidFill>
              </a:rPr>
              <a:t>       {</a:t>
            </a:r>
          </a:p>
          <a:p>
            <a:pPr>
              <a:lnSpc>
                <a:spcPct val="100000"/>
              </a:lnSpc>
              <a:spcBef>
                <a:spcPts val="0"/>
              </a:spcBef>
              <a:buNone/>
            </a:pPr>
            <a:r>
              <a:rPr lang="en-US" altLang="zh-CN" sz="1800" dirty="0">
                <a:solidFill>
                  <a:srgbClr val="000118"/>
                </a:solidFill>
              </a:rPr>
              <a:t>             </a:t>
            </a:r>
            <a:r>
              <a:rPr lang="en-US" altLang="zh-CN" sz="1800" dirty="0" err="1">
                <a:solidFill>
                  <a:srgbClr val="000118"/>
                </a:solidFill>
              </a:rPr>
              <a:t>printf</a:t>
            </a:r>
            <a:r>
              <a:rPr lang="en-US" altLang="zh-CN" sz="1800" dirty="0">
                <a:solidFill>
                  <a:srgbClr val="000118"/>
                </a:solidFill>
              </a:rPr>
              <a:t>(“Empty Link\n”);</a:t>
            </a:r>
          </a:p>
          <a:p>
            <a:pPr>
              <a:lnSpc>
                <a:spcPct val="100000"/>
              </a:lnSpc>
              <a:spcBef>
                <a:spcPts val="0"/>
              </a:spcBef>
              <a:buNone/>
            </a:pPr>
            <a:r>
              <a:rPr lang="en-US" altLang="zh-CN" sz="1800" dirty="0">
                <a:solidFill>
                  <a:srgbClr val="000118"/>
                </a:solidFill>
              </a:rPr>
              <a:t>             return;</a:t>
            </a:r>
          </a:p>
          <a:p>
            <a:pPr>
              <a:lnSpc>
                <a:spcPct val="100000"/>
              </a:lnSpc>
              <a:spcBef>
                <a:spcPts val="0"/>
              </a:spcBef>
              <a:buNone/>
            </a:pPr>
            <a:r>
              <a:rPr lang="en-US" altLang="zh-CN" sz="1800" dirty="0">
                <a:solidFill>
                  <a:srgbClr val="000118"/>
                </a:solidFill>
              </a:rPr>
              <a:t>       }</a:t>
            </a:r>
          </a:p>
          <a:p>
            <a:pPr>
              <a:lnSpc>
                <a:spcPct val="100000"/>
              </a:lnSpc>
              <a:spcBef>
                <a:spcPts val="0"/>
              </a:spcBef>
              <a:buNone/>
            </a:pPr>
            <a:r>
              <a:rPr lang="en-US" altLang="zh-CN" sz="1800" dirty="0">
                <a:solidFill>
                  <a:srgbClr val="000118"/>
                </a:solidFill>
              </a:rPr>
              <a:t>       </a:t>
            </a:r>
            <a:r>
              <a:rPr lang="en-US" altLang="zh-CN" sz="1800" dirty="0" err="1">
                <a:solidFill>
                  <a:srgbClr val="000118"/>
                </a:solidFill>
              </a:rPr>
              <a:t>struct</a:t>
            </a:r>
            <a:r>
              <a:rPr lang="en-US" altLang="zh-CN" sz="1800" dirty="0">
                <a:solidFill>
                  <a:srgbClr val="000118"/>
                </a:solidFill>
              </a:rPr>
              <a:t> student  *p;</a:t>
            </a:r>
          </a:p>
          <a:p>
            <a:pPr>
              <a:lnSpc>
                <a:spcPct val="100000"/>
              </a:lnSpc>
              <a:spcBef>
                <a:spcPts val="0"/>
              </a:spcBef>
              <a:buNone/>
            </a:pPr>
            <a:r>
              <a:rPr lang="en-US" altLang="zh-CN" sz="1800" dirty="0">
                <a:solidFill>
                  <a:srgbClr val="000118"/>
                </a:solidFill>
              </a:rPr>
              <a:t>       </a:t>
            </a:r>
            <a:r>
              <a:rPr lang="en-US" altLang="zh-CN" sz="1800" dirty="0">
                <a:solidFill>
                  <a:srgbClr val="7030A0"/>
                </a:solidFill>
              </a:rPr>
              <a:t>p=head;   </a:t>
            </a:r>
            <a:r>
              <a:rPr lang="en-US" altLang="zh-CN" sz="1800" dirty="0">
                <a:solidFill>
                  <a:srgbClr val="000118"/>
                </a:solidFill>
              </a:rPr>
              <a:t>// p</a:t>
            </a:r>
            <a:r>
              <a:rPr lang="zh-CN" altLang="en-US" sz="1800" dirty="0">
                <a:solidFill>
                  <a:srgbClr val="000118"/>
                </a:solidFill>
              </a:rPr>
              <a:t>指针指向链表的头结点，从头开始遍历</a:t>
            </a:r>
            <a:endParaRPr lang="en-US" altLang="zh-CN" sz="1800" dirty="0">
              <a:solidFill>
                <a:srgbClr val="000118"/>
              </a:solidFill>
            </a:endParaRPr>
          </a:p>
          <a:p>
            <a:pPr>
              <a:lnSpc>
                <a:spcPct val="100000"/>
              </a:lnSpc>
              <a:spcBef>
                <a:spcPts val="0"/>
              </a:spcBef>
              <a:buNone/>
            </a:pPr>
            <a:r>
              <a:rPr lang="en-US" altLang="zh-CN" sz="1800" b="1" dirty="0">
                <a:solidFill>
                  <a:srgbClr val="000118"/>
                </a:solidFill>
              </a:rPr>
              <a:t>       do        </a:t>
            </a:r>
          </a:p>
          <a:p>
            <a:pPr>
              <a:lnSpc>
                <a:spcPct val="100000"/>
              </a:lnSpc>
              <a:spcBef>
                <a:spcPts val="0"/>
              </a:spcBef>
              <a:buNone/>
            </a:pPr>
            <a:r>
              <a:rPr lang="en-US" altLang="zh-CN" sz="1800" dirty="0">
                <a:solidFill>
                  <a:srgbClr val="000118"/>
                </a:solidFill>
              </a:rPr>
              <a:t>       {</a:t>
            </a:r>
          </a:p>
          <a:p>
            <a:pPr>
              <a:lnSpc>
                <a:spcPct val="100000"/>
              </a:lnSpc>
              <a:spcBef>
                <a:spcPts val="0"/>
              </a:spcBef>
              <a:buNone/>
            </a:pPr>
            <a:r>
              <a:rPr lang="en-US" altLang="zh-CN" sz="1800" dirty="0">
                <a:solidFill>
                  <a:srgbClr val="1C02E0"/>
                </a:solidFill>
              </a:rPr>
              <a:t>               //</a:t>
            </a:r>
            <a:r>
              <a:rPr lang="zh-CN" altLang="en-US" sz="1800" dirty="0">
                <a:solidFill>
                  <a:srgbClr val="1C02E0"/>
                </a:solidFill>
              </a:rPr>
              <a:t>输出</a:t>
            </a:r>
            <a:r>
              <a:rPr lang="en-US" altLang="zh-CN" sz="1800" dirty="0">
                <a:solidFill>
                  <a:srgbClr val="1C02E0"/>
                </a:solidFill>
              </a:rPr>
              <a:t>p</a:t>
            </a:r>
            <a:r>
              <a:rPr lang="zh-CN" altLang="en-US" sz="1800" dirty="0">
                <a:solidFill>
                  <a:srgbClr val="1C02E0"/>
                </a:solidFill>
              </a:rPr>
              <a:t>指向的结点的数据</a:t>
            </a:r>
            <a:endParaRPr lang="en-US" altLang="zh-CN" sz="1800" dirty="0">
              <a:solidFill>
                <a:srgbClr val="1C02E0"/>
              </a:solidFill>
            </a:endParaRPr>
          </a:p>
          <a:p>
            <a:pPr>
              <a:lnSpc>
                <a:spcPct val="100000"/>
              </a:lnSpc>
              <a:spcBef>
                <a:spcPts val="0"/>
              </a:spcBef>
              <a:buNone/>
            </a:pPr>
            <a:r>
              <a:rPr lang="en-US" altLang="zh-CN" sz="1800" dirty="0">
                <a:solidFill>
                  <a:srgbClr val="000118"/>
                </a:solidFill>
              </a:rPr>
              <a:t>               </a:t>
            </a:r>
            <a:r>
              <a:rPr lang="en-US" altLang="zh-CN" sz="1800" dirty="0" err="1">
                <a:solidFill>
                  <a:srgbClr val="000118"/>
                </a:solidFill>
              </a:rPr>
              <a:t>printf</a:t>
            </a:r>
            <a:r>
              <a:rPr lang="en-US" altLang="zh-CN" sz="1800" dirty="0">
                <a:solidFill>
                  <a:srgbClr val="000118"/>
                </a:solidFill>
              </a:rPr>
              <a:t>("%</a:t>
            </a:r>
            <a:r>
              <a:rPr lang="en-US" altLang="zh-CN" sz="1800" dirty="0" err="1">
                <a:solidFill>
                  <a:srgbClr val="000118"/>
                </a:solidFill>
              </a:rPr>
              <a:t>ld</a:t>
            </a:r>
            <a:r>
              <a:rPr lang="en-US" altLang="zh-CN" sz="1800" dirty="0">
                <a:solidFill>
                  <a:srgbClr val="000118"/>
                </a:solidFill>
              </a:rPr>
              <a:t> %5.1f\n"</a:t>
            </a:r>
            <a:r>
              <a:rPr lang="zh-CN" altLang="en-US" sz="1800" dirty="0">
                <a:solidFill>
                  <a:srgbClr val="000118"/>
                </a:solidFill>
              </a:rPr>
              <a:t>，</a:t>
            </a:r>
            <a:r>
              <a:rPr lang="en-US" altLang="zh-CN" sz="1800" dirty="0">
                <a:solidFill>
                  <a:srgbClr val="000118"/>
                </a:solidFill>
              </a:rPr>
              <a:t>p-&gt;ID</a:t>
            </a:r>
            <a:r>
              <a:rPr lang="zh-CN" altLang="en-US" sz="1800" dirty="0">
                <a:solidFill>
                  <a:srgbClr val="000118"/>
                </a:solidFill>
              </a:rPr>
              <a:t>，</a:t>
            </a:r>
            <a:r>
              <a:rPr lang="en-US" altLang="zh-CN" sz="1800" dirty="0">
                <a:solidFill>
                  <a:srgbClr val="000118"/>
                </a:solidFill>
              </a:rPr>
              <a:t>p-&gt;score);</a:t>
            </a:r>
          </a:p>
          <a:p>
            <a:pPr>
              <a:lnSpc>
                <a:spcPct val="100000"/>
              </a:lnSpc>
              <a:spcBef>
                <a:spcPts val="0"/>
              </a:spcBef>
              <a:buNone/>
            </a:pPr>
            <a:r>
              <a:rPr lang="en-US" altLang="zh-CN" sz="1800" dirty="0">
                <a:solidFill>
                  <a:srgbClr val="000118"/>
                </a:solidFill>
              </a:rPr>
              <a:t>               </a:t>
            </a:r>
            <a:r>
              <a:rPr lang="en-US" altLang="zh-CN" sz="1800" dirty="0">
                <a:solidFill>
                  <a:srgbClr val="030DCD"/>
                </a:solidFill>
              </a:rPr>
              <a:t>p=p-&gt;next;             </a:t>
            </a:r>
            <a:r>
              <a:rPr lang="en-US" altLang="zh-CN" sz="1800" dirty="0">
                <a:solidFill>
                  <a:srgbClr val="000118"/>
                </a:solidFill>
              </a:rPr>
              <a:t>//p</a:t>
            </a:r>
            <a:r>
              <a:rPr lang="zh-CN" altLang="en-US" sz="1800" dirty="0">
                <a:solidFill>
                  <a:srgbClr val="000118"/>
                </a:solidFill>
              </a:rPr>
              <a:t>指向下一结点</a:t>
            </a:r>
            <a:endParaRPr lang="en-US" altLang="zh-CN" sz="1800" dirty="0">
              <a:solidFill>
                <a:srgbClr val="000118"/>
              </a:solidFill>
            </a:endParaRPr>
          </a:p>
          <a:p>
            <a:pPr>
              <a:lnSpc>
                <a:spcPct val="100000"/>
              </a:lnSpc>
              <a:spcBef>
                <a:spcPts val="0"/>
              </a:spcBef>
              <a:buNone/>
            </a:pPr>
            <a:r>
              <a:rPr lang="en-US" altLang="zh-CN" sz="1800" dirty="0">
                <a:solidFill>
                  <a:srgbClr val="000118"/>
                </a:solidFill>
              </a:rPr>
              <a:t>        </a:t>
            </a:r>
            <a:r>
              <a:rPr lang="en-US" altLang="zh-CN" sz="1800" b="1" dirty="0">
                <a:solidFill>
                  <a:srgbClr val="000118"/>
                </a:solidFill>
              </a:rPr>
              <a:t>} while(</a:t>
            </a:r>
            <a:r>
              <a:rPr lang="en-US" altLang="zh-CN" sz="1800" b="1" dirty="0">
                <a:solidFill>
                  <a:srgbClr val="C00000"/>
                </a:solidFill>
              </a:rPr>
              <a:t>p!=NULL</a:t>
            </a:r>
            <a:r>
              <a:rPr lang="en-US" altLang="zh-CN" sz="1800" b="1" dirty="0">
                <a:solidFill>
                  <a:srgbClr val="000118"/>
                </a:solidFill>
              </a:rPr>
              <a:t>);   </a:t>
            </a:r>
            <a:r>
              <a:rPr lang="en-US" altLang="zh-CN" sz="1800" dirty="0">
                <a:solidFill>
                  <a:srgbClr val="000118"/>
                </a:solidFill>
              </a:rPr>
              <a:t>//</a:t>
            </a:r>
            <a:r>
              <a:rPr lang="zh-CN" altLang="en-US" sz="1800" dirty="0">
                <a:solidFill>
                  <a:srgbClr val="000118"/>
                </a:solidFill>
              </a:rPr>
              <a:t>输出完</a:t>
            </a:r>
            <a:r>
              <a:rPr lang="en-US" altLang="zh-CN" sz="1800" dirty="0">
                <a:solidFill>
                  <a:srgbClr val="000118"/>
                </a:solidFill>
              </a:rPr>
              <a:t>c</a:t>
            </a:r>
            <a:r>
              <a:rPr lang="zh-CN" altLang="en-US" sz="1800" dirty="0">
                <a:solidFill>
                  <a:srgbClr val="000118"/>
                </a:solidFill>
              </a:rPr>
              <a:t>结点后</a:t>
            </a:r>
            <a:r>
              <a:rPr lang="en-US" altLang="zh-CN" sz="1800" dirty="0">
                <a:solidFill>
                  <a:srgbClr val="000118"/>
                </a:solidFill>
              </a:rPr>
              <a:t>p</a:t>
            </a:r>
            <a:r>
              <a:rPr lang="zh-CN" altLang="en-US" sz="1800" dirty="0">
                <a:solidFill>
                  <a:srgbClr val="000118"/>
                </a:solidFill>
              </a:rPr>
              <a:t>的值为</a:t>
            </a:r>
            <a:r>
              <a:rPr lang="en-US" altLang="zh-CN" sz="1800" dirty="0">
                <a:solidFill>
                  <a:srgbClr val="000118"/>
                </a:solidFill>
              </a:rPr>
              <a:t>NULL</a:t>
            </a:r>
          </a:p>
          <a:p>
            <a:pPr>
              <a:lnSpc>
                <a:spcPct val="100000"/>
              </a:lnSpc>
              <a:spcBef>
                <a:spcPts val="0"/>
              </a:spcBef>
              <a:buNone/>
            </a:pPr>
            <a:r>
              <a:rPr lang="en-US" altLang="zh-CN" sz="1800" dirty="0">
                <a:solidFill>
                  <a:srgbClr val="000118"/>
                </a:solidFill>
              </a:rPr>
              <a:t>     }</a:t>
            </a:r>
            <a:endParaRPr lang="zh-CN" altLang="en-US" sz="1800" dirty="0">
              <a:solidFill>
                <a:srgbClr val="000118"/>
              </a:solidFill>
            </a:endParaRPr>
          </a:p>
        </p:txBody>
      </p:sp>
    </p:spTree>
    <p:extLst>
      <p:ext uri="{BB962C8B-B14F-4D97-AF65-F5344CB8AC3E}">
        <p14:creationId xmlns:p14="http://schemas.microsoft.com/office/powerpoint/2010/main" val="39049026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链表的</a:t>
            </a:r>
            <a:r>
              <a:rPr lang="zh-CN" altLang="en-US" dirty="0" smtClean="0"/>
              <a:t>遍历</a:t>
            </a:r>
            <a:r>
              <a:rPr lang="en-US" altLang="zh-CN" dirty="0" smtClean="0"/>
              <a:t>—while</a:t>
            </a:r>
            <a:r>
              <a:rPr lang="zh-CN" altLang="en-US" dirty="0" smtClean="0"/>
              <a:t>实现</a:t>
            </a:r>
            <a:endParaRPr lang="zh-CN" altLang="en-US" dirty="0"/>
          </a:p>
        </p:txBody>
      </p:sp>
      <p:sp>
        <p:nvSpPr>
          <p:cNvPr id="3" name="内容占位符 2"/>
          <p:cNvSpPr>
            <a:spLocks noGrp="1"/>
          </p:cNvSpPr>
          <p:nvPr>
            <p:ph idx="1"/>
          </p:nvPr>
        </p:nvSpPr>
        <p:spPr/>
        <p:txBody>
          <a:bodyPr/>
          <a:lstStyle/>
          <a:p>
            <a:pPr>
              <a:spcBef>
                <a:spcPts val="600"/>
              </a:spcBef>
              <a:buNone/>
            </a:pPr>
            <a:r>
              <a:rPr lang="en-US" altLang="zh-CN" sz="1800" dirty="0">
                <a:solidFill>
                  <a:srgbClr val="030DCD"/>
                </a:solidFill>
              </a:rPr>
              <a:t>void  </a:t>
            </a:r>
            <a:r>
              <a:rPr lang="en-US" altLang="zh-CN" sz="1800" dirty="0" err="1">
                <a:solidFill>
                  <a:srgbClr val="030DCD"/>
                </a:solidFill>
              </a:rPr>
              <a:t>SearchLink</a:t>
            </a:r>
            <a:r>
              <a:rPr lang="en-US" altLang="zh-CN" sz="1800" dirty="0">
                <a:solidFill>
                  <a:srgbClr val="030DCD"/>
                </a:solidFill>
              </a:rPr>
              <a:t>(student *head)     </a:t>
            </a:r>
            <a:r>
              <a:rPr lang="en-US" altLang="zh-CN" sz="1800" dirty="0">
                <a:solidFill>
                  <a:srgbClr val="000118"/>
                </a:solidFill>
              </a:rPr>
              <a:t>//</a:t>
            </a:r>
            <a:r>
              <a:rPr lang="zh-CN" altLang="en-US" sz="1800" dirty="0">
                <a:solidFill>
                  <a:srgbClr val="000118"/>
                </a:solidFill>
              </a:rPr>
              <a:t>遍历以</a:t>
            </a:r>
            <a:r>
              <a:rPr lang="en-US" altLang="zh-CN" sz="1800" dirty="0">
                <a:solidFill>
                  <a:srgbClr val="000118"/>
                </a:solidFill>
              </a:rPr>
              <a:t>head</a:t>
            </a:r>
            <a:r>
              <a:rPr lang="zh-CN" altLang="en-US" sz="1800" dirty="0">
                <a:solidFill>
                  <a:srgbClr val="000118"/>
                </a:solidFill>
              </a:rPr>
              <a:t>为头指针的链表</a:t>
            </a:r>
            <a:r>
              <a:rPr lang="en-US" altLang="zh-CN" sz="1800" dirty="0">
                <a:solidFill>
                  <a:srgbClr val="000118"/>
                </a:solidFill>
              </a:rPr>
              <a:t>     </a:t>
            </a:r>
          </a:p>
          <a:p>
            <a:pPr>
              <a:spcBef>
                <a:spcPts val="600"/>
              </a:spcBef>
              <a:buNone/>
            </a:pPr>
            <a:r>
              <a:rPr lang="en-US" altLang="zh-CN" sz="1800" dirty="0">
                <a:solidFill>
                  <a:srgbClr val="000118"/>
                </a:solidFill>
              </a:rPr>
              <a:t>{</a:t>
            </a:r>
          </a:p>
          <a:p>
            <a:pPr>
              <a:spcBef>
                <a:spcPts val="600"/>
              </a:spcBef>
              <a:buNone/>
            </a:pPr>
            <a:r>
              <a:rPr lang="en-US" altLang="zh-CN" sz="1800" dirty="0">
                <a:solidFill>
                  <a:srgbClr val="000118"/>
                </a:solidFill>
              </a:rPr>
              <a:t>      if (head==NULL)   //</a:t>
            </a:r>
            <a:r>
              <a:rPr lang="zh-CN" altLang="en-US" sz="1800" dirty="0">
                <a:solidFill>
                  <a:srgbClr val="000118"/>
                </a:solidFill>
              </a:rPr>
              <a:t>空表</a:t>
            </a:r>
            <a:endParaRPr lang="en-US" altLang="zh-CN" sz="1800" dirty="0">
              <a:solidFill>
                <a:srgbClr val="000118"/>
              </a:solidFill>
            </a:endParaRPr>
          </a:p>
          <a:p>
            <a:pPr>
              <a:spcBef>
                <a:spcPts val="600"/>
              </a:spcBef>
              <a:buNone/>
            </a:pPr>
            <a:r>
              <a:rPr lang="en-US" altLang="zh-CN" sz="1800" dirty="0">
                <a:solidFill>
                  <a:srgbClr val="000118"/>
                </a:solidFill>
              </a:rPr>
              <a:t>            </a:t>
            </a:r>
            <a:r>
              <a:rPr lang="en-US" altLang="zh-CN" sz="1800" dirty="0" err="1">
                <a:solidFill>
                  <a:srgbClr val="000118"/>
                </a:solidFill>
              </a:rPr>
              <a:t>printf</a:t>
            </a:r>
            <a:r>
              <a:rPr lang="en-US" altLang="zh-CN" sz="1800" dirty="0">
                <a:solidFill>
                  <a:srgbClr val="000118"/>
                </a:solidFill>
              </a:rPr>
              <a:t>(“Empty Link\n”);</a:t>
            </a:r>
          </a:p>
          <a:p>
            <a:pPr>
              <a:spcBef>
                <a:spcPts val="600"/>
              </a:spcBef>
              <a:buNone/>
            </a:pPr>
            <a:r>
              <a:rPr lang="en-US" altLang="zh-CN" sz="1800" dirty="0">
                <a:solidFill>
                  <a:srgbClr val="000118"/>
                </a:solidFill>
              </a:rPr>
              <a:t>       </a:t>
            </a:r>
            <a:r>
              <a:rPr lang="en-US" altLang="zh-CN" sz="1800" dirty="0" err="1">
                <a:solidFill>
                  <a:srgbClr val="000118"/>
                </a:solidFill>
              </a:rPr>
              <a:t>struct</a:t>
            </a:r>
            <a:r>
              <a:rPr lang="en-US" altLang="zh-CN" sz="1800" dirty="0">
                <a:solidFill>
                  <a:srgbClr val="000118"/>
                </a:solidFill>
              </a:rPr>
              <a:t> student  *p;</a:t>
            </a:r>
          </a:p>
          <a:p>
            <a:pPr>
              <a:spcBef>
                <a:spcPts val="600"/>
              </a:spcBef>
              <a:buNone/>
            </a:pPr>
            <a:r>
              <a:rPr lang="en-US" altLang="zh-CN" sz="1800" dirty="0">
                <a:solidFill>
                  <a:srgbClr val="7030A0"/>
                </a:solidFill>
              </a:rPr>
              <a:t>       p=head;   </a:t>
            </a:r>
            <a:r>
              <a:rPr lang="en-US" altLang="zh-CN" sz="1800" dirty="0">
                <a:solidFill>
                  <a:srgbClr val="000118"/>
                </a:solidFill>
              </a:rPr>
              <a:t>//p</a:t>
            </a:r>
            <a:r>
              <a:rPr lang="zh-CN" altLang="en-US" sz="1800" dirty="0">
                <a:solidFill>
                  <a:srgbClr val="000118"/>
                </a:solidFill>
              </a:rPr>
              <a:t>指针指向头结点</a:t>
            </a:r>
            <a:r>
              <a:rPr lang="en-US" altLang="zh-CN" sz="1800" dirty="0">
                <a:solidFill>
                  <a:srgbClr val="000118"/>
                </a:solidFill>
              </a:rPr>
              <a:t>head</a:t>
            </a:r>
          </a:p>
          <a:p>
            <a:pPr>
              <a:spcBef>
                <a:spcPts val="600"/>
              </a:spcBef>
              <a:buNone/>
            </a:pPr>
            <a:r>
              <a:rPr lang="en-US" altLang="zh-CN" sz="1800" dirty="0">
                <a:solidFill>
                  <a:srgbClr val="000118"/>
                </a:solidFill>
              </a:rPr>
              <a:t>       while(</a:t>
            </a:r>
            <a:r>
              <a:rPr lang="en-US" altLang="zh-CN" sz="1800" dirty="0">
                <a:solidFill>
                  <a:srgbClr val="C00000"/>
                </a:solidFill>
              </a:rPr>
              <a:t>p!=NULL</a:t>
            </a:r>
            <a:r>
              <a:rPr lang="en-US" altLang="zh-CN" sz="1800" dirty="0">
                <a:solidFill>
                  <a:srgbClr val="000118"/>
                </a:solidFill>
              </a:rPr>
              <a:t>);  // </a:t>
            </a:r>
            <a:r>
              <a:rPr lang="zh-CN" altLang="en-US" sz="1800" dirty="0">
                <a:solidFill>
                  <a:srgbClr val="000118"/>
                </a:solidFill>
              </a:rPr>
              <a:t>若</a:t>
            </a:r>
            <a:r>
              <a:rPr lang="en-US" altLang="zh-CN" sz="1800" dirty="0">
                <a:solidFill>
                  <a:srgbClr val="000118"/>
                </a:solidFill>
              </a:rPr>
              <a:t>p==NULL</a:t>
            </a:r>
            <a:r>
              <a:rPr lang="zh-CN" altLang="en-US" sz="1800" dirty="0">
                <a:solidFill>
                  <a:srgbClr val="000118"/>
                </a:solidFill>
              </a:rPr>
              <a:t>，说明链表的尾结点已输出</a:t>
            </a:r>
            <a:endParaRPr lang="en-US" altLang="zh-CN" sz="1800" dirty="0">
              <a:solidFill>
                <a:srgbClr val="000118"/>
              </a:solidFill>
            </a:endParaRPr>
          </a:p>
          <a:p>
            <a:pPr>
              <a:spcBef>
                <a:spcPts val="600"/>
              </a:spcBef>
              <a:buNone/>
            </a:pPr>
            <a:r>
              <a:rPr lang="en-US" altLang="zh-CN" sz="1800" dirty="0">
                <a:solidFill>
                  <a:srgbClr val="000118"/>
                </a:solidFill>
              </a:rPr>
              <a:t>      {</a:t>
            </a:r>
          </a:p>
          <a:p>
            <a:pPr>
              <a:spcBef>
                <a:spcPts val="600"/>
              </a:spcBef>
              <a:buNone/>
            </a:pPr>
            <a:r>
              <a:rPr lang="en-US" altLang="zh-CN" sz="1800" dirty="0">
                <a:solidFill>
                  <a:srgbClr val="1C02E0"/>
                </a:solidFill>
              </a:rPr>
              <a:t>               // </a:t>
            </a:r>
            <a:r>
              <a:rPr lang="zh-CN" altLang="en-US" sz="1800" dirty="0">
                <a:solidFill>
                  <a:srgbClr val="1C02E0"/>
                </a:solidFill>
              </a:rPr>
              <a:t>输出</a:t>
            </a:r>
            <a:r>
              <a:rPr lang="en-US" altLang="zh-CN" sz="1800" dirty="0">
                <a:solidFill>
                  <a:srgbClr val="1C02E0"/>
                </a:solidFill>
              </a:rPr>
              <a:t>p</a:t>
            </a:r>
            <a:r>
              <a:rPr lang="zh-CN" altLang="en-US" sz="1800" dirty="0">
                <a:solidFill>
                  <a:srgbClr val="1C02E0"/>
                </a:solidFill>
              </a:rPr>
              <a:t>指向的结点的数据</a:t>
            </a:r>
            <a:endParaRPr lang="en-US" altLang="zh-CN" sz="1800" dirty="0">
              <a:solidFill>
                <a:srgbClr val="1C02E0"/>
              </a:solidFill>
            </a:endParaRPr>
          </a:p>
          <a:p>
            <a:pPr>
              <a:spcBef>
                <a:spcPts val="600"/>
              </a:spcBef>
              <a:buNone/>
            </a:pPr>
            <a:r>
              <a:rPr lang="en-US" altLang="zh-CN" sz="1800" dirty="0">
                <a:solidFill>
                  <a:srgbClr val="000118"/>
                </a:solidFill>
              </a:rPr>
              <a:t>               </a:t>
            </a:r>
            <a:r>
              <a:rPr lang="en-US" altLang="zh-CN" sz="1800" dirty="0" err="1">
                <a:solidFill>
                  <a:srgbClr val="000118"/>
                </a:solidFill>
              </a:rPr>
              <a:t>printf</a:t>
            </a:r>
            <a:r>
              <a:rPr lang="en-US" altLang="zh-CN" sz="1800" dirty="0">
                <a:solidFill>
                  <a:srgbClr val="000118"/>
                </a:solidFill>
              </a:rPr>
              <a:t>("%</a:t>
            </a:r>
            <a:r>
              <a:rPr lang="en-US" altLang="zh-CN" sz="1800" dirty="0" err="1">
                <a:solidFill>
                  <a:srgbClr val="000118"/>
                </a:solidFill>
              </a:rPr>
              <a:t>ld</a:t>
            </a:r>
            <a:r>
              <a:rPr lang="en-US" altLang="zh-CN" sz="1800" dirty="0">
                <a:solidFill>
                  <a:srgbClr val="000118"/>
                </a:solidFill>
              </a:rPr>
              <a:t> %5.1f\n"</a:t>
            </a:r>
            <a:r>
              <a:rPr lang="zh-CN" altLang="en-US" sz="1800" dirty="0">
                <a:solidFill>
                  <a:srgbClr val="000118"/>
                </a:solidFill>
              </a:rPr>
              <a:t>，</a:t>
            </a:r>
            <a:r>
              <a:rPr lang="en-US" altLang="zh-CN" sz="1800" dirty="0">
                <a:solidFill>
                  <a:srgbClr val="000118"/>
                </a:solidFill>
              </a:rPr>
              <a:t>p-&gt;ID</a:t>
            </a:r>
            <a:r>
              <a:rPr lang="zh-CN" altLang="en-US" sz="1800" dirty="0">
                <a:solidFill>
                  <a:srgbClr val="000118"/>
                </a:solidFill>
              </a:rPr>
              <a:t>，</a:t>
            </a:r>
            <a:r>
              <a:rPr lang="en-US" altLang="zh-CN" sz="1800" dirty="0">
                <a:solidFill>
                  <a:srgbClr val="000118"/>
                </a:solidFill>
              </a:rPr>
              <a:t>p-&gt;score);</a:t>
            </a:r>
          </a:p>
          <a:p>
            <a:pPr>
              <a:spcBef>
                <a:spcPts val="600"/>
              </a:spcBef>
              <a:buNone/>
            </a:pPr>
            <a:r>
              <a:rPr lang="en-US" altLang="zh-CN" sz="1800" dirty="0">
                <a:solidFill>
                  <a:srgbClr val="000118"/>
                </a:solidFill>
              </a:rPr>
              <a:t>               p=p-&gt;next;             //</a:t>
            </a:r>
            <a:r>
              <a:rPr lang="zh-CN" altLang="en-US" sz="1800" dirty="0">
                <a:solidFill>
                  <a:srgbClr val="000118"/>
                </a:solidFill>
              </a:rPr>
              <a:t>  </a:t>
            </a:r>
            <a:r>
              <a:rPr lang="en-US" altLang="zh-CN" sz="1800" dirty="0">
                <a:solidFill>
                  <a:srgbClr val="000118"/>
                </a:solidFill>
              </a:rPr>
              <a:t>p</a:t>
            </a:r>
            <a:r>
              <a:rPr lang="zh-CN" altLang="en-US" sz="1800" dirty="0">
                <a:solidFill>
                  <a:srgbClr val="000118"/>
                </a:solidFill>
              </a:rPr>
              <a:t>指向下一结点</a:t>
            </a:r>
            <a:endParaRPr lang="en-US" altLang="zh-CN" sz="1800" dirty="0">
              <a:solidFill>
                <a:srgbClr val="000118"/>
              </a:solidFill>
            </a:endParaRPr>
          </a:p>
          <a:p>
            <a:pPr>
              <a:spcBef>
                <a:spcPts val="600"/>
              </a:spcBef>
              <a:buNone/>
            </a:pPr>
            <a:r>
              <a:rPr lang="en-US" altLang="zh-CN" sz="1800" dirty="0">
                <a:solidFill>
                  <a:srgbClr val="000118"/>
                </a:solidFill>
              </a:rPr>
              <a:t>        } </a:t>
            </a:r>
          </a:p>
          <a:p>
            <a:pPr>
              <a:spcBef>
                <a:spcPts val="600"/>
              </a:spcBef>
              <a:buNone/>
            </a:pPr>
            <a:r>
              <a:rPr lang="en-US" altLang="zh-CN" sz="1800" dirty="0">
                <a:solidFill>
                  <a:srgbClr val="000118"/>
                </a:solidFill>
              </a:rPr>
              <a:t>}</a:t>
            </a:r>
            <a:endParaRPr lang="zh-CN" altLang="en-US" sz="1800" dirty="0">
              <a:solidFill>
                <a:srgbClr val="000118"/>
              </a:solidFill>
            </a:endParaRPr>
          </a:p>
        </p:txBody>
      </p:sp>
    </p:spTree>
    <p:extLst>
      <p:ext uri="{BB962C8B-B14F-4D97-AF65-F5344CB8AC3E}">
        <p14:creationId xmlns:p14="http://schemas.microsoft.com/office/powerpoint/2010/main" val="25150973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利用</a:t>
            </a:r>
            <a:r>
              <a:rPr lang="zh-CN" altLang="en-US" dirty="0">
                <a:solidFill>
                  <a:srgbClr val="C00000"/>
                </a:solidFill>
              </a:rPr>
              <a:t>递归实现</a:t>
            </a:r>
            <a:r>
              <a:rPr lang="zh-CN" altLang="en-US" dirty="0"/>
              <a:t>链表的遍历</a:t>
            </a:r>
          </a:p>
        </p:txBody>
      </p:sp>
      <p:sp>
        <p:nvSpPr>
          <p:cNvPr id="3" name="内容占位符 2"/>
          <p:cNvSpPr>
            <a:spLocks noGrp="1"/>
          </p:cNvSpPr>
          <p:nvPr>
            <p:ph idx="1"/>
          </p:nvPr>
        </p:nvSpPr>
        <p:spPr/>
        <p:txBody>
          <a:bodyPr/>
          <a:lstStyle/>
          <a:p>
            <a:pPr>
              <a:spcBef>
                <a:spcPts val="600"/>
              </a:spcBef>
              <a:buNone/>
            </a:pPr>
            <a:r>
              <a:rPr lang="en-US" altLang="zh-CN" sz="1800" dirty="0">
                <a:solidFill>
                  <a:srgbClr val="030DCD"/>
                </a:solidFill>
              </a:rPr>
              <a:t>void  </a:t>
            </a:r>
            <a:r>
              <a:rPr lang="en-US" altLang="zh-CN" sz="1800" dirty="0" err="1">
                <a:solidFill>
                  <a:srgbClr val="030DCD"/>
                </a:solidFill>
              </a:rPr>
              <a:t>SearchLink</a:t>
            </a:r>
            <a:r>
              <a:rPr lang="en-US" altLang="zh-CN" sz="1800" dirty="0">
                <a:solidFill>
                  <a:srgbClr val="030DCD"/>
                </a:solidFill>
              </a:rPr>
              <a:t>(student *head)     </a:t>
            </a:r>
            <a:r>
              <a:rPr lang="en-US" altLang="zh-CN" sz="1800" dirty="0">
                <a:solidFill>
                  <a:srgbClr val="000118"/>
                </a:solidFill>
              </a:rPr>
              <a:t>//</a:t>
            </a:r>
            <a:r>
              <a:rPr lang="zh-CN" altLang="en-US" sz="1800" dirty="0">
                <a:solidFill>
                  <a:srgbClr val="000118"/>
                </a:solidFill>
              </a:rPr>
              <a:t>遍历以</a:t>
            </a:r>
            <a:r>
              <a:rPr lang="en-US" altLang="zh-CN" sz="1800" dirty="0">
                <a:solidFill>
                  <a:srgbClr val="000118"/>
                </a:solidFill>
              </a:rPr>
              <a:t>head</a:t>
            </a:r>
            <a:r>
              <a:rPr lang="zh-CN" altLang="en-US" sz="1800" dirty="0">
                <a:solidFill>
                  <a:srgbClr val="000118"/>
                </a:solidFill>
              </a:rPr>
              <a:t>为头指针的链表</a:t>
            </a:r>
            <a:r>
              <a:rPr lang="en-US" altLang="zh-CN" sz="1800" dirty="0">
                <a:solidFill>
                  <a:srgbClr val="000118"/>
                </a:solidFill>
              </a:rPr>
              <a:t>     </a:t>
            </a:r>
          </a:p>
          <a:p>
            <a:pPr>
              <a:spcBef>
                <a:spcPts val="600"/>
              </a:spcBef>
              <a:buNone/>
            </a:pPr>
            <a:r>
              <a:rPr lang="en-US" altLang="zh-CN" sz="1800" dirty="0">
                <a:solidFill>
                  <a:srgbClr val="000118"/>
                </a:solidFill>
              </a:rPr>
              <a:t>{</a:t>
            </a:r>
          </a:p>
          <a:p>
            <a:pPr>
              <a:spcBef>
                <a:spcPts val="600"/>
              </a:spcBef>
              <a:buNone/>
            </a:pPr>
            <a:r>
              <a:rPr lang="en-US" altLang="zh-CN" sz="1800" dirty="0">
                <a:solidFill>
                  <a:srgbClr val="000118"/>
                </a:solidFill>
              </a:rPr>
              <a:t>      static struct student  *p;</a:t>
            </a:r>
          </a:p>
          <a:p>
            <a:pPr>
              <a:spcBef>
                <a:spcPts val="600"/>
              </a:spcBef>
              <a:buNone/>
            </a:pPr>
            <a:r>
              <a:rPr lang="en-US" altLang="zh-CN" sz="1800" dirty="0">
                <a:solidFill>
                  <a:srgbClr val="000118"/>
                </a:solidFill>
              </a:rPr>
              <a:t>      </a:t>
            </a:r>
            <a:r>
              <a:rPr lang="en-US" altLang="zh-CN" sz="1800" b="1" dirty="0">
                <a:solidFill>
                  <a:srgbClr val="C00000"/>
                </a:solidFill>
              </a:rPr>
              <a:t>p=head;</a:t>
            </a:r>
            <a:r>
              <a:rPr lang="en-US" altLang="zh-CN" sz="1800" b="1" dirty="0">
                <a:solidFill>
                  <a:srgbClr val="7030A0"/>
                </a:solidFill>
              </a:rPr>
              <a:t>     </a:t>
            </a:r>
            <a:r>
              <a:rPr lang="en-US" altLang="zh-CN" sz="1800" dirty="0">
                <a:solidFill>
                  <a:srgbClr val="000118"/>
                </a:solidFill>
              </a:rPr>
              <a:t>//</a:t>
            </a:r>
            <a:r>
              <a:rPr lang="zh-CN" altLang="en-US" sz="1800" dirty="0">
                <a:solidFill>
                  <a:srgbClr val="000118"/>
                </a:solidFill>
              </a:rPr>
              <a:t>第一次调用该函数，</a:t>
            </a:r>
            <a:r>
              <a:rPr lang="en-US" altLang="zh-CN" sz="1800" dirty="0">
                <a:solidFill>
                  <a:srgbClr val="000118"/>
                </a:solidFill>
              </a:rPr>
              <a:t>p</a:t>
            </a:r>
            <a:r>
              <a:rPr lang="zh-CN" altLang="en-US" sz="1800" dirty="0">
                <a:solidFill>
                  <a:srgbClr val="000118"/>
                </a:solidFill>
              </a:rPr>
              <a:t>指针头结点</a:t>
            </a:r>
            <a:r>
              <a:rPr lang="en-US" altLang="zh-CN" sz="1800" dirty="0">
                <a:solidFill>
                  <a:srgbClr val="000118"/>
                </a:solidFill>
              </a:rPr>
              <a:t>head</a:t>
            </a:r>
            <a:r>
              <a:rPr lang="zh-CN" altLang="en-US" sz="1800" dirty="0">
                <a:solidFill>
                  <a:srgbClr val="000118"/>
                </a:solidFill>
              </a:rPr>
              <a:t>；</a:t>
            </a:r>
            <a:endParaRPr lang="en-US" altLang="zh-CN" sz="1800" dirty="0">
              <a:solidFill>
                <a:srgbClr val="000118"/>
              </a:solidFill>
            </a:endParaRPr>
          </a:p>
          <a:p>
            <a:pPr>
              <a:spcBef>
                <a:spcPts val="600"/>
              </a:spcBef>
              <a:buNone/>
            </a:pPr>
            <a:r>
              <a:rPr lang="en-US" altLang="zh-CN" sz="1800" dirty="0">
                <a:solidFill>
                  <a:srgbClr val="000118"/>
                </a:solidFill>
              </a:rPr>
              <a:t>                         //</a:t>
            </a:r>
            <a:r>
              <a:rPr lang="zh-CN" altLang="en-US" sz="1800" dirty="0">
                <a:solidFill>
                  <a:srgbClr val="000118"/>
                </a:solidFill>
              </a:rPr>
              <a:t>以后每次递归调用，</a:t>
            </a:r>
            <a:r>
              <a:rPr lang="en-US" altLang="zh-CN" sz="1800" dirty="0">
                <a:solidFill>
                  <a:srgbClr val="000118"/>
                </a:solidFill>
              </a:rPr>
              <a:t>p</a:t>
            </a:r>
            <a:r>
              <a:rPr lang="zh-CN" altLang="en-US" sz="1800" dirty="0">
                <a:solidFill>
                  <a:srgbClr val="000118"/>
                </a:solidFill>
              </a:rPr>
              <a:t>依次指向链表的下一个结点；</a:t>
            </a:r>
            <a:endParaRPr lang="en-US" altLang="zh-CN" sz="1800" dirty="0">
              <a:solidFill>
                <a:srgbClr val="000118"/>
              </a:solidFill>
            </a:endParaRPr>
          </a:p>
          <a:p>
            <a:pPr>
              <a:spcBef>
                <a:spcPts val="600"/>
              </a:spcBef>
              <a:buNone/>
            </a:pPr>
            <a:r>
              <a:rPr lang="en-US" altLang="zh-CN" sz="1800" b="1" dirty="0">
                <a:solidFill>
                  <a:srgbClr val="C00000"/>
                </a:solidFill>
              </a:rPr>
              <a:t>      </a:t>
            </a:r>
            <a:r>
              <a:rPr lang="en-US" altLang="zh-CN" sz="1800" b="1" dirty="0">
                <a:solidFill>
                  <a:srgbClr val="7030A0"/>
                </a:solidFill>
              </a:rPr>
              <a:t>if (p==NULL)   //</a:t>
            </a:r>
            <a:r>
              <a:rPr lang="zh-CN" altLang="en-US" sz="1800" b="1" dirty="0">
                <a:solidFill>
                  <a:srgbClr val="7030A0"/>
                </a:solidFill>
              </a:rPr>
              <a:t>边界条件；</a:t>
            </a:r>
            <a:r>
              <a:rPr lang="en-US" altLang="zh-CN" sz="1800" b="1" dirty="0">
                <a:solidFill>
                  <a:srgbClr val="7030A0"/>
                </a:solidFill>
              </a:rPr>
              <a:t> </a:t>
            </a:r>
          </a:p>
          <a:p>
            <a:pPr>
              <a:spcBef>
                <a:spcPts val="600"/>
              </a:spcBef>
              <a:buNone/>
            </a:pPr>
            <a:r>
              <a:rPr lang="en-US" altLang="zh-CN" sz="1800" b="1" dirty="0">
                <a:solidFill>
                  <a:srgbClr val="7030A0"/>
                </a:solidFill>
              </a:rPr>
              <a:t>            return;</a:t>
            </a:r>
          </a:p>
          <a:p>
            <a:pPr>
              <a:spcBef>
                <a:spcPts val="600"/>
              </a:spcBef>
              <a:buNone/>
            </a:pPr>
            <a:r>
              <a:rPr lang="en-US" altLang="zh-CN" sz="1800" dirty="0">
                <a:solidFill>
                  <a:srgbClr val="000118"/>
                </a:solidFill>
              </a:rPr>
              <a:t>      </a:t>
            </a:r>
            <a:r>
              <a:rPr lang="en-US" altLang="zh-CN" sz="1800" dirty="0" err="1">
                <a:solidFill>
                  <a:srgbClr val="000118"/>
                </a:solidFill>
              </a:rPr>
              <a:t>printf</a:t>
            </a:r>
            <a:r>
              <a:rPr lang="en-US" altLang="zh-CN" sz="1800" dirty="0">
                <a:solidFill>
                  <a:srgbClr val="000118"/>
                </a:solidFill>
              </a:rPr>
              <a:t>("%</a:t>
            </a:r>
            <a:r>
              <a:rPr lang="en-US" altLang="zh-CN" sz="1800" dirty="0" err="1">
                <a:solidFill>
                  <a:srgbClr val="000118"/>
                </a:solidFill>
              </a:rPr>
              <a:t>ld</a:t>
            </a:r>
            <a:r>
              <a:rPr lang="en-US" altLang="zh-CN" sz="1800" dirty="0">
                <a:solidFill>
                  <a:srgbClr val="000118"/>
                </a:solidFill>
              </a:rPr>
              <a:t> %5.1f\n"</a:t>
            </a:r>
            <a:r>
              <a:rPr lang="zh-CN" altLang="en-US" sz="1800" dirty="0">
                <a:solidFill>
                  <a:srgbClr val="000118"/>
                </a:solidFill>
              </a:rPr>
              <a:t>，</a:t>
            </a:r>
            <a:r>
              <a:rPr lang="en-US" altLang="zh-CN" sz="1800" dirty="0">
                <a:solidFill>
                  <a:srgbClr val="000118"/>
                </a:solidFill>
              </a:rPr>
              <a:t>p-&gt;ID</a:t>
            </a:r>
            <a:r>
              <a:rPr lang="zh-CN" altLang="en-US" sz="1800" dirty="0">
                <a:solidFill>
                  <a:srgbClr val="000118"/>
                </a:solidFill>
              </a:rPr>
              <a:t>，</a:t>
            </a:r>
            <a:r>
              <a:rPr lang="en-US" altLang="zh-CN" sz="1800" dirty="0">
                <a:solidFill>
                  <a:srgbClr val="000118"/>
                </a:solidFill>
              </a:rPr>
              <a:t>p-&gt;score);</a:t>
            </a:r>
          </a:p>
          <a:p>
            <a:pPr>
              <a:spcBef>
                <a:spcPts val="600"/>
              </a:spcBef>
              <a:buNone/>
            </a:pPr>
            <a:r>
              <a:rPr lang="en-US" altLang="zh-CN" sz="1800" dirty="0">
                <a:solidFill>
                  <a:srgbClr val="000118"/>
                </a:solidFill>
              </a:rPr>
              <a:t>      </a:t>
            </a:r>
            <a:r>
              <a:rPr lang="en-US" altLang="zh-CN" sz="1800" b="1" dirty="0" err="1">
                <a:solidFill>
                  <a:srgbClr val="030DCD"/>
                </a:solidFill>
              </a:rPr>
              <a:t>SearchLink</a:t>
            </a:r>
            <a:r>
              <a:rPr lang="en-US" altLang="zh-CN" sz="1800" dirty="0">
                <a:solidFill>
                  <a:srgbClr val="030DCD"/>
                </a:solidFill>
              </a:rPr>
              <a:t>(</a:t>
            </a:r>
            <a:r>
              <a:rPr lang="en-US" altLang="zh-CN" sz="1800" dirty="0">
                <a:solidFill>
                  <a:srgbClr val="000118"/>
                </a:solidFill>
              </a:rPr>
              <a:t> </a:t>
            </a:r>
            <a:r>
              <a:rPr lang="en-US" altLang="zh-CN" sz="1800" b="1" dirty="0">
                <a:solidFill>
                  <a:srgbClr val="C00000"/>
                </a:solidFill>
              </a:rPr>
              <a:t>p-&gt;next</a:t>
            </a:r>
            <a:r>
              <a:rPr lang="en-US" altLang="zh-CN" sz="1800" dirty="0">
                <a:solidFill>
                  <a:srgbClr val="000118"/>
                </a:solidFill>
              </a:rPr>
              <a:t>);  //p</a:t>
            </a:r>
            <a:r>
              <a:rPr lang="zh-CN" altLang="en-US" sz="1800" dirty="0">
                <a:solidFill>
                  <a:srgbClr val="000118"/>
                </a:solidFill>
              </a:rPr>
              <a:t>指向下一结点</a:t>
            </a:r>
            <a:endParaRPr lang="en-US" altLang="zh-CN" sz="1800" dirty="0">
              <a:solidFill>
                <a:srgbClr val="000118"/>
              </a:solidFill>
            </a:endParaRPr>
          </a:p>
          <a:p>
            <a:pPr>
              <a:spcBef>
                <a:spcPts val="600"/>
              </a:spcBef>
              <a:buNone/>
            </a:pPr>
            <a:r>
              <a:rPr lang="en-US" altLang="zh-CN" sz="1800" dirty="0">
                <a:solidFill>
                  <a:srgbClr val="000118"/>
                </a:solidFill>
              </a:rPr>
              <a:t>     //</a:t>
            </a:r>
            <a:r>
              <a:rPr lang="zh-CN" altLang="en-US" sz="1800" dirty="0">
                <a:solidFill>
                  <a:srgbClr val="000118"/>
                </a:solidFill>
              </a:rPr>
              <a:t>注：</a:t>
            </a:r>
            <a:r>
              <a:rPr lang="zh-CN" altLang="en-US" sz="1800" dirty="0">
                <a:solidFill>
                  <a:srgbClr val="030DCD"/>
                </a:solidFill>
              </a:rPr>
              <a:t>递归函数</a:t>
            </a:r>
            <a:r>
              <a:rPr lang="en-US" altLang="zh-CN" sz="1800" dirty="0" err="1">
                <a:solidFill>
                  <a:srgbClr val="030DCD"/>
                </a:solidFill>
              </a:rPr>
              <a:t>SearchLink</a:t>
            </a:r>
            <a:r>
              <a:rPr lang="zh-CN" altLang="en-US" sz="1800" dirty="0">
                <a:solidFill>
                  <a:srgbClr val="030DCD"/>
                </a:solidFill>
              </a:rPr>
              <a:t>无返回值，</a:t>
            </a:r>
            <a:r>
              <a:rPr lang="zh-CN" altLang="en-US" sz="1800" b="1" dirty="0">
                <a:solidFill>
                  <a:srgbClr val="C00000"/>
                </a:solidFill>
              </a:rPr>
              <a:t>不能用 </a:t>
            </a:r>
            <a:r>
              <a:rPr lang="en-US" altLang="zh-CN" sz="1800" b="1" dirty="0">
                <a:solidFill>
                  <a:srgbClr val="030DCD"/>
                </a:solidFill>
              </a:rPr>
              <a:t>return</a:t>
            </a:r>
            <a:r>
              <a:rPr lang="en-US" altLang="zh-CN" sz="1800" b="1" dirty="0">
                <a:solidFill>
                  <a:srgbClr val="C00000"/>
                </a:solidFill>
              </a:rPr>
              <a:t> </a:t>
            </a:r>
            <a:r>
              <a:rPr lang="en-US" altLang="zh-CN" sz="1800" b="1" dirty="0" err="1">
                <a:solidFill>
                  <a:srgbClr val="C00000"/>
                </a:solidFill>
              </a:rPr>
              <a:t>SearchLink</a:t>
            </a:r>
            <a:r>
              <a:rPr lang="en-US" altLang="zh-CN" sz="1800" b="1" dirty="0">
                <a:solidFill>
                  <a:srgbClr val="C00000"/>
                </a:solidFill>
              </a:rPr>
              <a:t>( p-&gt;next); </a:t>
            </a:r>
          </a:p>
          <a:p>
            <a:pPr>
              <a:spcBef>
                <a:spcPts val="600"/>
              </a:spcBef>
              <a:buNone/>
            </a:pPr>
            <a:r>
              <a:rPr lang="en-US" altLang="zh-CN" sz="1800" dirty="0">
                <a:solidFill>
                  <a:srgbClr val="000118"/>
                </a:solidFill>
              </a:rPr>
              <a:t>}</a:t>
            </a:r>
            <a:endParaRPr lang="zh-CN" altLang="en-US" sz="1800" dirty="0">
              <a:solidFill>
                <a:srgbClr val="000118"/>
              </a:solidFill>
            </a:endParaRPr>
          </a:p>
        </p:txBody>
      </p:sp>
    </p:spTree>
    <p:extLst>
      <p:ext uri="{BB962C8B-B14F-4D97-AF65-F5344CB8AC3E}">
        <p14:creationId xmlns:p14="http://schemas.microsoft.com/office/powerpoint/2010/main" val="42527935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zh-CN" altLang="en-US" dirty="0">
                <a:solidFill>
                  <a:srgbClr val="030DCD"/>
                </a:solidFill>
              </a:rPr>
              <a:t>单向链表</a:t>
            </a:r>
            <a:r>
              <a:rPr lang="zh-CN" altLang="en-US" dirty="0"/>
              <a:t>中查找某个结点</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t>定义链表结点如下：</a:t>
            </a:r>
          </a:p>
          <a:p>
            <a:pPr>
              <a:buNone/>
            </a:pPr>
            <a:r>
              <a:rPr lang="en-US" altLang="zh-CN" sz="1800" dirty="0">
                <a:solidFill>
                  <a:srgbClr val="000118"/>
                </a:solidFill>
              </a:rPr>
              <a:t>    </a:t>
            </a:r>
            <a:r>
              <a:rPr lang="en-US" altLang="zh-CN" sz="1800" dirty="0" err="1">
                <a:solidFill>
                  <a:srgbClr val="000118"/>
                </a:solidFill>
              </a:rPr>
              <a:t>struct</a:t>
            </a:r>
            <a:r>
              <a:rPr lang="en-US" altLang="zh-CN" sz="1800" dirty="0">
                <a:solidFill>
                  <a:srgbClr val="000118"/>
                </a:solidFill>
              </a:rPr>
              <a:t> student</a:t>
            </a:r>
          </a:p>
          <a:p>
            <a:pPr>
              <a:buNone/>
            </a:pPr>
            <a:r>
              <a:rPr lang="en-US" altLang="zh-CN" sz="1800" dirty="0">
                <a:solidFill>
                  <a:srgbClr val="000118"/>
                </a:solidFill>
              </a:rPr>
              <a:t>    {</a:t>
            </a:r>
          </a:p>
          <a:p>
            <a:pPr>
              <a:buNone/>
            </a:pPr>
            <a:r>
              <a:rPr lang="en-US" altLang="zh-CN" sz="1800" dirty="0">
                <a:solidFill>
                  <a:srgbClr val="000118"/>
                </a:solidFill>
              </a:rPr>
              <a:t>       long ID;</a:t>
            </a:r>
          </a:p>
          <a:p>
            <a:pPr>
              <a:buNone/>
            </a:pPr>
            <a:r>
              <a:rPr lang="en-US" altLang="zh-CN" sz="1800" dirty="0">
                <a:solidFill>
                  <a:srgbClr val="000118"/>
                </a:solidFill>
              </a:rPr>
              <a:t>       float score;</a:t>
            </a:r>
          </a:p>
          <a:p>
            <a:pPr>
              <a:buNone/>
            </a:pPr>
            <a:r>
              <a:rPr lang="en-US" altLang="zh-CN" sz="1800" dirty="0">
                <a:solidFill>
                  <a:srgbClr val="000118"/>
                </a:solidFill>
              </a:rPr>
              <a:t>       </a:t>
            </a:r>
            <a:r>
              <a:rPr lang="en-US" altLang="zh-CN" sz="1800" dirty="0" err="1">
                <a:solidFill>
                  <a:srgbClr val="FF0000"/>
                </a:solidFill>
              </a:rPr>
              <a:t>struct</a:t>
            </a:r>
            <a:r>
              <a:rPr lang="en-US" altLang="zh-CN" sz="1800" dirty="0">
                <a:solidFill>
                  <a:srgbClr val="FF0000"/>
                </a:solidFill>
              </a:rPr>
              <a:t> student *next;    </a:t>
            </a:r>
            <a:r>
              <a:rPr lang="en-US" altLang="zh-CN" sz="1800" b="1" dirty="0">
                <a:solidFill>
                  <a:srgbClr val="030DCD"/>
                </a:solidFill>
              </a:rPr>
              <a:t>//</a:t>
            </a:r>
            <a:r>
              <a:rPr lang="zh-CN" altLang="en-US" sz="1800" b="1" dirty="0">
                <a:solidFill>
                  <a:srgbClr val="030DCD"/>
                </a:solidFill>
              </a:rPr>
              <a:t>指向下一个结点的指针</a:t>
            </a:r>
            <a:endParaRPr lang="en-US" altLang="zh-CN" sz="1800" b="1" dirty="0">
              <a:solidFill>
                <a:srgbClr val="030DCD"/>
              </a:solidFill>
            </a:endParaRPr>
          </a:p>
          <a:p>
            <a:pPr>
              <a:buNone/>
            </a:pPr>
            <a:r>
              <a:rPr lang="en-US" altLang="zh-CN" sz="1800" dirty="0">
                <a:solidFill>
                  <a:srgbClr val="000118"/>
                </a:solidFill>
              </a:rPr>
              <a:t>      };</a:t>
            </a:r>
          </a:p>
          <a:p>
            <a:pPr marL="342900" indent="-342900">
              <a:buFont typeface="Wingdings" panose="05000000000000000000" pitchFamily="2" charset="2"/>
              <a:buChar char="l"/>
            </a:pPr>
            <a:r>
              <a:rPr lang="zh-CN" altLang="en-US" sz="2000" dirty="0"/>
              <a:t>根据学号查找某个同学的成绩；</a:t>
            </a:r>
          </a:p>
        </p:txBody>
      </p:sp>
      <p:grpSp>
        <p:nvGrpSpPr>
          <p:cNvPr id="5" name="组合 4"/>
          <p:cNvGrpSpPr/>
          <p:nvPr/>
        </p:nvGrpSpPr>
        <p:grpSpPr>
          <a:xfrm>
            <a:off x="6478177" y="1181028"/>
            <a:ext cx="1481900" cy="1873705"/>
            <a:chOff x="666030" y="1282978"/>
            <a:chExt cx="756370" cy="1130022"/>
          </a:xfrm>
        </p:grpSpPr>
        <p:sp>
          <p:nvSpPr>
            <p:cNvPr id="6" name="矩形 5"/>
            <p:cNvSpPr/>
            <p:nvPr/>
          </p:nvSpPr>
          <p:spPr bwMode="auto">
            <a:xfrm>
              <a:off x="673100" y="1526175"/>
              <a:ext cx="749300" cy="88682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p:txBody>
        </p:sp>
        <p:cxnSp>
          <p:nvCxnSpPr>
            <p:cNvPr id="7" name="直接连接符 6"/>
            <p:cNvCxnSpPr/>
            <p:nvPr/>
          </p:nvCxnSpPr>
          <p:spPr bwMode="auto">
            <a:xfrm>
              <a:off x="673100" y="183371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8" name="文本框 7"/>
            <p:cNvSpPr txBox="1"/>
            <p:nvPr/>
          </p:nvSpPr>
          <p:spPr>
            <a:xfrm>
              <a:off x="673100" y="1282978"/>
              <a:ext cx="749300" cy="222742"/>
            </a:xfrm>
            <a:prstGeom prst="rect">
              <a:avLst/>
            </a:prstGeom>
            <a:noFill/>
          </p:spPr>
          <p:txBody>
            <a:bodyPr wrap="square" rtlCol="0">
              <a:spAutoFit/>
            </a:bodyPr>
            <a:lstStyle/>
            <a:p>
              <a:r>
                <a:rPr lang="zh-CN" altLang="en-US" b="1" dirty="0">
                  <a:solidFill>
                    <a:srgbClr val="000000"/>
                  </a:solidFill>
                  <a:latin typeface="+mn-ea"/>
                  <a:ea typeface="+mn-ea"/>
                </a:rPr>
                <a:t>   结点</a:t>
              </a:r>
            </a:p>
          </p:txBody>
        </p:sp>
        <p:sp>
          <p:nvSpPr>
            <p:cNvPr id="9" name="文本框 8"/>
            <p:cNvSpPr txBox="1"/>
            <p:nvPr/>
          </p:nvSpPr>
          <p:spPr>
            <a:xfrm>
              <a:off x="710407" y="1559598"/>
              <a:ext cx="673100" cy="211344"/>
            </a:xfrm>
            <a:prstGeom prst="rect">
              <a:avLst/>
            </a:prstGeom>
            <a:noFill/>
          </p:spPr>
          <p:txBody>
            <a:bodyPr wrap="square" rtlCol="0">
              <a:noAutofit/>
            </a:bodyPr>
            <a:lstStyle/>
            <a:p>
              <a:r>
                <a:rPr lang="en-US" altLang="zh-CN" b="1" dirty="0">
                  <a:solidFill>
                    <a:srgbClr val="000000"/>
                  </a:solidFill>
                  <a:latin typeface="+mn-ea"/>
                  <a:ea typeface="+mn-ea"/>
                </a:rPr>
                <a:t>  ID</a:t>
              </a:r>
              <a:endParaRPr lang="zh-CN" altLang="en-US" b="1" dirty="0">
                <a:solidFill>
                  <a:srgbClr val="000000"/>
                </a:solidFill>
                <a:latin typeface="+mn-ea"/>
                <a:ea typeface="+mn-ea"/>
              </a:endParaRPr>
            </a:p>
          </p:txBody>
        </p:sp>
        <p:cxnSp>
          <p:nvCxnSpPr>
            <p:cNvPr id="10" name="直接连接符 9"/>
            <p:cNvCxnSpPr/>
            <p:nvPr/>
          </p:nvCxnSpPr>
          <p:spPr bwMode="auto">
            <a:xfrm>
              <a:off x="666030" y="212627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 name="文本框 10"/>
            <p:cNvSpPr txBox="1"/>
            <p:nvPr/>
          </p:nvSpPr>
          <p:spPr>
            <a:xfrm>
              <a:off x="704130" y="1829783"/>
              <a:ext cx="673100" cy="211344"/>
            </a:xfrm>
            <a:prstGeom prst="rect">
              <a:avLst/>
            </a:prstGeom>
            <a:noFill/>
          </p:spPr>
          <p:txBody>
            <a:bodyPr wrap="square" rtlCol="0">
              <a:noAutofit/>
            </a:bodyPr>
            <a:lstStyle/>
            <a:p>
              <a:r>
                <a:rPr lang="en-US" altLang="zh-CN" b="1" dirty="0">
                  <a:solidFill>
                    <a:srgbClr val="000000"/>
                  </a:solidFill>
                  <a:latin typeface="+mn-ea"/>
                  <a:ea typeface="+mn-ea"/>
                </a:rPr>
                <a:t>  score</a:t>
              </a:r>
              <a:endParaRPr lang="zh-CN" altLang="en-US" b="1" dirty="0">
                <a:solidFill>
                  <a:srgbClr val="000000"/>
                </a:solidFill>
                <a:latin typeface="+mn-ea"/>
                <a:ea typeface="+mn-ea"/>
              </a:endParaRPr>
            </a:p>
          </p:txBody>
        </p:sp>
        <p:sp>
          <p:nvSpPr>
            <p:cNvPr id="12" name="文本框 11"/>
            <p:cNvSpPr txBox="1"/>
            <p:nvPr/>
          </p:nvSpPr>
          <p:spPr>
            <a:xfrm>
              <a:off x="710407" y="2163965"/>
              <a:ext cx="673100" cy="211344"/>
            </a:xfrm>
            <a:prstGeom prst="rect">
              <a:avLst/>
            </a:prstGeom>
            <a:noFill/>
          </p:spPr>
          <p:txBody>
            <a:bodyPr wrap="square" rtlCol="0">
              <a:noAutofit/>
            </a:bodyPr>
            <a:lstStyle/>
            <a:p>
              <a:r>
                <a:rPr lang="en-US" altLang="zh-CN" b="1" dirty="0">
                  <a:solidFill>
                    <a:srgbClr val="000000"/>
                  </a:solidFill>
                  <a:latin typeface="+mn-ea"/>
                  <a:ea typeface="+mn-ea"/>
                </a:rPr>
                <a:t>  next</a:t>
              </a:r>
              <a:endParaRPr lang="zh-CN" altLang="en-US" b="1" dirty="0">
                <a:solidFill>
                  <a:srgbClr val="000000"/>
                </a:solidFill>
                <a:latin typeface="+mn-ea"/>
                <a:ea typeface="+mn-ea"/>
              </a:endParaRPr>
            </a:p>
          </p:txBody>
        </p:sp>
      </p:grpSp>
    </p:spTree>
    <p:extLst>
      <p:ext uri="{BB962C8B-B14F-4D97-AF65-F5344CB8AC3E}">
        <p14:creationId xmlns:p14="http://schemas.microsoft.com/office/powerpoint/2010/main" val="3371046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a:t>
            </a:r>
            <a:r>
              <a:rPr lang="zh-CN" altLang="en-US" dirty="0">
                <a:solidFill>
                  <a:srgbClr val="7030A0"/>
                </a:solidFill>
              </a:rPr>
              <a:t>结构体</a:t>
            </a:r>
            <a:r>
              <a:rPr lang="zh-CN" altLang="en-US" dirty="0">
                <a:solidFill>
                  <a:srgbClr val="FF0000"/>
                </a:solidFill>
              </a:rPr>
              <a:t>类型</a:t>
            </a:r>
            <a:r>
              <a:rPr lang="zh-CN" altLang="en-US" dirty="0"/>
              <a:t>格式</a:t>
            </a:r>
          </a:p>
        </p:txBody>
      </p:sp>
      <p:sp>
        <p:nvSpPr>
          <p:cNvPr id="3" name="内容占位符 2"/>
          <p:cNvSpPr>
            <a:spLocks noGrp="1"/>
          </p:cNvSpPr>
          <p:nvPr>
            <p:ph idx="1"/>
          </p:nvPr>
        </p:nvSpPr>
        <p:spPr>
          <a:xfrm>
            <a:off x="687897" y="1135063"/>
            <a:ext cx="7887778" cy="5345112"/>
          </a:xfrm>
        </p:spPr>
        <p:txBody>
          <a:bodyPr/>
          <a:lstStyle/>
          <a:p>
            <a:pPr>
              <a:spcBef>
                <a:spcPct val="60000"/>
              </a:spcBef>
              <a:buNone/>
              <a:defRPr/>
            </a:pPr>
            <a:r>
              <a:rPr lang="en-US" altLang="zh-CN" sz="1800" dirty="0" err="1">
                <a:solidFill>
                  <a:srgbClr val="C00000"/>
                </a:solidFill>
              </a:rPr>
              <a:t>struct</a:t>
            </a:r>
            <a:r>
              <a:rPr lang="en-US" altLang="zh-CN" sz="1800" dirty="0">
                <a:solidFill>
                  <a:srgbClr val="C00000"/>
                </a:solidFill>
              </a:rPr>
              <a:t> </a:t>
            </a:r>
            <a:r>
              <a:rPr lang="en-US" altLang="zh-CN" sz="1800" dirty="0">
                <a:solidFill>
                  <a:srgbClr val="000000"/>
                </a:solidFill>
              </a:rPr>
              <a:t>   </a:t>
            </a:r>
            <a:r>
              <a:rPr lang="zh-CN" altLang="en-US" sz="1800" b="1" dirty="0">
                <a:solidFill>
                  <a:srgbClr val="7030A0"/>
                </a:solidFill>
              </a:rPr>
              <a:t>结构体名</a:t>
            </a:r>
            <a:r>
              <a:rPr lang="zh-CN" altLang="en-US" sz="1800" b="1" dirty="0">
                <a:solidFill>
                  <a:srgbClr val="000000"/>
                </a:solidFill>
              </a:rPr>
              <a:t>       </a:t>
            </a:r>
            <a:r>
              <a:rPr lang="en-US" altLang="zh-CN" sz="1800" dirty="0">
                <a:solidFill>
                  <a:srgbClr val="000000"/>
                </a:solidFill>
              </a:rPr>
              <a:t>//</a:t>
            </a:r>
            <a:r>
              <a:rPr lang="zh-CN" altLang="en-US" sz="1800" dirty="0">
                <a:solidFill>
                  <a:srgbClr val="000000"/>
                </a:solidFill>
              </a:rPr>
              <a:t>结构体名按照</a:t>
            </a:r>
            <a:r>
              <a:rPr lang="en-US" altLang="zh-CN" sz="1800" dirty="0">
                <a:solidFill>
                  <a:srgbClr val="000000"/>
                </a:solidFill>
              </a:rPr>
              <a:t>C</a:t>
            </a:r>
            <a:r>
              <a:rPr lang="zh-CN" altLang="en-US" sz="1800" dirty="0">
                <a:solidFill>
                  <a:srgbClr val="000000"/>
                </a:solidFill>
              </a:rPr>
              <a:t>语言变量命名规则；</a:t>
            </a:r>
          </a:p>
          <a:p>
            <a:pPr>
              <a:buNone/>
              <a:defRPr/>
            </a:pPr>
            <a:r>
              <a:rPr lang="en-US" altLang="zh-CN" sz="1800" dirty="0">
                <a:solidFill>
                  <a:srgbClr val="000000"/>
                </a:solidFill>
              </a:rPr>
              <a:t>{</a:t>
            </a:r>
          </a:p>
          <a:p>
            <a:pPr>
              <a:spcBef>
                <a:spcPts val="600"/>
              </a:spcBef>
              <a:buNone/>
              <a:defRPr/>
            </a:pPr>
            <a:r>
              <a:rPr lang="en-US" altLang="zh-CN" sz="1600" dirty="0">
                <a:solidFill>
                  <a:srgbClr val="000000"/>
                </a:solidFill>
              </a:rPr>
              <a:t>     </a:t>
            </a:r>
            <a:r>
              <a:rPr lang="zh-CN" altLang="en-US" sz="1600" dirty="0">
                <a:solidFill>
                  <a:srgbClr val="0000CC"/>
                </a:solidFill>
              </a:rPr>
              <a:t>类型名 </a:t>
            </a:r>
            <a:r>
              <a:rPr lang="en-US" altLang="zh-CN" sz="1600" dirty="0">
                <a:solidFill>
                  <a:srgbClr val="0000CC"/>
                </a:solidFill>
              </a:rPr>
              <a:t>1   </a:t>
            </a:r>
            <a:r>
              <a:rPr lang="zh-CN" altLang="en-US" sz="1600" dirty="0">
                <a:solidFill>
                  <a:srgbClr val="000000"/>
                </a:solidFill>
              </a:rPr>
              <a:t>成员名 </a:t>
            </a:r>
            <a:r>
              <a:rPr lang="en-US" altLang="zh-CN" sz="1600" dirty="0">
                <a:solidFill>
                  <a:srgbClr val="000000"/>
                </a:solidFill>
              </a:rPr>
              <a:t>1</a:t>
            </a:r>
            <a:r>
              <a:rPr lang="zh-CN" altLang="en-US" sz="1600" dirty="0">
                <a:solidFill>
                  <a:srgbClr val="000000"/>
                </a:solidFill>
              </a:rPr>
              <a:t>；  </a:t>
            </a:r>
            <a:r>
              <a:rPr lang="en-US" altLang="zh-CN" sz="1600" dirty="0">
                <a:solidFill>
                  <a:srgbClr val="000000"/>
                </a:solidFill>
              </a:rPr>
              <a:t>//</a:t>
            </a:r>
            <a:r>
              <a:rPr lang="zh-CN" altLang="en-US" sz="1600" dirty="0">
                <a:solidFill>
                  <a:srgbClr val="006600"/>
                </a:solidFill>
              </a:rPr>
              <a:t>类型名：</a:t>
            </a:r>
            <a:r>
              <a:rPr lang="zh-CN" altLang="en-US" sz="1600" dirty="0">
                <a:solidFill>
                  <a:srgbClr val="0000CC"/>
                </a:solidFill>
              </a:rPr>
              <a:t>基本数据类型，</a:t>
            </a:r>
            <a:r>
              <a:rPr lang="zh-CN" altLang="en-US" sz="1600" dirty="0">
                <a:solidFill>
                  <a:srgbClr val="C00000"/>
                </a:solidFill>
              </a:rPr>
              <a:t>或已定义的结构类型</a:t>
            </a:r>
          </a:p>
          <a:p>
            <a:pPr>
              <a:spcBef>
                <a:spcPts val="600"/>
              </a:spcBef>
              <a:buNone/>
              <a:defRPr/>
            </a:pPr>
            <a:r>
              <a:rPr lang="zh-CN" altLang="en-US" sz="1600" dirty="0">
                <a:solidFill>
                  <a:srgbClr val="000000"/>
                </a:solidFill>
              </a:rPr>
              <a:t>     </a:t>
            </a:r>
            <a:r>
              <a:rPr lang="zh-CN" altLang="en-US" sz="1600" dirty="0">
                <a:solidFill>
                  <a:srgbClr val="0000CC"/>
                </a:solidFill>
              </a:rPr>
              <a:t>类型名 </a:t>
            </a:r>
            <a:r>
              <a:rPr lang="en-US" altLang="zh-CN" sz="1600" dirty="0">
                <a:solidFill>
                  <a:srgbClr val="0000CC"/>
                </a:solidFill>
              </a:rPr>
              <a:t>2   </a:t>
            </a:r>
            <a:r>
              <a:rPr lang="zh-CN" altLang="en-US" sz="1600" dirty="0">
                <a:solidFill>
                  <a:srgbClr val="000000"/>
                </a:solidFill>
              </a:rPr>
              <a:t>成员名 </a:t>
            </a:r>
            <a:r>
              <a:rPr lang="en-US" altLang="zh-CN" sz="1600" dirty="0">
                <a:solidFill>
                  <a:srgbClr val="000000"/>
                </a:solidFill>
              </a:rPr>
              <a:t>2</a:t>
            </a:r>
            <a:r>
              <a:rPr lang="zh-CN" altLang="en-US" sz="1600" dirty="0">
                <a:solidFill>
                  <a:srgbClr val="000000"/>
                </a:solidFill>
              </a:rPr>
              <a:t>；  </a:t>
            </a:r>
            <a:r>
              <a:rPr lang="en-US" altLang="zh-CN" sz="1600" dirty="0">
                <a:solidFill>
                  <a:srgbClr val="000000"/>
                </a:solidFill>
              </a:rPr>
              <a:t>//</a:t>
            </a:r>
            <a:r>
              <a:rPr lang="zh-CN" altLang="en-US" sz="1600" dirty="0">
                <a:solidFill>
                  <a:srgbClr val="000000"/>
                </a:solidFill>
              </a:rPr>
              <a:t>成员名：按照</a:t>
            </a:r>
            <a:r>
              <a:rPr lang="en-US" altLang="zh-CN" sz="1600" dirty="0">
                <a:solidFill>
                  <a:srgbClr val="000000"/>
                </a:solidFill>
              </a:rPr>
              <a:t>C</a:t>
            </a:r>
            <a:r>
              <a:rPr lang="zh-CN" altLang="en-US" sz="1600" dirty="0">
                <a:solidFill>
                  <a:srgbClr val="000000"/>
                </a:solidFill>
              </a:rPr>
              <a:t>语言变量命名规则；</a:t>
            </a:r>
          </a:p>
          <a:p>
            <a:pPr>
              <a:spcBef>
                <a:spcPts val="600"/>
              </a:spcBef>
              <a:buNone/>
              <a:defRPr/>
            </a:pPr>
            <a:r>
              <a:rPr lang="zh-CN" altLang="en-US" sz="1600" dirty="0">
                <a:solidFill>
                  <a:srgbClr val="000000"/>
                </a:solidFill>
              </a:rPr>
              <a:t>       </a:t>
            </a:r>
            <a:r>
              <a:rPr lang="en-US" altLang="zh-CN" sz="1600" dirty="0">
                <a:solidFill>
                  <a:srgbClr val="000000"/>
                </a:solidFill>
              </a:rPr>
              <a:t>. . .</a:t>
            </a:r>
          </a:p>
          <a:p>
            <a:pPr>
              <a:spcBef>
                <a:spcPts val="600"/>
              </a:spcBef>
              <a:buNone/>
              <a:defRPr/>
            </a:pPr>
            <a:r>
              <a:rPr lang="zh-CN" altLang="en-US" sz="1600" dirty="0">
                <a:solidFill>
                  <a:srgbClr val="000000"/>
                </a:solidFill>
              </a:rPr>
              <a:t>     </a:t>
            </a:r>
            <a:r>
              <a:rPr lang="zh-CN" altLang="en-US" sz="1600" dirty="0">
                <a:solidFill>
                  <a:srgbClr val="0000CC"/>
                </a:solidFill>
              </a:rPr>
              <a:t>类型名 </a:t>
            </a:r>
            <a:r>
              <a:rPr lang="en-US" altLang="zh-CN" sz="1600" dirty="0">
                <a:solidFill>
                  <a:srgbClr val="0000CC"/>
                </a:solidFill>
              </a:rPr>
              <a:t>n   </a:t>
            </a:r>
            <a:r>
              <a:rPr lang="zh-CN" altLang="en-US" sz="1600" dirty="0">
                <a:solidFill>
                  <a:srgbClr val="000000"/>
                </a:solidFill>
              </a:rPr>
              <a:t>成员名 </a:t>
            </a:r>
            <a:r>
              <a:rPr lang="en-US" altLang="zh-CN" sz="1600" dirty="0">
                <a:solidFill>
                  <a:srgbClr val="000000"/>
                </a:solidFill>
              </a:rPr>
              <a:t>n</a:t>
            </a:r>
            <a:r>
              <a:rPr lang="zh-CN" altLang="en-US" sz="1600" dirty="0">
                <a:solidFill>
                  <a:srgbClr val="000000"/>
                </a:solidFill>
              </a:rPr>
              <a:t>；</a:t>
            </a:r>
          </a:p>
          <a:p>
            <a:pPr>
              <a:buNone/>
              <a:defRPr/>
            </a:pPr>
            <a:r>
              <a:rPr lang="en-US" altLang="zh-CN" sz="1800" dirty="0">
                <a:solidFill>
                  <a:srgbClr val="000000"/>
                </a:solidFill>
              </a:rPr>
              <a:t>} </a:t>
            </a:r>
            <a:r>
              <a:rPr lang="en-US" altLang="zh-CN" sz="1800" b="1" dirty="0">
                <a:solidFill>
                  <a:srgbClr val="C00000"/>
                </a:solidFill>
              </a:rPr>
              <a:t>;       </a:t>
            </a:r>
            <a:r>
              <a:rPr lang="en-US" altLang="zh-CN" sz="1800" b="1" dirty="0" smtClean="0">
                <a:solidFill>
                  <a:srgbClr val="C00000"/>
                </a:solidFill>
              </a:rPr>
              <a:t>//</a:t>
            </a:r>
            <a:r>
              <a:rPr lang="zh-CN" altLang="en-US" sz="1800" b="1" dirty="0">
                <a:solidFill>
                  <a:srgbClr val="C00000"/>
                </a:solidFill>
              </a:rPr>
              <a:t>分号是必须的</a:t>
            </a:r>
            <a:endParaRPr lang="en-US" altLang="zh-CN" sz="1800" b="1" dirty="0">
              <a:solidFill>
                <a:srgbClr val="C00000"/>
              </a:solidFill>
            </a:endParaRPr>
          </a:p>
          <a:p>
            <a:pPr marL="342900" indent="-342900">
              <a:buFont typeface="Wingdings" panose="05000000000000000000" pitchFamily="2" charset="2"/>
              <a:buChar char="l"/>
              <a:defRPr/>
            </a:pPr>
            <a:r>
              <a:rPr lang="en-US" altLang="zh-CN" sz="2000" b="1" dirty="0">
                <a:solidFill>
                  <a:srgbClr val="006600"/>
                </a:solidFill>
              </a:rPr>
              <a:t>struct </a:t>
            </a:r>
            <a:r>
              <a:rPr lang="zh-CN" altLang="en-US" sz="2000" b="1" dirty="0">
                <a:solidFill>
                  <a:srgbClr val="006600"/>
                </a:solidFill>
              </a:rPr>
              <a:t>是结构体类型的标志；</a:t>
            </a:r>
            <a:endParaRPr lang="en-US" altLang="zh-CN" sz="2000" b="1" dirty="0">
              <a:solidFill>
                <a:srgbClr val="006600"/>
              </a:solidFill>
            </a:endParaRPr>
          </a:p>
          <a:p>
            <a:pPr marL="342900" indent="-342900">
              <a:buFont typeface="Wingdings" panose="05000000000000000000" pitchFamily="2" charset="2"/>
              <a:buChar char="l"/>
              <a:defRPr/>
            </a:pPr>
            <a:r>
              <a:rPr lang="zh-CN" altLang="en-US" sz="2000" b="1" u="sng" dirty="0" smtClean="0">
                <a:solidFill>
                  <a:srgbClr val="0000CC"/>
                </a:solidFill>
              </a:rPr>
              <a:t>结构体可以嵌套</a:t>
            </a:r>
            <a:endParaRPr lang="en-US" altLang="zh-CN" sz="2000" b="1" u="sng" dirty="0" smtClean="0">
              <a:solidFill>
                <a:srgbClr val="0000CC"/>
              </a:solidFill>
            </a:endParaRPr>
          </a:p>
          <a:p>
            <a:pPr marL="971550" lvl="1">
              <a:defRPr/>
            </a:pPr>
            <a:r>
              <a:rPr lang="zh-CN" altLang="en-US" sz="1800" b="1" dirty="0" smtClean="0">
                <a:solidFill>
                  <a:srgbClr val="0000CC"/>
                </a:solidFill>
              </a:rPr>
              <a:t>结构体</a:t>
            </a:r>
            <a:r>
              <a:rPr lang="zh-CN" altLang="en-US" sz="1800" b="1" dirty="0">
                <a:solidFill>
                  <a:srgbClr val="0000CC"/>
                </a:solidFill>
              </a:rPr>
              <a:t>成员还</a:t>
            </a:r>
            <a:r>
              <a:rPr lang="zh-CN" altLang="en-US" sz="1800" b="1" dirty="0">
                <a:solidFill>
                  <a:srgbClr val="7030A0"/>
                </a:solidFill>
              </a:rPr>
              <a:t>可以是</a:t>
            </a:r>
            <a:r>
              <a:rPr lang="zh-CN" altLang="en-US" sz="1800" b="1" dirty="0">
                <a:solidFill>
                  <a:srgbClr val="C00000"/>
                </a:solidFill>
              </a:rPr>
              <a:t>已经定义过的结构体类型</a:t>
            </a:r>
            <a:r>
              <a:rPr lang="zh-CN" altLang="en-US" sz="1800" b="1" dirty="0">
                <a:solidFill>
                  <a:srgbClr val="0000CC"/>
                </a:solidFill>
              </a:rPr>
              <a:t>；</a:t>
            </a:r>
            <a:endParaRPr lang="en-US" altLang="zh-CN" sz="1800" b="1" dirty="0">
              <a:solidFill>
                <a:srgbClr val="0000CC"/>
              </a:solidFill>
            </a:endParaRPr>
          </a:p>
          <a:p>
            <a:endParaRPr lang="zh-CN" altLang="en-US" sz="2000" b="1" dirty="0"/>
          </a:p>
        </p:txBody>
      </p:sp>
    </p:spTree>
    <p:extLst>
      <p:ext uri="{BB962C8B-B14F-4D97-AF65-F5344CB8AC3E}">
        <p14:creationId xmlns:p14="http://schemas.microsoft.com/office/powerpoint/2010/main" val="11114676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zh-CN" altLang="en-US" dirty="0">
                <a:solidFill>
                  <a:srgbClr val="030DCD"/>
                </a:solidFill>
              </a:rPr>
              <a:t>单向链表</a:t>
            </a:r>
            <a:r>
              <a:rPr lang="zh-CN" altLang="en-US" dirty="0"/>
              <a:t>中查找某个结点</a:t>
            </a:r>
          </a:p>
        </p:txBody>
      </p:sp>
      <p:sp>
        <p:nvSpPr>
          <p:cNvPr id="3" name="内容占位符 2"/>
          <p:cNvSpPr>
            <a:spLocks noGrp="1"/>
          </p:cNvSpPr>
          <p:nvPr>
            <p:ph idx="1"/>
          </p:nvPr>
        </p:nvSpPr>
        <p:spPr>
          <a:xfrm>
            <a:off x="485775" y="1135063"/>
            <a:ext cx="8089900" cy="4218172"/>
          </a:xfrm>
        </p:spPr>
        <p:txBody>
          <a:bodyPr/>
          <a:lstStyle/>
          <a:p>
            <a:pPr>
              <a:lnSpc>
                <a:spcPct val="100000"/>
              </a:lnSpc>
              <a:spcBef>
                <a:spcPts val="0"/>
              </a:spcBef>
              <a:buNone/>
            </a:pPr>
            <a:r>
              <a:rPr lang="en-US" altLang="zh-CN" sz="1600" dirty="0">
                <a:solidFill>
                  <a:srgbClr val="000118"/>
                </a:solidFill>
              </a:rPr>
              <a:t>//</a:t>
            </a:r>
            <a:r>
              <a:rPr lang="zh-CN" altLang="en-US" sz="1600" dirty="0">
                <a:solidFill>
                  <a:srgbClr val="000118"/>
                </a:solidFill>
              </a:rPr>
              <a:t>在以</a:t>
            </a:r>
            <a:r>
              <a:rPr lang="en-US" altLang="zh-CN" sz="1600" dirty="0">
                <a:solidFill>
                  <a:srgbClr val="000118"/>
                </a:solidFill>
              </a:rPr>
              <a:t>head</a:t>
            </a:r>
            <a:r>
              <a:rPr lang="zh-CN" altLang="en-US" sz="1600" dirty="0">
                <a:solidFill>
                  <a:srgbClr val="000118"/>
                </a:solidFill>
              </a:rPr>
              <a:t>为头指针的链表中查找学号为</a:t>
            </a:r>
            <a:r>
              <a:rPr lang="en-US" altLang="zh-CN" sz="1600" dirty="0">
                <a:solidFill>
                  <a:srgbClr val="000118"/>
                </a:solidFill>
              </a:rPr>
              <a:t>ID</a:t>
            </a:r>
            <a:r>
              <a:rPr lang="zh-CN" altLang="en-US" sz="1600" dirty="0">
                <a:solidFill>
                  <a:srgbClr val="000118"/>
                </a:solidFill>
              </a:rPr>
              <a:t>同学的成绩</a:t>
            </a:r>
            <a:endParaRPr lang="en-US" altLang="zh-CN" sz="1600" dirty="0">
              <a:solidFill>
                <a:srgbClr val="000118"/>
              </a:solidFill>
            </a:endParaRPr>
          </a:p>
          <a:p>
            <a:pPr>
              <a:lnSpc>
                <a:spcPct val="100000"/>
              </a:lnSpc>
              <a:spcBef>
                <a:spcPts val="0"/>
              </a:spcBef>
              <a:buNone/>
            </a:pPr>
            <a:r>
              <a:rPr lang="en-US" altLang="zh-CN" sz="1600" dirty="0">
                <a:solidFill>
                  <a:srgbClr val="000118"/>
                </a:solidFill>
              </a:rPr>
              <a:t>//</a:t>
            </a:r>
            <a:r>
              <a:rPr lang="zh-CN" altLang="en-US" sz="1600" dirty="0">
                <a:solidFill>
                  <a:srgbClr val="000118"/>
                </a:solidFill>
              </a:rPr>
              <a:t>如果找不到，返回</a:t>
            </a:r>
            <a:r>
              <a:rPr lang="en-US" altLang="zh-CN" sz="1600" dirty="0">
                <a:solidFill>
                  <a:srgbClr val="000118"/>
                </a:solidFill>
              </a:rPr>
              <a:t>-1</a:t>
            </a:r>
            <a:r>
              <a:rPr lang="zh-CN" altLang="en-US" sz="1600" dirty="0">
                <a:solidFill>
                  <a:srgbClr val="000118"/>
                </a:solidFill>
              </a:rPr>
              <a:t>；</a:t>
            </a:r>
            <a:endParaRPr lang="en-US" altLang="zh-CN" sz="1600" dirty="0">
              <a:solidFill>
                <a:srgbClr val="030DCD"/>
              </a:solidFill>
            </a:endParaRPr>
          </a:p>
          <a:p>
            <a:pPr>
              <a:lnSpc>
                <a:spcPct val="100000"/>
              </a:lnSpc>
              <a:spcBef>
                <a:spcPts val="0"/>
              </a:spcBef>
              <a:buNone/>
            </a:pPr>
            <a:r>
              <a:rPr lang="en-US" altLang="zh-CN" sz="1600" dirty="0">
                <a:solidFill>
                  <a:srgbClr val="030DCD"/>
                </a:solidFill>
              </a:rPr>
              <a:t>float  </a:t>
            </a:r>
            <a:r>
              <a:rPr lang="en-US" altLang="zh-CN" sz="1600" dirty="0" err="1">
                <a:solidFill>
                  <a:srgbClr val="030DCD"/>
                </a:solidFill>
              </a:rPr>
              <a:t>SearchLink</a:t>
            </a:r>
            <a:r>
              <a:rPr lang="en-US" altLang="zh-CN" sz="1600" dirty="0">
                <a:solidFill>
                  <a:srgbClr val="030DCD"/>
                </a:solidFill>
              </a:rPr>
              <a:t>(student *head, long ID)</a:t>
            </a:r>
            <a:endParaRPr lang="en-US" altLang="zh-CN" sz="1600" dirty="0">
              <a:solidFill>
                <a:srgbClr val="000118"/>
              </a:solidFill>
            </a:endParaRPr>
          </a:p>
          <a:p>
            <a:pPr>
              <a:lnSpc>
                <a:spcPct val="100000"/>
              </a:lnSpc>
              <a:spcBef>
                <a:spcPts val="0"/>
              </a:spcBef>
              <a:buNone/>
            </a:pPr>
            <a:r>
              <a:rPr lang="en-US" altLang="zh-CN" sz="1600" dirty="0">
                <a:solidFill>
                  <a:srgbClr val="000118"/>
                </a:solidFill>
              </a:rPr>
              <a:t>{</a:t>
            </a:r>
          </a:p>
          <a:p>
            <a:pPr>
              <a:lnSpc>
                <a:spcPct val="100000"/>
              </a:lnSpc>
              <a:spcBef>
                <a:spcPts val="0"/>
              </a:spcBef>
              <a:buNone/>
            </a:pPr>
            <a:r>
              <a:rPr lang="en-US" altLang="zh-CN" sz="1600" dirty="0">
                <a:solidFill>
                  <a:srgbClr val="000118"/>
                </a:solidFill>
              </a:rPr>
              <a:t>      if (head==NULL)   //</a:t>
            </a:r>
            <a:r>
              <a:rPr lang="zh-CN" altLang="en-US" sz="1600" dirty="0">
                <a:solidFill>
                  <a:srgbClr val="000118"/>
                </a:solidFill>
              </a:rPr>
              <a:t>链表为空表</a:t>
            </a:r>
            <a:endParaRPr lang="en-US" altLang="zh-CN" sz="1600" dirty="0">
              <a:solidFill>
                <a:srgbClr val="000118"/>
              </a:solidFill>
            </a:endParaRPr>
          </a:p>
          <a:p>
            <a:pPr>
              <a:lnSpc>
                <a:spcPct val="100000"/>
              </a:lnSpc>
              <a:spcBef>
                <a:spcPts val="0"/>
              </a:spcBef>
              <a:buNone/>
            </a:pPr>
            <a:r>
              <a:rPr lang="en-US" altLang="zh-CN" sz="1600" dirty="0">
                <a:solidFill>
                  <a:srgbClr val="000118"/>
                </a:solidFill>
              </a:rPr>
              <a:t>            return -1;</a:t>
            </a:r>
          </a:p>
          <a:p>
            <a:pPr>
              <a:lnSpc>
                <a:spcPct val="100000"/>
              </a:lnSpc>
              <a:spcBef>
                <a:spcPts val="0"/>
              </a:spcBef>
              <a:buNone/>
            </a:pPr>
            <a:r>
              <a:rPr lang="en-US" altLang="zh-CN" sz="1600" dirty="0">
                <a:solidFill>
                  <a:srgbClr val="000118"/>
                </a:solidFill>
              </a:rPr>
              <a:t>      struct student  *p;</a:t>
            </a:r>
          </a:p>
          <a:p>
            <a:pPr>
              <a:lnSpc>
                <a:spcPct val="100000"/>
              </a:lnSpc>
              <a:spcBef>
                <a:spcPts val="0"/>
              </a:spcBef>
              <a:buNone/>
            </a:pPr>
            <a:r>
              <a:rPr lang="en-US" altLang="zh-CN" sz="1600" dirty="0">
                <a:solidFill>
                  <a:srgbClr val="000118"/>
                </a:solidFill>
              </a:rPr>
              <a:t>       p=head;   // p</a:t>
            </a:r>
            <a:r>
              <a:rPr lang="zh-CN" altLang="en-US" sz="1600" dirty="0">
                <a:solidFill>
                  <a:srgbClr val="000118"/>
                </a:solidFill>
              </a:rPr>
              <a:t>指针指向链表的头结点，从头开始遍历</a:t>
            </a:r>
            <a:endParaRPr lang="en-US" altLang="zh-CN" sz="1600" dirty="0">
              <a:solidFill>
                <a:srgbClr val="000118"/>
              </a:solidFill>
            </a:endParaRPr>
          </a:p>
          <a:p>
            <a:pPr>
              <a:spcBef>
                <a:spcPts val="600"/>
              </a:spcBef>
              <a:buNone/>
            </a:pPr>
            <a:r>
              <a:rPr lang="en-US" altLang="zh-CN" sz="1600" dirty="0">
                <a:solidFill>
                  <a:srgbClr val="000118"/>
                </a:solidFill>
              </a:rPr>
              <a:t>       while(</a:t>
            </a:r>
            <a:r>
              <a:rPr lang="en-US" altLang="zh-CN" sz="1600" dirty="0">
                <a:solidFill>
                  <a:srgbClr val="C00000"/>
                </a:solidFill>
              </a:rPr>
              <a:t>p!=NULL </a:t>
            </a:r>
            <a:r>
              <a:rPr lang="en-US" altLang="zh-CN" sz="1600" dirty="0">
                <a:solidFill>
                  <a:srgbClr val="7030A0"/>
                </a:solidFill>
              </a:rPr>
              <a:t>&amp;&amp; </a:t>
            </a:r>
            <a:r>
              <a:rPr lang="en-US" altLang="zh-CN" sz="1600" dirty="0">
                <a:solidFill>
                  <a:srgbClr val="030DCD"/>
                </a:solidFill>
              </a:rPr>
              <a:t>p-&gt;ID!=ID</a:t>
            </a:r>
            <a:r>
              <a:rPr lang="en-US" altLang="zh-CN" sz="1600" dirty="0">
                <a:solidFill>
                  <a:srgbClr val="000118"/>
                </a:solidFill>
              </a:rPr>
              <a:t>)</a:t>
            </a:r>
          </a:p>
          <a:p>
            <a:pPr>
              <a:spcBef>
                <a:spcPts val="600"/>
              </a:spcBef>
              <a:buNone/>
            </a:pPr>
            <a:r>
              <a:rPr lang="en-US" altLang="zh-CN" sz="1600" dirty="0">
                <a:solidFill>
                  <a:srgbClr val="000118"/>
                </a:solidFill>
              </a:rPr>
              <a:t>             p=p-&gt;next;  //p</a:t>
            </a:r>
            <a:r>
              <a:rPr lang="zh-CN" altLang="en-US" sz="1600" dirty="0">
                <a:solidFill>
                  <a:srgbClr val="000118"/>
                </a:solidFill>
              </a:rPr>
              <a:t>指向下一结点</a:t>
            </a:r>
            <a:endParaRPr lang="en-US" altLang="zh-CN" sz="1600" dirty="0">
              <a:solidFill>
                <a:srgbClr val="000118"/>
              </a:solidFill>
            </a:endParaRPr>
          </a:p>
          <a:p>
            <a:pPr>
              <a:spcBef>
                <a:spcPts val="600"/>
              </a:spcBef>
              <a:buNone/>
            </a:pPr>
            <a:r>
              <a:rPr lang="en-US" altLang="zh-CN" sz="1600" dirty="0">
                <a:solidFill>
                  <a:srgbClr val="000118"/>
                </a:solidFill>
              </a:rPr>
              <a:t>       if (p==NULL) </a:t>
            </a:r>
          </a:p>
          <a:p>
            <a:pPr>
              <a:spcBef>
                <a:spcPts val="600"/>
              </a:spcBef>
              <a:buNone/>
            </a:pPr>
            <a:r>
              <a:rPr lang="en-US" altLang="zh-CN" sz="1600" dirty="0">
                <a:solidFill>
                  <a:srgbClr val="000118"/>
                </a:solidFill>
              </a:rPr>
              <a:t>            return -1;</a:t>
            </a:r>
          </a:p>
          <a:p>
            <a:pPr>
              <a:spcBef>
                <a:spcPts val="600"/>
              </a:spcBef>
              <a:buNone/>
            </a:pPr>
            <a:r>
              <a:rPr lang="en-US" altLang="zh-CN" sz="1600" dirty="0">
                <a:solidFill>
                  <a:srgbClr val="000118"/>
                </a:solidFill>
              </a:rPr>
              <a:t>       return p-&gt; score;</a:t>
            </a:r>
          </a:p>
          <a:p>
            <a:pPr>
              <a:spcBef>
                <a:spcPts val="600"/>
              </a:spcBef>
              <a:buNone/>
            </a:pPr>
            <a:r>
              <a:rPr lang="en-US" altLang="zh-CN" sz="1600" dirty="0">
                <a:solidFill>
                  <a:srgbClr val="000118"/>
                </a:solidFill>
              </a:rPr>
              <a:t>  }</a:t>
            </a:r>
          </a:p>
          <a:p>
            <a:pPr marL="285750" indent="-285750">
              <a:spcBef>
                <a:spcPts val="600"/>
              </a:spcBef>
              <a:buFont typeface="Wingdings" panose="05000000000000000000" pitchFamily="2" charset="2"/>
              <a:buChar char="l"/>
            </a:pPr>
            <a:r>
              <a:rPr lang="zh-CN" altLang="en-US" sz="1600" b="1" dirty="0" smtClean="0">
                <a:solidFill>
                  <a:srgbClr val="000118"/>
                </a:solidFill>
              </a:rPr>
              <a:t>思考</a:t>
            </a:r>
            <a:r>
              <a:rPr lang="zh-CN" altLang="en-US" sz="1600" b="1" dirty="0">
                <a:solidFill>
                  <a:srgbClr val="000118"/>
                </a:solidFill>
              </a:rPr>
              <a:t>：如果将循环条件修改为  </a:t>
            </a:r>
            <a:r>
              <a:rPr lang="en-US" altLang="zh-CN" sz="1600" b="1" dirty="0">
                <a:solidFill>
                  <a:srgbClr val="000118"/>
                </a:solidFill>
              </a:rPr>
              <a:t>while(</a:t>
            </a:r>
            <a:r>
              <a:rPr lang="en-US" altLang="zh-CN" sz="1600" b="1" dirty="0">
                <a:solidFill>
                  <a:srgbClr val="030DCD"/>
                </a:solidFill>
              </a:rPr>
              <a:t>p-&gt;ID!=ID  </a:t>
            </a:r>
            <a:r>
              <a:rPr lang="en-US" altLang="zh-CN" sz="1600" b="1" dirty="0">
                <a:solidFill>
                  <a:srgbClr val="7030A0"/>
                </a:solidFill>
              </a:rPr>
              <a:t>&amp;&amp;</a:t>
            </a:r>
            <a:r>
              <a:rPr lang="en-US" altLang="zh-CN" sz="1600" b="1" dirty="0">
                <a:solidFill>
                  <a:srgbClr val="C00000"/>
                </a:solidFill>
              </a:rPr>
              <a:t> p!=NULL</a:t>
            </a:r>
            <a:r>
              <a:rPr lang="en-US" altLang="zh-CN" sz="1600" b="1" dirty="0">
                <a:solidFill>
                  <a:srgbClr val="000118"/>
                </a:solidFill>
              </a:rPr>
              <a:t>)</a:t>
            </a:r>
            <a:r>
              <a:rPr lang="zh-CN" altLang="en-US" sz="1600" b="1" dirty="0">
                <a:solidFill>
                  <a:srgbClr val="000118"/>
                </a:solidFill>
              </a:rPr>
              <a:t>，效果是否相同</a:t>
            </a:r>
            <a:r>
              <a:rPr lang="zh-CN" altLang="en-US" sz="1600" b="1" dirty="0" smtClean="0">
                <a:solidFill>
                  <a:srgbClr val="000118"/>
                </a:solidFill>
              </a:rPr>
              <a:t>？</a:t>
            </a:r>
            <a:endParaRPr lang="zh-CN" altLang="en-US" sz="1600" b="1" dirty="0">
              <a:solidFill>
                <a:srgbClr val="000118"/>
              </a:solidFill>
            </a:endParaRPr>
          </a:p>
        </p:txBody>
      </p:sp>
      <p:sp>
        <p:nvSpPr>
          <p:cNvPr id="5" name="矩形 4"/>
          <p:cNvSpPr/>
          <p:nvPr/>
        </p:nvSpPr>
        <p:spPr>
          <a:xfrm>
            <a:off x="3830715" y="3152671"/>
            <a:ext cx="4744960" cy="338554"/>
          </a:xfrm>
          <a:prstGeom prst="rect">
            <a:avLst/>
          </a:prstGeom>
          <a:ln>
            <a:solidFill>
              <a:srgbClr val="080808"/>
            </a:solidFill>
          </a:ln>
        </p:spPr>
        <p:txBody>
          <a:bodyPr wrap="square">
            <a:spAutoFit/>
          </a:bodyPr>
          <a:lstStyle/>
          <a:p>
            <a:pPr>
              <a:spcBef>
                <a:spcPts val="600"/>
              </a:spcBef>
              <a:buNone/>
            </a:pPr>
            <a:r>
              <a:rPr lang="zh-CN" altLang="en-US" sz="1600" b="1" dirty="0" smtClean="0">
                <a:solidFill>
                  <a:srgbClr val="C00000"/>
                </a:solidFill>
                <a:latin typeface="+mn-lt"/>
                <a:ea typeface="+mn-ea"/>
                <a:sym typeface="Arial" panose="020B0604020202020204" pitchFamily="34" charset="0"/>
              </a:rPr>
              <a:t>特别注意</a:t>
            </a:r>
            <a:r>
              <a:rPr lang="zh-CN" altLang="en-US" sz="1600" b="1" dirty="0">
                <a:solidFill>
                  <a:srgbClr val="C00000"/>
                </a:solidFill>
                <a:latin typeface="+mn-lt"/>
                <a:ea typeface="+mn-ea"/>
                <a:sym typeface="Arial" panose="020B0604020202020204" pitchFamily="34" charset="0"/>
              </a:rPr>
              <a:t>逻辑表达式的短路对链表结束条件的影响</a:t>
            </a:r>
            <a:endParaRPr lang="en-US" altLang="zh-CN" sz="1600" b="1" dirty="0">
              <a:solidFill>
                <a:srgbClr val="C00000"/>
              </a:solidFill>
              <a:latin typeface="+mn-lt"/>
              <a:ea typeface="+mn-ea"/>
              <a:sym typeface="Arial" panose="020B0604020202020204" pitchFamily="34" charset="0"/>
            </a:endParaRPr>
          </a:p>
        </p:txBody>
      </p:sp>
      <p:sp>
        <p:nvSpPr>
          <p:cNvPr id="4" name="对话气泡: 圆角矩形 3">
            <a:extLst>
              <a:ext uri="{FF2B5EF4-FFF2-40B4-BE49-F238E27FC236}">
                <a16:creationId xmlns:a16="http://schemas.microsoft.com/office/drawing/2014/main" id="{2ADAD292-F194-4204-9940-B01ADFFDB7D6}"/>
              </a:ext>
            </a:extLst>
          </p:cNvPr>
          <p:cNvSpPr/>
          <p:nvPr/>
        </p:nvSpPr>
        <p:spPr bwMode="auto">
          <a:xfrm>
            <a:off x="3830715" y="1827915"/>
            <a:ext cx="4951207" cy="2649512"/>
          </a:xfrm>
          <a:prstGeom prst="wedgeRoundRectCallout">
            <a:avLst>
              <a:gd name="adj1" fmla="val -20654"/>
              <a:gd name="adj2" fmla="val 50094"/>
              <a:gd name="adj3"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285750" indent="-285750">
              <a:buFont typeface="Arial" panose="020B0604020202020204" pitchFamily="34" charset="0"/>
              <a:buChar char="•"/>
            </a:pPr>
            <a:r>
              <a:rPr kumimoji="0" lang="zh-CN" altLang="en-US" sz="1600" b="0" i="0" u="none" strike="noStrike" cap="none" normalizeH="0" baseline="0" dirty="0" smtClean="0">
                <a:ln>
                  <a:noFill/>
                </a:ln>
                <a:solidFill>
                  <a:srgbClr val="000000"/>
                </a:solidFill>
                <a:effectLst/>
                <a:latin typeface="+mn-lt"/>
                <a:ea typeface="+mn-ea"/>
              </a:rPr>
              <a:t>当</a:t>
            </a:r>
            <a:r>
              <a:rPr kumimoji="0" lang="zh-CN" altLang="en-US" sz="1600" b="0" i="0" u="none" strike="noStrike" cap="none" normalizeH="0" baseline="0" dirty="0">
                <a:ln>
                  <a:noFill/>
                </a:ln>
                <a:solidFill>
                  <a:srgbClr val="000000"/>
                </a:solidFill>
                <a:effectLst/>
                <a:latin typeface="+mn-lt"/>
                <a:ea typeface="+mn-ea"/>
              </a:rPr>
              <a:t>查找到尾结点时，若条件</a:t>
            </a:r>
            <a:r>
              <a:rPr lang="en-US" altLang="zh-CN" sz="1600" dirty="0">
                <a:solidFill>
                  <a:srgbClr val="030DCD"/>
                </a:solidFill>
                <a:latin typeface="+mn-lt"/>
                <a:ea typeface="+mn-ea"/>
              </a:rPr>
              <a:t>p-&gt;ID!=ID</a:t>
            </a:r>
            <a:r>
              <a:rPr lang="zh-CN" altLang="en-US" sz="1600" dirty="0">
                <a:solidFill>
                  <a:srgbClr val="000000"/>
                </a:solidFill>
                <a:latin typeface="+mn-lt"/>
                <a:ea typeface="+mn-ea"/>
              </a:rPr>
              <a:t>仍满足，则说明</a:t>
            </a:r>
            <a:r>
              <a:rPr kumimoji="0" lang="zh-CN" altLang="en-US" sz="1600" b="0" i="0" u="none" strike="noStrike" cap="none" normalizeH="0" baseline="0" dirty="0">
                <a:ln>
                  <a:noFill/>
                </a:ln>
                <a:solidFill>
                  <a:srgbClr val="000000"/>
                </a:solidFill>
                <a:effectLst/>
                <a:latin typeface="+mn-lt"/>
                <a:ea typeface="+mn-ea"/>
              </a:rPr>
              <a:t>链表中不存在要查找</a:t>
            </a:r>
            <a:r>
              <a:rPr kumimoji="0" lang="en-US" altLang="zh-CN" sz="1600" b="0" i="0" u="none" strike="noStrike" cap="none" normalizeH="0" baseline="0" dirty="0">
                <a:ln>
                  <a:noFill/>
                </a:ln>
                <a:solidFill>
                  <a:srgbClr val="000000"/>
                </a:solidFill>
                <a:effectLst/>
                <a:latin typeface="+mn-lt"/>
                <a:ea typeface="+mn-ea"/>
              </a:rPr>
              <a:t>ID</a:t>
            </a:r>
            <a:r>
              <a:rPr lang="zh-CN" altLang="en-US" sz="1600" dirty="0">
                <a:solidFill>
                  <a:srgbClr val="000000"/>
                </a:solidFill>
                <a:latin typeface="+mn-lt"/>
                <a:ea typeface="+mn-ea"/>
              </a:rPr>
              <a:t>对应的同学；</a:t>
            </a:r>
            <a:r>
              <a:rPr lang="en-US" altLang="zh-CN" sz="1600" dirty="0">
                <a:solidFill>
                  <a:srgbClr val="000000"/>
                </a:solidFill>
                <a:latin typeface="+mn-lt"/>
                <a:ea typeface="+mn-ea"/>
              </a:rPr>
              <a:t>(</a:t>
            </a:r>
            <a:r>
              <a:rPr lang="zh-CN" altLang="en-US" sz="1600" dirty="0">
                <a:solidFill>
                  <a:srgbClr val="000000"/>
                </a:solidFill>
                <a:latin typeface="+mn-lt"/>
                <a:ea typeface="+mn-ea"/>
              </a:rPr>
              <a:t>此时</a:t>
            </a:r>
            <a:r>
              <a:rPr lang="en-US" altLang="zh-CN" sz="1600" dirty="0">
                <a:solidFill>
                  <a:srgbClr val="7030A0"/>
                </a:solidFill>
                <a:latin typeface="+mn-lt"/>
                <a:ea typeface="+mn-ea"/>
              </a:rPr>
              <a:t>p!=NULL</a:t>
            </a:r>
            <a:r>
              <a:rPr lang="en-US" altLang="zh-CN" sz="1600" dirty="0">
                <a:solidFill>
                  <a:srgbClr val="000000"/>
                </a:solidFill>
                <a:latin typeface="+mn-lt"/>
                <a:ea typeface="+mn-ea"/>
              </a:rPr>
              <a:t>)</a:t>
            </a:r>
          </a:p>
          <a:p>
            <a:pPr marL="285750" indent="-285750">
              <a:buFont typeface="Arial" panose="020B0604020202020204" pitchFamily="34" charset="0"/>
              <a:buChar char="•"/>
            </a:pPr>
            <a:r>
              <a:rPr lang="zh-CN" altLang="en-US" sz="1600" dirty="0" smtClean="0">
                <a:solidFill>
                  <a:srgbClr val="000000"/>
                </a:solidFill>
                <a:latin typeface="+mn-lt"/>
                <a:ea typeface="+mn-ea"/>
              </a:rPr>
              <a:t>然后执行</a:t>
            </a:r>
            <a:r>
              <a:rPr lang="zh-CN" altLang="en-US" sz="1600" dirty="0">
                <a:solidFill>
                  <a:srgbClr val="000000"/>
                </a:solidFill>
                <a:latin typeface="+mn-lt"/>
                <a:ea typeface="+mn-ea"/>
              </a:rPr>
              <a:t>循环体</a:t>
            </a:r>
            <a:r>
              <a:rPr lang="en-US" altLang="zh-CN" sz="1600" dirty="0">
                <a:solidFill>
                  <a:srgbClr val="000118"/>
                </a:solidFill>
                <a:latin typeface="+mn-lt"/>
                <a:ea typeface="+mn-ea"/>
              </a:rPr>
              <a:t>p=p-&gt;next </a:t>
            </a:r>
            <a:r>
              <a:rPr lang="zh-CN" altLang="en-US" sz="1600" dirty="0">
                <a:solidFill>
                  <a:srgbClr val="000118"/>
                </a:solidFill>
                <a:latin typeface="+mn-lt"/>
                <a:ea typeface="+mn-ea"/>
              </a:rPr>
              <a:t>并进入下一轮循环</a:t>
            </a:r>
            <a:r>
              <a:rPr lang="zh-CN" altLang="en-US" sz="1600" dirty="0">
                <a:solidFill>
                  <a:srgbClr val="000000"/>
                </a:solidFill>
                <a:latin typeface="+mn-lt"/>
                <a:ea typeface="+mn-ea"/>
              </a:rPr>
              <a:t>，此时</a:t>
            </a:r>
            <a:r>
              <a:rPr lang="en-US" altLang="zh-CN" sz="1600" dirty="0">
                <a:solidFill>
                  <a:srgbClr val="C00000"/>
                </a:solidFill>
                <a:latin typeface="+mn-lt"/>
                <a:ea typeface="+mn-ea"/>
              </a:rPr>
              <a:t>p==NULL</a:t>
            </a:r>
            <a:r>
              <a:rPr lang="zh-CN" altLang="en-US" sz="1600" dirty="0">
                <a:solidFill>
                  <a:srgbClr val="000000"/>
                </a:solidFill>
                <a:latin typeface="+mn-lt"/>
                <a:ea typeface="+mn-ea"/>
              </a:rPr>
              <a:t>；</a:t>
            </a:r>
            <a:endParaRPr lang="en-US" altLang="zh-CN" sz="1600" dirty="0">
              <a:solidFill>
                <a:srgbClr val="000000"/>
              </a:solidFill>
              <a:latin typeface="+mn-lt"/>
              <a:ea typeface="+mn-ea"/>
            </a:endParaRPr>
          </a:p>
          <a:p>
            <a:pPr marL="285750" indent="-285750">
              <a:buFont typeface="Arial" panose="020B0604020202020204" pitchFamily="34" charset="0"/>
              <a:buChar char="•"/>
            </a:pPr>
            <a:r>
              <a:rPr lang="zh-CN" altLang="en-US" sz="1600" dirty="0">
                <a:solidFill>
                  <a:srgbClr val="C00000"/>
                </a:solidFill>
                <a:latin typeface="+mn-lt"/>
                <a:ea typeface="+mn-ea"/>
              </a:rPr>
              <a:t>当判断循环条件</a:t>
            </a:r>
            <a:r>
              <a:rPr lang="en-US" altLang="zh-CN" sz="1600" dirty="0">
                <a:solidFill>
                  <a:srgbClr val="C00000"/>
                </a:solidFill>
                <a:latin typeface="+mn-lt"/>
                <a:ea typeface="+mn-ea"/>
              </a:rPr>
              <a:t>(p!=NULL </a:t>
            </a:r>
            <a:r>
              <a:rPr lang="en-US" altLang="zh-CN" sz="1600" dirty="0">
                <a:solidFill>
                  <a:srgbClr val="7030A0"/>
                </a:solidFill>
                <a:latin typeface="+mn-lt"/>
                <a:ea typeface="+mn-ea"/>
              </a:rPr>
              <a:t>&amp;&amp; </a:t>
            </a:r>
            <a:r>
              <a:rPr lang="en-US" altLang="zh-CN" sz="1600" dirty="0">
                <a:solidFill>
                  <a:srgbClr val="030DCD"/>
                </a:solidFill>
                <a:latin typeface="+mn-lt"/>
                <a:ea typeface="+mn-ea"/>
              </a:rPr>
              <a:t>p-&gt;ID!=ID)</a:t>
            </a:r>
            <a:r>
              <a:rPr lang="zh-CN" altLang="en-US" sz="1600" dirty="0">
                <a:solidFill>
                  <a:srgbClr val="030DCD"/>
                </a:solidFill>
                <a:latin typeface="+mn-lt"/>
                <a:ea typeface="+mn-ea"/>
              </a:rPr>
              <a:t>时，会终止循环；</a:t>
            </a:r>
            <a:endParaRPr lang="en-US" altLang="zh-CN" sz="1600" dirty="0">
              <a:solidFill>
                <a:srgbClr val="030DCD"/>
              </a:solidFill>
              <a:latin typeface="+mn-lt"/>
              <a:ea typeface="+mn-ea"/>
            </a:endParaRPr>
          </a:p>
          <a:p>
            <a:pPr marL="285750" indent="-285750">
              <a:buFont typeface="Arial" panose="020B0604020202020204" pitchFamily="34" charset="0"/>
              <a:buChar char="•"/>
            </a:pPr>
            <a:r>
              <a:rPr lang="zh-CN" altLang="en-US" sz="1600" dirty="0">
                <a:solidFill>
                  <a:srgbClr val="C00000"/>
                </a:solidFill>
                <a:latin typeface="+mn-lt"/>
                <a:ea typeface="+mn-ea"/>
              </a:rPr>
              <a:t>但若判断循环条件</a:t>
            </a:r>
            <a:r>
              <a:rPr lang="en-US" altLang="zh-CN" sz="1600" dirty="0">
                <a:solidFill>
                  <a:srgbClr val="C00000"/>
                </a:solidFill>
                <a:latin typeface="+mn-lt"/>
                <a:ea typeface="+mn-ea"/>
              </a:rPr>
              <a:t>(</a:t>
            </a:r>
            <a:r>
              <a:rPr lang="en-US" altLang="zh-CN" sz="1600" dirty="0">
                <a:solidFill>
                  <a:srgbClr val="030DCD"/>
                </a:solidFill>
                <a:latin typeface="+mn-lt"/>
                <a:ea typeface="+mn-ea"/>
              </a:rPr>
              <a:t>p-&gt;ID!=ID  </a:t>
            </a:r>
            <a:r>
              <a:rPr lang="en-US" altLang="zh-CN" sz="1600" dirty="0">
                <a:solidFill>
                  <a:srgbClr val="7030A0"/>
                </a:solidFill>
                <a:latin typeface="+mn-lt"/>
                <a:ea typeface="+mn-ea"/>
              </a:rPr>
              <a:t>&amp;&amp;</a:t>
            </a:r>
            <a:r>
              <a:rPr lang="en-US" altLang="zh-CN" sz="1600" dirty="0">
                <a:solidFill>
                  <a:srgbClr val="C00000"/>
                </a:solidFill>
                <a:latin typeface="+mn-lt"/>
                <a:ea typeface="+mn-ea"/>
              </a:rPr>
              <a:t> p!=NULL</a:t>
            </a:r>
            <a:r>
              <a:rPr lang="en-US" altLang="zh-CN" sz="1600" dirty="0">
                <a:solidFill>
                  <a:srgbClr val="030DCD"/>
                </a:solidFill>
                <a:latin typeface="+mn-lt"/>
                <a:ea typeface="+mn-ea"/>
              </a:rPr>
              <a:t>)</a:t>
            </a:r>
            <a:r>
              <a:rPr lang="zh-CN" altLang="en-US" sz="1600" dirty="0">
                <a:solidFill>
                  <a:srgbClr val="030DCD"/>
                </a:solidFill>
                <a:latin typeface="+mn-lt"/>
                <a:ea typeface="+mn-ea"/>
              </a:rPr>
              <a:t>时，会出错；（</a:t>
            </a:r>
            <a:r>
              <a:rPr lang="zh-CN" altLang="en-US" sz="1600" b="1" dirty="0">
                <a:solidFill>
                  <a:srgbClr val="7030A0"/>
                </a:solidFill>
                <a:latin typeface="+mn-lt"/>
                <a:ea typeface="+mn-ea"/>
              </a:rPr>
              <a:t>此时</a:t>
            </a:r>
            <a:r>
              <a:rPr lang="en-US" altLang="zh-CN" sz="1600" b="1" dirty="0">
                <a:solidFill>
                  <a:srgbClr val="7030A0"/>
                </a:solidFill>
                <a:latin typeface="+mn-lt"/>
                <a:ea typeface="+mn-ea"/>
              </a:rPr>
              <a:t>p</a:t>
            </a:r>
            <a:r>
              <a:rPr lang="zh-CN" altLang="en-US" sz="1600" b="1" dirty="0">
                <a:solidFill>
                  <a:srgbClr val="7030A0"/>
                </a:solidFill>
                <a:latin typeface="+mn-lt"/>
                <a:ea typeface="+mn-ea"/>
              </a:rPr>
              <a:t>为</a:t>
            </a:r>
            <a:r>
              <a:rPr lang="en-US" altLang="zh-CN" sz="1600" b="1" dirty="0">
                <a:solidFill>
                  <a:srgbClr val="7030A0"/>
                </a:solidFill>
                <a:latin typeface="+mn-lt"/>
                <a:ea typeface="+mn-ea"/>
              </a:rPr>
              <a:t>NULL</a:t>
            </a:r>
            <a:r>
              <a:rPr lang="zh-CN" altLang="en-US" sz="1600" b="1" dirty="0">
                <a:solidFill>
                  <a:srgbClr val="7030A0"/>
                </a:solidFill>
                <a:latin typeface="+mn-lt"/>
                <a:ea typeface="+mn-ea"/>
              </a:rPr>
              <a:t>，</a:t>
            </a:r>
            <a:r>
              <a:rPr lang="en-US" altLang="zh-CN" sz="1600" b="1" dirty="0">
                <a:solidFill>
                  <a:srgbClr val="7030A0"/>
                </a:solidFill>
                <a:latin typeface="+mn-lt"/>
                <a:ea typeface="+mn-ea"/>
              </a:rPr>
              <a:t>p-&gt;ID</a:t>
            </a:r>
            <a:r>
              <a:rPr lang="zh-CN" altLang="en-US" sz="1600" b="1" dirty="0">
                <a:solidFill>
                  <a:srgbClr val="7030A0"/>
                </a:solidFill>
                <a:latin typeface="+mn-lt"/>
                <a:ea typeface="+mn-ea"/>
              </a:rPr>
              <a:t>无意义</a:t>
            </a:r>
            <a:r>
              <a:rPr lang="zh-CN" altLang="en-US" sz="1600" dirty="0">
                <a:solidFill>
                  <a:srgbClr val="030DCD"/>
                </a:solidFill>
                <a:latin typeface="+mn-lt"/>
                <a:ea typeface="+mn-ea"/>
              </a:rPr>
              <a:t>）</a:t>
            </a:r>
            <a:endParaRPr lang="en-US" altLang="zh-CN" sz="1600" dirty="0">
              <a:solidFill>
                <a:srgbClr val="030DCD"/>
              </a:solidFill>
              <a:latin typeface="+mn-lt"/>
              <a:ea typeface="+mn-ea"/>
            </a:endParaRPr>
          </a:p>
          <a:p>
            <a:pPr marL="285750" indent="-285750">
              <a:buFont typeface="Arial" panose="020B0604020202020204" pitchFamily="34" charset="0"/>
              <a:buChar char="•"/>
            </a:pPr>
            <a:endParaRPr lang="en-US" altLang="zh-CN" sz="1600" dirty="0">
              <a:solidFill>
                <a:srgbClr val="000000"/>
              </a:solidFill>
              <a:latin typeface="+mn-lt"/>
              <a:ea typeface="+mn-ea"/>
            </a:endParaRPr>
          </a:p>
          <a:p>
            <a:pPr marL="285750" indent="-285750">
              <a:buFont typeface="Arial" panose="020B0604020202020204" pitchFamily="34" charset="0"/>
              <a:buChar char="•"/>
            </a:pPr>
            <a:endParaRPr lang="en-US" altLang="zh-CN" sz="1600" dirty="0">
              <a:solidFill>
                <a:srgbClr val="000000"/>
              </a:solidFill>
              <a:latin typeface="+mn-lt"/>
              <a:ea typeface="+mn-ea"/>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pPr>
            <a:endParaRPr kumimoji="0" lang="zh-CN" altLang="en-US" sz="1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47820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动态分配结点</a:t>
            </a:r>
            <a:r>
              <a:rPr lang="en-US" altLang="zh-CN" dirty="0"/>
              <a:t>—</a:t>
            </a:r>
            <a:r>
              <a:rPr lang="zh-CN" altLang="en-US" dirty="0">
                <a:solidFill>
                  <a:srgbClr val="7030A0"/>
                </a:solidFill>
              </a:rPr>
              <a:t>动态链表</a:t>
            </a:r>
          </a:p>
        </p:txBody>
      </p:sp>
      <p:sp>
        <p:nvSpPr>
          <p:cNvPr id="3" name="内容占位符 2"/>
          <p:cNvSpPr>
            <a:spLocks noGrp="1"/>
          </p:cNvSpPr>
          <p:nvPr>
            <p:ph idx="1"/>
          </p:nvPr>
        </p:nvSpPr>
        <p:spPr/>
        <p:txBody>
          <a:bodyPr/>
          <a:lstStyle/>
          <a:p>
            <a:pPr marL="342900" indent="-342900">
              <a:lnSpc>
                <a:spcPct val="100000"/>
              </a:lnSpc>
              <a:buFont typeface="Wingdings" panose="05000000000000000000" pitchFamily="2" charset="2"/>
              <a:buChar char="l"/>
            </a:pPr>
            <a:r>
              <a:rPr lang="zh-CN" altLang="en-US" sz="2000" dirty="0">
                <a:latin typeface="宋体" panose="02010600030101010101" pitchFamily="2" charset="-122"/>
              </a:rPr>
              <a:t>上例中，利用语句</a:t>
            </a:r>
            <a:r>
              <a:rPr lang="en-US" altLang="zh-CN" sz="2000" dirty="0" err="1">
                <a:solidFill>
                  <a:srgbClr val="000118"/>
                </a:solidFill>
              </a:rPr>
              <a:t>struct</a:t>
            </a:r>
            <a:r>
              <a:rPr lang="en-US" altLang="zh-CN" sz="2000" dirty="0">
                <a:solidFill>
                  <a:srgbClr val="000118"/>
                </a:solidFill>
              </a:rPr>
              <a:t> student </a:t>
            </a:r>
            <a:r>
              <a:rPr lang="en-US" altLang="zh-CN" sz="2000" b="1" dirty="0">
                <a:solidFill>
                  <a:srgbClr val="006600"/>
                </a:solidFill>
              </a:rPr>
              <a:t>a</a:t>
            </a:r>
            <a:r>
              <a:rPr lang="zh-CN" altLang="en-US" sz="2000" b="1" dirty="0">
                <a:solidFill>
                  <a:srgbClr val="006600"/>
                </a:solidFill>
              </a:rPr>
              <a:t>，</a:t>
            </a:r>
            <a:r>
              <a:rPr lang="en-US" altLang="zh-CN" sz="2000" b="1" dirty="0">
                <a:solidFill>
                  <a:srgbClr val="006600"/>
                </a:solidFill>
              </a:rPr>
              <a:t>b</a:t>
            </a:r>
            <a:r>
              <a:rPr lang="zh-CN" altLang="en-US" sz="2000" b="1" dirty="0">
                <a:solidFill>
                  <a:srgbClr val="006600"/>
                </a:solidFill>
              </a:rPr>
              <a:t>，</a:t>
            </a:r>
            <a:r>
              <a:rPr lang="en-US" altLang="zh-CN" sz="2000" b="1" dirty="0">
                <a:solidFill>
                  <a:srgbClr val="006600"/>
                </a:solidFill>
              </a:rPr>
              <a:t>c</a:t>
            </a:r>
            <a:r>
              <a:rPr lang="zh-CN" altLang="en-US" sz="2000" dirty="0">
                <a:latin typeface="宋体" panose="02010600030101010101" pitchFamily="2" charset="-122"/>
              </a:rPr>
              <a:t>声明了</a:t>
            </a:r>
            <a:r>
              <a:rPr lang="en-US" altLang="zh-CN" sz="2000" dirty="0">
                <a:latin typeface="宋体" panose="02010600030101010101" pitchFamily="2" charset="-122"/>
              </a:rPr>
              <a:t>3</a:t>
            </a:r>
            <a:r>
              <a:rPr lang="zh-CN" altLang="en-US" sz="2000" dirty="0">
                <a:latin typeface="宋体" panose="02010600030101010101" pitchFamily="2" charset="-122"/>
              </a:rPr>
              <a:t>个结点，然后将这</a:t>
            </a:r>
            <a:r>
              <a:rPr lang="en-US" altLang="zh-CN" sz="2000" dirty="0">
                <a:latin typeface="宋体" panose="02010600030101010101" pitchFamily="2" charset="-122"/>
              </a:rPr>
              <a:t>3</a:t>
            </a:r>
            <a:r>
              <a:rPr lang="zh-CN" altLang="en-US" sz="2000" dirty="0">
                <a:latin typeface="宋体" panose="02010600030101010101" pitchFamily="2" charset="-122"/>
              </a:rPr>
              <a:t>个结点链接起来，构成一个链表；</a:t>
            </a:r>
            <a:endParaRPr lang="en-US" altLang="zh-CN" sz="2000" dirty="0">
              <a:latin typeface="宋体" panose="02010600030101010101" pitchFamily="2" charset="-122"/>
            </a:endParaRPr>
          </a:p>
          <a:p>
            <a:pPr marL="342900" indent="-342900">
              <a:lnSpc>
                <a:spcPct val="100000"/>
              </a:lnSpc>
              <a:buFont typeface="Wingdings" panose="05000000000000000000" pitchFamily="2" charset="2"/>
              <a:buChar char="l"/>
            </a:pPr>
            <a:endParaRPr lang="en-US" altLang="zh-CN" sz="2000" dirty="0">
              <a:latin typeface="宋体" panose="02010600030101010101" pitchFamily="2" charset="-122"/>
            </a:endParaRPr>
          </a:p>
          <a:p>
            <a:pPr marL="342900" indent="-342900">
              <a:lnSpc>
                <a:spcPct val="100000"/>
              </a:lnSpc>
              <a:buFont typeface="Wingdings" panose="05000000000000000000" pitchFamily="2" charset="2"/>
              <a:buChar char="l"/>
            </a:pPr>
            <a:r>
              <a:rPr lang="zh-CN" altLang="en-US" sz="2000" dirty="0">
                <a:latin typeface="宋体" panose="02010600030101010101" pitchFamily="2" charset="-122"/>
              </a:rPr>
              <a:t>更多的情况是，</a:t>
            </a:r>
            <a:r>
              <a:rPr lang="zh-CN" altLang="en-US" sz="2000" dirty="0">
                <a:solidFill>
                  <a:srgbClr val="C00000"/>
                </a:solidFill>
                <a:latin typeface="宋体" panose="02010600030101010101" pitchFamily="2" charset="-122"/>
              </a:rPr>
              <a:t>创建链表时，结点的个数无法确定</a:t>
            </a:r>
            <a:r>
              <a:rPr lang="zh-CN" altLang="en-US" sz="2000" dirty="0">
                <a:latin typeface="宋体" panose="02010600030101010101" pitchFamily="2" charset="-122"/>
              </a:rPr>
              <a:t>；</a:t>
            </a:r>
            <a:endParaRPr lang="en-US" altLang="zh-CN" sz="2000" dirty="0">
              <a:latin typeface="宋体" panose="02010600030101010101" pitchFamily="2" charset="-122"/>
            </a:endParaRPr>
          </a:p>
          <a:p>
            <a:pPr marL="342900" indent="-342900">
              <a:lnSpc>
                <a:spcPct val="100000"/>
              </a:lnSpc>
              <a:buFont typeface="Wingdings" panose="05000000000000000000" pitchFamily="2" charset="2"/>
              <a:buChar char="l"/>
            </a:pPr>
            <a:r>
              <a:rPr lang="zh-CN" altLang="en-US" sz="2000" dirty="0">
                <a:solidFill>
                  <a:srgbClr val="030DCD"/>
                </a:solidFill>
                <a:latin typeface="宋体" panose="02010600030101010101" pitchFamily="2" charset="-122"/>
              </a:rPr>
              <a:t>需要根据实际情况对链表结点进行添加、插入、删除等操作</a:t>
            </a:r>
            <a:r>
              <a:rPr lang="zh-CN" altLang="en-US" sz="2000" dirty="0">
                <a:latin typeface="宋体" panose="02010600030101010101" pitchFamily="2" charset="-122"/>
              </a:rPr>
              <a:t>；</a:t>
            </a:r>
            <a:endParaRPr lang="en-US" altLang="zh-CN" sz="2000" dirty="0">
              <a:latin typeface="宋体" panose="02010600030101010101" pitchFamily="2" charset="-122"/>
            </a:endParaRPr>
          </a:p>
          <a:p>
            <a:pPr marL="342900" indent="-342900">
              <a:lnSpc>
                <a:spcPct val="100000"/>
              </a:lnSpc>
              <a:buFont typeface="Wingdings" panose="05000000000000000000" pitchFamily="2" charset="2"/>
              <a:buChar char="l"/>
            </a:pPr>
            <a:r>
              <a:rPr lang="zh-CN" altLang="en-US" sz="2000" dirty="0">
                <a:latin typeface="宋体" panose="02010600030101010101" pitchFamily="2" charset="-122"/>
              </a:rPr>
              <a:t>因此，也需要</a:t>
            </a:r>
            <a:r>
              <a:rPr lang="zh-CN" altLang="en-US" sz="2000" dirty="0">
                <a:solidFill>
                  <a:srgbClr val="C00000"/>
                </a:solidFill>
                <a:latin typeface="宋体" panose="02010600030101010101" pitchFamily="2" charset="-122"/>
              </a:rPr>
              <a:t>动态地申请、释放结点</a:t>
            </a:r>
            <a:r>
              <a:rPr lang="zh-CN" altLang="en-US" sz="2000" dirty="0">
                <a:latin typeface="宋体" panose="02010600030101010101" pitchFamily="2" charset="-122"/>
              </a:rPr>
              <a:t>；</a:t>
            </a:r>
            <a:endParaRPr lang="en-US" altLang="zh-CN" sz="2000" dirty="0">
              <a:latin typeface="宋体" panose="02010600030101010101" pitchFamily="2" charset="-122"/>
            </a:endParaRPr>
          </a:p>
          <a:p>
            <a:pPr marL="342900" indent="-342900">
              <a:lnSpc>
                <a:spcPct val="100000"/>
              </a:lnSpc>
              <a:buFont typeface="Wingdings" panose="05000000000000000000" pitchFamily="2" charset="2"/>
              <a:buChar char="l"/>
            </a:pPr>
            <a:endParaRPr lang="en-US" altLang="zh-CN" dirty="0">
              <a:latin typeface="宋体" panose="02010600030101010101" pitchFamily="2" charset="-122"/>
            </a:endParaRPr>
          </a:p>
          <a:p>
            <a:pPr marL="342900" indent="-342900">
              <a:lnSpc>
                <a:spcPct val="100000"/>
              </a:lnSpc>
              <a:buFont typeface="Wingdings" panose="05000000000000000000" pitchFamily="2" charset="2"/>
              <a:buChar char="l"/>
            </a:pPr>
            <a:endParaRPr lang="en-US" altLang="zh-CN" dirty="0">
              <a:latin typeface="宋体" panose="02010600030101010101" pitchFamily="2" charset="-122"/>
            </a:endParaRPr>
          </a:p>
          <a:p>
            <a:pPr marL="342900" indent="-342900">
              <a:buFont typeface="Wingdings" panose="05000000000000000000" pitchFamily="2" charset="2"/>
              <a:buChar char="l"/>
            </a:pPr>
            <a:endParaRPr lang="zh-CN" altLang="en-US" dirty="0">
              <a:latin typeface="宋体" panose="02010600030101010101" pitchFamily="2" charset="-122"/>
            </a:endParaRPr>
          </a:p>
        </p:txBody>
      </p:sp>
    </p:spTree>
    <p:extLst>
      <p:ext uri="{BB962C8B-B14F-4D97-AF65-F5344CB8AC3E}">
        <p14:creationId xmlns:p14="http://schemas.microsoft.com/office/powerpoint/2010/main" val="316460673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动态申请结点</a:t>
            </a:r>
            <a:r>
              <a:rPr lang="en-US" altLang="zh-CN" dirty="0"/>
              <a:t>--</a:t>
            </a:r>
            <a:r>
              <a:rPr lang="en-US" altLang="zh-CN" dirty="0">
                <a:solidFill>
                  <a:srgbClr val="FF0000"/>
                </a:solidFill>
              </a:rPr>
              <a:t> malloc</a:t>
            </a:r>
            <a:r>
              <a:rPr lang="zh-CN" altLang="en-US" dirty="0"/>
              <a:t>函数</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solidFill>
                  <a:srgbClr val="000099"/>
                </a:solidFill>
              </a:rPr>
              <a:t>动态地开辟和释放存储单元的有关函数</a:t>
            </a:r>
            <a:endParaRPr lang="en-US" altLang="zh-CN" sz="2000" dirty="0">
              <a:solidFill>
                <a:srgbClr val="000099"/>
              </a:solidFill>
            </a:endParaRPr>
          </a:p>
          <a:p>
            <a:pPr marL="342900" indent="-342900">
              <a:buFont typeface="Wingdings" panose="05000000000000000000" pitchFamily="2" charset="2"/>
              <a:buChar char="l"/>
            </a:pPr>
            <a:r>
              <a:rPr lang="en-US" altLang="zh-CN" sz="2000" dirty="0">
                <a:solidFill>
                  <a:srgbClr val="FF0000"/>
                </a:solidFill>
              </a:rPr>
              <a:t>malloc</a:t>
            </a:r>
            <a:r>
              <a:rPr lang="zh-CN" altLang="en-US" sz="2000" dirty="0"/>
              <a:t>函数     </a:t>
            </a:r>
            <a:r>
              <a:rPr lang="en-US" altLang="zh-CN" sz="2000" dirty="0">
                <a:solidFill>
                  <a:srgbClr val="000118"/>
                </a:solidFill>
              </a:rPr>
              <a:t>//</a:t>
            </a:r>
            <a:r>
              <a:rPr lang="zh-CN" altLang="en-US" sz="2000" dirty="0">
                <a:solidFill>
                  <a:srgbClr val="006600"/>
                </a:solidFill>
              </a:rPr>
              <a:t>头文件</a:t>
            </a:r>
            <a:r>
              <a:rPr lang="en-US" altLang="zh-CN" sz="2000" dirty="0" err="1">
                <a:solidFill>
                  <a:srgbClr val="006600"/>
                </a:solidFill>
              </a:rPr>
              <a:t>stdlib.h</a:t>
            </a:r>
            <a:r>
              <a:rPr lang="zh-CN" altLang="en-US" sz="2000" dirty="0">
                <a:solidFill>
                  <a:srgbClr val="080808"/>
                </a:solidFill>
              </a:rPr>
              <a:t>或</a:t>
            </a:r>
            <a:r>
              <a:rPr lang="en-US" altLang="zh-CN" sz="2000" dirty="0" err="1">
                <a:solidFill>
                  <a:srgbClr val="006600"/>
                </a:solidFill>
              </a:rPr>
              <a:t>malloc.h</a:t>
            </a:r>
            <a:endParaRPr lang="zh-CN" altLang="en-US" sz="2000" dirty="0"/>
          </a:p>
          <a:p>
            <a:pPr marL="971550" lvl="1"/>
            <a:r>
              <a:rPr lang="zh-CN" altLang="en-US" sz="1800" dirty="0">
                <a:solidFill>
                  <a:srgbClr val="000118"/>
                </a:solidFill>
              </a:rPr>
              <a:t>函数原型：</a:t>
            </a:r>
            <a:r>
              <a:rPr lang="en-US" altLang="zh-CN" sz="1800" dirty="0">
                <a:solidFill>
                  <a:srgbClr val="7030A0"/>
                </a:solidFill>
              </a:rPr>
              <a:t>void</a:t>
            </a:r>
            <a:r>
              <a:rPr lang="en-US" altLang="zh-CN" sz="1800" dirty="0">
                <a:solidFill>
                  <a:srgbClr val="030DCD"/>
                </a:solidFill>
              </a:rPr>
              <a:t> *malloc(unsigned int </a:t>
            </a:r>
            <a:r>
              <a:rPr lang="en-US" altLang="zh-CN" sz="1800" dirty="0">
                <a:solidFill>
                  <a:srgbClr val="C00000"/>
                </a:solidFill>
              </a:rPr>
              <a:t>size</a:t>
            </a:r>
            <a:r>
              <a:rPr lang="en-US" altLang="zh-CN" sz="1800" dirty="0">
                <a:solidFill>
                  <a:srgbClr val="030DCD"/>
                </a:solidFill>
              </a:rPr>
              <a:t>); </a:t>
            </a:r>
          </a:p>
          <a:p>
            <a:pPr marL="971550" lvl="1"/>
            <a:r>
              <a:rPr lang="zh-CN" altLang="en-US" sz="1800" dirty="0">
                <a:solidFill>
                  <a:srgbClr val="000118"/>
                </a:solidFill>
              </a:rPr>
              <a:t>在内存的</a:t>
            </a:r>
            <a:r>
              <a:rPr lang="zh-CN" altLang="en-US" sz="1800" b="1" dirty="0">
                <a:solidFill>
                  <a:srgbClr val="006600"/>
                </a:solidFill>
              </a:rPr>
              <a:t>动态存储区</a:t>
            </a:r>
            <a:r>
              <a:rPr lang="en-US" altLang="zh-CN" sz="1800" b="1" dirty="0">
                <a:solidFill>
                  <a:srgbClr val="006600"/>
                </a:solidFill>
              </a:rPr>
              <a:t>(heap)</a:t>
            </a:r>
            <a:r>
              <a:rPr lang="zh-CN" altLang="en-US" sz="1800" dirty="0">
                <a:solidFill>
                  <a:srgbClr val="000118"/>
                </a:solidFill>
              </a:rPr>
              <a:t>中分配</a:t>
            </a:r>
            <a:r>
              <a:rPr lang="zh-CN" altLang="en-US" sz="1800" dirty="0">
                <a:solidFill>
                  <a:srgbClr val="7030A0"/>
                </a:solidFill>
              </a:rPr>
              <a:t>一个</a:t>
            </a:r>
            <a:r>
              <a:rPr lang="zh-CN" altLang="en-US" sz="1800" b="1" dirty="0">
                <a:solidFill>
                  <a:srgbClr val="000118"/>
                </a:solidFill>
              </a:rPr>
              <a:t>长度为</a:t>
            </a:r>
            <a:r>
              <a:rPr lang="en-US" altLang="zh-CN" sz="1800" b="1" dirty="0">
                <a:solidFill>
                  <a:srgbClr val="030DCD"/>
                </a:solidFill>
              </a:rPr>
              <a:t>size</a:t>
            </a:r>
            <a:r>
              <a:rPr lang="zh-CN" altLang="en-US" sz="1800" b="1" dirty="0">
                <a:solidFill>
                  <a:srgbClr val="000118"/>
                </a:solidFill>
              </a:rPr>
              <a:t>的连续空间</a:t>
            </a:r>
            <a:r>
              <a:rPr lang="zh-CN" altLang="en-US" sz="1800" dirty="0">
                <a:solidFill>
                  <a:srgbClr val="000118"/>
                </a:solidFill>
              </a:rPr>
              <a:t>，</a:t>
            </a:r>
            <a:r>
              <a:rPr lang="zh-CN" altLang="en-US" sz="1800" b="1" dirty="0">
                <a:solidFill>
                  <a:srgbClr val="C00000"/>
                </a:solidFill>
              </a:rPr>
              <a:t>不对其进行初始化操作</a:t>
            </a:r>
            <a:r>
              <a:rPr lang="zh-CN" altLang="en-US" sz="1800" dirty="0">
                <a:solidFill>
                  <a:srgbClr val="000118"/>
                </a:solidFill>
              </a:rPr>
              <a:t>，</a:t>
            </a:r>
            <a:r>
              <a:rPr lang="zh-CN" altLang="en-US" sz="1800" b="1" dirty="0">
                <a:solidFill>
                  <a:srgbClr val="0070C0"/>
                </a:solidFill>
              </a:rPr>
              <a:t>因此该空间中内存单元的值不确定。</a:t>
            </a:r>
            <a:endParaRPr lang="en-US" altLang="zh-CN" sz="1800" b="1" dirty="0">
              <a:solidFill>
                <a:srgbClr val="0070C0"/>
              </a:solidFill>
            </a:endParaRPr>
          </a:p>
          <a:p>
            <a:pPr marL="971550" lvl="1"/>
            <a:r>
              <a:rPr lang="zh-CN" altLang="en-US" sz="1800" dirty="0">
                <a:solidFill>
                  <a:srgbClr val="000118"/>
                </a:solidFill>
              </a:rPr>
              <a:t>此函数的值（即“返回值”）是一个</a:t>
            </a:r>
            <a:r>
              <a:rPr lang="zh-CN" altLang="en-US" sz="1800" dirty="0">
                <a:solidFill>
                  <a:srgbClr val="030DCD"/>
                </a:solidFill>
              </a:rPr>
              <a:t>指向分配域起始地址的指针</a:t>
            </a:r>
            <a:r>
              <a:rPr lang="zh-CN" altLang="en-US" sz="1800" dirty="0">
                <a:solidFill>
                  <a:srgbClr val="000118"/>
                </a:solidFill>
              </a:rPr>
              <a:t>（</a:t>
            </a:r>
            <a:r>
              <a:rPr lang="zh-CN" altLang="en-US" sz="1800" b="1" dirty="0">
                <a:solidFill>
                  <a:srgbClr val="FF0000"/>
                </a:solidFill>
              </a:rPr>
              <a:t>类型为</a:t>
            </a:r>
            <a:r>
              <a:rPr lang="en-US" altLang="zh-CN" sz="1800" b="1" dirty="0">
                <a:solidFill>
                  <a:srgbClr val="FF0000"/>
                </a:solidFill>
              </a:rPr>
              <a:t>void</a:t>
            </a:r>
            <a:r>
              <a:rPr lang="zh-CN" altLang="en-US" sz="1800" b="1" dirty="0">
                <a:solidFill>
                  <a:srgbClr val="FF0000"/>
                </a:solidFill>
              </a:rPr>
              <a:t>型指针</a:t>
            </a:r>
            <a:r>
              <a:rPr lang="zh-CN" altLang="en-US" sz="1800" dirty="0">
                <a:solidFill>
                  <a:srgbClr val="000118"/>
                </a:solidFill>
              </a:rPr>
              <a:t>）。</a:t>
            </a:r>
            <a:endParaRPr lang="en-US" altLang="zh-CN" sz="1800" dirty="0">
              <a:solidFill>
                <a:srgbClr val="000118"/>
              </a:solidFill>
            </a:endParaRPr>
          </a:p>
          <a:p>
            <a:pPr marL="971550" lvl="1"/>
            <a:r>
              <a:rPr lang="zh-CN" altLang="en-US" sz="1800" dirty="0">
                <a:solidFill>
                  <a:srgbClr val="000118"/>
                </a:solidFill>
              </a:rPr>
              <a:t>如果此函数未能成功地执行（例如内存空间不足），则返回空指针</a:t>
            </a:r>
            <a:r>
              <a:rPr lang="en-US" altLang="zh-CN" sz="1800" dirty="0">
                <a:solidFill>
                  <a:srgbClr val="000118"/>
                </a:solidFill>
              </a:rPr>
              <a:t>(NULL)</a:t>
            </a:r>
            <a:r>
              <a:rPr lang="zh-CN" altLang="en-US" sz="1800" dirty="0">
                <a:solidFill>
                  <a:srgbClr val="000118"/>
                </a:solidFill>
              </a:rPr>
              <a:t>。 </a:t>
            </a:r>
            <a:endParaRPr lang="en-US" altLang="zh-CN" sz="1800" dirty="0">
              <a:solidFill>
                <a:srgbClr val="000118"/>
              </a:solidFill>
            </a:endParaRPr>
          </a:p>
          <a:p>
            <a:pPr marL="342900" indent="-342900">
              <a:buFont typeface="Wingdings" panose="05000000000000000000" pitchFamily="2" charset="2"/>
              <a:buChar char="l"/>
            </a:pPr>
            <a:r>
              <a:rPr lang="zh-CN" altLang="en-US" sz="2000" dirty="0">
                <a:solidFill>
                  <a:srgbClr val="030DCD"/>
                </a:solidFill>
              </a:rPr>
              <a:t>思考</a:t>
            </a:r>
            <a:r>
              <a:rPr lang="zh-CN" altLang="en-US" sz="2000" dirty="0" smtClean="0">
                <a:solidFill>
                  <a:srgbClr val="030DCD"/>
                </a:solidFill>
              </a:rPr>
              <a:t>：</a:t>
            </a:r>
            <a:endParaRPr lang="en-US" altLang="zh-CN" sz="2000" dirty="0" smtClean="0">
              <a:solidFill>
                <a:srgbClr val="030DCD"/>
              </a:solidFill>
            </a:endParaRPr>
          </a:p>
          <a:p>
            <a:pPr marL="971550" lvl="1"/>
            <a:r>
              <a:rPr lang="zh-CN" altLang="en-US" sz="1800" dirty="0" smtClean="0"/>
              <a:t>为什么</a:t>
            </a:r>
            <a:r>
              <a:rPr lang="zh-CN" altLang="en-US" sz="1800" dirty="0"/>
              <a:t>返回值为</a:t>
            </a:r>
            <a:r>
              <a:rPr lang="en-US" altLang="zh-CN" sz="1800" dirty="0"/>
              <a:t>void</a:t>
            </a:r>
            <a:r>
              <a:rPr lang="zh-CN" altLang="en-US" sz="1800" dirty="0"/>
              <a:t>型指针</a:t>
            </a:r>
            <a:r>
              <a:rPr lang="zh-CN" altLang="en-US" sz="1800" dirty="0" smtClean="0"/>
              <a:t>？</a:t>
            </a:r>
            <a:endParaRPr lang="en-US" altLang="zh-CN" sz="1800" dirty="0" smtClean="0"/>
          </a:p>
          <a:p>
            <a:pPr marL="971550" lvl="1"/>
            <a:r>
              <a:rPr lang="zh-CN" altLang="en-US" sz="1800" dirty="0" smtClean="0"/>
              <a:t>如何</a:t>
            </a:r>
            <a:r>
              <a:rPr lang="zh-CN" altLang="en-US" sz="1800" dirty="0"/>
              <a:t>将</a:t>
            </a:r>
            <a:r>
              <a:rPr lang="en-US" altLang="zh-CN" sz="1800" dirty="0"/>
              <a:t>void</a:t>
            </a:r>
            <a:r>
              <a:rPr lang="zh-CN" altLang="en-US" sz="1800" dirty="0"/>
              <a:t>型转换为一个我们所需要的具体的结构类型指针？</a:t>
            </a:r>
          </a:p>
          <a:p>
            <a:pPr marL="342900" indent="-342900">
              <a:buFont typeface="Wingdings" panose="05000000000000000000" pitchFamily="2" charset="2"/>
              <a:buChar char="l"/>
            </a:pPr>
            <a:endParaRPr lang="zh-CN" altLang="en-US" dirty="0">
              <a:solidFill>
                <a:srgbClr val="000118"/>
              </a:solidFill>
            </a:endParaRPr>
          </a:p>
        </p:txBody>
      </p:sp>
    </p:spTree>
    <p:extLst>
      <p:ext uri="{BB962C8B-B14F-4D97-AF65-F5344CB8AC3E}">
        <p14:creationId xmlns:p14="http://schemas.microsoft.com/office/powerpoint/2010/main" val="5484168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调整已分配的内存大小</a:t>
            </a:r>
            <a:r>
              <a:rPr lang="en-US" altLang="zh-CN" dirty="0"/>
              <a:t>--</a:t>
            </a:r>
            <a:r>
              <a:rPr lang="en-US" altLang="zh-CN" dirty="0">
                <a:solidFill>
                  <a:srgbClr val="FF0000"/>
                </a:solidFill>
              </a:rPr>
              <a:t> </a:t>
            </a:r>
            <a:r>
              <a:rPr lang="en-US" altLang="zh-CN" dirty="0" err="1">
                <a:solidFill>
                  <a:srgbClr val="FF0000"/>
                </a:solidFill>
              </a:rPr>
              <a:t>realloc</a:t>
            </a:r>
            <a:r>
              <a:rPr lang="zh-CN" altLang="en-US" dirty="0"/>
              <a:t>函数 </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en-US" altLang="zh-CN" sz="2000" dirty="0" err="1">
                <a:solidFill>
                  <a:srgbClr val="FF0000"/>
                </a:solidFill>
              </a:rPr>
              <a:t>realloc</a:t>
            </a:r>
            <a:r>
              <a:rPr lang="zh-CN" altLang="en-US" sz="2000" dirty="0"/>
              <a:t>函数   </a:t>
            </a:r>
            <a:r>
              <a:rPr lang="en-US" altLang="zh-CN" sz="2000" dirty="0">
                <a:solidFill>
                  <a:srgbClr val="000118"/>
                </a:solidFill>
              </a:rPr>
              <a:t> //</a:t>
            </a:r>
            <a:r>
              <a:rPr lang="zh-CN" altLang="en-US" sz="2000" dirty="0">
                <a:solidFill>
                  <a:srgbClr val="006600"/>
                </a:solidFill>
              </a:rPr>
              <a:t>头文件</a:t>
            </a:r>
            <a:r>
              <a:rPr lang="en-US" altLang="zh-CN" sz="2000" dirty="0" err="1">
                <a:solidFill>
                  <a:srgbClr val="006600"/>
                </a:solidFill>
              </a:rPr>
              <a:t>stdlib.h</a:t>
            </a:r>
            <a:r>
              <a:rPr lang="zh-CN" altLang="en-US" sz="2000" dirty="0">
                <a:solidFill>
                  <a:srgbClr val="080808"/>
                </a:solidFill>
              </a:rPr>
              <a:t>或</a:t>
            </a:r>
            <a:r>
              <a:rPr lang="en-US" altLang="zh-CN" sz="2000" dirty="0" err="1">
                <a:solidFill>
                  <a:srgbClr val="006600"/>
                </a:solidFill>
              </a:rPr>
              <a:t>malloc.h</a:t>
            </a:r>
            <a:endParaRPr lang="zh-CN" altLang="en-US" sz="2000" dirty="0"/>
          </a:p>
          <a:p>
            <a:pPr lvl="1"/>
            <a:r>
              <a:rPr lang="zh-CN" altLang="en-US" sz="1800" dirty="0">
                <a:solidFill>
                  <a:srgbClr val="000118"/>
                </a:solidFill>
              </a:rPr>
              <a:t>函数原型：</a:t>
            </a:r>
            <a:r>
              <a:rPr lang="en-US" altLang="zh-CN" sz="1800" dirty="0">
                <a:solidFill>
                  <a:srgbClr val="030DCD"/>
                </a:solidFill>
              </a:rPr>
              <a:t>void *</a:t>
            </a:r>
            <a:r>
              <a:rPr lang="en-US" altLang="zh-CN" sz="1800" dirty="0" err="1">
                <a:solidFill>
                  <a:srgbClr val="030DCD"/>
                </a:solidFill>
              </a:rPr>
              <a:t>realloc</a:t>
            </a:r>
            <a:r>
              <a:rPr lang="en-US" altLang="zh-CN" sz="1800" dirty="0">
                <a:solidFill>
                  <a:srgbClr val="030DCD"/>
                </a:solidFill>
              </a:rPr>
              <a:t>(void *</a:t>
            </a:r>
            <a:r>
              <a:rPr lang="en-US" altLang="zh-CN" sz="1800" dirty="0" err="1">
                <a:solidFill>
                  <a:srgbClr val="030DCD"/>
                </a:solidFill>
              </a:rPr>
              <a:t>mem_address</a:t>
            </a:r>
            <a:r>
              <a:rPr lang="en-US" altLang="zh-CN" sz="1800" dirty="0">
                <a:solidFill>
                  <a:srgbClr val="030DCD"/>
                </a:solidFill>
              </a:rPr>
              <a:t>, unsigned int </a:t>
            </a:r>
            <a:r>
              <a:rPr lang="en-US" altLang="zh-CN" sz="1800" dirty="0" err="1">
                <a:solidFill>
                  <a:srgbClr val="030DCD"/>
                </a:solidFill>
              </a:rPr>
              <a:t>newsize</a:t>
            </a:r>
            <a:r>
              <a:rPr lang="en-US" altLang="zh-CN" sz="1800" dirty="0">
                <a:solidFill>
                  <a:srgbClr val="030DCD"/>
                </a:solidFill>
              </a:rPr>
              <a:t>);</a:t>
            </a:r>
          </a:p>
          <a:p>
            <a:pPr lvl="1"/>
            <a:r>
              <a:rPr lang="zh-CN" altLang="en-US" sz="1800" dirty="0"/>
              <a:t>功能：</a:t>
            </a:r>
            <a:r>
              <a:rPr lang="zh-CN" altLang="en-US" sz="1800" b="1" dirty="0"/>
              <a:t>将已分配的</a:t>
            </a:r>
            <a:r>
              <a:rPr lang="en-US" altLang="zh-CN" sz="1800" b="1" dirty="0" err="1">
                <a:solidFill>
                  <a:srgbClr val="030DCD"/>
                </a:solidFill>
              </a:rPr>
              <a:t>mem_address</a:t>
            </a:r>
            <a:r>
              <a:rPr lang="zh-CN" altLang="en-US" sz="1800" b="1" dirty="0"/>
              <a:t>所指向的内存空间调整为</a:t>
            </a:r>
            <a:r>
              <a:rPr lang="en-US" altLang="zh-CN" sz="1800" b="1" dirty="0" err="1">
                <a:solidFill>
                  <a:srgbClr val="030DCD"/>
                </a:solidFill>
              </a:rPr>
              <a:t>newsize</a:t>
            </a:r>
            <a:r>
              <a:rPr lang="en-US" altLang="zh-CN" sz="1800" b="1" dirty="0">
                <a:solidFill>
                  <a:srgbClr val="030DCD"/>
                </a:solidFill>
              </a:rPr>
              <a:t> </a:t>
            </a:r>
            <a:r>
              <a:rPr lang="zh-CN" altLang="en-US" sz="1800" b="1" dirty="0">
                <a:solidFill>
                  <a:srgbClr val="030DCD"/>
                </a:solidFill>
              </a:rPr>
              <a:t>字节</a:t>
            </a:r>
            <a:endParaRPr lang="en-US" altLang="zh-CN" sz="1800" b="1" dirty="0">
              <a:solidFill>
                <a:srgbClr val="030DCD"/>
              </a:solidFill>
            </a:endParaRPr>
          </a:p>
          <a:p>
            <a:pPr lvl="1"/>
            <a:r>
              <a:rPr lang="zh-CN" altLang="en-US" sz="1800" dirty="0"/>
              <a:t>返回值：</a:t>
            </a:r>
            <a:r>
              <a:rPr lang="zh-CN" altLang="en-US" sz="1800" b="1" dirty="0">
                <a:solidFill>
                  <a:srgbClr val="7030A0"/>
                </a:solidFill>
              </a:rPr>
              <a:t>返回调整后的内存空间的起始地址</a:t>
            </a:r>
            <a:r>
              <a:rPr lang="zh-CN" altLang="en-US" sz="1800" b="1" dirty="0">
                <a:solidFill>
                  <a:srgbClr val="030DCD"/>
                </a:solidFill>
              </a:rPr>
              <a:t>，类型为</a:t>
            </a:r>
            <a:r>
              <a:rPr lang="en-US" altLang="zh-CN" sz="1800" b="1" dirty="0">
                <a:solidFill>
                  <a:srgbClr val="030DCD"/>
                </a:solidFill>
              </a:rPr>
              <a:t>void *</a:t>
            </a:r>
            <a:r>
              <a:rPr lang="zh-CN" altLang="en-US" sz="1800" b="1" dirty="0"/>
              <a:t>；</a:t>
            </a:r>
            <a:endParaRPr lang="en-US" altLang="zh-CN" sz="1800" b="1" dirty="0"/>
          </a:p>
          <a:p>
            <a:pPr lvl="1"/>
            <a:r>
              <a:rPr lang="zh-CN" altLang="en-US" sz="1800" dirty="0">
                <a:solidFill>
                  <a:srgbClr val="C00000"/>
                </a:solidFill>
              </a:rPr>
              <a:t>新调整的大小</a:t>
            </a:r>
            <a:r>
              <a:rPr lang="en-US" altLang="zh-CN" sz="1800" dirty="0" err="1">
                <a:solidFill>
                  <a:srgbClr val="C00000"/>
                </a:solidFill>
              </a:rPr>
              <a:t>newsize</a:t>
            </a:r>
            <a:r>
              <a:rPr lang="zh-CN" altLang="en-US" sz="1800" dirty="0">
                <a:solidFill>
                  <a:srgbClr val="C00000"/>
                </a:solidFill>
              </a:rPr>
              <a:t>可以比原来已分配的空间大，也可以比原来的小；</a:t>
            </a:r>
            <a:endParaRPr lang="en-US" altLang="zh-CN" sz="1800" dirty="0">
              <a:solidFill>
                <a:srgbClr val="C00000"/>
              </a:solidFill>
            </a:endParaRPr>
          </a:p>
          <a:p>
            <a:pPr lvl="2"/>
            <a:r>
              <a:rPr lang="zh-CN" altLang="en-US" sz="1600" dirty="0"/>
              <a:t>如果新调整的大小比原来的大，则扩展部分不会被初始化；</a:t>
            </a:r>
            <a:endParaRPr lang="en-US" altLang="zh-CN" sz="1600" dirty="0"/>
          </a:p>
          <a:p>
            <a:pPr lvl="2"/>
            <a:r>
              <a:rPr lang="zh-CN" altLang="en-US" sz="1600" dirty="0"/>
              <a:t>如果新调整的大小比原来的小，可能会导致数据丢失；</a:t>
            </a:r>
            <a:endParaRPr lang="en-US" altLang="zh-CN" sz="1600" dirty="0">
              <a:sym typeface="Arial" panose="020B0604020202020204" pitchFamily="34" charset="0"/>
            </a:endParaRPr>
          </a:p>
          <a:p>
            <a:pPr lvl="1"/>
            <a:r>
              <a:rPr lang="zh-CN" altLang="en-US" sz="1800" dirty="0">
                <a:solidFill>
                  <a:srgbClr val="000118"/>
                </a:solidFill>
              </a:rPr>
              <a:t>调整过程：</a:t>
            </a:r>
            <a:endParaRPr lang="en-US" altLang="zh-CN" sz="1800" dirty="0">
              <a:solidFill>
                <a:srgbClr val="000118"/>
              </a:solidFill>
            </a:endParaRPr>
          </a:p>
          <a:p>
            <a:pPr lvl="2"/>
            <a:r>
              <a:rPr lang="zh-CN" altLang="en-US" sz="1600" dirty="0">
                <a:solidFill>
                  <a:srgbClr val="000118"/>
                </a:solidFill>
              </a:rPr>
              <a:t>如果</a:t>
            </a:r>
            <a:r>
              <a:rPr lang="en-US" altLang="zh-CN" sz="1600" dirty="0" err="1">
                <a:solidFill>
                  <a:srgbClr val="030DCD"/>
                </a:solidFill>
              </a:rPr>
              <a:t>newsize</a:t>
            </a:r>
            <a:r>
              <a:rPr lang="zh-CN" altLang="en-US" sz="1600" dirty="0">
                <a:solidFill>
                  <a:srgbClr val="030DCD"/>
                </a:solidFill>
              </a:rPr>
              <a:t>小于原来已分配的内存空间，</a:t>
            </a:r>
            <a:r>
              <a:rPr lang="zh-CN" altLang="en-US" sz="1600" dirty="0">
                <a:solidFill>
                  <a:srgbClr val="000118"/>
                </a:solidFill>
              </a:rPr>
              <a:t>将原来的内存空间缩小到</a:t>
            </a:r>
            <a:r>
              <a:rPr lang="en-US" altLang="zh-CN" sz="1600" dirty="0" err="1">
                <a:solidFill>
                  <a:srgbClr val="030DCD"/>
                </a:solidFill>
              </a:rPr>
              <a:t>newsize</a:t>
            </a:r>
            <a:r>
              <a:rPr lang="zh-CN" altLang="en-US" sz="1600" dirty="0">
                <a:solidFill>
                  <a:srgbClr val="030DCD"/>
                </a:solidFill>
              </a:rPr>
              <a:t>字节，并返回指向原空间的指针</a:t>
            </a:r>
            <a:r>
              <a:rPr lang="en-US" altLang="zh-CN" sz="1600" dirty="0" err="1">
                <a:solidFill>
                  <a:srgbClr val="030DCD"/>
                </a:solidFill>
              </a:rPr>
              <a:t>mem_address</a:t>
            </a:r>
            <a:r>
              <a:rPr lang="zh-CN" altLang="en-US" sz="1600" dirty="0">
                <a:solidFill>
                  <a:srgbClr val="030DCD"/>
                </a:solidFill>
              </a:rPr>
              <a:t>；</a:t>
            </a:r>
            <a:endParaRPr lang="en-US" altLang="zh-CN" sz="1600" dirty="0">
              <a:solidFill>
                <a:srgbClr val="030DCD"/>
              </a:solidFill>
            </a:endParaRPr>
          </a:p>
          <a:p>
            <a:pPr lvl="2"/>
            <a:r>
              <a:rPr lang="zh-CN" altLang="en-US" sz="1600" dirty="0">
                <a:solidFill>
                  <a:srgbClr val="000118"/>
                </a:solidFill>
              </a:rPr>
              <a:t>如果</a:t>
            </a:r>
            <a:r>
              <a:rPr lang="en-US" altLang="zh-CN" sz="1600" dirty="0" err="1">
                <a:solidFill>
                  <a:srgbClr val="030DCD"/>
                </a:solidFill>
              </a:rPr>
              <a:t>newsize</a:t>
            </a:r>
            <a:r>
              <a:rPr lang="zh-CN" altLang="en-US" sz="1600" dirty="0">
                <a:solidFill>
                  <a:srgbClr val="030DCD"/>
                </a:solidFill>
              </a:rPr>
              <a:t>大于原来已分配的内存空间</a:t>
            </a:r>
            <a:endParaRPr lang="en-US" altLang="zh-CN" sz="1600" dirty="0">
              <a:solidFill>
                <a:srgbClr val="000118"/>
              </a:solidFill>
            </a:endParaRPr>
          </a:p>
          <a:p>
            <a:pPr lvl="3">
              <a:buFont typeface="Wingdings" panose="05000000000000000000" pitchFamily="2" charset="2"/>
              <a:buChar char="ü"/>
            </a:pPr>
            <a:r>
              <a:rPr lang="zh-CN" altLang="en-US" sz="1400" dirty="0"/>
              <a:t>先判断原来已分配的内存空间是否有连续的</a:t>
            </a:r>
            <a:r>
              <a:rPr lang="en-US" altLang="zh-CN" sz="1400" dirty="0" err="1">
                <a:solidFill>
                  <a:srgbClr val="030DCD"/>
                </a:solidFill>
              </a:rPr>
              <a:t>newsize</a:t>
            </a:r>
            <a:r>
              <a:rPr lang="zh-CN" altLang="en-US" sz="1400" dirty="0"/>
              <a:t>字节；</a:t>
            </a:r>
            <a:endParaRPr lang="en-US" altLang="zh-CN" sz="1400" dirty="0"/>
          </a:p>
          <a:p>
            <a:pPr lvl="3">
              <a:buFont typeface="Wingdings" panose="05000000000000000000" pitchFamily="2" charset="2"/>
              <a:buChar char="ü"/>
            </a:pPr>
            <a:r>
              <a:rPr lang="zh-CN" altLang="en-US" sz="1400" dirty="0"/>
              <a:t>如果有，将原来已分配的空间扩展到</a:t>
            </a:r>
            <a:r>
              <a:rPr lang="en-US" altLang="zh-CN" sz="1400" dirty="0" err="1">
                <a:solidFill>
                  <a:srgbClr val="030DCD"/>
                </a:solidFill>
              </a:rPr>
              <a:t>newsize</a:t>
            </a:r>
            <a:r>
              <a:rPr lang="en-US" altLang="zh-CN" sz="1400" dirty="0">
                <a:solidFill>
                  <a:srgbClr val="030DCD"/>
                </a:solidFill>
              </a:rPr>
              <a:t> </a:t>
            </a:r>
            <a:r>
              <a:rPr lang="zh-CN" altLang="en-US" sz="1400" dirty="0">
                <a:solidFill>
                  <a:srgbClr val="030DCD"/>
                </a:solidFill>
              </a:rPr>
              <a:t>字节</a:t>
            </a:r>
            <a:r>
              <a:rPr lang="zh-CN" altLang="en-US" sz="1400" dirty="0"/>
              <a:t>，并将原空间地址</a:t>
            </a:r>
            <a:r>
              <a:rPr lang="en-US" altLang="zh-CN" sz="1400" dirty="0" err="1"/>
              <a:t>mem_address</a:t>
            </a:r>
            <a:r>
              <a:rPr lang="zh-CN" altLang="en-US" sz="1400" dirty="0"/>
              <a:t>返回；</a:t>
            </a:r>
            <a:endParaRPr lang="en-US" altLang="zh-CN" sz="1400" dirty="0"/>
          </a:p>
          <a:p>
            <a:pPr lvl="3">
              <a:buFont typeface="Wingdings" panose="05000000000000000000" pitchFamily="2" charset="2"/>
              <a:buChar char="ü"/>
            </a:pPr>
            <a:r>
              <a:rPr lang="zh-CN" altLang="en-US" sz="1400" dirty="0"/>
              <a:t>如果原空间不足，则新分配一个</a:t>
            </a:r>
            <a:r>
              <a:rPr lang="en-US" altLang="zh-CN" sz="1400" dirty="0" err="1"/>
              <a:t>newsize</a:t>
            </a:r>
            <a:r>
              <a:rPr lang="zh-CN" altLang="en-US" sz="1400" dirty="0"/>
              <a:t>个字节的空间，并将原空间的数据复制到新分配的内存区域；</a:t>
            </a:r>
            <a:endParaRPr lang="en-US" altLang="zh-CN" sz="1400" dirty="0"/>
          </a:p>
          <a:p>
            <a:pPr lvl="3">
              <a:buFont typeface="Wingdings" panose="05000000000000000000" pitchFamily="2" charset="2"/>
              <a:buChar char="ü"/>
            </a:pPr>
            <a:r>
              <a:rPr lang="zh-CN" altLang="en-US" sz="1400" dirty="0"/>
              <a:t>释放原来</a:t>
            </a:r>
            <a:r>
              <a:rPr lang="en-US" altLang="zh-CN" sz="1400" dirty="0" err="1"/>
              <a:t>mem_address</a:t>
            </a:r>
            <a:r>
              <a:rPr lang="zh-CN" altLang="en-US" sz="1400" dirty="0"/>
              <a:t>所指内存区域；</a:t>
            </a:r>
            <a:endParaRPr lang="en-US" altLang="zh-CN" sz="1400" dirty="0"/>
          </a:p>
          <a:p>
            <a:pPr lvl="3">
              <a:buFont typeface="Wingdings" panose="05000000000000000000" pitchFamily="2" charset="2"/>
              <a:buChar char="ü"/>
            </a:pPr>
            <a:r>
              <a:rPr lang="zh-CN" altLang="en-US" sz="1400" dirty="0"/>
              <a:t>返回新分配的内存区域的首地址；</a:t>
            </a:r>
            <a:endParaRPr lang="en-US" altLang="zh-CN" sz="1400" dirty="0">
              <a:solidFill>
                <a:srgbClr val="000118"/>
              </a:solidFill>
            </a:endParaRPr>
          </a:p>
          <a:p>
            <a:pPr lvl="1"/>
            <a:endParaRPr lang="en-US" altLang="zh-CN" sz="1600" dirty="0">
              <a:solidFill>
                <a:srgbClr val="000118"/>
              </a:solidFill>
            </a:endParaRPr>
          </a:p>
          <a:p>
            <a:pPr lvl="1"/>
            <a:endParaRPr lang="en-US" altLang="zh-CN" sz="1800" dirty="0">
              <a:solidFill>
                <a:srgbClr val="000118"/>
              </a:solidFill>
            </a:endParaRPr>
          </a:p>
          <a:p>
            <a:pPr lvl="1"/>
            <a:endParaRPr lang="en-US" altLang="zh-CN" sz="1800" dirty="0">
              <a:solidFill>
                <a:srgbClr val="000118"/>
              </a:solidFill>
            </a:endParaRPr>
          </a:p>
          <a:p>
            <a:pPr lvl="1"/>
            <a:endParaRPr lang="en-US" altLang="zh-CN" sz="1800" dirty="0">
              <a:solidFill>
                <a:srgbClr val="000118"/>
              </a:solidFill>
            </a:endParaRPr>
          </a:p>
          <a:p>
            <a:pPr marL="685800" lvl="2" indent="0">
              <a:buNone/>
            </a:pPr>
            <a:r>
              <a:rPr lang="en-US" altLang="zh-CN" dirty="0">
                <a:sym typeface="Arial" panose="020B0604020202020204" pitchFamily="34" charset="0"/>
              </a:rPr>
              <a:t> </a:t>
            </a:r>
          </a:p>
          <a:p>
            <a:pPr lvl="2"/>
            <a:endParaRPr lang="en-US" altLang="zh-CN" sz="1800" dirty="0">
              <a:solidFill>
                <a:srgbClr val="000118"/>
              </a:solidFill>
              <a:ea typeface="楷体_GB2312" pitchFamily="49" charset="-122"/>
            </a:endParaRPr>
          </a:p>
          <a:p>
            <a:pPr lvl="1"/>
            <a:endParaRPr lang="zh-CN" altLang="en-US" dirty="0">
              <a:solidFill>
                <a:srgbClr val="000118"/>
              </a:solidFill>
              <a:ea typeface="楷体_GB2312" pitchFamily="49" charset="-122"/>
            </a:endParaRPr>
          </a:p>
          <a:p>
            <a:pPr marL="342900" indent="-342900">
              <a:buFont typeface="Wingdings" panose="05000000000000000000" pitchFamily="2" charset="2"/>
              <a:buChar char="l"/>
            </a:pPr>
            <a:endParaRPr lang="zh-CN" altLang="en-US" dirty="0">
              <a:solidFill>
                <a:srgbClr val="000118"/>
              </a:solidFill>
            </a:endParaRPr>
          </a:p>
        </p:txBody>
      </p:sp>
    </p:spTree>
    <p:extLst>
      <p:ext uri="{BB962C8B-B14F-4D97-AF65-F5344CB8AC3E}">
        <p14:creationId xmlns:p14="http://schemas.microsoft.com/office/powerpoint/2010/main" val="28481647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动态申请结点</a:t>
            </a:r>
            <a:r>
              <a:rPr lang="en-US" altLang="zh-CN" dirty="0"/>
              <a:t>--</a:t>
            </a:r>
            <a:r>
              <a:rPr lang="en-US" altLang="zh-CN" dirty="0">
                <a:solidFill>
                  <a:srgbClr val="FF0000"/>
                </a:solidFill>
              </a:rPr>
              <a:t> </a:t>
            </a:r>
            <a:r>
              <a:rPr lang="en-US" altLang="zh-CN" dirty="0" err="1">
                <a:solidFill>
                  <a:srgbClr val="FF0000"/>
                </a:solidFill>
              </a:rPr>
              <a:t>calloc</a:t>
            </a:r>
            <a:r>
              <a:rPr lang="zh-CN" altLang="en-US" dirty="0"/>
              <a:t>函数 </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en-US" altLang="zh-CN" sz="2000" dirty="0" err="1">
                <a:solidFill>
                  <a:srgbClr val="FF0000"/>
                </a:solidFill>
              </a:rPr>
              <a:t>calloc</a:t>
            </a:r>
            <a:r>
              <a:rPr lang="zh-CN" altLang="en-US" sz="2000" dirty="0"/>
              <a:t>函数   </a:t>
            </a:r>
            <a:r>
              <a:rPr lang="en-US" altLang="zh-CN" sz="2000" dirty="0">
                <a:solidFill>
                  <a:srgbClr val="000118"/>
                </a:solidFill>
              </a:rPr>
              <a:t> //</a:t>
            </a:r>
            <a:r>
              <a:rPr lang="zh-CN" altLang="en-US" sz="2000" dirty="0">
                <a:solidFill>
                  <a:srgbClr val="006600"/>
                </a:solidFill>
              </a:rPr>
              <a:t>头文件</a:t>
            </a:r>
            <a:r>
              <a:rPr lang="en-US" altLang="zh-CN" sz="2000" dirty="0" err="1">
                <a:solidFill>
                  <a:srgbClr val="006600"/>
                </a:solidFill>
              </a:rPr>
              <a:t>stdlib.h</a:t>
            </a:r>
            <a:r>
              <a:rPr lang="zh-CN" altLang="en-US" sz="2000" dirty="0">
                <a:solidFill>
                  <a:srgbClr val="080808"/>
                </a:solidFill>
              </a:rPr>
              <a:t>或</a:t>
            </a:r>
            <a:r>
              <a:rPr lang="en-US" altLang="zh-CN" sz="2000" dirty="0" err="1">
                <a:solidFill>
                  <a:srgbClr val="006600"/>
                </a:solidFill>
              </a:rPr>
              <a:t>malloc.h</a:t>
            </a:r>
            <a:endParaRPr lang="zh-CN" altLang="en-US" sz="2000" dirty="0"/>
          </a:p>
          <a:p>
            <a:pPr lvl="1"/>
            <a:r>
              <a:rPr lang="zh-CN" altLang="en-US" sz="1800" dirty="0">
                <a:solidFill>
                  <a:srgbClr val="000118"/>
                </a:solidFill>
              </a:rPr>
              <a:t>函数原型：</a:t>
            </a:r>
            <a:r>
              <a:rPr lang="en-US" altLang="zh-CN" sz="1800" dirty="0">
                <a:solidFill>
                  <a:srgbClr val="030DCD"/>
                </a:solidFill>
              </a:rPr>
              <a:t>void *</a:t>
            </a:r>
            <a:r>
              <a:rPr lang="en-US" altLang="zh-CN" sz="1800" dirty="0" err="1">
                <a:solidFill>
                  <a:srgbClr val="030DCD"/>
                </a:solidFill>
              </a:rPr>
              <a:t>calloc</a:t>
            </a:r>
            <a:r>
              <a:rPr lang="zh-CN" altLang="en-US" sz="1800" dirty="0">
                <a:solidFill>
                  <a:srgbClr val="030DCD"/>
                </a:solidFill>
              </a:rPr>
              <a:t>（</a:t>
            </a:r>
            <a:r>
              <a:rPr lang="en-US" altLang="zh-CN" sz="1800" dirty="0">
                <a:solidFill>
                  <a:srgbClr val="030DCD"/>
                </a:solidFill>
              </a:rPr>
              <a:t>unsigned </a:t>
            </a:r>
            <a:r>
              <a:rPr lang="en-US" altLang="zh-CN" sz="1800" dirty="0">
                <a:solidFill>
                  <a:srgbClr val="C00000"/>
                </a:solidFill>
              </a:rPr>
              <a:t>n</a:t>
            </a:r>
            <a:r>
              <a:rPr lang="zh-CN" altLang="en-US" sz="1800" dirty="0">
                <a:solidFill>
                  <a:srgbClr val="030DCD"/>
                </a:solidFill>
              </a:rPr>
              <a:t>，</a:t>
            </a:r>
            <a:r>
              <a:rPr lang="en-US" altLang="zh-CN" sz="1800" dirty="0">
                <a:solidFill>
                  <a:srgbClr val="030DCD"/>
                </a:solidFill>
              </a:rPr>
              <a:t>unsigned </a:t>
            </a:r>
            <a:r>
              <a:rPr lang="en-US" altLang="zh-CN" sz="1800" dirty="0">
                <a:solidFill>
                  <a:srgbClr val="C00000"/>
                </a:solidFill>
              </a:rPr>
              <a:t>size</a:t>
            </a:r>
            <a:r>
              <a:rPr lang="zh-CN" altLang="en-US" sz="1800" dirty="0">
                <a:solidFill>
                  <a:srgbClr val="000118"/>
                </a:solidFill>
              </a:rPr>
              <a:t>）</a:t>
            </a:r>
            <a:r>
              <a:rPr lang="en-US" altLang="zh-CN" sz="1800" dirty="0">
                <a:solidFill>
                  <a:srgbClr val="000118"/>
                </a:solidFill>
              </a:rPr>
              <a:t>;  </a:t>
            </a:r>
          </a:p>
          <a:p>
            <a:pPr lvl="1"/>
            <a:r>
              <a:rPr lang="zh-CN" altLang="en-US" sz="1800" dirty="0">
                <a:solidFill>
                  <a:srgbClr val="000118"/>
                </a:solidFill>
              </a:rPr>
              <a:t>其作用是在内存的</a:t>
            </a:r>
            <a:r>
              <a:rPr lang="zh-CN" altLang="en-US" sz="1800" dirty="0">
                <a:solidFill>
                  <a:srgbClr val="030DCD"/>
                </a:solidFill>
              </a:rPr>
              <a:t>动态存储区</a:t>
            </a:r>
            <a:r>
              <a:rPr lang="zh-CN" altLang="en-US" sz="1800" dirty="0">
                <a:solidFill>
                  <a:srgbClr val="000118"/>
                </a:solidFill>
              </a:rPr>
              <a:t>中</a:t>
            </a:r>
            <a:r>
              <a:rPr lang="zh-CN" altLang="en-US" sz="1800" b="1" dirty="0">
                <a:solidFill>
                  <a:srgbClr val="006600"/>
                </a:solidFill>
              </a:rPr>
              <a:t>分配</a:t>
            </a:r>
            <a:r>
              <a:rPr lang="en-US" altLang="zh-CN" sz="1800" b="1" dirty="0">
                <a:solidFill>
                  <a:srgbClr val="C00000"/>
                </a:solidFill>
              </a:rPr>
              <a:t>n</a:t>
            </a:r>
            <a:r>
              <a:rPr lang="zh-CN" altLang="en-US" sz="1800" b="1" dirty="0">
                <a:solidFill>
                  <a:srgbClr val="C00000"/>
                </a:solidFill>
              </a:rPr>
              <a:t>个长度为</a:t>
            </a:r>
            <a:r>
              <a:rPr lang="en-US" altLang="zh-CN" sz="1800" b="1" dirty="0">
                <a:solidFill>
                  <a:srgbClr val="C00000"/>
                </a:solidFill>
              </a:rPr>
              <a:t>size</a:t>
            </a:r>
            <a:r>
              <a:rPr lang="zh-CN" altLang="en-US" sz="1800" b="1" dirty="0">
                <a:solidFill>
                  <a:srgbClr val="006600"/>
                </a:solidFill>
              </a:rPr>
              <a:t>的连续空间；</a:t>
            </a:r>
            <a:endParaRPr lang="en-US" altLang="zh-CN" sz="1800" b="1" dirty="0">
              <a:solidFill>
                <a:srgbClr val="006600"/>
              </a:solidFill>
            </a:endParaRPr>
          </a:p>
          <a:p>
            <a:pPr lvl="1"/>
            <a:r>
              <a:rPr lang="zh-CN" altLang="en-US" sz="1800" b="1" dirty="0">
                <a:solidFill>
                  <a:srgbClr val="C00000"/>
                </a:solidFill>
              </a:rPr>
              <a:t>并自动初始化为</a:t>
            </a:r>
            <a:r>
              <a:rPr lang="en-US" altLang="zh-CN" sz="1800" b="1" dirty="0">
                <a:solidFill>
                  <a:srgbClr val="C00000"/>
                </a:solidFill>
              </a:rPr>
              <a:t>0</a:t>
            </a:r>
            <a:r>
              <a:rPr lang="zh-CN" altLang="en-US" sz="1800" b="1" dirty="0">
                <a:solidFill>
                  <a:srgbClr val="C00000"/>
                </a:solidFill>
              </a:rPr>
              <a:t>；</a:t>
            </a:r>
            <a:r>
              <a:rPr lang="zh-CN" altLang="en-US" sz="1800" b="1" i="1" dirty="0">
                <a:solidFill>
                  <a:srgbClr val="660066"/>
                </a:solidFill>
              </a:rPr>
              <a:t>（此为与</a:t>
            </a:r>
            <a:r>
              <a:rPr lang="en-US" altLang="zh-CN" sz="1800" b="1" i="1" dirty="0">
                <a:solidFill>
                  <a:srgbClr val="660066"/>
                </a:solidFill>
              </a:rPr>
              <a:t>malloc </a:t>
            </a:r>
            <a:r>
              <a:rPr lang="zh-CN" altLang="en-US" sz="1800" b="1" i="1" dirty="0">
                <a:solidFill>
                  <a:srgbClr val="660066"/>
                </a:solidFill>
              </a:rPr>
              <a:t>函数的主要区别）</a:t>
            </a:r>
            <a:endParaRPr lang="en-US" altLang="zh-CN" sz="1800" b="1" i="1" dirty="0">
              <a:solidFill>
                <a:srgbClr val="660066"/>
              </a:solidFill>
            </a:endParaRPr>
          </a:p>
          <a:p>
            <a:pPr lvl="1"/>
            <a:r>
              <a:rPr lang="zh-CN" altLang="en-US" sz="1800" dirty="0">
                <a:solidFill>
                  <a:srgbClr val="000118"/>
                </a:solidFill>
              </a:rPr>
              <a:t>函数返回一个指向分配域起始地址的指针；</a:t>
            </a:r>
            <a:endParaRPr lang="en-US" altLang="zh-CN" sz="1800" dirty="0">
              <a:solidFill>
                <a:srgbClr val="000118"/>
              </a:solidFill>
            </a:endParaRPr>
          </a:p>
          <a:p>
            <a:pPr lvl="1"/>
            <a:r>
              <a:rPr lang="zh-CN" altLang="en-US" sz="1800" dirty="0">
                <a:solidFill>
                  <a:srgbClr val="000118"/>
                </a:solidFill>
              </a:rPr>
              <a:t>如果分配不成功，返回</a:t>
            </a:r>
            <a:r>
              <a:rPr lang="en-US" altLang="zh-CN" sz="1800" dirty="0">
                <a:solidFill>
                  <a:srgbClr val="000118"/>
                </a:solidFill>
              </a:rPr>
              <a:t>NULL</a:t>
            </a:r>
            <a:r>
              <a:rPr lang="zh-CN" altLang="en-US" sz="1800" dirty="0">
                <a:solidFill>
                  <a:srgbClr val="000118"/>
                </a:solidFill>
              </a:rPr>
              <a:t>。</a:t>
            </a:r>
          </a:p>
          <a:p>
            <a:pPr lvl="1"/>
            <a:endParaRPr lang="en-US" altLang="zh-CN" sz="1800" dirty="0">
              <a:solidFill>
                <a:srgbClr val="000118"/>
              </a:solidFill>
            </a:endParaRPr>
          </a:p>
          <a:p>
            <a:pPr lvl="1"/>
            <a:r>
              <a:rPr lang="zh-CN" altLang="en-US" sz="1800" dirty="0">
                <a:solidFill>
                  <a:srgbClr val="1C02E0"/>
                </a:solidFill>
              </a:rPr>
              <a:t>有时用</a:t>
            </a:r>
            <a:r>
              <a:rPr lang="en-US" altLang="zh-CN" sz="1800" dirty="0" err="1">
                <a:solidFill>
                  <a:srgbClr val="1C02E0"/>
                </a:solidFill>
              </a:rPr>
              <a:t>calloc</a:t>
            </a:r>
            <a:r>
              <a:rPr lang="zh-CN" altLang="en-US" sz="1800" dirty="0">
                <a:solidFill>
                  <a:srgbClr val="1C02E0"/>
                </a:solidFill>
              </a:rPr>
              <a:t>函数为数组开辟动态存储空间，</a:t>
            </a:r>
            <a:r>
              <a:rPr lang="en-US" altLang="zh-CN" sz="1800" dirty="0">
                <a:solidFill>
                  <a:srgbClr val="1C02E0"/>
                </a:solidFill>
              </a:rPr>
              <a:t>n</a:t>
            </a:r>
            <a:r>
              <a:rPr lang="zh-CN" altLang="en-US" sz="1800" dirty="0">
                <a:solidFill>
                  <a:srgbClr val="1C02E0"/>
                </a:solidFill>
              </a:rPr>
              <a:t>为数组元素个数，每个元素长度为</a:t>
            </a:r>
            <a:r>
              <a:rPr lang="en-US" altLang="zh-CN" sz="1800" dirty="0">
                <a:solidFill>
                  <a:srgbClr val="1C02E0"/>
                </a:solidFill>
              </a:rPr>
              <a:t>size</a:t>
            </a:r>
            <a:r>
              <a:rPr lang="zh-CN" altLang="en-US" sz="1800" dirty="0">
                <a:solidFill>
                  <a:srgbClr val="1C02E0"/>
                </a:solidFill>
              </a:rPr>
              <a:t>字节</a:t>
            </a:r>
            <a:r>
              <a:rPr lang="zh-CN" altLang="en-US" sz="1800" dirty="0">
                <a:solidFill>
                  <a:srgbClr val="000118"/>
                </a:solidFill>
              </a:rPr>
              <a:t>；</a:t>
            </a:r>
            <a:endParaRPr lang="en-US" altLang="zh-CN" sz="1800" dirty="0">
              <a:solidFill>
                <a:srgbClr val="000118"/>
              </a:solidFill>
            </a:endParaRPr>
          </a:p>
          <a:p>
            <a:pPr marL="685800" lvl="2" indent="0">
              <a:buNone/>
            </a:pPr>
            <a:r>
              <a:rPr lang="en-US" altLang="zh-CN" sz="1800" dirty="0" err="1">
                <a:solidFill>
                  <a:srgbClr val="000118"/>
                </a:solidFill>
              </a:rPr>
              <a:t>int</a:t>
            </a:r>
            <a:r>
              <a:rPr lang="en-US" altLang="zh-CN" sz="1800" dirty="0">
                <a:solidFill>
                  <a:srgbClr val="000118"/>
                </a:solidFill>
              </a:rPr>
              <a:t>  n</a:t>
            </a:r>
            <a:r>
              <a:rPr lang="en-US" altLang="zh-CN" sz="1800" dirty="0" smtClean="0">
                <a:solidFill>
                  <a:srgbClr val="000118"/>
                </a:solidFill>
              </a:rPr>
              <a:t>;</a:t>
            </a:r>
            <a:endParaRPr lang="en-US" altLang="zh-CN" sz="1800" dirty="0">
              <a:solidFill>
                <a:srgbClr val="000118"/>
              </a:solidFill>
            </a:endParaRPr>
          </a:p>
          <a:p>
            <a:pPr marL="685800" lvl="2" indent="0">
              <a:buNone/>
            </a:pPr>
            <a:r>
              <a:rPr lang="en-US" altLang="zh-CN" sz="1800" dirty="0" err="1">
                <a:solidFill>
                  <a:srgbClr val="000118"/>
                </a:solidFill>
              </a:rPr>
              <a:t>scanf</a:t>
            </a:r>
            <a:r>
              <a:rPr lang="en-US" altLang="zh-CN" sz="1800" dirty="0">
                <a:solidFill>
                  <a:srgbClr val="000118"/>
                </a:solidFill>
              </a:rPr>
              <a:t>(“%</a:t>
            </a:r>
            <a:r>
              <a:rPr lang="en-US" altLang="zh-CN" sz="1800" dirty="0" err="1">
                <a:solidFill>
                  <a:srgbClr val="000118"/>
                </a:solidFill>
              </a:rPr>
              <a:t>d”,&amp;n</a:t>
            </a:r>
            <a:r>
              <a:rPr lang="en-US" altLang="zh-CN" sz="1800" dirty="0">
                <a:solidFill>
                  <a:srgbClr val="000118"/>
                </a:solidFill>
              </a:rPr>
              <a:t>);</a:t>
            </a:r>
          </a:p>
          <a:p>
            <a:pPr marL="685800" lvl="2" indent="0">
              <a:buNone/>
            </a:pPr>
            <a:r>
              <a:rPr lang="en-US" altLang="zh-CN" sz="1800" b="1" dirty="0" err="1">
                <a:sym typeface="Arial" panose="020B0604020202020204" pitchFamily="34" charset="0"/>
              </a:rPr>
              <a:t>int</a:t>
            </a:r>
            <a:r>
              <a:rPr lang="en-US" altLang="zh-CN" sz="1800" b="1" dirty="0">
                <a:sym typeface="Arial" panose="020B0604020202020204" pitchFamily="34" charset="0"/>
              </a:rPr>
              <a:t> </a:t>
            </a:r>
            <a:r>
              <a:rPr lang="en-US" altLang="zh-CN" sz="1800" b="1" dirty="0" smtClean="0">
                <a:sym typeface="Arial" panose="020B0604020202020204" pitchFamily="34" charset="0"/>
              </a:rPr>
              <a:t>*q=(</a:t>
            </a:r>
            <a:r>
              <a:rPr lang="en-US" altLang="zh-CN" sz="1800" b="1" dirty="0">
                <a:solidFill>
                  <a:srgbClr val="030DCD"/>
                </a:solidFill>
                <a:sym typeface="Arial" panose="020B0604020202020204" pitchFamily="34" charset="0"/>
              </a:rPr>
              <a:t>int *</a:t>
            </a:r>
            <a:r>
              <a:rPr lang="en-US" altLang="zh-CN" sz="1800" b="1" dirty="0">
                <a:sym typeface="Arial" panose="020B0604020202020204" pitchFamily="34" charset="0"/>
              </a:rPr>
              <a:t>)</a:t>
            </a:r>
            <a:r>
              <a:rPr lang="en-US" altLang="zh-CN" sz="1800" b="1" dirty="0" err="1">
                <a:sym typeface="Arial" panose="020B0604020202020204" pitchFamily="34" charset="0"/>
              </a:rPr>
              <a:t>calloc</a:t>
            </a:r>
            <a:r>
              <a:rPr lang="en-US" altLang="zh-CN" sz="1800" b="1" dirty="0">
                <a:sym typeface="Arial" panose="020B0604020202020204" pitchFamily="34" charset="0"/>
              </a:rPr>
              <a:t>(</a:t>
            </a:r>
            <a:r>
              <a:rPr lang="en-US" altLang="zh-CN" sz="1800" b="1" dirty="0" err="1">
                <a:solidFill>
                  <a:srgbClr val="FF0000"/>
                </a:solidFill>
                <a:sym typeface="Arial" panose="020B0604020202020204" pitchFamily="34" charset="0"/>
              </a:rPr>
              <a:t>n</a:t>
            </a:r>
            <a:r>
              <a:rPr lang="en-US" altLang="zh-CN" sz="1800" b="1" dirty="0" err="1">
                <a:sym typeface="Arial" panose="020B0604020202020204" pitchFamily="34" charset="0"/>
              </a:rPr>
              <a:t>,</a:t>
            </a:r>
            <a:r>
              <a:rPr lang="en-US" altLang="zh-CN" sz="1800" b="1" dirty="0" err="1">
                <a:solidFill>
                  <a:srgbClr val="7030A0"/>
                </a:solidFill>
                <a:sym typeface="Arial" panose="020B0604020202020204" pitchFamily="34" charset="0"/>
              </a:rPr>
              <a:t>sizeof</a:t>
            </a:r>
            <a:r>
              <a:rPr lang="en-US" altLang="zh-CN" sz="1800" b="1" dirty="0">
                <a:solidFill>
                  <a:srgbClr val="7030A0"/>
                </a:solidFill>
                <a:sym typeface="Arial" panose="020B0604020202020204" pitchFamily="34" charset="0"/>
              </a:rPr>
              <a:t>(int)</a:t>
            </a:r>
            <a:r>
              <a:rPr lang="en-US" altLang="zh-CN" sz="1800" b="1" dirty="0">
                <a:sym typeface="Arial" panose="020B0604020202020204" pitchFamily="34" charset="0"/>
              </a:rPr>
              <a:t>);  </a:t>
            </a:r>
            <a:r>
              <a:rPr lang="en-US" altLang="zh-CN" sz="1400" b="1" dirty="0" smtClean="0">
                <a:sym typeface="Arial" panose="020B0604020202020204" pitchFamily="34" charset="0"/>
              </a:rPr>
              <a:t>//</a:t>
            </a:r>
            <a:r>
              <a:rPr lang="zh-CN" altLang="en-US" sz="1400" b="1" dirty="0">
                <a:sym typeface="Arial" panose="020B0604020202020204" pitchFamily="34" charset="0"/>
              </a:rPr>
              <a:t>这里是在动态存储区</a:t>
            </a:r>
            <a:r>
              <a:rPr lang="en-US" altLang="zh-CN" sz="1400" b="1" dirty="0">
                <a:sym typeface="Arial" panose="020B0604020202020204" pitchFamily="34" charset="0"/>
              </a:rPr>
              <a:t>heap</a:t>
            </a:r>
            <a:r>
              <a:rPr lang="zh-CN" altLang="en-US" sz="1400" b="1" dirty="0">
                <a:sym typeface="Arial" panose="020B0604020202020204" pitchFamily="34" charset="0"/>
              </a:rPr>
              <a:t>中为数组分配空间</a:t>
            </a:r>
            <a:r>
              <a:rPr lang="zh-CN" altLang="en-US" sz="1400" dirty="0">
                <a:sym typeface="Arial" panose="020B0604020202020204" pitchFamily="34" charset="0"/>
              </a:rPr>
              <a:t>；</a:t>
            </a:r>
            <a:endParaRPr lang="en-US" altLang="zh-CN" sz="1800" dirty="0">
              <a:sym typeface="Arial" panose="020B0604020202020204" pitchFamily="34" charset="0"/>
            </a:endParaRPr>
          </a:p>
          <a:p>
            <a:pPr marL="685800" lvl="2" indent="0">
              <a:buNone/>
            </a:pPr>
            <a:r>
              <a:rPr lang="en-US" altLang="zh-CN" sz="1800" dirty="0" err="1" smtClean="0">
                <a:sym typeface="Arial" panose="020B0604020202020204" pitchFamily="34" charset="0"/>
              </a:rPr>
              <a:t>int</a:t>
            </a:r>
            <a:r>
              <a:rPr lang="en-US" altLang="zh-CN" sz="1800" dirty="0" smtClean="0">
                <a:sym typeface="Arial" panose="020B0604020202020204" pitchFamily="34" charset="0"/>
              </a:rPr>
              <a:t> *p=q;</a:t>
            </a:r>
          </a:p>
          <a:p>
            <a:pPr marL="685800" lvl="2" indent="0">
              <a:buNone/>
            </a:pPr>
            <a:r>
              <a:rPr lang="en-US" altLang="zh-CN" sz="1800" dirty="0" smtClean="0">
                <a:sym typeface="Arial" panose="020B0604020202020204" pitchFamily="34" charset="0"/>
              </a:rPr>
              <a:t>for (</a:t>
            </a:r>
            <a:r>
              <a:rPr lang="en-US" altLang="zh-CN" sz="1800" dirty="0" err="1" smtClean="0">
                <a:sym typeface="Arial" panose="020B0604020202020204" pitchFamily="34" charset="0"/>
              </a:rPr>
              <a:t>int</a:t>
            </a:r>
            <a:r>
              <a:rPr lang="en-US" altLang="zh-CN" sz="1800" dirty="0" smtClean="0">
                <a:sym typeface="Arial" panose="020B0604020202020204" pitchFamily="34" charset="0"/>
              </a:rPr>
              <a:t> </a:t>
            </a:r>
            <a:r>
              <a:rPr lang="en-US" altLang="zh-CN" sz="1800" dirty="0" err="1" smtClean="0">
                <a:sym typeface="Arial" panose="020B0604020202020204" pitchFamily="34" charset="0"/>
              </a:rPr>
              <a:t>i</a:t>
            </a:r>
            <a:r>
              <a:rPr lang="en-US" altLang="zh-CN" sz="1800" dirty="0" smtClean="0">
                <a:sym typeface="Arial" panose="020B0604020202020204" pitchFamily="34" charset="0"/>
              </a:rPr>
              <a:t>=0;i&lt;=9;i++)</a:t>
            </a:r>
          </a:p>
          <a:p>
            <a:pPr marL="685800" lvl="2" indent="0">
              <a:buNone/>
            </a:pPr>
            <a:r>
              <a:rPr lang="en-US" altLang="zh-CN" sz="1800" dirty="0" smtClean="0">
                <a:sym typeface="Arial" panose="020B0604020202020204" pitchFamily="34" charset="0"/>
              </a:rPr>
              <a:t>{*p++=</a:t>
            </a:r>
            <a:r>
              <a:rPr lang="en-US" altLang="zh-CN" sz="1800" dirty="0" err="1" smtClean="0">
                <a:sym typeface="Arial" panose="020B0604020202020204" pitchFamily="34" charset="0"/>
              </a:rPr>
              <a:t>i</a:t>
            </a:r>
            <a:r>
              <a:rPr lang="en-US" altLang="zh-CN" sz="1800" dirty="0" smtClean="0">
                <a:sym typeface="Arial" panose="020B0604020202020204" pitchFamily="34" charset="0"/>
              </a:rPr>
              <a:t>*</a:t>
            </a:r>
            <a:r>
              <a:rPr lang="en-US" altLang="zh-CN" sz="1800" dirty="0" err="1" smtClean="0">
                <a:sym typeface="Arial" panose="020B0604020202020204" pitchFamily="34" charset="0"/>
              </a:rPr>
              <a:t>i</a:t>
            </a:r>
            <a:r>
              <a:rPr lang="en-US" altLang="zh-CN" sz="1800" dirty="0" smtClean="0">
                <a:sym typeface="Arial" panose="020B0604020202020204" pitchFamily="34" charset="0"/>
              </a:rPr>
              <a:t>;  //</a:t>
            </a:r>
            <a:r>
              <a:rPr lang="zh-CN" altLang="en-US" sz="1800" dirty="0" smtClean="0">
                <a:sym typeface="Arial" panose="020B0604020202020204" pitchFamily="34" charset="0"/>
              </a:rPr>
              <a:t>或</a:t>
            </a:r>
            <a:r>
              <a:rPr lang="en-US" altLang="zh-CN" sz="1800" dirty="0" smtClean="0">
                <a:sym typeface="Arial" panose="020B0604020202020204" pitchFamily="34" charset="0"/>
              </a:rPr>
              <a:t>q[</a:t>
            </a:r>
            <a:r>
              <a:rPr lang="en-US" altLang="zh-CN" sz="1800" dirty="0" err="1" smtClean="0">
                <a:sym typeface="Arial" panose="020B0604020202020204" pitchFamily="34" charset="0"/>
              </a:rPr>
              <a:t>i</a:t>
            </a:r>
            <a:r>
              <a:rPr lang="en-US" altLang="zh-CN" sz="1800" dirty="0" smtClean="0">
                <a:sym typeface="Arial" panose="020B0604020202020204" pitchFamily="34" charset="0"/>
              </a:rPr>
              <a:t>]=</a:t>
            </a:r>
            <a:r>
              <a:rPr lang="en-US" altLang="zh-CN" sz="1800" dirty="0" err="1" smtClean="0">
                <a:sym typeface="Arial" panose="020B0604020202020204" pitchFamily="34" charset="0"/>
              </a:rPr>
              <a:t>i</a:t>
            </a:r>
            <a:r>
              <a:rPr lang="zh-CN" altLang="en-US" sz="1800" dirty="0" smtClean="0">
                <a:sym typeface="Arial" panose="020B0604020202020204" pitchFamily="34" charset="0"/>
              </a:rPr>
              <a:t>*</a:t>
            </a:r>
            <a:r>
              <a:rPr lang="en-US" altLang="zh-CN" sz="1800" dirty="0" err="1">
                <a:sym typeface="Arial" panose="020B0604020202020204" pitchFamily="34" charset="0"/>
              </a:rPr>
              <a:t>i</a:t>
            </a:r>
            <a:r>
              <a:rPr lang="en-US" altLang="zh-CN" sz="1800" dirty="0" smtClean="0">
                <a:sym typeface="Arial" panose="020B0604020202020204" pitchFamily="34" charset="0"/>
              </a:rPr>
              <a:t>;}</a:t>
            </a:r>
            <a:endParaRPr lang="en-US" altLang="zh-CN" sz="1800" dirty="0">
              <a:sym typeface="Arial" panose="020B0604020202020204" pitchFamily="34" charset="0"/>
            </a:endParaRPr>
          </a:p>
          <a:p>
            <a:pPr marL="685800" lvl="2" indent="0">
              <a:buNone/>
            </a:pPr>
            <a:r>
              <a:rPr lang="en-US" altLang="zh-CN" dirty="0">
                <a:sym typeface="Arial" panose="020B0604020202020204" pitchFamily="34" charset="0"/>
              </a:rPr>
              <a:t> </a:t>
            </a:r>
          </a:p>
          <a:p>
            <a:pPr lvl="2"/>
            <a:endParaRPr lang="en-US" altLang="zh-CN" sz="1800" dirty="0">
              <a:solidFill>
                <a:srgbClr val="000118"/>
              </a:solidFill>
              <a:ea typeface="楷体_GB2312" pitchFamily="49" charset="-122"/>
            </a:endParaRPr>
          </a:p>
          <a:p>
            <a:pPr lvl="1"/>
            <a:endParaRPr lang="zh-CN" altLang="en-US" dirty="0">
              <a:solidFill>
                <a:srgbClr val="000118"/>
              </a:solidFill>
              <a:ea typeface="楷体_GB2312" pitchFamily="49" charset="-122"/>
            </a:endParaRPr>
          </a:p>
          <a:p>
            <a:pPr marL="342900" indent="-342900">
              <a:buFont typeface="Wingdings" panose="05000000000000000000" pitchFamily="2" charset="2"/>
              <a:buChar char="l"/>
            </a:pPr>
            <a:endParaRPr lang="zh-CN" altLang="en-US" dirty="0">
              <a:solidFill>
                <a:srgbClr val="000118"/>
              </a:solidFill>
            </a:endParaRPr>
          </a:p>
        </p:txBody>
      </p:sp>
    </p:spTree>
    <p:extLst>
      <p:ext uri="{BB962C8B-B14F-4D97-AF65-F5344CB8AC3E}">
        <p14:creationId xmlns:p14="http://schemas.microsoft.com/office/powerpoint/2010/main" val="10079033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a:t>
            </a:r>
            <a:r>
              <a:rPr lang="en-US" altLang="zh-CN" dirty="0">
                <a:solidFill>
                  <a:srgbClr val="FF0000"/>
                </a:solidFill>
              </a:rPr>
              <a:t>malloc</a:t>
            </a:r>
            <a:r>
              <a:rPr lang="zh-CN" altLang="en-US" dirty="0"/>
              <a:t>与</a:t>
            </a:r>
            <a:r>
              <a:rPr lang="en-US" altLang="zh-CN" dirty="0" err="1">
                <a:solidFill>
                  <a:srgbClr val="FF0000"/>
                </a:solidFill>
              </a:rPr>
              <a:t>calloc</a:t>
            </a:r>
            <a:r>
              <a:rPr lang="zh-CN" altLang="en-US" dirty="0"/>
              <a:t>函数的返回值进行</a:t>
            </a:r>
            <a:r>
              <a:rPr lang="zh-CN" altLang="en-US" dirty="0">
                <a:solidFill>
                  <a:srgbClr val="030DCD"/>
                </a:solidFill>
              </a:rPr>
              <a:t>强制类型转换 </a:t>
            </a:r>
          </a:p>
        </p:txBody>
      </p:sp>
      <p:sp>
        <p:nvSpPr>
          <p:cNvPr id="3" name="内容占位符 2"/>
          <p:cNvSpPr>
            <a:spLocks noGrp="1"/>
          </p:cNvSpPr>
          <p:nvPr>
            <p:ph idx="1"/>
          </p:nvPr>
        </p:nvSpPr>
        <p:spPr/>
        <p:txBody>
          <a:bodyPr/>
          <a:lstStyle/>
          <a:p>
            <a:pPr marL="342900" lvl="1">
              <a:lnSpc>
                <a:spcPct val="100000"/>
              </a:lnSpc>
              <a:spcBef>
                <a:spcPts val="600"/>
              </a:spcBef>
              <a:buClr>
                <a:schemeClr val="accent1"/>
              </a:buClr>
              <a:buSzPct val="60000"/>
              <a:buFont typeface="Wingdings" panose="05000000000000000000" pitchFamily="2" charset="2"/>
              <a:buChar char="l"/>
            </a:pPr>
            <a:r>
              <a:rPr lang="en-US" altLang="zh-CN" sz="2400" dirty="0">
                <a:solidFill>
                  <a:srgbClr val="1A93C8"/>
                </a:solidFill>
                <a:sym typeface="Arial" panose="020B0604020202020204" pitchFamily="34" charset="0"/>
              </a:rPr>
              <a:t>ANSI </a:t>
            </a:r>
            <a:r>
              <a:rPr lang="zh-CN" altLang="en-US" sz="2400" dirty="0">
                <a:solidFill>
                  <a:srgbClr val="1A93C8"/>
                </a:solidFill>
                <a:sym typeface="Arial" panose="020B0604020202020204" pitchFamily="34" charset="0"/>
              </a:rPr>
              <a:t>Ｃ提供的</a:t>
            </a:r>
            <a:r>
              <a:rPr lang="en-US" altLang="zh-CN" sz="2400" dirty="0">
                <a:solidFill>
                  <a:srgbClr val="1A93C8"/>
                </a:solidFill>
                <a:sym typeface="Arial" panose="020B0604020202020204" pitchFamily="34" charset="0"/>
              </a:rPr>
              <a:t>malloc</a:t>
            </a:r>
            <a:r>
              <a:rPr lang="zh-CN" altLang="en-US" sz="2400" dirty="0">
                <a:solidFill>
                  <a:srgbClr val="1A93C8"/>
                </a:solidFill>
                <a:sym typeface="Arial" panose="020B0604020202020204" pitchFamily="34" charset="0"/>
              </a:rPr>
              <a:t>和</a:t>
            </a:r>
            <a:r>
              <a:rPr lang="en-US" altLang="zh-CN" sz="2400" dirty="0" err="1">
                <a:solidFill>
                  <a:srgbClr val="1A93C8"/>
                </a:solidFill>
                <a:sym typeface="Arial" panose="020B0604020202020204" pitchFamily="34" charset="0"/>
              </a:rPr>
              <a:t>calloc</a:t>
            </a:r>
            <a:r>
              <a:rPr lang="zh-CN" altLang="en-US" sz="2400" dirty="0">
                <a:solidFill>
                  <a:srgbClr val="1A93C8"/>
                </a:solidFill>
                <a:sym typeface="Arial" panose="020B0604020202020204" pitchFamily="34" charset="0"/>
              </a:rPr>
              <a:t>函数规定返回值为</a:t>
            </a:r>
            <a:r>
              <a:rPr lang="en-US" altLang="zh-CN" sz="2400" dirty="0">
                <a:solidFill>
                  <a:srgbClr val="1A93C8"/>
                </a:solidFill>
                <a:sym typeface="Arial" panose="020B0604020202020204" pitchFamily="34" charset="0"/>
              </a:rPr>
              <a:t>void</a:t>
            </a:r>
            <a:r>
              <a:rPr lang="zh-CN" altLang="en-US" sz="2400" dirty="0">
                <a:solidFill>
                  <a:srgbClr val="1A93C8"/>
                </a:solidFill>
                <a:sym typeface="Arial" panose="020B0604020202020204" pitchFamily="34" charset="0"/>
              </a:rPr>
              <a:t>类型；</a:t>
            </a:r>
            <a:endParaRPr lang="en-US" altLang="zh-CN" sz="2400" dirty="0">
              <a:solidFill>
                <a:srgbClr val="1A93C8"/>
              </a:solidFill>
              <a:sym typeface="Arial" panose="020B0604020202020204" pitchFamily="34" charset="0"/>
            </a:endParaRPr>
          </a:p>
          <a:p>
            <a:pPr marL="342900" lvl="1">
              <a:lnSpc>
                <a:spcPct val="100000"/>
              </a:lnSpc>
              <a:spcBef>
                <a:spcPts val="600"/>
              </a:spcBef>
              <a:buClr>
                <a:schemeClr val="accent1"/>
              </a:buClr>
              <a:buSzPct val="60000"/>
              <a:buFont typeface="Wingdings" panose="05000000000000000000" pitchFamily="2" charset="2"/>
              <a:buChar char="l"/>
            </a:pPr>
            <a:r>
              <a:rPr lang="zh-CN" altLang="en-US" sz="2400" dirty="0">
                <a:solidFill>
                  <a:srgbClr val="1A93C8"/>
                </a:solidFill>
                <a:sym typeface="Arial" panose="020B0604020202020204" pitchFamily="34" charset="0"/>
              </a:rPr>
              <a:t>使用时需要根据具体的指针类型进行强制转换。</a:t>
            </a:r>
            <a:endParaRPr lang="en-US" altLang="zh-CN" sz="2400" dirty="0">
              <a:solidFill>
                <a:srgbClr val="1A93C8"/>
              </a:solidFill>
              <a:sym typeface="Arial" panose="020B0604020202020204" pitchFamily="34" charset="0"/>
            </a:endParaRPr>
          </a:p>
          <a:p>
            <a:pPr marL="342900" lvl="1">
              <a:lnSpc>
                <a:spcPct val="100000"/>
              </a:lnSpc>
              <a:spcBef>
                <a:spcPts val="600"/>
              </a:spcBef>
              <a:buClr>
                <a:schemeClr val="accent1"/>
              </a:buClr>
              <a:buSzPct val="60000"/>
              <a:buFont typeface="Wingdings" panose="05000000000000000000" pitchFamily="2" charset="2"/>
              <a:buChar char="l"/>
            </a:pPr>
            <a:r>
              <a:rPr lang="zh-CN" altLang="en-US" sz="2400" dirty="0">
                <a:solidFill>
                  <a:srgbClr val="1A93C8"/>
                </a:solidFill>
                <a:sym typeface="Arial" panose="020B0604020202020204" pitchFamily="34" charset="0"/>
              </a:rPr>
              <a:t>如</a:t>
            </a:r>
            <a:endParaRPr lang="en-US" altLang="zh-CN" sz="2400" dirty="0">
              <a:solidFill>
                <a:srgbClr val="1A93C8"/>
              </a:solidFill>
              <a:sym typeface="Arial" panose="020B0604020202020204" pitchFamily="34" charset="0"/>
            </a:endParaRPr>
          </a:p>
          <a:p>
            <a:pPr marL="742950" lvl="2" indent="-342900">
              <a:lnSpc>
                <a:spcPct val="100000"/>
              </a:lnSpc>
              <a:spcBef>
                <a:spcPts val="600"/>
              </a:spcBef>
              <a:buClr>
                <a:schemeClr val="accent1"/>
              </a:buClr>
              <a:buSzPct val="60000"/>
              <a:buFont typeface="Wingdings" panose="05000000000000000000" pitchFamily="2" charset="2"/>
              <a:buChar char="ü"/>
            </a:pPr>
            <a:r>
              <a:rPr lang="en-US" altLang="zh-CN" dirty="0" err="1">
                <a:sym typeface="Arial" panose="020B0604020202020204" pitchFamily="34" charset="0"/>
              </a:rPr>
              <a:t>int</a:t>
            </a:r>
            <a:r>
              <a:rPr lang="en-US" altLang="zh-CN" dirty="0">
                <a:sym typeface="Arial" panose="020B0604020202020204" pitchFamily="34" charset="0"/>
              </a:rPr>
              <a:t> *p=(</a:t>
            </a:r>
            <a:r>
              <a:rPr lang="en-US" altLang="zh-CN" dirty="0" err="1">
                <a:solidFill>
                  <a:srgbClr val="C00000"/>
                </a:solidFill>
                <a:sym typeface="Arial" panose="020B0604020202020204" pitchFamily="34" charset="0"/>
              </a:rPr>
              <a:t>int</a:t>
            </a:r>
            <a:r>
              <a:rPr lang="en-US" altLang="zh-CN" dirty="0">
                <a:solidFill>
                  <a:srgbClr val="C00000"/>
                </a:solidFill>
                <a:sym typeface="Arial" panose="020B0604020202020204" pitchFamily="34" charset="0"/>
              </a:rPr>
              <a:t> *</a:t>
            </a:r>
            <a:r>
              <a:rPr lang="en-US" altLang="zh-CN" dirty="0">
                <a:sym typeface="Arial" panose="020B0604020202020204" pitchFamily="34" charset="0"/>
              </a:rPr>
              <a:t>)</a:t>
            </a:r>
            <a:r>
              <a:rPr lang="en-US" altLang="zh-CN" dirty="0" err="1">
                <a:sym typeface="Arial" panose="020B0604020202020204" pitchFamily="34" charset="0"/>
              </a:rPr>
              <a:t>calloc</a:t>
            </a:r>
            <a:r>
              <a:rPr lang="en-US" altLang="zh-CN" dirty="0">
                <a:sym typeface="Arial" panose="020B0604020202020204" pitchFamily="34" charset="0"/>
              </a:rPr>
              <a:t>(10,sizeof(</a:t>
            </a:r>
            <a:r>
              <a:rPr lang="en-US" altLang="zh-CN" dirty="0" err="1">
                <a:sym typeface="Arial" panose="020B0604020202020204" pitchFamily="34" charset="0"/>
              </a:rPr>
              <a:t>int</a:t>
            </a:r>
            <a:r>
              <a:rPr lang="en-US" altLang="zh-CN" dirty="0">
                <a:sym typeface="Arial" panose="020B0604020202020204" pitchFamily="34" charset="0"/>
              </a:rPr>
              <a:t>)); </a:t>
            </a:r>
          </a:p>
          <a:p>
            <a:pPr marL="742950" lvl="2" indent="-342900">
              <a:lnSpc>
                <a:spcPct val="100000"/>
              </a:lnSpc>
              <a:spcBef>
                <a:spcPts val="600"/>
              </a:spcBef>
              <a:buClr>
                <a:schemeClr val="accent1"/>
              </a:buClr>
              <a:buSzPct val="60000"/>
              <a:buFont typeface="Wingdings" panose="05000000000000000000" pitchFamily="2" charset="2"/>
              <a:buChar char="ü"/>
            </a:pPr>
            <a:r>
              <a:rPr lang="en-US" altLang="zh-CN" dirty="0" err="1" smtClean="0">
                <a:sym typeface="Arial" panose="020B0604020202020204" pitchFamily="34" charset="0"/>
              </a:rPr>
              <a:t>struct</a:t>
            </a:r>
            <a:r>
              <a:rPr lang="en-US" altLang="zh-CN" dirty="0" smtClean="0">
                <a:sym typeface="Arial" panose="020B0604020202020204" pitchFamily="34" charset="0"/>
              </a:rPr>
              <a:t> </a:t>
            </a:r>
            <a:r>
              <a:rPr lang="en-US" altLang="zh-CN" dirty="0">
                <a:sym typeface="Arial" panose="020B0604020202020204" pitchFamily="34" charset="0"/>
              </a:rPr>
              <a:t>student</a:t>
            </a:r>
            <a:r>
              <a:rPr lang="en-US" altLang="zh-CN" dirty="0">
                <a:solidFill>
                  <a:srgbClr val="030DCD"/>
                </a:solidFill>
                <a:sym typeface="Arial" panose="020B0604020202020204" pitchFamily="34" charset="0"/>
              </a:rPr>
              <a:t> </a:t>
            </a:r>
            <a:r>
              <a:rPr lang="en-US" altLang="zh-CN" dirty="0">
                <a:sym typeface="Arial" panose="020B0604020202020204" pitchFamily="34" charset="0"/>
              </a:rPr>
              <a:t>*</a:t>
            </a:r>
            <a:r>
              <a:rPr lang="en-US" altLang="zh-CN" dirty="0" err="1">
                <a:sym typeface="Arial" panose="020B0604020202020204" pitchFamily="34" charset="0"/>
              </a:rPr>
              <a:t>sp</a:t>
            </a:r>
            <a:r>
              <a:rPr lang="en-US" altLang="zh-CN" dirty="0">
                <a:sym typeface="Arial" panose="020B0604020202020204" pitchFamily="34" charset="0"/>
              </a:rPr>
              <a:t>=(</a:t>
            </a:r>
            <a:r>
              <a:rPr lang="en-US" altLang="zh-CN" dirty="0">
                <a:solidFill>
                  <a:srgbClr val="C00000"/>
                </a:solidFill>
                <a:sym typeface="Arial" panose="020B0604020202020204" pitchFamily="34" charset="0"/>
              </a:rPr>
              <a:t>struct student *</a:t>
            </a:r>
            <a:r>
              <a:rPr lang="en-US" altLang="zh-CN" dirty="0">
                <a:solidFill>
                  <a:srgbClr val="030DCD"/>
                </a:solidFill>
                <a:sym typeface="Arial" panose="020B0604020202020204" pitchFamily="34" charset="0"/>
              </a:rPr>
              <a:t>)</a:t>
            </a:r>
            <a:r>
              <a:rPr lang="en-US" altLang="zh-CN" dirty="0">
                <a:sym typeface="Arial" panose="020B0604020202020204" pitchFamily="34" charset="0"/>
              </a:rPr>
              <a:t>malloc(</a:t>
            </a:r>
            <a:r>
              <a:rPr lang="en-US" altLang="zh-CN" dirty="0" err="1">
                <a:sym typeface="Arial" panose="020B0604020202020204" pitchFamily="34" charset="0"/>
              </a:rPr>
              <a:t>sizeof</a:t>
            </a:r>
            <a:r>
              <a:rPr lang="en-US" altLang="zh-CN" dirty="0">
                <a:sym typeface="Arial" panose="020B0604020202020204" pitchFamily="34" charset="0"/>
              </a:rPr>
              <a:t>(struct student));</a:t>
            </a:r>
          </a:p>
          <a:p>
            <a:pPr marL="685800" lvl="2" indent="0">
              <a:buNone/>
            </a:pPr>
            <a:endParaRPr lang="en-US" altLang="zh-CN" sz="1800" dirty="0">
              <a:sym typeface="Arial" panose="020B0604020202020204" pitchFamily="34" charset="0"/>
            </a:endParaRPr>
          </a:p>
          <a:p>
            <a:pPr marL="685800" lvl="2" indent="0">
              <a:buNone/>
            </a:pPr>
            <a:r>
              <a:rPr lang="en-US" altLang="zh-CN" dirty="0">
                <a:sym typeface="Arial" panose="020B0604020202020204" pitchFamily="34" charset="0"/>
              </a:rPr>
              <a:t> </a:t>
            </a:r>
          </a:p>
          <a:p>
            <a:pPr lvl="2"/>
            <a:endParaRPr lang="en-US" altLang="zh-CN" sz="1800" dirty="0">
              <a:solidFill>
                <a:srgbClr val="000118"/>
              </a:solidFill>
              <a:ea typeface="楷体_GB2312" pitchFamily="49" charset="-122"/>
            </a:endParaRPr>
          </a:p>
          <a:p>
            <a:pPr lvl="1"/>
            <a:endParaRPr lang="zh-CN" altLang="en-US" dirty="0">
              <a:solidFill>
                <a:srgbClr val="000118"/>
              </a:solidFill>
              <a:ea typeface="楷体_GB2312" pitchFamily="49" charset="-122"/>
            </a:endParaRPr>
          </a:p>
          <a:p>
            <a:pPr marL="342900" indent="-342900">
              <a:buFont typeface="Wingdings" panose="05000000000000000000" pitchFamily="2" charset="2"/>
              <a:buChar char="l"/>
            </a:pPr>
            <a:endParaRPr lang="zh-CN" altLang="en-US" dirty="0">
              <a:solidFill>
                <a:srgbClr val="000118"/>
              </a:solidFill>
            </a:endParaRPr>
          </a:p>
        </p:txBody>
      </p:sp>
    </p:spTree>
    <p:extLst>
      <p:ext uri="{BB962C8B-B14F-4D97-AF65-F5344CB8AC3E}">
        <p14:creationId xmlns:p14="http://schemas.microsoft.com/office/powerpoint/2010/main" val="35986242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释放动态分配的结点</a:t>
            </a:r>
          </a:p>
        </p:txBody>
      </p:sp>
      <p:sp>
        <p:nvSpPr>
          <p:cNvPr id="3" name="内容占位符 2"/>
          <p:cNvSpPr>
            <a:spLocks noGrp="1"/>
          </p:cNvSpPr>
          <p:nvPr>
            <p:ph idx="1"/>
          </p:nvPr>
        </p:nvSpPr>
        <p:spPr/>
        <p:txBody>
          <a:bodyPr/>
          <a:lstStyle/>
          <a:p>
            <a:pPr marL="342900" indent="-342900">
              <a:lnSpc>
                <a:spcPct val="100000"/>
              </a:lnSpc>
              <a:spcBef>
                <a:spcPts val="600"/>
              </a:spcBef>
              <a:buFont typeface="Wingdings" panose="05000000000000000000" pitchFamily="2" charset="2"/>
              <a:buChar char="l"/>
            </a:pPr>
            <a:r>
              <a:rPr lang="en-US" altLang="zh-CN" sz="2000" dirty="0">
                <a:solidFill>
                  <a:srgbClr val="C00000"/>
                </a:solidFill>
              </a:rPr>
              <a:t>free</a:t>
            </a:r>
            <a:r>
              <a:rPr lang="zh-CN" altLang="en-US" sz="2000" dirty="0">
                <a:solidFill>
                  <a:srgbClr val="C00000"/>
                </a:solidFill>
              </a:rPr>
              <a:t>函数</a:t>
            </a:r>
          </a:p>
          <a:p>
            <a:pPr lvl="1">
              <a:lnSpc>
                <a:spcPct val="100000"/>
              </a:lnSpc>
              <a:spcBef>
                <a:spcPts val="600"/>
              </a:spcBef>
            </a:pPr>
            <a:r>
              <a:rPr lang="zh-CN" altLang="en-US" sz="1800" dirty="0">
                <a:solidFill>
                  <a:srgbClr val="000118"/>
                </a:solidFill>
              </a:rPr>
              <a:t>函数原型：</a:t>
            </a:r>
            <a:r>
              <a:rPr lang="en-US" altLang="zh-CN" sz="1800" dirty="0">
                <a:solidFill>
                  <a:srgbClr val="030DCD"/>
                </a:solidFill>
              </a:rPr>
              <a:t>void free(void *p)</a:t>
            </a:r>
            <a:r>
              <a:rPr lang="en-US" altLang="zh-CN" sz="1800" dirty="0">
                <a:solidFill>
                  <a:srgbClr val="000118"/>
                </a:solidFill>
              </a:rPr>
              <a:t>;   //</a:t>
            </a:r>
            <a:r>
              <a:rPr lang="zh-CN" altLang="en-US" sz="1800" dirty="0">
                <a:solidFill>
                  <a:srgbClr val="006600"/>
                </a:solidFill>
              </a:rPr>
              <a:t>头文件</a:t>
            </a:r>
            <a:r>
              <a:rPr lang="en-US" altLang="zh-CN" sz="1800" dirty="0" err="1">
                <a:solidFill>
                  <a:srgbClr val="006600"/>
                </a:solidFill>
              </a:rPr>
              <a:t>stdlib.h</a:t>
            </a:r>
            <a:endParaRPr lang="en-US" altLang="zh-CN" sz="1800" dirty="0">
              <a:solidFill>
                <a:srgbClr val="006600"/>
              </a:solidFill>
            </a:endParaRPr>
          </a:p>
          <a:p>
            <a:pPr lvl="1">
              <a:lnSpc>
                <a:spcPct val="100000"/>
              </a:lnSpc>
              <a:spcBef>
                <a:spcPts val="600"/>
              </a:spcBef>
            </a:pPr>
            <a:r>
              <a:rPr lang="zh-CN" altLang="en-US" sz="1800" dirty="0">
                <a:solidFill>
                  <a:srgbClr val="000118"/>
                </a:solidFill>
              </a:rPr>
              <a:t>其作用是释放由ｐ指向的内存区，归还到</a:t>
            </a:r>
            <a:r>
              <a:rPr lang="en-US" altLang="zh-CN" sz="1800" dirty="0">
                <a:solidFill>
                  <a:srgbClr val="000118"/>
                </a:solidFill>
              </a:rPr>
              <a:t>heap</a:t>
            </a:r>
            <a:r>
              <a:rPr lang="zh-CN" altLang="en-US" sz="1800" dirty="0">
                <a:solidFill>
                  <a:srgbClr val="000118"/>
                </a:solidFill>
              </a:rPr>
              <a:t>中；</a:t>
            </a:r>
            <a:endParaRPr lang="en-US" altLang="zh-CN" sz="1800" dirty="0">
              <a:solidFill>
                <a:srgbClr val="000118"/>
              </a:solidFill>
            </a:endParaRPr>
          </a:p>
          <a:p>
            <a:pPr lvl="2">
              <a:lnSpc>
                <a:spcPct val="100000"/>
              </a:lnSpc>
              <a:spcBef>
                <a:spcPts val="600"/>
              </a:spcBef>
            </a:pPr>
            <a:r>
              <a:rPr lang="zh-CN" altLang="en-US" sz="1600" dirty="0">
                <a:solidFill>
                  <a:srgbClr val="000118"/>
                </a:solidFill>
              </a:rPr>
              <a:t>释放的这部分内存区可以被重新分配；</a:t>
            </a:r>
            <a:endParaRPr lang="en-US" altLang="zh-CN" sz="1600" dirty="0">
              <a:solidFill>
                <a:srgbClr val="000118"/>
              </a:solidFill>
            </a:endParaRPr>
          </a:p>
          <a:p>
            <a:pPr lvl="1">
              <a:lnSpc>
                <a:spcPct val="100000"/>
              </a:lnSpc>
              <a:spcBef>
                <a:spcPts val="600"/>
              </a:spcBef>
            </a:pPr>
            <a:r>
              <a:rPr lang="zh-CN" altLang="en-US" sz="1800" dirty="0">
                <a:solidFill>
                  <a:srgbClr val="7030A0"/>
                </a:solidFill>
              </a:rPr>
              <a:t>ｐ是调用</a:t>
            </a:r>
            <a:r>
              <a:rPr lang="en-US" altLang="zh-CN" sz="1800" dirty="0" err="1">
                <a:solidFill>
                  <a:srgbClr val="7030A0"/>
                </a:solidFill>
              </a:rPr>
              <a:t>calloc</a:t>
            </a:r>
            <a:r>
              <a:rPr lang="zh-CN" altLang="en-US" sz="1800" dirty="0">
                <a:solidFill>
                  <a:srgbClr val="7030A0"/>
                </a:solidFill>
              </a:rPr>
              <a:t>或</a:t>
            </a:r>
            <a:r>
              <a:rPr lang="en-US" altLang="zh-CN" sz="1800" dirty="0" err="1">
                <a:solidFill>
                  <a:srgbClr val="7030A0"/>
                </a:solidFill>
              </a:rPr>
              <a:t>malloc</a:t>
            </a:r>
            <a:r>
              <a:rPr lang="zh-CN" altLang="en-US" sz="1800" dirty="0">
                <a:solidFill>
                  <a:srgbClr val="7030A0"/>
                </a:solidFill>
              </a:rPr>
              <a:t>函数时返回的值</a:t>
            </a:r>
            <a:r>
              <a:rPr lang="en-US" altLang="zh-CN" sz="1800" dirty="0">
                <a:solidFill>
                  <a:srgbClr val="7030A0"/>
                </a:solidFill>
              </a:rPr>
              <a:t>,</a:t>
            </a:r>
            <a:r>
              <a:rPr lang="zh-CN" altLang="en-US" sz="1800" dirty="0">
                <a:solidFill>
                  <a:srgbClr val="7030A0"/>
                </a:solidFill>
              </a:rPr>
              <a:t>即指向一个结点的指针；</a:t>
            </a:r>
            <a:endParaRPr lang="en-US" altLang="zh-CN" sz="1800" dirty="0">
              <a:solidFill>
                <a:srgbClr val="7030A0"/>
              </a:solidFill>
            </a:endParaRPr>
          </a:p>
          <a:p>
            <a:pPr lvl="1">
              <a:lnSpc>
                <a:spcPct val="100000"/>
              </a:lnSpc>
              <a:spcBef>
                <a:spcPts val="600"/>
              </a:spcBef>
            </a:pPr>
            <a:r>
              <a:rPr lang="en-US" altLang="zh-CN" sz="1800" dirty="0">
                <a:solidFill>
                  <a:srgbClr val="000118"/>
                </a:solidFill>
              </a:rPr>
              <a:t>free</a:t>
            </a:r>
            <a:r>
              <a:rPr lang="zh-CN" altLang="en-US" sz="1800" dirty="0">
                <a:solidFill>
                  <a:srgbClr val="000118"/>
                </a:solidFill>
              </a:rPr>
              <a:t>函数无返回值；</a:t>
            </a:r>
            <a:endParaRPr lang="zh-CN" altLang="en-US" sz="1800" dirty="0">
              <a:solidFill>
                <a:srgbClr val="800000"/>
              </a:solidFill>
            </a:endParaRPr>
          </a:p>
          <a:p>
            <a:pPr marL="342900" indent="-342900">
              <a:lnSpc>
                <a:spcPct val="100000"/>
              </a:lnSpc>
              <a:spcBef>
                <a:spcPts val="600"/>
              </a:spcBef>
              <a:buFont typeface="Wingdings" panose="05000000000000000000" pitchFamily="2" charset="2"/>
              <a:buChar char="l"/>
            </a:pPr>
            <a:r>
              <a:rPr lang="zh-CN" altLang="en-US" sz="2000" b="1" dirty="0">
                <a:solidFill>
                  <a:srgbClr val="FF0000"/>
                </a:solidFill>
              </a:rPr>
              <a:t>特别要注意的是，</a:t>
            </a:r>
            <a:r>
              <a:rPr lang="en-US" altLang="zh-CN" sz="2000" b="1" dirty="0">
                <a:solidFill>
                  <a:srgbClr val="FF0000"/>
                </a:solidFill>
              </a:rPr>
              <a:t> </a:t>
            </a:r>
          </a:p>
          <a:p>
            <a:pPr marL="971550" lvl="1">
              <a:lnSpc>
                <a:spcPct val="100000"/>
              </a:lnSpc>
              <a:spcBef>
                <a:spcPts val="600"/>
              </a:spcBef>
            </a:pPr>
            <a:r>
              <a:rPr lang="zh-CN" altLang="en-US" sz="1800" b="1" dirty="0">
                <a:solidFill>
                  <a:srgbClr val="030DCD"/>
                </a:solidFill>
              </a:rPr>
              <a:t>使用</a:t>
            </a:r>
            <a:r>
              <a:rPr lang="en-US" altLang="zh-CN" sz="1800" b="1" dirty="0" err="1">
                <a:solidFill>
                  <a:srgbClr val="030DCD"/>
                </a:solidFill>
              </a:rPr>
              <a:t>calloc</a:t>
            </a:r>
            <a:r>
              <a:rPr lang="en-US" altLang="zh-CN" sz="1800" b="1" dirty="0">
                <a:solidFill>
                  <a:srgbClr val="030DCD"/>
                </a:solidFill>
              </a:rPr>
              <a:t>()</a:t>
            </a:r>
            <a:r>
              <a:rPr lang="zh-CN" altLang="en-US" sz="1800" b="1" dirty="0">
                <a:solidFill>
                  <a:srgbClr val="030DCD"/>
                </a:solidFill>
              </a:rPr>
              <a:t>或</a:t>
            </a:r>
            <a:r>
              <a:rPr lang="en-US" altLang="zh-CN" sz="1800" b="1" dirty="0" err="1">
                <a:solidFill>
                  <a:srgbClr val="030DCD"/>
                </a:solidFill>
              </a:rPr>
              <a:t>malloc</a:t>
            </a:r>
            <a:r>
              <a:rPr lang="en-US" altLang="zh-CN" sz="1800" b="1" dirty="0">
                <a:solidFill>
                  <a:srgbClr val="030DCD"/>
                </a:solidFill>
              </a:rPr>
              <a:t>()</a:t>
            </a:r>
            <a:r>
              <a:rPr lang="zh-CN" altLang="en-US" sz="1800" b="1" dirty="0">
                <a:solidFill>
                  <a:srgbClr val="030DCD"/>
                </a:solidFill>
              </a:rPr>
              <a:t>申请的内存空间，系统不会自动释放；</a:t>
            </a:r>
            <a:endParaRPr lang="en-US" altLang="zh-CN" sz="1800" b="1" dirty="0">
              <a:solidFill>
                <a:srgbClr val="030DCD"/>
              </a:solidFill>
            </a:endParaRPr>
          </a:p>
          <a:p>
            <a:pPr marL="971550" lvl="1">
              <a:lnSpc>
                <a:spcPct val="100000"/>
              </a:lnSpc>
              <a:spcBef>
                <a:spcPts val="600"/>
              </a:spcBef>
            </a:pPr>
            <a:r>
              <a:rPr lang="zh-CN" altLang="en-US" sz="1800" b="1" dirty="0">
                <a:solidFill>
                  <a:srgbClr val="030DCD"/>
                </a:solidFill>
              </a:rPr>
              <a:t>在使用完毕后一定要利用</a:t>
            </a:r>
            <a:r>
              <a:rPr lang="en-US" altLang="zh-CN" sz="1800" b="1" dirty="0">
                <a:solidFill>
                  <a:srgbClr val="030DCD"/>
                </a:solidFill>
              </a:rPr>
              <a:t>free()</a:t>
            </a:r>
            <a:r>
              <a:rPr lang="zh-CN" altLang="en-US" sz="1800" b="1" dirty="0">
                <a:solidFill>
                  <a:srgbClr val="030DCD"/>
                </a:solidFill>
              </a:rPr>
              <a:t>释放，以防内存泄漏（</a:t>
            </a:r>
            <a:r>
              <a:rPr lang="en-US" altLang="zh-CN" sz="1800" b="1" dirty="0">
                <a:solidFill>
                  <a:srgbClr val="030DCD"/>
                </a:solidFill>
              </a:rPr>
              <a:t>memory leak</a:t>
            </a:r>
            <a:r>
              <a:rPr lang="zh-CN" altLang="en-US" sz="1800" b="1" dirty="0">
                <a:solidFill>
                  <a:srgbClr val="030DCD"/>
                </a:solidFill>
              </a:rPr>
              <a:t>）</a:t>
            </a:r>
            <a:r>
              <a:rPr lang="en-US" altLang="zh-CN" sz="1800" b="1" dirty="0">
                <a:solidFill>
                  <a:srgbClr val="030DCD"/>
                </a:solidFill>
              </a:rPr>
              <a:t>;</a:t>
            </a:r>
            <a:endParaRPr lang="zh-CN" altLang="en-US" sz="1800" b="1" dirty="0">
              <a:solidFill>
                <a:srgbClr val="030DCD"/>
              </a:solidFill>
            </a:endParaRPr>
          </a:p>
          <a:p>
            <a:pPr marL="342900" indent="-342900">
              <a:buFont typeface="Wingdings" panose="05000000000000000000" pitchFamily="2" charset="2"/>
              <a:buChar char="l"/>
            </a:pPr>
            <a:r>
              <a:rPr lang="zh-CN" altLang="en-US" sz="2000" b="1" dirty="0">
                <a:solidFill>
                  <a:srgbClr val="006600"/>
                </a:solidFill>
              </a:rPr>
              <a:t>内存泄漏（</a:t>
            </a:r>
            <a:r>
              <a:rPr lang="en-US" altLang="zh-CN" sz="2000" b="1" dirty="0">
                <a:solidFill>
                  <a:srgbClr val="006600"/>
                </a:solidFill>
              </a:rPr>
              <a:t>Memory Leak</a:t>
            </a:r>
            <a:r>
              <a:rPr lang="zh-CN" altLang="en-US" sz="2000" b="1" dirty="0">
                <a:solidFill>
                  <a:srgbClr val="006600"/>
                </a:solidFill>
              </a:rPr>
              <a:t>）</a:t>
            </a:r>
            <a:endParaRPr lang="en-US" altLang="zh-CN" sz="2000" b="1" dirty="0">
              <a:solidFill>
                <a:srgbClr val="006600"/>
              </a:solidFill>
            </a:endParaRPr>
          </a:p>
          <a:p>
            <a:pPr marL="971550" lvl="1"/>
            <a:r>
              <a:rPr lang="zh-CN" altLang="en-US" sz="1800" dirty="0">
                <a:solidFill>
                  <a:srgbClr val="000118"/>
                </a:solidFill>
              </a:rPr>
              <a:t>系统为程序动态分配的内存未释放，或无法释放；</a:t>
            </a:r>
            <a:endParaRPr lang="en-US" altLang="zh-CN" sz="1800" dirty="0">
              <a:solidFill>
                <a:srgbClr val="000118"/>
              </a:solidFill>
            </a:endParaRPr>
          </a:p>
          <a:p>
            <a:pPr marL="971550" lvl="1"/>
            <a:r>
              <a:rPr lang="zh-CN" altLang="en-US" sz="1800" dirty="0">
                <a:solidFill>
                  <a:srgbClr val="000118"/>
                </a:solidFill>
              </a:rPr>
              <a:t>造成内存的浪费，降低系统的效率；</a:t>
            </a:r>
            <a:endParaRPr lang="en-US" altLang="zh-CN" sz="1800" dirty="0">
              <a:solidFill>
                <a:srgbClr val="000118"/>
              </a:solidFill>
            </a:endParaRPr>
          </a:p>
          <a:p>
            <a:pPr marL="971550" lvl="1"/>
            <a:r>
              <a:rPr lang="zh-CN" altLang="en-US" sz="1800" dirty="0">
                <a:solidFill>
                  <a:srgbClr val="000118"/>
                </a:solidFill>
              </a:rPr>
              <a:t>甚至会导致系统崩溃等严重后果</a:t>
            </a:r>
            <a:r>
              <a:rPr lang="zh-CN" altLang="en-US" sz="1800" dirty="0" smtClean="0">
                <a:solidFill>
                  <a:srgbClr val="000118"/>
                </a:solidFill>
              </a:rPr>
              <a:t>；（如堆栈溢出）</a:t>
            </a:r>
            <a:endParaRPr lang="en-US" altLang="zh-CN" sz="1800" dirty="0">
              <a:solidFill>
                <a:srgbClr val="000118"/>
              </a:solidFill>
            </a:endParaRPr>
          </a:p>
          <a:p>
            <a:pPr marL="342900" indent="-342900">
              <a:buFont typeface="Wingdings" panose="05000000000000000000" pitchFamily="2" charset="2"/>
              <a:buChar char="l"/>
            </a:pPr>
            <a:endParaRPr lang="zh-CN" altLang="en-US" sz="1800" dirty="0">
              <a:solidFill>
                <a:srgbClr val="000118"/>
              </a:solidFill>
            </a:endParaRPr>
          </a:p>
        </p:txBody>
      </p:sp>
    </p:spTree>
    <p:extLst>
      <p:ext uri="{BB962C8B-B14F-4D97-AF65-F5344CB8AC3E}">
        <p14:creationId xmlns:p14="http://schemas.microsoft.com/office/powerpoint/2010/main" val="209249773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思考：下述定义数组的两种方法有何异同？</a:t>
            </a:r>
            <a:endParaRPr lang="zh-CN" altLang="en-US" dirty="0">
              <a:solidFill>
                <a:srgbClr val="030DCD"/>
              </a:solidFill>
            </a:endParaRPr>
          </a:p>
        </p:txBody>
      </p:sp>
      <p:sp>
        <p:nvSpPr>
          <p:cNvPr id="3" name="内容占位符 2"/>
          <p:cNvSpPr>
            <a:spLocks noGrp="1"/>
          </p:cNvSpPr>
          <p:nvPr>
            <p:ph idx="1"/>
          </p:nvPr>
        </p:nvSpPr>
        <p:spPr/>
        <p:txBody>
          <a:bodyPr/>
          <a:lstStyle/>
          <a:p>
            <a:pPr marL="342900" lvl="1">
              <a:lnSpc>
                <a:spcPct val="100000"/>
              </a:lnSpc>
              <a:spcBef>
                <a:spcPts val="600"/>
              </a:spcBef>
              <a:buClr>
                <a:schemeClr val="accent1"/>
              </a:buClr>
              <a:buSzPct val="60000"/>
              <a:buFont typeface="Wingdings" panose="05000000000000000000" pitchFamily="2" charset="2"/>
              <a:buChar char="l"/>
            </a:pPr>
            <a:r>
              <a:rPr lang="zh-CN" altLang="en-US" sz="2400" dirty="0" smtClean="0">
                <a:solidFill>
                  <a:srgbClr val="1A93C8"/>
                </a:solidFill>
                <a:sym typeface="Arial" panose="020B0604020202020204" pitchFamily="34" charset="0"/>
              </a:rPr>
              <a:t>考察下述程序片段</a:t>
            </a:r>
            <a:endParaRPr lang="en-US" altLang="zh-CN" sz="2400" dirty="0" smtClean="0">
              <a:solidFill>
                <a:srgbClr val="1A93C8"/>
              </a:solidFill>
              <a:sym typeface="Arial" panose="020B0604020202020204" pitchFamily="34" charset="0"/>
            </a:endParaRPr>
          </a:p>
          <a:p>
            <a:pPr marL="0" lvl="1" indent="0">
              <a:lnSpc>
                <a:spcPct val="100000"/>
              </a:lnSpc>
              <a:spcBef>
                <a:spcPts val="600"/>
              </a:spcBef>
              <a:buClr>
                <a:schemeClr val="accent1"/>
              </a:buClr>
              <a:buSzPct val="60000"/>
              <a:buNone/>
            </a:pPr>
            <a:r>
              <a:rPr lang="en-US" altLang="zh-CN" dirty="0" smtClean="0">
                <a:solidFill>
                  <a:srgbClr val="1A93C8"/>
                </a:solidFill>
                <a:sym typeface="Arial" panose="020B0604020202020204" pitchFamily="34" charset="0"/>
              </a:rPr>
              <a:t>   </a:t>
            </a:r>
            <a:r>
              <a:rPr lang="en-US" altLang="zh-CN" dirty="0">
                <a:sym typeface="Arial" panose="020B0604020202020204" pitchFamily="34" charset="0"/>
              </a:rPr>
              <a:t>#include &lt;</a:t>
            </a:r>
            <a:r>
              <a:rPr lang="en-US" altLang="zh-CN" dirty="0" err="1">
                <a:solidFill>
                  <a:srgbClr val="006600"/>
                </a:solidFill>
              </a:rPr>
              <a:t>malloc.h</a:t>
            </a:r>
            <a:r>
              <a:rPr lang="en-US" altLang="zh-CN" dirty="0">
                <a:sym typeface="Arial" panose="020B0604020202020204" pitchFamily="34" charset="0"/>
              </a:rPr>
              <a:t>&gt; //</a:t>
            </a:r>
            <a:r>
              <a:rPr lang="zh-CN" altLang="en-US" dirty="0">
                <a:sym typeface="Arial" panose="020B0604020202020204" pitchFamily="34" charset="0"/>
              </a:rPr>
              <a:t>或</a:t>
            </a:r>
            <a:r>
              <a:rPr lang="en-US" altLang="zh-CN" dirty="0">
                <a:sym typeface="Arial" panose="020B0604020202020204" pitchFamily="34" charset="0"/>
              </a:rPr>
              <a:t>  #include &lt;</a:t>
            </a:r>
            <a:r>
              <a:rPr lang="en-US" altLang="zh-CN" dirty="0" err="1">
                <a:solidFill>
                  <a:srgbClr val="006600"/>
                </a:solidFill>
                <a:sym typeface="Arial" panose="020B0604020202020204" pitchFamily="34" charset="0"/>
              </a:rPr>
              <a:t>stdlib</a:t>
            </a:r>
            <a:r>
              <a:rPr lang="en-US" altLang="zh-CN" dirty="0" err="1">
                <a:solidFill>
                  <a:srgbClr val="006600"/>
                </a:solidFill>
              </a:rPr>
              <a:t>.h</a:t>
            </a:r>
            <a:r>
              <a:rPr lang="en-US" altLang="zh-CN" dirty="0">
                <a:sym typeface="Arial" panose="020B0604020202020204" pitchFamily="34" charset="0"/>
              </a:rPr>
              <a:t>&gt; </a:t>
            </a:r>
          </a:p>
          <a:p>
            <a:pPr marL="0" lvl="1" indent="0">
              <a:lnSpc>
                <a:spcPct val="100000"/>
              </a:lnSpc>
              <a:spcBef>
                <a:spcPts val="600"/>
              </a:spcBef>
              <a:buClr>
                <a:schemeClr val="accent1"/>
              </a:buClr>
              <a:buSzPct val="60000"/>
              <a:buNone/>
            </a:pPr>
            <a:r>
              <a:rPr lang="en-US" altLang="zh-CN" dirty="0">
                <a:sym typeface="Arial" panose="020B0604020202020204" pitchFamily="34" charset="0"/>
              </a:rPr>
              <a:t>    </a:t>
            </a:r>
            <a:r>
              <a:rPr lang="en-US" altLang="zh-CN" dirty="0" err="1">
                <a:sym typeface="Arial" panose="020B0604020202020204" pitchFamily="34" charset="0"/>
              </a:rPr>
              <a:t>int</a:t>
            </a:r>
            <a:r>
              <a:rPr lang="en-US" altLang="zh-CN" dirty="0">
                <a:sym typeface="Arial" panose="020B0604020202020204" pitchFamily="34" charset="0"/>
              </a:rPr>
              <a:t> main()</a:t>
            </a:r>
          </a:p>
          <a:p>
            <a:pPr marL="0" lvl="1" indent="0">
              <a:lnSpc>
                <a:spcPct val="100000"/>
              </a:lnSpc>
              <a:spcBef>
                <a:spcPts val="600"/>
              </a:spcBef>
              <a:buClr>
                <a:schemeClr val="accent1"/>
              </a:buClr>
              <a:buSzPct val="60000"/>
              <a:buNone/>
            </a:pPr>
            <a:r>
              <a:rPr lang="en-US" altLang="zh-CN" dirty="0">
                <a:sym typeface="Arial" panose="020B0604020202020204" pitchFamily="34" charset="0"/>
              </a:rPr>
              <a:t>    {</a:t>
            </a:r>
          </a:p>
          <a:p>
            <a:pPr marL="0" lvl="1" indent="0">
              <a:lnSpc>
                <a:spcPct val="100000"/>
              </a:lnSpc>
              <a:spcBef>
                <a:spcPts val="600"/>
              </a:spcBef>
              <a:buClr>
                <a:schemeClr val="accent1"/>
              </a:buClr>
              <a:buSzPct val="60000"/>
              <a:buNone/>
            </a:pPr>
            <a:r>
              <a:rPr lang="en-US" altLang="zh-CN" dirty="0">
                <a:sym typeface="Arial" panose="020B0604020202020204" pitchFamily="34" charset="0"/>
              </a:rPr>
              <a:t>          </a:t>
            </a:r>
            <a:r>
              <a:rPr lang="en-US" altLang="zh-CN" dirty="0" err="1">
                <a:sym typeface="Arial" panose="020B0604020202020204" pitchFamily="34" charset="0"/>
              </a:rPr>
              <a:t>int</a:t>
            </a:r>
            <a:r>
              <a:rPr lang="en-US" altLang="zh-CN" dirty="0">
                <a:sym typeface="Arial" panose="020B0604020202020204" pitchFamily="34" charset="0"/>
              </a:rPr>
              <a:t> a[</a:t>
            </a:r>
            <a:r>
              <a:rPr lang="en-US" altLang="zh-CN" dirty="0">
                <a:solidFill>
                  <a:srgbClr val="030DCD"/>
                </a:solidFill>
                <a:sym typeface="Arial" panose="020B0604020202020204" pitchFamily="34" charset="0"/>
              </a:rPr>
              <a:t>10</a:t>
            </a:r>
            <a:r>
              <a:rPr lang="en-US" altLang="zh-CN" dirty="0">
                <a:sym typeface="Arial" panose="020B0604020202020204" pitchFamily="34" charset="0"/>
              </a:rPr>
              <a:t>];</a:t>
            </a:r>
          </a:p>
          <a:p>
            <a:pPr marL="0" lvl="1" indent="0">
              <a:lnSpc>
                <a:spcPct val="100000"/>
              </a:lnSpc>
              <a:spcBef>
                <a:spcPts val="600"/>
              </a:spcBef>
              <a:buClr>
                <a:schemeClr val="accent1"/>
              </a:buClr>
              <a:buSzPct val="60000"/>
              <a:buNone/>
            </a:pPr>
            <a:r>
              <a:rPr lang="en-US" altLang="zh-CN" dirty="0">
                <a:sym typeface="Arial" panose="020B0604020202020204" pitchFamily="34" charset="0"/>
              </a:rPr>
              <a:t>          </a:t>
            </a:r>
            <a:r>
              <a:rPr lang="en-US" altLang="zh-CN" dirty="0" err="1">
                <a:sym typeface="Arial" panose="020B0604020202020204" pitchFamily="34" charset="0"/>
              </a:rPr>
              <a:t>int</a:t>
            </a:r>
            <a:r>
              <a:rPr lang="en-US" altLang="zh-CN" dirty="0">
                <a:sym typeface="Arial" panose="020B0604020202020204" pitchFamily="34" charset="0"/>
              </a:rPr>
              <a:t> *</a:t>
            </a:r>
            <a:r>
              <a:rPr lang="en-US" altLang="zh-CN" dirty="0" smtClean="0">
                <a:sym typeface="Arial" panose="020B0604020202020204" pitchFamily="34" charset="0"/>
              </a:rPr>
              <a:t>p </a:t>
            </a:r>
            <a:r>
              <a:rPr lang="en-US" altLang="zh-CN" dirty="0">
                <a:sym typeface="Arial" panose="020B0604020202020204" pitchFamily="34" charset="0"/>
              </a:rPr>
              <a:t>=(</a:t>
            </a:r>
            <a:r>
              <a:rPr lang="en-US" altLang="zh-CN" dirty="0" err="1">
                <a:solidFill>
                  <a:srgbClr val="030DCD"/>
                </a:solidFill>
                <a:sym typeface="Arial" panose="020B0604020202020204" pitchFamily="34" charset="0"/>
              </a:rPr>
              <a:t>int</a:t>
            </a:r>
            <a:r>
              <a:rPr lang="en-US" altLang="zh-CN" dirty="0">
                <a:solidFill>
                  <a:srgbClr val="030DCD"/>
                </a:solidFill>
                <a:sym typeface="Arial" panose="020B0604020202020204" pitchFamily="34" charset="0"/>
              </a:rPr>
              <a:t> *</a:t>
            </a:r>
            <a:r>
              <a:rPr lang="en-US" altLang="zh-CN" dirty="0">
                <a:sym typeface="Arial" panose="020B0604020202020204" pitchFamily="34" charset="0"/>
              </a:rPr>
              <a:t>)</a:t>
            </a:r>
            <a:r>
              <a:rPr lang="en-US" altLang="zh-CN" dirty="0" err="1" smtClean="0">
                <a:sym typeface="Arial" panose="020B0604020202020204" pitchFamily="34" charset="0"/>
              </a:rPr>
              <a:t>calloc</a:t>
            </a:r>
            <a:r>
              <a:rPr lang="en-US" altLang="zh-CN" dirty="0" smtClean="0">
                <a:sym typeface="Arial" panose="020B0604020202020204" pitchFamily="34" charset="0"/>
              </a:rPr>
              <a:t>(</a:t>
            </a:r>
            <a:r>
              <a:rPr lang="en-US" altLang="zh-CN" dirty="0" smtClean="0">
                <a:solidFill>
                  <a:srgbClr val="030DCD"/>
                </a:solidFill>
                <a:sym typeface="Arial" panose="020B0604020202020204" pitchFamily="34" charset="0"/>
              </a:rPr>
              <a:t>10</a:t>
            </a:r>
            <a:r>
              <a:rPr lang="en-US" altLang="zh-CN" dirty="0" smtClean="0">
                <a:sym typeface="Arial" panose="020B0604020202020204" pitchFamily="34" charset="0"/>
              </a:rPr>
              <a:t>,</a:t>
            </a:r>
            <a:r>
              <a:rPr lang="en-US" altLang="zh-CN" dirty="0" smtClean="0">
                <a:solidFill>
                  <a:srgbClr val="7030A0"/>
                </a:solidFill>
                <a:sym typeface="Arial" panose="020B0604020202020204" pitchFamily="34" charset="0"/>
              </a:rPr>
              <a:t>sizeof(</a:t>
            </a:r>
            <a:r>
              <a:rPr lang="en-US" altLang="zh-CN" dirty="0" err="1" smtClean="0">
                <a:solidFill>
                  <a:srgbClr val="7030A0"/>
                </a:solidFill>
                <a:sym typeface="Arial" panose="020B0604020202020204" pitchFamily="34" charset="0"/>
              </a:rPr>
              <a:t>int</a:t>
            </a:r>
            <a:r>
              <a:rPr lang="en-US" altLang="zh-CN" dirty="0">
                <a:solidFill>
                  <a:srgbClr val="7030A0"/>
                </a:solidFill>
                <a:sym typeface="Arial" panose="020B0604020202020204" pitchFamily="34" charset="0"/>
              </a:rPr>
              <a:t>)</a:t>
            </a:r>
            <a:r>
              <a:rPr lang="en-US" altLang="zh-CN" dirty="0">
                <a:sym typeface="Arial" panose="020B0604020202020204" pitchFamily="34" charset="0"/>
              </a:rPr>
              <a:t>); </a:t>
            </a:r>
            <a:endParaRPr lang="en-US" altLang="zh-CN" dirty="0" smtClean="0">
              <a:solidFill>
                <a:srgbClr val="1A93C8"/>
              </a:solidFill>
              <a:sym typeface="Arial" panose="020B0604020202020204" pitchFamily="34" charset="0"/>
            </a:endParaRPr>
          </a:p>
          <a:p>
            <a:pPr marL="0" lvl="1" indent="0">
              <a:lnSpc>
                <a:spcPct val="100000"/>
              </a:lnSpc>
              <a:spcBef>
                <a:spcPts val="600"/>
              </a:spcBef>
              <a:buClr>
                <a:schemeClr val="accent1"/>
              </a:buClr>
              <a:buSzPct val="60000"/>
              <a:buNone/>
            </a:pPr>
            <a:r>
              <a:rPr lang="en-US" altLang="zh-CN" dirty="0" smtClean="0">
                <a:solidFill>
                  <a:srgbClr val="1A93C8"/>
                </a:solidFill>
                <a:sym typeface="Arial" panose="020B0604020202020204" pitchFamily="34" charset="0"/>
              </a:rPr>
              <a:t>    </a:t>
            </a:r>
            <a:r>
              <a:rPr lang="en-US" altLang="zh-CN" dirty="0">
                <a:sym typeface="Arial" panose="020B0604020202020204" pitchFamily="34" charset="0"/>
              </a:rPr>
              <a:t>}</a:t>
            </a:r>
          </a:p>
          <a:p>
            <a:pPr marL="342900" lvl="1">
              <a:lnSpc>
                <a:spcPct val="100000"/>
              </a:lnSpc>
              <a:spcBef>
                <a:spcPts val="600"/>
              </a:spcBef>
              <a:buClr>
                <a:schemeClr val="accent1"/>
              </a:buClr>
              <a:buSzPct val="60000"/>
              <a:buFont typeface="Wingdings" panose="05000000000000000000" pitchFamily="2" charset="2"/>
              <a:buChar char="l"/>
            </a:pPr>
            <a:r>
              <a:rPr lang="zh-CN" altLang="en-US" sz="2400" dirty="0" smtClean="0">
                <a:solidFill>
                  <a:srgbClr val="1A93C8"/>
                </a:solidFill>
                <a:sym typeface="Arial" panose="020B0604020202020204" pitchFamily="34" charset="0"/>
              </a:rPr>
              <a:t>提示</a:t>
            </a:r>
            <a:endParaRPr lang="en-US" altLang="zh-CN" sz="2400" dirty="0" smtClean="0">
              <a:solidFill>
                <a:srgbClr val="1A93C8"/>
              </a:solidFill>
              <a:sym typeface="Arial" panose="020B0604020202020204" pitchFamily="34" charset="0"/>
            </a:endParaRPr>
          </a:p>
          <a:p>
            <a:pPr marL="742950" lvl="2" indent="-342900">
              <a:lnSpc>
                <a:spcPct val="100000"/>
              </a:lnSpc>
              <a:spcBef>
                <a:spcPts val="600"/>
              </a:spcBef>
              <a:buClr>
                <a:schemeClr val="accent1"/>
              </a:buClr>
              <a:buSzPct val="60000"/>
              <a:buFont typeface="Wingdings" panose="05000000000000000000" pitchFamily="2" charset="2"/>
              <a:buChar char="ü"/>
            </a:pPr>
            <a:r>
              <a:rPr lang="zh-CN" altLang="en-US" b="1" dirty="0" smtClean="0">
                <a:solidFill>
                  <a:srgbClr val="030DCD"/>
                </a:solidFill>
                <a:sym typeface="Arial" panose="020B0604020202020204" pitchFamily="34" charset="0"/>
              </a:rPr>
              <a:t>相同点</a:t>
            </a:r>
            <a:r>
              <a:rPr lang="zh-CN" altLang="en-US" dirty="0" smtClean="0">
                <a:solidFill>
                  <a:srgbClr val="1A93C8"/>
                </a:solidFill>
                <a:sym typeface="Arial" panose="020B0604020202020204" pitchFamily="34" charset="0"/>
              </a:rPr>
              <a:t>：访问数组元素的方式相同</a:t>
            </a:r>
            <a:r>
              <a:rPr lang="en-US" altLang="zh-CN" dirty="0" smtClean="0">
                <a:solidFill>
                  <a:srgbClr val="1A93C8"/>
                </a:solidFill>
                <a:sym typeface="Arial" panose="020B0604020202020204" pitchFamily="34" charset="0"/>
              </a:rPr>
              <a:t>—</a:t>
            </a:r>
            <a:r>
              <a:rPr lang="zh-CN" altLang="en-US" dirty="0" smtClean="0">
                <a:solidFill>
                  <a:srgbClr val="1A93C8"/>
                </a:solidFill>
                <a:sym typeface="Arial" panose="020B0604020202020204" pitchFamily="34" charset="0"/>
              </a:rPr>
              <a:t>通过</a:t>
            </a:r>
            <a:r>
              <a:rPr lang="zh-CN" altLang="en-US" dirty="0" smtClean="0">
                <a:solidFill>
                  <a:srgbClr val="1A93C8"/>
                </a:solidFill>
                <a:sym typeface="Arial" panose="020B0604020202020204" pitchFamily="34" charset="0"/>
              </a:rPr>
              <a:t>指针或下标</a:t>
            </a:r>
            <a:endParaRPr lang="en-US" altLang="zh-CN" dirty="0" smtClean="0">
              <a:solidFill>
                <a:srgbClr val="1A93C8"/>
              </a:solidFill>
              <a:sym typeface="Arial" panose="020B0604020202020204" pitchFamily="34" charset="0"/>
            </a:endParaRPr>
          </a:p>
          <a:p>
            <a:pPr marL="742950" lvl="2" indent="-342900">
              <a:lnSpc>
                <a:spcPct val="100000"/>
              </a:lnSpc>
              <a:spcBef>
                <a:spcPts val="600"/>
              </a:spcBef>
              <a:buClr>
                <a:schemeClr val="accent1"/>
              </a:buClr>
              <a:buSzPct val="60000"/>
              <a:buFont typeface="Wingdings" panose="05000000000000000000" pitchFamily="2" charset="2"/>
              <a:buChar char="ü"/>
            </a:pPr>
            <a:r>
              <a:rPr lang="zh-CN" altLang="en-US" b="1" dirty="0" smtClean="0">
                <a:solidFill>
                  <a:srgbClr val="030DCD"/>
                </a:solidFill>
                <a:sym typeface="Arial" panose="020B0604020202020204" pitchFamily="34" charset="0"/>
              </a:rPr>
              <a:t>不同点</a:t>
            </a:r>
            <a:r>
              <a:rPr lang="zh-CN" altLang="en-US" dirty="0" smtClean="0">
                <a:solidFill>
                  <a:srgbClr val="1A93C8"/>
                </a:solidFill>
                <a:sym typeface="Arial" panose="020B0604020202020204" pitchFamily="34" charset="0"/>
              </a:rPr>
              <a:t>：</a:t>
            </a:r>
            <a:r>
              <a:rPr lang="zh-CN" altLang="en-US" dirty="0" smtClean="0">
                <a:solidFill>
                  <a:srgbClr val="1A93C8"/>
                </a:solidFill>
                <a:sym typeface="Arial" panose="020B0604020202020204" pitchFamily="34" charset="0"/>
              </a:rPr>
              <a:t>存储位置不同、</a:t>
            </a:r>
            <a:r>
              <a:rPr lang="zh-CN" altLang="en-US" dirty="0" smtClean="0">
                <a:solidFill>
                  <a:srgbClr val="1A93C8"/>
                </a:solidFill>
                <a:sym typeface="Arial" panose="020B0604020202020204" pitchFamily="34" charset="0"/>
              </a:rPr>
              <a:t>是否</a:t>
            </a:r>
            <a:r>
              <a:rPr lang="zh-CN" altLang="en-US" dirty="0" smtClean="0">
                <a:solidFill>
                  <a:srgbClr val="1A93C8"/>
                </a:solidFill>
                <a:sym typeface="Arial" panose="020B0604020202020204" pitchFamily="34" charset="0"/>
              </a:rPr>
              <a:t>需要主动释放</a:t>
            </a:r>
            <a:r>
              <a:rPr lang="zh-CN" altLang="en-US" dirty="0" smtClean="0">
                <a:solidFill>
                  <a:srgbClr val="1A93C8"/>
                </a:solidFill>
                <a:sym typeface="Arial" panose="020B0604020202020204" pitchFamily="34" charset="0"/>
              </a:rPr>
              <a:t>等</a:t>
            </a:r>
            <a:endParaRPr lang="en-US" altLang="zh-CN" dirty="0">
              <a:solidFill>
                <a:srgbClr val="1A93C8"/>
              </a:solidFill>
              <a:sym typeface="Arial" panose="020B0604020202020204" pitchFamily="34" charset="0"/>
            </a:endParaRPr>
          </a:p>
          <a:p>
            <a:pPr marL="342900" lvl="1">
              <a:lnSpc>
                <a:spcPct val="100000"/>
              </a:lnSpc>
              <a:spcBef>
                <a:spcPts val="600"/>
              </a:spcBef>
              <a:buClr>
                <a:schemeClr val="accent1"/>
              </a:buClr>
              <a:buSzPct val="60000"/>
              <a:buFont typeface="Wingdings" panose="05000000000000000000" pitchFamily="2" charset="2"/>
              <a:buChar char="l"/>
            </a:pPr>
            <a:endParaRPr lang="en-US" altLang="zh-CN" sz="2400" dirty="0" smtClean="0">
              <a:solidFill>
                <a:srgbClr val="1A93C8"/>
              </a:solidFill>
              <a:sym typeface="Arial" panose="020B0604020202020204" pitchFamily="34" charset="0"/>
            </a:endParaRPr>
          </a:p>
          <a:p>
            <a:pPr marL="342900" lvl="1">
              <a:lnSpc>
                <a:spcPct val="100000"/>
              </a:lnSpc>
              <a:spcBef>
                <a:spcPts val="600"/>
              </a:spcBef>
              <a:buClr>
                <a:schemeClr val="accent1"/>
              </a:buClr>
              <a:buSzPct val="60000"/>
              <a:buFont typeface="Wingdings" panose="05000000000000000000" pitchFamily="2" charset="2"/>
              <a:buChar char="l"/>
            </a:pPr>
            <a:endParaRPr lang="en-US" altLang="zh-CN" sz="2400" dirty="0">
              <a:solidFill>
                <a:srgbClr val="1A93C8"/>
              </a:solidFill>
              <a:sym typeface="Arial" panose="020B0604020202020204" pitchFamily="34" charset="0"/>
            </a:endParaRPr>
          </a:p>
          <a:p>
            <a:pPr marL="342900" lvl="1">
              <a:lnSpc>
                <a:spcPct val="100000"/>
              </a:lnSpc>
              <a:spcBef>
                <a:spcPts val="600"/>
              </a:spcBef>
              <a:buClr>
                <a:schemeClr val="accent1"/>
              </a:buClr>
              <a:buSzPct val="60000"/>
              <a:buFont typeface="Wingdings" panose="05000000000000000000" pitchFamily="2" charset="2"/>
              <a:buChar char="l"/>
            </a:pPr>
            <a:endParaRPr lang="en-US" altLang="zh-CN" sz="2400" dirty="0" smtClean="0">
              <a:solidFill>
                <a:srgbClr val="1A93C8"/>
              </a:solidFill>
              <a:sym typeface="Arial" panose="020B0604020202020204" pitchFamily="34" charset="0"/>
            </a:endParaRPr>
          </a:p>
          <a:p>
            <a:pPr marL="685800" lvl="2" indent="0">
              <a:buNone/>
            </a:pPr>
            <a:endParaRPr lang="en-US" altLang="zh-CN" sz="1800" dirty="0">
              <a:sym typeface="Arial" panose="020B0604020202020204" pitchFamily="34" charset="0"/>
            </a:endParaRPr>
          </a:p>
          <a:p>
            <a:pPr marL="685800" lvl="2" indent="0">
              <a:buNone/>
            </a:pPr>
            <a:r>
              <a:rPr lang="en-US" altLang="zh-CN" dirty="0">
                <a:sym typeface="Arial" panose="020B0604020202020204" pitchFamily="34" charset="0"/>
              </a:rPr>
              <a:t> </a:t>
            </a:r>
          </a:p>
          <a:p>
            <a:pPr lvl="2"/>
            <a:endParaRPr lang="en-US" altLang="zh-CN" sz="1800" dirty="0">
              <a:solidFill>
                <a:srgbClr val="000118"/>
              </a:solidFill>
              <a:ea typeface="楷体_GB2312" pitchFamily="49" charset="-122"/>
            </a:endParaRPr>
          </a:p>
          <a:p>
            <a:pPr lvl="1"/>
            <a:endParaRPr lang="zh-CN" altLang="en-US" dirty="0">
              <a:solidFill>
                <a:srgbClr val="000118"/>
              </a:solidFill>
              <a:ea typeface="楷体_GB2312" pitchFamily="49" charset="-122"/>
            </a:endParaRPr>
          </a:p>
          <a:p>
            <a:pPr marL="342900" indent="-342900">
              <a:buFont typeface="Wingdings" panose="05000000000000000000" pitchFamily="2" charset="2"/>
              <a:buChar char="l"/>
            </a:pPr>
            <a:endParaRPr lang="zh-CN" altLang="en-US" dirty="0">
              <a:solidFill>
                <a:srgbClr val="000118"/>
              </a:solidFill>
            </a:endParaRPr>
          </a:p>
        </p:txBody>
      </p:sp>
    </p:spTree>
    <p:extLst>
      <p:ext uri="{BB962C8B-B14F-4D97-AF65-F5344CB8AC3E}">
        <p14:creationId xmlns:p14="http://schemas.microsoft.com/office/powerpoint/2010/main" val="263853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创建一个动态单向链表</a:t>
            </a:r>
          </a:p>
        </p:txBody>
      </p:sp>
      <p:sp>
        <p:nvSpPr>
          <p:cNvPr id="5" name="内容占位符 4"/>
          <p:cNvSpPr>
            <a:spLocks noGrp="1"/>
          </p:cNvSpPr>
          <p:nvPr>
            <p:ph idx="1"/>
          </p:nvPr>
        </p:nvSpPr>
        <p:spPr>
          <a:xfrm>
            <a:off x="485775" y="1135063"/>
            <a:ext cx="7550878" cy="5345112"/>
          </a:xfrm>
        </p:spPr>
        <p:txBody>
          <a:bodyPr/>
          <a:lstStyle/>
          <a:p>
            <a:pPr marL="342900" indent="-342900">
              <a:buFont typeface="Wingdings" panose="05000000000000000000" pitchFamily="2" charset="2"/>
              <a:buChar char="l"/>
            </a:pPr>
            <a:r>
              <a:rPr lang="zh-CN" altLang="en-US" sz="2000" dirty="0"/>
              <a:t>创建一个动态单向链表</a:t>
            </a:r>
            <a:endParaRPr lang="en-US" altLang="zh-CN" sz="2000" dirty="0"/>
          </a:p>
          <a:p>
            <a:pPr marL="971550" lvl="1">
              <a:lnSpc>
                <a:spcPct val="100000"/>
              </a:lnSpc>
              <a:spcBef>
                <a:spcPts val="600"/>
              </a:spcBef>
            </a:pPr>
            <a:r>
              <a:rPr lang="zh-CN" altLang="en-US" sz="1800" dirty="0"/>
              <a:t>定义结点结构，通常是</a:t>
            </a:r>
            <a:r>
              <a:rPr lang="en-US" altLang="zh-CN" sz="1800" dirty="0" err="1"/>
              <a:t>struct</a:t>
            </a:r>
            <a:r>
              <a:rPr lang="zh-CN" altLang="en-US" sz="1800" dirty="0"/>
              <a:t>类型；</a:t>
            </a:r>
            <a:endParaRPr lang="en-US" altLang="zh-CN" sz="1800" dirty="0"/>
          </a:p>
          <a:p>
            <a:pPr marL="971550" lvl="1">
              <a:lnSpc>
                <a:spcPct val="100000"/>
              </a:lnSpc>
              <a:spcBef>
                <a:spcPts val="600"/>
              </a:spcBef>
            </a:pPr>
            <a:r>
              <a:rPr lang="zh-CN" altLang="en-US" sz="1800" dirty="0"/>
              <a:t>定义头指针</a:t>
            </a:r>
            <a:r>
              <a:rPr lang="en-US" altLang="zh-CN" sz="1800" dirty="0">
                <a:solidFill>
                  <a:srgbClr val="0303DF"/>
                </a:solidFill>
              </a:rPr>
              <a:t>head</a:t>
            </a:r>
            <a:r>
              <a:rPr lang="zh-CN" altLang="en-US" sz="1800" dirty="0"/>
              <a:t>，初始化</a:t>
            </a:r>
            <a:r>
              <a:rPr lang="en-US" altLang="zh-CN" sz="1800" dirty="0">
                <a:solidFill>
                  <a:srgbClr val="030DCD"/>
                </a:solidFill>
              </a:rPr>
              <a:t>head=NULL</a:t>
            </a:r>
            <a:r>
              <a:rPr lang="en-US" altLang="zh-CN" sz="1800" dirty="0"/>
              <a:t>;</a:t>
            </a:r>
          </a:p>
          <a:p>
            <a:pPr marL="971550" lvl="1">
              <a:lnSpc>
                <a:spcPct val="100000"/>
              </a:lnSpc>
              <a:spcBef>
                <a:spcPts val="600"/>
              </a:spcBef>
            </a:pPr>
            <a:r>
              <a:rPr lang="zh-CN" altLang="en-US" sz="1800" dirty="0"/>
              <a:t>创建第一个结点</a:t>
            </a:r>
            <a:r>
              <a:rPr lang="en-US" altLang="zh-CN" sz="1800" dirty="0"/>
              <a:t>node</a:t>
            </a:r>
            <a:r>
              <a:rPr lang="en-US" altLang="zh-CN" sz="1800" baseline="-25000" dirty="0"/>
              <a:t>1</a:t>
            </a:r>
            <a:r>
              <a:rPr lang="zh-CN" altLang="en-US" sz="1800" dirty="0"/>
              <a:t>，</a:t>
            </a:r>
            <a:r>
              <a:rPr lang="en-US" altLang="zh-CN" sz="1800" dirty="0">
                <a:solidFill>
                  <a:srgbClr val="C00000"/>
                </a:solidFill>
              </a:rPr>
              <a:t>head=node</a:t>
            </a:r>
            <a:r>
              <a:rPr lang="en-US" altLang="zh-CN" sz="1800" baseline="-25000" dirty="0">
                <a:solidFill>
                  <a:srgbClr val="C00000"/>
                </a:solidFill>
              </a:rPr>
              <a:t>1</a:t>
            </a:r>
            <a:r>
              <a:rPr lang="zh-CN" altLang="en-US" sz="1800" dirty="0"/>
              <a:t>，</a:t>
            </a:r>
            <a:r>
              <a:rPr lang="zh-CN" altLang="en-US" sz="1800" dirty="0">
                <a:solidFill>
                  <a:srgbClr val="006600"/>
                </a:solidFill>
              </a:rPr>
              <a:t>并为该结点的各成员赋值，特别地，</a:t>
            </a:r>
            <a:r>
              <a:rPr lang="en-US" altLang="zh-CN" sz="1800" dirty="0">
                <a:solidFill>
                  <a:srgbClr val="0303DF"/>
                </a:solidFill>
              </a:rPr>
              <a:t>node</a:t>
            </a:r>
            <a:r>
              <a:rPr lang="en-US" altLang="zh-CN" sz="1800" baseline="-25000" dirty="0">
                <a:solidFill>
                  <a:srgbClr val="0303DF"/>
                </a:solidFill>
              </a:rPr>
              <a:t>1</a:t>
            </a:r>
            <a:r>
              <a:rPr lang="en-US" altLang="zh-CN" sz="1800" dirty="0">
                <a:solidFill>
                  <a:srgbClr val="0303DF"/>
                </a:solidFill>
              </a:rPr>
              <a:t>-&gt;next=NULL (</a:t>
            </a:r>
            <a:r>
              <a:rPr lang="zh-CN" altLang="en-US" sz="1800" dirty="0">
                <a:solidFill>
                  <a:srgbClr val="0303DF"/>
                </a:solidFill>
              </a:rPr>
              <a:t>下同</a:t>
            </a:r>
            <a:r>
              <a:rPr lang="en-US" altLang="zh-CN" sz="1800" dirty="0">
                <a:solidFill>
                  <a:srgbClr val="0303DF"/>
                </a:solidFill>
              </a:rPr>
              <a:t>);</a:t>
            </a:r>
            <a:endParaRPr lang="en-US" altLang="zh-CN" sz="1800" dirty="0"/>
          </a:p>
          <a:p>
            <a:pPr marL="971550" lvl="1">
              <a:lnSpc>
                <a:spcPct val="100000"/>
              </a:lnSpc>
              <a:spcBef>
                <a:spcPts val="600"/>
              </a:spcBef>
            </a:pPr>
            <a:r>
              <a:rPr lang="zh-CN" altLang="en-US" sz="1800" dirty="0"/>
              <a:t>创建第二个结点</a:t>
            </a:r>
            <a:r>
              <a:rPr lang="en-US" altLang="zh-CN" sz="1800" dirty="0"/>
              <a:t>node</a:t>
            </a:r>
            <a:r>
              <a:rPr lang="en-US" altLang="zh-CN" sz="1800" baseline="-25000" dirty="0"/>
              <a:t>2</a:t>
            </a:r>
            <a:r>
              <a:rPr lang="zh-CN" altLang="en-US" sz="1800" dirty="0"/>
              <a:t>，为各成员赋值且</a:t>
            </a:r>
            <a:r>
              <a:rPr lang="en-US" altLang="zh-CN" sz="1800" dirty="0">
                <a:solidFill>
                  <a:srgbClr val="0303DF"/>
                </a:solidFill>
              </a:rPr>
              <a:t> node</a:t>
            </a:r>
            <a:r>
              <a:rPr lang="en-US" altLang="zh-CN" sz="1800" baseline="-25000" dirty="0">
                <a:solidFill>
                  <a:srgbClr val="0303DF"/>
                </a:solidFill>
              </a:rPr>
              <a:t>2</a:t>
            </a:r>
            <a:r>
              <a:rPr lang="en-US" altLang="zh-CN" sz="1800" dirty="0">
                <a:solidFill>
                  <a:srgbClr val="0303DF"/>
                </a:solidFill>
              </a:rPr>
              <a:t>-&gt;next=NULL</a:t>
            </a:r>
            <a:r>
              <a:rPr lang="zh-CN" altLang="en-US" sz="1800" dirty="0"/>
              <a:t>，并使</a:t>
            </a:r>
            <a:r>
              <a:rPr lang="en-US" altLang="zh-CN" sz="1800" dirty="0">
                <a:solidFill>
                  <a:srgbClr val="C00000"/>
                </a:solidFill>
              </a:rPr>
              <a:t>node</a:t>
            </a:r>
            <a:r>
              <a:rPr lang="en-US" altLang="zh-CN" sz="1800" baseline="-25000" dirty="0">
                <a:solidFill>
                  <a:srgbClr val="C00000"/>
                </a:solidFill>
              </a:rPr>
              <a:t>1</a:t>
            </a:r>
            <a:r>
              <a:rPr lang="en-US" altLang="zh-CN" sz="1800" dirty="0">
                <a:solidFill>
                  <a:srgbClr val="C00000"/>
                </a:solidFill>
              </a:rPr>
              <a:t>-&gt;next=node</a:t>
            </a:r>
            <a:r>
              <a:rPr lang="en-US" altLang="zh-CN" sz="1800" baseline="-25000" dirty="0">
                <a:solidFill>
                  <a:srgbClr val="C00000"/>
                </a:solidFill>
              </a:rPr>
              <a:t>2</a:t>
            </a:r>
            <a:r>
              <a:rPr lang="zh-CN" altLang="en-US" sz="1800" dirty="0">
                <a:solidFill>
                  <a:srgbClr val="C00000"/>
                </a:solidFill>
              </a:rPr>
              <a:t>；</a:t>
            </a:r>
            <a:endParaRPr lang="en-US" altLang="zh-CN" sz="1800" dirty="0">
              <a:solidFill>
                <a:srgbClr val="C00000"/>
              </a:solidFill>
            </a:endParaRPr>
          </a:p>
          <a:p>
            <a:pPr marL="971550" lvl="1">
              <a:lnSpc>
                <a:spcPct val="100000"/>
              </a:lnSpc>
              <a:spcBef>
                <a:spcPts val="600"/>
              </a:spcBef>
            </a:pPr>
            <a:r>
              <a:rPr lang="en-US" altLang="zh-CN" sz="1800" dirty="0"/>
              <a:t>…</a:t>
            </a:r>
          </a:p>
          <a:p>
            <a:pPr marL="971550" lvl="1">
              <a:lnSpc>
                <a:spcPct val="100000"/>
              </a:lnSpc>
              <a:spcBef>
                <a:spcPts val="600"/>
              </a:spcBef>
            </a:pPr>
            <a:r>
              <a:rPr lang="zh-CN" altLang="en-US" sz="1800" dirty="0"/>
              <a:t>创建第</a:t>
            </a:r>
            <a:r>
              <a:rPr lang="en-US" altLang="zh-CN" sz="1800" dirty="0"/>
              <a:t>i</a:t>
            </a:r>
            <a:r>
              <a:rPr lang="zh-CN" altLang="en-US" sz="1800" dirty="0"/>
              <a:t>个结点</a:t>
            </a:r>
            <a:r>
              <a:rPr lang="en-US" altLang="zh-CN" sz="1800" dirty="0" err="1"/>
              <a:t>node</a:t>
            </a:r>
            <a:r>
              <a:rPr lang="en-US" altLang="zh-CN" sz="1800" baseline="-25000" dirty="0" err="1"/>
              <a:t>i</a:t>
            </a:r>
            <a:r>
              <a:rPr lang="zh-CN" altLang="en-US" sz="1800" dirty="0"/>
              <a:t>，为各成员赋值且</a:t>
            </a:r>
            <a:r>
              <a:rPr lang="en-US" altLang="zh-CN" sz="1800" dirty="0">
                <a:solidFill>
                  <a:srgbClr val="0303DF"/>
                </a:solidFill>
              </a:rPr>
              <a:t> </a:t>
            </a:r>
            <a:r>
              <a:rPr lang="en-US" altLang="zh-CN" sz="1800" dirty="0" err="1">
                <a:solidFill>
                  <a:srgbClr val="0303DF"/>
                </a:solidFill>
              </a:rPr>
              <a:t>node</a:t>
            </a:r>
            <a:r>
              <a:rPr lang="en-US" altLang="zh-CN" sz="1800" baseline="-25000" dirty="0" err="1">
                <a:solidFill>
                  <a:srgbClr val="0303DF"/>
                </a:solidFill>
              </a:rPr>
              <a:t>i</a:t>
            </a:r>
            <a:r>
              <a:rPr lang="en-US" altLang="zh-CN" sz="1800" dirty="0">
                <a:solidFill>
                  <a:srgbClr val="0303DF"/>
                </a:solidFill>
              </a:rPr>
              <a:t>-&gt;next=NULL </a:t>
            </a:r>
            <a:r>
              <a:rPr lang="zh-CN" altLang="en-US" sz="1800" dirty="0"/>
              <a:t>，并使</a:t>
            </a:r>
            <a:r>
              <a:rPr lang="en-US" altLang="zh-CN" sz="1800" dirty="0">
                <a:solidFill>
                  <a:srgbClr val="C00000"/>
                </a:solidFill>
              </a:rPr>
              <a:t>node</a:t>
            </a:r>
            <a:r>
              <a:rPr lang="en-US" altLang="zh-CN" sz="1800" baseline="-25000" dirty="0">
                <a:solidFill>
                  <a:srgbClr val="C00000"/>
                </a:solidFill>
              </a:rPr>
              <a:t>i-1</a:t>
            </a:r>
            <a:r>
              <a:rPr lang="en-US" altLang="zh-CN" sz="1800" dirty="0">
                <a:solidFill>
                  <a:srgbClr val="C00000"/>
                </a:solidFill>
              </a:rPr>
              <a:t>-&gt;next=</a:t>
            </a:r>
            <a:r>
              <a:rPr lang="en-US" altLang="zh-CN" sz="1800" dirty="0" err="1">
                <a:solidFill>
                  <a:srgbClr val="C00000"/>
                </a:solidFill>
              </a:rPr>
              <a:t>node</a:t>
            </a:r>
            <a:r>
              <a:rPr lang="en-US" altLang="zh-CN" sz="1800" baseline="-25000" dirty="0" err="1">
                <a:solidFill>
                  <a:srgbClr val="C00000"/>
                </a:solidFill>
              </a:rPr>
              <a:t>i</a:t>
            </a:r>
            <a:r>
              <a:rPr lang="en-US" altLang="zh-CN" sz="1800" baseline="-25000" dirty="0">
                <a:solidFill>
                  <a:srgbClr val="C00000"/>
                </a:solidFill>
              </a:rPr>
              <a:t> </a:t>
            </a:r>
            <a:r>
              <a:rPr lang="zh-CN" altLang="en-US" sz="1800" dirty="0">
                <a:solidFill>
                  <a:srgbClr val="C00000"/>
                </a:solidFill>
              </a:rPr>
              <a:t>；</a:t>
            </a:r>
            <a:endParaRPr lang="en-US" altLang="zh-CN" sz="1800" dirty="0">
              <a:solidFill>
                <a:srgbClr val="C00000"/>
              </a:solidFill>
            </a:endParaRPr>
          </a:p>
          <a:p>
            <a:pPr marL="971550" lvl="1">
              <a:lnSpc>
                <a:spcPct val="100000"/>
              </a:lnSpc>
              <a:spcBef>
                <a:spcPts val="600"/>
              </a:spcBef>
            </a:pPr>
            <a:r>
              <a:rPr lang="en-US" altLang="zh-CN" sz="1800" dirty="0"/>
              <a:t> …</a:t>
            </a:r>
          </a:p>
          <a:p>
            <a:pPr marL="971550" lvl="1">
              <a:lnSpc>
                <a:spcPct val="100000"/>
              </a:lnSpc>
              <a:spcBef>
                <a:spcPts val="600"/>
              </a:spcBef>
            </a:pPr>
            <a:r>
              <a:rPr lang="zh-CN" altLang="en-US" sz="1800" dirty="0"/>
              <a:t>创建尾结点</a:t>
            </a:r>
            <a:r>
              <a:rPr lang="en-US" altLang="zh-CN" sz="1800" dirty="0" err="1"/>
              <a:t>node</a:t>
            </a:r>
            <a:r>
              <a:rPr lang="en-US" altLang="zh-CN" sz="1800" baseline="-25000" dirty="0" err="1"/>
              <a:t>n</a:t>
            </a:r>
            <a:r>
              <a:rPr lang="zh-CN" altLang="en-US" sz="1800" dirty="0"/>
              <a:t>，为各成员赋值且</a:t>
            </a:r>
            <a:r>
              <a:rPr lang="en-US" altLang="zh-CN" sz="1800" dirty="0">
                <a:solidFill>
                  <a:srgbClr val="0303DF"/>
                </a:solidFill>
              </a:rPr>
              <a:t> </a:t>
            </a:r>
            <a:r>
              <a:rPr lang="en-US" altLang="zh-CN" sz="1800" dirty="0" err="1">
                <a:solidFill>
                  <a:srgbClr val="0303DF"/>
                </a:solidFill>
              </a:rPr>
              <a:t>node</a:t>
            </a:r>
            <a:r>
              <a:rPr lang="en-US" altLang="zh-CN" sz="1800" baseline="-25000" dirty="0" err="1">
                <a:solidFill>
                  <a:srgbClr val="0303DF"/>
                </a:solidFill>
              </a:rPr>
              <a:t>n</a:t>
            </a:r>
            <a:r>
              <a:rPr lang="en-US" altLang="zh-CN" sz="1800" dirty="0">
                <a:solidFill>
                  <a:srgbClr val="0303DF"/>
                </a:solidFill>
              </a:rPr>
              <a:t>-&gt;next=NULL </a:t>
            </a:r>
            <a:r>
              <a:rPr lang="zh-CN" altLang="en-US" sz="1800" dirty="0"/>
              <a:t>，并使</a:t>
            </a:r>
            <a:r>
              <a:rPr lang="en-US" altLang="zh-CN" sz="1800" dirty="0">
                <a:solidFill>
                  <a:srgbClr val="C00000"/>
                </a:solidFill>
              </a:rPr>
              <a:t>node</a:t>
            </a:r>
            <a:r>
              <a:rPr lang="en-US" altLang="zh-CN" sz="1800" baseline="-25000" dirty="0">
                <a:solidFill>
                  <a:srgbClr val="C00000"/>
                </a:solidFill>
              </a:rPr>
              <a:t>n-1</a:t>
            </a:r>
            <a:r>
              <a:rPr lang="en-US" altLang="zh-CN" sz="1800" dirty="0">
                <a:solidFill>
                  <a:srgbClr val="C00000"/>
                </a:solidFill>
              </a:rPr>
              <a:t>-&gt;next=</a:t>
            </a:r>
            <a:r>
              <a:rPr lang="en-US" altLang="zh-CN" sz="1800" dirty="0" err="1">
                <a:solidFill>
                  <a:srgbClr val="C00000"/>
                </a:solidFill>
              </a:rPr>
              <a:t>node</a:t>
            </a:r>
            <a:r>
              <a:rPr lang="en-US" altLang="zh-CN" sz="1800" baseline="-25000" dirty="0" err="1">
                <a:solidFill>
                  <a:srgbClr val="C00000"/>
                </a:solidFill>
              </a:rPr>
              <a:t>n</a:t>
            </a:r>
            <a:r>
              <a:rPr lang="zh-CN" altLang="en-US" sz="1800" dirty="0">
                <a:solidFill>
                  <a:srgbClr val="C00000"/>
                </a:solidFill>
              </a:rPr>
              <a:t>；</a:t>
            </a:r>
            <a:endParaRPr lang="en-US" altLang="zh-CN" sz="1800" dirty="0">
              <a:solidFill>
                <a:srgbClr val="C00000"/>
              </a:solidFill>
            </a:endParaRPr>
          </a:p>
          <a:p>
            <a:pPr marL="971550" lvl="1"/>
            <a:endParaRPr lang="en-US" altLang="zh-CN" dirty="0"/>
          </a:p>
          <a:p>
            <a:pPr marL="971550" lvl="1"/>
            <a:endParaRPr lang="en-US" altLang="zh-CN" dirty="0"/>
          </a:p>
          <a:p>
            <a:pPr marL="971550" lvl="1"/>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4023599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创建一个动态的单向链表</a:t>
            </a:r>
            <a:r>
              <a:rPr lang="en-US" altLang="zh-CN" dirty="0"/>
              <a:t>—</a:t>
            </a:r>
            <a:r>
              <a:rPr lang="zh-CN" altLang="en-US" dirty="0"/>
              <a:t>例</a:t>
            </a:r>
            <a:endParaRPr lang="en-US" altLang="zh-CN" dirty="0"/>
          </a:p>
        </p:txBody>
      </p:sp>
      <p:sp>
        <p:nvSpPr>
          <p:cNvPr id="5" name="内容占位符 4"/>
          <p:cNvSpPr>
            <a:spLocks noGrp="1"/>
          </p:cNvSpPr>
          <p:nvPr>
            <p:ph idx="1"/>
          </p:nvPr>
        </p:nvSpPr>
        <p:spPr>
          <a:xfrm>
            <a:off x="485775" y="1020763"/>
            <a:ext cx="8089900" cy="5345112"/>
          </a:xfrm>
        </p:spPr>
        <p:txBody>
          <a:bodyPr/>
          <a:lstStyle/>
          <a:p>
            <a:pPr marL="342900" indent="-342900">
              <a:buFont typeface="Wingdings" panose="05000000000000000000" pitchFamily="2" charset="2"/>
              <a:buChar char="l"/>
            </a:pPr>
            <a:r>
              <a:rPr lang="zh-CN" altLang="en-US" dirty="0"/>
              <a:t>建立一个长度为</a:t>
            </a:r>
            <a:r>
              <a:rPr lang="en-US" altLang="zh-CN" dirty="0"/>
              <a:t>n</a:t>
            </a:r>
            <a:r>
              <a:rPr lang="zh-CN" altLang="en-US" dirty="0"/>
              <a:t>的单链表；</a:t>
            </a:r>
            <a:endParaRPr lang="en-US" altLang="zh-CN" dirty="0">
              <a:solidFill>
                <a:srgbClr val="0303DF"/>
              </a:solidFill>
            </a:endParaRPr>
          </a:p>
          <a:p>
            <a:pPr marL="342900" indent="-342900">
              <a:buFont typeface="Wingdings" panose="05000000000000000000" pitchFamily="2" charset="2"/>
              <a:buChar char="l"/>
            </a:pPr>
            <a:r>
              <a:rPr lang="zh-CN" altLang="en-US" dirty="0">
                <a:solidFill>
                  <a:srgbClr val="0303DF"/>
                </a:solidFill>
              </a:rPr>
              <a:t>定义结点结构，如</a:t>
            </a:r>
            <a:endParaRPr lang="en-US" altLang="zh-CN" dirty="0"/>
          </a:p>
          <a:p>
            <a:pPr lvl="1" indent="0">
              <a:buNone/>
            </a:pPr>
            <a:r>
              <a:rPr lang="en-US" altLang="zh-CN" dirty="0" err="1"/>
              <a:t>struct</a:t>
            </a:r>
            <a:r>
              <a:rPr lang="en-US" altLang="zh-CN" dirty="0"/>
              <a:t> student {</a:t>
            </a:r>
          </a:p>
          <a:p>
            <a:pPr lvl="1" indent="0">
              <a:buNone/>
            </a:pPr>
            <a:r>
              <a:rPr lang="en-US" altLang="zh-CN" dirty="0"/>
              <a:t>    </a:t>
            </a:r>
            <a:r>
              <a:rPr lang="en-US" altLang="zh-CN" dirty="0" err="1"/>
              <a:t>int</a:t>
            </a:r>
            <a:r>
              <a:rPr lang="en-US" altLang="zh-CN" dirty="0"/>
              <a:t> ID;</a:t>
            </a:r>
          </a:p>
          <a:p>
            <a:pPr lvl="1" indent="0">
              <a:buNone/>
            </a:pPr>
            <a:r>
              <a:rPr lang="en-US" altLang="zh-CN" dirty="0"/>
              <a:t>    char name[8];</a:t>
            </a:r>
          </a:p>
          <a:p>
            <a:pPr lvl="1" indent="0">
              <a:buNone/>
            </a:pPr>
            <a:r>
              <a:rPr lang="en-US" altLang="zh-CN" dirty="0"/>
              <a:t>    </a:t>
            </a:r>
            <a:r>
              <a:rPr lang="en-US" altLang="zh-CN" dirty="0" err="1"/>
              <a:t>usigned</a:t>
            </a:r>
            <a:r>
              <a:rPr lang="en-US" altLang="zh-CN" dirty="0"/>
              <a:t> </a:t>
            </a:r>
            <a:r>
              <a:rPr lang="en-US" altLang="zh-CN" dirty="0" err="1"/>
              <a:t>C_language</a:t>
            </a:r>
            <a:r>
              <a:rPr lang="en-US" altLang="zh-CN" dirty="0"/>
              <a:t>;</a:t>
            </a:r>
          </a:p>
          <a:p>
            <a:pPr lvl="1" indent="0">
              <a:buNone/>
            </a:pPr>
            <a:r>
              <a:rPr lang="en-US" altLang="zh-CN" dirty="0"/>
              <a:t>   </a:t>
            </a:r>
            <a:r>
              <a:rPr lang="en-US" altLang="zh-CN" b="1" dirty="0" err="1">
                <a:solidFill>
                  <a:srgbClr val="C00000"/>
                </a:solidFill>
              </a:rPr>
              <a:t>struct</a:t>
            </a:r>
            <a:r>
              <a:rPr lang="en-US" altLang="zh-CN" b="1" dirty="0">
                <a:solidFill>
                  <a:srgbClr val="C00000"/>
                </a:solidFill>
              </a:rPr>
              <a:t>  student *next;</a:t>
            </a:r>
          </a:p>
          <a:p>
            <a:pPr lvl="1" indent="0">
              <a:buNone/>
            </a:pPr>
            <a:r>
              <a:rPr lang="en-US" altLang="zh-CN" dirty="0"/>
              <a:t>} </a:t>
            </a:r>
          </a:p>
          <a:p>
            <a:pPr lvl="1" indent="0">
              <a:buNone/>
            </a:pPr>
            <a:endParaRPr lang="en-US" altLang="zh-CN" sz="1800" dirty="0"/>
          </a:p>
          <a:p>
            <a:pPr lvl="1" indent="0">
              <a:buNone/>
            </a:pPr>
            <a:endParaRPr lang="en-US" altLang="zh-CN" sz="1800" dirty="0"/>
          </a:p>
          <a:p>
            <a:pPr marL="971550" lvl="1"/>
            <a:endParaRPr lang="en-US" altLang="zh-CN" dirty="0"/>
          </a:p>
          <a:p>
            <a:pPr marL="971550" lvl="1"/>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3400382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a:t>
            </a:r>
            <a:r>
              <a:rPr lang="zh-CN" altLang="en-US" dirty="0" smtClean="0">
                <a:solidFill>
                  <a:srgbClr val="7030A0"/>
                </a:solidFill>
              </a:rPr>
              <a:t>结构体</a:t>
            </a:r>
            <a:r>
              <a:rPr lang="zh-CN" altLang="en-US" dirty="0" smtClean="0">
                <a:solidFill>
                  <a:srgbClr val="C00000"/>
                </a:solidFill>
              </a:rPr>
              <a:t>变量</a:t>
            </a:r>
            <a:r>
              <a:rPr lang="zh-CN" altLang="en-US" dirty="0"/>
              <a:t>的两种方法</a:t>
            </a:r>
          </a:p>
        </p:txBody>
      </p:sp>
      <p:sp>
        <p:nvSpPr>
          <p:cNvPr id="3" name="内容占位符 2"/>
          <p:cNvSpPr>
            <a:spLocks noGrp="1"/>
          </p:cNvSpPr>
          <p:nvPr>
            <p:ph idx="1"/>
          </p:nvPr>
        </p:nvSpPr>
        <p:spPr>
          <a:xfrm>
            <a:off x="485775" y="1135063"/>
            <a:ext cx="8089900" cy="416900"/>
          </a:xfrm>
        </p:spPr>
        <p:txBody>
          <a:bodyPr/>
          <a:lstStyle/>
          <a:p>
            <a:pPr>
              <a:buNone/>
            </a:pPr>
            <a:r>
              <a:rPr lang="en-US" altLang="zh-CN" dirty="0"/>
              <a:t>1</a:t>
            </a:r>
            <a:r>
              <a:rPr lang="zh-CN" altLang="en-US" dirty="0"/>
              <a:t>、先定义</a:t>
            </a:r>
            <a:r>
              <a:rPr lang="zh-CN" altLang="en-US" dirty="0" smtClean="0"/>
              <a:t>结构体</a:t>
            </a:r>
            <a:r>
              <a:rPr lang="zh-CN" altLang="en-US" dirty="0" smtClean="0">
                <a:solidFill>
                  <a:srgbClr val="FF0000"/>
                </a:solidFill>
              </a:rPr>
              <a:t>类型</a:t>
            </a:r>
            <a:r>
              <a:rPr lang="zh-CN" altLang="en-US" dirty="0"/>
              <a:t>、再定义</a:t>
            </a:r>
            <a:r>
              <a:rPr lang="zh-CN" altLang="en-US" dirty="0" smtClean="0"/>
              <a:t>结构体</a:t>
            </a:r>
            <a:r>
              <a:rPr lang="zh-CN" altLang="en-US" dirty="0" smtClean="0">
                <a:solidFill>
                  <a:srgbClr val="030DCD"/>
                </a:solidFill>
              </a:rPr>
              <a:t>变量</a:t>
            </a:r>
            <a:endParaRPr lang="zh-CN" altLang="en-US" dirty="0">
              <a:solidFill>
                <a:srgbClr val="030DCD"/>
              </a:solidFill>
            </a:endParaRP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
        <p:nvSpPr>
          <p:cNvPr id="4" name="内容占位符 2"/>
          <p:cNvSpPr txBox="1">
            <a:spLocks/>
          </p:cNvSpPr>
          <p:nvPr/>
        </p:nvSpPr>
        <p:spPr bwMode="auto">
          <a:xfrm>
            <a:off x="755940" y="1691264"/>
            <a:ext cx="7411315" cy="4031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buNone/>
              <a:defRPr/>
            </a:pPr>
            <a:r>
              <a:rPr lang="en-US" altLang="zh-CN" sz="1800" dirty="0">
                <a:solidFill>
                  <a:srgbClr val="0000CC"/>
                </a:solidFill>
              </a:rPr>
              <a:t>//</a:t>
            </a:r>
            <a:r>
              <a:rPr lang="zh-CN" altLang="en-US" sz="1800" dirty="0">
                <a:solidFill>
                  <a:srgbClr val="0000CC"/>
                </a:solidFill>
              </a:rPr>
              <a:t>定义结构类型：</a:t>
            </a:r>
            <a:endParaRPr lang="en-US" altLang="zh-CN" sz="1800" dirty="0">
              <a:solidFill>
                <a:srgbClr val="0000CC"/>
              </a:solidFill>
            </a:endParaRPr>
          </a:p>
          <a:p>
            <a:pPr>
              <a:spcBef>
                <a:spcPts val="600"/>
              </a:spcBef>
              <a:buNone/>
              <a:defRPr/>
            </a:pPr>
            <a:r>
              <a:rPr lang="en-US" altLang="zh-CN" sz="1800" dirty="0">
                <a:solidFill>
                  <a:srgbClr val="FF0000"/>
                </a:solidFill>
              </a:rPr>
              <a:t>struct</a:t>
            </a:r>
            <a:r>
              <a:rPr lang="en-US" altLang="zh-CN" sz="1800" dirty="0">
                <a:solidFill>
                  <a:srgbClr val="000000"/>
                </a:solidFill>
              </a:rPr>
              <a:t>  student                         </a:t>
            </a:r>
            <a:r>
              <a:rPr lang="en-US" altLang="zh-CN" sz="1800" dirty="0">
                <a:solidFill>
                  <a:srgbClr val="006600"/>
                </a:solidFill>
              </a:rPr>
              <a:t>//</a:t>
            </a:r>
            <a:r>
              <a:rPr lang="zh-CN" altLang="en-US" sz="1800" dirty="0">
                <a:solidFill>
                  <a:srgbClr val="006600"/>
                </a:solidFill>
              </a:rPr>
              <a:t>名为</a:t>
            </a:r>
            <a:r>
              <a:rPr lang="en-US" altLang="zh-CN" sz="1800" dirty="0">
                <a:solidFill>
                  <a:srgbClr val="006600"/>
                </a:solidFill>
              </a:rPr>
              <a:t>student</a:t>
            </a:r>
            <a:r>
              <a:rPr lang="zh-CN" altLang="en-US" sz="1800" dirty="0">
                <a:solidFill>
                  <a:srgbClr val="006600"/>
                </a:solidFill>
              </a:rPr>
              <a:t>的结构类型</a:t>
            </a:r>
          </a:p>
          <a:p>
            <a:pPr>
              <a:spcBef>
                <a:spcPts val="600"/>
              </a:spcBef>
              <a:buNone/>
              <a:defRPr/>
            </a:pPr>
            <a:r>
              <a:rPr lang="en-US" altLang="zh-CN" sz="1800" dirty="0">
                <a:solidFill>
                  <a:srgbClr val="000000"/>
                </a:solidFill>
              </a:rPr>
              <a:t>{                                             </a:t>
            </a:r>
            <a:r>
              <a:rPr lang="en-US" altLang="zh-CN" sz="1800" dirty="0">
                <a:solidFill>
                  <a:srgbClr val="006600"/>
                </a:solidFill>
              </a:rPr>
              <a:t>//</a:t>
            </a:r>
            <a:r>
              <a:rPr lang="zh-CN" altLang="en-US" sz="1800" dirty="0">
                <a:solidFill>
                  <a:srgbClr val="006600"/>
                </a:solidFill>
              </a:rPr>
              <a:t>成员列表</a:t>
            </a:r>
            <a:endParaRPr lang="en-US" altLang="zh-CN" sz="1800" dirty="0">
              <a:solidFill>
                <a:srgbClr val="006600"/>
              </a:solidFill>
            </a:endParaRPr>
          </a:p>
          <a:p>
            <a:pPr>
              <a:spcBef>
                <a:spcPts val="600"/>
              </a:spcBef>
              <a:buNone/>
              <a:defRPr/>
            </a:pPr>
            <a:r>
              <a:rPr lang="en-US" altLang="zh-CN" sz="1800" dirty="0">
                <a:solidFill>
                  <a:srgbClr val="000000"/>
                </a:solidFill>
              </a:rPr>
              <a:t>     char  name[20];                 //</a:t>
            </a:r>
            <a:r>
              <a:rPr lang="zh-CN" altLang="en-US" sz="1800" dirty="0">
                <a:solidFill>
                  <a:srgbClr val="000000"/>
                </a:solidFill>
              </a:rPr>
              <a:t>姓名</a:t>
            </a:r>
          </a:p>
          <a:p>
            <a:pPr>
              <a:spcBef>
                <a:spcPts val="600"/>
              </a:spcBef>
              <a:buNone/>
              <a:defRPr/>
            </a:pPr>
            <a:r>
              <a:rPr lang="en-US" altLang="zh-CN" sz="1800" dirty="0">
                <a:solidFill>
                  <a:srgbClr val="000000"/>
                </a:solidFill>
              </a:rPr>
              <a:t>     char sex;                             //</a:t>
            </a:r>
            <a:r>
              <a:rPr lang="zh-CN" altLang="en-US" sz="1800" dirty="0">
                <a:solidFill>
                  <a:srgbClr val="000000"/>
                </a:solidFill>
              </a:rPr>
              <a:t>性别</a:t>
            </a:r>
          </a:p>
          <a:p>
            <a:pPr>
              <a:spcBef>
                <a:spcPts val="600"/>
              </a:spcBef>
              <a:buNone/>
              <a:defRPr/>
            </a:pPr>
            <a:r>
              <a:rPr lang="en-US" altLang="zh-CN" sz="1800" dirty="0">
                <a:solidFill>
                  <a:srgbClr val="000000"/>
                </a:solidFill>
              </a:rPr>
              <a:t>     unsigned  birthday;            //</a:t>
            </a:r>
            <a:r>
              <a:rPr lang="zh-CN" altLang="en-US" sz="1800" dirty="0">
                <a:solidFill>
                  <a:srgbClr val="000000"/>
                </a:solidFill>
              </a:rPr>
              <a:t>生日</a:t>
            </a:r>
          </a:p>
          <a:p>
            <a:pPr>
              <a:spcBef>
                <a:spcPts val="600"/>
              </a:spcBef>
              <a:buNone/>
              <a:defRPr/>
            </a:pPr>
            <a:r>
              <a:rPr lang="en-US" altLang="zh-CN" sz="1800" dirty="0">
                <a:solidFill>
                  <a:srgbClr val="000000"/>
                </a:solidFill>
              </a:rPr>
              <a:t>     float height;                        //</a:t>
            </a:r>
            <a:r>
              <a:rPr lang="zh-CN" altLang="en-US" sz="1800" dirty="0">
                <a:solidFill>
                  <a:srgbClr val="000000"/>
                </a:solidFill>
              </a:rPr>
              <a:t>身高</a:t>
            </a:r>
          </a:p>
          <a:p>
            <a:pPr>
              <a:spcBef>
                <a:spcPts val="600"/>
              </a:spcBef>
              <a:buNone/>
              <a:defRPr/>
            </a:pPr>
            <a:r>
              <a:rPr lang="en-US" altLang="zh-CN" sz="1800" dirty="0">
                <a:solidFill>
                  <a:srgbClr val="000000"/>
                </a:solidFill>
              </a:rPr>
              <a:t>     float weight;                       //</a:t>
            </a:r>
            <a:r>
              <a:rPr lang="zh-CN" altLang="en-US" sz="1800" dirty="0">
                <a:solidFill>
                  <a:srgbClr val="000000"/>
                </a:solidFill>
              </a:rPr>
              <a:t>体重</a:t>
            </a:r>
          </a:p>
          <a:p>
            <a:pPr>
              <a:spcBef>
                <a:spcPts val="600"/>
              </a:spcBef>
              <a:buNone/>
              <a:defRPr/>
            </a:pPr>
            <a:r>
              <a:rPr lang="en-US" altLang="zh-CN" sz="1800" dirty="0">
                <a:solidFill>
                  <a:srgbClr val="000000"/>
                </a:solidFill>
              </a:rPr>
              <a:t> };</a:t>
            </a:r>
          </a:p>
          <a:p>
            <a:pPr>
              <a:buNone/>
            </a:pPr>
            <a:r>
              <a:rPr lang="en-US" altLang="zh-CN" sz="1800" dirty="0" err="1">
                <a:solidFill>
                  <a:srgbClr val="0000CC"/>
                </a:solidFill>
              </a:rPr>
              <a:t>struct</a:t>
            </a:r>
            <a:r>
              <a:rPr lang="en-US" altLang="zh-CN" sz="1800" dirty="0">
                <a:solidFill>
                  <a:srgbClr val="0000CC"/>
                </a:solidFill>
              </a:rPr>
              <a:t> </a:t>
            </a:r>
            <a:r>
              <a:rPr lang="en-US" altLang="zh-CN" sz="1800" dirty="0">
                <a:solidFill>
                  <a:srgbClr val="C00000"/>
                </a:solidFill>
              </a:rPr>
              <a:t>student </a:t>
            </a:r>
            <a:r>
              <a:rPr lang="en-US" altLang="zh-CN" sz="1800" b="1" dirty="0" smtClean="0">
                <a:solidFill>
                  <a:srgbClr val="006600"/>
                </a:solidFill>
              </a:rPr>
              <a:t>me</a:t>
            </a:r>
            <a:r>
              <a:rPr lang="en-US" altLang="zh-CN" sz="1800" dirty="0" smtClean="0">
                <a:solidFill>
                  <a:srgbClr val="000000"/>
                </a:solidFill>
              </a:rPr>
              <a:t>; </a:t>
            </a:r>
            <a:r>
              <a:rPr lang="en-US" altLang="zh-CN" sz="1800" dirty="0">
                <a:solidFill>
                  <a:srgbClr val="000000"/>
                </a:solidFill>
              </a:rPr>
              <a:t>//</a:t>
            </a:r>
            <a:r>
              <a:rPr lang="zh-CN" altLang="en-US" sz="1800" dirty="0">
                <a:solidFill>
                  <a:srgbClr val="0000CC"/>
                </a:solidFill>
              </a:rPr>
              <a:t>定义</a:t>
            </a:r>
            <a:r>
              <a:rPr lang="zh-CN" altLang="en-US" sz="1800" dirty="0" smtClean="0">
                <a:solidFill>
                  <a:srgbClr val="0000CC"/>
                </a:solidFill>
              </a:rPr>
              <a:t>结构体变量</a:t>
            </a:r>
            <a:r>
              <a:rPr lang="en-US" altLang="zh-CN" sz="1800" dirty="0" smtClean="0">
                <a:solidFill>
                  <a:srgbClr val="0000CC"/>
                </a:solidFill>
              </a:rPr>
              <a:t>me    </a:t>
            </a:r>
            <a:r>
              <a:rPr lang="en-US" altLang="zh-CN" sz="1800" dirty="0" smtClean="0">
                <a:solidFill>
                  <a:srgbClr val="C00000"/>
                </a:solidFill>
              </a:rPr>
              <a:t>//</a:t>
            </a:r>
            <a:r>
              <a:rPr lang="zh-CN" altLang="en-US" sz="1800" dirty="0" smtClean="0">
                <a:solidFill>
                  <a:srgbClr val="C00000"/>
                </a:solidFill>
              </a:rPr>
              <a:t>推荐该定义方式</a:t>
            </a:r>
            <a:endParaRPr lang="en-US" altLang="zh-CN" sz="1800" dirty="0">
              <a:solidFill>
                <a:srgbClr val="C00000"/>
              </a:solidFill>
            </a:endParaRPr>
          </a:p>
          <a:p>
            <a:pPr>
              <a:buNone/>
            </a:pPr>
            <a:r>
              <a:rPr lang="en-US" altLang="zh-CN" sz="1800" dirty="0" smtClean="0">
                <a:solidFill>
                  <a:srgbClr val="C00000"/>
                </a:solidFill>
              </a:rPr>
              <a:t>student </a:t>
            </a:r>
            <a:r>
              <a:rPr lang="en-US" altLang="zh-CN" sz="1800" b="1" dirty="0" smtClean="0">
                <a:solidFill>
                  <a:srgbClr val="006600"/>
                </a:solidFill>
              </a:rPr>
              <a:t>me</a:t>
            </a:r>
            <a:r>
              <a:rPr lang="en-US" altLang="zh-CN" sz="1800" dirty="0" smtClean="0">
                <a:solidFill>
                  <a:srgbClr val="000000"/>
                </a:solidFill>
              </a:rPr>
              <a:t>;   </a:t>
            </a:r>
            <a:r>
              <a:rPr lang="en-US" altLang="zh-CN" sz="1800" dirty="0">
                <a:solidFill>
                  <a:srgbClr val="000000"/>
                </a:solidFill>
              </a:rPr>
              <a:t>//</a:t>
            </a:r>
            <a:r>
              <a:rPr lang="zh-CN" altLang="en-US" sz="1800" dirty="0">
                <a:solidFill>
                  <a:srgbClr val="0000CC"/>
                </a:solidFill>
              </a:rPr>
              <a:t>定义</a:t>
            </a:r>
            <a:r>
              <a:rPr lang="zh-CN" altLang="en-US" sz="1800" dirty="0" smtClean="0">
                <a:solidFill>
                  <a:srgbClr val="0000CC"/>
                </a:solidFill>
              </a:rPr>
              <a:t>结构体变量</a:t>
            </a:r>
            <a:r>
              <a:rPr lang="en-US" altLang="zh-CN" sz="1800" dirty="0" smtClean="0">
                <a:solidFill>
                  <a:srgbClr val="0000CC"/>
                </a:solidFill>
              </a:rPr>
              <a:t>me        </a:t>
            </a:r>
            <a:r>
              <a:rPr lang="en-US" altLang="zh-CN" sz="1800" dirty="0" smtClean="0">
                <a:solidFill>
                  <a:srgbClr val="7030A0"/>
                </a:solidFill>
              </a:rPr>
              <a:t>//</a:t>
            </a:r>
            <a:r>
              <a:rPr lang="zh-CN" altLang="en-US" sz="1800" dirty="0" smtClean="0">
                <a:solidFill>
                  <a:srgbClr val="7030A0"/>
                </a:solidFill>
              </a:rPr>
              <a:t>有的编译器也可，但不推荐使用</a:t>
            </a:r>
            <a:endParaRPr lang="en-US" altLang="zh-CN" sz="1800" dirty="0">
              <a:solidFill>
                <a:srgbClr val="7030A0"/>
              </a:solidFill>
            </a:endParaRPr>
          </a:p>
          <a:p>
            <a:pPr>
              <a:buNone/>
            </a:pPr>
            <a:r>
              <a:rPr lang="en-US" altLang="zh-CN" sz="2000" dirty="0" smtClean="0">
                <a:solidFill>
                  <a:srgbClr val="000000"/>
                </a:solidFill>
              </a:rPr>
              <a:t> </a:t>
            </a:r>
            <a:endParaRPr lang="en-US" altLang="zh-CN" sz="2000"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194748291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创建一个动态的单向链表</a:t>
            </a:r>
            <a:r>
              <a:rPr lang="en-US" altLang="zh-CN" dirty="0"/>
              <a:t>—</a:t>
            </a:r>
            <a:r>
              <a:rPr lang="zh-CN" altLang="en-US" dirty="0"/>
              <a:t>例</a:t>
            </a:r>
            <a:r>
              <a:rPr lang="en-US" altLang="zh-CN" dirty="0"/>
              <a:t>: </a:t>
            </a:r>
            <a:r>
              <a:rPr lang="en-US" altLang="zh-CN" dirty="0" err="1">
                <a:solidFill>
                  <a:srgbClr val="030DCD"/>
                </a:solidFill>
              </a:rPr>
              <a:t>CreateLink</a:t>
            </a:r>
            <a:r>
              <a:rPr lang="en-US" altLang="zh-CN" dirty="0">
                <a:solidFill>
                  <a:srgbClr val="030DCD"/>
                </a:solidFill>
              </a:rPr>
              <a:t>(int n) </a:t>
            </a:r>
          </a:p>
        </p:txBody>
      </p:sp>
      <p:sp>
        <p:nvSpPr>
          <p:cNvPr id="5" name="内容占位符 4"/>
          <p:cNvSpPr>
            <a:spLocks noGrp="1"/>
          </p:cNvSpPr>
          <p:nvPr>
            <p:ph idx="1"/>
          </p:nvPr>
        </p:nvSpPr>
        <p:spPr>
          <a:xfrm>
            <a:off x="485775" y="1020763"/>
            <a:ext cx="8089900" cy="5345112"/>
          </a:xfrm>
        </p:spPr>
        <p:txBody>
          <a:bodyPr/>
          <a:lstStyle/>
          <a:p>
            <a:pPr>
              <a:lnSpc>
                <a:spcPct val="120000"/>
              </a:lnSpc>
              <a:spcBef>
                <a:spcPts val="0"/>
              </a:spcBef>
              <a:buNone/>
            </a:pPr>
            <a:r>
              <a:rPr lang="en-US" altLang="zh-CN" sz="2000" dirty="0">
                <a:solidFill>
                  <a:srgbClr val="080808"/>
                </a:solidFill>
              </a:rPr>
              <a:t>struct student*  </a:t>
            </a:r>
            <a:r>
              <a:rPr lang="en-US" altLang="zh-CN" sz="2000" dirty="0" err="1">
                <a:solidFill>
                  <a:srgbClr val="080808"/>
                </a:solidFill>
              </a:rPr>
              <a:t>CreateLink</a:t>
            </a:r>
            <a:r>
              <a:rPr lang="en-US" altLang="zh-CN" sz="2000" dirty="0">
                <a:solidFill>
                  <a:srgbClr val="080808"/>
                </a:solidFill>
              </a:rPr>
              <a:t>(int n)  //</a:t>
            </a:r>
            <a:r>
              <a:rPr lang="zh-CN" altLang="en-US" sz="2000" dirty="0">
                <a:solidFill>
                  <a:srgbClr val="080808"/>
                </a:solidFill>
              </a:rPr>
              <a:t>建立</a:t>
            </a:r>
            <a:r>
              <a:rPr lang="en-US" altLang="zh-CN" sz="2000" dirty="0">
                <a:solidFill>
                  <a:srgbClr val="080808"/>
                </a:solidFill>
              </a:rPr>
              <a:t>n</a:t>
            </a:r>
            <a:r>
              <a:rPr lang="zh-CN" altLang="en-US" sz="2000" dirty="0">
                <a:solidFill>
                  <a:srgbClr val="080808"/>
                </a:solidFill>
              </a:rPr>
              <a:t>个结点的链表，返回链表头指针</a:t>
            </a:r>
            <a:endParaRPr lang="en-US" altLang="zh-CN" sz="2000" dirty="0">
              <a:solidFill>
                <a:srgbClr val="080808"/>
              </a:solidFill>
            </a:endParaRPr>
          </a:p>
          <a:p>
            <a:pPr>
              <a:lnSpc>
                <a:spcPct val="120000"/>
              </a:lnSpc>
              <a:spcBef>
                <a:spcPts val="0"/>
              </a:spcBef>
              <a:buNone/>
            </a:pPr>
            <a:r>
              <a:rPr lang="en-US" altLang="zh-CN" sz="2000" dirty="0">
                <a:solidFill>
                  <a:srgbClr val="080808"/>
                </a:solidFill>
              </a:rPr>
              <a:t>{</a:t>
            </a:r>
          </a:p>
          <a:p>
            <a:pPr>
              <a:lnSpc>
                <a:spcPct val="120000"/>
              </a:lnSpc>
              <a:spcBef>
                <a:spcPts val="0"/>
              </a:spcBef>
              <a:buNone/>
            </a:pPr>
            <a:r>
              <a:rPr lang="zh-CN" altLang="en-US" sz="1800" dirty="0">
                <a:solidFill>
                  <a:srgbClr val="0303DF"/>
                </a:solidFill>
              </a:rPr>
              <a:t>          </a:t>
            </a:r>
            <a:r>
              <a:rPr lang="en-US" altLang="zh-CN" sz="1800" dirty="0">
                <a:solidFill>
                  <a:srgbClr val="0303DF"/>
                </a:solidFill>
              </a:rPr>
              <a:t>//</a:t>
            </a:r>
            <a:r>
              <a:rPr lang="zh-CN" altLang="en-US" sz="1800" dirty="0">
                <a:solidFill>
                  <a:srgbClr val="0303DF"/>
                </a:solidFill>
              </a:rPr>
              <a:t>声明头指针</a:t>
            </a:r>
            <a:r>
              <a:rPr lang="en-US" altLang="zh-CN" sz="1800" dirty="0">
                <a:solidFill>
                  <a:srgbClr val="0303DF"/>
                </a:solidFill>
              </a:rPr>
              <a:t>head</a:t>
            </a:r>
          </a:p>
          <a:p>
            <a:pPr>
              <a:lnSpc>
                <a:spcPct val="120000"/>
              </a:lnSpc>
              <a:spcBef>
                <a:spcPts val="0"/>
              </a:spcBef>
              <a:buNone/>
            </a:pPr>
            <a:r>
              <a:rPr lang="en-US" altLang="zh-CN" sz="1800" dirty="0">
                <a:solidFill>
                  <a:srgbClr val="000000"/>
                </a:solidFill>
                <a:sym typeface="宋体" panose="02010600030101010101" pitchFamily="2" charset="-122"/>
              </a:rPr>
              <a:t>          struct student *</a:t>
            </a:r>
            <a:r>
              <a:rPr lang="en-US" altLang="zh-CN" sz="1800" dirty="0">
                <a:solidFill>
                  <a:srgbClr val="006600"/>
                </a:solidFill>
              </a:rPr>
              <a:t>head=NULL</a:t>
            </a:r>
            <a:r>
              <a:rPr lang="en-US" altLang="zh-CN" sz="1800" dirty="0">
                <a:solidFill>
                  <a:srgbClr val="080808"/>
                </a:solidFill>
              </a:rPr>
              <a:t>;</a:t>
            </a:r>
            <a:r>
              <a:rPr lang="en-US" altLang="zh-CN" sz="1800" dirty="0"/>
              <a:t>   </a:t>
            </a:r>
            <a:r>
              <a:rPr lang="en-US" altLang="zh-CN" sz="1800" dirty="0">
                <a:solidFill>
                  <a:srgbClr val="C00000"/>
                </a:solidFill>
              </a:rPr>
              <a:t>//</a:t>
            </a:r>
            <a:r>
              <a:rPr lang="zh-CN" altLang="en-US" sz="1800" dirty="0">
                <a:solidFill>
                  <a:srgbClr val="C00000"/>
                </a:solidFill>
              </a:rPr>
              <a:t>指针应该初始化，防止“野指针”</a:t>
            </a:r>
            <a:endParaRPr lang="en-US" altLang="zh-CN" sz="1800" dirty="0">
              <a:solidFill>
                <a:srgbClr val="C00000"/>
              </a:solidFill>
            </a:endParaRPr>
          </a:p>
          <a:p>
            <a:pPr>
              <a:lnSpc>
                <a:spcPct val="120000"/>
              </a:lnSpc>
              <a:spcBef>
                <a:spcPts val="0"/>
              </a:spcBef>
              <a:buNone/>
            </a:pPr>
            <a:r>
              <a:rPr lang="zh-CN" altLang="en-US" sz="1800" dirty="0">
                <a:solidFill>
                  <a:srgbClr val="0303DF"/>
                </a:solidFill>
              </a:rPr>
              <a:t>          </a:t>
            </a:r>
            <a:r>
              <a:rPr lang="en-US" altLang="zh-CN" sz="1800" dirty="0">
                <a:solidFill>
                  <a:srgbClr val="0303DF"/>
                </a:solidFill>
              </a:rPr>
              <a:t>//</a:t>
            </a:r>
            <a:r>
              <a:rPr lang="zh-CN" altLang="en-US" sz="1800" dirty="0">
                <a:solidFill>
                  <a:srgbClr val="0303DF"/>
                </a:solidFill>
              </a:rPr>
              <a:t>创建第一个结点，并使</a:t>
            </a:r>
            <a:r>
              <a:rPr lang="en-US" altLang="zh-CN" sz="1800" dirty="0">
                <a:solidFill>
                  <a:srgbClr val="0303DF"/>
                </a:solidFill>
              </a:rPr>
              <a:t>head</a:t>
            </a:r>
            <a:r>
              <a:rPr lang="zh-CN" altLang="en-US" sz="1800" dirty="0">
                <a:solidFill>
                  <a:srgbClr val="0303DF"/>
                </a:solidFill>
              </a:rPr>
              <a:t>指向该结点</a:t>
            </a:r>
            <a:endParaRPr lang="en-US" altLang="zh-CN" sz="1800" dirty="0">
              <a:solidFill>
                <a:srgbClr val="0303DF"/>
              </a:solidFill>
            </a:endParaRPr>
          </a:p>
          <a:p>
            <a:pPr lvl="1" indent="0">
              <a:lnSpc>
                <a:spcPct val="120000"/>
              </a:lnSpc>
              <a:spcBef>
                <a:spcPts val="0"/>
              </a:spcBef>
              <a:buNone/>
            </a:pPr>
            <a:r>
              <a:rPr lang="en-US" altLang="zh-CN" sz="1800" b="1" dirty="0">
                <a:solidFill>
                  <a:srgbClr val="660066"/>
                </a:solidFill>
              </a:rPr>
              <a:t>struct student  *</a:t>
            </a:r>
            <a:r>
              <a:rPr lang="en-US" altLang="zh-CN" sz="1800" b="1" dirty="0" err="1">
                <a:solidFill>
                  <a:srgbClr val="660066"/>
                </a:solidFill>
              </a:rPr>
              <a:t>NewNode</a:t>
            </a:r>
            <a:r>
              <a:rPr lang="en-US" altLang="zh-CN" sz="1800" b="1" dirty="0">
                <a:solidFill>
                  <a:srgbClr val="660066"/>
                </a:solidFill>
              </a:rPr>
              <a:t>=NULL;  //</a:t>
            </a:r>
            <a:r>
              <a:rPr lang="zh-CN" altLang="en-US" sz="1800" b="1" dirty="0">
                <a:solidFill>
                  <a:srgbClr val="660066"/>
                </a:solidFill>
              </a:rPr>
              <a:t>新建的结点</a:t>
            </a:r>
            <a:endParaRPr lang="en-US" altLang="zh-CN" sz="1800" b="1" dirty="0">
              <a:solidFill>
                <a:srgbClr val="660066"/>
              </a:solidFill>
            </a:endParaRPr>
          </a:p>
          <a:p>
            <a:pPr lvl="1" indent="0">
              <a:lnSpc>
                <a:spcPct val="120000"/>
              </a:lnSpc>
              <a:spcBef>
                <a:spcPts val="0"/>
              </a:spcBef>
              <a:buNone/>
            </a:pPr>
            <a:r>
              <a:rPr lang="en-US" altLang="zh-CN" sz="1800" b="1" dirty="0" err="1">
                <a:solidFill>
                  <a:srgbClr val="7030A0"/>
                </a:solidFill>
              </a:rPr>
              <a:t>NewNode</a:t>
            </a:r>
            <a:r>
              <a:rPr lang="en-US" altLang="zh-CN" sz="1800" dirty="0"/>
              <a:t> = (</a:t>
            </a:r>
            <a:r>
              <a:rPr lang="en-US" altLang="zh-CN" sz="1800" dirty="0">
                <a:solidFill>
                  <a:srgbClr val="FF0000"/>
                </a:solidFill>
              </a:rPr>
              <a:t>struct student *)</a:t>
            </a:r>
            <a:r>
              <a:rPr lang="en-US" altLang="zh-CN" sz="1800" dirty="0">
                <a:solidFill>
                  <a:srgbClr val="0303DF"/>
                </a:solidFill>
              </a:rPr>
              <a:t>malloc</a:t>
            </a:r>
            <a:r>
              <a:rPr lang="en-US" altLang="zh-CN" sz="1800" dirty="0"/>
              <a:t>(</a:t>
            </a:r>
            <a:r>
              <a:rPr lang="en-US" altLang="zh-CN" sz="1800" dirty="0" err="1"/>
              <a:t>sizeof</a:t>
            </a:r>
            <a:r>
              <a:rPr lang="en-US" altLang="zh-CN" sz="1800" dirty="0"/>
              <a:t>(struct student));</a:t>
            </a:r>
          </a:p>
          <a:p>
            <a:pPr lvl="1" indent="0">
              <a:lnSpc>
                <a:spcPct val="120000"/>
              </a:lnSpc>
              <a:spcBef>
                <a:spcPts val="0"/>
              </a:spcBef>
              <a:buNone/>
            </a:pPr>
            <a:r>
              <a:rPr lang="en-US" altLang="zh-CN" sz="1800" b="1" dirty="0"/>
              <a:t>if (</a:t>
            </a:r>
            <a:r>
              <a:rPr lang="en-US" altLang="zh-CN" sz="1800" b="1" dirty="0" err="1"/>
              <a:t>NewNode</a:t>
            </a:r>
            <a:r>
              <a:rPr lang="en-US" altLang="zh-CN" sz="1800" b="1" dirty="0"/>
              <a:t> ==NULL) </a:t>
            </a:r>
          </a:p>
          <a:p>
            <a:pPr lvl="1" indent="0">
              <a:lnSpc>
                <a:spcPct val="120000"/>
              </a:lnSpc>
              <a:spcBef>
                <a:spcPts val="0"/>
              </a:spcBef>
              <a:buNone/>
            </a:pPr>
            <a:r>
              <a:rPr lang="en-US" altLang="zh-CN" sz="1800" b="1" dirty="0"/>
              <a:t>        return NULL;  //</a:t>
            </a:r>
            <a:r>
              <a:rPr lang="zh-CN" altLang="en-US" sz="1800" b="1" dirty="0"/>
              <a:t>无足够的堆空间；</a:t>
            </a:r>
            <a:r>
              <a:rPr lang="en-US" altLang="zh-CN" sz="1800" b="1" dirty="0"/>
              <a:t>//</a:t>
            </a:r>
            <a:r>
              <a:rPr lang="zh-CN" altLang="en-US" sz="1800" b="1" dirty="0"/>
              <a:t>空表</a:t>
            </a:r>
            <a:endParaRPr lang="en-US" altLang="zh-CN" sz="1800" b="1" dirty="0"/>
          </a:p>
          <a:p>
            <a:pPr lvl="1" indent="0">
              <a:lnSpc>
                <a:spcPct val="120000"/>
              </a:lnSpc>
              <a:spcBef>
                <a:spcPts val="0"/>
              </a:spcBef>
              <a:buNone/>
            </a:pPr>
            <a:r>
              <a:rPr lang="en-US" altLang="zh-CN" sz="1800" dirty="0" err="1">
                <a:solidFill>
                  <a:srgbClr val="7030A0"/>
                </a:solidFill>
              </a:rPr>
              <a:t>NewNode</a:t>
            </a:r>
            <a:r>
              <a:rPr lang="en-US" altLang="zh-CN" sz="1800" dirty="0">
                <a:solidFill>
                  <a:srgbClr val="7030A0"/>
                </a:solidFill>
              </a:rPr>
              <a:t> -&gt;ID=</a:t>
            </a:r>
            <a:r>
              <a:rPr lang="en-US" altLang="zh-CN" sz="1800" dirty="0" err="1">
                <a:solidFill>
                  <a:srgbClr val="7030A0"/>
                </a:solidFill>
              </a:rPr>
              <a:t>i</a:t>
            </a:r>
            <a:r>
              <a:rPr lang="en-US" altLang="zh-CN" sz="1800" dirty="0">
                <a:solidFill>
                  <a:srgbClr val="7030A0"/>
                </a:solidFill>
              </a:rPr>
              <a:t>; </a:t>
            </a:r>
            <a:r>
              <a:rPr lang="en-US" altLang="zh-CN" sz="1800" dirty="0" err="1">
                <a:solidFill>
                  <a:srgbClr val="7030A0"/>
                </a:solidFill>
              </a:rPr>
              <a:t>NewNode</a:t>
            </a:r>
            <a:r>
              <a:rPr lang="en-US" altLang="zh-CN" sz="1800" dirty="0">
                <a:solidFill>
                  <a:srgbClr val="7030A0"/>
                </a:solidFill>
              </a:rPr>
              <a:t> -&gt;name=“…”; </a:t>
            </a:r>
            <a:r>
              <a:rPr lang="en-US" altLang="zh-CN" sz="1800" dirty="0" err="1">
                <a:solidFill>
                  <a:srgbClr val="7030A0"/>
                </a:solidFill>
              </a:rPr>
              <a:t>NewNode</a:t>
            </a:r>
            <a:r>
              <a:rPr lang="en-US" altLang="zh-CN" sz="1800" dirty="0">
                <a:solidFill>
                  <a:srgbClr val="7030A0"/>
                </a:solidFill>
              </a:rPr>
              <a:t> -&gt;score=rand()%101;</a:t>
            </a:r>
          </a:p>
          <a:p>
            <a:pPr lvl="1" indent="0">
              <a:lnSpc>
                <a:spcPct val="120000"/>
              </a:lnSpc>
              <a:spcBef>
                <a:spcPts val="0"/>
              </a:spcBef>
              <a:buNone/>
            </a:pPr>
            <a:r>
              <a:rPr lang="en-US" altLang="zh-CN" sz="1800" b="1" dirty="0" err="1">
                <a:solidFill>
                  <a:srgbClr val="006600"/>
                </a:solidFill>
              </a:rPr>
              <a:t>NewNode</a:t>
            </a:r>
            <a:r>
              <a:rPr lang="en-US" altLang="zh-CN" sz="1800" b="1" dirty="0">
                <a:solidFill>
                  <a:srgbClr val="006600"/>
                </a:solidFill>
              </a:rPr>
              <a:t> -&gt;next=NULL;   //</a:t>
            </a:r>
            <a:r>
              <a:rPr lang="zh-CN" altLang="en-US" sz="1800" b="1" dirty="0">
                <a:solidFill>
                  <a:srgbClr val="006600"/>
                </a:solidFill>
              </a:rPr>
              <a:t>指针应该初始化</a:t>
            </a:r>
            <a:endParaRPr lang="en-US" altLang="zh-CN" sz="1800" dirty="0">
              <a:solidFill>
                <a:srgbClr val="030DCD"/>
              </a:solidFill>
            </a:endParaRPr>
          </a:p>
          <a:p>
            <a:pPr lvl="1" indent="0">
              <a:lnSpc>
                <a:spcPct val="120000"/>
              </a:lnSpc>
              <a:spcBef>
                <a:spcPts val="0"/>
              </a:spcBef>
              <a:buNone/>
            </a:pPr>
            <a:r>
              <a:rPr lang="en-US" altLang="zh-CN" sz="1800" b="1" dirty="0">
                <a:solidFill>
                  <a:srgbClr val="C00000"/>
                </a:solidFill>
              </a:rPr>
              <a:t>head = </a:t>
            </a:r>
            <a:r>
              <a:rPr lang="en-US" altLang="zh-CN" sz="1800" b="1" dirty="0" err="1">
                <a:solidFill>
                  <a:srgbClr val="C00000"/>
                </a:solidFill>
              </a:rPr>
              <a:t>NewNode</a:t>
            </a:r>
            <a:r>
              <a:rPr lang="en-US" altLang="zh-CN" sz="1800" b="1" dirty="0">
                <a:solidFill>
                  <a:srgbClr val="C00000"/>
                </a:solidFill>
              </a:rPr>
              <a:t>;    //</a:t>
            </a:r>
            <a:r>
              <a:rPr lang="zh-CN" altLang="en-US" sz="1800" b="1" dirty="0">
                <a:solidFill>
                  <a:srgbClr val="C00000"/>
                </a:solidFill>
              </a:rPr>
              <a:t>头指针指向头结点</a:t>
            </a:r>
            <a:endParaRPr lang="en-US" altLang="zh-CN" sz="1800" b="1" dirty="0">
              <a:solidFill>
                <a:srgbClr val="C00000"/>
              </a:solidFill>
            </a:endParaRPr>
          </a:p>
          <a:p>
            <a:pPr>
              <a:lnSpc>
                <a:spcPct val="120000"/>
              </a:lnSpc>
              <a:spcBef>
                <a:spcPts val="0"/>
              </a:spcBef>
              <a:buNone/>
            </a:pPr>
            <a:r>
              <a:rPr lang="zh-CN" altLang="en-US" sz="1800" b="1" dirty="0">
                <a:solidFill>
                  <a:srgbClr val="660066"/>
                </a:solidFill>
              </a:rPr>
              <a:t>          </a:t>
            </a:r>
            <a:r>
              <a:rPr lang="en-US" altLang="zh-CN" sz="1800" b="1" dirty="0">
                <a:solidFill>
                  <a:srgbClr val="660066"/>
                </a:solidFill>
              </a:rPr>
              <a:t>// </a:t>
            </a:r>
            <a:r>
              <a:rPr lang="zh-CN" altLang="en-US" sz="1800" b="1" dirty="0">
                <a:solidFill>
                  <a:srgbClr val="660066"/>
                </a:solidFill>
              </a:rPr>
              <a:t>然后依次创建其它结点，并建立结点之间的地址关联；</a:t>
            </a:r>
            <a:endParaRPr lang="en-US" altLang="zh-CN" sz="1800" b="1" dirty="0">
              <a:solidFill>
                <a:srgbClr val="660066"/>
              </a:solidFill>
            </a:endParaRPr>
          </a:p>
          <a:p>
            <a:pPr>
              <a:lnSpc>
                <a:spcPct val="120000"/>
              </a:lnSpc>
              <a:spcBef>
                <a:spcPts val="0"/>
              </a:spcBef>
              <a:buNone/>
            </a:pPr>
            <a:r>
              <a:rPr lang="en-US" altLang="zh-CN" sz="2000" dirty="0">
                <a:solidFill>
                  <a:srgbClr val="080808"/>
                </a:solidFill>
              </a:rPr>
              <a:t>         </a:t>
            </a:r>
            <a:r>
              <a:rPr lang="en-US" altLang="zh-CN" sz="1800" dirty="0">
                <a:solidFill>
                  <a:srgbClr val="080808"/>
                </a:solidFill>
              </a:rPr>
              <a:t>//</a:t>
            </a:r>
            <a:r>
              <a:rPr lang="zh-CN" altLang="en-US" sz="1800" dirty="0">
                <a:solidFill>
                  <a:srgbClr val="080808"/>
                </a:solidFill>
              </a:rPr>
              <a:t>接下页</a:t>
            </a:r>
            <a:endParaRPr lang="en-US" altLang="zh-CN" sz="1800" dirty="0">
              <a:solidFill>
                <a:srgbClr val="080808"/>
              </a:solidFill>
            </a:endParaRPr>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31306229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创建一个动态的单向链表</a:t>
            </a:r>
            <a:r>
              <a:rPr lang="en-US" altLang="zh-CN" dirty="0"/>
              <a:t>—</a:t>
            </a:r>
            <a:r>
              <a:rPr lang="zh-CN" altLang="en-US" dirty="0"/>
              <a:t>例</a:t>
            </a:r>
          </a:p>
        </p:txBody>
      </p:sp>
      <p:sp>
        <p:nvSpPr>
          <p:cNvPr id="3" name="内容占位符 2"/>
          <p:cNvSpPr>
            <a:spLocks noGrp="1"/>
          </p:cNvSpPr>
          <p:nvPr>
            <p:ph idx="1"/>
          </p:nvPr>
        </p:nvSpPr>
        <p:spPr>
          <a:xfrm>
            <a:off x="485774" y="1135063"/>
            <a:ext cx="8255553" cy="5345112"/>
          </a:xfrm>
        </p:spPr>
        <p:txBody>
          <a:bodyPr/>
          <a:lstStyle/>
          <a:p>
            <a:pPr marL="540000" lvl="1" indent="0">
              <a:lnSpc>
                <a:spcPct val="110000"/>
              </a:lnSpc>
              <a:buNone/>
            </a:pPr>
            <a:r>
              <a:rPr lang="en-US" altLang="zh-CN" sz="1800" dirty="0">
                <a:solidFill>
                  <a:srgbClr val="080808"/>
                </a:solidFill>
              </a:rPr>
              <a:t>//</a:t>
            </a:r>
            <a:r>
              <a:rPr lang="zh-CN" altLang="en-US" sz="1800" dirty="0">
                <a:solidFill>
                  <a:srgbClr val="080808"/>
                </a:solidFill>
              </a:rPr>
              <a:t>续上页</a:t>
            </a:r>
            <a:endParaRPr lang="en-US" altLang="zh-CN" sz="1800" dirty="0">
              <a:solidFill>
                <a:srgbClr val="080808"/>
              </a:solidFill>
            </a:endParaRPr>
          </a:p>
          <a:p>
            <a:pPr marL="540000" lvl="1" indent="0">
              <a:lnSpc>
                <a:spcPct val="110000"/>
              </a:lnSpc>
              <a:buNone/>
            </a:pPr>
            <a:r>
              <a:rPr lang="en-US" altLang="zh-CN" sz="1800" dirty="0">
                <a:solidFill>
                  <a:srgbClr val="006600"/>
                </a:solidFill>
              </a:rPr>
              <a:t>	struct student *</a:t>
            </a:r>
            <a:r>
              <a:rPr lang="en-US" altLang="zh-CN" sz="1800" dirty="0" err="1">
                <a:solidFill>
                  <a:srgbClr val="006600"/>
                </a:solidFill>
              </a:rPr>
              <a:t>preNode</a:t>
            </a:r>
            <a:r>
              <a:rPr lang="en-US" altLang="zh-CN" sz="1800" dirty="0">
                <a:solidFill>
                  <a:srgbClr val="006600"/>
                </a:solidFill>
              </a:rPr>
              <a:t>;</a:t>
            </a:r>
          </a:p>
          <a:p>
            <a:pPr marL="540000" lvl="1" indent="0">
              <a:lnSpc>
                <a:spcPct val="110000"/>
              </a:lnSpc>
              <a:buNone/>
            </a:pPr>
            <a:r>
              <a:rPr lang="en-US" altLang="zh-CN" sz="1800" dirty="0">
                <a:solidFill>
                  <a:srgbClr val="030DCD"/>
                </a:solidFill>
              </a:rPr>
              <a:t>	</a:t>
            </a:r>
            <a:r>
              <a:rPr lang="en-US" altLang="zh-CN" sz="1800" dirty="0" err="1">
                <a:solidFill>
                  <a:srgbClr val="030DCD"/>
                </a:solidFill>
              </a:rPr>
              <a:t>preNode</a:t>
            </a:r>
            <a:r>
              <a:rPr lang="en-US" altLang="zh-CN" sz="1800" dirty="0">
                <a:solidFill>
                  <a:srgbClr val="030DCD"/>
                </a:solidFill>
              </a:rPr>
              <a:t>=head;     //</a:t>
            </a:r>
            <a:r>
              <a:rPr lang="en-US" altLang="zh-CN" sz="1800" dirty="0" err="1">
                <a:solidFill>
                  <a:srgbClr val="030DCD"/>
                </a:solidFill>
              </a:rPr>
              <a:t>preNode</a:t>
            </a:r>
            <a:r>
              <a:rPr lang="zh-CN" altLang="en-US" sz="1800" dirty="0">
                <a:solidFill>
                  <a:srgbClr val="030DCD"/>
                </a:solidFill>
              </a:rPr>
              <a:t>指向指向第一个结点</a:t>
            </a:r>
            <a:endParaRPr lang="en-US" altLang="zh-CN" sz="1800" dirty="0">
              <a:solidFill>
                <a:srgbClr val="030DCD"/>
              </a:solidFill>
            </a:endParaRPr>
          </a:p>
          <a:p>
            <a:pPr marL="540000" lvl="1" indent="0">
              <a:lnSpc>
                <a:spcPct val="110000"/>
              </a:lnSpc>
              <a:buNone/>
            </a:pPr>
            <a:r>
              <a:rPr lang="en-US" altLang="zh-CN" sz="1800" dirty="0"/>
              <a:t>	for (int i=1;i&lt;</a:t>
            </a:r>
            <a:r>
              <a:rPr lang="en-US" altLang="zh-CN" sz="1800" dirty="0" err="1"/>
              <a:t>n;i</a:t>
            </a:r>
            <a:r>
              <a:rPr lang="en-US" altLang="zh-CN" sz="1800" dirty="0"/>
              <a:t>++)  //</a:t>
            </a:r>
            <a:r>
              <a:rPr lang="zh-CN" altLang="en-US" sz="1800" dirty="0"/>
              <a:t>依次建立随后的</a:t>
            </a:r>
            <a:r>
              <a:rPr lang="en-US" altLang="zh-CN" sz="1800" dirty="0"/>
              <a:t>n-1</a:t>
            </a:r>
            <a:r>
              <a:rPr lang="zh-CN" altLang="en-US" sz="1800" dirty="0"/>
              <a:t>个结点</a:t>
            </a:r>
            <a:endParaRPr lang="en-US" altLang="zh-CN" sz="1800" dirty="0"/>
          </a:p>
          <a:p>
            <a:pPr marL="540000" lvl="1" indent="0">
              <a:lnSpc>
                <a:spcPct val="110000"/>
              </a:lnSpc>
              <a:buNone/>
            </a:pPr>
            <a:r>
              <a:rPr lang="en-US" altLang="zh-CN" sz="1800" dirty="0"/>
              <a:t>	{</a:t>
            </a:r>
          </a:p>
          <a:p>
            <a:pPr marL="540000" lvl="1" indent="0">
              <a:lnSpc>
                <a:spcPct val="110000"/>
              </a:lnSpc>
              <a:buNone/>
            </a:pPr>
            <a:r>
              <a:rPr lang="en-US" altLang="zh-CN" sz="1800" dirty="0"/>
              <a:t>        </a:t>
            </a:r>
            <a:r>
              <a:rPr lang="en-US" altLang="zh-CN" sz="1800" dirty="0" err="1"/>
              <a:t>NewNode</a:t>
            </a:r>
            <a:r>
              <a:rPr lang="en-US" altLang="zh-CN" sz="1800" dirty="0"/>
              <a:t> =(</a:t>
            </a:r>
            <a:r>
              <a:rPr lang="en-US" altLang="zh-CN" sz="1800" dirty="0">
                <a:solidFill>
                  <a:srgbClr val="FF0000"/>
                </a:solidFill>
              </a:rPr>
              <a:t>struct student *)</a:t>
            </a:r>
            <a:r>
              <a:rPr lang="en-US" altLang="zh-CN" sz="1800" dirty="0">
                <a:solidFill>
                  <a:srgbClr val="0303DF"/>
                </a:solidFill>
              </a:rPr>
              <a:t>malloc</a:t>
            </a:r>
            <a:r>
              <a:rPr lang="en-US" altLang="zh-CN" sz="1800" dirty="0"/>
              <a:t>(</a:t>
            </a:r>
            <a:r>
              <a:rPr lang="en-US" altLang="zh-CN" sz="1800" dirty="0" err="1"/>
              <a:t>sizeof</a:t>
            </a:r>
            <a:r>
              <a:rPr lang="en-US" altLang="zh-CN" sz="1800" dirty="0"/>
              <a:t>(struct student));</a:t>
            </a:r>
          </a:p>
          <a:p>
            <a:pPr marL="540000" lvl="1" indent="0">
              <a:lnSpc>
                <a:spcPct val="110000"/>
              </a:lnSpc>
              <a:buNone/>
            </a:pPr>
            <a:r>
              <a:rPr lang="en-US" altLang="zh-CN" sz="1800" dirty="0"/>
              <a:t>        </a:t>
            </a:r>
            <a:r>
              <a:rPr lang="en-US" altLang="zh-CN" sz="1800" b="1" dirty="0"/>
              <a:t>if (</a:t>
            </a:r>
            <a:r>
              <a:rPr lang="en-US" altLang="zh-CN" sz="1800" b="1" dirty="0" err="1"/>
              <a:t>NewNode</a:t>
            </a:r>
            <a:r>
              <a:rPr lang="en-US" altLang="zh-CN" sz="1800" b="1" dirty="0"/>
              <a:t> ==NULL)   </a:t>
            </a:r>
            <a:r>
              <a:rPr lang="en-US" altLang="zh-CN" sz="1800" b="1" dirty="0">
                <a:solidFill>
                  <a:srgbClr val="0070C0"/>
                </a:solidFill>
              </a:rPr>
              <a:t>//</a:t>
            </a:r>
            <a:r>
              <a:rPr lang="zh-CN" altLang="en-US" sz="1800" b="1" dirty="0">
                <a:solidFill>
                  <a:srgbClr val="0070C0"/>
                </a:solidFill>
              </a:rPr>
              <a:t>讨论</a:t>
            </a:r>
            <a:r>
              <a:rPr lang="zh-CN" altLang="en-US" sz="1800" dirty="0">
                <a:solidFill>
                  <a:srgbClr val="0070C0"/>
                </a:solidFill>
              </a:rPr>
              <a:t>：返回一个不完整的链表，还是删除</a:t>
            </a:r>
            <a:endParaRPr lang="en-US" altLang="zh-CN" sz="1800" b="1" dirty="0"/>
          </a:p>
          <a:p>
            <a:pPr marL="540000" lvl="1" indent="0">
              <a:lnSpc>
                <a:spcPct val="110000"/>
              </a:lnSpc>
              <a:buNone/>
            </a:pPr>
            <a:r>
              <a:rPr lang="en-US" altLang="zh-CN" sz="1800" b="1" dirty="0"/>
              <a:t>                return head;            </a:t>
            </a:r>
            <a:r>
              <a:rPr lang="en-US" altLang="zh-CN" sz="1800" dirty="0">
                <a:solidFill>
                  <a:srgbClr val="0070C0"/>
                </a:solidFill>
              </a:rPr>
              <a:t>//</a:t>
            </a:r>
            <a:r>
              <a:rPr lang="zh-CN" altLang="en-US" sz="1800" dirty="0">
                <a:solidFill>
                  <a:srgbClr val="0070C0"/>
                </a:solidFill>
              </a:rPr>
              <a:t>所有已创建的结点，然后返回一个空表？</a:t>
            </a:r>
            <a:endParaRPr lang="en-US" altLang="zh-CN" sz="1800" dirty="0">
              <a:solidFill>
                <a:srgbClr val="0070C0"/>
              </a:solidFill>
            </a:endParaRPr>
          </a:p>
          <a:p>
            <a:pPr marL="540000" lvl="1" indent="0">
              <a:lnSpc>
                <a:spcPct val="110000"/>
              </a:lnSpc>
              <a:buNone/>
            </a:pPr>
            <a:r>
              <a:rPr lang="en-US" altLang="zh-CN" sz="1800" dirty="0"/>
              <a:t>	</a:t>
            </a:r>
            <a:r>
              <a:rPr lang="en-US" altLang="zh-CN" sz="1800" dirty="0">
                <a:solidFill>
                  <a:srgbClr val="7030A0"/>
                </a:solidFill>
              </a:rPr>
              <a:t>      </a:t>
            </a:r>
            <a:r>
              <a:rPr lang="en-US" altLang="zh-CN" sz="1800" dirty="0" err="1"/>
              <a:t>NewNode</a:t>
            </a:r>
            <a:r>
              <a:rPr lang="en-US" altLang="zh-CN" sz="1800" dirty="0"/>
              <a:t> -</a:t>
            </a:r>
            <a:r>
              <a:rPr lang="en-US" altLang="zh-CN" sz="1800" dirty="0">
                <a:solidFill>
                  <a:srgbClr val="7030A0"/>
                </a:solidFill>
              </a:rPr>
              <a:t>&gt;ID=</a:t>
            </a:r>
            <a:r>
              <a:rPr lang="en-US" altLang="zh-CN" sz="1800" dirty="0" err="1">
                <a:solidFill>
                  <a:srgbClr val="7030A0"/>
                </a:solidFill>
              </a:rPr>
              <a:t>i</a:t>
            </a:r>
            <a:r>
              <a:rPr lang="en-US" altLang="zh-CN" sz="1800" dirty="0">
                <a:solidFill>
                  <a:srgbClr val="7030A0"/>
                </a:solidFill>
              </a:rPr>
              <a:t>; </a:t>
            </a:r>
            <a:r>
              <a:rPr lang="en-US" altLang="zh-CN" sz="1800" dirty="0" err="1"/>
              <a:t>NewNode</a:t>
            </a:r>
            <a:r>
              <a:rPr lang="en-US" altLang="zh-CN" sz="1800" dirty="0"/>
              <a:t> -</a:t>
            </a:r>
            <a:r>
              <a:rPr lang="en-US" altLang="zh-CN" sz="1800" dirty="0">
                <a:solidFill>
                  <a:srgbClr val="7030A0"/>
                </a:solidFill>
              </a:rPr>
              <a:t>&gt;name=“…”; </a:t>
            </a:r>
            <a:r>
              <a:rPr lang="en-US" altLang="zh-CN" sz="1800" dirty="0" err="1"/>
              <a:t>NewNode</a:t>
            </a:r>
            <a:r>
              <a:rPr lang="en-US" altLang="zh-CN" sz="1800" dirty="0"/>
              <a:t> -</a:t>
            </a:r>
            <a:r>
              <a:rPr lang="en-US" altLang="zh-CN" sz="1800" dirty="0">
                <a:solidFill>
                  <a:srgbClr val="7030A0"/>
                </a:solidFill>
              </a:rPr>
              <a:t>&gt;score=rand()%101;</a:t>
            </a:r>
          </a:p>
          <a:p>
            <a:pPr marL="540000" lvl="1" indent="0">
              <a:lnSpc>
                <a:spcPct val="110000"/>
              </a:lnSpc>
              <a:buNone/>
            </a:pPr>
            <a:r>
              <a:rPr lang="en-US" altLang="zh-CN" sz="1800" dirty="0">
                <a:solidFill>
                  <a:srgbClr val="7030A0"/>
                </a:solidFill>
              </a:rPr>
              <a:t>	</a:t>
            </a:r>
            <a:r>
              <a:rPr lang="en-US" altLang="zh-CN" sz="1800" b="1" dirty="0">
                <a:solidFill>
                  <a:srgbClr val="0303DF"/>
                </a:solidFill>
              </a:rPr>
              <a:t>      </a:t>
            </a:r>
            <a:r>
              <a:rPr lang="en-US" altLang="zh-CN" sz="1800" dirty="0" err="1"/>
              <a:t>NewNode</a:t>
            </a:r>
            <a:r>
              <a:rPr lang="en-US" altLang="zh-CN" sz="1800" dirty="0"/>
              <a:t> -</a:t>
            </a:r>
            <a:r>
              <a:rPr lang="en-US" altLang="zh-CN" sz="1800" b="1" dirty="0">
                <a:solidFill>
                  <a:srgbClr val="0303DF"/>
                </a:solidFill>
              </a:rPr>
              <a:t>&gt;next=NULL;    </a:t>
            </a:r>
            <a:endParaRPr lang="en-US" altLang="zh-CN" sz="1800" b="1" dirty="0">
              <a:solidFill>
                <a:srgbClr val="006600"/>
              </a:solidFill>
            </a:endParaRPr>
          </a:p>
          <a:p>
            <a:pPr marL="540000" lvl="1" indent="0">
              <a:lnSpc>
                <a:spcPct val="110000"/>
              </a:lnSpc>
              <a:buNone/>
            </a:pPr>
            <a:r>
              <a:rPr lang="en-US" altLang="zh-CN" sz="1800" dirty="0"/>
              <a:t>	</a:t>
            </a:r>
            <a:r>
              <a:rPr lang="en-US" altLang="zh-CN" sz="1800" dirty="0">
                <a:solidFill>
                  <a:srgbClr val="FF0000"/>
                </a:solidFill>
              </a:rPr>
              <a:t>      </a:t>
            </a:r>
            <a:r>
              <a:rPr lang="en-US" altLang="zh-CN" sz="1800" dirty="0" err="1">
                <a:solidFill>
                  <a:srgbClr val="FF0000"/>
                </a:solidFill>
              </a:rPr>
              <a:t>preNode</a:t>
            </a:r>
            <a:r>
              <a:rPr lang="en-US" altLang="zh-CN" sz="1800" dirty="0">
                <a:solidFill>
                  <a:srgbClr val="FF0000"/>
                </a:solidFill>
              </a:rPr>
              <a:t> -&gt;next= </a:t>
            </a:r>
            <a:r>
              <a:rPr lang="en-US" altLang="zh-CN" sz="1800" dirty="0" err="1">
                <a:solidFill>
                  <a:srgbClr val="FF0000"/>
                </a:solidFill>
              </a:rPr>
              <a:t>NewNode</a:t>
            </a:r>
            <a:r>
              <a:rPr lang="en-US" altLang="zh-CN" sz="1800" dirty="0">
                <a:solidFill>
                  <a:srgbClr val="FF0000"/>
                </a:solidFill>
              </a:rPr>
              <a:t>;    </a:t>
            </a:r>
            <a:r>
              <a:rPr lang="en-US" altLang="zh-CN" sz="1800" dirty="0">
                <a:solidFill>
                  <a:srgbClr val="006600"/>
                </a:solidFill>
              </a:rPr>
              <a:t>//</a:t>
            </a:r>
            <a:r>
              <a:rPr lang="zh-CN" altLang="en-US" sz="1800" dirty="0">
                <a:solidFill>
                  <a:srgbClr val="006600"/>
                </a:solidFill>
              </a:rPr>
              <a:t>前一个结点的后向指针指向新建的结点</a:t>
            </a:r>
            <a:endParaRPr lang="en-US" altLang="zh-CN" sz="1800" dirty="0">
              <a:solidFill>
                <a:srgbClr val="006600"/>
              </a:solidFill>
            </a:endParaRPr>
          </a:p>
          <a:p>
            <a:pPr marL="540000" lvl="1" indent="0">
              <a:lnSpc>
                <a:spcPct val="110000"/>
              </a:lnSpc>
              <a:buNone/>
            </a:pPr>
            <a:r>
              <a:rPr lang="en-US" altLang="zh-CN" sz="1800" dirty="0">
                <a:solidFill>
                  <a:srgbClr val="FF0000"/>
                </a:solidFill>
              </a:rPr>
              <a:t>	</a:t>
            </a:r>
            <a:r>
              <a:rPr lang="en-US" altLang="zh-CN" sz="1800" b="1" dirty="0">
                <a:solidFill>
                  <a:srgbClr val="030DCD"/>
                </a:solidFill>
              </a:rPr>
              <a:t>      </a:t>
            </a:r>
            <a:r>
              <a:rPr lang="en-US" altLang="zh-CN" sz="1800" b="1" dirty="0" err="1">
                <a:solidFill>
                  <a:srgbClr val="030DCD"/>
                </a:solidFill>
              </a:rPr>
              <a:t>preNode</a:t>
            </a:r>
            <a:r>
              <a:rPr lang="en-US" altLang="zh-CN" sz="1800" b="1" dirty="0">
                <a:solidFill>
                  <a:srgbClr val="030DCD"/>
                </a:solidFill>
              </a:rPr>
              <a:t>= </a:t>
            </a:r>
            <a:r>
              <a:rPr lang="en-US" altLang="zh-CN" sz="1800" b="1" dirty="0" err="1">
                <a:solidFill>
                  <a:srgbClr val="030DCD"/>
                </a:solidFill>
              </a:rPr>
              <a:t>NewNode</a:t>
            </a:r>
            <a:r>
              <a:rPr lang="en-US" altLang="zh-CN" sz="1800" b="1" dirty="0">
                <a:solidFill>
                  <a:srgbClr val="030DCD"/>
                </a:solidFill>
              </a:rPr>
              <a:t> ;             </a:t>
            </a:r>
            <a:r>
              <a:rPr lang="en-US" altLang="zh-CN" sz="1800" dirty="0">
                <a:solidFill>
                  <a:srgbClr val="006600"/>
                </a:solidFill>
              </a:rPr>
              <a:t>//</a:t>
            </a:r>
            <a:r>
              <a:rPr lang="en-US" altLang="zh-CN" sz="1800" dirty="0" err="1">
                <a:solidFill>
                  <a:srgbClr val="006600"/>
                </a:solidFill>
              </a:rPr>
              <a:t>preNode</a:t>
            </a:r>
            <a:r>
              <a:rPr lang="zh-CN" altLang="en-US" sz="1800" dirty="0">
                <a:solidFill>
                  <a:srgbClr val="006600"/>
                </a:solidFill>
              </a:rPr>
              <a:t>指向</a:t>
            </a:r>
            <a:r>
              <a:rPr lang="zh-CN" altLang="en-US" sz="1800" dirty="0">
                <a:solidFill>
                  <a:srgbClr val="030DCD"/>
                </a:solidFill>
              </a:rPr>
              <a:t>目前</a:t>
            </a:r>
            <a:r>
              <a:rPr lang="zh-CN" altLang="en-US" sz="1800" dirty="0">
                <a:solidFill>
                  <a:srgbClr val="006600"/>
                </a:solidFill>
              </a:rPr>
              <a:t>链表的最后一个结点</a:t>
            </a:r>
            <a:endParaRPr lang="en-US" altLang="zh-CN" sz="1800" dirty="0">
              <a:solidFill>
                <a:srgbClr val="006600"/>
              </a:solidFill>
            </a:endParaRPr>
          </a:p>
          <a:p>
            <a:pPr marL="540000" lvl="1" indent="0">
              <a:lnSpc>
                <a:spcPct val="110000"/>
              </a:lnSpc>
              <a:buNone/>
            </a:pPr>
            <a:r>
              <a:rPr lang="en-US" altLang="zh-CN" sz="1800" dirty="0"/>
              <a:t>  }</a:t>
            </a:r>
          </a:p>
          <a:p>
            <a:pPr marL="540000" lvl="1" indent="0">
              <a:lnSpc>
                <a:spcPct val="110000"/>
              </a:lnSpc>
              <a:buNone/>
            </a:pPr>
            <a:r>
              <a:rPr lang="en-US" altLang="zh-CN" sz="1800" dirty="0"/>
              <a:t>  return head;</a:t>
            </a:r>
          </a:p>
          <a:p>
            <a:pPr>
              <a:buNone/>
            </a:pPr>
            <a:r>
              <a:rPr lang="en-US" altLang="zh-CN" sz="2000" dirty="0">
                <a:solidFill>
                  <a:srgbClr val="080808"/>
                </a:solidFill>
              </a:rPr>
              <a:t>    }  // struct student*  </a:t>
            </a:r>
            <a:r>
              <a:rPr lang="en-US" altLang="zh-CN" sz="2000" dirty="0" err="1">
                <a:solidFill>
                  <a:srgbClr val="080808"/>
                </a:solidFill>
              </a:rPr>
              <a:t>CreateLink</a:t>
            </a:r>
            <a:r>
              <a:rPr lang="en-US" altLang="zh-CN" sz="2000" dirty="0">
                <a:solidFill>
                  <a:srgbClr val="080808"/>
                </a:solidFill>
              </a:rPr>
              <a:t>(int n) </a:t>
            </a:r>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38263602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遍历单向链表，</a:t>
            </a:r>
            <a:r>
              <a:rPr lang="zh-CN" altLang="en-US" dirty="0">
                <a:solidFill>
                  <a:srgbClr val="030DCD"/>
                </a:solidFill>
              </a:rPr>
              <a:t>返回链表的长度</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t>输出结点内容，返回链表长度</a:t>
            </a:r>
            <a:endParaRPr lang="en-US" altLang="zh-CN" sz="2000" dirty="0"/>
          </a:p>
          <a:p>
            <a:pPr marL="342900" indent="-342900">
              <a:buFont typeface="Wingdings" panose="05000000000000000000" pitchFamily="2" charset="2"/>
              <a:buChar char="l"/>
            </a:pPr>
            <a:endParaRPr lang="en-US" altLang="zh-CN" sz="2000" dirty="0"/>
          </a:p>
          <a:p>
            <a:pPr marL="342900" indent="-342900">
              <a:lnSpc>
                <a:spcPct val="100000"/>
              </a:lnSpc>
              <a:spcBef>
                <a:spcPts val="0"/>
              </a:spcBef>
              <a:buFont typeface="Wingdings" panose="05000000000000000000" pitchFamily="2" charset="2"/>
              <a:buChar char="l"/>
            </a:pPr>
            <a:r>
              <a:rPr lang="en-US" altLang="zh-CN" sz="1800" dirty="0">
                <a:solidFill>
                  <a:srgbClr val="080808"/>
                </a:solidFill>
              </a:rPr>
              <a:t>int  count(struct student *head) </a:t>
            </a:r>
          </a:p>
          <a:p>
            <a:pPr>
              <a:lnSpc>
                <a:spcPct val="100000"/>
              </a:lnSpc>
              <a:spcBef>
                <a:spcPts val="0"/>
              </a:spcBef>
              <a:buNone/>
            </a:pPr>
            <a:r>
              <a:rPr lang="en-US" altLang="zh-CN" sz="1800" dirty="0">
                <a:solidFill>
                  <a:srgbClr val="080808"/>
                </a:solidFill>
              </a:rPr>
              <a:t>     {</a:t>
            </a:r>
          </a:p>
          <a:p>
            <a:pPr lvl="1">
              <a:lnSpc>
                <a:spcPct val="100000"/>
              </a:lnSpc>
              <a:spcBef>
                <a:spcPts val="0"/>
              </a:spcBef>
              <a:buNone/>
            </a:pPr>
            <a:r>
              <a:rPr lang="en-US" altLang="zh-CN" sz="1800" dirty="0">
                <a:solidFill>
                  <a:srgbClr val="080808"/>
                </a:solidFill>
              </a:rPr>
              <a:t>	</a:t>
            </a:r>
            <a:r>
              <a:rPr lang="en-US" altLang="zh-CN" sz="1800" dirty="0" err="1">
                <a:solidFill>
                  <a:srgbClr val="080808"/>
                </a:solidFill>
              </a:rPr>
              <a:t>struct</a:t>
            </a:r>
            <a:r>
              <a:rPr lang="en-US" altLang="zh-CN" sz="1800" dirty="0">
                <a:solidFill>
                  <a:srgbClr val="080808"/>
                </a:solidFill>
              </a:rPr>
              <a:t> student *p;</a:t>
            </a:r>
          </a:p>
          <a:p>
            <a:pPr lvl="1">
              <a:lnSpc>
                <a:spcPct val="100000"/>
              </a:lnSpc>
              <a:spcBef>
                <a:spcPts val="0"/>
              </a:spcBef>
              <a:buNone/>
            </a:pPr>
            <a:r>
              <a:rPr lang="en-US" altLang="zh-CN" sz="1800" dirty="0">
                <a:solidFill>
                  <a:srgbClr val="080808"/>
                </a:solidFill>
              </a:rPr>
              <a:t>	</a:t>
            </a:r>
            <a:r>
              <a:rPr lang="en-US" altLang="zh-CN" sz="1800" dirty="0">
                <a:solidFill>
                  <a:srgbClr val="FF0000"/>
                </a:solidFill>
              </a:rPr>
              <a:t>p=head;  </a:t>
            </a:r>
            <a:r>
              <a:rPr lang="en-US" altLang="zh-CN" sz="1800" dirty="0">
                <a:solidFill>
                  <a:srgbClr val="030DCD"/>
                </a:solidFill>
              </a:rPr>
              <a:t>//p</a:t>
            </a:r>
            <a:r>
              <a:rPr lang="zh-CN" altLang="en-US" sz="1800" dirty="0">
                <a:solidFill>
                  <a:srgbClr val="030DCD"/>
                </a:solidFill>
              </a:rPr>
              <a:t>指向链表的首结点</a:t>
            </a:r>
            <a:endParaRPr lang="en-US" altLang="zh-CN" sz="1800" dirty="0">
              <a:solidFill>
                <a:srgbClr val="030DCD"/>
              </a:solidFill>
            </a:endParaRPr>
          </a:p>
          <a:p>
            <a:pPr lvl="1">
              <a:lnSpc>
                <a:spcPct val="100000"/>
              </a:lnSpc>
              <a:spcBef>
                <a:spcPts val="0"/>
              </a:spcBef>
              <a:buNone/>
            </a:pPr>
            <a:r>
              <a:rPr lang="en-US" altLang="zh-CN" sz="1800" dirty="0">
                <a:solidFill>
                  <a:srgbClr val="080808"/>
                </a:solidFill>
              </a:rPr>
              <a:t>	int </a:t>
            </a:r>
            <a:r>
              <a:rPr lang="en-US" altLang="zh-CN" sz="1800" dirty="0" err="1">
                <a:solidFill>
                  <a:srgbClr val="080808"/>
                </a:solidFill>
              </a:rPr>
              <a:t>num</a:t>
            </a:r>
            <a:r>
              <a:rPr lang="en-US" altLang="zh-CN" sz="1800" dirty="0">
                <a:solidFill>
                  <a:srgbClr val="080808"/>
                </a:solidFill>
              </a:rPr>
              <a:t>=0;</a:t>
            </a:r>
          </a:p>
          <a:p>
            <a:pPr lvl="1">
              <a:lnSpc>
                <a:spcPct val="100000"/>
              </a:lnSpc>
              <a:spcBef>
                <a:spcPts val="0"/>
              </a:spcBef>
              <a:buNone/>
            </a:pPr>
            <a:r>
              <a:rPr lang="en-US" altLang="zh-CN" sz="1800" dirty="0">
                <a:solidFill>
                  <a:srgbClr val="080808"/>
                </a:solidFill>
              </a:rPr>
              <a:t>	while (</a:t>
            </a:r>
            <a:r>
              <a:rPr lang="en-US" altLang="zh-CN" sz="1800" dirty="0">
                <a:solidFill>
                  <a:srgbClr val="C00000"/>
                </a:solidFill>
              </a:rPr>
              <a:t>p!=NULL</a:t>
            </a:r>
            <a:r>
              <a:rPr lang="en-US" altLang="zh-CN" sz="1800" dirty="0">
                <a:solidFill>
                  <a:srgbClr val="080808"/>
                </a:solidFill>
              </a:rPr>
              <a:t>)</a:t>
            </a:r>
          </a:p>
          <a:p>
            <a:pPr lvl="1">
              <a:lnSpc>
                <a:spcPct val="100000"/>
              </a:lnSpc>
              <a:spcBef>
                <a:spcPts val="0"/>
              </a:spcBef>
              <a:buNone/>
            </a:pPr>
            <a:r>
              <a:rPr lang="en-US" altLang="zh-CN" sz="1800" dirty="0">
                <a:solidFill>
                  <a:srgbClr val="080808"/>
                </a:solidFill>
              </a:rPr>
              <a:t>	{</a:t>
            </a:r>
          </a:p>
          <a:p>
            <a:pPr lvl="1">
              <a:lnSpc>
                <a:spcPct val="100000"/>
              </a:lnSpc>
              <a:spcBef>
                <a:spcPts val="0"/>
              </a:spcBef>
              <a:buNone/>
            </a:pPr>
            <a:r>
              <a:rPr lang="en-US" altLang="zh-CN" sz="1800" dirty="0">
                <a:solidFill>
                  <a:srgbClr val="080808"/>
                </a:solidFill>
              </a:rPr>
              <a:t>	</a:t>
            </a:r>
            <a:r>
              <a:rPr lang="en-US" altLang="zh-CN" sz="1800" dirty="0">
                <a:solidFill>
                  <a:srgbClr val="7030A0"/>
                </a:solidFill>
              </a:rPr>
              <a:t>   </a:t>
            </a:r>
            <a:r>
              <a:rPr lang="en-US" altLang="zh-CN" sz="1800" dirty="0" err="1">
                <a:solidFill>
                  <a:srgbClr val="7030A0"/>
                </a:solidFill>
              </a:rPr>
              <a:t>num</a:t>
            </a:r>
            <a:r>
              <a:rPr lang="en-US" altLang="zh-CN" sz="1800" dirty="0">
                <a:solidFill>
                  <a:srgbClr val="7030A0"/>
                </a:solidFill>
              </a:rPr>
              <a:t>++;</a:t>
            </a:r>
          </a:p>
          <a:p>
            <a:pPr lvl="1">
              <a:lnSpc>
                <a:spcPct val="100000"/>
              </a:lnSpc>
              <a:spcBef>
                <a:spcPts val="0"/>
              </a:spcBef>
              <a:buNone/>
            </a:pPr>
            <a:r>
              <a:rPr lang="en-US" altLang="zh-CN" sz="1800" dirty="0">
                <a:solidFill>
                  <a:srgbClr val="080808"/>
                </a:solidFill>
              </a:rPr>
              <a:t>         </a:t>
            </a:r>
            <a:r>
              <a:rPr lang="en-US" altLang="zh-CN" sz="1800" dirty="0" err="1">
                <a:solidFill>
                  <a:srgbClr val="080808"/>
                </a:solidFill>
              </a:rPr>
              <a:t>printf</a:t>
            </a:r>
            <a:r>
              <a:rPr lang="en-US" altLang="zh-CN" sz="1800" dirty="0">
                <a:solidFill>
                  <a:srgbClr val="080808"/>
                </a:solidFill>
              </a:rPr>
              <a:t>(“%d, %s, %u\</a:t>
            </a:r>
            <a:r>
              <a:rPr lang="en-US" altLang="zh-CN" sz="1800" dirty="0" err="1">
                <a:solidFill>
                  <a:srgbClr val="080808"/>
                </a:solidFill>
              </a:rPr>
              <a:t>n”,p</a:t>
            </a:r>
            <a:r>
              <a:rPr lang="en-US" altLang="zh-CN" sz="1800" dirty="0">
                <a:solidFill>
                  <a:srgbClr val="080808"/>
                </a:solidFill>
              </a:rPr>
              <a:t>-&gt;</a:t>
            </a:r>
            <a:r>
              <a:rPr lang="en-US" altLang="zh-CN" sz="1800" dirty="0" err="1">
                <a:solidFill>
                  <a:srgbClr val="080808"/>
                </a:solidFill>
              </a:rPr>
              <a:t>ID,p</a:t>
            </a:r>
            <a:r>
              <a:rPr lang="en-US" altLang="zh-CN" sz="1800" dirty="0">
                <a:solidFill>
                  <a:srgbClr val="080808"/>
                </a:solidFill>
              </a:rPr>
              <a:t>-&gt;</a:t>
            </a:r>
            <a:r>
              <a:rPr lang="en-US" altLang="zh-CN" sz="1800" dirty="0" err="1">
                <a:solidFill>
                  <a:srgbClr val="080808"/>
                </a:solidFill>
              </a:rPr>
              <a:t>name,p</a:t>
            </a:r>
            <a:r>
              <a:rPr lang="en-US" altLang="zh-CN" sz="1800" dirty="0">
                <a:solidFill>
                  <a:srgbClr val="080808"/>
                </a:solidFill>
              </a:rPr>
              <a:t>-&gt;score);</a:t>
            </a:r>
          </a:p>
          <a:p>
            <a:pPr lvl="1">
              <a:lnSpc>
                <a:spcPct val="100000"/>
              </a:lnSpc>
              <a:spcBef>
                <a:spcPts val="0"/>
              </a:spcBef>
              <a:buNone/>
            </a:pPr>
            <a:r>
              <a:rPr lang="en-US" altLang="zh-CN" sz="1800" dirty="0">
                <a:solidFill>
                  <a:srgbClr val="080808"/>
                </a:solidFill>
              </a:rPr>
              <a:t>	   p=p-&gt;next;</a:t>
            </a:r>
          </a:p>
          <a:p>
            <a:pPr lvl="1">
              <a:lnSpc>
                <a:spcPct val="100000"/>
              </a:lnSpc>
              <a:spcBef>
                <a:spcPts val="0"/>
              </a:spcBef>
              <a:buNone/>
            </a:pPr>
            <a:r>
              <a:rPr lang="en-US" altLang="zh-CN" sz="1800" dirty="0">
                <a:solidFill>
                  <a:srgbClr val="080808"/>
                </a:solidFill>
              </a:rPr>
              <a:t>    }</a:t>
            </a:r>
          </a:p>
          <a:p>
            <a:pPr lvl="1">
              <a:lnSpc>
                <a:spcPct val="100000"/>
              </a:lnSpc>
              <a:spcBef>
                <a:spcPts val="0"/>
              </a:spcBef>
              <a:buNone/>
            </a:pPr>
            <a:r>
              <a:rPr lang="en-US" altLang="zh-CN" sz="1800" dirty="0">
                <a:solidFill>
                  <a:srgbClr val="080808"/>
                </a:solidFill>
              </a:rPr>
              <a:t>	return </a:t>
            </a:r>
            <a:r>
              <a:rPr lang="en-US" altLang="zh-CN" sz="1800" dirty="0" err="1">
                <a:solidFill>
                  <a:srgbClr val="080808"/>
                </a:solidFill>
              </a:rPr>
              <a:t>num</a:t>
            </a:r>
            <a:r>
              <a:rPr lang="en-US" altLang="zh-CN" sz="1800" dirty="0">
                <a:solidFill>
                  <a:srgbClr val="080808"/>
                </a:solidFill>
              </a:rPr>
              <a:t>;   //</a:t>
            </a:r>
            <a:r>
              <a:rPr lang="zh-CN" altLang="en-US" sz="1800" dirty="0">
                <a:solidFill>
                  <a:srgbClr val="080808"/>
                </a:solidFill>
              </a:rPr>
              <a:t>返回链表的长度</a:t>
            </a:r>
            <a:endParaRPr lang="en-US" altLang="zh-CN" sz="1800" dirty="0">
              <a:solidFill>
                <a:srgbClr val="080808"/>
              </a:solidFill>
            </a:endParaRPr>
          </a:p>
          <a:p>
            <a:pPr lvl="1">
              <a:lnSpc>
                <a:spcPct val="100000"/>
              </a:lnSpc>
              <a:spcBef>
                <a:spcPts val="0"/>
              </a:spcBef>
              <a:buNone/>
            </a:pPr>
            <a:r>
              <a:rPr lang="en-US" altLang="zh-CN" sz="1800" dirty="0">
                <a:solidFill>
                  <a:srgbClr val="080808"/>
                </a:solidFill>
              </a:rPr>
              <a:t>}</a:t>
            </a:r>
            <a:endParaRPr lang="zh-CN" altLang="en-US" sz="1800" dirty="0">
              <a:solidFill>
                <a:srgbClr val="080808"/>
              </a:solidFill>
            </a:endParaRPr>
          </a:p>
        </p:txBody>
      </p:sp>
    </p:spTree>
    <p:extLst>
      <p:ext uri="{BB962C8B-B14F-4D97-AF65-F5344CB8AC3E}">
        <p14:creationId xmlns:p14="http://schemas.microsoft.com/office/powerpoint/2010/main" val="18955345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7030A0"/>
                </a:solidFill>
              </a:rPr>
              <a:t>思考与课后练习</a:t>
            </a:r>
            <a:r>
              <a:rPr lang="zh-CN" altLang="en-US" dirty="0" smtClean="0"/>
              <a:t>：如何将单链表中的数据逆序输出？</a:t>
            </a:r>
            <a:endParaRPr lang="zh-CN" altLang="en-US" dirty="0">
              <a:solidFill>
                <a:srgbClr val="030DCD"/>
              </a:solidFill>
            </a:endParaRPr>
          </a:p>
        </p:txBody>
      </p:sp>
      <p:sp>
        <p:nvSpPr>
          <p:cNvPr id="3" name="内容占位符 2"/>
          <p:cNvSpPr>
            <a:spLocks noGrp="1"/>
          </p:cNvSpPr>
          <p:nvPr>
            <p:ph idx="1"/>
          </p:nvPr>
        </p:nvSpPr>
        <p:spPr/>
        <p:txBody>
          <a:bodyPr/>
          <a:lstStyle/>
          <a:p>
            <a:pPr marL="342900" indent="-342900">
              <a:lnSpc>
                <a:spcPct val="100000"/>
              </a:lnSpc>
              <a:buFont typeface="Wingdings" panose="05000000000000000000" pitchFamily="2" charset="2"/>
              <a:buChar char="l"/>
            </a:pPr>
            <a:r>
              <a:rPr lang="zh-CN" altLang="en-US" sz="2000" dirty="0" smtClean="0">
                <a:solidFill>
                  <a:srgbClr val="080808"/>
                </a:solidFill>
              </a:rPr>
              <a:t>自己查阅资料</a:t>
            </a:r>
            <a:endParaRPr lang="en-US" altLang="zh-CN" sz="2000" dirty="0" smtClean="0">
              <a:solidFill>
                <a:srgbClr val="080808"/>
              </a:solidFill>
            </a:endParaRPr>
          </a:p>
          <a:p>
            <a:pPr marL="342900" indent="-342900">
              <a:lnSpc>
                <a:spcPct val="100000"/>
              </a:lnSpc>
              <a:buFont typeface="Wingdings" panose="05000000000000000000" pitchFamily="2" charset="2"/>
              <a:buChar char="l"/>
            </a:pPr>
            <a:r>
              <a:rPr lang="zh-CN" altLang="en-US" sz="2000" dirty="0" smtClean="0">
                <a:solidFill>
                  <a:srgbClr val="080808"/>
                </a:solidFill>
              </a:rPr>
              <a:t>给出设计思想</a:t>
            </a:r>
            <a:endParaRPr lang="en-US" altLang="zh-CN" sz="2000" dirty="0" smtClean="0">
              <a:solidFill>
                <a:srgbClr val="080808"/>
              </a:solidFill>
            </a:endParaRPr>
          </a:p>
          <a:p>
            <a:pPr marL="342900" indent="-342900">
              <a:lnSpc>
                <a:spcPct val="100000"/>
              </a:lnSpc>
              <a:buFont typeface="Wingdings" panose="05000000000000000000" pitchFamily="2" charset="2"/>
              <a:buChar char="l"/>
            </a:pPr>
            <a:r>
              <a:rPr lang="zh-CN" altLang="en-US" sz="2000" dirty="0" smtClean="0">
                <a:solidFill>
                  <a:srgbClr val="080808"/>
                </a:solidFill>
              </a:rPr>
              <a:t>程序实现</a:t>
            </a:r>
            <a:endParaRPr lang="zh-CN" altLang="en-US" sz="2000" dirty="0">
              <a:solidFill>
                <a:srgbClr val="080808"/>
              </a:solidFill>
            </a:endParaRPr>
          </a:p>
        </p:txBody>
      </p:sp>
    </p:spTree>
    <p:extLst>
      <p:ext uri="{BB962C8B-B14F-4D97-AF65-F5344CB8AC3E}">
        <p14:creationId xmlns:p14="http://schemas.microsoft.com/office/powerpoint/2010/main" val="5873070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7.3.2 </a:t>
            </a:r>
            <a:r>
              <a:rPr lang="zh-CN" altLang="en-US" dirty="0"/>
              <a:t>链表结点的插入与删除</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链表结点的插入</a:t>
            </a:r>
            <a:endParaRPr lang="en-US" altLang="zh-CN" dirty="0"/>
          </a:p>
          <a:p>
            <a:pPr marL="971550" lvl="1"/>
            <a:r>
              <a:rPr lang="zh-CN" altLang="en-US" dirty="0"/>
              <a:t>插入操作</a:t>
            </a:r>
            <a:r>
              <a:rPr lang="zh-CN" altLang="en-US" dirty="0">
                <a:solidFill>
                  <a:srgbClr val="7030A0"/>
                </a:solidFill>
              </a:rPr>
              <a:t>不应破坏原链接关系</a:t>
            </a:r>
            <a:r>
              <a:rPr lang="zh-CN" altLang="en-US" dirty="0"/>
              <a:t>；</a:t>
            </a:r>
            <a:endParaRPr lang="en-US" altLang="zh-CN" dirty="0"/>
          </a:p>
          <a:p>
            <a:pPr marL="971550" lvl="1"/>
            <a:r>
              <a:rPr lang="zh-CN" altLang="en-US" dirty="0"/>
              <a:t>插入的结点的位置</a:t>
            </a:r>
            <a:endParaRPr lang="en-US" altLang="zh-CN" dirty="0"/>
          </a:p>
          <a:p>
            <a:pPr marL="1200150" lvl="2"/>
            <a:r>
              <a:rPr lang="zh-CN" altLang="en-US" sz="1800" dirty="0">
                <a:solidFill>
                  <a:srgbClr val="7030A0"/>
                </a:solidFill>
              </a:rPr>
              <a:t>链表头；</a:t>
            </a:r>
            <a:endParaRPr lang="en-US" altLang="zh-CN" sz="1800" dirty="0">
              <a:solidFill>
                <a:srgbClr val="7030A0"/>
              </a:solidFill>
            </a:endParaRPr>
          </a:p>
          <a:p>
            <a:pPr marL="1200150" lvl="2"/>
            <a:r>
              <a:rPr lang="zh-CN" altLang="en-US" sz="1800" dirty="0">
                <a:solidFill>
                  <a:srgbClr val="030DCD"/>
                </a:solidFill>
              </a:rPr>
              <a:t>链表尾；</a:t>
            </a:r>
            <a:endParaRPr lang="en-US" altLang="zh-CN" sz="1800" dirty="0">
              <a:solidFill>
                <a:srgbClr val="030DCD"/>
              </a:solidFill>
            </a:endParaRPr>
          </a:p>
          <a:p>
            <a:pPr marL="1200150" lvl="2"/>
            <a:r>
              <a:rPr lang="zh-CN" altLang="en-US" sz="1800" dirty="0">
                <a:solidFill>
                  <a:srgbClr val="006600"/>
                </a:solidFill>
              </a:rPr>
              <a:t>链表中间的两结点之间；</a:t>
            </a:r>
            <a:endParaRPr lang="en-US" altLang="zh-CN" sz="1800" dirty="0">
              <a:solidFill>
                <a:srgbClr val="006600"/>
              </a:solidFill>
            </a:endParaRPr>
          </a:p>
          <a:p>
            <a:pPr marL="342900" indent="-342900">
              <a:buFont typeface="Wingdings" panose="05000000000000000000" pitchFamily="2" charset="2"/>
              <a:buChar char="l"/>
            </a:pPr>
            <a:r>
              <a:rPr lang="zh-CN" altLang="en-US" dirty="0"/>
              <a:t>链表结点的删除</a:t>
            </a:r>
            <a:endParaRPr lang="en-US" altLang="zh-CN" dirty="0"/>
          </a:p>
          <a:p>
            <a:pPr marL="971550" lvl="1"/>
            <a:r>
              <a:rPr lang="zh-CN" altLang="en-US" dirty="0"/>
              <a:t>删除操作</a:t>
            </a:r>
            <a:r>
              <a:rPr lang="zh-CN" altLang="en-US" dirty="0">
                <a:solidFill>
                  <a:srgbClr val="7030A0"/>
                </a:solidFill>
              </a:rPr>
              <a:t>不应破坏原链接关系</a:t>
            </a:r>
            <a:r>
              <a:rPr lang="zh-CN" altLang="en-US" dirty="0"/>
              <a:t>；</a:t>
            </a:r>
            <a:endParaRPr lang="en-US" altLang="zh-CN" dirty="0"/>
          </a:p>
          <a:p>
            <a:pPr marL="971550" lvl="1"/>
            <a:r>
              <a:rPr lang="zh-CN" altLang="en-US" dirty="0"/>
              <a:t>删除的结点的位置</a:t>
            </a:r>
            <a:endParaRPr lang="en-US" altLang="zh-CN" dirty="0"/>
          </a:p>
          <a:p>
            <a:pPr marL="1200150" lvl="2"/>
            <a:r>
              <a:rPr lang="zh-CN" altLang="en-US" sz="1800" dirty="0">
                <a:solidFill>
                  <a:srgbClr val="7030A0"/>
                </a:solidFill>
              </a:rPr>
              <a:t>链表头；</a:t>
            </a:r>
            <a:endParaRPr lang="en-US" altLang="zh-CN" sz="1800" dirty="0">
              <a:solidFill>
                <a:srgbClr val="7030A0"/>
              </a:solidFill>
            </a:endParaRPr>
          </a:p>
          <a:p>
            <a:pPr marL="1200150" lvl="2"/>
            <a:r>
              <a:rPr lang="zh-CN" altLang="en-US" sz="1800" dirty="0">
                <a:solidFill>
                  <a:srgbClr val="030DCD"/>
                </a:solidFill>
              </a:rPr>
              <a:t>链表尾；</a:t>
            </a:r>
            <a:endParaRPr lang="en-US" altLang="zh-CN" sz="1800" dirty="0">
              <a:solidFill>
                <a:srgbClr val="030DCD"/>
              </a:solidFill>
            </a:endParaRPr>
          </a:p>
          <a:p>
            <a:pPr marL="1200150" lvl="2"/>
            <a:r>
              <a:rPr lang="zh-CN" altLang="en-US" sz="1800" dirty="0">
                <a:solidFill>
                  <a:srgbClr val="006600"/>
                </a:solidFill>
              </a:rPr>
              <a:t>链表中间的一个结点；</a:t>
            </a:r>
            <a:endParaRPr lang="en-US" altLang="zh-CN" sz="1800" dirty="0">
              <a:solidFill>
                <a:srgbClr val="006600"/>
              </a:solidFill>
            </a:endParaRPr>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120068501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在单向链表的第一个位置</a:t>
            </a:r>
            <a:r>
              <a:rPr lang="zh-CN" altLang="en-US" dirty="0">
                <a:solidFill>
                  <a:srgbClr val="030DCD"/>
                </a:solidFill>
              </a:rPr>
              <a:t>插入结点（</a:t>
            </a:r>
            <a:r>
              <a:rPr lang="zh-CN" altLang="en-US" dirty="0">
                <a:solidFill>
                  <a:srgbClr val="C00000"/>
                </a:solidFill>
              </a:rPr>
              <a:t>头部</a:t>
            </a:r>
            <a:r>
              <a:rPr lang="zh-CN" altLang="en-US" dirty="0">
                <a:solidFill>
                  <a:srgbClr val="030DCD"/>
                </a:solidFill>
              </a:rPr>
              <a:t>）</a:t>
            </a:r>
          </a:p>
        </p:txBody>
      </p:sp>
      <p:sp>
        <p:nvSpPr>
          <p:cNvPr id="3" name="内容占位符 2"/>
          <p:cNvSpPr>
            <a:spLocks noGrp="1"/>
          </p:cNvSpPr>
          <p:nvPr>
            <p:ph idx="1"/>
          </p:nvPr>
        </p:nvSpPr>
        <p:spPr>
          <a:xfrm>
            <a:off x="621723" y="2927163"/>
            <a:ext cx="8089900" cy="2777350"/>
          </a:xfrm>
        </p:spPr>
        <p:txBody>
          <a:bodyPr/>
          <a:lstStyle/>
          <a:p>
            <a:pPr>
              <a:lnSpc>
                <a:spcPct val="100000"/>
              </a:lnSpc>
              <a:spcBef>
                <a:spcPts val="300"/>
              </a:spcBef>
              <a:buNone/>
            </a:pPr>
            <a:r>
              <a:rPr lang="en-US" altLang="zh-CN" sz="1800" b="1" dirty="0">
                <a:solidFill>
                  <a:srgbClr val="7030A0"/>
                </a:solidFill>
              </a:rPr>
              <a:t>//</a:t>
            </a:r>
            <a:r>
              <a:rPr lang="zh-CN" altLang="en-US" sz="1800" b="1" dirty="0">
                <a:solidFill>
                  <a:srgbClr val="7030A0"/>
                </a:solidFill>
              </a:rPr>
              <a:t>在链表头部插入一个元素，需要修改</a:t>
            </a:r>
            <a:r>
              <a:rPr lang="en-US" altLang="zh-CN" sz="1800" b="1" dirty="0">
                <a:solidFill>
                  <a:srgbClr val="7030A0"/>
                </a:solidFill>
              </a:rPr>
              <a:t>head</a:t>
            </a:r>
            <a:r>
              <a:rPr lang="zh-CN" altLang="en-US" sz="1800" b="1" dirty="0">
                <a:solidFill>
                  <a:srgbClr val="7030A0"/>
                </a:solidFill>
              </a:rPr>
              <a:t>指针</a:t>
            </a:r>
            <a:endParaRPr lang="en-US" altLang="zh-CN" sz="1800" b="1" dirty="0">
              <a:solidFill>
                <a:srgbClr val="7030A0"/>
              </a:solidFill>
            </a:endParaRPr>
          </a:p>
          <a:p>
            <a:pPr>
              <a:lnSpc>
                <a:spcPct val="100000"/>
              </a:lnSpc>
              <a:spcBef>
                <a:spcPts val="300"/>
              </a:spcBef>
              <a:buNone/>
            </a:pPr>
            <a:endParaRPr lang="en-US" altLang="zh-CN" sz="1800" dirty="0">
              <a:solidFill>
                <a:srgbClr val="080808"/>
              </a:solidFill>
            </a:endParaRPr>
          </a:p>
          <a:p>
            <a:pPr>
              <a:lnSpc>
                <a:spcPct val="100000"/>
              </a:lnSpc>
              <a:spcBef>
                <a:spcPts val="300"/>
              </a:spcBef>
              <a:buNone/>
            </a:pPr>
            <a:r>
              <a:rPr lang="en-US" altLang="zh-CN" sz="1800" dirty="0" err="1">
                <a:solidFill>
                  <a:srgbClr val="080808"/>
                </a:solidFill>
              </a:rPr>
              <a:t>struct</a:t>
            </a:r>
            <a:r>
              <a:rPr lang="en-US" altLang="zh-CN" sz="1800" dirty="0">
                <a:solidFill>
                  <a:srgbClr val="080808"/>
                </a:solidFill>
              </a:rPr>
              <a:t> student *p;</a:t>
            </a:r>
          </a:p>
          <a:p>
            <a:pPr>
              <a:lnSpc>
                <a:spcPct val="100000"/>
              </a:lnSpc>
              <a:spcBef>
                <a:spcPts val="300"/>
              </a:spcBef>
              <a:buNone/>
            </a:pPr>
            <a:r>
              <a:rPr lang="en-US" altLang="zh-CN" sz="1800" dirty="0">
                <a:solidFill>
                  <a:srgbClr val="080808"/>
                </a:solidFill>
              </a:rPr>
              <a:t>p=(</a:t>
            </a:r>
            <a:r>
              <a:rPr lang="en-US" altLang="zh-CN" sz="1800" dirty="0">
                <a:solidFill>
                  <a:srgbClr val="006600"/>
                </a:solidFill>
              </a:rPr>
              <a:t>struct student *</a:t>
            </a:r>
            <a:r>
              <a:rPr lang="en-US" altLang="zh-CN" sz="1800" dirty="0">
                <a:solidFill>
                  <a:srgbClr val="080808"/>
                </a:solidFill>
              </a:rPr>
              <a:t>)malloc(</a:t>
            </a:r>
            <a:r>
              <a:rPr lang="en-US" altLang="zh-CN" sz="1800" dirty="0" err="1">
                <a:solidFill>
                  <a:srgbClr val="080808"/>
                </a:solidFill>
              </a:rPr>
              <a:t>sizeof</a:t>
            </a:r>
            <a:r>
              <a:rPr lang="en-US" altLang="zh-CN" sz="1800" dirty="0">
                <a:solidFill>
                  <a:srgbClr val="080808"/>
                </a:solidFill>
              </a:rPr>
              <a:t>(struct student));</a:t>
            </a:r>
          </a:p>
          <a:p>
            <a:pPr>
              <a:lnSpc>
                <a:spcPct val="100000"/>
              </a:lnSpc>
              <a:spcBef>
                <a:spcPts val="300"/>
              </a:spcBef>
              <a:buNone/>
            </a:pPr>
            <a:r>
              <a:rPr lang="en-US" altLang="zh-CN" sz="1800" dirty="0">
                <a:solidFill>
                  <a:srgbClr val="080808"/>
                </a:solidFill>
              </a:rPr>
              <a:t>//</a:t>
            </a:r>
            <a:r>
              <a:rPr lang="zh-CN" altLang="en-US" sz="1800" dirty="0">
                <a:solidFill>
                  <a:srgbClr val="080808"/>
                </a:solidFill>
              </a:rPr>
              <a:t>初始化新建结点</a:t>
            </a:r>
            <a:r>
              <a:rPr lang="en-US" altLang="zh-CN" sz="1800" dirty="0">
                <a:solidFill>
                  <a:srgbClr val="080808"/>
                </a:solidFill>
              </a:rPr>
              <a:t>p</a:t>
            </a:r>
            <a:r>
              <a:rPr lang="zh-CN" altLang="en-US" sz="1800" dirty="0">
                <a:solidFill>
                  <a:srgbClr val="080808"/>
                </a:solidFill>
              </a:rPr>
              <a:t>的数据，特别地，应使</a:t>
            </a:r>
            <a:r>
              <a:rPr lang="en-US" altLang="zh-CN" sz="1800" dirty="0">
                <a:solidFill>
                  <a:srgbClr val="C00000"/>
                </a:solidFill>
              </a:rPr>
              <a:t> </a:t>
            </a:r>
            <a:r>
              <a:rPr lang="en-US" altLang="zh-CN" sz="1800" dirty="0">
                <a:solidFill>
                  <a:srgbClr val="030DCD"/>
                </a:solidFill>
              </a:rPr>
              <a:t>p-&gt;next=NULL</a:t>
            </a:r>
            <a:r>
              <a:rPr lang="zh-CN" altLang="en-US" sz="1800" dirty="0">
                <a:solidFill>
                  <a:srgbClr val="030DCD"/>
                </a:solidFill>
              </a:rPr>
              <a:t>；</a:t>
            </a:r>
            <a:endParaRPr lang="en-US" altLang="zh-CN" sz="1800" dirty="0">
              <a:solidFill>
                <a:srgbClr val="030DCD"/>
              </a:solidFill>
            </a:endParaRPr>
          </a:p>
          <a:p>
            <a:pPr>
              <a:lnSpc>
                <a:spcPct val="100000"/>
              </a:lnSpc>
              <a:spcBef>
                <a:spcPts val="300"/>
              </a:spcBef>
              <a:buNone/>
            </a:pPr>
            <a:r>
              <a:rPr lang="en-US" altLang="zh-CN" sz="1800" dirty="0">
                <a:solidFill>
                  <a:srgbClr val="C00000"/>
                </a:solidFill>
              </a:rPr>
              <a:t>p-&gt;next=head;  </a:t>
            </a:r>
            <a:r>
              <a:rPr lang="en-US" altLang="zh-CN" sz="1800" dirty="0">
                <a:solidFill>
                  <a:srgbClr val="080808"/>
                </a:solidFill>
              </a:rPr>
              <a:t>//head</a:t>
            </a:r>
            <a:r>
              <a:rPr lang="zh-CN" altLang="en-US" sz="1800" dirty="0">
                <a:solidFill>
                  <a:srgbClr val="080808"/>
                </a:solidFill>
              </a:rPr>
              <a:t>指向原链表的第一个结点</a:t>
            </a:r>
            <a:endParaRPr lang="en-US" altLang="zh-CN" sz="1800" dirty="0">
              <a:solidFill>
                <a:srgbClr val="080808"/>
              </a:solidFill>
            </a:endParaRPr>
          </a:p>
          <a:p>
            <a:pPr>
              <a:lnSpc>
                <a:spcPct val="100000"/>
              </a:lnSpc>
              <a:spcBef>
                <a:spcPts val="300"/>
              </a:spcBef>
              <a:buNone/>
            </a:pPr>
            <a:r>
              <a:rPr lang="en-US" altLang="zh-CN" sz="1800" dirty="0">
                <a:solidFill>
                  <a:srgbClr val="0303DF"/>
                </a:solidFill>
              </a:rPr>
              <a:t>head=p;  </a:t>
            </a:r>
          </a:p>
          <a:p>
            <a:pPr>
              <a:lnSpc>
                <a:spcPct val="100000"/>
              </a:lnSpc>
              <a:spcBef>
                <a:spcPts val="300"/>
              </a:spcBef>
              <a:buNone/>
            </a:pPr>
            <a:r>
              <a:rPr lang="en-US" altLang="zh-CN" sz="1800" dirty="0">
                <a:solidFill>
                  <a:srgbClr val="006600"/>
                </a:solidFill>
              </a:rPr>
              <a:t>//</a:t>
            </a:r>
            <a:r>
              <a:rPr lang="zh-CN" altLang="en-US" sz="1800" dirty="0">
                <a:solidFill>
                  <a:srgbClr val="006600"/>
                </a:solidFill>
              </a:rPr>
              <a:t>插入一个结点操作，需要知道插入位置的前一个结点（</a:t>
            </a:r>
            <a:r>
              <a:rPr lang="en-US" altLang="zh-CN" sz="1800" dirty="0" err="1">
                <a:solidFill>
                  <a:srgbClr val="006600"/>
                </a:solidFill>
              </a:rPr>
              <a:t>prev</a:t>
            </a:r>
            <a:r>
              <a:rPr lang="zh-CN" altLang="en-US" sz="1800" dirty="0">
                <a:solidFill>
                  <a:srgbClr val="006600"/>
                </a:solidFill>
              </a:rPr>
              <a:t>）</a:t>
            </a:r>
            <a:endParaRPr lang="en-US" altLang="zh-CN" sz="1800" dirty="0">
              <a:solidFill>
                <a:srgbClr val="006600"/>
              </a:solidFill>
            </a:endParaRPr>
          </a:p>
          <a:p>
            <a:pPr>
              <a:lnSpc>
                <a:spcPct val="100000"/>
              </a:lnSpc>
              <a:spcBef>
                <a:spcPts val="300"/>
              </a:spcBef>
              <a:buNone/>
            </a:pPr>
            <a:endParaRPr lang="en-US" altLang="zh-CN" sz="1800" dirty="0">
              <a:solidFill>
                <a:srgbClr val="0303DF"/>
              </a:solidFill>
            </a:endParaRPr>
          </a:p>
          <a:p>
            <a:endParaRPr lang="en-US" altLang="zh-CN" dirty="0">
              <a:solidFill>
                <a:srgbClr val="006600"/>
              </a:solidFill>
            </a:endParaRPr>
          </a:p>
          <a:p>
            <a:endParaRPr lang="zh-CN" altLang="en-US" dirty="0"/>
          </a:p>
        </p:txBody>
      </p:sp>
      <p:grpSp>
        <p:nvGrpSpPr>
          <p:cNvPr id="39" name="组合 38"/>
          <p:cNvGrpSpPr/>
          <p:nvPr/>
        </p:nvGrpSpPr>
        <p:grpSpPr>
          <a:xfrm>
            <a:off x="921327" y="1391750"/>
            <a:ext cx="7218795" cy="1441080"/>
            <a:chOff x="921327" y="1391750"/>
            <a:chExt cx="7218795" cy="1441080"/>
          </a:xfrm>
        </p:grpSpPr>
        <p:sp>
          <p:nvSpPr>
            <p:cNvPr id="11" name="文本框 10"/>
            <p:cNvSpPr txBox="1"/>
            <p:nvPr/>
          </p:nvSpPr>
          <p:spPr>
            <a:xfrm>
              <a:off x="921327" y="1488443"/>
              <a:ext cx="749300" cy="303292"/>
            </a:xfrm>
            <a:prstGeom prst="rect">
              <a:avLst/>
            </a:prstGeom>
            <a:noFill/>
          </p:spPr>
          <p:txBody>
            <a:bodyPr wrap="square" rtlCol="0">
              <a:spAutoFit/>
            </a:bodyPr>
            <a:lstStyle/>
            <a:p>
              <a:r>
                <a:rPr lang="en-US" altLang="zh-CN" b="1" dirty="0">
                  <a:solidFill>
                    <a:srgbClr val="0303DF"/>
                  </a:solidFill>
                  <a:latin typeface="+mn-ea"/>
                  <a:ea typeface="+mn-ea"/>
                </a:rPr>
                <a:t>head</a:t>
              </a:r>
              <a:endParaRPr lang="zh-CN" altLang="en-US" b="1" dirty="0">
                <a:solidFill>
                  <a:srgbClr val="0303DF"/>
                </a:solidFill>
                <a:latin typeface="+mn-ea"/>
                <a:ea typeface="+mn-ea"/>
              </a:endParaRPr>
            </a:p>
          </p:txBody>
        </p:sp>
        <p:sp>
          <p:nvSpPr>
            <p:cNvPr id="18" name="矩形 17"/>
            <p:cNvSpPr/>
            <p:nvPr/>
          </p:nvSpPr>
          <p:spPr bwMode="auto">
            <a:xfrm>
              <a:off x="3508084" y="1458819"/>
              <a:ext cx="749300" cy="60488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19" name="直接连接符 18"/>
            <p:cNvCxnSpPr>
              <a:stCxn id="18" idx="1"/>
              <a:endCxn id="18" idx="3"/>
            </p:cNvCxnSpPr>
            <p:nvPr/>
          </p:nvCxnSpPr>
          <p:spPr bwMode="auto">
            <a:xfrm>
              <a:off x="3508084" y="176126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3546184" y="1423865"/>
              <a:ext cx="673100" cy="303292"/>
            </a:xfrm>
            <a:prstGeom prst="rect">
              <a:avLst/>
            </a:prstGeom>
            <a:noFill/>
          </p:spPr>
          <p:txBody>
            <a:bodyPr wrap="square" rtlCol="0">
              <a:spAutoFit/>
            </a:bodyPr>
            <a:lstStyle/>
            <a:p>
              <a:r>
                <a:rPr lang="en-US" altLang="zh-CN" dirty="0">
                  <a:solidFill>
                    <a:srgbClr val="080808"/>
                  </a:solidFill>
                  <a:latin typeface="+mn-ea"/>
                  <a:ea typeface="+mn-ea"/>
                </a:rPr>
                <a:t>  A</a:t>
              </a:r>
              <a:endParaRPr lang="zh-CN" altLang="en-US" dirty="0">
                <a:solidFill>
                  <a:srgbClr val="080808"/>
                </a:solidFill>
                <a:latin typeface="+mn-ea"/>
                <a:ea typeface="+mn-ea"/>
              </a:endParaRPr>
            </a:p>
          </p:txBody>
        </p:sp>
        <p:sp>
          <p:nvSpPr>
            <p:cNvPr id="26" name="矩形 25"/>
            <p:cNvSpPr/>
            <p:nvPr/>
          </p:nvSpPr>
          <p:spPr bwMode="auto">
            <a:xfrm>
              <a:off x="4778084" y="1459015"/>
              <a:ext cx="749300" cy="60488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27" name="直接连接符 26"/>
            <p:cNvCxnSpPr>
              <a:stCxn id="26" idx="1"/>
              <a:endCxn id="26" idx="3"/>
            </p:cNvCxnSpPr>
            <p:nvPr/>
          </p:nvCxnSpPr>
          <p:spPr bwMode="auto">
            <a:xfrm>
              <a:off x="4778084" y="1761459"/>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4816184" y="1415369"/>
              <a:ext cx="673100" cy="303292"/>
            </a:xfrm>
            <a:prstGeom prst="rect">
              <a:avLst/>
            </a:prstGeom>
            <a:noFill/>
          </p:spPr>
          <p:txBody>
            <a:bodyPr wrap="square" rtlCol="0">
              <a:spAutoFit/>
            </a:bodyPr>
            <a:lstStyle/>
            <a:p>
              <a:r>
                <a:rPr lang="en-US" altLang="zh-CN" dirty="0">
                  <a:solidFill>
                    <a:srgbClr val="080808"/>
                  </a:solidFill>
                  <a:latin typeface="+mn-ea"/>
                  <a:ea typeface="+mn-ea"/>
                </a:rPr>
                <a:t>  B</a:t>
              </a:r>
              <a:endParaRPr lang="zh-CN" altLang="en-US" dirty="0">
                <a:solidFill>
                  <a:srgbClr val="080808"/>
                </a:solidFill>
                <a:latin typeface="+mn-ea"/>
                <a:ea typeface="+mn-ea"/>
              </a:endParaRPr>
            </a:p>
          </p:txBody>
        </p:sp>
        <p:cxnSp>
          <p:nvCxnSpPr>
            <p:cNvPr id="31" name="肘形连接符 30"/>
            <p:cNvCxnSpPr>
              <a:endCxn id="30" idx="1"/>
            </p:cNvCxnSpPr>
            <p:nvPr/>
          </p:nvCxnSpPr>
          <p:spPr bwMode="auto">
            <a:xfrm flipV="1">
              <a:off x="3990684" y="1567015"/>
              <a:ext cx="825500" cy="292244"/>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34" name="组合 33"/>
            <p:cNvGrpSpPr/>
            <p:nvPr/>
          </p:nvGrpSpPr>
          <p:grpSpPr>
            <a:xfrm>
              <a:off x="6095422" y="1481191"/>
              <a:ext cx="749300" cy="615108"/>
              <a:chOff x="673100" y="1663956"/>
              <a:chExt cx="749300" cy="749044"/>
            </a:xfrm>
          </p:grpSpPr>
          <p:sp>
            <p:nvSpPr>
              <p:cNvPr id="36" name="矩形 35"/>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37" name="直接连接符 36"/>
              <p:cNvCxnSpPr>
                <a:stCxn id="36" idx="1"/>
                <a:endCxn id="36"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0" name="文本框 39"/>
              <p:cNvSpPr txBox="1"/>
              <p:nvPr/>
            </p:nvSpPr>
            <p:spPr>
              <a:xfrm>
                <a:off x="711200" y="1663956"/>
                <a:ext cx="673100" cy="369332"/>
              </a:xfrm>
              <a:prstGeom prst="rect">
                <a:avLst/>
              </a:prstGeom>
              <a:noFill/>
            </p:spPr>
            <p:txBody>
              <a:bodyPr wrap="square" rtlCol="0">
                <a:spAutoFit/>
              </a:bodyPr>
              <a:lstStyle/>
              <a:p>
                <a:r>
                  <a:rPr lang="en-US" altLang="zh-CN" dirty="0">
                    <a:solidFill>
                      <a:srgbClr val="080808"/>
                    </a:solidFill>
                    <a:latin typeface="+mn-ea"/>
                    <a:ea typeface="+mn-ea"/>
                  </a:rPr>
                  <a:t>  C</a:t>
                </a:r>
                <a:endParaRPr lang="zh-CN" altLang="en-US" dirty="0">
                  <a:solidFill>
                    <a:srgbClr val="080808"/>
                  </a:solidFill>
                  <a:latin typeface="+mn-ea"/>
                  <a:ea typeface="+mn-ea"/>
                </a:endParaRPr>
              </a:p>
            </p:txBody>
          </p:sp>
        </p:grpSp>
        <p:grpSp>
          <p:nvGrpSpPr>
            <p:cNvPr id="42" name="组合 41"/>
            <p:cNvGrpSpPr/>
            <p:nvPr/>
          </p:nvGrpSpPr>
          <p:grpSpPr>
            <a:xfrm>
              <a:off x="7352722" y="1478141"/>
              <a:ext cx="749300" cy="616038"/>
              <a:chOff x="673100" y="1662823"/>
              <a:chExt cx="749300" cy="750177"/>
            </a:xfrm>
          </p:grpSpPr>
          <p:sp>
            <p:nvSpPr>
              <p:cNvPr id="44" name="矩形 43"/>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45" name="直接连接符 44"/>
              <p:cNvCxnSpPr>
                <a:stCxn id="44" idx="1"/>
                <a:endCxn id="44"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8" name="文本框 47"/>
              <p:cNvSpPr txBox="1"/>
              <p:nvPr/>
            </p:nvSpPr>
            <p:spPr>
              <a:xfrm>
                <a:off x="698500" y="1662823"/>
                <a:ext cx="673100" cy="369332"/>
              </a:xfrm>
              <a:prstGeom prst="rect">
                <a:avLst/>
              </a:prstGeom>
              <a:noFill/>
            </p:spPr>
            <p:txBody>
              <a:bodyPr wrap="square" rtlCol="0">
                <a:spAutoFit/>
              </a:bodyPr>
              <a:lstStyle/>
              <a:p>
                <a:r>
                  <a:rPr lang="en-US" altLang="zh-CN" dirty="0">
                    <a:solidFill>
                      <a:srgbClr val="080808"/>
                    </a:solidFill>
                    <a:latin typeface="+mn-ea"/>
                    <a:ea typeface="+mn-ea"/>
                  </a:rPr>
                  <a:t>  D</a:t>
                </a:r>
                <a:endParaRPr lang="zh-CN" altLang="en-US" dirty="0">
                  <a:solidFill>
                    <a:srgbClr val="080808"/>
                  </a:solidFill>
                  <a:latin typeface="+mn-ea"/>
                  <a:ea typeface="+mn-ea"/>
                </a:endParaRPr>
              </a:p>
            </p:txBody>
          </p:sp>
        </p:grpSp>
        <p:cxnSp>
          <p:nvCxnSpPr>
            <p:cNvPr id="43" name="肘形连接符 42"/>
            <p:cNvCxnSpPr>
              <a:endCxn id="48" idx="1"/>
            </p:cNvCxnSpPr>
            <p:nvPr/>
          </p:nvCxnSpPr>
          <p:spPr bwMode="auto">
            <a:xfrm flipV="1">
              <a:off x="6654222" y="1629787"/>
              <a:ext cx="723900" cy="261968"/>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58" name="文本框 57"/>
            <p:cNvSpPr txBox="1"/>
            <p:nvPr/>
          </p:nvSpPr>
          <p:spPr>
            <a:xfrm>
              <a:off x="7467022" y="1742293"/>
              <a:ext cx="673100" cy="303292"/>
            </a:xfrm>
            <a:prstGeom prst="rect">
              <a:avLst/>
            </a:prstGeom>
            <a:noFill/>
          </p:spPr>
          <p:txBody>
            <a:bodyPr wrap="square" rtlCol="0">
              <a:spAutoFit/>
            </a:bodyPr>
            <a:lstStyle/>
            <a:p>
              <a:r>
                <a:rPr lang="en-US" altLang="zh-CN" b="1" dirty="0">
                  <a:solidFill>
                    <a:srgbClr val="0303DF"/>
                  </a:solidFill>
                  <a:latin typeface="+mn-ea"/>
                  <a:ea typeface="+mn-ea"/>
                </a:rPr>
                <a:t>NULL</a:t>
              </a:r>
              <a:endParaRPr lang="zh-CN" altLang="en-US" b="1" dirty="0">
                <a:solidFill>
                  <a:srgbClr val="0303DF"/>
                </a:solidFill>
                <a:latin typeface="+mn-ea"/>
                <a:ea typeface="+mn-ea"/>
              </a:endParaRPr>
            </a:p>
          </p:txBody>
        </p:sp>
        <p:cxnSp>
          <p:nvCxnSpPr>
            <p:cNvPr id="75" name="肘形连接符 74"/>
            <p:cNvCxnSpPr>
              <a:endCxn id="40" idx="1"/>
            </p:cNvCxnSpPr>
            <p:nvPr/>
          </p:nvCxnSpPr>
          <p:spPr bwMode="auto">
            <a:xfrm flipV="1">
              <a:off x="5457247" y="1632837"/>
              <a:ext cx="676275" cy="213527"/>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nvGrpSpPr>
            <p:cNvPr id="6" name="组合 5"/>
            <p:cNvGrpSpPr/>
            <p:nvPr/>
          </p:nvGrpSpPr>
          <p:grpSpPr>
            <a:xfrm>
              <a:off x="2064904" y="1838280"/>
              <a:ext cx="1396131" cy="994550"/>
              <a:chOff x="1242868" y="1841140"/>
              <a:chExt cx="1396131" cy="994550"/>
            </a:xfrm>
          </p:grpSpPr>
          <p:sp>
            <p:nvSpPr>
              <p:cNvPr id="85" name="文本框 84"/>
              <p:cNvSpPr txBox="1"/>
              <p:nvPr/>
            </p:nvSpPr>
            <p:spPr>
              <a:xfrm>
                <a:off x="1279380" y="1841140"/>
                <a:ext cx="673100" cy="303292"/>
              </a:xfrm>
              <a:prstGeom prst="rect">
                <a:avLst/>
              </a:prstGeom>
              <a:noFill/>
            </p:spPr>
            <p:txBody>
              <a:bodyPr wrap="square" rtlCol="0">
                <a:spAutoFit/>
              </a:bodyPr>
              <a:lstStyle/>
              <a:p>
                <a:r>
                  <a:rPr lang="en-US" altLang="zh-CN" dirty="0">
                    <a:solidFill>
                      <a:srgbClr val="080808"/>
                    </a:solidFill>
                    <a:latin typeface="+mn-ea"/>
                    <a:ea typeface="+mn-ea"/>
                  </a:rPr>
                  <a:t>  </a:t>
                </a:r>
                <a:r>
                  <a:rPr lang="en-US" altLang="zh-CN" b="1" dirty="0">
                    <a:solidFill>
                      <a:srgbClr val="C00000"/>
                    </a:solidFill>
                    <a:latin typeface="+mn-ea"/>
                    <a:ea typeface="+mn-ea"/>
                  </a:rPr>
                  <a:t>p</a:t>
                </a:r>
                <a:endParaRPr lang="zh-CN" altLang="en-US" b="1" dirty="0">
                  <a:solidFill>
                    <a:srgbClr val="C00000"/>
                  </a:solidFill>
                  <a:latin typeface="+mn-ea"/>
                  <a:ea typeface="+mn-ea"/>
                </a:endParaRPr>
              </a:p>
            </p:txBody>
          </p:sp>
          <p:cxnSp>
            <p:nvCxnSpPr>
              <p:cNvPr id="35" name="肘形连接符 34"/>
              <p:cNvCxnSpPr/>
              <p:nvPr/>
            </p:nvCxnSpPr>
            <p:spPr bwMode="auto">
              <a:xfrm flipV="1">
                <a:off x="1775401" y="1903782"/>
                <a:ext cx="863598" cy="812254"/>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5" name="组合 4"/>
              <p:cNvGrpSpPr/>
              <p:nvPr/>
            </p:nvGrpSpPr>
            <p:grpSpPr>
              <a:xfrm>
                <a:off x="1242868" y="2230801"/>
                <a:ext cx="749300" cy="604889"/>
                <a:chOff x="4444422" y="2189281"/>
                <a:chExt cx="749300" cy="604889"/>
              </a:xfrm>
            </p:grpSpPr>
            <p:sp>
              <p:nvSpPr>
                <p:cNvPr id="60" name="矩形 59"/>
                <p:cNvSpPr/>
                <p:nvPr/>
              </p:nvSpPr>
              <p:spPr bwMode="auto">
                <a:xfrm>
                  <a:off x="4444422" y="2189281"/>
                  <a:ext cx="749300" cy="604889"/>
                </a:xfrm>
                <a:prstGeom prst="rect">
                  <a:avLst/>
                </a:prstGeom>
                <a:solidFill>
                  <a:srgbClr val="05A3DD"/>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2" name="文本框 61"/>
                <p:cNvSpPr txBox="1"/>
                <p:nvPr/>
              </p:nvSpPr>
              <p:spPr>
                <a:xfrm>
                  <a:off x="4444422" y="2193728"/>
                  <a:ext cx="647700" cy="293778"/>
                </a:xfrm>
                <a:prstGeom prst="rect">
                  <a:avLst/>
                </a:prstGeom>
                <a:solidFill>
                  <a:srgbClr val="05A3DD"/>
                </a:solidFill>
              </p:spPr>
              <p:txBody>
                <a:bodyPr wrap="square" tIns="0" rtlCol="0">
                  <a:noAutofit/>
                </a:bodyPr>
                <a:lstStyle/>
                <a:p>
                  <a:r>
                    <a:rPr lang="en-US" altLang="zh-CN" dirty="0">
                      <a:solidFill>
                        <a:srgbClr val="080808"/>
                      </a:solidFill>
                      <a:latin typeface="+mn-ea"/>
                      <a:ea typeface="+mn-ea"/>
                    </a:rPr>
                    <a:t>  E</a:t>
                  </a:r>
                  <a:endParaRPr lang="zh-CN" altLang="en-US" dirty="0">
                    <a:solidFill>
                      <a:srgbClr val="080808"/>
                    </a:solidFill>
                    <a:latin typeface="+mn-ea"/>
                    <a:ea typeface="+mn-ea"/>
                  </a:endParaRPr>
                </a:p>
              </p:txBody>
            </p:sp>
            <p:cxnSp>
              <p:nvCxnSpPr>
                <p:cNvPr id="61" name="直接连接符 60"/>
                <p:cNvCxnSpPr>
                  <a:stCxn id="60" idx="1"/>
                  <a:endCxn id="60" idx="3"/>
                </p:cNvCxnSpPr>
                <p:nvPr/>
              </p:nvCxnSpPr>
              <p:spPr bwMode="auto">
                <a:xfrm>
                  <a:off x="4444422" y="2491726"/>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grpSp>
        </p:grpSp>
        <p:cxnSp>
          <p:nvCxnSpPr>
            <p:cNvPr id="46" name="肘形连接符 45"/>
            <p:cNvCxnSpPr/>
            <p:nvPr/>
          </p:nvCxnSpPr>
          <p:spPr bwMode="auto">
            <a:xfrm flipV="1">
              <a:off x="1646743" y="1519388"/>
              <a:ext cx="1756566" cy="210066"/>
            </a:xfrm>
            <a:prstGeom prst="bentConnector3">
              <a:avLst/>
            </a:prstGeom>
            <a:solidFill>
              <a:schemeClr val="accent1"/>
            </a:solidFill>
            <a:ln w="9525" cap="flat" cmpd="sng" algn="ctr">
              <a:solidFill>
                <a:srgbClr val="006600"/>
              </a:solidFill>
              <a:prstDash val="lgDash"/>
              <a:round/>
              <a:headEnd type="none" w="med" len="med"/>
              <a:tailEnd type="triangle"/>
            </a:ln>
          </p:spPr>
        </p:cxnSp>
        <p:cxnSp>
          <p:nvCxnSpPr>
            <p:cNvPr id="47" name="直接连接符 46"/>
            <p:cNvCxnSpPr/>
            <p:nvPr/>
          </p:nvCxnSpPr>
          <p:spPr bwMode="auto">
            <a:xfrm>
              <a:off x="2609703" y="1391750"/>
              <a:ext cx="342900" cy="271157"/>
            </a:xfrm>
            <a:prstGeom prst="line">
              <a:avLst/>
            </a:prstGeom>
            <a:solidFill>
              <a:schemeClr val="accent1"/>
            </a:solidFill>
            <a:ln w="9525" cap="flat" cmpd="sng" algn="ctr">
              <a:solidFill>
                <a:srgbClr val="C00000"/>
              </a:solidFill>
              <a:prstDash val="solid"/>
              <a:round/>
              <a:headEnd type="none" w="med" len="med"/>
              <a:tailEnd type="none" w="med" len="med"/>
            </a:ln>
          </p:spPr>
        </p:cxnSp>
        <p:cxnSp>
          <p:nvCxnSpPr>
            <p:cNvPr id="49" name="直接连接符 48"/>
            <p:cNvCxnSpPr/>
            <p:nvPr/>
          </p:nvCxnSpPr>
          <p:spPr bwMode="auto">
            <a:xfrm flipH="1">
              <a:off x="2609703" y="1391750"/>
              <a:ext cx="342900" cy="238038"/>
            </a:xfrm>
            <a:prstGeom prst="line">
              <a:avLst/>
            </a:prstGeom>
            <a:solidFill>
              <a:schemeClr val="accent1"/>
            </a:solidFill>
            <a:ln w="9525" cap="flat" cmpd="sng" algn="ctr">
              <a:solidFill>
                <a:srgbClr val="C00000"/>
              </a:solidFill>
              <a:prstDash val="solid"/>
              <a:round/>
              <a:headEnd type="none" w="med" len="med"/>
              <a:tailEnd type="none" w="med" len="med"/>
            </a:ln>
          </p:spPr>
        </p:cxnSp>
        <p:cxnSp>
          <p:nvCxnSpPr>
            <p:cNvPr id="56" name="肘形连接符 55"/>
            <p:cNvCxnSpPr/>
            <p:nvPr/>
          </p:nvCxnSpPr>
          <p:spPr bwMode="auto">
            <a:xfrm>
              <a:off x="1111827" y="1870364"/>
              <a:ext cx="900689" cy="784630"/>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spTree>
    <p:extLst>
      <p:ext uri="{BB962C8B-B14F-4D97-AF65-F5344CB8AC3E}">
        <p14:creationId xmlns:p14="http://schemas.microsoft.com/office/powerpoint/2010/main" val="11715238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在单向链表</a:t>
            </a:r>
            <a:r>
              <a:rPr lang="zh-CN" altLang="en-US" dirty="0" smtClean="0">
                <a:solidFill>
                  <a:srgbClr val="C00000"/>
                </a:solidFill>
              </a:rPr>
              <a:t>中间</a:t>
            </a:r>
            <a:r>
              <a:rPr lang="zh-CN" altLang="en-US" dirty="0" smtClean="0">
                <a:solidFill>
                  <a:srgbClr val="030DCD"/>
                </a:solidFill>
              </a:rPr>
              <a:t>插入</a:t>
            </a:r>
            <a:r>
              <a:rPr lang="zh-CN" altLang="en-US" dirty="0">
                <a:solidFill>
                  <a:srgbClr val="030DCD"/>
                </a:solidFill>
              </a:rPr>
              <a:t>一个结点</a:t>
            </a:r>
          </a:p>
        </p:txBody>
      </p:sp>
      <p:sp>
        <p:nvSpPr>
          <p:cNvPr id="3" name="内容占位符 2"/>
          <p:cNvSpPr>
            <a:spLocks noGrp="1"/>
          </p:cNvSpPr>
          <p:nvPr>
            <p:ph idx="1"/>
          </p:nvPr>
        </p:nvSpPr>
        <p:spPr>
          <a:xfrm>
            <a:off x="621723" y="2869340"/>
            <a:ext cx="8089900" cy="2954092"/>
          </a:xfrm>
        </p:spPr>
        <p:txBody>
          <a:bodyPr/>
          <a:lstStyle/>
          <a:p>
            <a:pPr>
              <a:lnSpc>
                <a:spcPct val="100000"/>
              </a:lnSpc>
              <a:spcBef>
                <a:spcPts val="300"/>
              </a:spcBef>
              <a:buNone/>
            </a:pPr>
            <a:r>
              <a:rPr lang="en-US" altLang="zh-CN" sz="1800" dirty="0">
                <a:solidFill>
                  <a:srgbClr val="C00000"/>
                </a:solidFill>
              </a:rPr>
              <a:t>//</a:t>
            </a:r>
            <a:r>
              <a:rPr lang="zh-CN" altLang="en-US" sz="1800" dirty="0">
                <a:solidFill>
                  <a:srgbClr val="C00000"/>
                </a:solidFill>
              </a:rPr>
              <a:t>在结点</a:t>
            </a:r>
            <a:r>
              <a:rPr lang="en-US" altLang="zh-CN" sz="1800" dirty="0">
                <a:solidFill>
                  <a:srgbClr val="C00000"/>
                </a:solidFill>
              </a:rPr>
              <a:t>p1</a:t>
            </a:r>
            <a:r>
              <a:rPr lang="zh-CN" altLang="en-US" sz="1800" dirty="0">
                <a:solidFill>
                  <a:srgbClr val="C00000"/>
                </a:solidFill>
              </a:rPr>
              <a:t>后插入一个结点；</a:t>
            </a:r>
            <a:endParaRPr lang="en-US" altLang="zh-CN" sz="1800" dirty="0">
              <a:solidFill>
                <a:srgbClr val="C00000"/>
              </a:solidFill>
            </a:endParaRPr>
          </a:p>
          <a:p>
            <a:pPr>
              <a:lnSpc>
                <a:spcPct val="100000"/>
              </a:lnSpc>
              <a:spcBef>
                <a:spcPts val="300"/>
              </a:spcBef>
              <a:buNone/>
            </a:pPr>
            <a:r>
              <a:rPr lang="en-US" altLang="zh-CN" sz="1800" dirty="0">
                <a:solidFill>
                  <a:srgbClr val="C00000"/>
                </a:solidFill>
              </a:rPr>
              <a:t>//</a:t>
            </a:r>
            <a:r>
              <a:rPr lang="zh-CN" altLang="en-US" sz="1800" dirty="0">
                <a:solidFill>
                  <a:srgbClr val="C00000"/>
                </a:solidFill>
              </a:rPr>
              <a:t>如在有序链表的合适位置插入一个结点；</a:t>
            </a:r>
            <a:endParaRPr lang="en-US" altLang="zh-CN" sz="1800" dirty="0">
              <a:solidFill>
                <a:srgbClr val="C00000"/>
              </a:solidFill>
            </a:endParaRPr>
          </a:p>
          <a:p>
            <a:pPr>
              <a:lnSpc>
                <a:spcPct val="100000"/>
              </a:lnSpc>
              <a:spcBef>
                <a:spcPts val="300"/>
              </a:spcBef>
              <a:buNone/>
            </a:pPr>
            <a:r>
              <a:rPr lang="en-US" altLang="zh-CN" sz="1800" dirty="0" err="1">
                <a:solidFill>
                  <a:srgbClr val="080808"/>
                </a:solidFill>
              </a:rPr>
              <a:t>struct</a:t>
            </a:r>
            <a:r>
              <a:rPr lang="en-US" altLang="zh-CN" sz="1800" dirty="0">
                <a:solidFill>
                  <a:srgbClr val="080808"/>
                </a:solidFill>
              </a:rPr>
              <a:t> student *p;</a:t>
            </a:r>
          </a:p>
          <a:p>
            <a:pPr>
              <a:lnSpc>
                <a:spcPct val="100000"/>
              </a:lnSpc>
              <a:spcBef>
                <a:spcPts val="300"/>
              </a:spcBef>
              <a:buNone/>
            </a:pPr>
            <a:r>
              <a:rPr lang="en-US" altLang="zh-CN" sz="1800" dirty="0">
                <a:solidFill>
                  <a:srgbClr val="080808"/>
                </a:solidFill>
              </a:rPr>
              <a:t>p=(</a:t>
            </a:r>
            <a:r>
              <a:rPr lang="en-US" altLang="zh-CN" sz="1800" dirty="0">
                <a:solidFill>
                  <a:srgbClr val="006600"/>
                </a:solidFill>
              </a:rPr>
              <a:t>struct student *</a:t>
            </a:r>
            <a:r>
              <a:rPr lang="en-US" altLang="zh-CN" sz="1800" dirty="0">
                <a:solidFill>
                  <a:srgbClr val="080808"/>
                </a:solidFill>
              </a:rPr>
              <a:t>)malloc(</a:t>
            </a:r>
            <a:r>
              <a:rPr lang="en-US" altLang="zh-CN" sz="1800" dirty="0" err="1">
                <a:solidFill>
                  <a:srgbClr val="080808"/>
                </a:solidFill>
              </a:rPr>
              <a:t>sizeof</a:t>
            </a:r>
            <a:r>
              <a:rPr lang="en-US" altLang="zh-CN" sz="1800" dirty="0">
                <a:solidFill>
                  <a:srgbClr val="080808"/>
                </a:solidFill>
              </a:rPr>
              <a:t>(struct student));</a:t>
            </a:r>
          </a:p>
          <a:p>
            <a:pPr>
              <a:lnSpc>
                <a:spcPct val="100000"/>
              </a:lnSpc>
              <a:spcBef>
                <a:spcPts val="300"/>
              </a:spcBef>
              <a:buNone/>
            </a:pPr>
            <a:r>
              <a:rPr lang="en-US" altLang="zh-CN" sz="1800" dirty="0">
                <a:solidFill>
                  <a:srgbClr val="080808"/>
                </a:solidFill>
              </a:rPr>
              <a:t>//</a:t>
            </a:r>
            <a:r>
              <a:rPr lang="zh-CN" altLang="en-US" sz="1800" dirty="0">
                <a:solidFill>
                  <a:srgbClr val="080808"/>
                </a:solidFill>
              </a:rPr>
              <a:t>初始化新建结点</a:t>
            </a:r>
            <a:r>
              <a:rPr lang="en-US" altLang="zh-CN" sz="1800" dirty="0">
                <a:solidFill>
                  <a:srgbClr val="080808"/>
                </a:solidFill>
              </a:rPr>
              <a:t>p</a:t>
            </a:r>
            <a:r>
              <a:rPr lang="zh-CN" altLang="en-US" sz="1800" dirty="0">
                <a:solidFill>
                  <a:srgbClr val="080808"/>
                </a:solidFill>
              </a:rPr>
              <a:t>的数据，特别地，</a:t>
            </a:r>
            <a:r>
              <a:rPr lang="en-US" altLang="zh-CN" sz="1800" dirty="0">
                <a:solidFill>
                  <a:srgbClr val="C00000"/>
                </a:solidFill>
              </a:rPr>
              <a:t> </a:t>
            </a:r>
            <a:r>
              <a:rPr lang="en-US" altLang="zh-CN" sz="1800" dirty="0">
                <a:solidFill>
                  <a:srgbClr val="030DCD"/>
                </a:solidFill>
              </a:rPr>
              <a:t>p-&gt;next=NULL</a:t>
            </a:r>
            <a:r>
              <a:rPr lang="zh-CN" altLang="en-US" sz="1800" dirty="0">
                <a:solidFill>
                  <a:srgbClr val="030DCD"/>
                </a:solidFill>
              </a:rPr>
              <a:t>；</a:t>
            </a:r>
            <a:endParaRPr lang="en-US" altLang="zh-CN" sz="1800" dirty="0">
              <a:solidFill>
                <a:srgbClr val="030DCD"/>
              </a:solidFill>
            </a:endParaRPr>
          </a:p>
          <a:p>
            <a:pPr>
              <a:lnSpc>
                <a:spcPct val="100000"/>
              </a:lnSpc>
              <a:spcBef>
                <a:spcPts val="300"/>
              </a:spcBef>
              <a:buNone/>
            </a:pPr>
            <a:r>
              <a:rPr lang="en-US" altLang="zh-CN" sz="1800" dirty="0">
                <a:solidFill>
                  <a:srgbClr val="0303DF"/>
                </a:solidFill>
              </a:rPr>
              <a:t>p-&gt;next=p1-&gt;next;</a:t>
            </a:r>
          </a:p>
          <a:p>
            <a:pPr>
              <a:lnSpc>
                <a:spcPct val="100000"/>
              </a:lnSpc>
              <a:spcBef>
                <a:spcPts val="300"/>
              </a:spcBef>
              <a:buNone/>
            </a:pPr>
            <a:r>
              <a:rPr lang="en-US" altLang="zh-CN" sz="1800" dirty="0">
                <a:solidFill>
                  <a:srgbClr val="0303DF"/>
                </a:solidFill>
              </a:rPr>
              <a:t>p1-&gt;next=p;</a:t>
            </a:r>
          </a:p>
          <a:p>
            <a:pPr>
              <a:lnSpc>
                <a:spcPct val="100000"/>
              </a:lnSpc>
              <a:spcBef>
                <a:spcPts val="300"/>
              </a:spcBef>
              <a:buNone/>
            </a:pPr>
            <a:r>
              <a:rPr lang="zh-CN" altLang="en-US" sz="1800" b="1" dirty="0">
                <a:solidFill>
                  <a:srgbClr val="C00000"/>
                </a:solidFill>
              </a:rPr>
              <a:t>在链表的尾部插入一个结点的操作，可以与上述过程统一；</a:t>
            </a:r>
            <a:endParaRPr lang="en-US" altLang="zh-CN" sz="1800" b="1" dirty="0">
              <a:solidFill>
                <a:srgbClr val="C00000"/>
              </a:solidFill>
            </a:endParaRPr>
          </a:p>
          <a:p>
            <a:pPr>
              <a:buNone/>
            </a:pPr>
            <a:r>
              <a:rPr lang="en-US" altLang="zh-CN" sz="1800" b="1" dirty="0">
                <a:solidFill>
                  <a:srgbClr val="7030A0"/>
                </a:solidFill>
              </a:rPr>
              <a:t>//</a:t>
            </a:r>
            <a:r>
              <a:rPr lang="zh-CN" altLang="en-US" sz="1800" b="1" dirty="0">
                <a:solidFill>
                  <a:srgbClr val="7030A0"/>
                </a:solidFill>
              </a:rPr>
              <a:t>插入一个结点操作，需要知道插入位置的前一个结点（</a:t>
            </a:r>
            <a:r>
              <a:rPr lang="en-US" altLang="zh-CN" sz="1800" b="1" dirty="0" err="1">
                <a:solidFill>
                  <a:srgbClr val="7030A0"/>
                </a:solidFill>
              </a:rPr>
              <a:t>prev</a:t>
            </a:r>
            <a:r>
              <a:rPr lang="zh-CN" altLang="en-US" sz="1800" b="1" dirty="0">
                <a:solidFill>
                  <a:srgbClr val="7030A0"/>
                </a:solidFill>
              </a:rPr>
              <a:t>）</a:t>
            </a:r>
            <a:endParaRPr lang="en-US" altLang="zh-CN" sz="1800" b="1" dirty="0">
              <a:solidFill>
                <a:srgbClr val="7030A0"/>
              </a:solidFill>
            </a:endParaRPr>
          </a:p>
          <a:p>
            <a:endParaRPr lang="en-US" altLang="zh-CN" dirty="0">
              <a:solidFill>
                <a:srgbClr val="006600"/>
              </a:solidFill>
            </a:endParaRPr>
          </a:p>
          <a:p>
            <a:endParaRPr lang="zh-CN" altLang="en-US" dirty="0"/>
          </a:p>
        </p:txBody>
      </p:sp>
      <p:grpSp>
        <p:nvGrpSpPr>
          <p:cNvPr id="7" name="组合 6"/>
          <p:cNvGrpSpPr/>
          <p:nvPr/>
        </p:nvGrpSpPr>
        <p:grpSpPr>
          <a:xfrm>
            <a:off x="883805" y="1045113"/>
            <a:ext cx="7218795" cy="1691435"/>
            <a:chOff x="883805" y="1045113"/>
            <a:chExt cx="7218795" cy="2059735"/>
          </a:xfrm>
        </p:grpSpPr>
        <p:sp>
          <p:nvSpPr>
            <p:cNvPr id="11" name="文本框 10"/>
            <p:cNvSpPr txBox="1"/>
            <p:nvPr/>
          </p:nvSpPr>
          <p:spPr>
            <a:xfrm>
              <a:off x="883805" y="1514807"/>
              <a:ext cx="749300" cy="369332"/>
            </a:xfrm>
            <a:prstGeom prst="rect">
              <a:avLst/>
            </a:prstGeom>
            <a:noFill/>
          </p:spPr>
          <p:txBody>
            <a:bodyPr wrap="square" rtlCol="0">
              <a:spAutoFit/>
            </a:bodyPr>
            <a:lstStyle/>
            <a:p>
              <a:r>
                <a:rPr lang="en-US" altLang="zh-CN" b="1" dirty="0">
                  <a:solidFill>
                    <a:srgbClr val="0303DF"/>
                  </a:solidFill>
                  <a:latin typeface="+mn-ea"/>
                  <a:ea typeface="+mn-ea"/>
                </a:rPr>
                <a:t>head</a:t>
              </a:r>
              <a:endParaRPr lang="zh-CN" altLang="en-US" b="1" dirty="0">
                <a:solidFill>
                  <a:srgbClr val="0303DF"/>
                </a:solidFill>
                <a:latin typeface="+mn-ea"/>
                <a:ea typeface="+mn-ea"/>
              </a:endParaRPr>
            </a:p>
          </p:txBody>
        </p:sp>
        <p:sp>
          <p:nvSpPr>
            <p:cNvPr id="18" name="矩形 17"/>
            <p:cNvSpPr/>
            <p:nvPr/>
          </p:nvSpPr>
          <p:spPr bwMode="auto">
            <a:xfrm>
              <a:off x="1943100" y="1478732"/>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19" name="直接连接符 18"/>
            <p:cNvCxnSpPr>
              <a:stCxn id="18" idx="1"/>
              <a:endCxn id="18" idx="3"/>
            </p:cNvCxnSpPr>
            <p:nvPr/>
          </p:nvCxnSpPr>
          <p:spPr bwMode="auto">
            <a:xfrm>
              <a:off x="1943100" y="1847032"/>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981200" y="1528261"/>
              <a:ext cx="673100" cy="369332"/>
            </a:xfrm>
            <a:prstGeom prst="rect">
              <a:avLst/>
            </a:prstGeom>
            <a:noFill/>
          </p:spPr>
          <p:txBody>
            <a:bodyPr wrap="square" rtlCol="0">
              <a:spAutoFit/>
            </a:bodyPr>
            <a:lstStyle/>
            <a:p>
              <a:r>
                <a:rPr lang="en-US" altLang="zh-CN" dirty="0">
                  <a:solidFill>
                    <a:srgbClr val="080808"/>
                  </a:solidFill>
                  <a:latin typeface="+mn-ea"/>
                  <a:ea typeface="+mn-ea"/>
                </a:rPr>
                <a:t>  A</a:t>
              </a:r>
              <a:endParaRPr lang="zh-CN" altLang="en-US" dirty="0">
                <a:solidFill>
                  <a:srgbClr val="080808"/>
                </a:solidFill>
                <a:latin typeface="+mn-ea"/>
                <a:ea typeface="+mn-ea"/>
              </a:endParaRPr>
            </a:p>
          </p:txBody>
        </p:sp>
        <p:cxnSp>
          <p:nvCxnSpPr>
            <p:cNvPr id="24" name="肘形连接符 23"/>
            <p:cNvCxnSpPr>
              <a:endCxn id="22" idx="1"/>
            </p:cNvCxnSpPr>
            <p:nvPr/>
          </p:nvCxnSpPr>
          <p:spPr bwMode="auto">
            <a:xfrm flipV="1">
              <a:off x="1530350" y="1712927"/>
              <a:ext cx="450850" cy="239"/>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25" name="组合 24"/>
            <p:cNvGrpSpPr/>
            <p:nvPr/>
          </p:nvGrpSpPr>
          <p:grpSpPr>
            <a:xfrm>
              <a:off x="3213100" y="1045113"/>
              <a:ext cx="1879600" cy="1295673"/>
              <a:chOff x="673100" y="1242542"/>
              <a:chExt cx="1879600" cy="1295673"/>
            </a:xfrm>
          </p:grpSpPr>
          <p:sp>
            <p:nvSpPr>
              <p:cNvPr id="26" name="矩形 25"/>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27" name="直接连接符 26"/>
              <p:cNvCxnSpPr>
                <a:stCxn id="26" idx="1"/>
                <a:endCxn id="26"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B</a:t>
                </a:r>
                <a:endParaRPr lang="zh-CN" altLang="en-US" dirty="0">
                  <a:solidFill>
                    <a:srgbClr val="080808"/>
                  </a:solidFill>
                  <a:latin typeface="+mn-ea"/>
                  <a:ea typeface="+mn-ea"/>
                </a:endParaRPr>
              </a:p>
            </p:txBody>
          </p:sp>
          <p:sp>
            <p:nvSpPr>
              <p:cNvPr id="84" name="文本框 83"/>
              <p:cNvSpPr txBox="1"/>
              <p:nvPr/>
            </p:nvSpPr>
            <p:spPr>
              <a:xfrm>
                <a:off x="711200" y="1242542"/>
                <a:ext cx="673100" cy="369332"/>
              </a:xfrm>
              <a:prstGeom prst="rect">
                <a:avLst/>
              </a:prstGeom>
              <a:noFill/>
            </p:spPr>
            <p:txBody>
              <a:bodyPr wrap="square" rtlCol="0">
                <a:spAutoFit/>
              </a:bodyPr>
              <a:lstStyle/>
              <a:p>
                <a:r>
                  <a:rPr lang="en-US" altLang="zh-CN" dirty="0">
                    <a:solidFill>
                      <a:srgbClr val="080808"/>
                    </a:solidFill>
                    <a:latin typeface="+mn-ea"/>
                    <a:ea typeface="+mn-ea"/>
                  </a:rPr>
                  <a:t>  </a:t>
                </a:r>
                <a:r>
                  <a:rPr lang="en-US" altLang="zh-CN" b="1" dirty="0">
                    <a:solidFill>
                      <a:srgbClr val="C00000"/>
                    </a:solidFill>
                    <a:latin typeface="+mn-ea"/>
                    <a:ea typeface="+mn-ea"/>
                  </a:rPr>
                  <a:t>p1</a:t>
                </a:r>
                <a:endParaRPr lang="zh-CN" altLang="en-US" b="1" dirty="0">
                  <a:solidFill>
                    <a:srgbClr val="C00000"/>
                  </a:solidFill>
                  <a:latin typeface="+mn-ea"/>
                  <a:ea typeface="+mn-ea"/>
                </a:endParaRPr>
              </a:p>
            </p:txBody>
          </p:sp>
          <p:sp>
            <p:nvSpPr>
              <p:cNvPr id="85" name="文本框 84"/>
              <p:cNvSpPr txBox="1"/>
              <p:nvPr/>
            </p:nvSpPr>
            <p:spPr>
              <a:xfrm>
                <a:off x="1879600" y="2168883"/>
                <a:ext cx="673100" cy="369332"/>
              </a:xfrm>
              <a:prstGeom prst="rect">
                <a:avLst/>
              </a:prstGeom>
              <a:noFill/>
            </p:spPr>
            <p:txBody>
              <a:bodyPr wrap="square" rtlCol="0">
                <a:spAutoFit/>
              </a:bodyPr>
              <a:lstStyle/>
              <a:p>
                <a:r>
                  <a:rPr lang="en-US" altLang="zh-CN" dirty="0">
                    <a:solidFill>
                      <a:srgbClr val="080808"/>
                    </a:solidFill>
                    <a:latin typeface="+mn-ea"/>
                    <a:ea typeface="+mn-ea"/>
                  </a:rPr>
                  <a:t>  </a:t>
                </a:r>
                <a:r>
                  <a:rPr lang="en-US" altLang="zh-CN" b="1" dirty="0">
                    <a:solidFill>
                      <a:srgbClr val="C00000"/>
                    </a:solidFill>
                    <a:latin typeface="+mn-ea"/>
                    <a:ea typeface="+mn-ea"/>
                  </a:rPr>
                  <a:t>p</a:t>
                </a:r>
                <a:endParaRPr lang="zh-CN" altLang="en-US" b="1" dirty="0">
                  <a:solidFill>
                    <a:srgbClr val="C00000"/>
                  </a:solidFill>
                  <a:latin typeface="+mn-ea"/>
                  <a:ea typeface="+mn-ea"/>
                </a:endParaRPr>
              </a:p>
            </p:txBody>
          </p:sp>
        </p:grpSp>
        <p:cxnSp>
          <p:nvCxnSpPr>
            <p:cNvPr id="31" name="肘形连接符 30"/>
            <p:cNvCxnSpPr>
              <a:endCxn id="30" idx="1"/>
            </p:cNvCxnSpPr>
            <p:nvPr/>
          </p:nvCxnSpPr>
          <p:spPr bwMode="auto">
            <a:xfrm flipV="1">
              <a:off x="2425700" y="1713166"/>
              <a:ext cx="825500" cy="355878"/>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34" name="组合 33"/>
            <p:cNvGrpSpPr/>
            <p:nvPr/>
          </p:nvGrpSpPr>
          <p:grpSpPr>
            <a:xfrm>
              <a:off x="6057900" y="1518420"/>
              <a:ext cx="749300" cy="736600"/>
              <a:chOff x="673100" y="1676400"/>
              <a:chExt cx="749300" cy="736600"/>
            </a:xfrm>
          </p:grpSpPr>
          <p:sp>
            <p:nvSpPr>
              <p:cNvPr id="36" name="矩形 35"/>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37" name="直接连接符 36"/>
              <p:cNvCxnSpPr>
                <a:stCxn id="36" idx="1"/>
                <a:endCxn id="36"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0" name="文本框 39"/>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C</a:t>
                </a:r>
                <a:endParaRPr lang="zh-CN" altLang="en-US" dirty="0">
                  <a:solidFill>
                    <a:srgbClr val="080808"/>
                  </a:solidFill>
                  <a:latin typeface="+mn-ea"/>
                  <a:ea typeface="+mn-ea"/>
                </a:endParaRPr>
              </a:p>
            </p:txBody>
          </p:sp>
        </p:grpSp>
        <p:cxnSp>
          <p:nvCxnSpPr>
            <p:cNvPr id="35" name="肘形连接符 34"/>
            <p:cNvCxnSpPr>
              <a:endCxn id="62" idx="1"/>
            </p:cNvCxnSpPr>
            <p:nvPr/>
          </p:nvCxnSpPr>
          <p:spPr bwMode="auto">
            <a:xfrm>
              <a:off x="3689350" y="2044437"/>
              <a:ext cx="755650" cy="459992"/>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42" name="组合 41"/>
            <p:cNvGrpSpPr/>
            <p:nvPr/>
          </p:nvGrpSpPr>
          <p:grpSpPr>
            <a:xfrm>
              <a:off x="7315200" y="1515839"/>
              <a:ext cx="749300" cy="736600"/>
              <a:chOff x="673100" y="1676400"/>
              <a:chExt cx="749300" cy="736600"/>
            </a:xfrm>
          </p:grpSpPr>
          <p:sp>
            <p:nvSpPr>
              <p:cNvPr id="44" name="矩形 43"/>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45" name="直接连接符 44"/>
              <p:cNvCxnSpPr>
                <a:stCxn id="44" idx="1"/>
                <a:endCxn id="44"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8" name="文本框 47"/>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D</a:t>
                </a:r>
                <a:endParaRPr lang="zh-CN" altLang="en-US" dirty="0">
                  <a:solidFill>
                    <a:srgbClr val="080808"/>
                  </a:solidFill>
                  <a:latin typeface="+mn-ea"/>
                  <a:ea typeface="+mn-ea"/>
                </a:endParaRPr>
              </a:p>
            </p:txBody>
          </p:sp>
        </p:grpSp>
        <p:cxnSp>
          <p:nvCxnSpPr>
            <p:cNvPr id="43" name="肘形连接符 42"/>
            <p:cNvCxnSpPr>
              <a:endCxn id="48" idx="1"/>
            </p:cNvCxnSpPr>
            <p:nvPr/>
          </p:nvCxnSpPr>
          <p:spPr bwMode="auto">
            <a:xfrm flipV="1">
              <a:off x="6629400" y="1750034"/>
              <a:ext cx="723900" cy="319010"/>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58" name="文本框 57"/>
            <p:cNvSpPr txBox="1"/>
            <p:nvPr/>
          </p:nvSpPr>
          <p:spPr>
            <a:xfrm>
              <a:off x="7429500" y="1823931"/>
              <a:ext cx="673100" cy="369332"/>
            </a:xfrm>
            <a:prstGeom prst="rect">
              <a:avLst/>
            </a:prstGeom>
            <a:noFill/>
          </p:spPr>
          <p:txBody>
            <a:bodyPr wrap="square" rtlCol="0">
              <a:spAutoFit/>
            </a:bodyPr>
            <a:lstStyle/>
            <a:p>
              <a:r>
                <a:rPr lang="en-US" altLang="zh-CN" b="1" dirty="0">
                  <a:solidFill>
                    <a:srgbClr val="0303DF"/>
                  </a:solidFill>
                  <a:latin typeface="+mn-ea"/>
                  <a:ea typeface="+mn-ea"/>
                </a:rPr>
                <a:t>NULL</a:t>
              </a:r>
              <a:endParaRPr lang="zh-CN" altLang="en-US" b="1" dirty="0">
                <a:solidFill>
                  <a:srgbClr val="0303DF"/>
                </a:solidFill>
                <a:latin typeface="+mn-ea"/>
                <a:ea typeface="+mn-ea"/>
              </a:endParaRPr>
            </a:p>
          </p:txBody>
        </p:sp>
        <p:sp>
          <p:nvSpPr>
            <p:cNvPr id="60" name="矩形 59"/>
            <p:cNvSpPr/>
            <p:nvPr/>
          </p:nvSpPr>
          <p:spPr bwMode="auto">
            <a:xfrm>
              <a:off x="4406900" y="2368248"/>
              <a:ext cx="749300" cy="736600"/>
            </a:xfrm>
            <a:prstGeom prst="rect">
              <a:avLst/>
            </a:prstGeom>
            <a:solidFill>
              <a:srgbClr val="05A3DD"/>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2" name="文本框 61"/>
            <p:cNvSpPr txBox="1"/>
            <p:nvPr/>
          </p:nvSpPr>
          <p:spPr>
            <a:xfrm>
              <a:off x="4445000" y="2417777"/>
              <a:ext cx="647700" cy="369332"/>
            </a:xfrm>
            <a:prstGeom prst="rect">
              <a:avLst/>
            </a:prstGeom>
            <a:solidFill>
              <a:srgbClr val="05A3DD"/>
            </a:solidFill>
          </p:spPr>
          <p:txBody>
            <a:bodyPr wrap="square" rtlCol="0">
              <a:spAutoFit/>
            </a:bodyPr>
            <a:lstStyle/>
            <a:p>
              <a:r>
                <a:rPr lang="en-US" altLang="zh-CN" dirty="0">
                  <a:solidFill>
                    <a:srgbClr val="080808"/>
                  </a:solidFill>
                  <a:latin typeface="+mn-ea"/>
                  <a:ea typeface="+mn-ea"/>
                </a:rPr>
                <a:t>  E</a:t>
              </a:r>
              <a:endParaRPr lang="zh-CN" altLang="en-US" dirty="0">
                <a:solidFill>
                  <a:srgbClr val="080808"/>
                </a:solidFill>
                <a:latin typeface="+mn-ea"/>
                <a:ea typeface="+mn-ea"/>
              </a:endParaRPr>
            </a:p>
          </p:txBody>
        </p:sp>
        <p:cxnSp>
          <p:nvCxnSpPr>
            <p:cNvPr id="75" name="肘形连接符 74"/>
            <p:cNvCxnSpPr>
              <a:endCxn id="40" idx="1"/>
            </p:cNvCxnSpPr>
            <p:nvPr/>
          </p:nvCxnSpPr>
          <p:spPr bwMode="auto">
            <a:xfrm flipV="1">
              <a:off x="4857750" y="1752615"/>
              <a:ext cx="1238250" cy="1195170"/>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cxnSp>
          <p:nvCxnSpPr>
            <p:cNvPr id="81" name="肘形连接符 80"/>
            <p:cNvCxnSpPr/>
            <p:nvPr/>
          </p:nvCxnSpPr>
          <p:spPr bwMode="auto">
            <a:xfrm flipV="1">
              <a:off x="3898900" y="1598633"/>
              <a:ext cx="2139950" cy="330311"/>
            </a:xfrm>
            <a:prstGeom prst="bentConnector3">
              <a:avLst/>
            </a:prstGeom>
            <a:solidFill>
              <a:schemeClr val="accent1"/>
            </a:solidFill>
            <a:ln w="9525" cap="flat" cmpd="sng" algn="ctr">
              <a:solidFill>
                <a:srgbClr val="006600"/>
              </a:solidFill>
              <a:prstDash val="lgDash"/>
              <a:round/>
              <a:headEnd type="none" w="med" len="med"/>
              <a:tailEnd type="triangle"/>
            </a:ln>
          </p:spPr>
        </p:cxnSp>
        <p:cxnSp>
          <p:nvCxnSpPr>
            <p:cNvPr id="61" name="直接连接符 60"/>
            <p:cNvCxnSpPr>
              <a:stCxn id="60" idx="1"/>
              <a:endCxn id="60" idx="3"/>
            </p:cNvCxnSpPr>
            <p:nvPr/>
          </p:nvCxnSpPr>
          <p:spPr bwMode="auto">
            <a:xfrm>
              <a:off x="4406900" y="2736548"/>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99" name="组合 98"/>
            <p:cNvGrpSpPr/>
            <p:nvPr/>
          </p:nvGrpSpPr>
          <p:grpSpPr>
            <a:xfrm>
              <a:off x="4978400" y="1478971"/>
              <a:ext cx="342900" cy="330200"/>
              <a:chOff x="7429500" y="3429000"/>
              <a:chExt cx="342900" cy="330200"/>
            </a:xfrm>
          </p:grpSpPr>
          <p:cxnSp>
            <p:nvCxnSpPr>
              <p:cNvPr id="93" name="直接连接符 92"/>
              <p:cNvCxnSpPr/>
              <p:nvPr/>
            </p:nvCxnSpPr>
            <p:spPr bwMode="auto">
              <a:xfrm>
                <a:off x="7429500" y="3429000"/>
                <a:ext cx="342900" cy="330200"/>
              </a:xfrm>
              <a:prstGeom prst="line">
                <a:avLst/>
              </a:prstGeom>
              <a:solidFill>
                <a:schemeClr val="accent1"/>
              </a:solidFill>
              <a:ln w="9525" cap="flat" cmpd="sng" algn="ctr">
                <a:solidFill>
                  <a:srgbClr val="C00000"/>
                </a:solidFill>
                <a:prstDash val="solid"/>
                <a:round/>
                <a:headEnd type="none" w="med" len="med"/>
                <a:tailEnd type="none" w="med" len="med"/>
              </a:ln>
            </p:spPr>
          </p:cxnSp>
          <p:cxnSp>
            <p:nvCxnSpPr>
              <p:cNvPr id="95" name="直接连接符 94"/>
              <p:cNvCxnSpPr/>
              <p:nvPr/>
            </p:nvCxnSpPr>
            <p:spPr bwMode="auto">
              <a:xfrm flipH="1">
                <a:off x="7429500" y="3429000"/>
                <a:ext cx="342900" cy="289869"/>
              </a:xfrm>
              <a:prstGeom prst="line">
                <a:avLst/>
              </a:prstGeom>
              <a:solidFill>
                <a:schemeClr val="accent1"/>
              </a:solidFill>
              <a:ln w="9525" cap="flat" cmpd="sng" algn="ctr">
                <a:solidFill>
                  <a:srgbClr val="C00000"/>
                </a:solidFill>
                <a:prstDash val="solid"/>
                <a:round/>
                <a:headEnd type="none" w="med" len="med"/>
                <a:tailEnd type="none" w="med" len="med"/>
              </a:ln>
            </p:spPr>
          </p:cxnSp>
        </p:grpSp>
      </p:grpSp>
    </p:spTree>
    <p:extLst>
      <p:ext uri="{BB962C8B-B14F-4D97-AF65-F5344CB8AC3E}">
        <p14:creationId xmlns:p14="http://schemas.microsoft.com/office/powerpoint/2010/main" val="8173591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5775" y="255588"/>
            <a:ext cx="8297498" cy="584200"/>
          </a:xfrm>
        </p:spPr>
        <p:txBody>
          <a:bodyPr/>
          <a:lstStyle/>
          <a:p>
            <a:r>
              <a:rPr lang="zh-CN" altLang="en-US" dirty="0"/>
              <a:t>在单向链表</a:t>
            </a:r>
            <a:r>
              <a:rPr lang="zh-CN" altLang="en-US" dirty="0">
                <a:solidFill>
                  <a:srgbClr val="C00000"/>
                </a:solidFill>
              </a:rPr>
              <a:t>尾部</a:t>
            </a:r>
            <a:r>
              <a:rPr lang="zh-CN" altLang="en-US" dirty="0"/>
              <a:t>插入一个结点</a:t>
            </a:r>
            <a:r>
              <a:rPr lang="en-US" altLang="zh-CN" dirty="0"/>
              <a:t>(</a:t>
            </a:r>
            <a:r>
              <a:rPr lang="zh-CN" altLang="en-US" dirty="0">
                <a:solidFill>
                  <a:srgbClr val="030DCD"/>
                </a:solidFill>
              </a:rPr>
              <a:t>与中间插入操作一致</a:t>
            </a:r>
            <a:r>
              <a:rPr lang="en-US" altLang="zh-CN" dirty="0"/>
              <a:t>)</a:t>
            </a:r>
            <a:endParaRPr lang="zh-CN" altLang="en-US" dirty="0"/>
          </a:p>
        </p:txBody>
      </p:sp>
      <p:sp>
        <p:nvSpPr>
          <p:cNvPr id="3" name="内容占位符 2"/>
          <p:cNvSpPr>
            <a:spLocks noGrp="1"/>
          </p:cNvSpPr>
          <p:nvPr>
            <p:ph idx="1"/>
          </p:nvPr>
        </p:nvSpPr>
        <p:spPr>
          <a:xfrm>
            <a:off x="527050" y="3127778"/>
            <a:ext cx="8089900" cy="2743928"/>
          </a:xfrm>
        </p:spPr>
        <p:txBody>
          <a:bodyPr/>
          <a:lstStyle/>
          <a:p>
            <a:pPr>
              <a:lnSpc>
                <a:spcPct val="100000"/>
              </a:lnSpc>
              <a:spcBef>
                <a:spcPts val="300"/>
              </a:spcBef>
              <a:buNone/>
            </a:pPr>
            <a:r>
              <a:rPr lang="en-US" altLang="zh-CN" sz="1800" dirty="0">
                <a:solidFill>
                  <a:srgbClr val="C00000"/>
                </a:solidFill>
              </a:rPr>
              <a:t>//</a:t>
            </a:r>
            <a:r>
              <a:rPr lang="zh-CN" altLang="en-US" sz="1800" dirty="0">
                <a:solidFill>
                  <a:srgbClr val="C00000"/>
                </a:solidFill>
              </a:rPr>
              <a:t>在链表最后插入一个结点；</a:t>
            </a:r>
            <a:endParaRPr lang="en-US" altLang="zh-CN" sz="1800" dirty="0">
              <a:solidFill>
                <a:srgbClr val="C00000"/>
              </a:solidFill>
            </a:endParaRPr>
          </a:p>
          <a:p>
            <a:pPr>
              <a:lnSpc>
                <a:spcPct val="100000"/>
              </a:lnSpc>
              <a:spcBef>
                <a:spcPts val="300"/>
              </a:spcBef>
              <a:buNone/>
            </a:pPr>
            <a:r>
              <a:rPr lang="en-US" altLang="zh-CN" sz="1800" dirty="0">
                <a:solidFill>
                  <a:srgbClr val="7030A0"/>
                </a:solidFill>
              </a:rPr>
              <a:t>//</a:t>
            </a:r>
            <a:r>
              <a:rPr lang="zh-CN" altLang="en-US" sz="1800" dirty="0">
                <a:solidFill>
                  <a:srgbClr val="7030A0"/>
                </a:solidFill>
              </a:rPr>
              <a:t>假设原链表的最后一个结点是</a:t>
            </a:r>
            <a:r>
              <a:rPr lang="en-US" altLang="zh-CN" sz="1800" dirty="0">
                <a:solidFill>
                  <a:srgbClr val="7030A0"/>
                </a:solidFill>
              </a:rPr>
              <a:t>p1</a:t>
            </a:r>
            <a:r>
              <a:rPr lang="zh-CN" altLang="en-US" sz="1800" dirty="0">
                <a:solidFill>
                  <a:srgbClr val="7030A0"/>
                </a:solidFill>
              </a:rPr>
              <a:t>；</a:t>
            </a:r>
            <a:endParaRPr lang="en-US" altLang="zh-CN" sz="1800" dirty="0">
              <a:solidFill>
                <a:srgbClr val="7030A0"/>
              </a:solidFill>
            </a:endParaRPr>
          </a:p>
          <a:p>
            <a:pPr>
              <a:lnSpc>
                <a:spcPct val="100000"/>
              </a:lnSpc>
              <a:spcBef>
                <a:spcPts val="300"/>
              </a:spcBef>
              <a:buNone/>
            </a:pPr>
            <a:r>
              <a:rPr lang="en-US" altLang="zh-CN" sz="1800" dirty="0">
                <a:solidFill>
                  <a:srgbClr val="080808"/>
                </a:solidFill>
              </a:rPr>
              <a:t>struct student *p;</a:t>
            </a:r>
          </a:p>
          <a:p>
            <a:pPr>
              <a:lnSpc>
                <a:spcPct val="100000"/>
              </a:lnSpc>
              <a:spcBef>
                <a:spcPts val="300"/>
              </a:spcBef>
              <a:buNone/>
            </a:pPr>
            <a:r>
              <a:rPr lang="en-US" altLang="zh-CN" sz="1800" dirty="0">
                <a:solidFill>
                  <a:srgbClr val="080808"/>
                </a:solidFill>
              </a:rPr>
              <a:t>p=(</a:t>
            </a:r>
            <a:r>
              <a:rPr lang="en-US" altLang="zh-CN" sz="1800" dirty="0">
                <a:solidFill>
                  <a:srgbClr val="006600"/>
                </a:solidFill>
              </a:rPr>
              <a:t>struct student *</a:t>
            </a:r>
            <a:r>
              <a:rPr lang="en-US" altLang="zh-CN" sz="1800" dirty="0">
                <a:solidFill>
                  <a:srgbClr val="080808"/>
                </a:solidFill>
              </a:rPr>
              <a:t>)malloc(</a:t>
            </a:r>
            <a:r>
              <a:rPr lang="en-US" altLang="zh-CN" sz="1800" dirty="0" err="1">
                <a:solidFill>
                  <a:srgbClr val="080808"/>
                </a:solidFill>
              </a:rPr>
              <a:t>sizeof</a:t>
            </a:r>
            <a:r>
              <a:rPr lang="en-US" altLang="zh-CN" sz="1800" dirty="0">
                <a:solidFill>
                  <a:srgbClr val="080808"/>
                </a:solidFill>
              </a:rPr>
              <a:t>(struct student));</a:t>
            </a:r>
          </a:p>
          <a:p>
            <a:pPr>
              <a:lnSpc>
                <a:spcPct val="100000"/>
              </a:lnSpc>
              <a:spcBef>
                <a:spcPts val="300"/>
              </a:spcBef>
              <a:buNone/>
            </a:pPr>
            <a:r>
              <a:rPr lang="en-US" altLang="zh-CN" sz="1800" dirty="0">
                <a:solidFill>
                  <a:srgbClr val="080808"/>
                </a:solidFill>
              </a:rPr>
              <a:t>//</a:t>
            </a:r>
            <a:r>
              <a:rPr lang="zh-CN" altLang="en-US" sz="1800" dirty="0">
                <a:solidFill>
                  <a:srgbClr val="080808"/>
                </a:solidFill>
              </a:rPr>
              <a:t>初始化新建结点</a:t>
            </a:r>
            <a:r>
              <a:rPr lang="en-US" altLang="zh-CN" sz="1800" dirty="0">
                <a:solidFill>
                  <a:srgbClr val="080808"/>
                </a:solidFill>
              </a:rPr>
              <a:t>p</a:t>
            </a:r>
            <a:r>
              <a:rPr lang="zh-CN" altLang="en-US" sz="1800" dirty="0">
                <a:solidFill>
                  <a:srgbClr val="080808"/>
                </a:solidFill>
              </a:rPr>
              <a:t>的数据，特别地，</a:t>
            </a:r>
            <a:r>
              <a:rPr lang="en-US" altLang="zh-CN" sz="1800" dirty="0">
                <a:solidFill>
                  <a:srgbClr val="C00000"/>
                </a:solidFill>
              </a:rPr>
              <a:t> </a:t>
            </a:r>
            <a:r>
              <a:rPr lang="en-US" altLang="zh-CN" sz="1800" dirty="0">
                <a:solidFill>
                  <a:srgbClr val="030DCD"/>
                </a:solidFill>
              </a:rPr>
              <a:t>p-&gt;next=NULL</a:t>
            </a:r>
            <a:r>
              <a:rPr lang="zh-CN" altLang="en-US" sz="1800" dirty="0">
                <a:solidFill>
                  <a:srgbClr val="030DCD"/>
                </a:solidFill>
              </a:rPr>
              <a:t>；</a:t>
            </a:r>
            <a:endParaRPr lang="en-US" altLang="zh-CN" sz="1800" dirty="0">
              <a:solidFill>
                <a:srgbClr val="030DCD"/>
              </a:solidFill>
            </a:endParaRPr>
          </a:p>
          <a:p>
            <a:pPr>
              <a:lnSpc>
                <a:spcPct val="100000"/>
              </a:lnSpc>
              <a:spcBef>
                <a:spcPts val="300"/>
              </a:spcBef>
              <a:buNone/>
            </a:pPr>
            <a:r>
              <a:rPr lang="en-US" altLang="zh-CN" sz="1800" dirty="0">
                <a:solidFill>
                  <a:srgbClr val="0303DF"/>
                </a:solidFill>
              </a:rPr>
              <a:t>p-&gt;next=p1-&gt;next;</a:t>
            </a:r>
          </a:p>
          <a:p>
            <a:pPr>
              <a:lnSpc>
                <a:spcPct val="100000"/>
              </a:lnSpc>
              <a:spcBef>
                <a:spcPts val="300"/>
              </a:spcBef>
              <a:buNone/>
            </a:pPr>
            <a:r>
              <a:rPr lang="en-US" altLang="zh-CN" sz="1800" dirty="0">
                <a:solidFill>
                  <a:srgbClr val="0303DF"/>
                </a:solidFill>
              </a:rPr>
              <a:t>p1-&gt;next=p;</a:t>
            </a:r>
          </a:p>
          <a:p>
            <a:r>
              <a:rPr lang="en-US" altLang="zh-CN" sz="1800" dirty="0">
                <a:solidFill>
                  <a:srgbClr val="006600"/>
                </a:solidFill>
              </a:rPr>
              <a:t>//</a:t>
            </a:r>
            <a:r>
              <a:rPr lang="zh-CN" altLang="en-US" sz="1800" dirty="0">
                <a:solidFill>
                  <a:srgbClr val="006600"/>
                </a:solidFill>
              </a:rPr>
              <a:t>插入一个结点操作，需要知道插入位置的前一个结点（</a:t>
            </a:r>
            <a:r>
              <a:rPr lang="en-US" altLang="zh-CN" sz="1800" dirty="0" err="1">
                <a:solidFill>
                  <a:srgbClr val="006600"/>
                </a:solidFill>
              </a:rPr>
              <a:t>prev</a:t>
            </a:r>
            <a:r>
              <a:rPr lang="zh-CN" altLang="en-US" sz="1800" dirty="0">
                <a:solidFill>
                  <a:srgbClr val="006600"/>
                </a:solidFill>
              </a:rPr>
              <a:t>）</a:t>
            </a:r>
            <a:endParaRPr lang="en-US" altLang="zh-CN" sz="1800" dirty="0">
              <a:solidFill>
                <a:srgbClr val="006600"/>
              </a:solidFill>
            </a:endParaRPr>
          </a:p>
          <a:p>
            <a:endParaRPr lang="en-US" altLang="zh-CN" dirty="0">
              <a:solidFill>
                <a:srgbClr val="006600"/>
              </a:solidFill>
            </a:endParaRPr>
          </a:p>
          <a:p>
            <a:endParaRPr lang="zh-CN" altLang="en-US" dirty="0"/>
          </a:p>
        </p:txBody>
      </p:sp>
      <p:sp>
        <p:nvSpPr>
          <p:cNvPr id="11" name="文本框 10"/>
          <p:cNvSpPr txBox="1"/>
          <p:nvPr/>
        </p:nvSpPr>
        <p:spPr>
          <a:xfrm>
            <a:off x="1561291" y="1250207"/>
            <a:ext cx="749300" cy="303292"/>
          </a:xfrm>
          <a:prstGeom prst="rect">
            <a:avLst/>
          </a:prstGeom>
          <a:noFill/>
        </p:spPr>
        <p:txBody>
          <a:bodyPr wrap="square" rtlCol="0">
            <a:spAutoFit/>
          </a:bodyPr>
          <a:lstStyle/>
          <a:p>
            <a:r>
              <a:rPr lang="en-US" altLang="zh-CN" b="1" dirty="0">
                <a:solidFill>
                  <a:srgbClr val="0303DF"/>
                </a:solidFill>
                <a:latin typeface="+mn-ea"/>
                <a:ea typeface="+mn-ea"/>
              </a:rPr>
              <a:t>head</a:t>
            </a:r>
            <a:endParaRPr lang="zh-CN" altLang="en-US" b="1" dirty="0">
              <a:solidFill>
                <a:srgbClr val="0303DF"/>
              </a:solidFill>
              <a:latin typeface="+mn-ea"/>
              <a:ea typeface="+mn-ea"/>
            </a:endParaRPr>
          </a:p>
        </p:txBody>
      </p:sp>
      <p:sp>
        <p:nvSpPr>
          <p:cNvPr id="18" name="矩形 17"/>
          <p:cNvSpPr/>
          <p:nvPr/>
        </p:nvSpPr>
        <p:spPr bwMode="auto">
          <a:xfrm>
            <a:off x="2620586" y="1220583"/>
            <a:ext cx="749300" cy="60488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19" name="直接连接符 18"/>
          <p:cNvCxnSpPr>
            <a:stCxn id="18" idx="1"/>
            <a:endCxn id="18" idx="3"/>
          </p:cNvCxnSpPr>
          <p:nvPr/>
        </p:nvCxnSpPr>
        <p:spPr bwMode="auto">
          <a:xfrm>
            <a:off x="2620586" y="1523027"/>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2590017" y="1162737"/>
            <a:ext cx="673100" cy="303292"/>
          </a:xfrm>
          <a:prstGeom prst="rect">
            <a:avLst/>
          </a:prstGeom>
          <a:noFill/>
        </p:spPr>
        <p:txBody>
          <a:bodyPr wrap="square" rtlCol="0">
            <a:spAutoFit/>
          </a:bodyPr>
          <a:lstStyle/>
          <a:p>
            <a:r>
              <a:rPr lang="en-US" altLang="zh-CN" dirty="0">
                <a:solidFill>
                  <a:srgbClr val="080808"/>
                </a:solidFill>
                <a:latin typeface="+mn-ea"/>
                <a:ea typeface="+mn-ea"/>
              </a:rPr>
              <a:t>  A</a:t>
            </a:r>
            <a:endParaRPr lang="zh-CN" altLang="en-US" dirty="0">
              <a:solidFill>
                <a:srgbClr val="080808"/>
              </a:solidFill>
              <a:latin typeface="+mn-ea"/>
              <a:ea typeface="+mn-ea"/>
            </a:endParaRPr>
          </a:p>
        </p:txBody>
      </p:sp>
      <p:cxnSp>
        <p:nvCxnSpPr>
          <p:cNvPr id="24" name="肘形连接符 23"/>
          <p:cNvCxnSpPr>
            <a:endCxn id="22" idx="1"/>
          </p:cNvCxnSpPr>
          <p:nvPr/>
        </p:nvCxnSpPr>
        <p:spPr bwMode="auto">
          <a:xfrm flipV="1">
            <a:off x="2139167" y="1314383"/>
            <a:ext cx="450850" cy="196"/>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25" name="组合 24"/>
          <p:cNvGrpSpPr/>
          <p:nvPr/>
        </p:nvGrpSpPr>
        <p:grpSpPr>
          <a:xfrm>
            <a:off x="3890586" y="1203411"/>
            <a:ext cx="749300" cy="622259"/>
            <a:chOff x="673100" y="1655248"/>
            <a:chExt cx="749300" cy="757752"/>
          </a:xfrm>
        </p:grpSpPr>
        <p:sp>
          <p:nvSpPr>
            <p:cNvPr id="26" name="矩形 25"/>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27" name="直接连接符 26"/>
            <p:cNvCxnSpPr>
              <a:stCxn id="26" idx="1"/>
              <a:endCxn id="26"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681414" y="1655248"/>
              <a:ext cx="673100" cy="369332"/>
            </a:xfrm>
            <a:prstGeom prst="rect">
              <a:avLst/>
            </a:prstGeom>
            <a:noFill/>
          </p:spPr>
          <p:txBody>
            <a:bodyPr wrap="square" rtlCol="0">
              <a:spAutoFit/>
            </a:bodyPr>
            <a:lstStyle/>
            <a:p>
              <a:r>
                <a:rPr lang="en-US" altLang="zh-CN" dirty="0">
                  <a:solidFill>
                    <a:srgbClr val="080808"/>
                  </a:solidFill>
                  <a:latin typeface="+mn-ea"/>
                  <a:ea typeface="+mn-ea"/>
                </a:rPr>
                <a:t>  B</a:t>
              </a:r>
              <a:endParaRPr lang="zh-CN" altLang="en-US" dirty="0">
                <a:solidFill>
                  <a:srgbClr val="080808"/>
                </a:solidFill>
                <a:latin typeface="+mn-ea"/>
                <a:ea typeface="+mn-ea"/>
              </a:endParaRPr>
            </a:p>
          </p:txBody>
        </p:sp>
      </p:grpSp>
      <p:cxnSp>
        <p:nvCxnSpPr>
          <p:cNvPr id="31" name="肘形连接符 30"/>
          <p:cNvCxnSpPr>
            <a:endCxn id="30" idx="1"/>
          </p:cNvCxnSpPr>
          <p:nvPr/>
        </p:nvCxnSpPr>
        <p:spPr bwMode="auto">
          <a:xfrm flipV="1">
            <a:off x="3073400" y="1355055"/>
            <a:ext cx="825500" cy="292244"/>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34" name="组合 33"/>
          <p:cNvGrpSpPr/>
          <p:nvPr/>
        </p:nvGrpSpPr>
        <p:grpSpPr>
          <a:xfrm>
            <a:off x="5160660" y="1202532"/>
            <a:ext cx="749300" cy="646440"/>
            <a:chOff x="673100" y="1625802"/>
            <a:chExt cx="749300" cy="787198"/>
          </a:xfrm>
        </p:grpSpPr>
        <p:sp>
          <p:nvSpPr>
            <p:cNvPr id="36" name="矩形 35"/>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37" name="直接连接符 36"/>
            <p:cNvCxnSpPr>
              <a:stCxn id="36" idx="1"/>
              <a:endCxn id="36"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0" name="文本框 39"/>
            <p:cNvSpPr txBox="1"/>
            <p:nvPr/>
          </p:nvSpPr>
          <p:spPr>
            <a:xfrm>
              <a:off x="685965" y="1625802"/>
              <a:ext cx="673100" cy="369332"/>
            </a:xfrm>
            <a:prstGeom prst="rect">
              <a:avLst/>
            </a:prstGeom>
            <a:noFill/>
          </p:spPr>
          <p:txBody>
            <a:bodyPr wrap="square" rtlCol="0">
              <a:spAutoFit/>
            </a:bodyPr>
            <a:lstStyle/>
            <a:p>
              <a:r>
                <a:rPr lang="en-US" altLang="zh-CN" dirty="0">
                  <a:solidFill>
                    <a:srgbClr val="080808"/>
                  </a:solidFill>
                  <a:latin typeface="+mn-ea"/>
                  <a:ea typeface="+mn-ea"/>
                </a:rPr>
                <a:t>  C</a:t>
              </a:r>
              <a:endParaRPr lang="zh-CN" altLang="en-US" dirty="0">
                <a:solidFill>
                  <a:srgbClr val="080808"/>
                </a:solidFill>
                <a:latin typeface="+mn-ea"/>
                <a:ea typeface="+mn-ea"/>
              </a:endParaRPr>
            </a:p>
          </p:txBody>
        </p:sp>
      </p:grpSp>
      <p:grpSp>
        <p:nvGrpSpPr>
          <p:cNvPr id="42" name="组合 41"/>
          <p:cNvGrpSpPr/>
          <p:nvPr/>
        </p:nvGrpSpPr>
        <p:grpSpPr>
          <a:xfrm>
            <a:off x="6390194" y="1207312"/>
            <a:ext cx="777066" cy="639541"/>
            <a:chOff x="645334" y="1634203"/>
            <a:chExt cx="777066" cy="778797"/>
          </a:xfrm>
        </p:grpSpPr>
        <p:sp>
          <p:nvSpPr>
            <p:cNvPr id="44" name="矩形 43"/>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45" name="直接连接符 44"/>
            <p:cNvCxnSpPr>
              <a:stCxn id="44" idx="1"/>
              <a:endCxn id="44"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8" name="文本框 47"/>
            <p:cNvSpPr txBox="1"/>
            <p:nvPr/>
          </p:nvSpPr>
          <p:spPr>
            <a:xfrm>
              <a:off x="645334" y="1634203"/>
              <a:ext cx="673100" cy="369332"/>
            </a:xfrm>
            <a:prstGeom prst="rect">
              <a:avLst/>
            </a:prstGeom>
            <a:noFill/>
          </p:spPr>
          <p:txBody>
            <a:bodyPr wrap="square" rtlCol="0">
              <a:spAutoFit/>
            </a:bodyPr>
            <a:lstStyle/>
            <a:p>
              <a:r>
                <a:rPr lang="en-US" altLang="zh-CN" dirty="0">
                  <a:solidFill>
                    <a:srgbClr val="080808"/>
                  </a:solidFill>
                  <a:latin typeface="+mn-ea"/>
                  <a:ea typeface="+mn-ea"/>
                </a:rPr>
                <a:t>  D</a:t>
              </a:r>
              <a:endParaRPr lang="zh-CN" altLang="en-US" dirty="0">
                <a:solidFill>
                  <a:srgbClr val="080808"/>
                </a:solidFill>
                <a:latin typeface="+mn-ea"/>
                <a:ea typeface="+mn-ea"/>
              </a:endParaRPr>
            </a:p>
          </p:txBody>
        </p:sp>
      </p:grpSp>
      <p:cxnSp>
        <p:nvCxnSpPr>
          <p:cNvPr id="43" name="肘形连接符 42"/>
          <p:cNvCxnSpPr>
            <a:cxnSpLocks/>
            <a:endCxn id="48" idx="1"/>
          </p:cNvCxnSpPr>
          <p:nvPr/>
        </p:nvCxnSpPr>
        <p:spPr bwMode="auto">
          <a:xfrm flipV="1">
            <a:off x="5655960" y="1358958"/>
            <a:ext cx="734234" cy="352712"/>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60" name="矩形 59"/>
          <p:cNvSpPr/>
          <p:nvPr/>
        </p:nvSpPr>
        <p:spPr bwMode="auto">
          <a:xfrm>
            <a:off x="7624322" y="2258709"/>
            <a:ext cx="749300" cy="687717"/>
          </a:xfrm>
          <a:prstGeom prst="rect">
            <a:avLst/>
          </a:prstGeom>
          <a:solidFill>
            <a:srgbClr val="05A3DD"/>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2" name="文本框 61"/>
          <p:cNvSpPr txBox="1"/>
          <p:nvPr/>
        </p:nvSpPr>
        <p:spPr>
          <a:xfrm>
            <a:off x="7652825" y="2260797"/>
            <a:ext cx="647700" cy="303292"/>
          </a:xfrm>
          <a:prstGeom prst="rect">
            <a:avLst/>
          </a:prstGeom>
          <a:solidFill>
            <a:srgbClr val="05A3DD"/>
          </a:solidFill>
        </p:spPr>
        <p:txBody>
          <a:bodyPr wrap="square" rtlCol="0">
            <a:spAutoFit/>
          </a:bodyPr>
          <a:lstStyle/>
          <a:p>
            <a:r>
              <a:rPr lang="en-US" altLang="zh-CN" dirty="0">
                <a:solidFill>
                  <a:srgbClr val="080808"/>
                </a:solidFill>
                <a:latin typeface="+mn-ea"/>
                <a:ea typeface="+mn-ea"/>
              </a:rPr>
              <a:t>  E</a:t>
            </a:r>
            <a:endParaRPr lang="zh-CN" altLang="en-US" dirty="0">
              <a:solidFill>
                <a:srgbClr val="080808"/>
              </a:solidFill>
              <a:latin typeface="+mn-ea"/>
              <a:ea typeface="+mn-ea"/>
            </a:endParaRPr>
          </a:p>
        </p:txBody>
      </p:sp>
      <p:cxnSp>
        <p:nvCxnSpPr>
          <p:cNvPr id="61" name="直接连接符 60"/>
          <p:cNvCxnSpPr>
            <a:cxnSpLocks/>
            <a:stCxn id="60" idx="1"/>
            <a:endCxn id="60" idx="3"/>
          </p:cNvCxnSpPr>
          <p:nvPr/>
        </p:nvCxnSpPr>
        <p:spPr bwMode="auto">
          <a:xfrm>
            <a:off x="7624322" y="2602568"/>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9" name="肘形连接符 30">
            <a:extLst>
              <a:ext uri="{FF2B5EF4-FFF2-40B4-BE49-F238E27FC236}">
                <a16:creationId xmlns:a16="http://schemas.microsoft.com/office/drawing/2014/main" id="{A1AC9494-EB2F-431A-8D29-AC7E25789727}"/>
              </a:ext>
            </a:extLst>
          </p:cNvPr>
          <p:cNvCxnSpPr/>
          <p:nvPr/>
        </p:nvCxnSpPr>
        <p:spPr bwMode="auto">
          <a:xfrm flipV="1">
            <a:off x="4342691" y="1413098"/>
            <a:ext cx="825500" cy="292244"/>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58" name="文本框 57"/>
          <p:cNvSpPr txBox="1"/>
          <p:nvPr/>
        </p:nvSpPr>
        <p:spPr>
          <a:xfrm>
            <a:off x="7669471" y="2572338"/>
            <a:ext cx="673100" cy="369332"/>
          </a:xfrm>
          <a:prstGeom prst="rect">
            <a:avLst/>
          </a:prstGeom>
          <a:noFill/>
        </p:spPr>
        <p:txBody>
          <a:bodyPr wrap="square" rtlCol="0">
            <a:spAutoFit/>
          </a:bodyPr>
          <a:lstStyle/>
          <a:p>
            <a:r>
              <a:rPr lang="en-US" altLang="zh-CN" b="1" dirty="0">
                <a:solidFill>
                  <a:srgbClr val="C00000"/>
                </a:solidFill>
                <a:latin typeface="+mn-ea"/>
                <a:ea typeface="+mn-ea"/>
              </a:rPr>
              <a:t>NULL</a:t>
            </a:r>
            <a:endParaRPr lang="zh-CN" altLang="en-US" b="1" dirty="0">
              <a:solidFill>
                <a:srgbClr val="C00000"/>
              </a:solidFill>
              <a:latin typeface="+mn-ea"/>
              <a:ea typeface="+mn-ea"/>
            </a:endParaRPr>
          </a:p>
        </p:txBody>
      </p:sp>
      <p:sp>
        <p:nvSpPr>
          <p:cNvPr id="50" name="文本框 49">
            <a:extLst>
              <a:ext uri="{FF2B5EF4-FFF2-40B4-BE49-F238E27FC236}">
                <a16:creationId xmlns:a16="http://schemas.microsoft.com/office/drawing/2014/main" id="{B0CC786B-3316-4093-A927-4C9D47D081A9}"/>
              </a:ext>
            </a:extLst>
          </p:cNvPr>
          <p:cNvSpPr txBox="1"/>
          <p:nvPr/>
        </p:nvSpPr>
        <p:spPr>
          <a:xfrm>
            <a:off x="6266545" y="850405"/>
            <a:ext cx="673100" cy="303292"/>
          </a:xfrm>
          <a:prstGeom prst="rect">
            <a:avLst/>
          </a:prstGeom>
          <a:noFill/>
        </p:spPr>
        <p:txBody>
          <a:bodyPr wrap="square" rtlCol="0">
            <a:spAutoFit/>
          </a:bodyPr>
          <a:lstStyle/>
          <a:p>
            <a:r>
              <a:rPr lang="en-US" altLang="zh-CN" dirty="0">
                <a:solidFill>
                  <a:srgbClr val="080808"/>
                </a:solidFill>
                <a:latin typeface="+mn-ea"/>
                <a:ea typeface="+mn-ea"/>
              </a:rPr>
              <a:t>  </a:t>
            </a:r>
            <a:r>
              <a:rPr lang="en-US" altLang="zh-CN" b="1" dirty="0">
                <a:solidFill>
                  <a:srgbClr val="C00000"/>
                </a:solidFill>
                <a:latin typeface="+mn-ea"/>
                <a:ea typeface="+mn-ea"/>
              </a:rPr>
              <a:t>p1</a:t>
            </a:r>
            <a:endParaRPr lang="zh-CN" altLang="en-US" b="1" dirty="0">
              <a:solidFill>
                <a:srgbClr val="C00000"/>
              </a:solidFill>
              <a:latin typeface="+mn-ea"/>
              <a:ea typeface="+mn-ea"/>
            </a:endParaRPr>
          </a:p>
        </p:txBody>
      </p:sp>
      <p:sp>
        <p:nvSpPr>
          <p:cNvPr id="51" name="文本框 50">
            <a:extLst>
              <a:ext uri="{FF2B5EF4-FFF2-40B4-BE49-F238E27FC236}">
                <a16:creationId xmlns:a16="http://schemas.microsoft.com/office/drawing/2014/main" id="{4F2BBD3A-C411-4BED-9B8D-E4C952A39C9F}"/>
              </a:ext>
            </a:extLst>
          </p:cNvPr>
          <p:cNvSpPr txBox="1"/>
          <p:nvPr/>
        </p:nvSpPr>
        <p:spPr>
          <a:xfrm>
            <a:off x="7624322" y="1861977"/>
            <a:ext cx="673100" cy="303292"/>
          </a:xfrm>
          <a:prstGeom prst="rect">
            <a:avLst/>
          </a:prstGeom>
          <a:noFill/>
        </p:spPr>
        <p:txBody>
          <a:bodyPr wrap="square" rtlCol="0">
            <a:spAutoFit/>
          </a:bodyPr>
          <a:lstStyle/>
          <a:p>
            <a:r>
              <a:rPr lang="en-US" altLang="zh-CN" dirty="0">
                <a:solidFill>
                  <a:srgbClr val="080808"/>
                </a:solidFill>
                <a:latin typeface="+mn-ea"/>
                <a:ea typeface="+mn-ea"/>
              </a:rPr>
              <a:t>  </a:t>
            </a:r>
            <a:r>
              <a:rPr lang="en-US" altLang="zh-CN" b="1" dirty="0">
                <a:solidFill>
                  <a:srgbClr val="C00000"/>
                </a:solidFill>
                <a:latin typeface="+mn-ea"/>
                <a:ea typeface="+mn-ea"/>
              </a:rPr>
              <a:t>p</a:t>
            </a:r>
            <a:endParaRPr lang="zh-CN" altLang="en-US" b="1" dirty="0">
              <a:solidFill>
                <a:srgbClr val="C00000"/>
              </a:solidFill>
              <a:latin typeface="+mn-ea"/>
              <a:ea typeface="+mn-ea"/>
            </a:endParaRPr>
          </a:p>
        </p:txBody>
      </p:sp>
      <p:sp>
        <p:nvSpPr>
          <p:cNvPr id="35" name="文本框 34">
            <a:extLst>
              <a:ext uri="{FF2B5EF4-FFF2-40B4-BE49-F238E27FC236}">
                <a16:creationId xmlns:a16="http://schemas.microsoft.com/office/drawing/2014/main" id="{86EB206E-9E56-4D5E-A6FC-1B1D98C98E7D}"/>
              </a:ext>
            </a:extLst>
          </p:cNvPr>
          <p:cNvSpPr txBox="1"/>
          <p:nvPr/>
        </p:nvSpPr>
        <p:spPr>
          <a:xfrm>
            <a:off x="1561291" y="2314213"/>
            <a:ext cx="749300" cy="303292"/>
          </a:xfrm>
          <a:prstGeom prst="rect">
            <a:avLst/>
          </a:prstGeom>
          <a:noFill/>
        </p:spPr>
        <p:txBody>
          <a:bodyPr wrap="square" rtlCol="0">
            <a:spAutoFit/>
          </a:bodyPr>
          <a:lstStyle/>
          <a:p>
            <a:r>
              <a:rPr lang="en-US" altLang="zh-CN" b="1" dirty="0">
                <a:solidFill>
                  <a:srgbClr val="0303DF"/>
                </a:solidFill>
                <a:latin typeface="+mn-ea"/>
                <a:ea typeface="+mn-ea"/>
              </a:rPr>
              <a:t>head</a:t>
            </a:r>
            <a:endParaRPr lang="zh-CN" altLang="en-US" b="1" dirty="0">
              <a:solidFill>
                <a:srgbClr val="0303DF"/>
              </a:solidFill>
              <a:latin typeface="+mn-ea"/>
              <a:ea typeface="+mn-ea"/>
            </a:endParaRPr>
          </a:p>
        </p:txBody>
      </p:sp>
      <p:sp>
        <p:nvSpPr>
          <p:cNvPr id="38" name="矩形 37">
            <a:extLst>
              <a:ext uri="{FF2B5EF4-FFF2-40B4-BE49-F238E27FC236}">
                <a16:creationId xmlns:a16="http://schemas.microsoft.com/office/drawing/2014/main" id="{64A0BDB1-E1F9-40DB-A706-A5795D0106A7}"/>
              </a:ext>
            </a:extLst>
          </p:cNvPr>
          <p:cNvSpPr/>
          <p:nvPr/>
        </p:nvSpPr>
        <p:spPr bwMode="auto">
          <a:xfrm>
            <a:off x="2620586" y="2284589"/>
            <a:ext cx="749300" cy="604889"/>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41" name="直接连接符 40">
            <a:extLst>
              <a:ext uri="{FF2B5EF4-FFF2-40B4-BE49-F238E27FC236}">
                <a16:creationId xmlns:a16="http://schemas.microsoft.com/office/drawing/2014/main" id="{1EB2AD1C-5C33-4E20-80D8-3C77AC7AB9E6}"/>
              </a:ext>
            </a:extLst>
          </p:cNvPr>
          <p:cNvCxnSpPr>
            <a:stCxn id="38" idx="1"/>
            <a:endCxn id="38" idx="3"/>
          </p:cNvCxnSpPr>
          <p:nvPr/>
        </p:nvCxnSpPr>
        <p:spPr bwMode="auto">
          <a:xfrm>
            <a:off x="2620586" y="258703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6" name="文本框 45">
            <a:extLst>
              <a:ext uri="{FF2B5EF4-FFF2-40B4-BE49-F238E27FC236}">
                <a16:creationId xmlns:a16="http://schemas.microsoft.com/office/drawing/2014/main" id="{918F7A62-1AB9-48F4-A4B2-4EBE6D39C71E}"/>
              </a:ext>
            </a:extLst>
          </p:cNvPr>
          <p:cNvSpPr txBox="1"/>
          <p:nvPr/>
        </p:nvSpPr>
        <p:spPr>
          <a:xfrm>
            <a:off x="2615380" y="2232770"/>
            <a:ext cx="673100" cy="303292"/>
          </a:xfrm>
          <a:prstGeom prst="rect">
            <a:avLst/>
          </a:prstGeom>
          <a:noFill/>
        </p:spPr>
        <p:txBody>
          <a:bodyPr wrap="square" rtlCol="0">
            <a:spAutoFit/>
          </a:bodyPr>
          <a:lstStyle/>
          <a:p>
            <a:r>
              <a:rPr lang="en-US" altLang="zh-CN" dirty="0">
                <a:solidFill>
                  <a:srgbClr val="080808"/>
                </a:solidFill>
                <a:latin typeface="+mn-ea"/>
                <a:ea typeface="+mn-ea"/>
              </a:rPr>
              <a:t>  A</a:t>
            </a:r>
            <a:endParaRPr lang="zh-CN" altLang="en-US" dirty="0">
              <a:solidFill>
                <a:srgbClr val="080808"/>
              </a:solidFill>
              <a:latin typeface="+mn-ea"/>
              <a:ea typeface="+mn-ea"/>
            </a:endParaRPr>
          </a:p>
        </p:txBody>
      </p:sp>
      <p:cxnSp>
        <p:nvCxnSpPr>
          <p:cNvPr id="47" name="肘形连接符 23">
            <a:extLst>
              <a:ext uri="{FF2B5EF4-FFF2-40B4-BE49-F238E27FC236}">
                <a16:creationId xmlns:a16="http://schemas.microsoft.com/office/drawing/2014/main" id="{EBDF3321-5F8E-4343-B450-C9D3E69E30A3}"/>
              </a:ext>
            </a:extLst>
          </p:cNvPr>
          <p:cNvCxnSpPr>
            <a:endCxn id="46" idx="1"/>
          </p:cNvCxnSpPr>
          <p:nvPr/>
        </p:nvCxnSpPr>
        <p:spPr bwMode="auto">
          <a:xfrm flipV="1">
            <a:off x="2164530" y="2384416"/>
            <a:ext cx="450850" cy="196"/>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52" name="组合 51">
            <a:extLst>
              <a:ext uri="{FF2B5EF4-FFF2-40B4-BE49-F238E27FC236}">
                <a16:creationId xmlns:a16="http://schemas.microsoft.com/office/drawing/2014/main" id="{2E085DAF-2409-43CE-AAB3-8F4B1A26D403}"/>
              </a:ext>
            </a:extLst>
          </p:cNvPr>
          <p:cNvGrpSpPr/>
          <p:nvPr/>
        </p:nvGrpSpPr>
        <p:grpSpPr>
          <a:xfrm>
            <a:off x="3890586" y="2258553"/>
            <a:ext cx="749300" cy="631122"/>
            <a:chOff x="673100" y="1644455"/>
            <a:chExt cx="749300" cy="768545"/>
          </a:xfrm>
        </p:grpSpPr>
        <p:sp>
          <p:nvSpPr>
            <p:cNvPr id="53" name="矩形 52">
              <a:extLst>
                <a:ext uri="{FF2B5EF4-FFF2-40B4-BE49-F238E27FC236}">
                  <a16:creationId xmlns:a16="http://schemas.microsoft.com/office/drawing/2014/main" id="{8627236E-848B-4313-999D-52FA460E605B}"/>
                </a:ext>
              </a:extLst>
            </p:cNvPr>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54" name="直接连接符 53">
              <a:extLst>
                <a:ext uri="{FF2B5EF4-FFF2-40B4-BE49-F238E27FC236}">
                  <a16:creationId xmlns:a16="http://schemas.microsoft.com/office/drawing/2014/main" id="{D88D92B1-BB46-476C-B5AA-37327B99A918}"/>
                </a:ext>
              </a:extLst>
            </p:cNvPr>
            <p:cNvCxnSpPr>
              <a:stCxn id="53" idx="1"/>
              <a:endCxn id="53"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5" name="文本框 54">
              <a:extLst>
                <a:ext uri="{FF2B5EF4-FFF2-40B4-BE49-F238E27FC236}">
                  <a16:creationId xmlns:a16="http://schemas.microsoft.com/office/drawing/2014/main" id="{3A35FAE3-AC2F-499C-BA70-F28C64B31FFF}"/>
                </a:ext>
              </a:extLst>
            </p:cNvPr>
            <p:cNvSpPr txBox="1"/>
            <p:nvPr/>
          </p:nvSpPr>
          <p:spPr>
            <a:xfrm>
              <a:off x="706068" y="1644455"/>
              <a:ext cx="673100" cy="369332"/>
            </a:xfrm>
            <a:prstGeom prst="rect">
              <a:avLst/>
            </a:prstGeom>
            <a:noFill/>
          </p:spPr>
          <p:txBody>
            <a:bodyPr wrap="square" rtlCol="0">
              <a:spAutoFit/>
            </a:bodyPr>
            <a:lstStyle/>
            <a:p>
              <a:r>
                <a:rPr lang="en-US" altLang="zh-CN" dirty="0">
                  <a:solidFill>
                    <a:srgbClr val="080808"/>
                  </a:solidFill>
                  <a:latin typeface="+mn-ea"/>
                  <a:ea typeface="+mn-ea"/>
                </a:rPr>
                <a:t>  B</a:t>
              </a:r>
              <a:endParaRPr lang="zh-CN" altLang="en-US" dirty="0">
                <a:solidFill>
                  <a:srgbClr val="080808"/>
                </a:solidFill>
                <a:latin typeface="+mn-ea"/>
                <a:ea typeface="+mn-ea"/>
              </a:endParaRPr>
            </a:p>
          </p:txBody>
        </p:sp>
      </p:grpSp>
      <p:cxnSp>
        <p:nvCxnSpPr>
          <p:cNvPr id="56" name="肘形连接符 30">
            <a:extLst>
              <a:ext uri="{FF2B5EF4-FFF2-40B4-BE49-F238E27FC236}">
                <a16:creationId xmlns:a16="http://schemas.microsoft.com/office/drawing/2014/main" id="{B950BC62-50B6-4953-9E95-238F6FFF954F}"/>
              </a:ext>
            </a:extLst>
          </p:cNvPr>
          <p:cNvCxnSpPr>
            <a:endCxn id="55" idx="1"/>
          </p:cNvCxnSpPr>
          <p:nvPr/>
        </p:nvCxnSpPr>
        <p:spPr bwMode="auto">
          <a:xfrm flipV="1">
            <a:off x="3098054" y="2410198"/>
            <a:ext cx="825500" cy="292244"/>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57" name="组合 56">
            <a:extLst>
              <a:ext uri="{FF2B5EF4-FFF2-40B4-BE49-F238E27FC236}">
                <a16:creationId xmlns:a16="http://schemas.microsoft.com/office/drawing/2014/main" id="{D85DACEC-6038-4CBA-AC14-3386A72CE4F9}"/>
              </a:ext>
            </a:extLst>
          </p:cNvPr>
          <p:cNvGrpSpPr/>
          <p:nvPr/>
        </p:nvGrpSpPr>
        <p:grpSpPr>
          <a:xfrm>
            <a:off x="5158392" y="2265833"/>
            <a:ext cx="751568" cy="647143"/>
            <a:chOff x="670832" y="1624945"/>
            <a:chExt cx="751568" cy="788055"/>
          </a:xfrm>
        </p:grpSpPr>
        <p:sp>
          <p:nvSpPr>
            <p:cNvPr id="59" name="矩形 58">
              <a:extLst>
                <a:ext uri="{FF2B5EF4-FFF2-40B4-BE49-F238E27FC236}">
                  <a16:creationId xmlns:a16="http://schemas.microsoft.com/office/drawing/2014/main" id="{A21D91FB-EC83-447E-BAD2-C7D7DCD7BCC4}"/>
                </a:ext>
              </a:extLst>
            </p:cNvPr>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63" name="直接连接符 62">
              <a:extLst>
                <a:ext uri="{FF2B5EF4-FFF2-40B4-BE49-F238E27FC236}">
                  <a16:creationId xmlns:a16="http://schemas.microsoft.com/office/drawing/2014/main" id="{BC017729-37D9-4261-9920-DCF2222EFB47}"/>
                </a:ext>
              </a:extLst>
            </p:cNvPr>
            <p:cNvCxnSpPr>
              <a:stCxn id="59" idx="1"/>
              <a:endCxn id="59"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4" name="文本框 63">
              <a:extLst>
                <a:ext uri="{FF2B5EF4-FFF2-40B4-BE49-F238E27FC236}">
                  <a16:creationId xmlns:a16="http://schemas.microsoft.com/office/drawing/2014/main" id="{15D4C350-86F4-4003-A787-29C999B0DBA2}"/>
                </a:ext>
              </a:extLst>
            </p:cNvPr>
            <p:cNvSpPr txBox="1"/>
            <p:nvPr/>
          </p:nvSpPr>
          <p:spPr>
            <a:xfrm>
              <a:off x="670832" y="1624945"/>
              <a:ext cx="673100" cy="369332"/>
            </a:xfrm>
            <a:prstGeom prst="rect">
              <a:avLst/>
            </a:prstGeom>
            <a:noFill/>
          </p:spPr>
          <p:txBody>
            <a:bodyPr wrap="square" rtlCol="0">
              <a:spAutoFit/>
            </a:bodyPr>
            <a:lstStyle/>
            <a:p>
              <a:r>
                <a:rPr lang="en-US" altLang="zh-CN" dirty="0">
                  <a:solidFill>
                    <a:srgbClr val="080808"/>
                  </a:solidFill>
                  <a:latin typeface="+mn-ea"/>
                  <a:ea typeface="+mn-ea"/>
                </a:rPr>
                <a:t>  C</a:t>
              </a:r>
              <a:endParaRPr lang="zh-CN" altLang="en-US" dirty="0">
                <a:solidFill>
                  <a:srgbClr val="080808"/>
                </a:solidFill>
                <a:latin typeface="+mn-ea"/>
                <a:ea typeface="+mn-ea"/>
              </a:endParaRPr>
            </a:p>
          </p:txBody>
        </p:sp>
      </p:grpSp>
      <p:grpSp>
        <p:nvGrpSpPr>
          <p:cNvPr id="65" name="组合 64">
            <a:extLst>
              <a:ext uri="{FF2B5EF4-FFF2-40B4-BE49-F238E27FC236}">
                <a16:creationId xmlns:a16="http://schemas.microsoft.com/office/drawing/2014/main" id="{0BBD35C7-4700-47B3-A778-BF888FE34A85}"/>
              </a:ext>
            </a:extLst>
          </p:cNvPr>
          <p:cNvGrpSpPr/>
          <p:nvPr/>
        </p:nvGrpSpPr>
        <p:grpSpPr>
          <a:xfrm>
            <a:off x="6397554" y="2278877"/>
            <a:ext cx="769706" cy="631982"/>
            <a:chOff x="652694" y="1643408"/>
            <a:chExt cx="769706" cy="769592"/>
          </a:xfrm>
        </p:grpSpPr>
        <p:sp>
          <p:nvSpPr>
            <p:cNvPr id="66" name="矩形 65">
              <a:extLst>
                <a:ext uri="{FF2B5EF4-FFF2-40B4-BE49-F238E27FC236}">
                  <a16:creationId xmlns:a16="http://schemas.microsoft.com/office/drawing/2014/main" id="{F172E982-A8B3-4287-A110-12D4B088F81E}"/>
                </a:ext>
              </a:extLst>
            </p:cNvPr>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67" name="直接连接符 66">
              <a:extLst>
                <a:ext uri="{FF2B5EF4-FFF2-40B4-BE49-F238E27FC236}">
                  <a16:creationId xmlns:a16="http://schemas.microsoft.com/office/drawing/2014/main" id="{49E1A6C0-94E2-4865-8D70-6D71744D899D}"/>
                </a:ext>
              </a:extLst>
            </p:cNvPr>
            <p:cNvCxnSpPr>
              <a:stCxn id="66" idx="1"/>
              <a:endCxn id="66"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8" name="文本框 67">
              <a:extLst>
                <a:ext uri="{FF2B5EF4-FFF2-40B4-BE49-F238E27FC236}">
                  <a16:creationId xmlns:a16="http://schemas.microsoft.com/office/drawing/2014/main" id="{E449376B-7D2C-41A4-B4E2-61188CB52AEE}"/>
                </a:ext>
              </a:extLst>
            </p:cNvPr>
            <p:cNvSpPr txBox="1"/>
            <p:nvPr/>
          </p:nvSpPr>
          <p:spPr>
            <a:xfrm>
              <a:off x="652694" y="1643408"/>
              <a:ext cx="673100" cy="369332"/>
            </a:xfrm>
            <a:prstGeom prst="rect">
              <a:avLst/>
            </a:prstGeom>
            <a:noFill/>
          </p:spPr>
          <p:txBody>
            <a:bodyPr wrap="square" rtlCol="0">
              <a:spAutoFit/>
            </a:bodyPr>
            <a:lstStyle/>
            <a:p>
              <a:r>
                <a:rPr lang="en-US" altLang="zh-CN" dirty="0">
                  <a:solidFill>
                    <a:srgbClr val="080808"/>
                  </a:solidFill>
                  <a:latin typeface="+mn-ea"/>
                  <a:ea typeface="+mn-ea"/>
                </a:rPr>
                <a:t>  D</a:t>
              </a:r>
              <a:endParaRPr lang="zh-CN" altLang="en-US" dirty="0">
                <a:solidFill>
                  <a:srgbClr val="080808"/>
                </a:solidFill>
                <a:latin typeface="+mn-ea"/>
                <a:ea typeface="+mn-ea"/>
              </a:endParaRPr>
            </a:p>
          </p:txBody>
        </p:sp>
      </p:grpSp>
      <p:cxnSp>
        <p:nvCxnSpPr>
          <p:cNvPr id="69" name="肘形连接符 42">
            <a:extLst>
              <a:ext uri="{FF2B5EF4-FFF2-40B4-BE49-F238E27FC236}">
                <a16:creationId xmlns:a16="http://schemas.microsoft.com/office/drawing/2014/main" id="{6422759F-86EF-42A1-98EF-BA0E31559F77}"/>
              </a:ext>
            </a:extLst>
          </p:cNvPr>
          <p:cNvCxnSpPr>
            <a:cxnSpLocks/>
            <a:endCxn id="68" idx="1"/>
          </p:cNvCxnSpPr>
          <p:nvPr/>
        </p:nvCxnSpPr>
        <p:spPr bwMode="auto">
          <a:xfrm flipV="1">
            <a:off x="5673654" y="2430523"/>
            <a:ext cx="723900" cy="362992"/>
          </a:xfrm>
          <a:prstGeom prst="bentConnector3">
            <a:avLst/>
          </a:prstGeom>
          <a:solidFill>
            <a:schemeClr val="accent1"/>
          </a:solidFill>
          <a:ln w="9525" cap="flat" cmpd="sng" algn="ctr">
            <a:solidFill>
              <a:schemeClr val="tx1"/>
            </a:solidFill>
            <a:prstDash val="solid"/>
            <a:round/>
            <a:headEnd type="none" w="med" len="med"/>
            <a:tailEnd type="triangle"/>
          </a:ln>
        </p:spPr>
      </p:cxnSp>
      <p:cxnSp>
        <p:nvCxnSpPr>
          <p:cNvPr id="70" name="肘形连接符 30">
            <a:extLst>
              <a:ext uri="{FF2B5EF4-FFF2-40B4-BE49-F238E27FC236}">
                <a16:creationId xmlns:a16="http://schemas.microsoft.com/office/drawing/2014/main" id="{5EAB039E-4A01-4C22-8496-0751D4D94891}"/>
              </a:ext>
            </a:extLst>
          </p:cNvPr>
          <p:cNvCxnSpPr/>
          <p:nvPr/>
        </p:nvCxnSpPr>
        <p:spPr bwMode="auto">
          <a:xfrm flipV="1">
            <a:off x="4342691" y="2477104"/>
            <a:ext cx="825500" cy="292244"/>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71" name="文本框 70">
            <a:extLst>
              <a:ext uri="{FF2B5EF4-FFF2-40B4-BE49-F238E27FC236}">
                <a16:creationId xmlns:a16="http://schemas.microsoft.com/office/drawing/2014/main" id="{88E8D555-603A-413C-AF68-633E09CCB751}"/>
              </a:ext>
            </a:extLst>
          </p:cNvPr>
          <p:cNvSpPr txBox="1"/>
          <p:nvPr/>
        </p:nvSpPr>
        <p:spPr>
          <a:xfrm>
            <a:off x="6342047" y="1879322"/>
            <a:ext cx="673100" cy="303292"/>
          </a:xfrm>
          <a:prstGeom prst="rect">
            <a:avLst/>
          </a:prstGeom>
          <a:noFill/>
        </p:spPr>
        <p:txBody>
          <a:bodyPr wrap="square" rtlCol="0">
            <a:spAutoFit/>
          </a:bodyPr>
          <a:lstStyle/>
          <a:p>
            <a:r>
              <a:rPr lang="en-US" altLang="zh-CN" dirty="0">
                <a:solidFill>
                  <a:srgbClr val="080808"/>
                </a:solidFill>
                <a:latin typeface="+mn-ea"/>
                <a:ea typeface="+mn-ea"/>
              </a:rPr>
              <a:t>  </a:t>
            </a:r>
            <a:r>
              <a:rPr lang="en-US" altLang="zh-CN" b="1" dirty="0">
                <a:solidFill>
                  <a:srgbClr val="C00000"/>
                </a:solidFill>
                <a:latin typeface="+mn-ea"/>
                <a:ea typeface="+mn-ea"/>
              </a:rPr>
              <a:t>p1</a:t>
            </a:r>
            <a:endParaRPr lang="zh-CN" altLang="en-US" b="1" dirty="0">
              <a:solidFill>
                <a:srgbClr val="C00000"/>
              </a:solidFill>
              <a:latin typeface="+mn-ea"/>
              <a:ea typeface="+mn-ea"/>
            </a:endParaRPr>
          </a:p>
        </p:txBody>
      </p:sp>
      <p:sp>
        <p:nvSpPr>
          <p:cNvPr id="72" name="文本框 71">
            <a:extLst>
              <a:ext uri="{FF2B5EF4-FFF2-40B4-BE49-F238E27FC236}">
                <a16:creationId xmlns:a16="http://schemas.microsoft.com/office/drawing/2014/main" id="{70F0217E-AF67-4EF5-B1BF-EAC533C32273}"/>
              </a:ext>
            </a:extLst>
          </p:cNvPr>
          <p:cNvSpPr txBox="1"/>
          <p:nvPr/>
        </p:nvSpPr>
        <p:spPr>
          <a:xfrm>
            <a:off x="6532260" y="1516469"/>
            <a:ext cx="673100" cy="303292"/>
          </a:xfrm>
          <a:prstGeom prst="rect">
            <a:avLst/>
          </a:prstGeom>
          <a:noFill/>
        </p:spPr>
        <p:txBody>
          <a:bodyPr wrap="square" rtlCol="0">
            <a:spAutoFit/>
          </a:bodyPr>
          <a:lstStyle/>
          <a:p>
            <a:r>
              <a:rPr lang="en-US" altLang="zh-CN" b="1" dirty="0">
                <a:solidFill>
                  <a:srgbClr val="0303DF"/>
                </a:solidFill>
                <a:latin typeface="+mn-ea"/>
                <a:ea typeface="+mn-ea"/>
              </a:rPr>
              <a:t>NULL</a:t>
            </a:r>
            <a:endParaRPr lang="zh-CN" altLang="en-US" b="1" dirty="0">
              <a:solidFill>
                <a:srgbClr val="0303DF"/>
              </a:solidFill>
              <a:latin typeface="+mn-ea"/>
              <a:ea typeface="+mn-ea"/>
            </a:endParaRPr>
          </a:p>
        </p:txBody>
      </p:sp>
      <p:sp>
        <p:nvSpPr>
          <p:cNvPr id="73" name="文本框 72">
            <a:extLst>
              <a:ext uri="{FF2B5EF4-FFF2-40B4-BE49-F238E27FC236}">
                <a16:creationId xmlns:a16="http://schemas.microsoft.com/office/drawing/2014/main" id="{528C6F95-3DD2-4556-AA67-E2487CF4E492}"/>
              </a:ext>
            </a:extLst>
          </p:cNvPr>
          <p:cNvSpPr txBox="1"/>
          <p:nvPr/>
        </p:nvSpPr>
        <p:spPr>
          <a:xfrm>
            <a:off x="602523" y="1246537"/>
            <a:ext cx="942253" cy="369332"/>
          </a:xfrm>
          <a:prstGeom prst="rect">
            <a:avLst/>
          </a:prstGeom>
          <a:noFill/>
        </p:spPr>
        <p:txBody>
          <a:bodyPr wrap="square" rtlCol="0">
            <a:spAutoFit/>
          </a:bodyPr>
          <a:lstStyle/>
          <a:p>
            <a:r>
              <a:rPr lang="zh-CN" altLang="en-US" dirty="0">
                <a:solidFill>
                  <a:srgbClr val="080808"/>
                </a:solidFill>
                <a:latin typeface="+mn-lt"/>
                <a:ea typeface="+mn-ea"/>
                <a:sym typeface="Arial" panose="020B0604020202020204" pitchFamily="34" charset="0"/>
              </a:rPr>
              <a:t>原链表</a:t>
            </a:r>
          </a:p>
        </p:txBody>
      </p:sp>
      <p:sp>
        <p:nvSpPr>
          <p:cNvPr id="74" name="文本框 73">
            <a:extLst>
              <a:ext uri="{FF2B5EF4-FFF2-40B4-BE49-F238E27FC236}">
                <a16:creationId xmlns:a16="http://schemas.microsoft.com/office/drawing/2014/main" id="{BA3DDD03-C895-442E-BA8A-C2B681E89C23}"/>
              </a:ext>
            </a:extLst>
          </p:cNvPr>
          <p:cNvSpPr txBox="1"/>
          <p:nvPr/>
        </p:nvSpPr>
        <p:spPr>
          <a:xfrm>
            <a:off x="602523" y="2260797"/>
            <a:ext cx="942253" cy="646331"/>
          </a:xfrm>
          <a:prstGeom prst="rect">
            <a:avLst/>
          </a:prstGeom>
          <a:noFill/>
        </p:spPr>
        <p:txBody>
          <a:bodyPr wrap="square" rtlCol="0">
            <a:spAutoFit/>
          </a:bodyPr>
          <a:lstStyle/>
          <a:p>
            <a:r>
              <a:rPr lang="zh-CN" altLang="en-US" dirty="0">
                <a:solidFill>
                  <a:srgbClr val="080808"/>
                </a:solidFill>
                <a:latin typeface="+mn-lt"/>
                <a:ea typeface="+mn-ea"/>
                <a:sym typeface="Arial" panose="020B0604020202020204" pitchFamily="34" charset="0"/>
              </a:rPr>
              <a:t>尾部插入结点</a:t>
            </a:r>
          </a:p>
        </p:txBody>
      </p:sp>
      <p:cxnSp>
        <p:nvCxnSpPr>
          <p:cNvPr id="49" name="肘形连接符 42">
            <a:extLst>
              <a:ext uri="{FF2B5EF4-FFF2-40B4-BE49-F238E27FC236}">
                <a16:creationId xmlns:a16="http://schemas.microsoft.com/office/drawing/2014/main" id="{2CB5CA14-FD46-4669-9467-3280DEFF5E55}"/>
              </a:ext>
            </a:extLst>
          </p:cNvPr>
          <p:cNvCxnSpPr>
            <a:cxnSpLocks/>
          </p:cNvCxnSpPr>
          <p:nvPr/>
        </p:nvCxnSpPr>
        <p:spPr bwMode="auto">
          <a:xfrm flipV="1">
            <a:off x="6899708" y="2384416"/>
            <a:ext cx="724614" cy="372569"/>
          </a:xfrm>
          <a:prstGeom prst="bentConnector3">
            <a:avLst/>
          </a:prstGeom>
          <a:solidFill>
            <a:schemeClr val="accent1"/>
          </a:solidFill>
          <a:ln w="9525" cap="flat" cmpd="sng" algn="ctr">
            <a:solidFill>
              <a:schemeClr val="tx1"/>
            </a:solidFill>
            <a:prstDash val="solid"/>
            <a:round/>
            <a:headEnd type="none" w="med" len="med"/>
            <a:tailEnd type="triangle"/>
          </a:ln>
        </p:spPr>
      </p:cxnSp>
    </p:spTree>
    <p:extLst>
      <p:ext uri="{BB962C8B-B14F-4D97-AF65-F5344CB8AC3E}">
        <p14:creationId xmlns:p14="http://schemas.microsoft.com/office/powerpoint/2010/main" val="103402835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在一个</a:t>
            </a:r>
            <a:r>
              <a:rPr lang="zh-CN" altLang="en-US" dirty="0">
                <a:solidFill>
                  <a:srgbClr val="030DCD"/>
                </a:solidFill>
              </a:rPr>
              <a:t>有序链表</a:t>
            </a:r>
            <a:r>
              <a:rPr lang="zh-CN" altLang="en-US" dirty="0"/>
              <a:t>中，插入一个结点</a:t>
            </a:r>
            <a:endParaRPr lang="en-US" altLang="zh-CN" dirty="0"/>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在一个有序链表中，插入一个结点</a:t>
            </a:r>
            <a:endParaRPr lang="en-US" altLang="zh-CN" dirty="0"/>
          </a:p>
          <a:p>
            <a:pPr marL="971550" lvl="1"/>
            <a:r>
              <a:rPr lang="zh-CN" altLang="en-US" dirty="0"/>
              <a:t>假定一个链表按照学生的</a:t>
            </a:r>
            <a:r>
              <a:rPr lang="en-US" altLang="zh-CN" dirty="0"/>
              <a:t>ID</a:t>
            </a:r>
            <a:r>
              <a:rPr lang="zh-CN" altLang="en-US" dirty="0"/>
              <a:t>进行升序排列；</a:t>
            </a:r>
            <a:endParaRPr lang="en-US" altLang="zh-CN" dirty="0"/>
          </a:p>
          <a:p>
            <a:pPr marL="971550" lvl="1"/>
            <a:r>
              <a:rPr lang="zh-CN" altLang="en-US" dirty="0"/>
              <a:t>将新来的一个同学按照其</a:t>
            </a:r>
            <a:r>
              <a:rPr lang="en-US" altLang="zh-CN" dirty="0"/>
              <a:t>ID</a:t>
            </a:r>
            <a:r>
              <a:rPr lang="zh-CN" altLang="en-US" dirty="0"/>
              <a:t>插入到相应位置，使该链表仍为按</a:t>
            </a:r>
            <a:r>
              <a:rPr lang="en-US" altLang="zh-CN" dirty="0"/>
              <a:t>ID</a:t>
            </a:r>
            <a:r>
              <a:rPr lang="zh-CN" altLang="en-US" dirty="0"/>
              <a:t>升序排列；</a:t>
            </a:r>
            <a:endParaRPr lang="en-US" altLang="zh-CN" dirty="0"/>
          </a:p>
          <a:p>
            <a:pPr marL="971550" lvl="1"/>
            <a:endParaRPr lang="en-US" altLang="zh-CN" dirty="0"/>
          </a:p>
          <a:p>
            <a:pPr lvl="1" indent="0">
              <a:buNone/>
            </a:pPr>
            <a:r>
              <a:rPr lang="en-US" altLang="zh-CN" dirty="0" err="1"/>
              <a:t>struct</a:t>
            </a:r>
            <a:r>
              <a:rPr lang="en-US" altLang="zh-CN" dirty="0"/>
              <a:t> student {</a:t>
            </a:r>
          </a:p>
          <a:p>
            <a:pPr lvl="1" indent="0">
              <a:buNone/>
            </a:pPr>
            <a:r>
              <a:rPr lang="en-US" altLang="zh-CN" dirty="0"/>
              <a:t>	int ID;</a:t>
            </a:r>
          </a:p>
          <a:p>
            <a:pPr lvl="1" indent="0">
              <a:buNone/>
            </a:pPr>
            <a:r>
              <a:rPr lang="en-US" altLang="zh-CN" dirty="0"/>
              <a:t>//</a:t>
            </a:r>
            <a:r>
              <a:rPr lang="zh-CN" altLang="en-US" dirty="0"/>
              <a:t>学生其它信息</a:t>
            </a:r>
            <a:endParaRPr lang="en-US" altLang="zh-CN" dirty="0"/>
          </a:p>
          <a:p>
            <a:pPr lvl="1" indent="0">
              <a:buNone/>
            </a:pPr>
            <a:r>
              <a:rPr lang="en-US" altLang="zh-CN" dirty="0"/>
              <a:t>	</a:t>
            </a:r>
            <a:r>
              <a:rPr lang="en-US" altLang="zh-CN" dirty="0" err="1"/>
              <a:t>struct</a:t>
            </a:r>
            <a:r>
              <a:rPr lang="en-US" altLang="zh-CN" dirty="0"/>
              <a:t> student *next;</a:t>
            </a:r>
          </a:p>
          <a:p>
            <a:pPr lvl="1" indent="0">
              <a:buNone/>
            </a:pPr>
            <a:r>
              <a:rPr lang="en-US" altLang="zh-CN" dirty="0"/>
              <a:t>};</a:t>
            </a:r>
          </a:p>
        </p:txBody>
      </p:sp>
    </p:spTree>
    <p:extLst>
      <p:ext uri="{BB962C8B-B14F-4D97-AF65-F5344CB8AC3E}">
        <p14:creationId xmlns:p14="http://schemas.microsoft.com/office/powerpoint/2010/main" val="23324372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在有序表中插入一个结点例</a:t>
            </a:r>
          </a:p>
        </p:txBody>
      </p:sp>
      <p:sp>
        <p:nvSpPr>
          <p:cNvPr id="3" name="内容占位符 2"/>
          <p:cNvSpPr>
            <a:spLocks noGrp="1"/>
          </p:cNvSpPr>
          <p:nvPr>
            <p:ph idx="1"/>
          </p:nvPr>
        </p:nvSpPr>
        <p:spPr/>
        <p:txBody>
          <a:bodyPr/>
          <a:lstStyle/>
          <a:p>
            <a:pPr marL="342900" indent="-342900">
              <a:lnSpc>
                <a:spcPct val="100000"/>
              </a:lnSpc>
              <a:spcBef>
                <a:spcPts val="1200"/>
              </a:spcBef>
              <a:buFont typeface="Wingdings" panose="05000000000000000000" pitchFamily="2" charset="2"/>
              <a:buChar char="l"/>
            </a:pPr>
            <a:r>
              <a:rPr lang="zh-CN" altLang="en-US" dirty="0"/>
              <a:t>伪代码</a:t>
            </a:r>
            <a:endParaRPr lang="en-US" altLang="zh-CN" dirty="0"/>
          </a:p>
          <a:p>
            <a:pPr marL="971550" lvl="1">
              <a:lnSpc>
                <a:spcPct val="100000"/>
              </a:lnSpc>
              <a:spcBef>
                <a:spcPts val="600"/>
              </a:spcBef>
            </a:pPr>
            <a:r>
              <a:rPr lang="zh-CN" altLang="en-US" sz="1800" dirty="0"/>
              <a:t>新建结点</a:t>
            </a:r>
            <a:r>
              <a:rPr lang="en-US" altLang="zh-CN" sz="1800" dirty="0" err="1"/>
              <a:t>newNode</a:t>
            </a:r>
            <a:r>
              <a:rPr lang="zh-CN" altLang="en-US" sz="1800" dirty="0"/>
              <a:t>，</a:t>
            </a:r>
            <a:r>
              <a:rPr lang="en-US" altLang="zh-CN" sz="1800" dirty="0" err="1"/>
              <a:t>newNode</a:t>
            </a:r>
            <a:r>
              <a:rPr lang="en-US" altLang="zh-CN" sz="1800" dirty="0"/>
              <a:t>-&gt;ID=ID, </a:t>
            </a:r>
            <a:r>
              <a:rPr lang="en-US" altLang="zh-CN" sz="1800" dirty="0" err="1">
                <a:solidFill>
                  <a:srgbClr val="030DCD"/>
                </a:solidFill>
              </a:rPr>
              <a:t>newNode</a:t>
            </a:r>
            <a:r>
              <a:rPr lang="en-US" altLang="zh-CN" sz="1800" dirty="0">
                <a:solidFill>
                  <a:srgbClr val="030DCD"/>
                </a:solidFill>
              </a:rPr>
              <a:t>-&gt;next=NULL;</a:t>
            </a:r>
          </a:p>
          <a:p>
            <a:pPr marL="971550" lvl="1">
              <a:lnSpc>
                <a:spcPct val="100000"/>
              </a:lnSpc>
              <a:spcBef>
                <a:spcPts val="600"/>
              </a:spcBef>
            </a:pPr>
            <a:r>
              <a:rPr lang="en-US" altLang="zh-CN" sz="1800" dirty="0" err="1"/>
              <a:t>prev</a:t>
            </a:r>
            <a:r>
              <a:rPr lang="en-US" altLang="zh-CN" sz="1800" dirty="0"/>
              <a:t>=head, </a:t>
            </a:r>
            <a:r>
              <a:rPr lang="en-US" altLang="zh-CN" sz="1800" dirty="0" err="1"/>
              <a:t>pNext</a:t>
            </a:r>
            <a:r>
              <a:rPr lang="en-US" altLang="zh-CN" sz="1800" dirty="0"/>
              <a:t>=head;</a:t>
            </a:r>
          </a:p>
          <a:p>
            <a:pPr marL="971550" lvl="1">
              <a:lnSpc>
                <a:spcPct val="100000"/>
              </a:lnSpc>
              <a:spcBef>
                <a:spcPts val="600"/>
              </a:spcBef>
            </a:pPr>
            <a:r>
              <a:rPr lang="zh-CN" altLang="en-US" sz="1800" dirty="0">
                <a:solidFill>
                  <a:srgbClr val="C00000"/>
                </a:solidFill>
              </a:rPr>
              <a:t>如果</a:t>
            </a:r>
            <a:r>
              <a:rPr lang="en-US" altLang="zh-CN" sz="1800" dirty="0">
                <a:solidFill>
                  <a:srgbClr val="C00000"/>
                </a:solidFill>
              </a:rPr>
              <a:t>head==NULL</a:t>
            </a:r>
            <a:r>
              <a:rPr lang="zh-CN" altLang="en-US" sz="1800" dirty="0">
                <a:solidFill>
                  <a:srgbClr val="C00000"/>
                </a:solidFill>
              </a:rPr>
              <a:t>，则为空表</a:t>
            </a:r>
            <a:r>
              <a:rPr lang="zh-CN" altLang="en-US" sz="1800" dirty="0"/>
              <a:t>，</a:t>
            </a:r>
            <a:r>
              <a:rPr lang="en-US" altLang="zh-CN" sz="1800" dirty="0"/>
              <a:t>head= </a:t>
            </a:r>
            <a:r>
              <a:rPr lang="en-US" altLang="zh-CN" sz="1800" dirty="0" err="1"/>
              <a:t>newNode</a:t>
            </a:r>
            <a:r>
              <a:rPr lang="en-US" altLang="zh-CN" sz="1800" dirty="0"/>
              <a:t>; return (head);</a:t>
            </a:r>
          </a:p>
          <a:p>
            <a:pPr marL="971550" lvl="1">
              <a:lnSpc>
                <a:spcPct val="100000"/>
              </a:lnSpc>
              <a:spcBef>
                <a:spcPts val="600"/>
              </a:spcBef>
            </a:pPr>
            <a:r>
              <a:rPr lang="en-US" altLang="zh-CN" sz="1800" dirty="0"/>
              <a:t>while ((</a:t>
            </a:r>
            <a:r>
              <a:rPr lang="en-US" altLang="zh-CN" sz="1800" dirty="0" err="1">
                <a:solidFill>
                  <a:srgbClr val="006600"/>
                </a:solidFill>
              </a:rPr>
              <a:t>pNext</a:t>
            </a:r>
            <a:r>
              <a:rPr lang="en-US" altLang="zh-CN" sz="1800" dirty="0">
                <a:solidFill>
                  <a:srgbClr val="006600"/>
                </a:solidFill>
              </a:rPr>
              <a:t> !=NULL) &amp;&amp;  (pNext.ID&lt;ID))  </a:t>
            </a:r>
            <a:r>
              <a:rPr lang="en-US" altLang="zh-CN" sz="1800" dirty="0">
                <a:solidFill>
                  <a:srgbClr val="030DCD"/>
                </a:solidFill>
              </a:rPr>
              <a:t>//</a:t>
            </a:r>
            <a:r>
              <a:rPr lang="zh-CN" altLang="en-US" sz="1800" dirty="0">
                <a:solidFill>
                  <a:srgbClr val="030DCD"/>
                </a:solidFill>
              </a:rPr>
              <a:t>必须按此条件顺序</a:t>
            </a:r>
            <a:r>
              <a:rPr lang="en-US" altLang="zh-CN" sz="1800" dirty="0">
                <a:solidFill>
                  <a:srgbClr val="030DCD"/>
                </a:solidFill>
              </a:rPr>
              <a:t> </a:t>
            </a:r>
          </a:p>
          <a:p>
            <a:pPr marL="1200150" lvl="2">
              <a:lnSpc>
                <a:spcPct val="100000"/>
              </a:lnSpc>
              <a:spcBef>
                <a:spcPts val="600"/>
              </a:spcBef>
            </a:pPr>
            <a:r>
              <a:rPr lang="en-US" altLang="zh-CN" sz="1800" dirty="0">
                <a:solidFill>
                  <a:srgbClr val="006600"/>
                </a:solidFill>
              </a:rPr>
              <a:t>    </a:t>
            </a:r>
            <a:r>
              <a:rPr lang="en-US" altLang="zh-CN" sz="1800" dirty="0" err="1">
                <a:solidFill>
                  <a:srgbClr val="006600"/>
                </a:solidFill>
              </a:rPr>
              <a:t>prev</a:t>
            </a:r>
            <a:r>
              <a:rPr lang="en-US" altLang="zh-CN" sz="1800" dirty="0"/>
              <a:t>=</a:t>
            </a:r>
            <a:r>
              <a:rPr lang="en-US" altLang="zh-CN" sz="1800" dirty="0" err="1"/>
              <a:t>pNext</a:t>
            </a:r>
            <a:r>
              <a:rPr lang="en-US" altLang="zh-CN" sz="1800" dirty="0"/>
              <a:t>;  </a:t>
            </a:r>
            <a:r>
              <a:rPr lang="en-US" altLang="zh-CN" sz="1800" dirty="0" err="1"/>
              <a:t>pNext</a:t>
            </a:r>
            <a:r>
              <a:rPr lang="en-US" altLang="zh-CN" sz="1800" dirty="0"/>
              <a:t>=</a:t>
            </a:r>
            <a:r>
              <a:rPr lang="en-US" altLang="zh-CN" sz="1800" dirty="0" err="1"/>
              <a:t>pNext</a:t>
            </a:r>
            <a:r>
              <a:rPr lang="en-US" altLang="zh-CN" sz="1800" dirty="0"/>
              <a:t>-&gt;next;  </a:t>
            </a:r>
          </a:p>
          <a:p>
            <a:pPr marL="971550" lvl="1">
              <a:lnSpc>
                <a:spcPct val="100000"/>
              </a:lnSpc>
              <a:spcBef>
                <a:spcPts val="600"/>
              </a:spcBef>
            </a:pPr>
            <a:r>
              <a:rPr lang="zh-CN" altLang="en-US" sz="1800" dirty="0"/>
              <a:t>循环结束后（循环条件不再满足）</a:t>
            </a:r>
            <a:endParaRPr lang="en-US" altLang="zh-CN" sz="1800" dirty="0"/>
          </a:p>
          <a:p>
            <a:pPr marL="1200150" lvl="2">
              <a:lnSpc>
                <a:spcPct val="100000"/>
              </a:lnSpc>
              <a:spcBef>
                <a:spcPts val="600"/>
              </a:spcBef>
            </a:pPr>
            <a:r>
              <a:rPr lang="zh-CN" altLang="en-US" sz="1800" dirty="0"/>
              <a:t>如果</a:t>
            </a:r>
            <a:r>
              <a:rPr lang="en-US" altLang="zh-CN" sz="1800" dirty="0" err="1"/>
              <a:t>pNext</a:t>
            </a:r>
            <a:r>
              <a:rPr lang="en-US" altLang="zh-CN" sz="1800" dirty="0">
                <a:solidFill>
                  <a:srgbClr val="006600"/>
                </a:solidFill>
              </a:rPr>
              <a:t>==head</a:t>
            </a:r>
            <a:r>
              <a:rPr lang="zh-CN" altLang="en-US" sz="1800" dirty="0">
                <a:solidFill>
                  <a:srgbClr val="006600"/>
                </a:solidFill>
              </a:rPr>
              <a:t>，</a:t>
            </a:r>
            <a:r>
              <a:rPr lang="zh-CN" altLang="en-US" sz="1800" dirty="0"/>
              <a:t>说明条件</a:t>
            </a:r>
            <a:r>
              <a:rPr lang="en-US" altLang="zh-CN" sz="1800" dirty="0">
                <a:solidFill>
                  <a:srgbClr val="006600"/>
                </a:solidFill>
              </a:rPr>
              <a:t>pNext.ID&lt;ID</a:t>
            </a:r>
            <a:r>
              <a:rPr lang="zh-CN" altLang="en-US" sz="1800" dirty="0"/>
              <a:t>不满足</a:t>
            </a:r>
            <a:r>
              <a:rPr lang="zh-CN" altLang="en-US" sz="1800" dirty="0">
                <a:solidFill>
                  <a:srgbClr val="006600"/>
                </a:solidFill>
              </a:rPr>
              <a:t>，</a:t>
            </a:r>
            <a:r>
              <a:rPr lang="zh-CN" altLang="en-US" sz="1800" dirty="0"/>
              <a:t>即新学生的</a:t>
            </a:r>
            <a:r>
              <a:rPr lang="en-US" altLang="zh-CN" sz="1800" dirty="0"/>
              <a:t>ID</a:t>
            </a:r>
            <a:r>
              <a:rPr lang="zh-CN" altLang="en-US" sz="1800" dirty="0"/>
              <a:t>最小，插入到链表头部，即</a:t>
            </a:r>
            <a:r>
              <a:rPr lang="en-US" altLang="zh-CN" sz="1800" dirty="0" err="1"/>
              <a:t>newNode</a:t>
            </a:r>
            <a:r>
              <a:rPr lang="en-US" altLang="zh-CN" sz="1800" dirty="0"/>
              <a:t>-&gt;next=head; head=</a:t>
            </a:r>
            <a:r>
              <a:rPr lang="en-US" altLang="zh-CN" sz="1800" dirty="0" err="1"/>
              <a:t>newNode</a:t>
            </a:r>
            <a:r>
              <a:rPr lang="en-US" altLang="zh-CN" sz="1800" dirty="0"/>
              <a:t>; return (head);</a:t>
            </a:r>
          </a:p>
          <a:p>
            <a:pPr marL="1200150" lvl="2">
              <a:lnSpc>
                <a:spcPct val="100000"/>
              </a:lnSpc>
              <a:spcBef>
                <a:spcPts val="600"/>
              </a:spcBef>
            </a:pPr>
            <a:r>
              <a:rPr lang="zh-CN" altLang="en-US" sz="1800" dirty="0"/>
              <a:t>将新学生插入到</a:t>
            </a:r>
            <a:r>
              <a:rPr lang="en-US" altLang="zh-CN" sz="1800" dirty="0" err="1">
                <a:solidFill>
                  <a:srgbClr val="006600"/>
                </a:solidFill>
              </a:rPr>
              <a:t>prev</a:t>
            </a:r>
            <a:r>
              <a:rPr lang="zh-CN" altLang="en-US" sz="1800" dirty="0">
                <a:solidFill>
                  <a:srgbClr val="006600"/>
                </a:solidFill>
              </a:rPr>
              <a:t>之后</a:t>
            </a:r>
            <a:r>
              <a:rPr lang="en-US" altLang="zh-CN" sz="1800" dirty="0" err="1"/>
              <a:t>pNext</a:t>
            </a:r>
            <a:r>
              <a:rPr lang="zh-CN" altLang="en-US" sz="1800" dirty="0">
                <a:solidFill>
                  <a:srgbClr val="C00000"/>
                </a:solidFill>
              </a:rPr>
              <a:t>之前</a:t>
            </a:r>
            <a:r>
              <a:rPr lang="zh-CN" altLang="en-US" sz="1800" dirty="0"/>
              <a:t>，即</a:t>
            </a:r>
            <a:r>
              <a:rPr lang="en-US" altLang="zh-CN" sz="1800" dirty="0" err="1"/>
              <a:t>prev</a:t>
            </a:r>
            <a:r>
              <a:rPr lang="en-US" altLang="zh-CN" sz="1800" dirty="0"/>
              <a:t>-&gt;next= </a:t>
            </a:r>
            <a:r>
              <a:rPr lang="en-US" altLang="zh-CN" sz="1800" dirty="0" err="1"/>
              <a:t>newNode</a:t>
            </a:r>
            <a:r>
              <a:rPr lang="en-US" altLang="zh-CN" sz="1800" dirty="0"/>
              <a:t> </a:t>
            </a:r>
            <a:r>
              <a:rPr lang="zh-CN" altLang="en-US" sz="1800" dirty="0"/>
              <a:t>；</a:t>
            </a:r>
            <a:r>
              <a:rPr lang="en-US" altLang="zh-CN" sz="1800" dirty="0" err="1"/>
              <a:t>newNode</a:t>
            </a:r>
            <a:r>
              <a:rPr lang="en-US" altLang="zh-CN" sz="1800" dirty="0"/>
              <a:t>-&gt;next=</a:t>
            </a:r>
            <a:r>
              <a:rPr lang="en-US" altLang="zh-CN" sz="1800" dirty="0" err="1"/>
              <a:t>pNext</a:t>
            </a:r>
            <a:r>
              <a:rPr lang="en-US" altLang="zh-CN" sz="1800" dirty="0"/>
              <a:t>, return (head);</a:t>
            </a:r>
          </a:p>
          <a:p>
            <a:pPr marL="1200150" lvl="2">
              <a:lnSpc>
                <a:spcPct val="100000"/>
              </a:lnSpc>
              <a:spcBef>
                <a:spcPts val="600"/>
              </a:spcBef>
            </a:pPr>
            <a:endParaRPr lang="en-US" altLang="zh-CN" sz="1800" dirty="0"/>
          </a:p>
          <a:p>
            <a:pPr marL="971550" lvl="1">
              <a:lnSpc>
                <a:spcPct val="100000"/>
              </a:lnSpc>
              <a:spcBef>
                <a:spcPts val="600"/>
              </a:spcBef>
            </a:pPr>
            <a:r>
              <a:rPr lang="zh-CN" altLang="en-US" sz="1800" b="1" dirty="0">
                <a:solidFill>
                  <a:srgbClr val="C00000"/>
                </a:solidFill>
              </a:rPr>
              <a:t>注：在循环过程中，</a:t>
            </a:r>
            <a:r>
              <a:rPr lang="en-US" altLang="zh-CN" sz="1800" b="1" dirty="0" err="1">
                <a:solidFill>
                  <a:srgbClr val="C00000"/>
                </a:solidFill>
              </a:rPr>
              <a:t>prev</a:t>
            </a:r>
            <a:r>
              <a:rPr lang="zh-CN" altLang="en-US" sz="1800" b="1" dirty="0">
                <a:solidFill>
                  <a:srgbClr val="C00000"/>
                </a:solidFill>
              </a:rPr>
              <a:t>总是比</a:t>
            </a:r>
            <a:r>
              <a:rPr lang="en-US" altLang="zh-CN" sz="1800" b="1" dirty="0" err="1">
                <a:solidFill>
                  <a:srgbClr val="C00000"/>
                </a:solidFill>
              </a:rPr>
              <a:t>PNext</a:t>
            </a:r>
            <a:r>
              <a:rPr lang="zh-CN" altLang="en-US" sz="1800" b="1" dirty="0">
                <a:solidFill>
                  <a:srgbClr val="C00000"/>
                </a:solidFill>
              </a:rPr>
              <a:t>慢一个结点；</a:t>
            </a:r>
            <a:endParaRPr lang="en-US" altLang="zh-CN" sz="1800" b="1" dirty="0">
              <a:solidFill>
                <a:srgbClr val="C00000"/>
              </a:solidFill>
            </a:endParaRPr>
          </a:p>
          <a:p>
            <a:pPr marL="971550" lvl="1">
              <a:lnSpc>
                <a:spcPct val="100000"/>
              </a:lnSpc>
              <a:spcBef>
                <a:spcPts val="600"/>
              </a:spcBef>
            </a:pPr>
            <a:endParaRPr lang="zh-CN" altLang="en-US" sz="1800" dirty="0"/>
          </a:p>
        </p:txBody>
      </p:sp>
    </p:spTree>
    <p:extLst>
      <p:ext uri="{BB962C8B-B14F-4D97-AF65-F5344CB8AC3E}">
        <p14:creationId xmlns:p14="http://schemas.microsoft.com/office/powerpoint/2010/main" val="676131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定义结构</a:t>
            </a:r>
            <a:r>
              <a:rPr lang="zh-CN" altLang="en-US" dirty="0">
                <a:solidFill>
                  <a:srgbClr val="030DCD"/>
                </a:solidFill>
              </a:rPr>
              <a:t>变量</a:t>
            </a:r>
            <a:r>
              <a:rPr lang="zh-CN" altLang="en-US" dirty="0"/>
              <a:t>的两种方法</a:t>
            </a:r>
          </a:p>
        </p:txBody>
      </p:sp>
      <p:sp>
        <p:nvSpPr>
          <p:cNvPr id="3" name="内容占位符 2"/>
          <p:cNvSpPr>
            <a:spLocks noGrp="1"/>
          </p:cNvSpPr>
          <p:nvPr>
            <p:ph idx="1"/>
          </p:nvPr>
        </p:nvSpPr>
        <p:spPr>
          <a:xfrm>
            <a:off x="485775" y="1135063"/>
            <a:ext cx="8089900" cy="704128"/>
          </a:xfrm>
        </p:spPr>
        <p:txBody>
          <a:bodyPr/>
          <a:lstStyle/>
          <a:p>
            <a:pPr algn="just">
              <a:buNone/>
            </a:pPr>
            <a:r>
              <a:rPr lang="en-US" altLang="zh-CN" dirty="0"/>
              <a:t>2</a:t>
            </a:r>
            <a:r>
              <a:rPr lang="zh-CN" altLang="en-US" dirty="0"/>
              <a:t>、在定义</a:t>
            </a:r>
            <a:r>
              <a:rPr lang="zh-CN" altLang="en-US" dirty="0" smtClean="0"/>
              <a:t>结构体类型</a:t>
            </a:r>
            <a:r>
              <a:rPr lang="zh-CN" altLang="en-US" dirty="0"/>
              <a:t>的</a:t>
            </a:r>
            <a:r>
              <a:rPr lang="zh-CN" altLang="en-US" dirty="0">
                <a:solidFill>
                  <a:srgbClr val="C00000"/>
                </a:solidFill>
              </a:rPr>
              <a:t>同时</a:t>
            </a:r>
            <a:r>
              <a:rPr lang="zh-CN" altLang="en-US" dirty="0"/>
              <a:t>，定义结构</a:t>
            </a:r>
            <a:r>
              <a:rPr lang="zh-CN" altLang="en-US" dirty="0">
                <a:solidFill>
                  <a:srgbClr val="030DCD"/>
                </a:solidFill>
              </a:rPr>
              <a:t>变量</a:t>
            </a:r>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
        <p:nvSpPr>
          <p:cNvPr id="4" name="内容占位符 2"/>
          <p:cNvSpPr txBox="1">
            <a:spLocks/>
          </p:cNvSpPr>
          <p:nvPr/>
        </p:nvSpPr>
        <p:spPr bwMode="auto">
          <a:xfrm>
            <a:off x="755940" y="1839192"/>
            <a:ext cx="7556787" cy="3449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defTabSz="685800" rtl="0" fontAlgn="base">
              <a:lnSpc>
                <a:spcPct val="90000"/>
              </a:lnSpc>
              <a:spcBef>
                <a:spcPts val="1350"/>
              </a:spcBef>
              <a:spcAft>
                <a:spcPct val="0"/>
              </a:spcAft>
              <a:buClr>
                <a:schemeClr val="accent1"/>
              </a:buClr>
              <a:buSzPct val="60000"/>
              <a:buFont typeface="Wingdings 2" panose="05020102010507070707" pitchFamily="18" charset="2"/>
              <a:buChar char=""/>
              <a:defRPr sz="2400" kern="1200">
                <a:solidFill>
                  <a:srgbClr val="1A93C8"/>
                </a:solidFill>
                <a:latin typeface="+mn-lt"/>
                <a:ea typeface="+mn-ea"/>
                <a:cs typeface="+mn-cs"/>
                <a:sym typeface="Arial" panose="020B0604020202020204" pitchFamily="34" charset="0"/>
              </a:defRPr>
            </a:lvl1pPr>
            <a:lvl2pPr marL="628650" indent="-342900" algn="l" defTabSz="685800" rtl="0" fontAlgn="base">
              <a:lnSpc>
                <a:spcPct val="130000"/>
              </a:lnSpc>
              <a:spcBef>
                <a:spcPct val="0"/>
              </a:spcBef>
              <a:spcAft>
                <a:spcPct val="0"/>
              </a:spcAft>
              <a:buSzPct val="80000"/>
              <a:buFont typeface="Wingdings" panose="05000000000000000000" pitchFamily="2" charset="2"/>
              <a:buChar char="ü"/>
              <a:defRPr sz="2000" kern="1200">
                <a:solidFill>
                  <a:srgbClr val="000000"/>
                </a:solidFill>
                <a:latin typeface="+mn-lt"/>
                <a:ea typeface="+mn-ea"/>
                <a:cs typeface="+mn-cs"/>
                <a:sym typeface="宋体" panose="02010600030101010101" pitchFamily="2" charset="-122"/>
              </a:defRPr>
            </a:lvl2pPr>
            <a:lvl3pPr marL="857250" indent="-171450" algn="l" defTabSz="685800" rtl="0" fontAlgn="base">
              <a:lnSpc>
                <a:spcPct val="90000"/>
              </a:lnSpc>
              <a:spcBef>
                <a:spcPts val="375"/>
              </a:spcBef>
              <a:spcAft>
                <a:spcPct val="0"/>
              </a:spcAft>
              <a:buFont typeface="Calibri" panose="020F0502020204030204" pitchFamily="34" charset="0"/>
              <a:buChar char="•"/>
              <a:defRPr sz="2000" kern="1200">
                <a:solidFill>
                  <a:srgbClr val="000000"/>
                </a:solidFill>
                <a:latin typeface="+mn-lt"/>
                <a:ea typeface="+mn-ea"/>
                <a:cs typeface="+mn-cs"/>
                <a:sym typeface="宋体" panose="02010600030101010101" pitchFamily="2" charset="-122"/>
              </a:defRPr>
            </a:lvl3pPr>
            <a:lvl4pPr marL="1200150" indent="-171450" algn="l" defTabSz="685800" rtl="0" fontAlgn="base">
              <a:lnSpc>
                <a:spcPct val="90000"/>
              </a:lnSpc>
              <a:spcBef>
                <a:spcPts val="375"/>
              </a:spcBef>
              <a:spcAft>
                <a:spcPct val="0"/>
              </a:spcAft>
              <a:buFont typeface="Calibri" panose="020F0502020204030204" pitchFamily="34" charset="0"/>
              <a:buChar char="•"/>
              <a:defRPr sz="1600" kern="1200">
                <a:solidFill>
                  <a:srgbClr val="000000"/>
                </a:solidFill>
                <a:latin typeface="+mn-lt"/>
                <a:ea typeface="+mn-ea"/>
                <a:cs typeface="+mn-cs"/>
                <a:sym typeface="宋体" panose="02010600030101010101" pitchFamily="2" charset="-122"/>
              </a:defRPr>
            </a:lvl4pPr>
            <a:lvl5pPr marL="1543050" indent="-171450" algn="l" defTabSz="685800" rtl="0" fontAlgn="base">
              <a:lnSpc>
                <a:spcPct val="90000"/>
              </a:lnSpc>
              <a:spcBef>
                <a:spcPts val="375"/>
              </a:spcBef>
              <a:spcAft>
                <a:spcPct val="0"/>
              </a:spcAft>
              <a:buFont typeface="Calibri" panose="020F0502020204030204" pitchFamily="34" charset="0"/>
              <a:buChar char="•"/>
              <a:defRPr sz="1300" kern="1200">
                <a:solidFill>
                  <a:srgbClr val="7F7F7F"/>
                </a:solidFill>
                <a:latin typeface="+mn-lt"/>
                <a:ea typeface="幼圆" panose="02010509060101010101" pitchFamily="49" charset="-122"/>
                <a:cs typeface="+mn-cs"/>
                <a:sym typeface="宋体" panose="02010600030101010101" pitchFamily="2"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buNone/>
              <a:defRPr/>
            </a:pPr>
            <a:r>
              <a:rPr lang="en-US" altLang="zh-CN" sz="1800" dirty="0">
                <a:solidFill>
                  <a:srgbClr val="0000CC"/>
                </a:solidFill>
              </a:rPr>
              <a:t>//</a:t>
            </a:r>
            <a:r>
              <a:rPr lang="zh-CN" altLang="en-US" sz="1800" dirty="0">
                <a:solidFill>
                  <a:srgbClr val="0000CC"/>
                </a:solidFill>
              </a:rPr>
              <a:t>定义</a:t>
            </a:r>
            <a:r>
              <a:rPr lang="zh-CN" altLang="en-US" sz="1800" dirty="0" smtClean="0">
                <a:solidFill>
                  <a:srgbClr val="0000CC"/>
                </a:solidFill>
              </a:rPr>
              <a:t>结构体类型</a:t>
            </a:r>
            <a:r>
              <a:rPr lang="zh-CN" altLang="en-US" sz="1800" dirty="0">
                <a:solidFill>
                  <a:srgbClr val="0000CC"/>
                </a:solidFill>
              </a:rPr>
              <a:t>：</a:t>
            </a:r>
            <a:endParaRPr lang="en-US" altLang="zh-CN" sz="1800" dirty="0">
              <a:solidFill>
                <a:srgbClr val="0000CC"/>
              </a:solidFill>
            </a:endParaRPr>
          </a:p>
          <a:p>
            <a:pPr>
              <a:spcBef>
                <a:spcPts val="600"/>
              </a:spcBef>
              <a:buNone/>
              <a:defRPr/>
            </a:pPr>
            <a:r>
              <a:rPr lang="en-US" altLang="zh-CN" sz="1800" dirty="0" err="1">
                <a:solidFill>
                  <a:srgbClr val="FF0000"/>
                </a:solidFill>
              </a:rPr>
              <a:t>struct</a:t>
            </a:r>
            <a:r>
              <a:rPr lang="en-US" altLang="zh-CN" sz="1800" dirty="0">
                <a:solidFill>
                  <a:srgbClr val="000000"/>
                </a:solidFill>
              </a:rPr>
              <a:t>  student                          </a:t>
            </a:r>
            <a:r>
              <a:rPr lang="en-US" altLang="zh-CN" sz="1800" dirty="0">
                <a:solidFill>
                  <a:srgbClr val="006600"/>
                </a:solidFill>
              </a:rPr>
              <a:t>//</a:t>
            </a:r>
            <a:r>
              <a:rPr lang="zh-CN" altLang="en-US" sz="1800" dirty="0">
                <a:solidFill>
                  <a:srgbClr val="006600"/>
                </a:solidFill>
              </a:rPr>
              <a:t>名为</a:t>
            </a:r>
            <a:r>
              <a:rPr lang="en-US" altLang="zh-CN" sz="1800" dirty="0">
                <a:solidFill>
                  <a:srgbClr val="006600"/>
                </a:solidFill>
              </a:rPr>
              <a:t>student</a:t>
            </a:r>
            <a:r>
              <a:rPr lang="zh-CN" altLang="en-US" sz="1800" dirty="0">
                <a:solidFill>
                  <a:srgbClr val="006600"/>
                </a:solidFill>
              </a:rPr>
              <a:t>的结构类型</a:t>
            </a:r>
          </a:p>
          <a:p>
            <a:pPr>
              <a:spcBef>
                <a:spcPts val="600"/>
              </a:spcBef>
              <a:buNone/>
              <a:defRPr/>
            </a:pPr>
            <a:r>
              <a:rPr lang="en-US" altLang="zh-CN" sz="1800" dirty="0">
                <a:solidFill>
                  <a:srgbClr val="000000"/>
                </a:solidFill>
              </a:rPr>
              <a:t>{                                              </a:t>
            </a:r>
            <a:r>
              <a:rPr lang="en-US" altLang="zh-CN" sz="1800" dirty="0">
                <a:solidFill>
                  <a:srgbClr val="006600"/>
                </a:solidFill>
              </a:rPr>
              <a:t>//</a:t>
            </a:r>
            <a:r>
              <a:rPr lang="zh-CN" altLang="en-US" sz="1800" dirty="0">
                <a:solidFill>
                  <a:srgbClr val="006600"/>
                </a:solidFill>
              </a:rPr>
              <a:t>成员列表</a:t>
            </a:r>
            <a:endParaRPr lang="en-US" altLang="zh-CN" sz="1800" dirty="0">
              <a:solidFill>
                <a:srgbClr val="006600"/>
              </a:solidFill>
            </a:endParaRPr>
          </a:p>
          <a:p>
            <a:pPr>
              <a:spcBef>
                <a:spcPts val="600"/>
              </a:spcBef>
              <a:buNone/>
              <a:defRPr/>
            </a:pPr>
            <a:r>
              <a:rPr lang="en-US" altLang="zh-CN" sz="1800" dirty="0">
                <a:solidFill>
                  <a:srgbClr val="000000"/>
                </a:solidFill>
              </a:rPr>
              <a:t>     char  name[20];                  //</a:t>
            </a:r>
            <a:r>
              <a:rPr lang="zh-CN" altLang="en-US" sz="1800" dirty="0">
                <a:solidFill>
                  <a:srgbClr val="000000"/>
                </a:solidFill>
              </a:rPr>
              <a:t>姓名   </a:t>
            </a:r>
            <a:r>
              <a:rPr lang="en-US" altLang="zh-CN" sz="1800" dirty="0">
                <a:solidFill>
                  <a:srgbClr val="000000"/>
                </a:solidFill>
              </a:rPr>
              <a:t>//20 bytes</a:t>
            </a:r>
            <a:endParaRPr lang="zh-CN" altLang="en-US" sz="1800" dirty="0">
              <a:solidFill>
                <a:srgbClr val="000000"/>
              </a:solidFill>
            </a:endParaRPr>
          </a:p>
          <a:p>
            <a:pPr>
              <a:spcBef>
                <a:spcPts val="600"/>
              </a:spcBef>
              <a:buNone/>
              <a:defRPr/>
            </a:pPr>
            <a:r>
              <a:rPr lang="en-US" altLang="zh-CN" sz="1800" dirty="0">
                <a:solidFill>
                  <a:srgbClr val="000000"/>
                </a:solidFill>
              </a:rPr>
              <a:t>     char sex;                             //</a:t>
            </a:r>
            <a:r>
              <a:rPr lang="zh-CN" altLang="en-US" sz="1800" dirty="0">
                <a:solidFill>
                  <a:srgbClr val="000000"/>
                </a:solidFill>
              </a:rPr>
              <a:t>性别  </a:t>
            </a:r>
            <a:r>
              <a:rPr lang="en-US" altLang="zh-CN" sz="1800" dirty="0">
                <a:solidFill>
                  <a:srgbClr val="000000"/>
                </a:solidFill>
              </a:rPr>
              <a:t>//1byte</a:t>
            </a:r>
            <a:endParaRPr lang="zh-CN" altLang="en-US" sz="1800" dirty="0">
              <a:solidFill>
                <a:srgbClr val="000000"/>
              </a:solidFill>
            </a:endParaRPr>
          </a:p>
          <a:p>
            <a:pPr>
              <a:spcBef>
                <a:spcPts val="600"/>
              </a:spcBef>
              <a:buNone/>
              <a:defRPr/>
            </a:pPr>
            <a:r>
              <a:rPr lang="en-US" altLang="zh-CN" sz="1800" dirty="0">
                <a:solidFill>
                  <a:srgbClr val="000000"/>
                </a:solidFill>
              </a:rPr>
              <a:t>     unsigned  birthday;            //</a:t>
            </a:r>
            <a:r>
              <a:rPr lang="zh-CN" altLang="en-US" sz="1800" dirty="0">
                <a:solidFill>
                  <a:srgbClr val="000000"/>
                </a:solidFill>
              </a:rPr>
              <a:t>生日   </a:t>
            </a:r>
            <a:r>
              <a:rPr lang="en-US" altLang="zh-CN" sz="1800" dirty="0">
                <a:solidFill>
                  <a:srgbClr val="000000"/>
                </a:solidFill>
              </a:rPr>
              <a:t>//4 bytes</a:t>
            </a:r>
            <a:endParaRPr lang="zh-CN" altLang="en-US" sz="1800" dirty="0">
              <a:solidFill>
                <a:srgbClr val="000000"/>
              </a:solidFill>
            </a:endParaRPr>
          </a:p>
          <a:p>
            <a:pPr>
              <a:spcBef>
                <a:spcPts val="600"/>
              </a:spcBef>
              <a:buNone/>
              <a:defRPr/>
            </a:pPr>
            <a:r>
              <a:rPr lang="en-US" altLang="zh-CN" sz="1800" dirty="0">
                <a:solidFill>
                  <a:srgbClr val="000000"/>
                </a:solidFill>
              </a:rPr>
              <a:t>     float height;                        //</a:t>
            </a:r>
            <a:r>
              <a:rPr lang="zh-CN" altLang="en-US" sz="1800" dirty="0">
                <a:solidFill>
                  <a:srgbClr val="000000"/>
                </a:solidFill>
              </a:rPr>
              <a:t>身高  </a:t>
            </a:r>
            <a:r>
              <a:rPr lang="en-US" altLang="zh-CN" sz="1800" dirty="0">
                <a:solidFill>
                  <a:srgbClr val="000000"/>
                </a:solidFill>
              </a:rPr>
              <a:t>//4 bytes</a:t>
            </a:r>
            <a:endParaRPr lang="zh-CN" altLang="en-US" sz="1800" dirty="0">
              <a:solidFill>
                <a:srgbClr val="000000"/>
              </a:solidFill>
            </a:endParaRPr>
          </a:p>
          <a:p>
            <a:pPr>
              <a:spcBef>
                <a:spcPts val="600"/>
              </a:spcBef>
              <a:buNone/>
              <a:defRPr/>
            </a:pPr>
            <a:r>
              <a:rPr lang="en-US" altLang="zh-CN" sz="1800" dirty="0">
                <a:solidFill>
                  <a:srgbClr val="000000"/>
                </a:solidFill>
              </a:rPr>
              <a:t>     float weight;                       //</a:t>
            </a:r>
            <a:r>
              <a:rPr lang="zh-CN" altLang="en-US" sz="1800" dirty="0">
                <a:solidFill>
                  <a:srgbClr val="000000"/>
                </a:solidFill>
              </a:rPr>
              <a:t>体重  </a:t>
            </a:r>
            <a:r>
              <a:rPr lang="en-US" altLang="zh-CN" sz="1800" dirty="0">
                <a:solidFill>
                  <a:srgbClr val="000000"/>
                </a:solidFill>
              </a:rPr>
              <a:t>//4 bytes</a:t>
            </a:r>
            <a:endParaRPr lang="zh-CN" altLang="en-US" sz="1800" dirty="0">
              <a:solidFill>
                <a:srgbClr val="000000"/>
              </a:solidFill>
            </a:endParaRPr>
          </a:p>
          <a:p>
            <a:pPr>
              <a:spcBef>
                <a:spcPts val="600"/>
              </a:spcBef>
              <a:buNone/>
              <a:defRPr/>
            </a:pPr>
            <a:r>
              <a:rPr lang="en-US" altLang="zh-CN" sz="1800" dirty="0">
                <a:solidFill>
                  <a:srgbClr val="000000"/>
                </a:solidFill>
              </a:rPr>
              <a:t> }  </a:t>
            </a:r>
            <a:r>
              <a:rPr lang="en-US" altLang="zh-CN" sz="1800" dirty="0" smtClean="0">
                <a:solidFill>
                  <a:srgbClr val="C00000"/>
                </a:solidFill>
              </a:rPr>
              <a:t>me </a:t>
            </a:r>
            <a:r>
              <a:rPr lang="en-US" altLang="zh-CN" sz="1800" dirty="0">
                <a:solidFill>
                  <a:srgbClr val="C00000"/>
                </a:solidFill>
              </a:rPr>
              <a:t>;</a:t>
            </a:r>
            <a:r>
              <a:rPr lang="en-US" altLang="zh-CN" sz="1800" dirty="0">
                <a:solidFill>
                  <a:srgbClr val="000000"/>
                </a:solidFill>
              </a:rPr>
              <a:t> //</a:t>
            </a:r>
            <a:r>
              <a:rPr lang="zh-CN" altLang="en-US" sz="1800" dirty="0">
                <a:solidFill>
                  <a:srgbClr val="0000CC"/>
                </a:solidFill>
              </a:rPr>
              <a:t>定义</a:t>
            </a:r>
            <a:r>
              <a:rPr lang="zh-CN" altLang="en-US" sz="1800" dirty="0" smtClean="0">
                <a:solidFill>
                  <a:srgbClr val="0000CC"/>
                </a:solidFill>
              </a:rPr>
              <a:t>结构体变量</a:t>
            </a:r>
            <a:r>
              <a:rPr lang="en-US" altLang="zh-CN" sz="1800" dirty="0" smtClean="0">
                <a:solidFill>
                  <a:srgbClr val="0000CC"/>
                </a:solidFill>
              </a:rPr>
              <a:t>me</a:t>
            </a:r>
            <a:endParaRPr lang="en-US" altLang="zh-CN" sz="1800" dirty="0">
              <a:solidFill>
                <a:srgbClr val="0000CC"/>
              </a:solidFill>
            </a:endParaRPr>
          </a:p>
          <a:p>
            <a:pPr>
              <a:spcBef>
                <a:spcPts val="600"/>
              </a:spcBef>
              <a:buNone/>
              <a:defRPr/>
            </a:pPr>
            <a:endParaRPr lang="en-US" altLang="zh-CN" sz="2000" dirty="0">
              <a:solidFill>
                <a:srgbClr val="000000"/>
              </a:solidFill>
            </a:endParaRPr>
          </a:p>
          <a:p>
            <a:pPr>
              <a:buNone/>
            </a:pPr>
            <a:r>
              <a:rPr lang="en-US" altLang="zh-CN" dirty="0">
                <a:solidFill>
                  <a:srgbClr val="000000"/>
                </a:solidFill>
              </a:rPr>
              <a:t> </a:t>
            </a: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9318976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参考代码</a:t>
            </a:r>
            <a:r>
              <a:rPr lang="en-US" altLang="zh-CN" dirty="0"/>
              <a:t>---</a:t>
            </a:r>
            <a:r>
              <a:rPr lang="zh-CN" altLang="en-US" dirty="0"/>
              <a:t>在有序表中插入一个结点</a:t>
            </a:r>
          </a:p>
        </p:txBody>
      </p:sp>
      <p:sp>
        <p:nvSpPr>
          <p:cNvPr id="3" name="内容占位符 2"/>
          <p:cNvSpPr>
            <a:spLocks noGrp="1"/>
          </p:cNvSpPr>
          <p:nvPr>
            <p:ph idx="1"/>
          </p:nvPr>
        </p:nvSpPr>
        <p:spPr>
          <a:xfrm>
            <a:off x="485775" y="1020763"/>
            <a:ext cx="8089900" cy="5345112"/>
          </a:xfrm>
        </p:spPr>
        <p:txBody>
          <a:bodyPr/>
          <a:lstStyle/>
          <a:p>
            <a:pPr marL="285750" lvl="1" indent="0">
              <a:lnSpc>
                <a:spcPct val="100000"/>
              </a:lnSpc>
              <a:spcBef>
                <a:spcPts val="0"/>
              </a:spcBef>
              <a:buNone/>
            </a:pPr>
            <a:r>
              <a:rPr lang="en-US" altLang="zh-CN" sz="1600" dirty="0"/>
              <a:t>student * </a:t>
            </a:r>
            <a:r>
              <a:rPr lang="en-US" altLang="zh-CN" sz="1600" dirty="0" err="1"/>
              <a:t>insertSortedLink</a:t>
            </a:r>
            <a:r>
              <a:rPr lang="en-US" altLang="zh-CN" sz="1600" dirty="0"/>
              <a:t>(student *head, </a:t>
            </a:r>
            <a:r>
              <a:rPr lang="en-US" altLang="zh-CN" sz="1600" dirty="0" err="1"/>
              <a:t>int</a:t>
            </a:r>
            <a:r>
              <a:rPr lang="en-US" altLang="zh-CN" sz="1600" dirty="0"/>
              <a:t> ID)   //return head</a:t>
            </a:r>
          </a:p>
          <a:p>
            <a:pPr marL="285750" lvl="1" indent="0">
              <a:lnSpc>
                <a:spcPct val="100000"/>
              </a:lnSpc>
              <a:spcBef>
                <a:spcPts val="0"/>
              </a:spcBef>
              <a:buNone/>
            </a:pPr>
            <a:r>
              <a:rPr lang="en-US" altLang="zh-CN" sz="1600" dirty="0"/>
              <a:t>{</a:t>
            </a:r>
          </a:p>
          <a:p>
            <a:pPr marL="285750" lvl="1" indent="0">
              <a:lnSpc>
                <a:spcPct val="100000"/>
              </a:lnSpc>
              <a:spcBef>
                <a:spcPts val="0"/>
              </a:spcBef>
              <a:buNone/>
            </a:pPr>
            <a:r>
              <a:rPr lang="en-US" altLang="zh-CN" sz="1600" dirty="0"/>
              <a:t>	student *</a:t>
            </a:r>
            <a:r>
              <a:rPr lang="en-US" altLang="zh-CN" sz="1600" dirty="0" err="1"/>
              <a:t>prev</a:t>
            </a:r>
            <a:r>
              <a:rPr lang="en-US" altLang="zh-CN" sz="1600" dirty="0"/>
              <a:t>=head, *</a:t>
            </a:r>
            <a:r>
              <a:rPr lang="en-US" altLang="zh-CN" sz="1600" dirty="0" err="1"/>
              <a:t>pNext</a:t>
            </a:r>
            <a:r>
              <a:rPr lang="en-US" altLang="zh-CN" sz="1600" dirty="0"/>
              <a:t>=head;</a:t>
            </a:r>
          </a:p>
          <a:p>
            <a:pPr marL="285750" lvl="1" indent="0">
              <a:lnSpc>
                <a:spcPct val="100000"/>
              </a:lnSpc>
              <a:spcBef>
                <a:spcPts val="0"/>
              </a:spcBef>
              <a:buNone/>
            </a:pPr>
            <a:r>
              <a:rPr lang="en-US" altLang="zh-CN" sz="1600" dirty="0"/>
              <a:t>	</a:t>
            </a:r>
            <a:r>
              <a:rPr lang="en-US" altLang="zh-CN" sz="1600" dirty="0" err="1"/>
              <a:t>stydent</a:t>
            </a:r>
            <a:r>
              <a:rPr lang="en-US" altLang="zh-CN" sz="1600" dirty="0"/>
              <a:t> *</a:t>
            </a:r>
            <a:r>
              <a:rPr lang="en-US" altLang="zh-CN" sz="1600" dirty="0" err="1"/>
              <a:t>newNode</a:t>
            </a:r>
            <a:r>
              <a:rPr lang="en-US" altLang="zh-CN" sz="1600" dirty="0"/>
              <a:t> = (node *)</a:t>
            </a:r>
            <a:r>
              <a:rPr lang="en-US" altLang="zh-CN" sz="1600" dirty="0" err="1"/>
              <a:t>malloc</a:t>
            </a:r>
            <a:r>
              <a:rPr lang="en-US" altLang="zh-CN" sz="1600" dirty="0"/>
              <a:t>(</a:t>
            </a:r>
            <a:r>
              <a:rPr lang="en-US" altLang="zh-CN" sz="1600" dirty="0" err="1"/>
              <a:t>sizeof</a:t>
            </a:r>
            <a:r>
              <a:rPr lang="en-US" altLang="zh-CN" sz="1600" dirty="0"/>
              <a:t>(student));</a:t>
            </a:r>
          </a:p>
          <a:p>
            <a:pPr marL="285750" lvl="1" indent="0">
              <a:lnSpc>
                <a:spcPct val="100000"/>
              </a:lnSpc>
              <a:spcBef>
                <a:spcPts val="0"/>
              </a:spcBef>
              <a:buNone/>
            </a:pPr>
            <a:r>
              <a:rPr lang="en-US" altLang="zh-CN" sz="1600" dirty="0"/>
              <a:t>	</a:t>
            </a:r>
            <a:r>
              <a:rPr lang="en-US" altLang="zh-CN" sz="1600" dirty="0" err="1"/>
              <a:t>newNode</a:t>
            </a:r>
            <a:r>
              <a:rPr lang="en-US" altLang="zh-CN" sz="1600" dirty="0"/>
              <a:t>-&gt;ID=ID;</a:t>
            </a:r>
          </a:p>
          <a:p>
            <a:pPr marL="285750" lvl="1" indent="0">
              <a:lnSpc>
                <a:spcPct val="100000"/>
              </a:lnSpc>
              <a:spcBef>
                <a:spcPts val="0"/>
              </a:spcBef>
              <a:buNone/>
            </a:pPr>
            <a:r>
              <a:rPr lang="en-US" altLang="zh-CN" sz="1600" dirty="0"/>
              <a:t>	</a:t>
            </a:r>
            <a:r>
              <a:rPr lang="en-US" altLang="zh-CN" sz="1600" dirty="0" err="1"/>
              <a:t>newNode</a:t>
            </a:r>
            <a:r>
              <a:rPr lang="en-US" altLang="zh-CN" sz="1600" dirty="0"/>
              <a:t>-&gt;next=NULL;</a:t>
            </a:r>
          </a:p>
          <a:p>
            <a:pPr marL="285750" lvl="1" indent="0">
              <a:lnSpc>
                <a:spcPct val="100000"/>
              </a:lnSpc>
              <a:spcBef>
                <a:spcPts val="0"/>
              </a:spcBef>
              <a:buNone/>
            </a:pPr>
            <a:r>
              <a:rPr lang="en-US" altLang="zh-CN" sz="1600" dirty="0"/>
              <a:t>       if (head==NULL)    </a:t>
            </a:r>
          </a:p>
          <a:p>
            <a:pPr marL="285750" lvl="1" indent="0">
              <a:lnSpc>
                <a:spcPct val="100000"/>
              </a:lnSpc>
              <a:spcBef>
                <a:spcPts val="0"/>
              </a:spcBef>
              <a:buNone/>
            </a:pPr>
            <a:r>
              <a:rPr lang="en-US" altLang="zh-CN" sz="1600" dirty="0"/>
              <a:t>       {    head=</a:t>
            </a:r>
            <a:r>
              <a:rPr lang="en-US" altLang="zh-CN" sz="1600" dirty="0" err="1"/>
              <a:t>newNode</a:t>
            </a:r>
            <a:r>
              <a:rPr lang="en-US" altLang="zh-CN" sz="1600" dirty="0"/>
              <a:t>;     return head;  }    </a:t>
            </a:r>
          </a:p>
          <a:p>
            <a:pPr marL="285750" lvl="1" indent="0">
              <a:lnSpc>
                <a:spcPct val="100000"/>
              </a:lnSpc>
              <a:spcBef>
                <a:spcPts val="0"/>
              </a:spcBef>
              <a:buNone/>
            </a:pPr>
            <a:r>
              <a:rPr lang="en-US" altLang="zh-CN" sz="1600" dirty="0"/>
              <a:t>  	while ((</a:t>
            </a:r>
            <a:r>
              <a:rPr lang="en-US" altLang="zh-CN" sz="1600" dirty="0" err="1">
                <a:solidFill>
                  <a:srgbClr val="C00000"/>
                </a:solidFill>
              </a:rPr>
              <a:t>pNext</a:t>
            </a:r>
            <a:r>
              <a:rPr lang="en-US" altLang="zh-CN" sz="1600" dirty="0">
                <a:solidFill>
                  <a:srgbClr val="C00000"/>
                </a:solidFill>
              </a:rPr>
              <a:t>!=NULL) &amp;&amp; (</a:t>
            </a:r>
            <a:r>
              <a:rPr lang="en-US" altLang="zh-CN" sz="1600" dirty="0" err="1">
                <a:solidFill>
                  <a:srgbClr val="C00000"/>
                </a:solidFill>
              </a:rPr>
              <a:t>pNext</a:t>
            </a:r>
            <a:r>
              <a:rPr lang="en-US" altLang="zh-CN" sz="1600" dirty="0">
                <a:solidFill>
                  <a:srgbClr val="C00000"/>
                </a:solidFill>
              </a:rPr>
              <a:t>-&gt;ID &lt;ID)</a:t>
            </a:r>
            <a:r>
              <a:rPr lang="en-US" altLang="zh-CN" sz="1600" dirty="0"/>
              <a:t>)     </a:t>
            </a:r>
            <a:r>
              <a:rPr lang="en-US" altLang="zh-CN" sz="1600" b="1" dirty="0">
                <a:solidFill>
                  <a:srgbClr val="030DCD"/>
                </a:solidFill>
              </a:rPr>
              <a:t>//</a:t>
            </a:r>
            <a:r>
              <a:rPr lang="zh-CN" altLang="en-US" sz="1600" b="1" dirty="0">
                <a:solidFill>
                  <a:srgbClr val="030DCD"/>
                </a:solidFill>
              </a:rPr>
              <a:t>条件</a:t>
            </a:r>
            <a:r>
              <a:rPr lang="en-US" altLang="zh-CN" sz="1600" b="1" dirty="0">
                <a:solidFill>
                  <a:srgbClr val="030DCD"/>
                </a:solidFill>
              </a:rPr>
              <a:t>(</a:t>
            </a:r>
            <a:r>
              <a:rPr lang="en-US" altLang="zh-CN" sz="1600" b="1" dirty="0" err="1">
                <a:solidFill>
                  <a:srgbClr val="030DCD"/>
                </a:solidFill>
              </a:rPr>
              <a:t>pNext</a:t>
            </a:r>
            <a:r>
              <a:rPr lang="en-US" altLang="zh-CN" sz="1600" b="1" dirty="0">
                <a:solidFill>
                  <a:srgbClr val="030DCD"/>
                </a:solidFill>
              </a:rPr>
              <a:t>!=NULL)</a:t>
            </a:r>
            <a:r>
              <a:rPr lang="zh-CN" altLang="en-US" sz="1600" b="1" dirty="0">
                <a:solidFill>
                  <a:srgbClr val="030DCD"/>
                </a:solidFill>
              </a:rPr>
              <a:t>必须在前面</a:t>
            </a:r>
            <a:r>
              <a:rPr lang="en-US" altLang="zh-CN" sz="1600" b="1" dirty="0">
                <a:solidFill>
                  <a:srgbClr val="030DCD"/>
                </a:solidFill>
              </a:rPr>
              <a:t> </a:t>
            </a:r>
          </a:p>
          <a:p>
            <a:pPr marL="285750" lvl="1" indent="0">
              <a:lnSpc>
                <a:spcPct val="100000"/>
              </a:lnSpc>
              <a:spcBef>
                <a:spcPts val="0"/>
              </a:spcBef>
              <a:buNone/>
            </a:pPr>
            <a:r>
              <a:rPr lang="en-US" altLang="zh-CN" sz="1600" dirty="0"/>
              <a:t>         {   </a:t>
            </a:r>
            <a:r>
              <a:rPr lang="en-US" altLang="zh-CN" sz="1600" dirty="0" err="1"/>
              <a:t>prev</a:t>
            </a:r>
            <a:r>
              <a:rPr lang="en-US" altLang="zh-CN" sz="1600" dirty="0"/>
              <a:t>=</a:t>
            </a:r>
            <a:r>
              <a:rPr lang="en-US" altLang="zh-CN" sz="1600" dirty="0" err="1"/>
              <a:t>pNext</a:t>
            </a:r>
            <a:r>
              <a:rPr lang="en-US" altLang="zh-CN" sz="1600" dirty="0"/>
              <a:t>;  </a:t>
            </a:r>
          </a:p>
          <a:p>
            <a:pPr marL="285750" lvl="1" indent="0">
              <a:lnSpc>
                <a:spcPct val="100000"/>
              </a:lnSpc>
              <a:spcBef>
                <a:spcPts val="0"/>
              </a:spcBef>
              <a:buNone/>
            </a:pPr>
            <a:r>
              <a:rPr lang="en-US" altLang="zh-CN" sz="1600" dirty="0"/>
              <a:t>             </a:t>
            </a:r>
            <a:r>
              <a:rPr lang="en-US" altLang="zh-CN" sz="1600" dirty="0" err="1"/>
              <a:t>pNext</a:t>
            </a:r>
            <a:r>
              <a:rPr lang="en-US" altLang="zh-CN" sz="1600" dirty="0"/>
              <a:t>=</a:t>
            </a:r>
            <a:r>
              <a:rPr lang="en-US" altLang="zh-CN" sz="1600" dirty="0" err="1"/>
              <a:t>pNext</a:t>
            </a:r>
            <a:r>
              <a:rPr lang="en-US" altLang="zh-CN" sz="1600" dirty="0"/>
              <a:t>-&gt;next;</a:t>
            </a:r>
          </a:p>
          <a:p>
            <a:pPr marL="285750" lvl="1" indent="0">
              <a:lnSpc>
                <a:spcPct val="100000"/>
              </a:lnSpc>
              <a:spcBef>
                <a:spcPts val="0"/>
              </a:spcBef>
              <a:buNone/>
            </a:pPr>
            <a:r>
              <a:rPr lang="en-US" altLang="zh-CN" sz="1600" dirty="0"/>
              <a:t>         }</a:t>
            </a:r>
          </a:p>
          <a:p>
            <a:pPr marL="285750" lvl="1" indent="0">
              <a:lnSpc>
                <a:spcPct val="100000"/>
              </a:lnSpc>
              <a:spcBef>
                <a:spcPts val="0"/>
              </a:spcBef>
              <a:buNone/>
            </a:pPr>
            <a:r>
              <a:rPr lang="en-US" altLang="zh-CN" sz="1600" dirty="0"/>
              <a:t>          if (</a:t>
            </a:r>
            <a:r>
              <a:rPr lang="en-US" altLang="zh-CN" sz="1600" dirty="0" err="1"/>
              <a:t>pNext</a:t>
            </a:r>
            <a:r>
              <a:rPr lang="en-US" altLang="zh-CN" sz="1600" dirty="0"/>
              <a:t>==head)   //</a:t>
            </a:r>
            <a:r>
              <a:rPr lang="en-US" altLang="zh-CN" sz="1600" dirty="0" err="1"/>
              <a:t>firsr</a:t>
            </a:r>
            <a:r>
              <a:rPr lang="en-US" altLang="zh-CN" sz="1600" dirty="0"/>
              <a:t> element, insert before </a:t>
            </a:r>
            <a:r>
              <a:rPr lang="en-US" altLang="zh-CN" sz="1600" dirty="0" err="1"/>
              <a:t>pNext</a:t>
            </a:r>
            <a:endParaRPr lang="en-US" altLang="zh-CN" sz="1600" dirty="0"/>
          </a:p>
          <a:p>
            <a:pPr marL="285750" lvl="1" indent="0">
              <a:lnSpc>
                <a:spcPct val="100000"/>
              </a:lnSpc>
              <a:spcBef>
                <a:spcPts val="0"/>
              </a:spcBef>
              <a:buNone/>
            </a:pPr>
            <a:r>
              <a:rPr lang="en-US" altLang="zh-CN" sz="1600" dirty="0"/>
              <a:t>         {     </a:t>
            </a:r>
            <a:r>
              <a:rPr lang="en-US" altLang="zh-CN" sz="1600" dirty="0" err="1"/>
              <a:t>newNode</a:t>
            </a:r>
            <a:r>
              <a:rPr lang="en-US" altLang="zh-CN" sz="1600" dirty="0"/>
              <a:t>-&gt;next=</a:t>
            </a:r>
            <a:r>
              <a:rPr lang="en-US" altLang="zh-CN" sz="1600" dirty="0" err="1"/>
              <a:t>pNext</a:t>
            </a:r>
            <a:r>
              <a:rPr lang="en-US" altLang="zh-CN" sz="1600" dirty="0"/>
              <a:t>;	   </a:t>
            </a:r>
          </a:p>
          <a:p>
            <a:pPr marL="285750" lvl="1" indent="0">
              <a:lnSpc>
                <a:spcPct val="100000"/>
              </a:lnSpc>
              <a:spcBef>
                <a:spcPts val="0"/>
              </a:spcBef>
              <a:buNone/>
            </a:pPr>
            <a:r>
              <a:rPr lang="en-US" altLang="zh-CN" sz="1600" dirty="0"/>
              <a:t>                head=</a:t>
            </a:r>
            <a:r>
              <a:rPr lang="en-US" altLang="zh-CN" sz="1600" dirty="0" err="1"/>
              <a:t>newNode</a:t>
            </a:r>
            <a:r>
              <a:rPr lang="en-US" altLang="zh-CN" sz="1600" dirty="0"/>
              <a:t>;  </a:t>
            </a:r>
          </a:p>
          <a:p>
            <a:pPr marL="285750" lvl="1" indent="0">
              <a:lnSpc>
                <a:spcPct val="100000"/>
              </a:lnSpc>
              <a:spcBef>
                <a:spcPts val="0"/>
              </a:spcBef>
              <a:buNone/>
            </a:pPr>
            <a:r>
              <a:rPr lang="en-US" altLang="zh-CN" sz="1600" dirty="0"/>
              <a:t>         }</a:t>
            </a:r>
          </a:p>
          <a:p>
            <a:pPr marL="285750" lvl="1" indent="0">
              <a:lnSpc>
                <a:spcPct val="100000"/>
              </a:lnSpc>
              <a:spcBef>
                <a:spcPts val="0"/>
              </a:spcBef>
              <a:buNone/>
            </a:pPr>
            <a:r>
              <a:rPr lang="en-US" altLang="zh-CN" sz="1600" dirty="0"/>
              <a:t>          else   //insert after </a:t>
            </a:r>
            <a:r>
              <a:rPr lang="en-US" altLang="zh-CN" sz="1600" dirty="0" err="1"/>
              <a:t>pNext</a:t>
            </a:r>
            <a:endParaRPr lang="en-US" altLang="zh-CN" sz="1600" dirty="0"/>
          </a:p>
          <a:p>
            <a:pPr marL="285750" lvl="1" indent="0">
              <a:lnSpc>
                <a:spcPct val="100000"/>
              </a:lnSpc>
              <a:spcBef>
                <a:spcPts val="0"/>
              </a:spcBef>
              <a:buNone/>
            </a:pPr>
            <a:r>
              <a:rPr lang="en-US" altLang="zh-CN" sz="1600" dirty="0"/>
              <a:t>         {    </a:t>
            </a:r>
            <a:r>
              <a:rPr lang="en-US" altLang="zh-CN" sz="1600" dirty="0" err="1"/>
              <a:t>prev</a:t>
            </a:r>
            <a:r>
              <a:rPr lang="en-US" altLang="zh-CN" sz="1600" dirty="0"/>
              <a:t>-&gt;next=</a:t>
            </a:r>
            <a:r>
              <a:rPr lang="en-US" altLang="zh-CN" sz="1600" dirty="0" err="1"/>
              <a:t>newNode</a:t>
            </a:r>
            <a:r>
              <a:rPr lang="en-US" altLang="zh-CN" sz="1600" dirty="0"/>
              <a:t>;   </a:t>
            </a:r>
          </a:p>
          <a:p>
            <a:pPr marL="285750" lvl="1" indent="0">
              <a:lnSpc>
                <a:spcPct val="100000"/>
              </a:lnSpc>
              <a:spcBef>
                <a:spcPts val="0"/>
              </a:spcBef>
              <a:buNone/>
            </a:pPr>
            <a:r>
              <a:rPr lang="en-US" altLang="zh-CN" sz="1600" dirty="0"/>
              <a:t>               </a:t>
            </a:r>
            <a:r>
              <a:rPr lang="en-US" altLang="zh-CN" sz="1600" dirty="0" err="1"/>
              <a:t>newNode</a:t>
            </a:r>
            <a:r>
              <a:rPr lang="en-US" altLang="zh-CN" sz="1600" dirty="0"/>
              <a:t>-&gt;next=</a:t>
            </a:r>
            <a:r>
              <a:rPr lang="en-US" altLang="zh-CN" sz="1600" dirty="0" err="1"/>
              <a:t>pNext</a:t>
            </a:r>
            <a:r>
              <a:rPr lang="en-US" altLang="zh-CN" sz="1600" dirty="0"/>
              <a:t>;</a:t>
            </a:r>
          </a:p>
          <a:p>
            <a:pPr marL="285750" lvl="1" indent="0">
              <a:lnSpc>
                <a:spcPct val="100000"/>
              </a:lnSpc>
              <a:spcBef>
                <a:spcPts val="0"/>
              </a:spcBef>
              <a:buNone/>
            </a:pPr>
            <a:r>
              <a:rPr lang="en-US" altLang="zh-CN" sz="1600" dirty="0"/>
              <a:t>         }     </a:t>
            </a:r>
          </a:p>
          <a:p>
            <a:pPr marL="285750" lvl="1" indent="0">
              <a:lnSpc>
                <a:spcPct val="100000"/>
              </a:lnSpc>
              <a:spcBef>
                <a:spcPts val="0"/>
              </a:spcBef>
              <a:buNone/>
            </a:pPr>
            <a:r>
              <a:rPr lang="en-US" altLang="zh-CN" sz="1600" dirty="0"/>
              <a:t>        return head;</a:t>
            </a:r>
          </a:p>
          <a:p>
            <a:pPr marL="285750" lvl="1" indent="0">
              <a:lnSpc>
                <a:spcPct val="100000"/>
              </a:lnSpc>
              <a:spcBef>
                <a:spcPts val="0"/>
              </a:spcBef>
              <a:buNone/>
            </a:pPr>
            <a:r>
              <a:rPr lang="en-US" altLang="zh-CN" sz="1600" dirty="0"/>
              <a:t>}</a:t>
            </a:r>
            <a:endParaRPr lang="zh-CN" altLang="en-US" sz="1600" dirty="0"/>
          </a:p>
        </p:txBody>
      </p:sp>
    </p:spTree>
    <p:extLst>
      <p:ext uri="{BB962C8B-B14F-4D97-AF65-F5344CB8AC3E}">
        <p14:creationId xmlns:p14="http://schemas.microsoft.com/office/powerpoint/2010/main" val="1134570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30DCD"/>
                </a:solidFill>
              </a:rPr>
              <a:t>删除</a:t>
            </a:r>
            <a:r>
              <a:rPr lang="zh-CN" altLang="en-US" dirty="0"/>
              <a:t>单向链表的第一个结点（</a:t>
            </a:r>
            <a:r>
              <a:rPr lang="zh-CN" altLang="en-US" dirty="0">
                <a:solidFill>
                  <a:srgbClr val="C00000"/>
                </a:solidFill>
              </a:rPr>
              <a:t>头结点</a:t>
            </a:r>
            <a:r>
              <a:rPr lang="zh-CN" altLang="en-US" dirty="0"/>
              <a:t>）</a:t>
            </a:r>
          </a:p>
        </p:txBody>
      </p:sp>
      <p:sp>
        <p:nvSpPr>
          <p:cNvPr id="3" name="内容占位符 2"/>
          <p:cNvSpPr>
            <a:spLocks noGrp="1"/>
          </p:cNvSpPr>
          <p:nvPr>
            <p:ph idx="1"/>
          </p:nvPr>
        </p:nvSpPr>
        <p:spPr>
          <a:xfrm>
            <a:off x="673100" y="3193415"/>
            <a:ext cx="8089900" cy="3020349"/>
          </a:xfrm>
        </p:spPr>
        <p:txBody>
          <a:bodyPr/>
          <a:lstStyle/>
          <a:p>
            <a:pPr>
              <a:lnSpc>
                <a:spcPct val="100000"/>
              </a:lnSpc>
              <a:spcBef>
                <a:spcPts val="600"/>
              </a:spcBef>
              <a:buNone/>
            </a:pPr>
            <a:r>
              <a:rPr lang="en-US" altLang="zh-CN" sz="1800" dirty="0">
                <a:solidFill>
                  <a:srgbClr val="C00000"/>
                </a:solidFill>
              </a:rPr>
              <a:t>//</a:t>
            </a:r>
            <a:r>
              <a:rPr lang="zh-CN" altLang="en-US" sz="1800" b="1" dirty="0">
                <a:solidFill>
                  <a:srgbClr val="C00000"/>
                </a:solidFill>
              </a:rPr>
              <a:t>特别注意删除头结点的情况（需要修改</a:t>
            </a:r>
            <a:r>
              <a:rPr lang="en-US" altLang="zh-CN" sz="1800" b="1" dirty="0">
                <a:solidFill>
                  <a:srgbClr val="C00000"/>
                </a:solidFill>
              </a:rPr>
              <a:t>head</a:t>
            </a:r>
            <a:r>
              <a:rPr lang="zh-CN" altLang="en-US" sz="1800" b="1" dirty="0">
                <a:solidFill>
                  <a:srgbClr val="C00000"/>
                </a:solidFill>
              </a:rPr>
              <a:t>指针）</a:t>
            </a:r>
            <a:endParaRPr lang="en-US" altLang="zh-CN" sz="1800" dirty="0">
              <a:solidFill>
                <a:srgbClr val="080808"/>
              </a:solidFill>
            </a:endParaRPr>
          </a:p>
          <a:p>
            <a:pPr>
              <a:lnSpc>
                <a:spcPct val="100000"/>
              </a:lnSpc>
              <a:spcBef>
                <a:spcPts val="600"/>
              </a:spcBef>
              <a:buNone/>
            </a:pPr>
            <a:r>
              <a:rPr lang="en-US" altLang="zh-CN" sz="1800" dirty="0">
                <a:solidFill>
                  <a:srgbClr val="080808"/>
                </a:solidFill>
              </a:rPr>
              <a:t>struct student *p;</a:t>
            </a:r>
          </a:p>
          <a:p>
            <a:pPr>
              <a:lnSpc>
                <a:spcPct val="100000"/>
              </a:lnSpc>
              <a:spcBef>
                <a:spcPts val="600"/>
              </a:spcBef>
              <a:buNone/>
            </a:pPr>
            <a:r>
              <a:rPr lang="en-US" altLang="zh-CN" sz="1800" dirty="0">
                <a:solidFill>
                  <a:srgbClr val="0303DF"/>
                </a:solidFill>
              </a:rPr>
              <a:t>p=head</a:t>
            </a:r>
            <a:r>
              <a:rPr lang="zh-CN" altLang="en-US" sz="1800" dirty="0">
                <a:solidFill>
                  <a:srgbClr val="0303DF"/>
                </a:solidFill>
              </a:rPr>
              <a:t>；</a:t>
            </a:r>
            <a:r>
              <a:rPr lang="en-US" altLang="zh-CN" sz="1800" dirty="0">
                <a:solidFill>
                  <a:srgbClr val="7030A0"/>
                </a:solidFill>
              </a:rPr>
              <a:t>//head</a:t>
            </a:r>
            <a:r>
              <a:rPr lang="zh-CN" altLang="en-US" sz="1800" dirty="0">
                <a:solidFill>
                  <a:srgbClr val="7030A0"/>
                </a:solidFill>
              </a:rPr>
              <a:t>指向头结点</a:t>
            </a:r>
            <a:r>
              <a:rPr lang="en-US" altLang="zh-CN" sz="1800" dirty="0">
                <a:solidFill>
                  <a:srgbClr val="7030A0"/>
                </a:solidFill>
              </a:rPr>
              <a:t>A</a:t>
            </a:r>
          </a:p>
          <a:p>
            <a:pPr>
              <a:lnSpc>
                <a:spcPct val="100000"/>
              </a:lnSpc>
              <a:spcBef>
                <a:spcPts val="600"/>
              </a:spcBef>
              <a:buNone/>
            </a:pPr>
            <a:r>
              <a:rPr lang="en-US" altLang="zh-CN" sz="1800" dirty="0">
                <a:solidFill>
                  <a:srgbClr val="0303DF"/>
                </a:solidFill>
              </a:rPr>
              <a:t>head=head-&gt;next;    //head=p-&gt;next;  </a:t>
            </a:r>
            <a:r>
              <a:rPr lang="en-US" altLang="zh-CN" sz="1800" dirty="0">
                <a:solidFill>
                  <a:srgbClr val="7030A0"/>
                </a:solidFill>
              </a:rPr>
              <a:t>//head</a:t>
            </a:r>
            <a:r>
              <a:rPr lang="zh-CN" altLang="en-US" sz="1800" dirty="0">
                <a:solidFill>
                  <a:srgbClr val="7030A0"/>
                </a:solidFill>
              </a:rPr>
              <a:t>指向新的头结点</a:t>
            </a:r>
            <a:r>
              <a:rPr lang="en-US" altLang="zh-CN" sz="1800" dirty="0">
                <a:solidFill>
                  <a:srgbClr val="7030A0"/>
                </a:solidFill>
              </a:rPr>
              <a:t>B</a:t>
            </a:r>
            <a:endParaRPr lang="en-US" altLang="zh-CN" sz="1800" dirty="0">
              <a:solidFill>
                <a:srgbClr val="0303DF"/>
              </a:solidFill>
            </a:endParaRPr>
          </a:p>
          <a:p>
            <a:pPr>
              <a:lnSpc>
                <a:spcPct val="100000"/>
              </a:lnSpc>
              <a:spcBef>
                <a:spcPts val="600"/>
              </a:spcBef>
              <a:buNone/>
            </a:pPr>
            <a:r>
              <a:rPr lang="en-US" altLang="zh-CN" sz="1800" dirty="0">
                <a:solidFill>
                  <a:srgbClr val="0303DF"/>
                </a:solidFill>
              </a:rPr>
              <a:t>free(p);  //</a:t>
            </a:r>
            <a:r>
              <a:rPr lang="zh-CN" altLang="en-US" sz="1800" dirty="0">
                <a:solidFill>
                  <a:srgbClr val="0303DF"/>
                </a:solidFill>
              </a:rPr>
              <a:t>释放结点原头结点</a:t>
            </a:r>
            <a:r>
              <a:rPr lang="en-US" altLang="zh-CN" sz="1800" dirty="0">
                <a:solidFill>
                  <a:srgbClr val="0303DF"/>
                </a:solidFill>
              </a:rPr>
              <a:t>p</a:t>
            </a:r>
            <a:r>
              <a:rPr lang="zh-CN" altLang="en-US" sz="1800" dirty="0">
                <a:solidFill>
                  <a:srgbClr val="0303DF"/>
                </a:solidFill>
              </a:rPr>
              <a:t>所占用的内存空间；</a:t>
            </a:r>
            <a:endParaRPr lang="en-US" altLang="zh-CN" sz="1800" dirty="0">
              <a:solidFill>
                <a:srgbClr val="0303DF"/>
              </a:solidFill>
            </a:endParaRPr>
          </a:p>
          <a:p>
            <a:pPr>
              <a:lnSpc>
                <a:spcPct val="100000"/>
              </a:lnSpc>
              <a:spcBef>
                <a:spcPts val="600"/>
              </a:spcBef>
              <a:buNone/>
            </a:pPr>
            <a:r>
              <a:rPr lang="en-US" altLang="zh-CN" sz="1800" dirty="0">
                <a:solidFill>
                  <a:srgbClr val="006600"/>
                </a:solidFill>
              </a:rPr>
              <a:t>//</a:t>
            </a:r>
            <a:r>
              <a:rPr lang="zh-CN" altLang="en-US" sz="1800" dirty="0">
                <a:solidFill>
                  <a:srgbClr val="006600"/>
                </a:solidFill>
              </a:rPr>
              <a:t>删除一个结点后，可能使链表称为空表；</a:t>
            </a:r>
            <a:endParaRPr lang="en-US" altLang="zh-CN" sz="1800" dirty="0">
              <a:solidFill>
                <a:srgbClr val="006600"/>
              </a:solidFill>
            </a:endParaRPr>
          </a:p>
          <a:p>
            <a:endParaRPr lang="zh-CN" altLang="en-US" sz="2000" dirty="0"/>
          </a:p>
        </p:txBody>
      </p:sp>
      <p:grpSp>
        <p:nvGrpSpPr>
          <p:cNvPr id="55" name="组合 54"/>
          <p:cNvGrpSpPr/>
          <p:nvPr/>
        </p:nvGrpSpPr>
        <p:grpSpPr>
          <a:xfrm>
            <a:off x="828675" y="1146821"/>
            <a:ext cx="7232650" cy="1720577"/>
            <a:chOff x="828675" y="1146821"/>
            <a:chExt cx="7232650" cy="1720577"/>
          </a:xfrm>
        </p:grpSpPr>
        <p:sp>
          <p:nvSpPr>
            <p:cNvPr id="11" name="文本框 10"/>
            <p:cNvSpPr txBox="1"/>
            <p:nvPr/>
          </p:nvSpPr>
          <p:spPr>
            <a:xfrm>
              <a:off x="828675" y="1548947"/>
              <a:ext cx="749300" cy="317258"/>
            </a:xfrm>
            <a:prstGeom prst="rect">
              <a:avLst/>
            </a:prstGeom>
            <a:noFill/>
          </p:spPr>
          <p:txBody>
            <a:bodyPr wrap="square" rtlCol="0">
              <a:spAutoFit/>
            </a:bodyPr>
            <a:lstStyle/>
            <a:p>
              <a:r>
                <a:rPr lang="en-US" altLang="zh-CN" b="1" dirty="0">
                  <a:solidFill>
                    <a:srgbClr val="0303DF"/>
                  </a:solidFill>
                  <a:latin typeface="+mn-ea"/>
                  <a:ea typeface="+mn-ea"/>
                </a:rPr>
                <a:t>head</a:t>
              </a:r>
              <a:endParaRPr lang="zh-CN" altLang="en-US" b="1" dirty="0">
                <a:solidFill>
                  <a:srgbClr val="0303DF"/>
                </a:solidFill>
                <a:latin typeface="+mn-ea"/>
                <a:ea typeface="+mn-ea"/>
              </a:endParaRPr>
            </a:p>
          </p:txBody>
        </p:sp>
        <p:sp>
          <p:nvSpPr>
            <p:cNvPr id="18" name="矩形 17"/>
            <p:cNvSpPr/>
            <p:nvPr/>
          </p:nvSpPr>
          <p:spPr bwMode="auto">
            <a:xfrm>
              <a:off x="2348635" y="2104253"/>
              <a:ext cx="749300" cy="632744"/>
            </a:xfrm>
            <a:prstGeom prst="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19" name="直接连接符 18"/>
            <p:cNvCxnSpPr/>
            <p:nvPr/>
          </p:nvCxnSpPr>
          <p:spPr bwMode="auto">
            <a:xfrm>
              <a:off x="2348635" y="246455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2386735" y="2146799"/>
              <a:ext cx="673100" cy="317258"/>
            </a:xfrm>
            <a:prstGeom prst="rect">
              <a:avLst/>
            </a:prstGeom>
            <a:solidFill>
              <a:srgbClr val="00B0F0"/>
            </a:solidFill>
          </p:spPr>
          <p:txBody>
            <a:bodyPr wrap="square" rtlCol="0">
              <a:spAutoFit/>
            </a:bodyPr>
            <a:lstStyle/>
            <a:p>
              <a:r>
                <a:rPr lang="en-US" altLang="zh-CN" dirty="0">
                  <a:solidFill>
                    <a:srgbClr val="080808"/>
                  </a:solidFill>
                  <a:latin typeface="+mn-ea"/>
                  <a:ea typeface="+mn-ea"/>
                </a:rPr>
                <a:t>  A</a:t>
              </a:r>
              <a:endParaRPr lang="zh-CN" altLang="en-US" dirty="0">
                <a:solidFill>
                  <a:srgbClr val="080808"/>
                </a:solidFill>
                <a:latin typeface="+mn-ea"/>
                <a:ea typeface="+mn-ea"/>
              </a:endParaRPr>
            </a:p>
          </p:txBody>
        </p:sp>
        <p:cxnSp>
          <p:nvCxnSpPr>
            <p:cNvPr id="24" name="肘形连接符 23"/>
            <p:cNvCxnSpPr/>
            <p:nvPr/>
          </p:nvCxnSpPr>
          <p:spPr bwMode="auto">
            <a:xfrm>
              <a:off x="1397146" y="1781392"/>
              <a:ext cx="907039" cy="445113"/>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grpSp>
          <p:nvGrpSpPr>
            <p:cNvPr id="25" name="组合 24"/>
            <p:cNvGrpSpPr/>
            <p:nvPr/>
          </p:nvGrpSpPr>
          <p:grpSpPr>
            <a:xfrm>
              <a:off x="3987800" y="1146821"/>
              <a:ext cx="914400" cy="1005431"/>
              <a:chOff x="590550" y="1242542"/>
              <a:chExt cx="914400" cy="1170458"/>
            </a:xfrm>
          </p:grpSpPr>
          <p:sp>
            <p:nvSpPr>
              <p:cNvPr id="26" name="矩形 25"/>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27" name="直接连接符 26"/>
              <p:cNvCxnSpPr>
                <a:stCxn id="26" idx="1"/>
                <a:endCxn id="26"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B</a:t>
                </a:r>
                <a:endParaRPr lang="zh-CN" altLang="en-US" dirty="0">
                  <a:solidFill>
                    <a:srgbClr val="080808"/>
                  </a:solidFill>
                  <a:latin typeface="+mn-ea"/>
                  <a:ea typeface="+mn-ea"/>
                </a:endParaRPr>
              </a:p>
            </p:txBody>
          </p:sp>
          <p:sp>
            <p:nvSpPr>
              <p:cNvPr id="84" name="文本框 83"/>
              <p:cNvSpPr txBox="1"/>
              <p:nvPr/>
            </p:nvSpPr>
            <p:spPr>
              <a:xfrm>
                <a:off x="590550" y="1242542"/>
                <a:ext cx="914400" cy="429953"/>
              </a:xfrm>
              <a:prstGeom prst="rect">
                <a:avLst/>
              </a:prstGeom>
              <a:noFill/>
            </p:spPr>
            <p:txBody>
              <a:bodyPr wrap="square" rtlCol="0">
                <a:spAutoFit/>
              </a:bodyPr>
              <a:lstStyle/>
              <a:p>
                <a:r>
                  <a:rPr lang="en-US" altLang="zh-CN" dirty="0">
                    <a:solidFill>
                      <a:srgbClr val="080808"/>
                    </a:solidFill>
                    <a:latin typeface="+mn-ea"/>
                    <a:ea typeface="+mn-ea"/>
                  </a:rPr>
                  <a:t>  </a:t>
                </a:r>
                <a:endParaRPr lang="zh-CN" altLang="en-US" dirty="0">
                  <a:solidFill>
                    <a:srgbClr val="030DCD"/>
                  </a:solidFill>
                  <a:latin typeface="+mn-ea"/>
                  <a:ea typeface="+mn-ea"/>
                </a:endParaRPr>
              </a:p>
            </p:txBody>
          </p:sp>
        </p:grpSp>
        <p:grpSp>
          <p:nvGrpSpPr>
            <p:cNvPr id="34" name="组合 33"/>
            <p:cNvGrpSpPr/>
            <p:nvPr/>
          </p:nvGrpSpPr>
          <p:grpSpPr>
            <a:xfrm>
              <a:off x="6016625" y="1546067"/>
              <a:ext cx="749300" cy="632744"/>
              <a:chOff x="673100" y="1676400"/>
              <a:chExt cx="749300" cy="736600"/>
            </a:xfrm>
          </p:grpSpPr>
          <p:sp>
            <p:nvSpPr>
              <p:cNvPr id="36" name="矩形 35"/>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37" name="直接连接符 36"/>
              <p:cNvCxnSpPr>
                <a:stCxn id="36" idx="1"/>
                <a:endCxn id="36"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0" name="文本框 39"/>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C</a:t>
                </a:r>
                <a:endParaRPr lang="zh-CN" altLang="en-US" dirty="0">
                  <a:solidFill>
                    <a:srgbClr val="080808"/>
                  </a:solidFill>
                  <a:latin typeface="+mn-ea"/>
                  <a:ea typeface="+mn-ea"/>
                </a:endParaRPr>
              </a:p>
            </p:txBody>
          </p:sp>
        </p:grpSp>
        <p:cxnSp>
          <p:nvCxnSpPr>
            <p:cNvPr id="35" name="肘形连接符 34"/>
            <p:cNvCxnSpPr/>
            <p:nvPr/>
          </p:nvCxnSpPr>
          <p:spPr bwMode="auto">
            <a:xfrm flipV="1">
              <a:off x="4724400" y="1665424"/>
              <a:ext cx="1231900" cy="321123"/>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42" name="组合 41"/>
            <p:cNvGrpSpPr/>
            <p:nvPr/>
          </p:nvGrpSpPr>
          <p:grpSpPr>
            <a:xfrm>
              <a:off x="7273925" y="1543849"/>
              <a:ext cx="749300" cy="632744"/>
              <a:chOff x="673100" y="1676400"/>
              <a:chExt cx="749300" cy="736600"/>
            </a:xfrm>
          </p:grpSpPr>
          <p:sp>
            <p:nvSpPr>
              <p:cNvPr id="44" name="矩形 43"/>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45" name="直接连接符 44"/>
              <p:cNvCxnSpPr>
                <a:stCxn id="44" idx="1"/>
                <a:endCxn id="44"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8" name="文本框 47"/>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D</a:t>
                </a:r>
                <a:endParaRPr lang="zh-CN" altLang="en-US" dirty="0">
                  <a:solidFill>
                    <a:srgbClr val="080808"/>
                  </a:solidFill>
                  <a:latin typeface="+mn-ea"/>
                  <a:ea typeface="+mn-ea"/>
                </a:endParaRPr>
              </a:p>
            </p:txBody>
          </p:sp>
        </p:grpSp>
        <p:cxnSp>
          <p:nvCxnSpPr>
            <p:cNvPr id="43" name="肘形连接符 42"/>
            <p:cNvCxnSpPr>
              <a:endCxn id="48" idx="1"/>
            </p:cNvCxnSpPr>
            <p:nvPr/>
          </p:nvCxnSpPr>
          <p:spPr bwMode="auto">
            <a:xfrm flipV="1">
              <a:off x="6588125" y="1745024"/>
              <a:ext cx="723900" cy="274032"/>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58" name="文本框 57"/>
            <p:cNvSpPr txBox="1"/>
            <p:nvPr/>
          </p:nvSpPr>
          <p:spPr>
            <a:xfrm>
              <a:off x="7388225" y="1808502"/>
              <a:ext cx="673100" cy="317258"/>
            </a:xfrm>
            <a:prstGeom prst="rect">
              <a:avLst/>
            </a:prstGeom>
            <a:noFill/>
          </p:spPr>
          <p:txBody>
            <a:bodyPr wrap="square" rtlCol="0">
              <a:spAutoFit/>
            </a:bodyPr>
            <a:lstStyle/>
            <a:p>
              <a:r>
                <a:rPr lang="en-US" altLang="zh-CN" b="1" dirty="0">
                  <a:solidFill>
                    <a:srgbClr val="0303DF"/>
                  </a:solidFill>
                  <a:latin typeface="+mn-ea"/>
                  <a:ea typeface="+mn-ea"/>
                </a:rPr>
                <a:t>NULL</a:t>
              </a:r>
              <a:endParaRPr lang="zh-CN" altLang="en-US" b="1" dirty="0">
                <a:solidFill>
                  <a:srgbClr val="0303DF"/>
                </a:solidFill>
                <a:latin typeface="+mn-ea"/>
                <a:ea typeface="+mn-ea"/>
              </a:endParaRPr>
            </a:p>
          </p:txBody>
        </p:sp>
        <p:cxnSp>
          <p:nvCxnSpPr>
            <p:cNvPr id="46" name="肘形连接符 45"/>
            <p:cNvCxnSpPr/>
            <p:nvPr/>
          </p:nvCxnSpPr>
          <p:spPr bwMode="auto">
            <a:xfrm flipV="1">
              <a:off x="1535978" y="1588613"/>
              <a:ext cx="2421515" cy="95800"/>
            </a:xfrm>
            <a:prstGeom prst="bentConnector3">
              <a:avLst/>
            </a:prstGeom>
            <a:solidFill>
              <a:schemeClr val="accent1"/>
            </a:solidFill>
            <a:ln w="9525" cap="flat" cmpd="sng" algn="ctr">
              <a:solidFill>
                <a:srgbClr val="006600"/>
              </a:solidFill>
              <a:prstDash val="lgDash"/>
              <a:round/>
              <a:headEnd type="none" w="med" len="med"/>
              <a:tailEnd type="triangle"/>
            </a:ln>
          </p:spPr>
        </p:cxnSp>
        <p:cxnSp>
          <p:nvCxnSpPr>
            <p:cNvPr id="51" name="直接连接符 50"/>
            <p:cNvCxnSpPr/>
            <p:nvPr/>
          </p:nvCxnSpPr>
          <p:spPr bwMode="auto">
            <a:xfrm>
              <a:off x="2649684" y="2583754"/>
              <a:ext cx="342900" cy="283644"/>
            </a:xfrm>
            <a:prstGeom prst="line">
              <a:avLst/>
            </a:prstGeom>
            <a:solidFill>
              <a:schemeClr val="accent1"/>
            </a:solidFill>
            <a:ln w="9525" cap="flat" cmpd="sng" algn="ctr">
              <a:solidFill>
                <a:srgbClr val="C00000"/>
              </a:solidFill>
              <a:prstDash val="solid"/>
              <a:round/>
              <a:headEnd type="none" w="med" len="med"/>
              <a:tailEnd type="none" w="med" len="med"/>
            </a:ln>
          </p:spPr>
        </p:cxnSp>
        <p:cxnSp>
          <p:nvCxnSpPr>
            <p:cNvPr id="52" name="直接连接符 51"/>
            <p:cNvCxnSpPr/>
            <p:nvPr/>
          </p:nvCxnSpPr>
          <p:spPr bwMode="auto">
            <a:xfrm flipH="1">
              <a:off x="2649684" y="2583755"/>
              <a:ext cx="342900" cy="248999"/>
            </a:xfrm>
            <a:prstGeom prst="line">
              <a:avLst/>
            </a:prstGeom>
            <a:solidFill>
              <a:schemeClr val="accent1"/>
            </a:solidFill>
            <a:ln w="9525" cap="flat" cmpd="sng" algn="ctr">
              <a:solidFill>
                <a:srgbClr val="C00000"/>
              </a:solidFill>
              <a:prstDash val="solid"/>
              <a:round/>
              <a:headEnd type="none" w="med" len="med"/>
              <a:tailEnd type="none" w="med" len="med"/>
            </a:ln>
          </p:spPr>
        </p:cxnSp>
        <p:cxnSp>
          <p:nvCxnSpPr>
            <p:cNvPr id="63" name="肘形连接符 62"/>
            <p:cNvCxnSpPr/>
            <p:nvPr/>
          </p:nvCxnSpPr>
          <p:spPr bwMode="auto">
            <a:xfrm flipV="1">
              <a:off x="3119727" y="1707576"/>
              <a:ext cx="907039" cy="874501"/>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sp>
          <p:nvSpPr>
            <p:cNvPr id="64" name="文本框 63"/>
            <p:cNvSpPr txBox="1"/>
            <p:nvPr/>
          </p:nvSpPr>
          <p:spPr>
            <a:xfrm>
              <a:off x="2342285" y="1747541"/>
              <a:ext cx="673100" cy="317258"/>
            </a:xfrm>
            <a:prstGeom prst="rect">
              <a:avLst/>
            </a:prstGeom>
            <a:noFill/>
          </p:spPr>
          <p:txBody>
            <a:bodyPr wrap="square" rtlCol="0">
              <a:spAutoFit/>
            </a:bodyPr>
            <a:lstStyle/>
            <a:p>
              <a:r>
                <a:rPr lang="en-US" altLang="zh-CN" dirty="0">
                  <a:solidFill>
                    <a:srgbClr val="080808"/>
                  </a:solidFill>
                  <a:latin typeface="+mn-ea"/>
                  <a:ea typeface="+mn-ea"/>
                </a:rPr>
                <a:t>  </a:t>
              </a:r>
              <a:r>
                <a:rPr lang="en-US" altLang="zh-CN" dirty="0">
                  <a:solidFill>
                    <a:srgbClr val="C00000"/>
                  </a:solidFill>
                  <a:latin typeface="+mn-ea"/>
                  <a:ea typeface="+mn-ea"/>
                </a:rPr>
                <a:t>p</a:t>
              </a:r>
              <a:endParaRPr lang="zh-CN" altLang="en-US" dirty="0">
                <a:solidFill>
                  <a:srgbClr val="C00000"/>
                </a:solidFill>
                <a:latin typeface="+mn-ea"/>
                <a:ea typeface="+mn-ea"/>
              </a:endParaRPr>
            </a:p>
          </p:txBody>
        </p:sp>
      </p:grpSp>
    </p:spTree>
    <p:extLst>
      <p:ext uri="{BB962C8B-B14F-4D97-AF65-F5344CB8AC3E}">
        <p14:creationId xmlns:p14="http://schemas.microsoft.com/office/powerpoint/2010/main" val="123789419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在单向链表</a:t>
            </a:r>
            <a:r>
              <a:rPr lang="zh-CN" altLang="en-US" dirty="0" smtClean="0"/>
              <a:t>中</a:t>
            </a:r>
            <a:r>
              <a:rPr lang="zh-CN" altLang="en-US" dirty="0" smtClean="0">
                <a:solidFill>
                  <a:srgbClr val="030DCD"/>
                </a:solidFill>
              </a:rPr>
              <a:t>删除</a:t>
            </a:r>
            <a:r>
              <a:rPr lang="zh-CN" altLang="en-US" dirty="0"/>
              <a:t>一</a:t>
            </a:r>
            <a:r>
              <a:rPr lang="zh-CN" altLang="en-US" dirty="0" smtClean="0"/>
              <a:t>个</a:t>
            </a:r>
            <a:r>
              <a:rPr lang="zh-CN" altLang="en-US" dirty="0" smtClean="0">
                <a:solidFill>
                  <a:srgbClr val="C00000"/>
                </a:solidFill>
              </a:rPr>
              <a:t>中间结点（尾结点）</a:t>
            </a:r>
            <a:endParaRPr lang="zh-CN" altLang="en-US" dirty="0">
              <a:solidFill>
                <a:srgbClr val="C00000"/>
              </a:solidFill>
            </a:endParaRPr>
          </a:p>
        </p:txBody>
      </p:sp>
      <p:sp>
        <p:nvSpPr>
          <p:cNvPr id="3" name="内容占位符 2"/>
          <p:cNvSpPr>
            <a:spLocks noGrp="1"/>
          </p:cNvSpPr>
          <p:nvPr>
            <p:ph idx="1"/>
          </p:nvPr>
        </p:nvSpPr>
        <p:spPr>
          <a:xfrm>
            <a:off x="651574" y="3050159"/>
            <a:ext cx="8089900" cy="3020349"/>
          </a:xfrm>
        </p:spPr>
        <p:txBody>
          <a:bodyPr/>
          <a:lstStyle/>
          <a:p>
            <a:pPr>
              <a:lnSpc>
                <a:spcPct val="100000"/>
              </a:lnSpc>
              <a:spcBef>
                <a:spcPts val="600"/>
              </a:spcBef>
              <a:buNone/>
            </a:pPr>
            <a:r>
              <a:rPr lang="en-US" altLang="zh-CN" sz="1800" dirty="0">
                <a:solidFill>
                  <a:srgbClr val="C00000"/>
                </a:solidFill>
              </a:rPr>
              <a:t>//</a:t>
            </a:r>
            <a:r>
              <a:rPr lang="zh-CN" altLang="en-US" sz="1800" dirty="0">
                <a:solidFill>
                  <a:srgbClr val="C00000"/>
                </a:solidFill>
              </a:rPr>
              <a:t>删除结点</a:t>
            </a:r>
            <a:r>
              <a:rPr lang="en-US" altLang="zh-CN" sz="1800" dirty="0">
                <a:solidFill>
                  <a:srgbClr val="C00000"/>
                </a:solidFill>
              </a:rPr>
              <a:t>p</a:t>
            </a:r>
          </a:p>
          <a:p>
            <a:pPr>
              <a:lnSpc>
                <a:spcPct val="100000"/>
              </a:lnSpc>
              <a:spcBef>
                <a:spcPts val="600"/>
              </a:spcBef>
              <a:buNone/>
            </a:pPr>
            <a:r>
              <a:rPr lang="en-US" altLang="zh-CN" sz="1800" dirty="0" err="1">
                <a:solidFill>
                  <a:srgbClr val="080808"/>
                </a:solidFill>
              </a:rPr>
              <a:t>struct</a:t>
            </a:r>
            <a:r>
              <a:rPr lang="en-US" altLang="zh-CN" sz="1800" dirty="0">
                <a:solidFill>
                  <a:srgbClr val="080808"/>
                </a:solidFill>
              </a:rPr>
              <a:t> student *p;</a:t>
            </a:r>
          </a:p>
          <a:p>
            <a:pPr>
              <a:lnSpc>
                <a:spcPct val="100000"/>
              </a:lnSpc>
              <a:spcBef>
                <a:spcPts val="600"/>
              </a:spcBef>
              <a:buNone/>
            </a:pPr>
            <a:r>
              <a:rPr lang="en-US" altLang="zh-CN" sz="1800" dirty="0">
                <a:solidFill>
                  <a:srgbClr val="0303DF"/>
                </a:solidFill>
              </a:rPr>
              <a:t>p1-&gt;next=p-&gt;next;</a:t>
            </a:r>
          </a:p>
          <a:p>
            <a:pPr>
              <a:lnSpc>
                <a:spcPct val="100000"/>
              </a:lnSpc>
              <a:spcBef>
                <a:spcPts val="600"/>
              </a:spcBef>
              <a:buNone/>
            </a:pPr>
            <a:r>
              <a:rPr lang="en-US" altLang="zh-CN" sz="1800" dirty="0">
                <a:solidFill>
                  <a:srgbClr val="0303DF"/>
                </a:solidFill>
              </a:rPr>
              <a:t>free(p);  //</a:t>
            </a:r>
            <a:r>
              <a:rPr lang="zh-CN" altLang="en-US" sz="1800" dirty="0">
                <a:solidFill>
                  <a:srgbClr val="0303DF"/>
                </a:solidFill>
              </a:rPr>
              <a:t>释放结点</a:t>
            </a:r>
            <a:r>
              <a:rPr lang="en-US" altLang="zh-CN" sz="1800" dirty="0">
                <a:solidFill>
                  <a:srgbClr val="0303DF"/>
                </a:solidFill>
              </a:rPr>
              <a:t>p</a:t>
            </a:r>
            <a:r>
              <a:rPr lang="zh-CN" altLang="en-US" sz="1800" dirty="0">
                <a:solidFill>
                  <a:srgbClr val="0303DF"/>
                </a:solidFill>
              </a:rPr>
              <a:t>所占用的内存空间；</a:t>
            </a:r>
            <a:endParaRPr lang="en-US" altLang="zh-CN" sz="1800" dirty="0">
              <a:solidFill>
                <a:srgbClr val="0303DF"/>
              </a:solidFill>
            </a:endParaRPr>
          </a:p>
          <a:p>
            <a:pPr>
              <a:lnSpc>
                <a:spcPct val="100000"/>
              </a:lnSpc>
              <a:spcBef>
                <a:spcPts val="600"/>
              </a:spcBef>
              <a:buNone/>
            </a:pPr>
            <a:r>
              <a:rPr lang="en-US" altLang="zh-CN" sz="1800" dirty="0">
                <a:solidFill>
                  <a:srgbClr val="006600"/>
                </a:solidFill>
              </a:rPr>
              <a:t>//</a:t>
            </a:r>
            <a:r>
              <a:rPr lang="zh-CN" altLang="en-US" sz="1800" dirty="0">
                <a:solidFill>
                  <a:srgbClr val="006600"/>
                </a:solidFill>
              </a:rPr>
              <a:t>删除一个结点后，可能使链表称为空表；</a:t>
            </a:r>
            <a:endParaRPr lang="en-US" altLang="zh-CN" sz="1800" dirty="0">
              <a:solidFill>
                <a:srgbClr val="006600"/>
              </a:solidFill>
            </a:endParaRPr>
          </a:p>
          <a:p>
            <a:pPr>
              <a:lnSpc>
                <a:spcPct val="100000"/>
              </a:lnSpc>
              <a:spcBef>
                <a:spcPts val="600"/>
              </a:spcBef>
              <a:buNone/>
            </a:pPr>
            <a:r>
              <a:rPr lang="zh-CN" altLang="en-US" sz="1800" b="1" dirty="0">
                <a:solidFill>
                  <a:srgbClr val="C00000"/>
                </a:solidFill>
              </a:rPr>
              <a:t>删除尾结点的操作，可以与上述过程统一；</a:t>
            </a:r>
            <a:endParaRPr lang="en-US" altLang="zh-CN" sz="1800" b="1" dirty="0">
              <a:solidFill>
                <a:srgbClr val="C00000"/>
              </a:solidFill>
            </a:endParaRPr>
          </a:p>
          <a:p>
            <a:pPr>
              <a:lnSpc>
                <a:spcPct val="100000"/>
              </a:lnSpc>
              <a:spcBef>
                <a:spcPts val="600"/>
              </a:spcBef>
              <a:buNone/>
            </a:pPr>
            <a:r>
              <a:rPr lang="en-US" altLang="zh-CN" sz="1800" dirty="0">
                <a:solidFill>
                  <a:srgbClr val="030DCD"/>
                </a:solidFill>
              </a:rPr>
              <a:t>//</a:t>
            </a:r>
            <a:r>
              <a:rPr lang="zh-CN" altLang="en-US" sz="1800" dirty="0">
                <a:solidFill>
                  <a:srgbClr val="030DCD"/>
                </a:solidFill>
              </a:rPr>
              <a:t>删除一个结点操作，需要记住被删除结点的前一个结点（</a:t>
            </a:r>
            <a:r>
              <a:rPr lang="en-US" altLang="zh-CN" sz="1800" dirty="0">
                <a:solidFill>
                  <a:srgbClr val="030DCD"/>
                </a:solidFill>
              </a:rPr>
              <a:t>p1</a:t>
            </a:r>
            <a:r>
              <a:rPr lang="zh-CN" altLang="en-US" sz="1800" dirty="0">
                <a:solidFill>
                  <a:srgbClr val="030DCD"/>
                </a:solidFill>
              </a:rPr>
              <a:t>）</a:t>
            </a:r>
            <a:endParaRPr lang="en-US" altLang="zh-CN" sz="1800" dirty="0">
              <a:solidFill>
                <a:srgbClr val="030DCD"/>
              </a:solidFill>
            </a:endParaRPr>
          </a:p>
          <a:p>
            <a:endParaRPr lang="zh-CN" altLang="en-US" sz="2000" dirty="0"/>
          </a:p>
        </p:txBody>
      </p:sp>
      <p:grpSp>
        <p:nvGrpSpPr>
          <p:cNvPr id="8" name="组合 7"/>
          <p:cNvGrpSpPr/>
          <p:nvPr/>
        </p:nvGrpSpPr>
        <p:grpSpPr>
          <a:xfrm>
            <a:off x="828675" y="1139493"/>
            <a:ext cx="7232650" cy="2072868"/>
            <a:chOff x="869950" y="1242542"/>
            <a:chExt cx="7232650" cy="2413101"/>
          </a:xfrm>
        </p:grpSpPr>
        <p:sp>
          <p:nvSpPr>
            <p:cNvPr id="11" name="文本框 10"/>
            <p:cNvSpPr txBox="1"/>
            <p:nvPr/>
          </p:nvSpPr>
          <p:spPr>
            <a:xfrm>
              <a:off x="869950" y="1719202"/>
              <a:ext cx="749300" cy="369332"/>
            </a:xfrm>
            <a:prstGeom prst="rect">
              <a:avLst/>
            </a:prstGeom>
            <a:noFill/>
          </p:spPr>
          <p:txBody>
            <a:bodyPr wrap="square" rtlCol="0">
              <a:spAutoFit/>
            </a:bodyPr>
            <a:lstStyle/>
            <a:p>
              <a:r>
                <a:rPr lang="en-US" altLang="zh-CN" b="1" dirty="0">
                  <a:solidFill>
                    <a:srgbClr val="0303DF"/>
                  </a:solidFill>
                  <a:latin typeface="+mn-ea"/>
                  <a:ea typeface="+mn-ea"/>
                </a:rPr>
                <a:t>head</a:t>
              </a:r>
              <a:endParaRPr lang="zh-CN" altLang="en-US" b="1" dirty="0">
                <a:solidFill>
                  <a:srgbClr val="0303DF"/>
                </a:solidFill>
                <a:latin typeface="+mn-ea"/>
                <a:ea typeface="+mn-ea"/>
              </a:endParaRPr>
            </a:p>
          </p:txBody>
        </p:sp>
        <p:sp>
          <p:nvSpPr>
            <p:cNvPr id="18" name="矩形 17"/>
            <p:cNvSpPr/>
            <p:nvPr/>
          </p:nvSpPr>
          <p:spPr bwMode="auto">
            <a:xfrm>
              <a:off x="1943100" y="1676161"/>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19" name="直接连接符 18"/>
            <p:cNvCxnSpPr>
              <a:stCxn id="18" idx="1"/>
              <a:endCxn id="18" idx="3"/>
            </p:cNvCxnSpPr>
            <p:nvPr/>
          </p:nvCxnSpPr>
          <p:spPr bwMode="auto">
            <a:xfrm>
              <a:off x="1943100" y="2044461"/>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981200" y="1725690"/>
              <a:ext cx="673100" cy="369332"/>
            </a:xfrm>
            <a:prstGeom prst="rect">
              <a:avLst/>
            </a:prstGeom>
            <a:noFill/>
          </p:spPr>
          <p:txBody>
            <a:bodyPr wrap="square" rtlCol="0">
              <a:spAutoFit/>
            </a:bodyPr>
            <a:lstStyle/>
            <a:p>
              <a:r>
                <a:rPr lang="en-US" altLang="zh-CN" dirty="0">
                  <a:solidFill>
                    <a:srgbClr val="080808"/>
                  </a:solidFill>
                  <a:latin typeface="+mn-ea"/>
                  <a:ea typeface="+mn-ea"/>
                </a:rPr>
                <a:t>  A</a:t>
              </a:r>
              <a:endParaRPr lang="zh-CN" altLang="en-US" dirty="0">
                <a:solidFill>
                  <a:srgbClr val="080808"/>
                </a:solidFill>
                <a:latin typeface="+mn-ea"/>
                <a:ea typeface="+mn-ea"/>
              </a:endParaRPr>
            </a:p>
          </p:txBody>
        </p:sp>
        <p:cxnSp>
          <p:nvCxnSpPr>
            <p:cNvPr id="24" name="肘形连接符 23"/>
            <p:cNvCxnSpPr/>
            <p:nvPr/>
          </p:nvCxnSpPr>
          <p:spPr bwMode="auto">
            <a:xfrm flipV="1">
              <a:off x="1506682" y="1910356"/>
              <a:ext cx="453736" cy="1571"/>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25" name="组合 24"/>
            <p:cNvGrpSpPr/>
            <p:nvPr/>
          </p:nvGrpSpPr>
          <p:grpSpPr>
            <a:xfrm>
              <a:off x="3130550" y="1242542"/>
              <a:ext cx="1962150" cy="1295673"/>
              <a:chOff x="590550" y="1242542"/>
              <a:chExt cx="1962150" cy="1295673"/>
            </a:xfrm>
          </p:grpSpPr>
          <p:sp>
            <p:nvSpPr>
              <p:cNvPr id="26" name="矩形 25"/>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27" name="直接连接符 26"/>
              <p:cNvCxnSpPr>
                <a:stCxn id="26" idx="1"/>
                <a:endCxn id="26"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B</a:t>
                </a:r>
                <a:endParaRPr lang="zh-CN" altLang="en-US" dirty="0">
                  <a:solidFill>
                    <a:srgbClr val="080808"/>
                  </a:solidFill>
                  <a:latin typeface="+mn-ea"/>
                  <a:ea typeface="+mn-ea"/>
                </a:endParaRPr>
              </a:p>
            </p:txBody>
          </p:sp>
          <p:sp>
            <p:nvSpPr>
              <p:cNvPr id="84" name="文本框 83"/>
              <p:cNvSpPr txBox="1"/>
              <p:nvPr/>
            </p:nvSpPr>
            <p:spPr>
              <a:xfrm>
                <a:off x="590550" y="1242542"/>
                <a:ext cx="914400" cy="369332"/>
              </a:xfrm>
              <a:prstGeom prst="rect">
                <a:avLst/>
              </a:prstGeom>
              <a:noFill/>
            </p:spPr>
            <p:txBody>
              <a:bodyPr wrap="square" rtlCol="0">
                <a:spAutoFit/>
              </a:bodyPr>
              <a:lstStyle/>
              <a:p>
                <a:r>
                  <a:rPr lang="en-US" altLang="zh-CN" dirty="0">
                    <a:solidFill>
                      <a:srgbClr val="080808"/>
                    </a:solidFill>
                    <a:latin typeface="+mn-ea"/>
                    <a:ea typeface="+mn-ea"/>
                  </a:rPr>
                  <a:t>  </a:t>
                </a:r>
                <a:r>
                  <a:rPr lang="en-US" altLang="zh-CN" dirty="0">
                    <a:solidFill>
                      <a:srgbClr val="030DCD"/>
                    </a:solidFill>
                    <a:latin typeface="+mn-ea"/>
                    <a:ea typeface="+mn-ea"/>
                  </a:rPr>
                  <a:t>p1</a:t>
                </a:r>
                <a:endParaRPr lang="zh-CN" altLang="en-US" dirty="0">
                  <a:solidFill>
                    <a:srgbClr val="030DCD"/>
                  </a:solidFill>
                  <a:latin typeface="+mn-ea"/>
                  <a:ea typeface="+mn-ea"/>
                </a:endParaRPr>
              </a:p>
            </p:txBody>
          </p:sp>
          <p:sp>
            <p:nvSpPr>
              <p:cNvPr id="85" name="文本框 84"/>
              <p:cNvSpPr txBox="1"/>
              <p:nvPr/>
            </p:nvSpPr>
            <p:spPr>
              <a:xfrm>
                <a:off x="1879600" y="2168883"/>
                <a:ext cx="673100" cy="369332"/>
              </a:xfrm>
              <a:prstGeom prst="rect">
                <a:avLst/>
              </a:prstGeom>
              <a:noFill/>
            </p:spPr>
            <p:txBody>
              <a:bodyPr wrap="square" rtlCol="0">
                <a:spAutoFit/>
              </a:bodyPr>
              <a:lstStyle/>
              <a:p>
                <a:r>
                  <a:rPr lang="en-US" altLang="zh-CN" dirty="0">
                    <a:solidFill>
                      <a:srgbClr val="080808"/>
                    </a:solidFill>
                    <a:latin typeface="+mn-ea"/>
                    <a:ea typeface="+mn-ea"/>
                  </a:rPr>
                  <a:t>  </a:t>
                </a:r>
                <a:r>
                  <a:rPr lang="en-US" altLang="zh-CN" dirty="0">
                    <a:solidFill>
                      <a:srgbClr val="C00000"/>
                    </a:solidFill>
                    <a:latin typeface="+mn-ea"/>
                    <a:ea typeface="+mn-ea"/>
                  </a:rPr>
                  <a:t>p</a:t>
                </a:r>
                <a:endParaRPr lang="zh-CN" altLang="en-US" dirty="0">
                  <a:solidFill>
                    <a:srgbClr val="C00000"/>
                  </a:solidFill>
                  <a:latin typeface="+mn-ea"/>
                  <a:ea typeface="+mn-ea"/>
                </a:endParaRPr>
              </a:p>
            </p:txBody>
          </p:sp>
        </p:grpSp>
        <p:cxnSp>
          <p:nvCxnSpPr>
            <p:cNvPr id="31" name="肘形连接符 30"/>
            <p:cNvCxnSpPr>
              <a:endCxn id="30" idx="1"/>
            </p:cNvCxnSpPr>
            <p:nvPr/>
          </p:nvCxnSpPr>
          <p:spPr bwMode="auto">
            <a:xfrm flipV="1">
              <a:off x="2425700" y="1910595"/>
              <a:ext cx="825500" cy="355878"/>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34" name="组合 33"/>
            <p:cNvGrpSpPr/>
            <p:nvPr/>
          </p:nvGrpSpPr>
          <p:grpSpPr>
            <a:xfrm>
              <a:off x="6057900" y="1715849"/>
              <a:ext cx="749300" cy="736600"/>
              <a:chOff x="673100" y="1676400"/>
              <a:chExt cx="749300" cy="736600"/>
            </a:xfrm>
          </p:grpSpPr>
          <p:sp>
            <p:nvSpPr>
              <p:cNvPr id="36" name="矩形 35"/>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37" name="直接连接符 36"/>
              <p:cNvCxnSpPr>
                <a:stCxn id="36" idx="1"/>
                <a:endCxn id="36"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0" name="文本框 39"/>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C</a:t>
                </a:r>
                <a:endParaRPr lang="zh-CN" altLang="en-US" dirty="0">
                  <a:solidFill>
                    <a:srgbClr val="080808"/>
                  </a:solidFill>
                  <a:latin typeface="+mn-ea"/>
                  <a:ea typeface="+mn-ea"/>
                </a:endParaRPr>
              </a:p>
            </p:txBody>
          </p:sp>
        </p:grpSp>
        <p:cxnSp>
          <p:nvCxnSpPr>
            <p:cNvPr id="35" name="肘形连接符 34"/>
            <p:cNvCxnSpPr>
              <a:endCxn id="62" idx="1"/>
            </p:cNvCxnSpPr>
            <p:nvPr/>
          </p:nvCxnSpPr>
          <p:spPr bwMode="auto">
            <a:xfrm>
              <a:off x="3689350" y="2303568"/>
              <a:ext cx="755650" cy="618643"/>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42" name="组合 41"/>
            <p:cNvGrpSpPr/>
            <p:nvPr/>
          </p:nvGrpSpPr>
          <p:grpSpPr>
            <a:xfrm>
              <a:off x="7315200" y="1713268"/>
              <a:ext cx="749300" cy="736600"/>
              <a:chOff x="673100" y="1676400"/>
              <a:chExt cx="749300" cy="736600"/>
            </a:xfrm>
          </p:grpSpPr>
          <p:sp>
            <p:nvSpPr>
              <p:cNvPr id="44" name="矩形 43"/>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45" name="直接连接符 44"/>
              <p:cNvCxnSpPr>
                <a:stCxn id="44" idx="1"/>
                <a:endCxn id="44"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8" name="文本框 47"/>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D</a:t>
                </a:r>
                <a:endParaRPr lang="zh-CN" altLang="en-US" dirty="0">
                  <a:solidFill>
                    <a:srgbClr val="080808"/>
                  </a:solidFill>
                  <a:latin typeface="+mn-ea"/>
                  <a:ea typeface="+mn-ea"/>
                </a:endParaRPr>
              </a:p>
            </p:txBody>
          </p:sp>
        </p:grpSp>
        <p:cxnSp>
          <p:nvCxnSpPr>
            <p:cNvPr id="43" name="肘形连接符 42"/>
            <p:cNvCxnSpPr>
              <a:endCxn id="48" idx="1"/>
            </p:cNvCxnSpPr>
            <p:nvPr/>
          </p:nvCxnSpPr>
          <p:spPr bwMode="auto">
            <a:xfrm flipV="1">
              <a:off x="6629400" y="1947463"/>
              <a:ext cx="723900" cy="319010"/>
            </a:xfrm>
            <a:prstGeom prst="bentConnector3">
              <a:avLst/>
            </a:prstGeom>
            <a:solidFill>
              <a:schemeClr val="accent1"/>
            </a:solidFill>
            <a:ln w="9525" cap="flat" cmpd="sng" algn="ctr">
              <a:solidFill>
                <a:schemeClr val="tx1"/>
              </a:solidFill>
              <a:prstDash val="solid"/>
              <a:round/>
              <a:headEnd type="none" w="med" len="med"/>
              <a:tailEnd type="triangle"/>
            </a:ln>
          </p:spPr>
        </p:cxnSp>
        <p:sp>
          <p:nvSpPr>
            <p:cNvPr id="58" name="文本框 57"/>
            <p:cNvSpPr txBox="1"/>
            <p:nvPr/>
          </p:nvSpPr>
          <p:spPr>
            <a:xfrm>
              <a:off x="7429500" y="2021360"/>
              <a:ext cx="673100" cy="369332"/>
            </a:xfrm>
            <a:prstGeom prst="rect">
              <a:avLst/>
            </a:prstGeom>
            <a:noFill/>
          </p:spPr>
          <p:txBody>
            <a:bodyPr wrap="square" rtlCol="0">
              <a:spAutoFit/>
            </a:bodyPr>
            <a:lstStyle/>
            <a:p>
              <a:r>
                <a:rPr lang="en-US" altLang="zh-CN" b="1" dirty="0">
                  <a:solidFill>
                    <a:srgbClr val="0303DF"/>
                  </a:solidFill>
                  <a:latin typeface="+mn-ea"/>
                  <a:ea typeface="+mn-ea"/>
                </a:rPr>
                <a:t>NULL</a:t>
              </a:r>
              <a:endParaRPr lang="zh-CN" altLang="en-US" b="1" dirty="0">
                <a:solidFill>
                  <a:srgbClr val="0303DF"/>
                </a:solidFill>
                <a:latin typeface="+mn-ea"/>
                <a:ea typeface="+mn-ea"/>
              </a:endParaRPr>
            </a:p>
          </p:txBody>
        </p:sp>
        <p:sp>
          <p:nvSpPr>
            <p:cNvPr id="60" name="矩形 59"/>
            <p:cNvSpPr/>
            <p:nvPr/>
          </p:nvSpPr>
          <p:spPr bwMode="auto">
            <a:xfrm>
              <a:off x="4406900" y="2620140"/>
              <a:ext cx="749300" cy="863583"/>
            </a:xfrm>
            <a:prstGeom prst="rect">
              <a:avLst/>
            </a:prstGeom>
            <a:solidFill>
              <a:srgbClr val="05A3DD"/>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62" name="文本框 61"/>
            <p:cNvSpPr txBox="1"/>
            <p:nvPr/>
          </p:nvSpPr>
          <p:spPr>
            <a:xfrm>
              <a:off x="4445000" y="2676908"/>
              <a:ext cx="647700" cy="369332"/>
            </a:xfrm>
            <a:prstGeom prst="rect">
              <a:avLst/>
            </a:prstGeom>
            <a:solidFill>
              <a:srgbClr val="05A3DD"/>
            </a:solidFill>
          </p:spPr>
          <p:txBody>
            <a:bodyPr wrap="square" rtlCol="0">
              <a:spAutoFit/>
            </a:bodyPr>
            <a:lstStyle/>
            <a:p>
              <a:r>
                <a:rPr lang="en-US" altLang="zh-CN" dirty="0">
                  <a:solidFill>
                    <a:srgbClr val="080808"/>
                  </a:solidFill>
                  <a:latin typeface="+mn-ea"/>
                  <a:ea typeface="+mn-ea"/>
                </a:rPr>
                <a:t>  E</a:t>
              </a:r>
              <a:endParaRPr lang="zh-CN" altLang="en-US" dirty="0">
                <a:solidFill>
                  <a:srgbClr val="080808"/>
                </a:solidFill>
                <a:latin typeface="+mn-ea"/>
                <a:ea typeface="+mn-ea"/>
              </a:endParaRPr>
            </a:p>
          </p:txBody>
        </p:sp>
        <p:cxnSp>
          <p:nvCxnSpPr>
            <p:cNvPr id="75" name="肘形连接符 74"/>
            <p:cNvCxnSpPr>
              <a:endCxn id="40" idx="1"/>
            </p:cNvCxnSpPr>
            <p:nvPr/>
          </p:nvCxnSpPr>
          <p:spPr bwMode="auto">
            <a:xfrm flipV="1">
              <a:off x="4889500" y="1950044"/>
              <a:ext cx="1206500" cy="1324607"/>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p:spPr>
        </p:cxnSp>
        <p:cxnSp>
          <p:nvCxnSpPr>
            <p:cNvPr id="81" name="肘形连接符 80"/>
            <p:cNvCxnSpPr/>
            <p:nvPr/>
          </p:nvCxnSpPr>
          <p:spPr bwMode="auto">
            <a:xfrm flipV="1">
              <a:off x="3898900" y="1796062"/>
              <a:ext cx="2139950" cy="330311"/>
            </a:xfrm>
            <a:prstGeom prst="bentConnector3">
              <a:avLst/>
            </a:prstGeom>
            <a:solidFill>
              <a:schemeClr val="accent1"/>
            </a:solidFill>
            <a:ln w="9525" cap="flat" cmpd="sng" algn="ctr">
              <a:solidFill>
                <a:srgbClr val="006600"/>
              </a:solidFill>
              <a:prstDash val="lgDash"/>
              <a:round/>
              <a:headEnd type="none" w="med" len="med"/>
              <a:tailEnd type="triangle"/>
            </a:ln>
          </p:spPr>
        </p:cxnSp>
        <p:cxnSp>
          <p:nvCxnSpPr>
            <p:cNvPr id="61" name="直接连接符 60"/>
            <p:cNvCxnSpPr>
              <a:stCxn id="60" idx="1"/>
              <a:endCxn id="60" idx="3"/>
            </p:cNvCxnSpPr>
            <p:nvPr/>
          </p:nvCxnSpPr>
          <p:spPr bwMode="auto">
            <a:xfrm>
              <a:off x="4406900" y="3051933"/>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38" name="组合 37"/>
            <p:cNvGrpSpPr/>
            <p:nvPr/>
          </p:nvGrpSpPr>
          <p:grpSpPr>
            <a:xfrm>
              <a:off x="4569511" y="3325443"/>
              <a:ext cx="342900" cy="330200"/>
              <a:chOff x="7429500" y="3500125"/>
              <a:chExt cx="342900" cy="330200"/>
            </a:xfrm>
          </p:grpSpPr>
          <p:cxnSp>
            <p:nvCxnSpPr>
              <p:cNvPr id="39" name="直接连接符 38"/>
              <p:cNvCxnSpPr/>
              <p:nvPr/>
            </p:nvCxnSpPr>
            <p:spPr bwMode="auto">
              <a:xfrm>
                <a:off x="7429500" y="3500125"/>
                <a:ext cx="342900" cy="330200"/>
              </a:xfrm>
              <a:prstGeom prst="line">
                <a:avLst/>
              </a:prstGeom>
              <a:solidFill>
                <a:schemeClr val="accent1"/>
              </a:solidFill>
              <a:ln w="9525" cap="flat" cmpd="sng" algn="ctr">
                <a:solidFill>
                  <a:srgbClr val="C00000"/>
                </a:solidFill>
                <a:prstDash val="solid"/>
                <a:round/>
                <a:headEnd type="none" w="med" len="med"/>
                <a:tailEnd type="none" w="med" len="med"/>
              </a:ln>
            </p:spPr>
          </p:cxnSp>
          <p:cxnSp>
            <p:nvCxnSpPr>
              <p:cNvPr id="41" name="直接连接符 40"/>
              <p:cNvCxnSpPr/>
              <p:nvPr/>
            </p:nvCxnSpPr>
            <p:spPr bwMode="auto">
              <a:xfrm flipH="1">
                <a:off x="7429500" y="3500126"/>
                <a:ext cx="342900" cy="289869"/>
              </a:xfrm>
              <a:prstGeom prst="line">
                <a:avLst/>
              </a:prstGeom>
              <a:solidFill>
                <a:schemeClr val="accent1"/>
              </a:solidFill>
              <a:ln w="9525" cap="flat" cmpd="sng" algn="ctr">
                <a:solidFill>
                  <a:srgbClr val="C00000"/>
                </a:solidFill>
                <a:prstDash val="solid"/>
                <a:round/>
                <a:headEnd type="none" w="med" len="med"/>
                <a:tailEnd type="none" w="med" len="med"/>
              </a:ln>
            </p:spPr>
          </p:cxnSp>
        </p:grpSp>
      </p:grpSp>
    </p:spTree>
    <p:extLst>
      <p:ext uri="{BB962C8B-B14F-4D97-AF65-F5344CB8AC3E}">
        <p14:creationId xmlns:p14="http://schemas.microsoft.com/office/powerpoint/2010/main" val="4047041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30DCD"/>
                </a:solidFill>
              </a:rPr>
              <a:t>删除</a:t>
            </a:r>
            <a:r>
              <a:rPr lang="zh-CN" altLang="en-US" dirty="0"/>
              <a:t>一个结点例</a:t>
            </a:r>
          </a:p>
        </p:txBody>
      </p:sp>
      <p:sp>
        <p:nvSpPr>
          <p:cNvPr id="3" name="内容占位符 2"/>
          <p:cNvSpPr>
            <a:spLocks noGrp="1"/>
          </p:cNvSpPr>
          <p:nvPr>
            <p:ph idx="1"/>
          </p:nvPr>
        </p:nvSpPr>
        <p:spPr>
          <a:xfrm>
            <a:off x="485774" y="1135063"/>
            <a:ext cx="8389777" cy="5345112"/>
          </a:xfrm>
        </p:spPr>
        <p:txBody>
          <a:bodyPr/>
          <a:lstStyle/>
          <a:p>
            <a:pPr marL="285750" indent="-285750">
              <a:spcBef>
                <a:spcPts val="0"/>
              </a:spcBef>
              <a:buFont typeface="Wingdings" panose="05000000000000000000" pitchFamily="2" charset="2"/>
              <a:buChar char="l"/>
            </a:pPr>
            <a:r>
              <a:rPr lang="zh-CN" altLang="en-US" sz="2000" b="1" dirty="0"/>
              <a:t>给出一个学生的</a:t>
            </a:r>
            <a:r>
              <a:rPr lang="en-US" altLang="zh-CN" sz="2000" b="1" dirty="0"/>
              <a:t>ID</a:t>
            </a:r>
            <a:r>
              <a:rPr lang="zh-CN" altLang="en-US" sz="2000" b="1" dirty="0"/>
              <a:t>，删除链表中结点的</a:t>
            </a:r>
            <a:r>
              <a:rPr lang="en-US" altLang="zh-CN" sz="2000" b="1" dirty="0"/>
              <a:t>ID</a:t>
            </a:r>
            <a:r>
              <a:rPr lang="zh-CN" altLang="en-US" sz="2000" b="1" dirty="0"/>
              <a:t>等于给定</a:t>
            </a:r>
            <a:r>
              <a:rPr lang="en-US" altLang="zh-CN" sz="2000" b="1" dirty="0"/>
              <a:t>ID</a:t>
            </a:r>
            <a:r>
              <a:rPr lang="zh-CN" altLang="en-US" sz="2000" b="1" dirty="0"/>
              <a:t>的结点</a:t>
            </a:r>
            <a:endParaRPr lang="en-US" altLang="zh-CN" sz="2000" b="1" dirty="0"/>
          </a:p>
          <a:p>
            <a:pPr>
              <a:lnSpc>
                <a:spcPct val="120000"/>
              </a:lnSpc>
              <a:spcBef>
                <a:spcPts val="0"/>
              </a:spcBef>
              <a:buNone/>
            </a:pPr>
            <a:r>
              <a:rPr lang="en-US" altLang="zh-CN" sz="1600" dirty="0">
                <a:solidFill>
                  <a:srgbClr val="000118"/>
                </a:solidFill>
              </a:rPr>
              <a:t>struct student  remove (struct student *head</a:t>
            </a:r>
            <a:r>
              <a:rPr lang="zh-CN" altLang="en-US" sz="1600" dirty="0">
                <a:solidFill>
                  <a:srgbClr val="000118"/>
                </a:solidFill>
              </a:rPr>
              <a:t>，</a:t>
            </a:r>
            <a:r>
              <a:rPr lang="en-US" altLang="zh-CN" sz="1600" dirty="0">
                <a:solidFill>
                  <a:srgbClr val="000118"/>
                </a:solidFill>
              </a:rPr>
              <a:t>long ID)</a:t>
            </a:r>
          </a:p>
          <a:p>
            <a:pPr>
              <a:lnSpc>
                <a:spcPct val="120000"/>
              </a:lnSpc>
              <a:spcBef>
                <a:spcPts val="0"/>
              </a:spcBef>
              <a:buNone/>
            </a:pPr>
            <a:r>
              <a:rPr lang="en-US" altLang="zh-CN" sz="1600" dirty="0">
                <a:solidFill>
                  <a:srgbClr val="000118"/>
                </a:solidFill>
              </a:rPr>
              <a:t> {</a:t>
            </a:r>
          </a:p>
          <a:p>
            <a:pPr>
              <a:lnSpc>
                <a:spcPct val="120000"/>
              </a:lnSpc>
              <a:spcBef>
                <a:spcPts val="0"/>
              </a:spcBef>
              <a:buNone/>
            </a:pPr>
            <a:r>
              <a:rPr lang="en-US" altLang="zh-CN" sz="1600" dirty="0">
                <a:solidFill>
                  <a:srgbClr val="000118"/>
                </a:solidFill>
              </a:rPr>
              <a:t>     </a:t>
            </a:r>
            <a:r>
              <a:rPr lang="en-US" altLang="zh-CN" sz="1600" dirty="0" err="1">
                <a:solidFill>
                  <a:srgbClr val="000118"/>
                </a:solidFill>
              </a:rPr>
              <a:t>struct</a:t>
            </a:r>
            <a:r>
              <a:rPr lang="en-US" altLang="zh-CN" sz="1600" dirty="0">
                <a:solidFill>
                  <a:srgbClr val="000118"/>
                </a:solidFill>
              </a:rPr>
              <a:t> student  </a:t>
            </a:r>
            <a:r>
              <a:rPr lang="zh-CN" altLang="en-US" sz="1600" dirty="0">
                <a:solidFill>
                  <a:srgbClr val="000118"/>
                </a:solidFill>
              </a:rPr>
              <a:t>*</a:t>
            </a:r>
            <a:r>
              <a:rPr lang="en-US" altLang="zh-CN" sz="1600" dirty="0" err="1">
                <a:solidFill>
                  <a:srgbClr val="000118"/>
                </a:solidFill>
              </a:rPr>
              <a:t>prev</a:t>
            </a:r>
            <a:r>
              <a:rPr lang="en-US" altLang="zh-CN" sz="1600" dirty="0">
                <a:solidFill>
                  <a:srgbClr val="000118"/>
                </a:solidFill>
              </a:rPr>
              <a:t>=head,  *</a:t>
            </a:r>
            <a:r>
              <a:rPr lang="en-US" altLang="zh-CN" sz="1600" dirty="0" err="1">
                <a:solidFill>
                  <a:srgbClr val="000118"/>
                </a:solidFill>
              </a:rPr>
              <a:t>pNext</a:t>
            </a:r>
            <a:r>
              <a:rPr lang="en-US" altLang="zh-CN" sz="1600" dirty="0">
                <a:solidFill>
                  <a:srgbClr val="000118"/>
                </a:solidFill>
              </a:rPr>
              <a:t>=head;</a:t>
            </a:r>
          </a:p>
          <a:p>
            <a:pPr>
              <a:lnSpc>
                <a:spcPct val="120000"/>
              </a:lnSpc>
              <a:spcBef>
                <a:spcPts val="0"/>
              </a:spcBef>
              <a:buNone/>
            </a:pPr>
            <a:r>
              <a:rPr lang="en-US" altLang="zh-CN" sz="1600" b="1" dirty="0">
                <a:solidFill>
                  <a:srgbClr val="7030A0"/>
                </a:solidFill>
              </a:rPr>
              <a:t>     if (head==NULL)    return (head);   //</a:t>
            </a:r>
            <a:r>
              <a:rPr lang="zh-CN" altLang="en-US" sz="1600" b="1" dirty="0">
                <a:solidFill>
                  <a:srgbClr val="7030A0"/>
                </a:solidFill>
              </a:rPr>
              <a:t>空表</a:t>
            </a:r>
            <a:endParaRPr lang="en-US" altLang="zh-CN" sz="1600" b="1" dirty="0">
              <a:solidFill>
                <a:srgbClr val="7030A0"/>
              </a:solidFill>
            </a:endParaRPr>
          </a:p>
          <a:p>
            <a:pPr>
              <a:lnSpc>
                <a:spcPct val="120000"/>
              </a:lnSpc>
              <a:spcBef>
                <a:spcPts val="0"/>
              </a:spcBef>
              <a:buNone/>
            </a:pPr>
            <a:r>
              <a:rPr lang="en-US" altLang="zh-CN" sz="1600" dirty="0">
                <a:solidFill>
                  <a:srgbClr val="000118"/>
                </a:solidFill>
              </a:rPr>
              <a:t>     while(</a:t>
            </a:r>
            <a:r>
              <a:rPr lang="en-US" altLang="zh-CN" sz="1600" dirty="0">
                <a:solidFill>
                  <a:srgbClr val="030DCD"/>
                </a:solidFill>
              </a:rPr>
              <a:t>ID != </a:t>
            </a:r>
            <a:r>
              <a:rPr lang="en-US" altLang="zh-CN" sz="1600" dirty="0" err="1">
                <a:solidFill>
                  <a:srgbClr val="030DCD"/>
                </a:solidFill>
              </a:rPr>
              <a:t>pNext</a:t>
            </a:r>
            <a:r>
              <a:rPr lang="en-US" altLang="zh-CN" sz="1600" dirty="0">
                <a:solidFill>
                  <a:srgbClr val="030DCD"/>
                </a:solidFill>
              </a:rPr>
              <a:t>-&gt;ID &amp;&amp; </a:t>
            </a:r>
            <a:r>
              <a:rPr lang="en-US" altLang="zh-CN" sz="1600" dirty="0" err="1">
                <a:solidFill>
                  <a:srgbClr val="030DCD"/>
                </a:solidFill>
              </a:rPr>
              <a:t>pNext</a:t>
            </a:r>
            <a:r>
              <a:rPr lang="en-US" altLang="zh-CN" sz="1600" dirty="0">
                <a:solidFill>
                  <a:srgbClr val="030DCD"/>
                </a:solidFill>
              </a:rPr>
              <a:t> !=NULL </a:t>
            </a:r>
            <a:r>
              <a:rPr lang="en-US" altLang="zh-CN" sz="1600" dirty="0">
                <a:solidFill>
                  <a:srgbClr val="000118"/>
                </a:solidFill>
              </a:rPr>
              <a:t>)   //</a:t>
            </a:r>
            <a:r>
              <a:rPr lang="zh-CN" altLang="en-US" sz="1600" dirty="0">
                <a:solidFill>
                  <a:srgbClr val="000118"/>
                </a:solidFill>
              </a:rPr>
              <a:t>查找要删除的结点</a:t>
            </a:r>
            <a:r>
              <a:rPr lang="en-US" altLang="zh-CN" sz="1600" dirty="0">
                <a:solidFill>
                  <a:srgbClr val="000118"/>
                </a:solidFill>
              </a:rPr>
              <a:t>   </a:t>
            </a:r>
          </a:p>
          <a:p>
            <a:pPr>
              <a:lnSpc>
                <a:spcPct val="120000"/>
              </a:lnSpc>
              <a:spcBef>
                <a:spcPts val="0"/>
              </a:spcBef>
              <a:buNone/>
            </a:pPr>
            <a:r>
              <a:rPr lang="en-US" altLang="zh-CN" sz="1600" dirty="0">
                <a:solidFill>
                  <a:srgbClr val="000118"/>
                </a:solidFill>
              </a:rPr>
              <a:t>     {      </a:t>
            </a:r>
            <a:r>
              <a:rPr lang="en-US" altLang="zh-CN" sz="1600" dirty="0" err="1">
                <a:solidFill>
                  <a:srgbClr val="000118"/>
                </a:solidFill>
              </a:rPr>
              <a:t>prev</a:t>
            </a:r>
            <a:r>
              <a:rPr lang="en-US" altLang="zh-CN" sz="1600" dirty="0">
                <a:solidFill>
                  <a:srgbClr val="000118"/>
                </a:solidFill>
              </a:rPr>
              <a:t>=</a:t>
            </a:r>
            <a:r>
              <a:rPr lang="en-US" altLang="zh-CN" sz="1600" dirty="0" err="1">
                <a:solidFill>
                  <a:srgbClr val="000118"/>
                </a:solidFill>
              </a:rPr>
              <a:t>pNext</a:t>
            </a:r>
            <a:r>
              <a:rPr lang="zh-CN" altLang="en-US" sz="1600" dirty="0">
                <a:solidFill>
                  <a:srgbClr val="000118"/>
                </a:solidFill>
              </a:rPr>
              <a:t>；</a:t>
            </a:r>
            <a:endParaRPr lang="en-US" altLang="zh-CN" sz="1600" dirty="0">
              <a:solidFill>
                <a:srgbClr val="000118"/>
              </a:solidFill>
            </a:endParaRPr>
          </a:p>
          <a:p>
            <a:pPr>
              <a:lnSpc>
                <a:spcPct val="120000"/>
              </a:lnSpc>
              <a:spcBef>
                <a:spcPts val="0"/>
              </a:spcBef>
              <a:buNone/>
            </a:pPr>
            <a:r>
              <a:rPr lang="en-US" altLang="zh-CN" sz="1600" dirty="0">
                <a:solidFill>
                  <a:srgbClr val="000118"/>
                </a:solidFill>
              </a:rPr>
              <a:t>             </a:t>
            </a:r>
            <a:r>
              <a:rPr lang="en-US" altLang="zh-CN" sz="1600" dirty="0" err="1">
                <a:solidFill>
                  <a:srgbClr val="000118"/>
                </a:solidFill>
              </a:rPr>
              <a:t>pNext</a:t>
            </a:r>
            <a:r>
              <a:rPr lang="en-US" altLang="zh-CN" sz="1600" dirty="0">
                <a:solidFill>
                  <a:srgbClr val="000118"/>
                </a:solidFill>
              </a:rPr>
              <a:t>=</a:t>
            </a:r>
            <a:r>
              <a:rPr lang="en-US" altLang="zh-CN" sz="1600" dirty="0" err="1">
                <a:solidFill>
                  <a:srgbClr val="000118"/>
                </a:solidFill>
              </a:rPr>
              <a:t>pNext</a:t>
            </a:r>
            <a:r>
              <a:rPr lang="en-US" altLang="zh-CN" sz="1600" dirty="0">
                <a:solidFill>
                  <a:srgbClr val="000118"/>
                </a:solidFill>
              </a:rPr>
              <a:t>-</a:t>
            </a:r>
            <a:r>
              <a:rPr lang="zh-CN" altLang="en-US" sz="1600" dirty="0">
                <a:solidFill>
                  <a:srgbClr val="000118"/>
                </a:solidFill>
              </a:rPr>
              <a:t>＞</a:t>
            </a:r>
            <a:r>
              <a:rPr lang="en-US" altLang="zh-CN" sz="1600" dirty="0">
                <a:solidFill>
                  <a:srgbClr val="000118"/>
                </a:solidFill>
              </a:rPr>
              <a:t>next</a:t>
            </a:r>
            <a:r>
              <a:rPr lang="zh-CN" altLang="en-US" sz="1600" dirty="0">
                <a:solidFill>
                  <a:srgbClr val="000118"/>
                </a:solidFill>
              </a:rPr>
              <a:t>；</a:t>
            </a:r>
            <a:r>
              <a:rPr lang="en-US" altLang="zh-CN" sz="1600" dirty="0">
                <a:solidFill>
                  <a:srgbClr val="C00000"/>
                </a:solidFill>
              </a:rPr>
              <a:t>//</a:t>
            </a:r>
            <a:r>
              <a:rPr lang="en-US" altLang="zh-CN" sz="1600" dirty="0" err="1">
                <a:solidFill>
                  <a:srgbClr val="C00000"/>
                </a:solidFill>
              </a:rPr>
              <a:t>prev</a:t>
            </a:r>
            <a:r>
              <a:rPr lang="zh-CN" altLang="en-US" sz="1600" dirty="0">
                <a:solidFill>
                  <a:srgbClr val="C00000"/>
                </a:solidFill>
              </a:rPr>
              <a:t>比</a:t>
            </a:r>
            <a:r>
              <a:rPr lang="en-US" altLang="zh-CN" sz="1600" dirty="0" err="1">
                <a:solidFill>
                  <a:srgbClr val="C00000"/>
                </a:solidFill>
              </a:rPr>
              <a:t>pNext</a:t>
            </a:r>
            <a:r>
              <a:rPr lang="zh-CN" altLang="en-US" sz="1600" dirty="0">
                <a:solidFill>
                  <a:srgbClr val="C00000"/>
                </a:solidFill>
              </a:rPr>
              <a:t>慢一个结点</a:t>
            </a:r>
            <a:r>
              <a:rPr lang="zh-CN" altLang="en-US" sz="1600" dirty="0">
                <a:solidFill>
                  <a:srgbClr val="030DCD"/>
                </a:solidFill>
              </a:rPr>
              <a:t>；</a:t>
            </a:r>
            <a:r>
              <a:rPr lang="en-US" altLang="zh-CN" sz="1600" dirty="0" err="1">
                <a:solidFill>
                  <a:srgbClr val="030DCD"/>
                </a:solidFill>
              </a:rPr>
              <a:t>prev</a:t>
            </a:r>
            <a:r>
              <a:rPr lang="zh-CN" altLang="en-US" sz="1600" dirty="0">
                <a:solidFill>
                  <a:srgbClr val="030DCD"/>
                </a:solidFill>
              </a:rPr>
              <a:t>指向被删除结点的前面的结点</a:t>
            </a:r>
            <a:endParaRPr lang="en-US" altLang="zh-CN" sz="1600" dirty="0">
              <a:solidFill>
                <a:srgbClr val="030DCD"/>
              </a:solidFill>
            </a:endParaRPr>
          </a:p>
          <a:p>
            <a:pPr>
              <a:lnSpc>
                <a:spcPct val="120000"/>
              </a:lnSpc>
              <a:spcBef>
                <a:spcPts val="0"/>
              </a:spcBef>
              <a:buNone/>
            </a:pPr>
            <a:r>
              <a:rPr lang="en-US" altLang="zh-CN" sz="1600" dirty="0">
                <a:solidFill>
                  <a:srgbClr val="000118"/>
                </a:solidFill>
              </a:rPr>
              <a:t>      }</a:t>
            </a:r>
          </a:p>
          <a:p>
            <a:pPr>
              <a:lnSpc>
                <a:spcPct val="120000"/>
              </a:lnSpc>
              <a:spcBef>
                <a:spcPts val="0"/>
              </a:spcBef>
              <a:buNone/>
            </a:pPr>
            <a:r>
              <a:rPr lang="en-US" altLang="zh-CN" sz="1600" dirty="0">
                <a:solidFill>
                  <a:srgbClr val="000118"/>
                </a:solidFill>
              </a:rPr>
              <a:t>     if (</a:t>
            </a:r>
            <a:r>
              <a:rPr lang="en-US" altLang="zh-CN" sz="1600" dirty="0" err="1">
                <a:solidFill>
                  <a:srgbClr val="C00000"/>
                </a:solidFill>
              </a:rPr>
              <a:t>pNext</a:t>
            </a:r>
            <a:r>
              <a:rPr lang="en-US" altLang="zh-CN" sz="1600" dirty="0">
                <a:solidFill>
                  <a:srgbClr val="C00000"/>
                </a:solidFill>
              </a:rPr>
              <a:t>==NULL</a:t>
            </a:r>
            <a:r>
              <a:rPr lang="en-US" altLang="zh-CN" sz="1600" dirty="0">
                <a:solidFill>
                  <a:srgbClr val="000118"/>
                </a:solidFill>
              </a:rPr>
              <a:t>)  return head; //</a:t>
            </a:r>
            <a:r>
              <a:rPr lang="zh-CN" altLang="en-US" sz="1600" dirty="0">
                <a:solidFill>
                  <a:srgbClr val="000118"/>
                </a:solidFill>
              </a:rPr>
              <a:t>没有要删除的结点；</a:t>
            </a:r>
            <a:endParaRPr lang="en-US" altLang="zh-CN" sz="1600" dirty="0">
              <a:solidFill>
                <a:srgbClr val="000118"/>
              </a:solidFill>
            </a:endParaRPr>
          </a:p>
          <a:p>
            <a:pPr>
              <a:lnSpc>
                <a:spcPct val="120000"/>
              </a:lnSpc>
              <a:spcBef>
                <a:spcPts val="0"/>
              </a:spcBef>
              <a:buNone/>
            </a:pPr>
            <a:r>
              <a:rPr lang="en-US" altLang="zh-CN" sz="1600" dirty="0">
                <a:solidFill>
                  <a:srgbClr val="000118"/>
                </a:solidFill>
              </a:rPr>
              <a:t>     if (</a:t>
            </a:r>
            <a:r>
              <a:rPr lang="en-US" altLang="zh-CN" sz="1600" dirty="0" err="1">
                <a:solidFill>
                  <a:srgbClr val="C00000"/>
                </a:solidFill>
              </a:rPr>
              <a:t>pNext</a:t>
            </a:r>
            <a:r>
              <a:rPr lang="en-US" altLang="zh-CN" sz="1600" dirty="0">
                <a:solidFill>
                  <a:srgbClr val="C00000"/>
                </a:solidFill>
              </a:rPr>
              <a:t>==head</a:t>
            </a:r>
            <a:r>
              <a:rPr lang="en-US" altLang="zh-CN" sz="1600" dirty="0">
                <a:solidFill>
                  <a:srgbClr val="000118"/>
                </a:solidFill>
              </a:rPr>
              <a:t>)  { head = </a:t>
            </a:r>
            <a:r>
              <a:rPr lang="en-US" altLang="zh-CN" sz="1600" dirty="0" err="1">
                <a:solidFill>
                  <a:srgbClr val="000118"/>
                </a:solidFill>
              </a:rPr>
              <a:t>pNext</a:t>
            </a:r>
            <a:r>
              <a:rPr lang="en-US" altLang="zh-CN" sz="1600" dirty="0">
                <a:solidFill>
                  <a:srgbClr val="000118"/>
                </a:solidFill>
              </a:rPr>
              <a:t>-&gt;next; free(</a:t>
            </a:r>
            <a:r>
              <a:rPr lang="en-US" altLang="zh-CN" sz="1600" dirty="0" err="1">
                <a:solidFill>
                  <a:srgbClr val="000118"/>
                </a:solidFill>
              </a:rPr>
              <a:t>pNext</a:t>
            </a:r>
            <a:r>
              <a:rPr lang="en-US" altLang="zh-CN" sz="1600" dirty="0">
                <a:solidFill>
                  <a:srgbClr val="000118"/>
                </a:solidFill>
              </a:rPr>
              <a:t>); return head;} //</a:t>
            </a:r>
            <a:r>
              <a:rPr lang="zh-CN" altLang="en-US" sz="1600" dirty="0">
                <a:solidFill>
                  <a:srgbClr val="000118"/>
                </a:solidFill>
              </a:rPr>
              <a:t>删除头结点</a:t>
            </a:r>
            <a:endParaRPr lang="en-US" altLang="zh-CN" sz="1600" dirty="0">
              <a:solidFill>
                <a:srgbClr val="000118"/>
              </a:solidFill>
            </a:endParaRPr>
          </a:p>
          <a:p>
            <a:pPr>
              <a:lnSpc>
                <a:spcPct val="120000"/>
              </a:lnSpc>
              <a:spcBef>
                <a:spcPts val="0"/>
              </a:spcBef>
              <a:buNone/>
            </a:pPr>
            <a:r>
              <a:rPr lang="en-US" altLang="zh-CN" sz="1600" dirty="0">
                <a:solidFill>
                  <a:srgbClr val="000118"/>
                </a:solidFill>
              </a:rPr>
              <a:t>     //</a:t>
            </a:r>
            <a:r>
              <a:rPr lang="en-US" altLang="zh-CN" sz="1600" dirty="0" err="1">
                <a:solidFill>
                  <a:srgbClr val="000118"/>
                </a:solidFill>
              </a:rPr>
              <a:t>pNext</a:t>
            </a:r>
            <a:r>
              <a:rPr lang="zh-CN" altLang="en-US" sz="1600" dirty="0">
                <a:solidFill>
                  <a:srgbClr val="000118"/>
                </a:solidFill>
              </a:rPr>
              <a:t>是要删除的结点，可能是一个中间结点，也可能是尾结点；</a:t>
            </a:r>
            <a:endParaRPr lang="en-US" altLang="zh-CN" sz="1600" dirty="0">
              <a:solidFill>
                <a:srgbClr val="000118"/>
              </a:solidFill>
            </a:endParaRPr>
          </a:p>
          <a:p>
            <a:pPr>
              <a:lnSpc>
                <a:spcPct val="120000"/>
              </a:lnSpc>
              <a:spcBef>
                <a:spcPts val="0"/>
              </a:spcBef>
              <a:buNone/>
            </a:pPr>
            <a:r>
              <a:rPr lang="en-US" altLang="zh-CN" sz="1600" dirty="0">
                <a:solidFill>
                  <a:srgbClr val="000118"/>
                </a:solidFill>
              </a:rPr>
              <a:t>      </a:t>
            </a:r>
            <a:r>
              <a:rPr lang="en-US" altLang="zh-CN" sz="1600" b="1" dirty="0" err="1">
                <a:solidFill>
                  <a:srgbClr val="030DCD"/>
                </a:solidFill>
              </a:rPr>
              <a:t>prev</a:t>
            </a:r>
            <a:r>
              <a:rPr lang="en-US" altLang="zh-CN" sz="1600" b="1" dirty="0">
                <a:solidFill>
                  <a:srgbClr val="030DCD"/>
                </a:solidFill>
              </a:rPr>
              <a:t>-&gt;next=</a:t>
            </a:r>
            <a:r>
              <a:rPr lang="en-US" altLang="zh-CN" sz="1600" b="1" dirty="0" err="1">
                <a:solidFill>
                  <a:srgbClr val="030DCD"/>
                </a:solidFill>
              </a:rPr>
              <a:t>pNext</a:t>
            </a:r>
            <a:r>
              <a:rPr lang="en-US" altLang="zh-CN" sz="1600" b="1" dirty="0">
                <a:solidFill>
                  <a:srgbClr val="030DCD"/>
                </a:solidFill>
              </a:rPr>
              <a:t>-&gt;next;   </a:t>
            </a:r>
          </a:p>
          <a:p>
            <a:pPr>
              <a:lnSpc>
                <a:spcPct val="120000"/>
              </a:lnSpc>
              <a:spcBef>
                <a:spcPts val="0"/>
              </a:spcBef>
              <a:buNone/>
            </a:pPr>
            <a:r>
              <a:rPr lang="en-US" altLang="zh-CN" sz="1600" dirty="0">
                <a:solidFill>
                  <a:srgbClr val="000118"/>
                </a:solidFill>
              </a:rPr>
              <a:t>      free(</a:t>
            </a:r>
            <a:r>
              <a:rPr lang="en-US" altLang="zh-CN" sz="1600" dirty="0" err="1">
                <a:solidFill>
                  <a:srgbClr val="000118"/>
                </a:solidFill>
              </a:rPr>
              <a:t>pNext</a:t>
            </a:r>
            <a:r>
              <a:rPr lang="en-US" altLang="zh-CN" sz="1600" dirty="0">
                <a:solidFill>
                  <a:srgbClr val="000118"/>
                </a:solidFill>
              </a:rPr>
              <a:t>); </a:t>
            </a:r>
            <a:endParaRPr lang="en-US" altLang="zh-CN" sz="1600" dirty="0">
              <a:solidFill>
                <a:srgbClr val="030DCD"/>
              </a:solidFill>
            </a:endParaRPr>
          </a:p>
          <a:p>
            <a:pPr>
              <a:lnSpc>
                <a:spcPct val="120000"/>
              </a:lnSpc>
              <a:spcBef>
                <a:spcPts val="0"/>
              </a:spcBef>
              <a:buNone/>
            </a:pPr>
            <a:r>
              <a:rPr lang="zh-CN" altLang="en-US" sz="1600" dirty="0">
                <a:solidFill>
                  <a:srgbClr val="000118"/>
                </a:solidFill>
              </a:rPr>
              <a:t>　  </a:t>
            </a:r>
            <a:r>
              <a:rPr lang="en-US" altLang="zh-CN" sz="1600" dirty="0">
                <a:solidFill>
                  <a:srgbClr val="000118"/>
                </a:solidFill>
              </a:rPr>
              <a:t>return  (head)</a:t>
            </a:r>
            <a:r>
              <a:rPr lang="zh-CN" altLang="en-US" sz="1600" dirty="0">
                <a:solidFill>
                  <a:srgbClr val="000118"/>
                </a:solidFill>
              </a:rPr>
              <a:t>；</a:t>
            </a:r>
          </a:p>
          <a:p>
            <a:pPr>
              <a:lnSpc>
                <a:spcPct val="120000"/>
              </a:lnSpc>
              <a:spcBef>
                <a:spcPts val="0"/>
              </a:spcBef>
              <a:buNone/>
            </a:pPr>
            <a:r>
              <a:rPr lang="en-US" altLang="zh-CN" sz="1600" dirty="0">
                <a:solidFill>
                  <a:srgbClr val="000118"/>
                </a:solidFill>
              </a:rPr>
              <a:t>   } </a:t>
            </a:r>
            <a:endParaRPr lang="zh-CN" altLang="en-US" sz="1600" dirty="0">
              <a:solidFill>
                <a:srgbClr val="000118"/>
              </a:solidFill>
            </a:endParaRPr>
          </a:p>
          <a:p>
            <a:pPr>
              <a:spcBef>
                <a:spcPts val="0"/>
              </a:spcBef>
            </a:pPr>
            <a:endParaRPr lang="zh-CN" altLang="en-US" dirty="0">
              <a:solidFill>
                <a:srgbClr val="000118"/>
              </a:solidFill>
            </a:endParaRPr>
          </a:p>
        </p:txBody>
      </p:sp>
    </p:spTree>
    <p:extLst>
      <p:ext uri="{BB962C8B-B14F-4D97-AF65-F5344CB8AC3E}">
        <p14:creationId xmlns:p14="http://schemas.microsoft.com/office/powerpoint/2010/main" val="1980493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参考代码</a:t>
            </a:r>
            <a:r>
              <a:rPr lang="en-US" altLang="zh-CN" dirty="0"/>
              <a:t>---</a:t>
            </a:r>
            <a:r>
              <a:rPr lang="zh-CN" altLang="en-US" dirty="0"/>
              <a:t>在有序表中删除一个结点</a:t>
            </a:r>
          </a:p>
        </p:txBody>
      </p:sp>
      <p:sp>
        <p:nvSpPr>
          <p:cNvPr id="3" name="内容占位符 2"/>
          <p:cNvSpPr>
            <a:spLocks noGrp="1"/>
          </p:cNvSpPr>
          <p:nvPr>
            <p:ph idx="1"/>
          </p:nvPr>
        </p:nvSpPr>
        <p:spPr/>
        <p:txBody>
          <a:bodyPr/>
          <a:lstStyle/>
          <a:p>
            <a:pPr marL="285750" lvl="1" indent="0">
              <a:lnSpc>
                <a:spcPct val="100000"/>
              </a:lnSpc>
              <a:buNone/>
            </a:pPr>
            <a:r>
              <a:rPr lang="en-US" altLang="zh-CN" sz="1600" dirty="0"/>
              <a:t>student* </a:t>
            </a:r>
            <a:r>
              <a:rPr lang="en-US" altLang="zh-CN" sz="1600" dirty="0" err="1"/>
              <a:t>removeSortedLink</a:t>
            </a:r>
            <a:r>
              <a:rPr lang="en-US" altLang="zh-CN" sz="1600" dirty="0"/>
              <a:t>(student *head, </a:t>
            </a:r>
            <a:r>
              <a:rPr lang="en-US" altLang="zh-CN" sz="1600" dirty="0" err="1"/>
              <a:t>int</a:t>
            </a:r>
            <a:r>
              <a:rPr lang="en-US" altLang="zh-CN" sz="1600" dirty="0"/>
              <a:t> ID)   //return head</a:t>
            </a:r>
          </a:p>
          <a:p>
            <a:pPr marL="285750" lvl="1" indent="0">
              <a:lnSpc>
                <a:spcPct val="100000"/>
              </a:lnSpc>
              <a:buNone/>
            </a:pPr>
            <a:r>
              <a:rPr lang="en-US" altLang="zh-CN" sz="1600" dirty="0"/>
              <a:t>{</a:t>
            </a:r>
          </a:p>
          <a:p>
            <a:pPr marL="285750" lvl="1" indent="0">
              <a:lnSpc>
                <a:spcPct val="100000"/>
              </a:lnSpc>
              <a:buNone/>
            </a:pPr>
            <a:r>
              <a:rPr lang="en-US" altLang="zh-CN" sz="1600" dirty="0"/>
              <a:t>    node *</a:t>
            </a:r>
            <a:r>
              <a:rPr lang="en-US" altLang="zh-CN" sz="1600" dirty="0" err="1"/>
              <a:t>prev</a:t>
            </a:r>
            <a:r>
              <a:rPr lang="en-US" altLang="zh-CN" sz="1600" dirty="0"/>
              <a:t>=head, *</a:t>
            </a:r>
            <a:r>
              <a:rPr lang="en-US" altLang="zh-CN" sz="1600" dirty="0" err="1"/>
              <a:t>pNext</a:t>
            </a:r>
            <a:r>
              <a:rPr lang="en-US" altLang="zh-CN" sz="1600" dirty="0"/>
              <a:t>=head;	  </a:t>
            </a:r>
          </a:p>
          <a:p>
            <a:pPr marL="285750" lvl="1" indent="0">
              <a:lnSpc>
                <a:spcPct val="100000"/>
              </a:lnSpc>
              <a:buNone/>
            </a:pPr>
            <a:r>
              <a:rPr lang="en-US" altLang="zh-CN" sz="1600" dirty="0">
                <a:solidFill>
                  <a:srgbClr val="006600"/>
                </a:solidFill>
              </a:rPr>
              <a:t>    if (head==NULL)  return head;    //empty list    </a:t>
            </a:r>
          </a:p>
          <a:p>
            <a:pPr marL="285750" lvl="1" indent="0">
              <a:lnSpc>
                <a:spcPct val="100000"/>
              </a:lnSpc>
              <a:buNone/>
            </a:pPr>
            <a:r>
              <a:rPr lang="en-US" altLang="zh-CN" sz="1600" dirty="0"/>
              <a:t>    while (</a:t>
            </a:r>
            <a:r>
              <a:rPr lang="en-US" altLang="zh-CN" sz="1600" dirty="0" err="1"/>
              <a:t>pNext</a:t>
            </a:r>
            <a:r>
              <a:rPr lang="en-US" altLang="zh-CN" sz="1600" dirty="0"/>
              <a:t>!=NULL &amp;&amp; </a:t>
            </a:r>
            <a:r>
              <a:rPr lang="en-US" altLang="zh-CN" sz="1600" dirty="0" err="1"/>
              <a:t>pNext</a:t>
            </a:r>
            <a:r>
              <a:rPr lang="en-US" altLang="zh-CN" sz="1600" dirty="0"/>
              <a:t>-&gt;ID != ID)</a:t>
            </a:r>
          </a:p>
          <a:p>
            <a:pPr marL="285750" lvl="1" indent="0">
              <a:lnSpc>
                <a:spcPct val="100000"/>
              </a:lnSpc>
              <a:buNone/>
            </a:pPr>
            <a:r>
              <a:rPr lang="en-US" altLang="zh-CN" sz="1600" dirty="0"/>
              <a:t>    {   </a:t>
            </a:r>
            <a:r>
              <a:rPr lang="en-US" altLang="zh-CN" sz="1600" dirty="0" err="1"/>
              <a:t>prev</a:t>
            </a:r>
            <a:r>
              <a:rPr lang="en-US" altLang="zh-CN" sz="1600" dirty="0"/>
              <a:t>=</a:t>
            </a:r>
            <a:r>
              <a:rPr lang="en-US" altLang="zh-CN" sz="1600" dirty="0" err="1"/>
              <a:t>pNext</a:t>
            </a:r>
            <a:r>
              <a:rPr lang="en-US" altLang="zh-CN" sz="1600" dirty="0"/>
              <a:t>;</a:t>
            </a:r>
          </a:p>
          <a:p>
            <a:pPr marL="285750" lvl="1" indent="0">
              <a:lnSpc>
                <a:spcPct val="100000"/>
              </a:lnSpc>
              <a:buNone/>
            </a:pPr>
            <a:r>
              <a:rPr lang="en-US" altLang="zh-CN" sz="1600" dirty="0"/>
              <a:t>        </a:t>
            </a:r>
            <a:r>
              <a:rPr lang="en-US" altLang="zh-CN" sz="1600" dirty="0" err="1"/>
              <a:t>pNext</a:t>
            </a:r>
            <a:r>
              <a:rPr lang="en-US" altLang="zh-CN" sz="1600" dirty="0"/>
              <a:t>=</a:t>
            </a:r>
            <a:r>
              <a:rPr lang="en-US" altLang="zh-CN" sz="1600" dirty="0" err="1"/>
              <a:t>pNext</a:t>
            </a:r>
            <a:r>
              <a:rPr lang="en-US" altLang="zh-CN" sz="1600" dirty="0"/>
              <a:t>-&gt;next;</a:t>
            </a:r>
          </a:p>
          <a:p>
            <a:pPr marL="285750" lvl="1" indent="0">
              <a:lnSpc>
                <a:spcPct val="100000"/>
              </a:lnSpc>
              <a:buNone/>
            </a:pPr>
            <a:r>
              <a:rPr lang="en-US" altLang="zh-CN" sz="1600" dirty="0"/>
              <a:t>    }</a:t>
            </a:r>
          </a:p>
          <a:p>
            <a:pPr marL="285750" lvl="1" indent="0">
              <a:lnSpc>
                <a:spcPct val="100000"/>
              </a:lnSpc>
              <a:buNone/>
            </a:pPr>
            <a:r>
              <a:rPr lang="en-US" altLang="zh-CN" sz="1600" dirty="0"/>
              <a:t>    if (</a:t>
            </a:r>
            <a:r>
              <a:rPr lang="en-US" altLang="zh-CN" sz="1600" dirty="0" err="1"/>
              <a:t>pNext</a:t>
            </a:r>
            <a:r>
              <a:rPr lang="en-US" altLang="zh-CN" sz="1600" dirty="0"/>
              <a:t>==NULL)    return head;  //not find</a:t>
            </a:r>
          </a:p>
          <a:p>
            <a:pPr marL="285750" lvl="1" indent="0">
              <a:lnSpc>
                <a:spcPct val="100000"/>
              </a:lnSpc>
              <a:buNone/>
            </a:pPr>
            <a:r>
              <a:rPr lang="en-US" altLang="zh-CN" sz="1600" dirty="0"/>
              <a:t>    else </a:t>
            </a:r>
            <a:r>
              <a:rPr lang="en-US" altLang="zh-CN" sz="1600" dirty="0">
                <a:solidFill>
                  <a:srgbClr val="030DCD"/>
                </a:solidFill>
              </a:rPr>
              <a:t>if (</a:t>
            </a:r>
            <a:r>
              <a:rPr lang="en-US" altLang="zh-CN" sz="1600" dirty="0" err="1">
                <a:solidFill>
                  <a:srgbClr val="030DCD"/>
                </a:solidFill>
              </a:rPr>
              <a:t>pNext</a:t>
            </a:r>
            <a:r>
              <a:rPr lang="en-US" altLang="zh-CN" sz="1600" dirty="0">
                <a:solidFill>
                  <a:srgbClr val="030DCD"/>
                </a:solidFill>
              </a:rPr>
              <a:t>==head)   //delete first element</a:t>
            </a:r>
          </a:p>
          <a:p>
            <a:pPr marL="285750" lvl="1" indent="0">
              <a:lnSpc>
                <a:spcPct val="100000"/>
              </a:lnSpc>
              <a:buNone/>
            </a:pPr>
            <a:r>
              <a:rPr lang="en-US" altLang="zh-CN" sz="1600" dirty="0"/>
              <a:t>    {	head = </a:t>
            </a:r>
            <a:r>
              <a:rPr lang="en-US" altLang="zh-CN" sz="1600" dirty="0" err="1"/>
              <a:t>pNext</a:t>
            </a:r>
            <a:r>
              <a:rPr lang="en-US" altLang="zh-CN" sz="1600" dirty="0"/>
              <a:t>-&gt;next;</a:t>
            </a:r>
          </a:p>
          <a:p>
            <a:pPr marL="285750" lvl="1" indent="0">
              <a:lnSpc>
                <a:spcPct val="100000"/>
              </a:lnSpc>
              <a:buNone/>
            </a:pPr>
            <a:r>
              <a:rPr lang="en-US" altLang="zh-CN" sz="1600" dirty="0"/>
              <a:t>	free(</a:t>
            </a:r>
            <a:r>
              <a:rPr lang="en-US" altLang="zh-CN" sz="1600" dirty="0" err="1"/>
              <a:t>pNext</a:t>
            </a:r>
            <a:r>
              <a:rPr lang="en-US" altLang="zh-CN" sz="1600" dirty="0"/>
              <a:t>);	</a:t>
            </a:r>
          </a:p>
          <a:p>
            <a:pPr marL="285750" lvl="1" indent="0">
              <a:lnSpc>
                <a:spcPct val="100000"/>
              </a:lnSpc>
              <a:buNone/>
            </a:pPr>
            <a:r>
              <a:rPr lang="en-US" altLang="zh-CN" sz="1600" dirty="0"/>
              <a:t>     } </a:t>
            </a:r>
          </a:p>
          <a:p>
            <a:pPr marL="285750" lvl="1" indent="0">
              <a:lnSpc>
                <a:spcPct val="100000"/>
              </a:lnSpc>
              <a:buNone/>
            </a:pPr>
            <a:r>
              <a:rPr lang="en-US" altLang="zh-CN" sz="1600" dirty="0"/>
              <a:t>     else  </a:t>
            </a:r>
          </a:p>
          <a:p>
            <a:pPr marL="285750" lvl="1" indent="0">
              <a:lnSpc>
                <a:spcPct val="100000"/>
              </a:lnSpc>
              <a:buNone/>
            </a:pPr>
            <a:r>
              <a:rPr lang="en-US" altLang="zh-CN" sz="1600" dirty="0"/>
              <a:t>     {	  </a:t>
            </a:r>
            <a:r>
              <a:rPr lang="en-US" altLang="zh-CN" sz="1600" dirty="0" err="1"/>
              <a:t>prev</a:t>
            </a:r>
            <a:r>
              <a:rPr lang="en-US" altLang="zh-CN" sz="1600" dirty="0"/>
              <a:t>-&gt;next=</a:t>
            </a:r>
            <a:r>
              <a:rPr lang="en-US" altLang="zh-CN" sz="1600" dirty="0" err="1"/>
              <a:t>pNext</a:t>
            </a:r>
            <a:r>
              <a:rPr lang="en-US" altLang="zh-CN" sz="1600" dirty="0"/>
              <a:t>-&gt;next;</a:t>
            </a:r>
          </a:p>
          <a:p>
            <a:pPr marL="285750" lvl="1" indent="0">
              <a:lnSpc>
                <a:spcPct val="100000"/>
              </a:lnSpc>
              <a:buNone/>
            </a:pPr>
            <a:r>
              <a:rPr lang="en-US" altLang="zh-CN" sz="1600" dirty="0"/>
              <a:t>         free(</a:t>
            </a:r>
            <a:r>
              <a:rPr lang="en-US" altLang="zh-CN" sz="1600" dirty="0" err="1"/>
              <a:t>pNext</a:t>
            </a:r>
            <a:r>
              <a:rPr lang="en-US" altLang="zh-CN" sz="1600" dirty="0"/>
              <a:t>);</a:t>
            </a:r>
          </a:p>
          <a:p>
            <a:pPr marL="285750" lvl="1" indent="0">
              <a:lnSpc>
                <a:spcPct val="100000"/>
              </a:lnSpc>
              <a:buNone/>
            </a:pPr>
            <a:r>
              <a:rPr lang="en-US" altLang="zh-CN" sz="1600" dirty="0"/>
              <a:t>     }     </a:t>
            </a:r>
          </a:p>
          <a:p>
            <a:pPr marL="285750" lvl="1" indent="0">
              <a:lnSpc>
                <a:spcPct val="100000"/>
              </a:lnSpc>
              <a:buNone/>
            </a:pPr>
            <a:r>
              <a:rPr lang="en-US" altLang="zh-CN" sz="1600" dirty="0"/>
              <a:t>    return head;</a:t>
            </a:r>
          </a:p>
          <a:p>
            <a:pPr marL="285750" lvl="1" indent="0">
              <a:lnSpc>
                <a:spcPct val="100000"/>
              </a:lnSpc>
              <a:buNone/>
            </a:pPr>
            <a:r>
              <a:rPr lang="en-US" altLang="zh-CN" sz="1600" dirty="0"/>
              <a:t>}</a:t>
            </a:r>
            <a:endParaRPr lang="zh-CN" altLang="en-US" sz="1600" dirty="0"/>
          </a:p>
        </p:txBody>
      </p:sp>
    </p:spTree>
    <p:extLst>
      <p:ext uri="{BB962C8B-B14F-4D97-AF65-F5344CB8AC3E}">
        <p14:creationId xmlns:p14="http://schemas.microsoft.com/office/powerpoint/2010/main" val="1986396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7030A0"/>
                </a:solidFill>
              </a:rPr>
              <a:t>遍历</a:t>
            </a:r>
            <a:r>
              <a:rPr lang="zh-CN" altLang="en-US" dirty="0"/>
              <a:t>单向链表</a:t>
            </a:r>
          </a:p>
        </p:txBody>
      </p:sp>
      <p:sp>
        <p:nvSpPr>
          <p:cNvPr id="3" name="内容占位符 2"/>
          <p:cNvSpPr>
            <a:spLocks noGrp="1"/>
          </p:cNvSpPr>
          <p:nvPr>
            <p:ph idx="1"/>
          </p:nvPr>
        </p:nvSpPr>
        <p:spPr/>
        <p:txBody>
          <a:bodyPr/>
          <a:lstStyle/>
          <a:p>
            <a:pPr marL="285750" lvl="1" indent="0">
              <a:lnSpc>
                <a:spcPct val="120000"/>
              </a:lnSpc>
              <a:buNone/>
            </a:pPr>
            <a:r>
              <a:rPr lang="en-US" altLang="zh-CN" sz="1800" dirty="0" err="1"/>
              <a:t>int</a:t>
            </a:r>
            <a:r>
              <a:rPr lang="en-US" altLang="zh-CN" sz="1800" dirty="0"/>
              <a:t>  </a:t>
            </a:r>
            <a:r>
              <a:rPr lang="en-US" altLang="zh-CN" sz="1800" dirty="0" err="1"/>
              <a:t>outputList</a:t>
            </a:r>
            <a:r>
              <a:rPr lang="en-US" altLang="zh-CN" sz="1800" dirty="0"/>
              <a:t>(student *head)   //</a:t>
            </a:r>
            <a:r>
              <a:rPr lang="zh-CN" altLang="en-US" sz="1800" dirty="0"/>
              <a:t>输出链表数据，返回链表长度</a:t>
            </a:r>
            <a:endParaRPr lang="en-US" altLang="zh-CN" sz="1800" dirty="0"/>
          </a:p>
          <a:p>
            <a:pPr marL="285750" lvl="1" indent="0">
              <a:lnSpc>
                <a:spcPct val="120000"/>
              </a:lnSpc>
              <a:buNone/>
            </a:pPr>
            <a:r>
              <a:rPr lang="en-US" altLang="zh-CN" sz="1800" dirty="0"/>
              <a:t>{</a:t>
            </a:r>
          </a:p>
          <a:p>
            <a:pPr marL="285750" lvl="1" indent="0">
              <a:lnSpc>
                <a:spcPct val="120000"/>
              </a:lnSpc>
              <a:buNone/>
            </a:pPr>
            <a:r>
              <a:rPr lang="en-US" altLang="zh-CN" sz="1800" dirty="0"/>
              <a:t>   </a:t>
            </a:r>
            <a:r>
              <a:rPr lang="en-US" altLang="zh-CN" sz="1800" dirty="0" err="1"/>
              <a:t>int</a:t>
            </a:r>
            <a:r>
              <a:rPr lang="en-US" altLang="zh-CN" sz="1800" dirty="0"/>
              <a:t>  length=0;</a:t>
            </a:r>
          </a:p>
          <a:p>
            <a:pPr marL="285750" lvl="1" indent="0">
              <a:lnSpc>
                <a:spcPct val="120000"/>
              </a:lnSpc>
              <a:buNone/>
            </a:pPr>
            <a:r>
              <a:rPr lang="en-US" altLang="zh-CN" sz="1800" dirty="0"/>
              <a:t>   </a:t>
            </a:r>
            <a:r>
              <a:rPr lang="en-US" altLang="zh-CN" sz="1800" dirty="0">
                <a:solidFill>
                  <a:srgbClr val="080808"/>
                </a:solidFill>
              </a:rPr>
              <a:t>student </a:t>
            </a:r>
            <a:r>
              <a:rPr lang="en-US" altLang="zh-CN" sz="1800" dirty="0"/>
              <a:t>*p = head;</a:t>
            </a:r>
          </a:p>
          <a:p>
            <a:pPr marL="285750" lvl="1" indent="0">
              <a:lnSpc>
                <a:spcPct val="120000"/>
              </a:lnSpc>
              <a:buNone/>
            </a:pPr>
            <a:r>
              <a:rPr lang="en-US" altLang="zh-CN" sz="1800" dirty="0"/>
              <a:t>    if (head==NULL)</a:t>
            </a:r>
          </a:p>
          <a:p>
            <a:pPr marL="285750" lvl="1" indent="0">
              <a:lnSpc>
                <a:spcPct val="120000"/>
              </a:lnSpc>
              <a:buNone/>
            </a:pPr>
            <a:r>
              <a:rPr lang="en-US" altLang="zh-CN" sz="1800" dirty="0"/>
              <a:t>	   </a:t>
            </a:r>
            <a:r>
              <a:rPr lang="en-US" altLang="zh-CN" sz="1800" dirty="0" err="1"/>
              <a:t>printf</a:t>
            </a:r>
            <a:r>
              <a:rPr lang="en-US" altLang="zh-CN" sz="1800" dirty="0"/>
              <a:t>(“Empty List\n");</a:t>
            </a:r>
          </a:p>
          <a:p>
            <a:pPr marL="285750" lvl="1" indent="0">
              <a:lnSpc>
                <a:spcPct val="120000"/>
              </a:lnSpc>
              <a:buNone/>
            </a:pPr>
            <a:r>
              <a:rPr lang="en-US" altLang="zh-CN" sz="1800" dirty="0"/>
              <a:t>    while(p!=NULL)</a:t>
            </a:r>
          </a:p>
          <a:p>
            <a:pPr marL="285750" lvl="1" indent="0">
              <a:lnSpc>
                <a:spcPct val="120000"/>
              </a:lnSpc>
              <a:buNone/>
            </a:pPr>
            <a:r>
              <a:rPr lang="en-US" altLang="zh-CN" sz="1800" dirty="0"/>
              <a:t>    {</a:t>
            </a:r>
          </a:p>
          <a:p>
            <a:pPr marL="285750" lvl="1" indent="0">
              <a:lnSpc>
                <a:spcPct val="120000"/>
              </a:lnSpc>
              <a:buNone/>
            </a:pPr>
            <a:r>
              <a:rPr lang="en-US" altLang="zh-CN" sz="1800" dirty="0"/>
              <a:t>        </a:t>
            </a:r>
            <a:r>
              <a:rPr lang="en-US" altLang="zh-CN" sz="1800" dirty="0" err="1"/>
              <a:t>printf</a:t>
            </a:r>
            <a:r>
              <a:rPr lang="en-US" altLang="zh-CN" sz="1800" dirty="0"/>
              <a:t>("%d ",p-&gt;ID);</a:t>
            </a:r>
          </a:p>
          <a:p>
            <a:pPr marL="285750" lvl="1" indent="0">
              <a:lnSpc>
                <a:spcPct val="120000"/>
              </a:lnSpc>
              <a:buNone/>
            </a:pPr>
            <a:r>
              <a:rPr lang="en-US" altLang="zh-CN" sz="1800" dirty="0"/>
              <a:t>        p=p-&gt;next;</a:t>
            </a:r>
          </a:p>
          <a:p>
            <a:pPr marL="285750" lvl="1" indent="0">
              <a:lnSpc>
                <a:spcPct val="120000"/>
              </a:lnSpc>
              <a:buNone/>
            </a:pPr>
            <a:r>
              <a:rPr lang="en-US" altLang="zh-CN" sz="1800" dirty="0"/>
              <a:t>        length++;</a:t>
            </a:r>
          </a:p>
          <a:p>
            <a:pPr marL="285750" lvl="1" indent="0">
              <a:lnSpc>
                <a:spcPct val="120000"/>
              </a:lnSpc>
              <a:buNone/>
            </a:pPr>
            <a:r>
              <a:rPr lang="en-US" altLang="zh-CN" sz="1800" dirty="0"/>
              <a:t>    }</a:t>
            </a:r>
          </a:p>
          <a:p>
            <a:pPr marL="285750" lvl="1" indent="0">
              <a:lnSpc>
                <a:spcPct val="120000"/>
              </a:lnSpc>
              <a:buNone/>
            </a:pPr>
            <a:r>
              <a:rPr lang="en-US" altLang="zh-CN" sz="1800" dirty="0"/>
              <a:t>    </a:t>
            </a:r>
            <a:r>
              <a:rPr lang="en-US" altLang="zh-CN" sz="1800" dirty="0" err="1"/>
              <a:t>printf</a:t>
            </a:r>
            <a:r>
              <a:rPr lang="en-US" altLang="zh-CN" sz="1800" dirty="0"/>
              <a:t>("\n");</a:t>
            </a:r>
          </a:p>
          <a:p>
            <a:pPr marL="285750" lvl="1" indent="0">
              <a:lnSpc>
                <a:spcPct val="120000"/>
              </a:lnSpc>
              <a:buNone/>
            </a:pPr>
            <a:r>
              <a:rPr lang="en-US" altLang="zh-CN" sz="1800" dirty="0"/>
              <a:t>    return length;</a:t>
            </a:r>
          </a:p>
          <a:p>
            <a:pPr marL="285750" lvl="1" indent="0">
              <a:lnSpc>
                <a:spcPct val="120000"/>
              </a:lnSpc>
              <a:buNone/>
            </a:pPr>
            <a:r>
              <a:rPr lang="en-US" altLang="zh-CN" sz="1800" dirty="0"/>
              <a:t>}</a:t>
            </a:r>
            <a:endParaRPr lang="zh-CN" altLang="en-US" sz="1800" dirty="0"/>
          </a:p>
        </p:txBody>
      </p:sp>
    </p:spTree>
    <p:extLst>
      <p:ext uri="{BB962C8B-B14F-4D97-AF65-F5344CB8AC3E}">
        <p14:creationId xmlns:p14="http://schemas.microsoft.com/office/powerpoint/2010/main" val="3794769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使用前述函数插入、删除与遍历链表</a:t>
            </a:r>
          </a:p>
        </p:txBody>
      </p:sp>
      <p:sp>
        <p:nvSpPr>
          <p:cNvPr id="3" name="内容占位符 2"/>
          <p:cNvSpPr>
            <a:spLocks noGrp="1"/>
          </p:cNvSpPr>
          <p:nvPr>
            <p:ph idx="1"/>
          </p:nvPr>
        </p:nvSpPr>
        <p:spPr/>
        <p:txBody>
          <a:bodyPr/>
          <a:lstStyle/>
          <a:p>
            <a:pPr marL="285750" lvl="1" indent="0">
              <a:lnSpc>
                <a:spcPct val="120000"/>
              </a:lnSpc>
              <a:buNone/>
            </a:pPr>
            <a:r>
              <a:rPr lang="en-US" altLang="zh-CN" sz="1800" dirty="0"/>
              <a:t>void Link()</a:t>
            </a:r>
          </a:p>
          <a:p>
            <a:pPr marL="285750" lvl="1" indent="0">
              <a:lnSpc>
                <a:spcPct val="120000"/>
              </a:lnSpc>
              <a:buNone/>
            </a:pPr>
            <a:r>
              <a:rPr lang="en-US" altLang="zh-CN" sz="1800" dirty="0"/>
              <a:t>{</a:t>
            </a:r>
          </a:p>
          <a:p>
            <a:pPr marL="285750" lvl="1" indent="0">
              <a:lnSpc>
                <a:spcPct val="120000"/>
              </a:lnSpc>
              <a:buNone/>
            </a:pPr>
            <a:r>
              <a:rPr lang="en-US" altLang="zh-CN" sz="1800" dirty="0"/>
              <a:t>      student *head=NULL;	</a:t>
            </a:r>
          </a:p>
          <a:p>
            <a:pPr marL="285750" lvl="1" indent="0">
              <a:lnSpc>
                <a:spcPct val="120000"/>
              </a:lnSpc>
              <a:buNone/>
            </a:pPr>
            <a:r>
              <a:rPr lang="en-US" altLang="zh-CN" sz="1800" dirty="0"/>
              <a:t>      //-------  Insert  ---------------------</a:t>
            </a:r>
          </a:p>
          <a:p>
            <a:pPr marL="285750" lvl="1" indent="0">
              <a:lnSpc>
                <a:spcPct val="120000"/>
              </a:lnSpc>
              <a:buNone/>
            </a:pPr>
            <a:r>
              <a:rPr lang="en-US" altLang="zh-CN" sz="1800" dirty="0"/>
              <a:t>	head = </a:t>
            </a:r>
            <a:r>
              <a:rPr lang="en-US" altLang="zh-CN" sz="1800" dirty="0" err="1"/>
              <a:t>insertSortedLink</a:t>
            </a:r>
            <a:r>
              <a:rPr lang="en-US" altLang="zh-CN" sz="1800" dirty="0"/>
              <a:t>(head, 3);</a:t>
            </a:r>
          </a:p>
          <a:p>
            <a:pPr marL="285750" lvl="1" indent="0">
              <a:lnSpc>
                <a:spcPct val="120000"/>
              </a:lnSpc>
              <a:buNone/>
            </a:pPr>
            <a:r>
              <a:rPr lang="en-US" altLang="zh-CN" sz="1800" dirty="0"/>
              <a:t>	</a:t>
            </a:r>
            <a:r>
              <a:rPr lang="en-US" altLang="zh-CN" sz="1800" dirty="0" err="1"/>
              <a:t>outputList</a:t>
            </a:r>
            <a:r>
              <a:rPr lang="en-US" altLang="zh-CN" sz="1800" dirty="0"/>
              <a:t>(head);</a:t>
            </a:r>
          </a:p>
          <a:p>
            <a:pPr marL="285750" lvl="1" indent="0">
              <a:lnSpc>
                <a:spcPct val="120000"/>
              </a:lnSpc>
              <a:buNone/>
            </a:pPr>
            <a:r>
              <a:rPr lang="en-US" altLang="zh-CN" sz="1800" dirty="0"/>
              <a:t>	head = </a:t>
            </a:r>
            <a:r>
              <a:rPr lang="en-US" altLang="zh-CN" sz="1800" dirty="0" err="1"/>
              <a:t>insertSortedLink</a:t>
            </a:r>
            <a:r>
              <a:rPr lang="en-US" altLang="zh-CN" sz="1800" dirty="0"/>
              <a:t>(head, 5);</a:t>
            </a:r>
          </a:p>
          <a:p>
            <a:pPr marL="285750" lvl="1" indent="0">
              <a:lnSpc>
                <a:spcPct val="120000"/>
              </a:lnSpc>
              <a:buNone/>
            </a:pPr>
            <a:r>
              <a:rPr lang="en-US" altLang="zh-CN" sz="1800" dirty="0"/>
              <a:t>	</a:t>
            </a:r>
            <a:r>
              <a:rPr lang="en-US" altLang="zh-CN" sz="1800" dirty="0" err="1"/>
              <a:t>outputList</a:t>
            </a:r>
            <a:r>
              <a:rPr lang="en-US" altLang="zh-CN" sz="1800" dirty="0"/>
              <a:t>(head);</a:t>
            </a:r>
          </a:p>
          <a:p>
            <a:pPr marL="285750" lvl="1" indent="0">
              <a:lnSpc>
                <a:spcPct val="120000"/>
              </a:lnSpc>
              <a:buNone/>
            </a:pPr>
            <a:r>
              <a:rPr lang="en-US" altLang="zh-CN" sz="1800" dirty="0"/>
              <a:t>      //-------  Delete  ---------------------</a:t>
            </a:r>
          </a:p>
          <a:p>
            <a:pPr marL="285750" lvl="1" indent="0">
              <a:lnSpc>
                <a:spcPct val="120000"/>
              </a:lnSpc>
              <a:buNone/>
            </a:pPr>
            <a:r>
              <a:rPr lang="en-US" altLang="zh-CN" sz="1800" dirty="0"/>
              <a:t>	head = </a:t>
            </a:r>
            <a:r>
              <a:rPr lang="en-US" altLang="zh-CN" sz="1800" dirty="0" err="1"/>
              <a:t>deleteSortedLink</a:t>
            </a:r>
            <a:r>
              <a:rPr lang="en-US" altLang="zh-CN" sz="1800" dirty="0"/>
              <a:t>(head, 2);</a:t>
            </a:r>
          </a:p>
          <a:p>
            <a:pPr marL="285750" lvl="1" indent="0">
              <a:lnSpc>
                <a:spcPct val="120000"/>
              </a:lnSpc>
              <a:buNone/>
            </a:pPr>
            <a:r>
              <a:rPr lang="en-US" altLang="zh-CN" sz="1800" dirty="0"/>
              <a:t>	</a:t>
            </a:r>
            <a:r>
              <a:rPr lang="en-US" altLang="zh-CN" sz="1800" dirty="0" err="1"/>
              <a:t>outputList</a:t>
            </a:r>
            <a:r>
              <a:rPr lang="en-US" altLang="zh-CN" sz="1800" dirty="0"/>
              <a:t>(head);</a:t>
            </a:r>
          </a:p>
          <a:p>
            <a:pPr marL="285750" lvl="1" indent="0">
              <a:lnSpc>
                <a:spcPct val="120000"/>
              </a:lnSpc>
              <a:buNone/>
            </a:pPr>
            <a:r>
              <a:rPr lang="en-US" altLang="zh-CN" sz="1800" dirty="0"/>
              <a:t>	head = </a:t>
            </a:r>
            <a:r>
              <a:rPr lang="en-US" altLang="zh-CN" sz="1800" dirty="0" err="1"/>
              <a:t>deleteSortedLink</a:t>
            </a:r>
            <a:r>
              <a:rPr lang="en-US" altLang="zh-CN" sz="1800" dirty="0"/>
              <a:t>(head, 3);</a:t>
            </a:r>
          </a:p>
          <a:p>
            <a:pPr marL="285750" lvl="1" indent="0">
              <a:lnSpc>
                <a:spcPct val="120000"/>
              </a:lnSpc>
              <a:buNone/>
            </a:pPr>
            <a:r>
              <a:rPr lang="en-US" altLang="zh-CN" sz="1800" dirty="0"/>
              <a:t>	</a:t>
            </a:r>
            <a:r>
              <a:rPr lang="en-US" altLang="zh-CN" sz="1800" dirty="0" err="1"/>
              <a:t>outputList</a:t>
            </a:r>
            <a:r>
              <a:rPr lang="en-US" altLang="zh-CN" sz="1800" dirty="0"/>
              <a:t>(head);</a:t>
            </a:r>
          </a:p>
          <a:p>
            <a:pPr marL="285750" lvl="1" indent="0">
              <a:lnSpc>
                <a:spcPct val="120000"/>
              </a:lnSpc>
              <a:buNone/>
            </a:pPr>
            <a:r>
              <a:rPr lang="en-US" altLang="zh-CN" sz="1800" dirty="0"/>
              <a:t>	head = </a:t>
            </a:r>
            <a:r>
              <a:rPr lang="en-US" altLang="zh-CN" sz="1800" dirty="0" err="1"/>
              <a:t>deleteSortedLink</a:t>
            </a:r>
            <a:r>
              <a:rPr lang="en-US" altLang="zh-CN" sz="1800" dirty="0"/>
              <a:t>(head, 5);</a:t>
            </a:r>
          </a:p>
          <a:p>
            <a:pPr marL="285750" lvl="1" indent="0">
              <a:lnSpc>
                <a:spcPct val="120000"/>
              </a:lnSpc>
              <a:buNone/>
            </a:pPr>
            <a:r>
              <a:rPr lang="en-US" altLang="zh-CN" sz="1800" dirty="0"/>
              <a:t>	</a:t>
            </a:r>
            <a:r>
              <a:rPr lang="en-US" altLang="zh-CN" sz="1800" dirty="0" err="1"/>
              <a:t>outputList</a:t>
            </a:r>
            <a:r>
              <a:rPr lang="en-US" altLang="zh-CN" sz="1800" dirty="0"/>
              <a:t>(head);</a:t>
            </a:r>
          </a:p>
          <a:p>
            <a:pPr marL="285750" lvl="1" indent="0">
              <a:lnSpc>
                <a:spcPct val="120000"/>
              </a:lnSpc>
              <a:buNone/>
            </a:pPr>
            <a:r>
              <a:rPr lang="en-US" altLang="zh-CN" sz="1800" dirty="0"/>
              <a:t>}</a:t>
            </a:r>
            <a:endParaRPr lang="zh-CN" altLang="en-US" sz="1800" dirty="0"/>
          </a:p>
        </p:txBody>
      </p:sp>
    </p:spTree>
    <p:extLst>
      <p:ext uri="{BB962C8B-B14F-4D97-AF65-F5344CB8AC3E}">
        <p14:creationId xmlns:p14="http://schemas.microsoft.com/office/powerpoint/2010/main" val="1123221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拓展（比较难，可以不做）</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已知有两个链表</a:t>
                </a:r>
                <a:r>
                  <a:rPr lang="en-US" altLang="zh-CN" dirty="0" err="1"/>
                  <a:t>a,b</a:t>
                </a:r>
                <a:r>
                  <a:rPr lang="zh-CN" altLang="en-US" dirty="0"/>
                  <a:t>，每个链表的结点包括学号与成绩，把两个链表合并，按学号升序排列；</a:t>
                </a: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利用链表表示多项式，并实现多项式的加减运算；</a:t>
                </a:r>
                <a:endParaRPr lang="en-US" altLang="zh-CN" dirty="0"/>
              </a:p>
              <a:p>
                <a:pPr marL="971550" lvl="1"/>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en-US" altLang="zh-CN" b="0" i="1" smtClean="0">
                            <a:latin typeface="Cambria Math" panose="02040503050406030204" pitchFamily="18" charset="0"/>
                          </a:rPr>
                          <m:t>−1</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𝑛</m:t>
                        </m:r>
                        <m:r>
                          <a:rPr lang="en-US" altLang="zh-CN" b="0" i="1" smtClean="0">
                            <a:latin typeface="Cambria Math" panose="02040503050406030204" pitchFamily="18" charset="0"/>
                          </a:rPr>
                          <m:t>−1</m:t>
                        </m:r>
                      </m:sup>
                    </m:sSup>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𝑛</m:t>
                        </m:r>
                        <m:r>
                          <a:rPr lang="en-US" altLang="zh-CN" b="0" i="1" smtClean="0">
                            <a:latin typeface="Cambria Math" panose="02040503050406030204" pitchFamily="18" charset="0"/>
                          </a:rPr>
                          <m:t>−2</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𝑛</m:t>
                        </m:r>
                        <m:r>
                          <a:rPr lang="en-US" altLang="zh-CN" b="0" i="1" smtClean="0">
                            <a:latin typeface="Cambria Math" panose="02040503050406030204" pitchFamily="18" charset="0"/>
                          </a:rPr>
                          <m:t>−2</m:t>
                        </m:r>
                      </m:sup>
                    </m:sSup>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2</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b="0" i="1" smtClean="0">
                            <a:latin typeface="Cambria Math" panose="02040503050406030204" pitchFamily="18" charset="0"/>
                          </a:rPr>
                          <m:t>2</m:t>
                        </m:r>
                      </m:sup>
                    </m:sSup>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𝑥</m:t>
                    </m:r>
                  </m:oMath>
                </a14:m>
                <a:r>
                  <a:rPr lang="en-US" altLang="zh-CN"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b="0" i="1" smtClean="0">
                            <a:latin typeface="Cambria Math" panose="02040503050406030204" pitchFamily="18" charset="0"/>
                          </a:rPr>
                          <m:t>0</m:t>
                        </m:r>
                      </m:sub>
                    </m:sSub>
                  </m:oMath>
                </a14:m>
                <a:endParaRPr lang="en-US" altLang="zh-CN" dirty="0"/>
              </a:p>
              <a:p>
                <a:pPr marL="971550" lvl="1"/>
                <a:r>
                  <a:rPr lang="zh-CN" altLang="en-US" dirty="0"/>
                  <a:t>其中，</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r>
                          <a:rPr lang="en-US" altLang="zh-CN" b="0" i="1" smtClean="0">
                            <a:latin typeface="Cambria Math" panose="02040503050406030204" pitchFamily="18" charset="0"/>
                          </a:rPr>
                          <m:t>=0,1,…,</m:t>
                        </m:r>
                        <m:r>
                          <a:rPr lang="en-US" altLang="zh-CN" b="0" i="1" smtClean="0">
                            <a:latin typeface="Cambria Math" panose="02040503050406030204" pitchFamily="18" charset="0"/>
                          </a:rPr>
                          <m:t>𝑛</m:t>
                        </m:r>
                      </m:e>
                    </m:d>
                    <m:r>
                      <a:rPr lang="zh-CN" altLang="en-US" i="1">
                        <a:latin typeface="Cambria Math" panose="02040503050406030204" pitchFamily="18" charset="0"/>
                      </a:rPr>
                      <m:t>可以</m:t>
                    </m:r>
                    <m:r>
                      <a:rPr lang="zh-CN" altLang="en-US" b="0" i="1" smtClean="0">
                        <a:latin typeface="Cambria Math" panose="02040503050406030204" pitchFamily="18" charset="0"/>
                      </a:rPr>
                      <m:t>为</m:t>
                    </m:r>
                    <m:r>
                      <a:rPr lang="en-US" altLang="zh-CN" b="0" i="1" smtClean="0">
                        <a:latin typeface="Cambria Math" panose="02040503050406030204" pitchFamily="18" charset="0"/>
                      </a:rPr>
                      <m:t>0</m:t>
                    </m:r>
                    <m:r>
                      <a:rPr lang="zh-CN" altLang="en-US" b="0" i="1" smtClean="0">
                        <a:latin typeface="Cambria Math" panose="02040503050406030204" pitchFamily="18" charset="0"/>
                      </a:rPr>
                      <m:t>；</m:t>
                    </m:r>
                  </m:oMath>
                </a14:m>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51" t="-19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23844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7.3.3 </a:t>
            </a:r>
            <a:r>
              <a:rPr lang="zh-CN" altLang="en-US" dirty="0" smtClean="0"/>
              <a:t>循环链表（循环单链表）</a:t>
            </a:r>
            <a:endParaRPr lang="zh-CN" altLang="en-US" dirty="0"/>
          </a:p>
        </p:txBody>
      </p:sp>
      <p:sp>
        <p:nvSpPr>
          <p:cNvPr id="3" name="内容占位符 2"/>
          <p:cNvSpPr>
            <a:spLocks noGrp="1"/>
          </p:cNvSpPr>
          <p:nvPr>
            <p:ph idx="1"/>
          </p:nvPr>
        </p:nvSpPr>
        <p:spPr>
          <a:xfrm>
            <a:off x="485775" y="2975274"/>
            <a:ext cx="8089900" cy="3492190"/>
          </a:xfrm>
        </p:spPr>
        <p:txBody>
          <a:bodyPr/>
          <a:lstStyle/>
          <a:p>
            <a:pPr marL="342900" indent="-342900">
              <a:buFont typeface="Wingdings" panose="05000000000000000000" pitchFamily="2" charset="2"/>
              <a:buChar char="l"/>
            </a:pPr>
            <a:r>
              <a:rPr lang="zh-CN" altLang="en-US" b="1" dirty="0">
                <a:solidFill>
                  <a:srgbClr val="C00000"/>
                </a:solidFill>
              </a:rPr>
              <a:t>最后一个结点的指针</a:t>
            </a:r>
            <a:r>
              <a:rPr lang="zh-CN" altLang="en-US" b="1" dirty="0" smtClean="0">
                <a:solidFill>
                  <a:srgbClr val="C00000"/>
                </a:solidFill>
              </a:rPr>
              <a:t>指向链表首结点</a:t>
            </a:r>
            <a:endParaRPr lang="en-US" altLang="zh-CN" b="1" dirty="0">
              <a:solidFill>
                <a:srgbClr val="C00000"/>
              </a:solidFill>
            </a:endParaRPr>
          </a:p>
          <a:p>
            <a:pPr marL="342900" indent="-342900">
              <a:buFont typeface="Wingdings" panose="05000000000000000000" pitchFamily="2" charset="2"/>
              <a:buChar char="l"/>
            </a:pPr>
            <a:endParaRPr lang="en-US" altLang="zh-CN" dirty="0"/>
          </a:p>
        </p:txBody>
      </p:sp>
      <p:grpSp>
        <p:nvGrpSpPr>
          <p:cNvPr id="5" name="组合 4"/>
          <p:cNvGrpSpPr/>
          <p:nvPr/>
        </p:nvGrpSpPr>
        <p:grpSpPr>
          <a:xfrm>
            <a:off x="863600" y="1209831"/>
            <a:ext cx="5829300" cy="1170742"/>
            <a:chOff x="685800" y="1282739"/>
            <a:chExt cx="5829300" cy="1170742"/>
          </a:xfrm>
        </p:grpSpPr>
        <p:grpSp>
          <p:nvGrpSpPr>
            <p:cNvPr id="6" name="组合 5"/>
            <p:cNvGrpSpPr/>
            <p:nvPr/>
          </p:nvGrpSpPr>
          <p:grpSpPr>
            <a:xfrm>
              <a:off x="685800" y="1568573"/>
              <a:ext cx="749300" cy="747122"/>
              <a:chOff x="685800" y="1568573"/>
              <a:chExt cx="749300" cy="747122"/>
            </a:xfrm>
          </p:grpSpPr>
          <p:sp>
            <p:nvSpPr>
              <p:cNvPr id="40" name="文本框 39"/>
              <p:cNvSpPr txBox="1"/>
              <p:nvPr/>
            </p:nvSpPr>
            <p:spPr>
              <a:xfrm>
                <a:off x="724478" y="1946363"/>
                <a:ext cx="673100" cy="369332"/>
              </a:xfrm>
              <a:prstGeom prst="rect">
                <a:avLst/>
              </a:prstGeom>
              <a:noFill/>
            </p:spPr>
            <p:txBody>
              <a:bodyPr wrap="square" rtlCol="0">
                <a:spAutoFit/>
              </a:bodyPr>
              <a:lstStyle/>
              <a:p>
                <a:r>
                  <a:rPr lang="en-US" altLang="zh-CN" dirty="0">
                    <a:solidFill>
                      <a:srgbClr val="080808"/>
                    </a:solidFill>
                    <a:latin typeface="+mn-ea"/>
                    <a:ea typeface="+mn-ea"/>
                  </a:rPr>
                  <a:t>1249</a:t>
                </a:r>
                <a:endParaRPr lang="zh-CN" altLang="en-US" dirty="0">
                  <a:solidFill>
                    <a:srgbClr val="080808"/>
                  </a:solidFill>
                  <a:latin typeface="+mn-ea"/>
                  <a:ea typeface="+mn-ea"/>
                </a:endParaRPr>
              </a:p>
            </p:txBody>
          </p:sp>
          <p:sp>
            <p:nvSpPr>
              <p:cNvPr id="41" name="文本框 40"/>
              <p:cNvSpPr txBox="1"/>
              <p:nvPr/>
            </p:nvSpPr>
            <p:spPr>
              <a:xfrm>
                <a:off x="685800" y="1568573"/>
                <a:ext cx="749300" cy="369332"/>
              </a:xfrm>
              <a:prstGeom prst="rect">
                <a:avLst/>
              </a:prstGeom>
              <a:noFill/>
            </p:spPr>
            <p:txBody>
              <a:bodyPr wrap="square" rtlCol="0">
                <a:spAutoFit/>
              </a:bodyPr>
              <a:lstStyle/>
              <a:p>
                <a:r>
                  <a:rPr lang="en-US" altLang="zh-CN" b="1" dirty="0">
                    <a:solidFill>
                      <a:srgbClr val="0303DF"/>
                    </a:solidFill>
                    <a:latin typeface="+mn-ea"/>
                    <a:ea typeface="+mn-ea"/>
                  </a:rPr>
                  <a:t>head</a:t>
                </a:r>
                <a:endParaRPr lang="zh-CN" altLang="en-US" b="1" dirty="0">
                  <a:solidFill>
                    <a:srgbClr val="0303DF"/>
                  </a:solidFill>
                  <a:latin typeface="+mn-ea"/>
                  <a:ea typeface="+mn-ea"/>
                </a:endParaRPr>
              </a:p>
            </p:txBody>
          </p:sp>
        </p:grpSp>
        <p:grpSp>
          <p:nvGrpSpPr>
            <p:cNvPr id="7" name="组合 6"/>
            <p:cNvGrpSpPr/>
            <p:nvPr/>
          </p:nvGrpSpPr>
          <p:grpSpPr>
            <a:xfrm>
              <a:off x="1943100" y="1282739"/>
              <a:ext cx="749300" cy="1131054"/>
              <a:chOff x="673100" y="1282978"/>
              <a:chExt cx="749300" cy="1131054"/>
            </a:xfrm>
          </p:grpSpPr>
          <p:sp>
            <p:nvSpPr>
              <p:cNvPr id="33" name="矩形 32"/>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34" name="直接连接符 33"/>
              <p:cNvCxnSpPr>
                <a:stCxn id="33" idx="1"/>
                <a:endCxn id="33"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5" name="文本框 34"/>
              <p:cNvSpPr txBox="1"/>
              <p:nvPr/>
            </p:nvSpPr>
            <p:spPr>
              <a:xfrm>
                <a:off x="749300" y="2044700"/>
                <a:ext cx="673100" cy="369332"/>
              </a:xfrm>
              <a:prstGeom prst="rect">
                <a:avLst/>
              </a:prstGeom>
              <a:noFill/>
            </p:spPr>
            <p:txBody>
              <a:bodyPr wrap="square" rtlCol="0">
                <a:spAutoFit/>
              </a:bodyPr>
              <a:lstStyle/>
              <a:p>
                <a:r>
                  <a:rPr lang="en-US" altLang="zh-CN" dirty="0">
                    <a:solidFill>
                      <a:srgbClr val="080808"/>
                    </a:solidFill>
                    <a:latin typeface="+mn-ea"/>
                    <a:ea typeface="+mn-ea"/>
                  </a:rPr>
                  <a:t>1356</a:t>
                </a:r>
                <a:endParaRPr lang="zh-CN" altLang="en-US" dirty="0">
                  <a:solidFill>
                    <a:srgbClr val="080808"/>
                  </a:solidFill>
                  <a:latin typeface="+mn-ea"/>
                  <a:ea typeface="+mn-ea"/>
                </a:endParaRPr>
              </a:p>
            </p:txBody>
          </p:sp>
          <p:sp>
            <p:nvSpPr>
              <p:cNvPr id="36" name="文本框 35"/>
              <p:cNvSpPr txBox="1"/>
              <p:nvPr/>
            </p:nvSpPr>
            <p:spPr>
              <a:xfrm>
                <a:off x="673100" y="1282978"/>
                <a:ext cx="749300" cy="369332"/>
              </a:xfrm>
              <a:prstGeom prst="rect">
                <a:avLst/>
              </a:prstGeom>
              <a:noFill/>
            </p:spPr>
            <p:txBody>
              <a:bodyPr wrap="square" rtlCol="0">
                <a:spAutoFit/>
              </a:bodyPr>
              <a:lstStyle/>
              <a:p>
                <a:r>
                  <a:rPr lang="en-US" altLang="zh-CN" dirty="0">
                    <a:solidFill>
                      <a:srgbClr val="080808"/>
                    </a:solidFill>
                    <a:latin typeface="+mn-ea"/>
                    <a:ea typeface="+mn-ea"/>
                  </a:rPr>
                  <a:t>1249</a:t>
                </a:r>
                <a:endParaRPr lang="zh-CN" altLang="en-US" dirty="0">
                  <a:solidFill>
                    <a:srgbClr val="080808"/>
                  </a:solidFill>
                  <a:latin typeface="+mn-ea"/>
                  <a:ea typeface="+mn-ea"/>
                </a:endParaRPr>
              </a:p>
            </p:txBody>
          </p:sp>
          <p:sp>
            <p:nvSpPr>
              <p:cNvPr id="37" name="文本框 36"/>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A</a:t>
                </a:r>
                <a:endParaRPr lang="zh-CN" altLang="en-US" dirty="0">
                  <a:solidFill>
                    <a:srgbClr val="080808"/>
                  </a:solidFill>
                  <a:latin typeface="+mn-ea"/>
                  <a:ea typeface="+mn-ea"/>
                </a:endParaRPr>
              </a:p>
            </p:txBody>
          </p:sp>
        </p:grpSp>
        <p:cxnSp>
          <p:nvCxnSpPr>
            <p:cNvPr id="8" name="肘形连接符 7"/>
            <p:cNvCxnSpPr>
              <a:endCxn id="37" idx="1"/>
            </p:cNvCxnSpPr>
            <p:nvPr/>
          </p:nvCxnSpPr>
          <p:spPr bwMode="auto">
            <a:xfrm flipV="1">
              <a:off x="1485900" y="1910356"/>
              <a:ext cx="495300" cy="6060"/>
            </a:xfrm>
            <a:prstGeom prst="bentConnector3">
              <a:avLst/>
            </a:prstGeom>
            <a:solidFill>
              <a:schemeClr val="accent1"/>
            </a:solidFill>
            <a:ln w="9525" cap="flat" cmpd="sng" algn="ctr">
              <a:solidFill>
                <a:schemeClr val="tx1"/>
              </a:solidFill>
              <a:prstDash val="solid"/>
              <a:round/>
              <a:headEnd type="none" w="med" len="med"/>
              <a:tailEnd type="triangle"/>
            </a:ln>
          </p:spPr>
        </p:cxnSp>
        <p:grpSp>
          <p:nvGrpSpPr>
            <p:cNvPr id="9" name="组合 8"/>
            <p:cNvGrpSpPr/>
            <p:nvPr/>
          </p:nvGrpSpPr>
          <p:grpSpPr>
            <a:xfrm>
              <a:off x="2692400" y="1282978"/>
              <a:ext cx="1270000" cy="1131054"/>
              <a:chOff x="2692400" y="1282978"/>
              <a:chExt cx="1270000" cy="1131054"/>
            </a:xfrm>
          </p:grpSpPr>
          <p:grpSp>
            <p:nvGrpSpPr>
              <p:cNvPr id="26" name="组合 25"/>
              <p:cNvGrpSpPr/>
              <p:nvPr/>
            </p:nvGrpSpPr>
            <p:grpSpPr>
              <a:xfrm>
                <a:off x="3213100" y="1282978"/>
                <a:ext cx="749300" cy="1131054"/>
                <a:chOff x="673100" y="1282978"/>
                <a:chExt cx="749300" cy="1131054"/>
              </a:xfrm>
            </p:grpSpPr>
            <p:sp>
              <p:nvSpPr>
                <p:cNvPr id="28" name="矩形 27"/>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29" name="直接连接符 28"/>
                <p:cNvCxnSpPr>
                  <a:stCxn id="28" idx="1"/>
                  <a:endCxn id="28"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749300" y="2044700"/>
                  <a:ext cx="673100" cy="369332"/>
                </a:xfrm>
                <a:prstGeom prst="rect">
                  <a:avLst/>
                </a:prstGeom>
                <a:noFill/>
              </p:spPr>
              <p:txBody>
                <a:bodyPr wrap="square" rtlCol="0">
                  <a:spAutoFit/>
                </a:bodyPr>
                <a:lstStyle/>
                <a:p>
                  <a:r>
                    <a:rPr lang="en-US" altLang="zh-CN" dirty="0">
                      <a:solidFill>
                        <a:srgbClr val="080808"/>
                      </a:solidFill>
                      <a:latin typeface="+mn-ea"/>
                      <a:ea typeface="+mn-ea"/>
                    </a:rPr>
                    <a:t>1475</a:t>
                  </a:r>
                  <a:endParaRPr lang="zh-CN" altLang="en-US" dirty="0">
                    <a:solidFill>
                      <a:srgbClr val="080808"/>
                    </a:solidFill>
                    <a:latin typeface="+mn-ea"/>
                    <a:ea typeface="+mn-ea"/>
                  </a:endParaRPr>
                </a:p>
              </p:txBody>
            </p:sp>
            <p:sp>
              <p:nvSpPr>
                <p:cNvPr id="31" name="文本框 30"/>
                <p:cNvSpPr txBox="1"/>
                <p:nvPr/>
              </p:nvSpPr>
              <p:spPr>
                <a:xfrm>
                  <a:off x="673100" y="1282978"/>
                  <a:ext cx="749300" cy="369332"/>
                </a:xfrm>
                <a:prstGeom prst="rect">
                  <a:avLst/>
                </a:prstGeom>
                <a:noFill/>
              </p:spPr>
              <p:txBody>
                <a:bodyPr wrap="square" rtlCol="0">
                  <a:spAutoFit/>
                </a:bodyPr>
                <a:lstStyle/>
                <a:p>
                  <a:r>
                    <a:rPr lang="en-US" altLang="zh-CN" dirty="0">
                      <a:solidFill>
                        <a:srgbClr val="080808"/>
                      </a:solidFill>
                      <a:latin typeface="+mn-ea"/>
                      <a:ea typeface="+mn-ea"/>
                    </a:rPr>
                    <a:t>1356</a:t>
                  </a:r>
                  <a:endParaRPr lang="zh-CN" altLang="en-US" dirty="0">
                    <a:solidFill>
                      <a:srgbClr val="080808"/>
                    </a:solidFill>
                    <a:latin typeface="+mn-ea"/>
                    <a:ea typeface="+mn-ea"/>
                  </a:endParaRPr>
                </a:p>
              </p:txBody>
            </p:sp>
            <p:sp>
              <p:nvSpPr>
                <p:cNvPr id="32" name="文本框 31"/>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B</a:t>
                  </a:r>
                  <a:endParaRPr lang="zh-CN" altLang="en-US" dirty="0">
                    <a:solidFill>
                      <a:srgbClr val="080808"/>
                    </a:solidFill>
                    <a:latin typeface="+mn-ea"/>
                    <a:ea typeface="+mn-ea"/>
                  </a:endParaRPr>
                </a:p>
              </p:txBody>
            </p:sp>
          </p:grpSp>
          <p:cxnSp>
            <p:nvCxnSpPr>
              <p:cNvPr id="27" name="肘形连接符 26"/>
              <p:cNvCxnSpPr>
                <a:endCxn id="32" idx="1"/>
              </p:cNvCxnSpPr>
              <p:nvPr/>
            </p:nvCxnSpPr>
            <p:spPr bwMode="auto">
              <a:xfrm flipV="1">
                <a:off x="2692400" y="1910595"/>
                <a:ext cx="558800" cy="319010"/>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nvGrpSpPr>
            <p:cNvPr id="10" name="组合 9"/>
            <p:cNvGrpSpPr/>
            <p:nvPr/>
          </p:nvGrpSpPr>
          <p:grpSpPr>
            <a:xfrm>
              <a:off x="3987800" y="1322427"/>
              <a:ext cx="1270000" cy="1131054"/>
              <a:chOff x="2692400" y="1282978"/>
              <a:chExt cx="1270000" cy="1131054"/>
            </a:xfrm>
          </p:grpSpPr>
          <p:grpSp>
            <p:nvGrpSpPr>
              <p:cNvPr id="19" name="组合 18"/>
              <p:cNvGrpSpPr/>
              <p:nvPr/>
            </p:nvGrpSpPr>
            <p:grpSpPr>
              <a:xfrm>
                <a:off x="3213100" y="1282978"/>
                <a:ext cx="749300" cy="1131054"/>
                <a:chOff x="673100" y="1282978"/>
                <a:chExt cx="749300" cy="1131054"/>
              </a:xfrm>
            </p:grpSpPr>
            <p:sp>
              <p:nvSpPr>
                <p:cNvPr id="21" name="矩形 20"/>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22" name="直接连接符 21"/>
                <p:cNvCxnSpPr>
                  <a:stCxn id="21" idx="1"/>
                  <a:endCxn id="21"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3" name="文本框 22"/>
                <p:cNvSpPr txBox="1"/>
                <p:nvPr/>
              </p:nvSpPr>
              <p:spPr>
                <a:xfrm>
                  <a:off x="749300" y="2044700"/>
                  <a:ext cx="673100" cy="369332"/>
                </a:xfrm>
                <a:prstGeom prst="rect">
                  <a:avLst/>
                </a:prstGeom>
                <a:noFill/>
              </p:spPr>
              <p:txBody>
                <a:bodyPr wrap="square" rtlCol="0">
                  <a:spAutoFit/>
                </a:bodyPr>
                <a:lstStyle/>
                <a:p>
                  <a:r>
                    <a:rPr lang="en-US" altLang="zh-CN" dirty="0">
                      <a:solidFill>
                        <a:srgbClr val="080808"/>
                      </a:solidFill>
                      <a:latin typeface="+mn-ea"/>
                      <a:ea typeface="+mn-ea"/>
                    </a:rPr>
                    <a:t>1021</a:t>
                  </a:r>
                  <a:endParaRPr lang="zh-CN" altLang="en-US" dirty="0">
                    <a:solidFill>
                      <a:srgbClr val="080808"/>
                    </a:solidFill>
                    <a:latin typeface="+mn-ea"/>
                    <a:ea typeface="+mn-ea"/>
                  </a:endParaRPr>
                </a:p>
              </p:txBody>
            </p:sp>
            <p:sp>
              <p:nvSpPr>
                <p:cNvPr id="24" name="文本框 23"/>
                <p:cNvSpPr txBox="1"/>
                <p:nvPr/>
              </p:nvSpPr>
              <p:spPr>
                <a:xfrm>
                  <a:off x="673100" y="1282978"/>
                  <a:ext cx="749300" cy="369332"/>
                </a:xfrm>
                <a:prstGeom prst="rect">
                  <a:avLst/>
                </a:prstGeom>
                <a:noFill/>
              </p:spPr>
              <p:txBody>
                <a:bodyPr wrap="square" rtlCol="0">
                  <a:spAutoFit/>
                </a:bodyPr>
                <a:lstStyle/>
                <a:p>
                  <a:r>
                    <a:rPr lang="en-US" altLang="zh-CN" dirty="0">
                      <a:solidFill>
                        <a:srgbClr val="080808"/>
                      </a:solidFill>
                      <a:latin typeface="+mn-ea"/>
                      <a:ea typeface="+mn-ea"/>
                    </a:rPr>
                    <a:t>1475</a:t>
                  </a:r>
                  <a:endParaRPr lang="zh-CN" altLang="en-US" dirty="0">
                    <a:solidFill>
                      <a:srgbClr val="080808"/>
                    </a:solidFill>
                    <a:latin typeface="+mn-ea"/>
                    <a:ea typeface="+mn-ea"/>
                  </a:endParaRPr>
                </a:p>
              </p:txBody>
            </p:sp>
            <p:sp>
              <p:nvSpPr>
                <p:cNvPr id="25" name="文本框 24"/>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C</a:t>
                  </a:r>
                  <a:endParaRPr lang="zh-CN" altLang="en-US" dirty="0">
                    <a:solidFill>
                      <a:srgbClr val="080808"/>
                    </a:solidFill>
                    <a:latin typeface="+mn-ea"/>
                    <a:ea typeface="+mn-ea"/>
                  </a:endParaRPr>
                </a:p>
              </p:txBody>
            </p:sp>
          </p:grpSp>
          <p:cxnSp>
            <p:nvCxnSpPr>
              <p:cNvPr id="20" name="肘形连接符 19"/>
              <p:cNvCxnSpPr>
                <a:endCxn id="25" idx="1"/>
              </p:cNvCxnSpPr>
              <p:nvPr/>
            </p:nvCxnSpPr>
            <p:spPr bwMode="auto">
              <a:xfrm flipV="1">
                <a:off x="2692400" y="1910595"/>
                <a:ext cx="558800" cy="319010"/>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nvGrpSpPr>
            <p:cNvPr id="11" name="组合 10"/>
            <p:cNvGrpSpPr/>
            <p:nvPr/>
          </p:nvGrpSpPr>
          <p:grpSpPr>
            <a:xfrm>
              <a:off x="5245100" y="1319846"/>
              <a:ext cx="1270000" cy="1131054"/>
              <a:chOff x="2692400" y="1282978"/>
              <a:chExt cx="1270000" cy="1131054"/>
            </a:xfrm>
          </p:grpSpPr>
          <p:grpSp>
            <p:nvGrpSpPr>
              <p:cNvPr id="12" name="组合 11"/>
              <p:cNvGrpSpPr/>
              <p:nvPr/>
            </p:nvGrpSpPr>
            <p:grpSpPr>
              <a:xfrm>
                <a:off x="3213100" y="1282978"/>
                <a:ext cx="749300" cy="1131054"/>
                <a:chOff x="673100" y="1282978"/>
                <a:chExt cx="749300" cy="1131054"/>
              </a:xfrm>
            </p:grpSpPr>
            <p:sp>
              <p:nvSpPr>
                <p:cNvPr id="14" name="矩形 13"/>
                <p:cNvSpPr/>
                <p:nvPr/>
              </p:nvSpPr>
              <p:spPr bwMode="auto">
                <a:xfrm>
                  <a:off x="673100" y="1676400"/>
                  <a:ext cx="749300" cy="7366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cxnSp>
              <p:nvCxnSpPr>
                <p:cNvPr id="15" name="直接连接符 14"/>
                <p:cNvCxnSpPr>
                  <a:stCxn id="14" idx="1"/>
                  <a:endCxn id="14" idx="3"/>
                </p:cNvCxnSpPr>
                <p:nvPr/>
              </p:nvCxnSpPr>
              <p:spPr bwMode="auto">
                <a:xfrm>
                  <a:off x="673100" y="2044700"/>
                  <a:ext cx="749300" cy="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6" name="文本框 15"/>
                <p:cNvSpPr txBox="1"/>
                <p:nvPr/>
              </p:nvSpPr>
              <p:spPr>
                <a:xfrm>
                  <a:off x="749300" y="2044700"/>
                  <a:ext cx="673100" cy="369332"/>
                </a:xfrm>
                <a:prstGeom prst="rect">
                  <a:avLst/>
                </a:prstGeom>
                <a:noFill/>
              </p:spPr>
              <p:txBody>
                <a:bodyPr wrap="square" rtlCol="0">
                  <a:spAutoFit/>
                </a:bodyPr>
                <a:lstStyle/>
                <a:p>
                  <a:endParaRPr lang="zh-CN" altLang="en-US" b="1" dirty="0">
                    <a:solidFill>
                      <a:srgbClr val="0303DF"/>
                    </a:solidFill>
                    <a:latin typeface="+mn-ea"/>
                    <a:ea typeface="+mn-ea"/>
                  </a:endParaRPr>
                </a:p>
              </p:txBody>
            </p:sp>
            <p:sp>
              <p:nvSpPr>
                <p:cNvPr id="17" name="文本框 16"/>
                <p:cNvSpPr txBox="1"/>
                <p:nvPr/>
              </p:nvSpPr>
              <p:spPr>
                <a:xfrm>
                  <a:off x="673100" y="1282978"/>
                  <a:ext cx="749300" cy="369332"/>
                </a:xfrm>
                <a:prstGeom prst="rect">
                  <a:avLst/>
                </a:prstGeom>
                <a:noFill/>
              </p:spPr>
              <p:txBody>
                <a:bodyPr wrap="square" rtlCol="0">
                  <a:spAutoFit/>
                </a:bodyPr>
                <a:lstStyle/>
                <a:p>
                  <a:r>
                    <a:rPr lang="en-US" altLang="zh-CN" dirty="0">
                      <a:solidFill>
                        <a:srgbClr val="080808"/>
                      </a:solidFill>
                      <a:latin typeface="+mn-ea"/>
                      <a:ea typeface="+mn-ea"/>
                    </a:rPr>
                    <a:t>1021</a:t>
                  </a:r>
                  <a:endParaRPr lang="zh-CN" altLang="en-US" dirty="0">
                    <a:solidFill>
                      <a:srgbClr val="080808"/>
                    </a:solidFill>
                    <a:latin typeface="+mn-ea"/>
                    <a:ea typeface="+mn-ea"/>
                  </a:endParaRPr>
                </a:p>
              </p:txBody>
            </p:sp>
            <p:sp>
              <p:nvSpPr>
                <p:cNvPr id="18" name="文本框 17"/>
                <p:cNvSpPr txBox="1"/>
                <p:nvPr/>
              </p:nvSpPr>
              <p:spPr>
                <a:xfrm>
                  <a:off x="711200" y="1725929"/>
                  <a:ext cx="673100" cy="369332"/>
                </a:xfrm>
                <a:prstGeom prst="rect">
                  <a:avLst/>
                </a:prstGeom>
                <a:noFill/>
              </p:spPr>
              <p:txBody>
                <a:bodyPr wrap="square" rtlCol="0">
                  <a:spAutoFit/>
                </a:bodyPr>
                <a:lstStyle/>
                <a:p>
                  <a:r>
                    <a:rPr lang="en-US" altLang="zh-CN" dirty="0">
                      <a:solidFill>
                        <a:srgbClr val="080808"/>
                      </a:solidFill>
                      <a:latin typeface="+mn-ea"/>
                      <a:ea typeface="+mn-ea"/>
                    </a:rPr>
                    <a:t>  D</a:t>
                  </a:r>
                  <a:endParaRPr lang="zh-CN" altLang="en-US" dirty="0">
                    <a:solidFill>
                      <a:srgbClr val="080808"/>
                    </a:solidFill>
                    <a:latin typeface="+mn-ea"/>
                    <a:ea typeface="+mn-ea"/>
                  </a:endParaRPr>
                </a:p>
              </p:txBody>
            </p:sp>
          </p:grpSp>
          <p:cxnSp>
            <p:nvCxnSpPr>
              <p:cNvPr id="13" name="肘形连接符 12"/>
              <p:cNvCxnSpPr>
                <a:endCxn id="18" idx="1"/>
              </p:cNvCxnSpPr>
              <p:nvPr/>
            </p:nvCxnSpPr>
            <p:spPr bwMode="auto">
              <a:xfrm flipV="1">
                <a:off x="2692400" y="1910595"/>
                <a:ext cx="558800" cy="319010"/>
              </a:xfrm>
              <a:prstGeom prst="bentConnector3">
                <a:avLst/>
              </a:prstGeom>
              <a:solidFill>
                <a:schemeClr val="accent1"/>
              </a:solidFill>
              <a:ln w="9525" cap="flat" cmpd="sng" algn="ctr">
                <a:solidFill>
                  <a:schemeClr val="tx1"/>
                </a:solidFill>
                <a:prstDash val="solid"/>
                <a:round/>
                <a:headEnd type="none" w="med" len="med"/>
                <a:tailEnd type="triangle"/>
              </a:ln>
            </p:spPr>
          </p:cxnSp>
        </p:grpSp>
      </p:grpSp>
      <p:cxnSp>
        <p:nvCxnSpPr>
          <p:cNvPr id="82" name="直接连接符 81"/>
          <p:cNvCxnSpPr/>
          <p:nvPr/>
        </p:nvCxnSpPr>
        <p:spPr bwMode="auto">
          <a:xfrm flipH="1">
            <a:off x="6273800" y="2196146"/>
            <a:ext cx="12700" cy="458154"/>
          </a:xfrm>
          <a:prstGeom prst="line">
            <a:avLst/>
          </a:prstGeom>
          <a:solidFill>
            <a:schemeClr val="accent1"/>
          </a:solidFill>
          <a:ln w="9525" cap="flat" cmpd="sng" algn="ctr">
            <a:solidFill>
              <a:srgbClr val="C00000"/>
            </a:solidFill>
            <a:prstDash val="solid"/>
            <a:round/>
            <a:headEnd type="none" w="med" len="med"/>
            <a:tailEnd type="none" w="med" len="med"/>
          </a:ln>
        </p:spPr>
      </p:cxnSp>
      <p:cxnSp>
        <p:nvCxnSpPr>
          <p:cNvPr id="83" name="直接连接符 82"/>
          <p:cNvCxnSpPr/>
          <p:nvPr/>
        </p:nvCxnSpPr>
        <p:spPr bwMode="auto">
          <a:xfrm flipH="1">
            <a:off x="2431473" y="2650281"/>
            <a:ext cx="3855027" cy="35681"/>
          </a:xfrm>
          <a:prstGeom prst="line">
            <a:avLst/>
          </a:prstGeom>
          <a:solidFill>
            <a:schemeClr val="accent1"/>
          </a:solidFill>
          <a:ln w="9525" cap="flat" cmpd="sng" algn="ctr">
            <a:solidFill>
              <a:srgbClr val="C00000"/>
            </a:solidFill>
            <a:prstDash val="solid"/>
            <a:round/>
            <a:headEnd type="none" w="med" len="med"/>
            <a:tailEnd type="none" w="med" len="med"/>
          </a:ln>
        </p:spPr>
      </p:cxnSp>
      <p:cxnSp>
        <p:nvCxnSpPr>
          <p:cNvPr id="88" name="直接箭头连接符 87"/>
          <p:cNvCxnSpPr/>
          <p:nvPr/>
        </p:nvCxnSpPr>
        <p:spPr bwMode="auto">
          <a:xfrm flipV="1">
            <a:off x="2431473" y="2380574"/>
            <a:ext cx="0" cy="305388"/>
          </a:xfrm>
          <a:prstGeom prst="straightConnector1">
            <a:avLst/>
          </a:prstGeom>
          <a:solidFill>
            <a:schemeClr val="accent1"/>
          </a:solidFill>
          <a:ln w="9525" cap="flat" cmpd="sng" algn="ctr">
            <a:solidFill>
              <a:srgbClr val="C00000"/>
            </a:solidFill>
            <a:prstDash val="solid"/>
            <a:round/>
            <a:headEnd type="none" w="med" len="med"/>
            <a:tailEnd type="triangle"/>
          </a:ln>
        </p:spPr>
      </p:cxnSp>
      <p:sp>
        <p:nvSpPr>
          <p:cNvPr id="45" name="矩形 44"/>
          <p:cNvSpPr/>
          <p:nvPr/>
        </p:nvSpPr>
        <p:spPr>
          <a:xfrm>
            <a:off x="5943600" y="1979136"/>
            <a:ext cx="646331" cy="369332"/>
          </a:xfrm>
          <a:prstGeom prst="rect">
            <a:avLst/>
          </a:prstGeom>
        </p:spPr>
        <p:txBody>
          <a:bodyPr wrap="none">
            <a:spAutoFit/>
          </a:bodyPr>
          <a:lstStyle/>
          <a:p>
            <a:r>
              <a:rPr lang="en-US" altLang="zh-CN" dirty="0">
                <a:solidFill>
                  <a:srgbClr val="080808"/>
                </a:solidFill>
                <a:latin typeface="+mn-ea"/>
              </a:rPr>
              <a:t>1249</a:t>
            </a:r>
            <a:endParaRPr lang="zh-CN" altLang="en-US" dirty="0">
              <a:solidFill>
                <a:srgbClr val="080808"/>
              </a:solidFill>
              <a:latin typeface="+mn-ea"/>
            </a:endParaRPr>
          </a:p>
        </p:txBody>
      </p:sp>
    </p:spTree>
    <p:extLst>
      <p:ext uri="{BB962C8B-B14F-4D97-AF65-F5344CB8AC3E}">
        <p14:creationId xmlns:p14="http://schemas.microsoft.com/office/powerpoint/2010/main" val="397047454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idx="1"/>
          </p:nvPr>
        </p:nvSpPr>
        <p:spPr>
          <a:xfrm>
            <a:off x="433532" y="1093761"/>
            <a:ext cx="8089900" cy="3492190"/>
          </a:xfrm>
        </p:spPr>
        <p:txBody>
          <a:bodyPr/>
          <a:lstStyle/>
          <a:p>
            <a:pPr marL="342900" indent="-342900">
              <a:buFont typeface="Wingdings" panose="05000000000000000000" pitchFamily="2" charset="2"/>
              <a:buChar char="l"/>
            </a:pPr>
            <a:r>
              <a:rPr lang="zh-CN" altLang="en-US" dirty="0">
                <a:solidFill>
                  <a:srgbClr val="006600"/>
                </a:solidFill>
              </a:rPr>
              <a:t>在单向链表中，遍历链表的终止条件是什么？</a:t>
            </a:r>
            <a:endParaRPr lang="en-US" altLang="zh-CN" dirty="0">
              <a:solidFill>
                <a:srgbClr val="006600"/>
              </a:solidFill>
            </a:endParaRPr>
          </a:p>
          <a:p>
            <a:pPr marL="971550" lvl="1"/>
            <a:r>
              <a:rPr lang="en-US" altLang="zh-CN" dirty="0"/>
              <a:t>while(</a:t>
            </a:r>
            <a:r>
              <a:rPr lang="en-US" altLang="zh-CN" b="1" dirty="0">
                <a:solidFill>
                  <a:srgbClr val="C00000"/>
                </a:solidFill>
              </a:rPr>
              <a:t>p!=NULL</a:t>
            </a:r>
            <a:r>
              <a:rPr lang="en-US" altLang="zh-CN" dirty="0"/>
              <a:t>)</a:t>
            </a:r>
            <a:endParaRPr lang="en-US" altLang="zh-CN" dirty="0">
              <a:solidFill>
                <a:srgbClr val="006600"/>
              </a:solidFill>
            </a:endParaRPr>
          </a:p>
          <a:p>
            <a:pPr marL="342900" indent="-342900">
              <a:buFont typeface="Wingdings" panose="05000000000000000000" pitchFamily="2" charset="2"/>
              <a:buChar char="l"/>
            </a:pPr>
            <a:endParaRPr lang="en-US" altLang="zh-CN" dirty="0">
              <a:solidFill>
                <a:srgbClr val="006600"/>
              </a:solidFill>
            </a:endParaRPr>
          </a:p>
          <a:p>
            <a:pPr marL="342900" indent="-342900">
              <a:buFont typeface="Wingdings" panose="05000000000000000000" pitchFamily="2" charset="2"/>
              <a:buChar char="l"/>
            </a:pPr>
            <a:r>
              <a:rPr lang="zh-CN" altLang="en-US" dirty="0">
                <a:solidFill>
                  <a:srgbClr val="006600"/>
                </a:solidFill>
              </a:rPr>
              <a:t>循环链表呢？</a:t>
            </a:r>
            <a:endParaRPr lang="en-US" altLang="zh-CN" dirty="0">
              <a:solidFill>
                <a:srgbClr val="006600"/>
              </a:solidFill>
            </a:endParaRPr>
          </a:p>
          <a:p>
            <a:pPr marL="971550" lvl="1"/>
            <a:r>
              <a:rPr lang="en-US" altLang="zh-CN" dirty="0">
                <a:solidFill>
                  <a:srgbClr val="080808"/>
                </a:solidFill>
              </a:rPr>
              <a:t>while (</a:t>
            </a:r>
            <a:r>
              <a:rPr lang="en-US" altLang="zh-CN" b="1" dirty="0">
                <a:solidFill>
                  <a:srgbClr val="C00000"/>
                </a:solidFill>
              </a:rPr>
              <a:t>p!=head</a:t>
            </a:r>
            <a:r>
              <a:rPr lang="en-US" altLang="zh-CN" dirty="0">
                <a:solidFill>
                  <a:srgbClr val="080808"/>
                </a:solidFill>
              </a:rPr>
              <a:t>)</a:t>
            </a:r>
            <a:endParaRPr lang="zh-CN" altLang="en-US" dirty="0">
              <a:solidFill>
                <a:srgbClr val="006600"/>
              </a:solidFill>
            </a:endParaRPr>
          </a:p>
        </p:txBody>
      </p:sp>
    </p:spTree>
    <p:extLst>
      <p:ext uri="{BB962C8B-B14F-4D97-AF65-F5344CB8AC3E}">
        <p14:creationId xmlns:p14="http://schemas.microsoft.com/office/powerpoint/2010/main" val="17923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C00000"/>
                </a:solidFill>
              </a:rPr>
              <a:t>结构类型</a:t>
            </a:r>
            <a:r>
              <a:rPr lang="zh-CN" altLang="en-US" dirty="0"/>
              <a:t>与</a:t>
            </a:r>
            <a:r>
              <a:rPr lang="zh-CN" altLang="en-US" dirty="0">
                <a:solidFill>
                  <a:srgbClr val="7030A0"/>
                </a:solidFill>
              </a:rPr>
              <a:t>结构变量</a:t>
            </a:r>
          </a:p>
        </p:txBody>
      </p:sp>
      <p:sp>
        <p:nvSpPr>
          <p:cNvPr id="3" name="内容占位符 2"/>
          <p:cNvSpPr>
            <a:spLocks noGrp="1"/>
          </p:cNvSpPr>
          <p:nvPr>
            <p:ph idx="1"/>
          </p:nvPr>
        </p:nvSpPr>
        <p:spPr>
          <a:xfrm>
            <a:off x="293052" y="1060249"/>
            <a:ext cx="8475345" cy="5345112"/>
          </a:xfrm>
        </p:spPr>
        <p:txBody>
          <a:bodyPr/>
          <a:lstStyle/>
          <a:p>
            <a:pPr marL="342900" indent="-342900" algn="just">
              <a:lnSpc>
                <a:spcPct val="100000"/>
              </a:lnSpc>
              <a:spcBef>
                <a:spcPts val="600"/>
              </a:spcBef>
              <a:buFont typeface="Wingdings" panose="05000000000000000000" pitchFamily="2" charset="2"/>
              <a:buChar char="l"/>
            </a:pPr>
            <a:r>
              <a:rPr lang="zh-CN" altLang="en-US" sz="2000" dirty="0">
                <a:solidFill>
                  <a:srgbClr val="7030A0"/>
                </a:solidFill>
              </a:rPr>
              <a:t>结构类型</a:t>
            </a:r>
            <a:r>
              <a:rPr lang="zh-CN" altLang="en-US" sz="2000" dirty="0"/>
              <a:t>与</a:t>
            </a:r>
            <a:r>
              <a:rPr lang="zh-CN" altLang="en-US" sz="2000" dirty="0">
                <a:solidFill>
                  <a:srgbClr val="C00000"/>
                </a:solidFill>
              </a:rPr>
              <a:t>结构变量</a:t>
            </a:r>
            <a:r>
              <a:rPr lang="zh-CN" altLang="en-US" sz="2000" dirty="0"/>
              <a:t>是两个不同的概念</a:t>
            </a:r>
            <a:endParaRPr lang="en-US" altLang="zh-CN" sz="2000" dirty="0"/>
          </a:p>
          <a:p>
            <a:pPr marL="971550" lvl="1" algn="just">
              <a:lnSpc>
                <a:spcPct val="100000"/>
              </a:lnSpc>
              <a:spcBef>
                <a:spcPts val="600"/>
              </a:spcBef>
            </a:pPr>
            <a:r>
              <a:rPr lang="zh-CN" altLang="en-US" sz="1800" dirty="0"/>
              <a:t>如同</a:t>
            </a:r>
            <a:r>
              <a:rPr lang="en-US" altLang="zh-CN" sz="1800" dirty="0"/>
              <a:t>int</a:t>
            </a:r>
            <a:r>
              <a:rPr lang="zh-CN" altLang="en-US" sz="1800" dirty="0"/>
              <a:t>类型与</a:t>
            </a:r>
            <a:r>
              <a:rPr lang="en-US" altLang="zh-CN" sz="1800" dirty="0"/>
              <a:t>int</a:t>
            </a:r>
            <a:r>
              <a:rPr lang="zh-CN" altLang="en-US" sz="1800" dirty="0"/>
              <a:t>型变量的区别一样</a:t>
            </a:r>
            <a:r>
              <a:rPr lang="en-US" altLang="zh-CN" sz="1800" dirty="0"/>
              <a:t>;</a:t>
            </a:r>
          </a:p>
          <a:p>
            <a:pPr marL="971550" lvl="1" algn="just">
              <a:lnSpc>
                <a:spcPct val="100000"/>
              </a:lnSpc>
              <a:spcBef>
                <a:spcPts val="600"/>
              </a:spcBef>
            </a:pPr>
            <a:r>
              <a:rPr lang="zh-CN" altLang="en-US" sz="1800" b="1" dirty="0"/>
              <a:t>定义结构</a:t>
            </a:r>
            <a:r>
              <a:rPr lang="zh-CN" altLang="en-US" sz="1800" b="1" dirty="0">
                <a:solidFill>
                  <a:srgbClr val="0000CC"/>
                </a:solidFill>
              </a:rPr>
              <a:t>类型</a:t>
            </a:r>
            <a:r>
              <a:rPr lang="zh-CN" altLang="en-US" sz="1800" b="1" dirty="0"/>
              <a:t>时不会分配内存空间</a:t>
            </a:r>
          </a:p>
          <a:p>
            <a:pPr marL="971550" lvl="1" algn="just">
              <a:lnSpc>
                <a:spcPct val="100000"/>
              </a:lnSpc>
              <a:spcBef>
                <a:spcPts val="600"/>
              </a:spcBef>
            </a:pPr>
            <a:r>
              <a:rPr lang="zh-CN" altLang="en-US" sz="1800" b="1" u="sng" dirty="0"/>
              <a:t>系统为定义的结构</a:t>
            </a:r>
            <a:r>
              <a:rPr lang="zh-CN" altLang="en-US" sz="1800" b="1" u="sng" dirty="0">
                <a:solidFill>
                  <a:srgbClr val="0000CC"/>
                </a:solidFill>
              </a:rPr>
              <a:t>变量</a:t>
            </a:r>
            <a:r>
              <a:rPr lang="zh-CN" altLang="en-US" sz="1800" b="1" u="sng" dirty="0"/>
              <a:t>分配内存空间；</a:t>
            </a:r>
          </a:p>
          <a:p>
            <a:pPr marL="342900" indent="-342900" algn="just">
              <a:lnSpc>
                <a:spcPct val="100000"/>
              </a:lnSpc>
              <a:spcBef>
                <a:spcPts val="600"/>
              </a:spcBef>
              <a:buFont typeface="Wingdings" panose="05000000000000000000" pitchFamily="2" charset="2"/>
              <a:buChar char="l"/>
            </a:pPr>
            <a:r>
              <a:rPr lang="zh-CN" altLang="en-US" sz="2000" dirty="0">
                <a:solidFill>
                  <a:srgbClr val="006600"/>
                </a:solidFill>
              </a:rPr>
              <a:t>结构类型</a:t>
            </a:r>
            <a:r>
              <a:rPr lang="zh-CN" altLang="en-US" sz="2000" dirty="0"/>
              <a:t>中的成员名，可以与程序中的变量同名，它们代表不同的对象，互不干扰；</a:t>
            </a:r>
            <a:endParaRPr lang="en-US" altLang="zh-CN" sz="2000" dirty="0"/>
          </a:p>
          <a:p>
            <a:pPr marL="342900" indent="-342900" algn="just">
              <a:lnSpc>
                <a:spcPct val="100000"/>
              </a:lnSpc>
              <a:spcBef>
                <a:spcPts val="600"/>
              </a:spcBef>
              <a:buFont typeface="Wingdings" panose="05000000000000000000" pitchFamily="2" charset="2"/>
              <a:buChar char="l"/>
            </a:pPr>
            <a:endParaRPr lang="en-US" altLang="zh-CN" sz="2000" b="1" dirty="0" smtClean="0">
              <a:solidFill>
                <a:srgbClr val="C00000"/>
              </a:solidFill>
            </a:endParaRPr>
          </a:p>
          <a:p>
            <a:pPr marL="342900" indent="-342900" algn="just">
              <a:lnSpc>
                <a:spcPct val="100000"/>
              </a:lnSpc>
              <a:spcBef>
                <a:spcPts val="600"/>
              </a:spcBef>
              <a:buFont typeface="Wingdings" panose="05000000000000000000" pitchFamily="2" charset="2"/>
              <a:buChar char="l"/>
            </a:pPr>
            <a:r>
              <a:rPr lang="zh-CN" altLang="en-US" sz="2000" b="1" dirty="0" smtClean="0">
                <a:solidFill>
                  <a:srgbClr val="C00000"/>
                </a:solidFill>
              </a:rPr>
              <a:t>思考</a:t>
            </a:r>
            <a:endParaRPr lang="en-US" altLang="zh-CN" sz="2000" b="1" dirty="0">
              <a:solidFill>
                <a:srgbClr val="C00000"/>
              </a:solidFill>
            </a:endParaRPr>
          </a:p>
          <a:p>
            <a:pPr marL="971550" lvl="1" algn="just">
              <a:lnSpc>
                <a:spcPct val="100000"/>
              </a:lnSpc>
              <a:spcBef>
                <a:spcPts val="600"/>
              </a:spcBef>
            </a:pPr>
            <a:r>
              <a:rPr lang="zh-CN" altLang="en-US" sz="1800" dirty="0" smtClean="0">
                <a:solidFill>
                  <a:srgbClr val="030DCD"/>
                </a:solidFill>
              </a:rPr>
              <a:t>上页中，语句 </a:t>
            </a:r>
            <a:r>
              <a:rPr lang="en-US" altLang="zh-CN" sz="1800" dirty="0" err="1" smtClean="0">
                <a:solidFill>
                  <a:srgbClr val="FF0000"/>
                </a:solidFill>
              </a:rPr>
              <a:t>struct</a:t>
            </a:r>
            <a:r>
              <a:rPr lang="en-US" altLang="zh-CN" sz="1800" dirty="0" smtClean="0">
                <a:solidFill>
                  <a:srgbClr val="FF0000"/>
                </a:solidFill>
              </a:rPr>
              <a:t> </a:t>
            </a:r>
            <a:r>
              <a:rPr lang="en-US" altLang="zh-CN" sz="1800" dirty="0" smtClean="0">
                <a:solidFill>
                  <a:srgbClr val="030DCD"/>
                </a:solidFill>
              </a:rPr>
              <a:t>student </a:t>
            </a:r>
            <a:r>
              <a:rPr lang="en-US" altLang="zh-CN" sz="1800" dirty="0" smtClean="0">
                <a:solidFill>
                  <a:srgbClr val="030DCD"/>
                </a:solidFill>
              </a:rPr>
              <a:t>me</a:t>
            </a:r>
            <a:r>
              <a:rPr lang="zh-CN" altLang="en-US" sz="1800" dirty="0" smtClean="0">
                <a:solidFill>
                  <a:srgbClr val="030DCD"/>
                </a:solidFill>
              </a:rPr>
              <a:t>，</a:t>
            </a:r>
            <a:r>
              <a:rPr lang="zh-CN" altLang="en-US" sz="1800" dirty="0" smtClean="0">
                <a:solidFill>
                  <a:srgbClr val="030DCD"/>
                </a:solidFill>
              </a:rPr>
              <a:t>定义</a:t>
            </a:r>
            <a:r>
              <a:rPr lang="zh-CN" altLang="en-US" sz="1800" dirty="0">
                <a:solidFill>
                  <a:srgbClr val="030DCD"/>
                </a:solidFill>
              </a:rPr>
              <a:t>结构变量</a:t>
            </a:r>
            <a:r>
              <a:rPr lang="en-US" altLang="zh-CN" sz="1800" dirty="0" smtClean="0">
                <a:solidFill>
                  <a:srgbClr val="030DCD"/>
                </a:solidFill>
              </a:rPr>
              <a:t>me</a:t>
            </a:r>
            <a:r>
              <a:rPr lang="zh-CN" altLang="en-US" sz="1800" dirty="0" smtClean="0">
                <a:solidFill>
                  <a:srgbClr val="030DCD"/>
                </a:solidFill>
              </a:rPr>
              <a:t>后</a:t>
            </a:r>
            <a:r>
              <a:rPr lang="zh-CN" altLang="en-US" sz="1800" dirty="0">
                <a:solidFill>
                  <a:srgbClr val="030DCD"/>
                </a:solidFill>
              </a:rPr>
              <a:t>，</a:t>
            </a:r>
            <a:r>
              <a:rPr lang="zh-CN" altLang="en-US" sz="1800" dirty="0">
                <a:solidFill>
                  <a:srgbClr val="7030A0"/>
                </a:solidFill>
              </a:rPr>
              <a:t>系统为</a:t>
            </a:r>
            <a:r>
              <a:rPr lang="en-US" altLang="zh-CN" sz="1800" dirty="0" smtClean="0">
                <a:solidFill>
                  <a:srgbClr val="7030A0"/>
                </a:solidFill>
              </a:rPr>
              <a:t>me</a:t>
            </a:r>
            <a:r>
              <a:rPr lang="zh-CN" altLang="en-US" sz="1800" dirty="0" smtClean="0">
                <a:solidFill>
                  <a:srgbClr val="7030A0"/>
                </a:solidFill>
              </a:rPr>
              <a:t>分配</a:t>
            </a:r>
            <a:r>
              <a:rPr lang="zh-CN" altLang="en-US" sz="1800" dirty="0">
                <a:solidFill>
                  <a:srgbClr val="7030A0"/>
                </a:solidFill>
              </a:rPr>
              <a:t>了多大的内存空间？</a:t>
            </a:r>
            <a:endParaRPr lang="en-US" altLang="zh-CN" sz="1800" dirty="0">
              <a:solidFill>
                <a:srgbClr val="7030A0"/>
              </a:solidFill>
            </a:endParaRPr>
          </a:p>
          <a:p>
            <a:pPr marL="971550" lvl="1" algn="just">
              <a:lnSpc>
                <a:spcPct val="100000"/>
              </a:lnSpc>
              <a:spcBef>
                <a:spcPts val="600"/>
              </a:spcBef>
            </a:pPr>
            <a:r>
              <a:rPr lang="en-US" altLang="zh-CN" sz="1800" dirty="0">
                <a:solidFill>
                  <a:srgbClr val="030DCD"/>
                </a:solidFill>
              </a:rPr>
              <a:t>student </a:t>
            </a:r>
            <a:r>
              <a:rPr lang="en-US" altLang="zh-CN" sz="1800" dirty="0" smtClean="0">
                <a:solidFill>
                  <a:srgbClr val="030DCD"/>
                </a:solidFill>
              </a:rPr>
              <a:t>me</a:t>
            </a:r>
            <a:r>
              <a:rPr lang="zh-CN" altLang="en-US" sz="1800" dirty="0" smtClean="0">
                <a:solidFill>
                  <a:srgbClr val="006600"/>
                </a:solidFill>
              </a:rPr>
              <a:t>各</a:t>
            </a:r>
            <a:r>
              <a:rPr lang="zh-CN" altLang="en-US" sz="1800" dirty="0">
                <a:solidFill>
                  <a:srgbClr val="006600"/>
                </a:solidFill>
              </a:rPr>
              <a:t>字节之和是</a:t>
            </a:r>
            <a:r>
              <a:rPr lang="en-US" altLang="zh-CN" sz="1800" dirty="0">
                <a:solidFill>
                  <a:srgbClr val="006600"/>
                </a:solidFill>
              </a:rPr>
              <a:t>33</a:t>
            </a:r>
            <a:r>
              <a:rPr lang="zh-CN" altLang="en-US" sz="1800" dirty="0">
                <a:solidFill>
                  <a:srgbClr val="006600"/>
                </a:solidFill>
              </a:rPr>
              <a:t>，但</a:t>
            </a:r>
            <a:r>
              <a:rPr lang="en-US" altLang="zh-CN" sz="1800" dirty="0" err="1" smtClean="0">
                <a:solidFill>
                  <a:srgbClr val="006600"/>
                </a:solidFill>
              </a:rPr>
              <a:t>sizeof</a:t>
            </a:r>
            <a:r>
              <a:rPr lang="en-US" altLang="zh-CN" sz="1800" dirty="0" smtClean="0">
                <a:solidFill>
                  <a:srgbClr val="006600"/>
                </a:solidFill>
              </a:rPr>
              <a:t>(me)=</a:t>
            </a:r>
            <a:r>
              <a:rPr lang="en-US" altLang="zh-CN" sz="1800" dirty="0">
                <a:solidFill>
                  <a:srgbClr val="006600"/>
                </a:solidFill>
              </a:rPr>
              <a:t>36</a:t>
            </a:r>
            <a:r>
              <a:rPr lang="zh-CN" altLang="en-US" sz="1800" dirty="0">
                <a:solidFill>
                  <a:srgbClr val="006600"/>
                </a:solidFill>
              </a:rPr>
              <a:t>，为什么？</a:t>
            </a:r>
            <a:endParaRPr lang="en-US" altLang="zh-CN" sz="1800" dirty="0">
              <a:solidFill>
                <a:srgbClr val="006600"/>
              </a:solidFill>
            </a:endParaRPr>
          </a:p>
          <a:p>
            <a:pPr marL="971550" lvl="1" algn="just">
              <a:lnSpc>
                <a:spcPct val="100000"/>
              </a:lnSpc>
              <a:spcBef>
                <a:spcPts val="600"/>
              </a:spcBef>
            </a:pPr>
            <a:r>
              <a:rPr lang="zh-CN" altLang="en-US" sz="1800" dirty="0">
                <a:solidFill>
                  <a:srgbClr val="C00000"/>
                </a:solidFill>
              </a:rPr>
              <a:t>这里有一个编译器对结构成员变量的</a:t>
            </a:r>
            <a:r>
              <a:rPr lang="zh-CN" altLang="en-US" sz="1800" b="1" dirty="0">
                <a:solidFill>
                  <a:srgbClr val="030DCD"/>
                </a:solidFill>
              </a:rPr>
              <a:t>字节对齐</a:t>
            </a:r>
            <a:r>
              <a:rPr lang="zh-CN" altLang="en-US" sz="1800" dirty="0">
                <a:solidFill>
                  <a:srgbClr val="C00000"/>
                </a:solidFill>
              </a:rPr>
              <a:t>的问题；（以后介绍）</a:t>
            </a:r>
          </a:p>
        </p:txBody>
      </p:sp>
    </p:spTree>
    <p:extLst>
      <p:ext uri="{BB962C8B-B14F-4D97-AF65-F5344CB8AC3E}">
        <p14:creationId xmlns:p14="http://schemas.microsoft.com/office/powerpoint/2010/main" val="39428926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创建循环链表</a:t>
            </a:r>
          </a:p>
        </p:txBody>
      </p:sp>
      <p:sp>
        <p:nvSpPr>
          <p:cNvPr id="3" name="内容占位符 2"/>
          <p:cNvSpPr>
            <a:spLocks noGrp="1"/>
          </p:cNvSpPr>
          <p:nvPr>
            <p:ph idx="1"/>
          </p:nvPr>
        </p:nvSpPr>
        <p:spPr/>
        <p:txBody>
          <a:bodyPr/>
          <a:lstStyle/>
          <a:p>
            <a:pPr marL="457200" indent="-457200">
              <a:spcBef>
                <a:spcPts val="0"/>
              </a:spcBef>
              <a:buFont typeface="Wingdings" panose="05000000000000000000" pitchFamily="2" charset="2"/>
              <a:buChar char="l"/>
            </a:pPr>
            <a:r>
              <a:rPr lang="zh-CN" altLang="en-US" dirty="0"/>
              <a:t>创建一个长度为</a:t>
            </a:r>
            <a:r>
              <a:rPr lang="en-US" altLang="zh-CN" dirty="0"/>
              <a:t>n</a:t>
            </a:r>
            <a:r>
              <a:rPr lang="zh-CN" altLang="en-US" dirty="0"/>
              <a:t>的循环链表</a:t>
            </a:r>
            <a:endParaRPr lang="en-US" altLang="zh-CN" dirty="0"/>
          </a:p>
          <a:p>
            <a:pPr lvl="1" indent="0">
              <a:spcBef>
                <a:spcPts val="0"/>
              </a:spcBef>
              <a:buNone/>
            </a:pPr>
            <a:r>
              <a:rPr lang="en-US" altLang="zh-CN" sz="2400" dirty="0">
                <a:solidFill>
                  <a:srgbClr val="006600"/>
                </a:solidFill>
              </a:rPr>
              <a:t>//</a:t>
            </a:r>
            <a:r>
              <a:rPr lang="zh-CN" altLang="en-US" sz="2400" dirty="0">
                <a:solidFill>
                  <a:srgbClr val="006600"/>
                </a:solidFill>
              </a:rPr>
              <a:t>定义结点结构</a:t>
            </a:r>
            <a:endParaRPr lang="en-US" altLang="zh-CN" sz="2400" dirty="0">
              <a:solidFill>
                <a:srgbClr val="006600"/>
              </a:solidFill>
            </a:endParaRPr>
          </a:p>
          <a:p>
            <a:pPr lvl="1" indent="0">
              <a:spcBef>
                <a:spcPts val="0"/>
              </a:spcBef>
              <a:buNone/>
            </a:pPr>
            <a:r>
              <a:rPr lang="en-US" altLang="zh-CN" sz="2400" dirty="0" err="1"/>
              <a:t>struct</a:t>
            </a:r>
            <a:r>
              <a:rPr lang="en-US" altLang="zh-CN" sz="2400" dirty="0"/>
              <a:t> student {</a:t>
            </a:r>
          </a:p>
          <a:p>
            <a:pPr lvl="1" indent="0">
              <a:spcBef>
                <a:spcPts val="0"/>
              </a:spcBef>
              <a:buNone/>
            </a:pPr>
            <a:r>
              <a:rPr lang="en-US" altLang="zh-CN" sz="2400" dirty="0"/>
              <a:t>    </a:t>
            </a:r>
            <a:r>
              <a:rPr lang="en-US" altLang="zh-CN" sz="2400" dirty="0" err="1"/>
              <a:t>int</a:t>
            </a:r>
            <a:r>
              <a:rPr lang="en-US" altLang="zh-CN" sz="2400" dirty="0"/>
              <a:t> ID;</a:t>
            </a:r>
          </a:p>
          <a:p>
            <a:pPr lvl="1" indent="0">
              <a:spcBef>
                <a:spcPts val="0"/>
              </a:spcBef>
              <a:buNone/>
            </a:pPr>
            <a:r>
              <a:rPr lang="en-US" altLang="zh-CN" sz="2400" dirty="0"/>
              <a:t>    char name[8];</a:t>
            </a:r>
          </a:p>
          <a:p>
            <a:pPr lvl="1" indent="0">
              <a:spcBef>
                <a:spcPts val="0"/>
              </a:spcBef>
              <a:buNone/>
            </a:pPr>
            <a:r>
              <a:rPr lang="en-US" altLang="zh-CN" sz="2400" dirty="0"/>
              <a:t>    unsigned </a:t>
            </a:r>
            <a:r>
              <a:rPr lang="en-US" altLang="zh-CN" sz="2400" dirty="0" err="1"/>
              <a:t>C_language</a:t>
            </a:r>
            <a:r>
              <a:rPr lang="en-US" altLang="zh-CN" sz="2400" dirty="0"/>
              <a:t>;</a:t>
            </a:r>
          </a:p>
          <a:p>
            <a:pPr lvl="1" indent="0">
              <a:spcBef>
                <a:spcPts val="0"/>
              </a:spcBef>
              <a:buNone/>
            </a:pPr>
            <a:r>
              <a:rPr lang="en-US" altLang="zh-CN" sz="2400" dirty="0">
                <a:solidFill>
                  <a:srgbClr val="0303DF"/>
                </a:solidFill>
              </a:rPr>
              <a:t>   </a:t>
            </a:r>
            <a:r>
              <a:rPr lang="en-US" altLang="zh-CN" sz="2400" dirty="0" err="1">
                <a:solidFill>
                  <a:srgbClr val="0303DF"/>
                </a:solidFill>
              </a:rPr>
              <a:t>struct</a:t>
            </a:r>
            <a:r>
              <a:rPr lang="en-US" altLang="zh-CN" sz="2400" dirty="0">
                <a:solidFill>
                  <a:srgbClr val="0303DF"/>
                </a:solidFill>
              </a:rPr>
              <a:t>  student *next;</a:t>
            </a:r>
          </a:p>
          <a:p>
            <a:pPr lvl="1" indent="0">
              <a:spcBef>
                <a:spcPts val="0"/>
              </a:spcBef>
              <a:buNone/>
            </a:pPr>
            <a:r>
              <a:rPr lang="en-US" altLang="zh-CN" sz="2400" dirty="0"/>
              <a:t>} ;</a:t>
            </a:r>
          </a:p>
          <a:p>
            <a:pPr lvl="1" indent="0">
              <a:spcBef>
                <a:spcPts val="0"/>
              </a:spcBef>
              <a:buNone/>
            </a:pPr>
            <a:endParaRPr lang="en-US" altLang="zh-CN" dirty="0"/>
          </a:p>
          <a:p>
            <a:endParaRPr lang="zh-CN" altLang="en-US" dirty="0"/>
          </a:p>
        </p:txBody>
      </p:sp>
    </p:spTree>
    <p:extLst>
      <p:ext uri="{BB962C8B-B14F-4D97-AF65-F5344CB8AC3E}">
        <p14:creationId xmlns:p14="http://schemas.microsoft.com/office/powerpoint/2010/main" val="185807968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创建循环链表</a:t>
            </a:r>
          </a:p>
        </p:txBody>
      </p:sp>
      <p:sp>
        <p:nvSpPr>
          <p:cNvPr id="3" name="内容占位符 2"/>
          <p:cNvSpPr>
            <a:spLocks noGrp="1"/>
          </p:cNvSpPr>
          <p:nvPr>
            <p:ph idx="1"/>
          </p:nvPr>
        </p:nvSpPr>
        <p:spPr/>
        <p:txBody>
          <a:bodyPr/>
          <a:lstStyle/>
          <a:p>
            <a:pPr>
              <a:spcBef>
                <a:spcPts val="0"/>
              </a:spcBef>
              <a:buNone/>
            </a:pPr>
            <a:r>
              <a:rPr lang="en-US" altLang="zh-CN" dirty="0" err="1">
                <a:solidFill>
                  <a:srgbClr val="7030A0"/>
                </a:solidFill>
              </a:rPr>
              <a:t>struct</a:t>
            </a:r>
            <a:r>
              <a:rPr lang="en-US" altLang="zh-CN" dirty="0">
                <a:solidFill>
                  <a:srgbClr val="7030A0"/>
                </a:solidFill>
              </a:rPr>
              <a:t> student *</a:t>
            </a:r>
            <a:r>
              <a:rPr lang="en-US" altLang="zh-CN" dirty="0" err="1">
                <a:solidFill>
                  <a:srgbClr val="7030A0"/>
                </a:solidFill>
              </a:rPr>
              <a:t>CreateList</a:t>
            </a:r>
            <a:r>
              <a:rPr lang="en-US" altLang="zh-CN" dirty="0">
                <a:solidFill>
                  <a:srgbClr val="7030A0"/>
                </a:solidFill>
              </a:rPr>
              <a:t>(</a:t>
            </a:r>
            <a:r>
              <a:rPr lang="en-US" altLang="zh-CN" dirty="0" err="1">
                <a:solidFill>
                  <a:srgbClr val="7030A0"/>
                </a:solidFill>
              </a:rPr>
              <a:t>int</a:t>
            </a:r>
            <a:r>
              <a:rPr lang="en-US" altLang="zh-CN" dirty="0">
                <a:solidFill>
                  <a:srgbClr val="7030A0"/>
                </a:solidFill>
              </a:rPr>
              <a:t> n)</a:t>
            </a:r>
          </a:p>
          <a:p>
            <a:pPr>
              <a:spcBef>
                <a:spcPts val="0"/>
              </a:spcBef>
              <a:buNone/>
            </a:pPr>
            <a:r>
              <a:rPr lang="en-US" altLang="zh-CN" sz="2000" dirty="0">
                <a:solidFill>
                  <a:srgbClr val="7030A0"/>
                </a:solidFill>
              </a:rPr>
              <a:t>{       </a:t>
            </a:r>
          </a:p>
          <a:p>
            <a:pPr>
              <a:spcBef>
                <a:spcPts val="0"/>
              </a:spcBef>
              <a:buNone/>
            </a:pPr>
            <a:r>
              <a:rPr lang="en-US" altLang="zh-CN" sz="2000" dirty="0">
                <a:solidFill>
                  <a:srgbClr val="7030A0"/>
                </a:solidFill>
              </a:rPr>
              <a:t>        //</a:t>
            </a:r>
            <a:r>
              <a:rPr lang="zh-CN" altLang="en-US" sz="2000" dirty="0">
                <a:solidFill>
                  <a:srgbClr val="7030A0"/>
                </a:solidFill>
              </a:rPr>
              <a:t>建立</a:t>
            </a:r>
            <a:r>
              <a:rPr lang="en-US" altLang="zh-CN" sz="2000" dirty="0">
                <a:solidFill>
                  <a:srgbClr val="7030A0"/>
                </a:solidFill>
              </a:rPr>
              <a:t>n</a:t>
            </a:r>
            <a:r>
              <a:rPr lang="zh-CN" altLang="en-US" sz="2000" dirty="0">
                <a:solidFill>
                  <a:srgbClr val="7030A0"/>
                </a:solidFill>
              </a:rPr>
              <a:t>个结点的循环链表，返回头指针；</a:t>
            </a:r>
            <a:endParaRPr lang="en-US" altLang="zh-CN" sz="2000" dirty="0">
              <a:solidFill>
                <a:srgbClr val="7030A0"/>
              </a:solidFill>
            </a:endParaRPr>
          </a:p>
          <a:p>
            <a:pPr lvl="1" indent="0">
              <a:spcBef>
                <a:spcPts val="0"/>
              </a:spcBef>
              <a:buNone/>
            </a:pPr>
            <a:r>
              <a:rPr lang="en-US" altLang="zh-CN" dirty="0">
                <a:solidFill>
                  <a:srgbClr val="006600"/>
                </a:solidFill>
              </a:rPr>
              <a:t>//</a:t>
            </a:r>
            <a:r>
              <a:rPr lang="zh-CN" altLang="en-US" dirty="0">
                <a:solidFill>
                  <a:srgbClr val="006600"/>
                </a:solidFill>
              </a:rPr>
              <a:t>声明头指针</a:t>
            </a:r>
            <a:endParaRPr lang="en-US" altLang="zh-CN" dirty="0">
              <a:solidFill>
                <a:srgbClr val="006600"/>
              </a:solidFill>
            </a:endParaRPr>
          </a:p>
          <a:p>
            <a:pPr lvl="1" indent="0">
              <a:spcBef>
                <a:spcPts val="0"/>
              </a:spcBef>
              <a:buNone/>
            </a:pPr>
            <a:r>
              <a:rPr lang="en-US" altLang="zh-CN" dirty="0" err="1"/>
              <a:t>struct</a:t>
            </a:r>
            <a:r>
              <a:rPr lang="en-US" altLang="zh-CN" dirty="0"/>
              <a:t> student *head;</a:t>
            </a:r>
          </a:p>
          <a:p>
            <a:pPr lvl="1" indent="0">
              <a:spcBef>
                <a:spcPts val="0"/>
              </a:spcBef>
              <a:buNone/>
            </a:pPr>
            <a:r>
              <a:rPr lang="en-US" altLang="zh-CN" dirty="0" err="1"/>
              <a:t>struct</a:t>
            </a:r>
            <a:r>
              <a:rPr lang="en-US" altLang="zh-CN" dirty="0"/>
              <a:t> student *p;</a:t>
            </a:r>
          </a:p>
          <a:p>
            <a:pPr lvl="1" indent="0">
              <a:spcBef>
                <a:spcPts val="0"/>
              </a:spcBef>
              <a:buNone/>
            </a:pPr>
            <a:r>
              <a:rPr lang="en-US" altLang="zh-CN" dirty="0">
                <a:solidFill>
                  <a:srgbClr val="006600"/>
                </a:solidFill>
              </a:rPr>
              <a:t>//</a:t>
            </a:r>
            <a:r>
              <a:rPr lang="zh-CN" altLang="en-US" dirty="0">
                <a:solidFill>
                  <a:srgbClr val="006600"/>
                </a:solidFill>
              </a:rPr>
              <a:t>创建第一个结点</a:t>
            </a:r>
            <a:endParaRPr lang="en-US" altLang="zh-CN" dirty="0">
              <a:solidFill>
                <a:srgbClr val="006600"/>
              </a:solidFill>
            </a:endParaRPr>
          </a:p>
          <a:p>
            <a:pPr lvl="1" indent="0">
              <a:spcBef>
                <a:spcPts val="0"/>
              </a:spcBef>
              <a:buNone/>
            </a:pPr>
            <a:r>
              <a:rPr lang="en-US" altLang="zh-CN" dirty="0"/>
              <a:t>p=(</a:t>
            </a:r>
            <a:r>
              <a:rPr lang="en-US" altLang="zh-CN" dirty="0" err="1"/>
              <a:t>struct</a:t>
            </a:r>
            <a:r>
              <a:rPr lang="en-US" altLang="zh-CN" dirty="0"/>
              <a:t> student *)</a:t>
            </a:r>
            <a:r>
              <a:rPr lang="en-US" altLang="zh-CN" dirty="0" err="1">
                <a:solidFill>
                  <a:srgbClr val="006600"/>
                </a:solidFill>
              </a:rPr>
              <a:t>malloc</a:t>
            </a:r>
            <a:r>
              <a:rPr lang="en-US" altLang="zh-CN" dirty="0"/>
              <a:t>(</a:t>
            </a:r>
            <a:r>
              <a:rPr lang="en-US" altLang="zh-CN" dirty="0" err="1"/>
              <a:t>sizeof</a:t>
            </a:r>
            <a:r>
              <a:rPr lang="en-US" altLang="zh-CN" dirty="0"/>
              <a:t>(</a:t>
            </a:r>
            <a:r>
              <a:rPr lang="en-US" altLang="zh-CN" dirty="0" err="1"/>
              <a:t>struct</a:t>
            </a:r>
            <a:r>
              <a:rPr lang="en-US" altLang="zh-CN" dirty="0"/>
              <a:t> student));</a:t>
            </a:r>
          </a:p>
          <a:p>
            <a:pPr lvl="1" indent="0">
              <a:spcBef>
                <a:spcPts val="0"/>
              </a:spcBef>
              <a:buNone/>
            </a:pPr>
            <a:r>
              <a:rPr lang="en-US" altLang="zh-CN" dirty="0"/>
              <a:t>p-&gt;next=NULL;   //</a:t>
            </a:r>
            <a:r>
              <a:rPr lang="zh-CN" altLang="en-US" dirty="0"/>
              <a:t>赋值结点</a:t>
            </a:r>
            <a:r>
              <a:rPr lang="en-US" altLang="zh-CN" dirty="0"/>
              <a:t>p</a:t>
            </a:r>
            <a:r>
              <a:rPr lang="zh-CN" altLang="en-US" dirty="0"/>
              <a:t>的其它成员变量</a:t>
            </a:r>
            <a:endParaRPr lang="en-US" altLang="zh-CN" dirty="0"/>
          </a:p>
          <a:p>
            <a:pPr lvl="1" indent="0">
              <a:spcBef>
                <a:spcPts val="0"/>
              </a:spcBef>
              <a:buNone/>
            </a:pPr>
            <a:r>
              <a:rPr lang="en-US" altLang="zh-CN" dirty="0"/>
              <a:t>head=p;</a:t>
            </a:r>
          </a:p>
          <a:p>
            <a:pPr lvl="1" indent="0">
              <a:spcBef>
                <a:spcPts val="0"/>
              </a:spcBef>
              <a:buNone/>
            </a:pPr>
            <a:endParaRPr lang="en-US" altLang="zh-CN" dirty="0"/>
          </a:p>
          <a:p>
            <a:endParaRPr lang="zh-CN" altLang="en-US" dirty="0"/>
          </a:p>
        </p:txBody>
      </p:sp>
    </p:spTree>
    <p:extLst>
      <p:ext uri="{BB962C8B-B14F-4D97-AF65-F5344CB8AC3E}">
        <p14:creationId xmlns:p14="http://schemas.microsoft.com/office/powerpoint/2010/main" val="204265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创建循环链表</a:t>
            </a:r>
          </a:p>
        </p:txBody>
      </p:sp>
      <p:sp>
        <p:nvSpPr>
          <p:cNvPr id="3" name="内容占位符 2"/>
          <p:cNvSpPr>
            <a:spLocks noGrp="1"/>
          </p:cNvSpPr>
          <p:nvPr>
            <p:ph idx="1"/>
          </p:nvPr>
        </p:nvSpPr>
        <p:spPr>
          <a:xfrm>
            <a:off x="485774" y="1135063"/>
            <a:ext cx="8201025" cy="5345112"/>
          </a:xfrm>
        </p:spPr>
        <p:txBody>
          <a:bodyPr/>
          <a:lstStyle/>
          <a:p>
            <a:pPr lvl="1" indent="0">
              <a:lnSpc>
                <a:spcPct val="100000"/>
              </a:lnSpc>
              <a:spcBef>
                <a:spcPts val="0"/>
              </a:spcBef>
              <a:buNone/>
            </a:pPr>
            <a:r>
              <a:rPr lang="en-US" altLang="zh-CN" dirty="0">
                <a:solidFill>
                  <a:srgbClr val="006600"/>
                </a:solidFill>
              </a:rPr>
              <a:t>	</a:t>
            </a:r>
            <a:r>
              <a:rPr lang="en-US" altLang="zh-CN" dirty="0" err="1">
                <a:solidFill>
                  <a:srgbClr val="006600"/>
                </a:solidFill>
              </a:rPr>
              <a:t>struct</a:t>
            </a:r>
            <a:r>
              <a:rPr lang="en-US" altLang="zh-CN" dirty="0">
                <a:solidFill>
                  <a:srgbClr val="006600"/>
                </a:solidFill>
              </a:rPr>
              <a:t> student *node;</a:t>
            </a:r>
          </a:p>
          <a:p>
            <a:pPr lvl="1" indent="0">
              <a:lnSpc>
                <a:spcPct val="100000"/>
              </a:lnSpc>
              <a:spcBef>
                <a:spcPts val="0"/>
              </a:spcBef>
              <a:buNone/>
            </a:pPr>
            <a:r>
              <a:rPr lang="en-US" altLang="zh-CN" dirty="0">
                <a:solidFill>
                  <a:srgbClr val="006600"/>
                </a:solidFill>
              </a:rPr>
              <a:t>	node=head;</a:t>
            </a:r>
          </a:p>
          <a:p>
            <a:pPr lvl="1" indent="0">
              <a:lnSpc>
                <a:spcPct val="100000"/>
              </a:lnSpc>
              <a:spcBef>
                <a:spcPts val="0"/>
              </a:spcBef>
              <a:buNone/>
            </a:pPr>
            <a:r>
              <a:rPr lang="en-US" altLang="zh-CN" dirty="0"/>
              <a:t>	for (</a:t>
            </a:r>
            <a:r>
              <a:rPr lang="en-US" altLang="zh-CN" dirty="0" err="1"/>
              <a:t>int</a:t>
            </a:r>
            <a:r>
              <a:rPr lang="en-US" altLang="zh-CN" dirty="0"/>
              <a:t> </a:t>
            </a:r>
            <a:r>
              <a:rPr lang="en-US" altLang="zh-CN" dirty="0" err="1"/>
              <a:t>i</a:t>
            </a:r>
            <a:r>
              <a:rPr lang="en-US" altLang="zh-CN" dirty="0"/>
              <a:t>=2;i&lt;=</a:t>
            </a:r>
            <a:r>
              <a:rPr lang="en-US" altLang="zh-CN" dirty="0" err="1"/>
              <a:t>n;i</a:t>
            </a:r>
            <a:r>
              <a:rPr lang="en-US" altLang="zh-CN" dirty="0"/>
              <a:t>++)   //</a:t>
            </a:r>
            <a:r>
              <a:rPr lang="zh-CN" altLang="en-US" dirty="0"/>
              <a:t>依次创建</a:t>
            </a:r>
            <a:endParaRPr lang="en-US" altLang="zh-CN" dirty="0"/>
          </a:p>
          <a:p>
            <a:pPr lvl="1" indent="0">
              <a:lnSpc>
                <a:spcPct val="100000"/>
              </a:lnSpc>
              <a:spcBef>
                <a:spcPts val="0"/>
              </a:spcBef>
              <a:buNone/>
            </a:pPr>
            <a:r>
              <a:rPr lang="en-US" altLang="zh-CN" dirty="0"/>
              <a:t>	{</a:t>
            </a:r>
          </a:p>
          <a:p>
            <a:pPr lvl="1" indent="0">
              <a:lnSpc>
                <a:spcPct val="100000"/>
              </a:lnSpc>
              <a:spcBef>
                <a:spcPts val="0"/>
              </a:spcBef>
              <a:buNone/>
            </a:pPr>
            <a:r>
              <a:rPr lang="en-US" altLang="zh-CN" dirty="0">
                <a:solidFill>
                  <a:srgbClr val="006600"/>
                </a:solidFill>
              </a:rPr>
              <a:t>     </a:t>
            </a:r>
            <a:r>
              <a:rPr lang="en-US" altLang="zh-CN" dirty="0" err="1">
                <a:solidFill>
                  <a:srgbClr val="006600"/>
                </a:solidFill>
              </a:rPr>
              <a:t>struct</a:t>
            </a:r>
            <a:r>
              <a:rPr lang="en-US" altLang="zh-CN" dirty="0">
                <a:solidFill>
                  <a:srgbClr val="006600"/>
                </a:solidFill>
              </a:rPr>
              <a:t> person *p;</a:t>
            </a:r>
          </a:p>
          <a:p>
            <a:pPr lvl="1" indent="0">
              <a:lnSpc>
                <a:spcPct val="100000"/>
              </a:lnSpc>
              <a:spcBef>
                <a:spcPts val="0"/>
              </a:spcBef>
              <a:buNone/>
            </a:pPr>
            <a:r>
              <a:rPr lang="en-US" altLang="zh-CN" dirty="0"/>
              <a:t>     p=(</a:t>
            </a:r>
            <a:r>
              <a:rPr lang="en-US" altLang="zh-CN" dirty="0" err="1">
                <a:solidFill>
                  <a:srgbClr val="FF0000"/>
                </a:solidFill>
              </a:rPr>
              <a:t>struct</a:t>
            </a:r>
            <a:r>
              <a:rPr lang="en-US" altLang="zh-CN" dirty="0">
                <a:solidFill>
                  <a:srgbClr val="FF0000"/>
                </a:solidFill>
              </a:rPr>
              <a:t> student *)</a:t>
            </a:r>
            <a:r>
              <a:rPr lang="en-US" altLang="zh-CN" dirty="0" err="1">
                <a:solidFill>
                  <a:srgbClr val="0303DF"/>
                </a:solidFill>
              </a:rPr>
              <a:t>malloc</a:t>
            </a:r>
            <a:r>
              <a:rPr lang="en-US" altLang="zh-CN" dirty="0"/>
              <a:t>(</a:t>
            </a:r>
            <a:r>
              <a:rPr lang="en-US" altLang="zh-CN" dirty="0" err="1"/>
              <a:t>sizeof</a:t>
            </a:r>
            <a:r>
              <a:rPr lang="en-US" altLang="zh-CN" dirty="0"/>
              <a:t>(</a:t>
            </a:r>
            <a:r>
              <a:rPr lang="en-US" altLang="zh-CN" dirty="0" err="1"/>
              <a:t>struct</a:t>
            </a:r>
            <a:r>
              <a:rPr lang="en-US" altLang="zh-CN" dirty="0"/>
              <a:t> student));</a:t>
            </a:r>
          </a:p>
          <a:p>
            <a:pPr lvl="1" indent="0">
              <a:lnSpc>
                <a:spcPct val="100000"/>
              </a:lnSpc>
              <a:spcBef>
                <a:spcPts val="0"/>
              </a:spcBef>
              <a:buNone/>
            </a:pPr>
            <a:r>
              <a:rPr lang="en-US" altLang="zh-CN" dirty="0"/>
              <a:t>     if (p==NULL) return NULL;  //</a:t>
            </a:r>
            <a:r>
              <a:rPr lang="zh-CN" altLang="en-US" dirty="0"/>
              <a:t>无法为新结点申请空间</a:t>
            </a:r>
            <a:endParaRPr lang="en-US" altLang="zh-CN" dirty="0"/>
          </a:p>
          <a:p>
            <a:pPr lvl="1" indent="0">
              <a:lnSpc>
                <a:spcPct val="100000"/>
              </a:lnSpc>
              <a:spcBef>
                <a:spcPts val="0"/>
              </a:spcBef>
              <a:buNone/>
            </a:pPr>
            <a:r>
              <a:rPr lang="en-US" altLang="zh-CN" dirty="0"/>
              <a:t>	</a:t>
            </a:r>
            <a:r>
              <a:rPr lang="en-US" altLang="zh-CN" dirty="0">
                <a:solidFill>
                  <a:srgbClr val="7030A0"/>
                </a:solidFill>
              </a:rPr>
              <a:t>    p-&gt;ID=</a:t>
            </a:r>
            <a:r>
              <a:rPr lang="en-US" altLang="zh-CN" dirty="0" err="1">
                <a:solidFill>
                  <a:srgbClr val="7030A0"/>
                </a:solidFill>
              </a:rPr>
              <a:t>i</a:t>
            </a:r>
            <a:r>
              <a:rPr lang="en-US" altLang="zh-CN" dirty="0">
                <a:solidFill>
                  <a:srgbClr val="7030A0"/>
                </a:solidFill>
              </a:rPr>
              <a:t>; p-&gt;name=“…”; p-&gt;score= =rand()%101;</a:t>
            </a:r>
            <a:r>
              <a:rPr lang="zh-CN" altLang="en-US" b="1" dirty="0">
                <a:solidFill>
                  <a:srgbClr val="0303DF"/>
                </a:solidFill>
              </a:rPr>
              <a:t>  </a:t>
            </a:r>
            <a:r>
              <a:rPr lang="en-US" altLang="zh-CN" b="1" dirty="0">
                <a:solidFill>
                  <a:srgbClr val="0303DF"/>
                </a:solidFill>
              </a:rPr>
              <a:t>p-&gt;next=NULL;</a:t>
            </a:r>
          </a:p>
          <a:p>
            <a:pPr lvl="1" indent="0">
              <a:lnSpc>
                <a:spcPct val="100000"/>
              </a:lnSpc>
              <a:spcBef>
                <a:spcPts val="0"/>
              </a:spcBef>
              <a:buNone/>
            </a:pPr>
            <a:r>
              <a:rPr lang="en-US" altLang="zh-CN" dirty="0"/>
              <a:t>	</a:t>
            </a:r>
            <a:r>
              <a:rPr lang="en-US" altLang="zh-CN" b="1" dirty="0">
                <a:solidFill>
                  <a:srgbClr val="006600"/>
                </a:solidFill>
              </a:rPr>
              <a:t>    node-&gt;next=p;</a:t>
            </a:r>
          </a:p>
          <a:p>
            <a:pPr lvl="1" indent="0">
              <a:lnSpc>
                <a:spcPct val="100000"/>
              </a:lnSpc>
              <a:spcBef>
                <a:spcPts val="0"/>
              </a:spcBef>
              <a:buNone/>
            </a:pPr>
            <a:r>
              <a:rPr lang="en-US" altLang="zh-CN" b="1" dirty="0">
                <a:solidFill>
                  <a:srgbClr val="006600"/>
                </a:solidFill>
              </a:rPr>
              <a:t>	    node=p;</a:t>
            </a:r>
          </a:p>
          <a:p>
            <a:pPr lvl="1" indent="0">
              <a:lnSpc>
                <a:spcPct val="100000"/>
              </a:lnSpc>
              <a:spcBef>
                <a:spcPts val="0"/>
              </a:spcBef>
              <a:buNone/>
            </a:pPr>
            <a:r>
              <a:rPr lang="en-US" altLang="zh-CN" dirty="0"/>
              <a:t>  }</a:t>
            </a:r>
          </a:p>
          <a:p>
            <a:pPr lvl="1" indent="0">
              <a:lnSpc>
                <a:spcPct val="100000"/>
              </a:lnSpc>
              <a:spcBef>
                <a:spcPts val="0"/>
              </a:spcBef>
              <a:buNone/>
            </a:pPr>
            <a:r>
              <a:rPr lang="en-US" altLang="zh-CN" b="1" dirty="0">
                <a:solidFill>
                  <a:srgbClr val="C00000"/>
                </a:solidFill>
              </a:rPr>
              <a:t>   </a:t>
            </a:r>
            <a:r>
              <a:rPr lang="en-US" altLang="zh-CN" b="1" u="sng" dirty="0">
                <a:solidFill>
                  <a:srgbClr val="C00000"/>
                </a:solidFill>
              </a:rPr>
              <a:t>node-&gt;next=head;  //</a:t>
            </a:r>
            <a:r>
              <a:rPr lang="zh-CN" altLang="en-US" b="1" u="sng" dirty="0">
                <a:solidFill>
                  <a:srgbClr val="C00000"/>
                </a:solidFill>
              </a:rPr>
              <a:t>尾结点指向头结点，循环链表</a:t>
            </a:r>
            <a:endParaRPr lang="en-US" altLang="zh-CN" b="1" u="sng" dirty="0">
              <a:solidFill>
                <a:srgbClr val="C00000"/>
              </a:solidFill>
            </a:endParaRPr>
          </a:p>
          <a:p>
            <a:pPr lvl="1" indent="0">
              <a:lnSpc>
                <a:spcPct val="100000"/>
              </a:lnSpc>
              <a:spcBef>
                <a:spcPts val="0"/>
              </a:spcBef>
              <a:buNone/>
            </a:pPr>
            <a:r>
              <a:rPr lang="en-US" altLang="zh-CN" dirty="0"/>
              <a:t>return head;</a:t>
            </a:r>
          </a:p>
          <a:p>
            <a:pPr>
              <a:lnSpc>
                <a:spcPct val="100000"/>
              </a:lnSpc>
              <a:spcBef>
                <a:spcPts val="0"/>
              </a:spcBef>
              <a:buNone/>
            </a:pPr>
            <a:r>
              <a:rPr lang="en-US" altLang="zh-CN" dirty="0">
                <a:solidFill>
                  <a:srgbClr val="7030A0"/>
                </a:solidFill>
              </a:rPr>
              <a:t>} //</a:t>
            </a:r>
            <a:r>
              <a:rPr lang="en-US" altLang="zh-CN" dirty="0" err="1">
                <a:solidFill>
                  <a:srgbClr val="7030A0"/>
                </a:solidFill>
              </a:rPr>
              <a:t>struct</a:t>
            </a:r>
            <a:r>
              <a:rPr lang="en-US" altLang="zh-CN" dirty="0">
                <a:solidFill>
                  <a:srgbClr val="7030A0"/>
                </a:solidFill>
              </a:rPr>
              <a:t> student *</a:t>
            </a:r>
            <a:r>
              <a:rPr lang="en-US" altLang="zh-CN" dirty="0" err="1">
                <a:solidFill>
                  <a:srgbClr val="7030A0"/>
                </a:solidFill>
              </a:rPr>
              <a:t>CreateList</a:t>
            </a:r>
            <a:r>
              <a:rPr lang="en-US" altLang="zh-CN" dirty="0">
                <a:solidFill>
                  <a:srgbClr val="7030A0"/>
                </a:solidFill>
              </a:rPr>
              <a:t>(void) </a:t>
            </a:r>
          </a:p>
          <a:p>
            <a:pPr>
              <a:buNone/>
            </a:pPr>
            <a:endParaRPr lang="en-US" altLang="zh-CN" dirty="0"/>
          </a:p>
          <a:p>
            <a:endParaRPr lang="zh-CN" altLang="en-US" dirty="0"/>
          </a:p>
        </p:txBody>
      </p:sp>
    </p:spTree>
    <p:extLst>
      <p:ext uri="{BB962C8B-B14F-4D97-AF65-F5344CB8AC3E}">
        <p14:creationId xmlns:p14="http://schemas.microsoft.com/office/powerpoint/2010/main" val="39452694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a:t>
            </a:r>
            <a:r>
              <a:rPr lang="zh-CN" altLang="en-US" dirty="0">
                <a:solidFill>
                  <a:srgbClr val="030DCD"/>
                </a:solidFill>
              </a:rPr>
              <a:t>循环链表</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输出结点信息，返回链表长度</a:t>
            </a:r>
            <a:endParaRPr lang="en-US" altLang="zh-CN" dirty="0"/>
          </a:p>
          <a:p>
            <a:pPr lvl="1">
              <a:spcBef>
                <a:spcPts val="0"/>
              </a:spcBef>
              <a:buNone/>
            </a:pPr>
            <a:r>
              <a:rPr lang="en-US" altLang="zh-CN" sz="1800" dirty="0" err="1">
                <a:solidFill>
                  <a:srgbClr val="080808"/>
                </a:solidFill>
              </a:rPr>
              <a:t>int</a:t>
            </a:r>
            <a:r>
              <a:rPr lang="en-US" altLang="zh-CN" sz="1800" dirty="0">
                <a:solidFill>
                  <a:srgbClr val="080808"/>
                </a:solidFill>
              </a:rPr>
              <a:t>  </a:t>
            </a:r>
            <a:r>
              <a:rPr lang="en-US" altLang="zh-CN" sz="1800" dirty="0" err="1">
                <a:solidFill>
                  <a:srgbClr val="080808"/>
                </a:solidFill>
              </a:rPr>
              <a:t>outputList</a:t>
            </a:r>
            <a:r>
              <a:rPr lang="en-US" altLang="zh-CN" sz="1800" dirty="0">
                <a:solidFill>
                  <a:srgbClr val="080808"/>
                </a:solidFill>
              </a:rPr>
              <a:t>(</a:t>
            </a:r>
            <a:r>
              <a:rPr lang="en-US" altLang="zh-CN" sz="1800" dirty="0" err="1">
                <a:solidFill>
                  <a:srgbClr val="080808"/>
                </a:solidFill>
              </a:rPr>
              <a:t>struct</a:t>
            </a:r>
            <a:r>
              <a:rPr lang="en-US" altLang="zh-CN" sz="1800" dirty="0">
                <a:solidFill>
                  <a:srgbClr val="080808"/>
                </a:solidFill>
              </a:rPr>
              <a:t> student *head) {</a:t>
            </a:r>
          </a:p>
          <a:p>
            <a:pPr lvl="1">
              <a:spcBef>
                <a:spcPts val="0"/>
              </a:spcBef>
              <a:buNone/>
            </a:pPr>
            <a:r>
              <a:rPr lang="en-US" altLang="zh-CN" sz="1800" dirty="0">
                <a:solidFill>
                  <a:srgbClr val="080808"/>
                </a:solidFill>
              </a:rPr>
              <a:t>	</a:t>
            </a:r>
            <a:r>
              <a:rPr lang="en-US" altLang="zh-CN" sz="1800" dirty="0" err="1">
                <a:solidFill>
                  <a:srgbClr val="080808"/>
                </a:solidFill>
              </a:rPr>
              <a:t>struct</a:t>
            </a:r>
            <a:r>
              <a:rPr lang="en-US" altLang="zh-CN" sz="1800" dirty="0">
                <a:solidFill>
                  <a:srgbClr val="080808"/>
                </a:solidFill>
              </a:rPr>
              <a:t> student *p;</a:t>
            </a:r>
          </a:p>
          <a:p>
            <a:pPr lvl="1">
              <a:spcBef>
                <a:spcPts val="0"/>
              </a:spcBef>
              <a:buNone/>
            </a:pPr>
            <a:r>
              <a:rPr lang="en-US" altLang="zh-CN" sz="1800" dirty="0">
                <a:solidFill>
                  <a:srgbClr val="080808"/>
                </a:solidFill>
              </a:rPr>
              <a:t>	</a:t>
            </a:r>
            <a:r>
              <a:rPr lang="en-US" altLang="zh-CN" sz="1800" dirty="0">
                <a:solidFill>
                  <a:srgbClr val="7030A0"/>
                </a:solidFill>
              </a:rPr>
              <a:t>p=head;</a:t>
            </a:r>
          </a:p>
          <a:p>
            <a:pPr lvl="1">
              <a:spcBef>
                <a:spcPts val="0"/>
              </a:spcBef>
              <a:buNone/>
            </a:pPr>
            <a:r>
              <a:rPr lang="en-US" altLang="zh-CN" sz="1800" dirty="0">
                <a:solidFill>
                  <a:srgbClr val="080808"/>
                </a:solidFill>
              </a:rPr>
              <a:t>	</a:t>
            </a:r>
            <a:r>
              <a:rPr lang="en-US" altLang="zh-CN" sz="1800" dirty="0" err="1">
                <a:solidFill>
                  <a:srgbClr val="080808"/>
                </a:solidFill>
              </a:rPr>
              <a:t>int</a:t>
            </a:r>
            <a:r>
              <a:rPr lang="en-US" altLang="zh-CN" sz="1800" dirty="0">
                <a:solidFill>
                  <a:srgbClr val="080808"/>
                </a:solidFill>
              </a:rPr>
              <a:t> length=0;</a:t>
            </a:r>
          </a:p>
          <a:p>
            <a:pPr lvl="1">
              <a:spcBef>
                <a:spcPts val="0"/>
              </a:spcBef>
              <a:buNone/>
            </a:pPr>
            <a:r>
              <a:rPr lang="en-US" altLang="zh-CN" sz="1800" dirty="0">
                <a:solidFill>
                  <a:srgbClr val="080808"/>
                </a:solidFill>
              </a:rPr>
              <a:t>	while (</a:t>
            </a:r>
            <a:r>
              <a:rPr lang="en-US" altLang="zh-CN" sz="1800" b="1" u="sng" dirty="0">
                <a:solidFill>
                  <a:srgbClr val="C00000"/>
                </a:solidFill>
              </a:rPr>
              <a:t>p!=head</a:t>
            </a:r>
            <a:r>
              <a:rPr lang="en-US" altLang="zh-CN" sz="1800" dirty="0">
                <a:solidFill>
                  <a:srgbClr val="080808"/>
                </a:solidFill>
              </a:rPr>
              <a:t>)       //</a:t>
            </a:r>
            <a:r>
              <a:rPr lang="zh-CN" altLang="en-US" sz="1800" dirty="0">
                <a:solidFill>
                  <a:srgbClr val="030DCD"/>
                </a:solidFill>
              </a:rPr>
              <a:t>注：对于单向链表</a:t>
            </a:r>
            <a:r>
              <a:rPr lang="zh-CN" altLang="en-US" sz="1800" dirty="0">
                <a:solidFill>
                  <a:srgbClr val="080808"/>
                </a:solidFill>
              </a:rPr>
              <a:t>，</a:t>
            </a:r>
            <a:r>
              <a:rPr lang="en-US" altLang="zh-CN" sz="1800" dirty="0">
                <a:solidFill>
                  <a:srgbClr val="080808"/>
                </a:solidFill>
              </a:rPr>
              <a:t> while (</a:t>
            </a:r>
            <a:r>
              <a:rPr lang="en-US" altLang="zh-CN" sz="1800" dirty="0">
                <a:solidFill>
                  <a:srgbClr val="C00000"/>
                </a:solidFill>
              </a:rPr>
              <a:t>p!=NULL</a:t>
            </a:r>
            <a:r>
              <a:rPr lang="en-US" altLang="zh-CN" sz="1800" dirty="0">
                <a:solidFill>
                  <a:srgbClr val="080808"/>
                </a:solidFill>
              </a:rPr>
              <a:t>) </a:t>
            </a:r>
          </a:p>
          <a:p>
            <a:pPr lvl="1">
              <a:spcBef>
                <a:spcPts val="0"/>
              </a:spcBef>
              <a:buNone/>
            </a:pPr>
            <a:r>
              <a:rPr lang="en-US" altLang="zh-CN" sz="1800" dirty="0">
                <a:solidFill>
                  <a:srgbClr val="080808"/>
                </a:solidFill>
              </a:rPr>
              <a:t>	{</a:t>
            </a:r>
          </a:p>
          <a:p>
            <a:pPr lvl="1">
              <a:spcBef>
                <a:spcPts val="0"/>
              </a:spcBef>
              <a:buNone/>
            </a:pPr>
            <a:r>
              <a:rPr lang="en-US" altLang="zh-CN" sz="1800" dirty="0">
                <a:solidFill>
                  <a:srgbClr val="080808"/>
                </a:solidFill>
              </a:rPr>
              <a:t>	 length++;</a:t>
            </a:r>
          </a:p>
          <a:p>
            <a:pPr lvl="1">
              <a:spcBef>
                <a:spcPts val="0"/>
              </a:spcBef>
              <a:buNone/>
            </a:pPr>
            <a:r>
              <a:rPr lang="en-US" altLang="zh-CN" sz="1800" dirty="0">
                <a:solidFill>
                  <a:srgbClr val="080808"/>
                </a:solidFill>
              </a:rPr>
              <a:t>        //</a:t>
            </a:r>
            <a:r>
              <a:rPr lang="en-US" altLang="zh-CN" sz="1800" dirty="0" err="1">
                <a:solidFill>
                  <a:srgbClr val="080808"/>
                </a:solidFill>
              </a:rPr>
              <a:t>printf</a:t>
            </a:r>
            <a:r>
              <a:rPr lang="en-US" altLang="zh-CN" sz="1800" dirty="0">
                <a:solidFill>
                  <a:srgbClr val="080808"/>
                </a:solidFill>
              </a:rPr>
              <a:t>(“%d, %s, %u\</a:t>
            </a:r>
            <a:r>
              <a:rPr lang="en-US" altLang="zh-CN" sz="1800" dirty="0" err="1">
                <a:solidFill>
                  <a:srgbClr val="080808"/>
                </a:solidFill>
              </a:rPr>
              <a:t>n”,p</a:t>
            </a:r>
            <a:r>
              <a:rPr lang="en-US" altLang="zh-CN" sz="1800" dirty="0">
                <a:solidFill>
                  <a:srgbClr val="080808"/>
                </a:solidFill>
              </a:rPr>
              <a:t>-&gt;</a:t>
            </a:r>
            <a:r>
              <a:rPr lang="en-US" altLang="zh-CN" sz="1800" dirty="0" err="1">
                <a:solidFill>
                  <a:srgbClr val="080808"/>
                </a:solidFill>
              </a:rPr>
              <a:t>ID,p</a:t>
            </a:r>
            <a:r>
              <a:rPr lang="en-US" altLang="zh-CN" sz="1800" dirty="0">
                <a:solidFill>
                  <a:srgbClr val="080808"/>
                </a:solidFill>
              </a:rPr>
              <a:t>-&gt;</a:t>
            </a:r>
            <a:r>
              <a:rPr lang="en-US" altLang="zh-CN" sz="1800" dirty="0" err="1">
                <a:solidFill>
                  <a:srgbClr val="080808"/>
                </a:solidFill>
              </a:rPr>
              <a:t>name,p</a:t>
            </a:r>
            <a:r>
              <a:rPr lang="en-US" altLang="zh-CN" sz="1800" dirty="0">
                <a:solidFill>
                  <a:srgbClr val="080808"/>
                </a:solidFill>
              </a:rPr>
              <a:t>-&gt;score);</a:t>
            </a:r>
          </a:p>
          <a:p>
            <a:pPr lvl="1">
              <a:spcBef>
                <a:spcPts val="0"/>
              </a:spcBef>
              <a:buNone/>
            </a:pPr>
            <a:r>
              <a:rPr lang="en-US" altLang="zh-CN" sz="1800" dirty="0">
                <a:solidFill>
                  <a:srgbClr val="080808"/>
                </a:solidFill>
              </a:rPr>
              <a:t>	   p=p-&gt;next;</a:t>
            </a:r>
          </a:p>
          <a:p>
            <a:pPr lvl="1">
              <a:spcBef>
                <a:spcPts val="0"/>
              </a:spcBef>
              <a:buNone/>
            </a:pPr>
            <a:r>
              <a:rPr lang="en-US" altLang="zh-CN" sz="1800" dirty="0">
                <a:solidFill>
                  <a:srgbClr val="080808"/>
                </a:solidFill>
              </a:rPr>
              <a:t>    }</a:t>
            </a:r>
          </a:p>
          <a:p>
            <a:pPr lvl="1">
              <a:spcBef>
                <a:spcPts val="0"/>
              </a:spcBef>
              <a:buNone/>
            </a:pPr>
            <a:r>
              <a:rPr lang="en-US" altLang="zh-CN" sz="1800" dirty="0">
                <a:solidFill>
                  <a:srgbClr val="080808"/>
                </a:solidFill>
              </a:rPr>
              <a:t>	return length;  //</a:t>
            </a:r>
            <a:r>
              <a:rPr lang="zh-CN" altLang="en-US" sz="1800" dirty="0">
                <a:solidFill>
                  <a:srgbClr val="080808"/>
                </a:solidFill>
              </a:rPr>
              <a:t>返回链表的长度</a:t>
            </a:r>
            <a:endParaRPr lang="en-US" altLang="zh-CN" sz="1800" dirty="0">
              <a:solidFill>
                <a:srgbClr val="080808"/>
              </a:solidFill>
            </a:endParaRPr>
          </a:p>
          <a:p>
            <a:pPr lvl="1">
              <a:spcBef>
                <a:spcPts val="0"/>
              </a:spcBef>
              <a:buNone/>
            </a:pPr>
            <a:r>
              <a:rPr lang="en-US" altLang="zh-CN" sz="1800" dirty="0">
                <a:solidFill>
                  <a:srgbClr val="080808"/>
                </a:solidFill>
              </a:rPr>
              <a:t>}</a:t>
            </a:r>
            <a:endParaRPr lang="zh-CN" altLang="en-US" sz="1800" dirty="0">
              <a:solidFill>
                <a:srgbClr val="080808"/>
              </a:solidFill>
            </a:endParaRPr>
          </a:p>
        </p:txBody>
      </p:sp>
    </p:spTree>
    <p:extLst>
      <p:ext uri="{BB962C8B-B14F-4D97-AF65-F5344CB8AC3E}">
        <p14:creationId xmlns:p14="http://schemas.microsoft.com/office/powerpoint/2010/main" val="314374771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循环链表例</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sz="2000" dirty="0"/>
              <a:t>猴子选大王</a:t>
            </a:r>
            <a:endParaRPr lang="en-US" altLang="zh-CN" sz="2000" dirty="0"/>
          </a:p>
          <a:p>
            <a:pPr marL="971550" lvl="1"/>
            <a:r>
              <a:rPr lang="en-US" altLang="zh-CN" sz="1800" dirty="0"/>
              <a:t>N</a:t>
            </a:r>
            <a:r>
              <a:rPr lang="zh-CN" altLang="en-US" sz="1800" dirty="0"/>
              <a:t>（</a:t>
            </a:r>
            <a:r>
              <a:rPr lang="en-US" altLang="zh-CN" sz="1800" dirty="0"/>
              <a:t>N&gt;=2</a:t>
            </a:r>
            <a:r>
              <a:rPr lang="zh-CN" altLang="en-US" sz="1800" dirty="0"/>
              <a:t>）个猴子围城一圈，顺时针从</a:t>
            </a:r>
            <a:r>
              <a:rPr lang="en-US" altLang="zh-CN" sz="1800" dirty="0"/>
              <a:t>1</a:t>
            </a:r>
            <a:r>
              <a:rPr lang="zh-CN" altLang="en-US" sz="1800" dirty="0"/>
              <a:t>到</a:t>
            </a:r>
            <a:r>
              <a:rPr lang="en-US" altLang="zh-CN" sz="1800" dirty="0"/>
              <a:t>n</a:t>
            </a:r>
            <a:r>
              <a:rPr lang="zh-CN" altLang="en-US" sz="1800" dirty="0"/>
              <a:t>编号，之后从</a:t>
            </a:r>
            <a:r>
              <a:rPr lang="en-US" altLang="zh-CN" sz="1800" dirty="0"/>
              <a:t>1</a:t>
            </a:r>
            <a:r>
              <a:rPr lang="zh-CN" altLang="en-US" sz="1800" dirty="0"/>
              <a:t>号开始沿顺时针方向让猴子从</a:t>
            </a:r>
            <a:r>
              <a:rPr lang="en-US" altLang="zh-CN" sz="1800" dirty="0"/>
              <a:t>1,2,3,…,m</a:t>
            </a:r>
            <a:r>
              <a:rPr lang="zh-CN" altLang="en-US" sz="1800" dirty="0"/>
              <a:t>依次报数，凡是报到</a:t>
            </a:r>
            <a:r>
              <a:rPr lang="en-US" altLang="zh-CN" sz="1800" dirty="0"/>
              <a:t>m</a:t>
            </a:r>
            <a:r>
              <a:rPr lang="zh-CN" altLang="en-US" sz="1800" dirty="0"/>
              <a:t>的猴子让其出圈，取消大王的候选资格。</a:t>
            </a:r>
            <a:endParaRPr lang="en-US" altLang="zh-CN" sz="1800" dirty="0"/>
          </a:p>
          <a:p>
            <a:pPr marL="971550" lvl="1"/>
            <a:r>
              <a:rPr lang="zh-CN" altLang="en-US" sz="1800" dirty="0"/>
              <a:t>然后从下一个猴子开始重新计数；</a:t>
            </a:r>
            <a:endParaRPr lang="en-US" altLang="zh-CN" sz="1800" dirty="0"/>
          </a:p>
          <a:p>
            <a:pPr marL="971550" lvl="1"/>
            <a:r>
              <a:rPr lang="zh-CN" altLang="en-US" sz="1800" dirty="0"/>
              <a:t>不停地重复上述过程，最后剩余的一个就是猴王。</a:t>
            </a:r>
            <a:endParaRPr lang="en-US" altLang="zh-CN" sz="1800" dirty="0"/>
          </a:p>
          <a:p>
            <a:pPr marL="342900" indent="-342900">
              <a:buFont typeface="Wingdings" panose="05000000000000000000" pitchFamily="2" charset="2"/>
              <a:buChar char="l"/>
            </a:pPr>
            <a:r>
              <a:rPr lang="zh-CN" altLang="en-US" sz="2000" dirty="0"/>
              <a:t>过程</a:t>
            </a:r>
            <a:endParaRPr lang="en-US" altLang="zh-CN" sz="2000" dirty="0"/>
          </a:p>
          <a:p>
            <a:pPr marL="971550" lvl="1"/>
            <a:r>
              <a:rPr lang="zh-CN" altLang="en-US" sz="1800" dirty="0"/>
              <a:t>建立猴子的结构体；</a:t>
            </a:r>
            <a:endParaRPr lang="en-US" altLang="zh-CN" sz="1800" dirty="0"/>
          </a:p>
          <a:p>
            <a:pPr marL="971550" lvl="1"/>
            <a:r>
              <a:rPr lang="zh-CN" altLang="en-US" sz="1800" dirty="0"/>
              <a:t>建立循环链表</a:t>
            </a:r>
            <a:endParaRPr lang="en-US" altLang="zh-CN" sz="1800" dirty="0"/>
          </a:p>
          <a:p>
            <a:pPr marL="971550" lvl="1"/>
            <a:r>
              <a:rPr lang="zh-CN" altLang="en-US" sz="1800" dirty="0"/>
              <a:t>从</a:t>
            </a:r>
            <a:r>
              <a:rPr lang="en-US" altLang="zh-CN" sz="1800" dirty="0"/>
              <a:t>1</a:t>
            </a:r>
            <a:r>
              <a:rPr lang="zh-CN" altLang="en-US" sz="1800" dirty="0"/>
              <a:t>开始计数依次增</a:t>
            </a:r>
            <a:r>
              <a:rPr lang="en-US" altLang="zh-CN" sz="1800" dirty="0"/>
              <a:t>1</a:t>
            </a:r>
            <a:r>
              <a:rPr lang="zh-CN" altLang="en-US" sz="1800" dirty="0"/>
              <a:t>计数，让计数为</a:t>
            </a:r>
            <a:r>
              <a:rPr lang="en-US" altLang="zh-CN" sz="1800" dirty="0"/>
              <a:t>m</a:t>
            </a:r>
            <a:r>
              <a:rPr lang="zh-CN" altLang="en-US" sz="1800" dirty="0"/>
              <a:t>的猴子出圈；直至剩余一个猴子为止；</a:t>
            </a:r>
            <a:endParaRPr lang="en-US" altLang="zh-CN" sz="1800" dirty="0"/>
          </a:p>
          <a:p>
            <a:pPr marL="971550" lvl="1"/>
            <a:r>
              <a:rPr lang="zh-CN" altLang="en-US" sz="1800" dirty="0"/>
              <a:t>输出大王；</a:t>
            </a:r>
            <a:endParaRPr lang="en-US" altLang="zh-CN" sz="1800" dirty="0"/>
          </a:p>
          <a:p>
            <a:pPr marL="342900" indent="-342900">
              <a:buFont typeface="Wingdings" panose="05000000000000000000" pitchFamily="2" charset="2"/>
              <a:buChar char="l"/>
            </a:pPr>
            <a:endParaRPr lang="en-US" altLang="zh-CN" dirty="0"/>
          </a:p>
        </p:txBody>
      </p:sp>
    </p:spTree>
    <p:extLst>
      <p:ext uri="{BB962C8B-B14F-4D97-AF65-F5344CB8AC3E}">
        <p14:creationId xmlns:p14="http://schemas.microsoft.com/office/powerpoint/2010/main" val="313459380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循环链表例</a:t>
            </a:r>
            <a:r>
              <a:rPr lang="en-US" altLang="zh-CN" dirty="0"/>
              <a:t>---</a:t>
            </a:r>
            <a:r>
              <a:rPr lang="zh-CN" altLang="en-US" dirty="0"/>
              <a:t>猴子选大王</a:t>
            </a:r>
          </a:p>
        </p:txBody>
      </p:sp>
      <p:sp>
        <p:nvSpPr>
          <p:cNvPr id="3" name="内容占位符 2"/>
          <p:cNvSpPr>
            <a:spLocks noGrp="1"/>
          </p:cNvSpPr>
          <p:nvPr>
            <p:ph idx="1"/>
          </p:nvPr>
        </p:nvSpPr>
        <p:spPr/>
        <p:txBody>
          <a:bodyPr/>
          <a:lstStyle/>
          <a:p>
            <a:pPr marL="342900" indent="-342900">
              <a:buFont typeface="Wingdings" panose="05000000000000000000" pitchFamily="2" charset="2"/>
              <a:buChar char="l"/>
            </a:pPr>
            <a:r>
              <a:rPr lang="zh-CN" altLang="en-US" dirty="0"/>
              <a:t>定义猴子的结构体</a:t>
            </a:r>
            <a:endParaRPr lang="en-US" altLang="zh-CN" dirty="0"/>
          </a:p>
          <a:p>
            <a:pPr marL="285750" lvl="1" indent="0">
              <a:buNone/>
            </a:pPr>
            <a:r>
              <a:rPr lang="en-US" altLang="zh-CN" dirty="0" err="1"/>
              <a:t>struct</a:t>
            </a:r>
            <a:r>
              <a:rPr lang="en-US" altLang="zh-CN" dirty="0"/>
              <a:t>  </a:t>
            </a:r>
            <a:r>
              <a:rPr lang="en-US" altLang="zh-CN" dirty="0" err="1"/>
              <a:t>mon</a:t>
            </a:r>
            <a:endParaRPr lang="en-US" altLang="zh-CN" dirty="0"/>
          </a:p>
          <a:p>
            <a:pPr marL="285750" lvl="1" indent="0">
              <a:buNone/>
            </a:pPr>
            <a:r>
              <a:rPr lang="en-US" altLang="zh-CN" dirty="0"/>
              <a:t>{</a:t>
            </a:r>
          </a:p>
          <a:p>
            <a:pPr marL="285750" lvl="1" indent="0">
              <a:buNone/>
            </a:pPr>
            <a:r>
              <a:rPr lang="en-US" altLang="zh-CN" dirty="0"/>
              <a:t>   </a:t>
            </a:r>
            <a:r>
              <a:rPr lang="en-US" altLang="zh-CN" dirty="0" err="1"/>
              <a:t>int</a:t>
            </a:r>
            <a:r>
              <a:rPr lang="en-US" altLang="zh-CN" dirty="0"/>
              <a:t> </a:t>
            </a:r>
            <a:r>
              <a:rPr lang="en-US" altLang="zh-CN" dirty="0" err="1"/>
              <a:t>num</a:t>
            </a:r>
            <a:r>
              <a:rPr lang="en-US" altLang="zh-CN" dirty="0"/>
              <a:t>;</a:t>
            </a:r>
          </a:p>
          <a:p>
            <a:pPr marL="285750" lvl="1" indent="0">
              <a:buNone/>
            </a:pPr>
            <a:r>
              <a:rPr lang="en-US" altLang="zh-CN" dirty="0"/>
              <a:t>   </a:t>
            </a:r>
            <a:r>
              <a:rPr lang="en-US" altLang="zh-CN" dirty="0" err="1"/>
              <a:t>struct</a:t>
            </a:r>
            <a:r>
              <a:rPr lang="en-US" altLang="zh-CN" dirty="0"/>
              <a:t> </a:t>
            </a:r>
            <a:r>
              <a:rPr lang="en-US" altLang="zh-CN" dirty="0" err="1"/>
              <a:t>mon</a:t>
            </a:r>
            <a:r>
              <a:rPr lang="en-US" altLang="zh-CN" dirty="0"/>
              <a:t> *next;</a:t>
            </a:r>
          </a:p>
          <a:p>
            <a:pPr marL="285750" lvl="1" indent="0">
              <a:buNone/>
            </a:pPr>
            <a:r>
              <a:rPr lang="en-US" altLang="zh-CN" dirty="0"/>
              <a:t>};</a:t>
            </a:r>
            <a:endParaRPr lang="zh-CN" altLang="en-US" dirty="0"/>
          </a:p>
        </p:txBody>
      </p:sp>
    </p:spTree>
    <p:extLst>
      <p:ext uri="{BB962C8B-B14F-4D97-AF65-F5344CB8AC3E}">
        <p14:creationId xmlns:p14="http://schemas.microsoft.com/office/powerpoint/2010/main" val="846859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循环链表例</a:t>
            </a:r>
            <a:r>
              <a:rPr lang="en-US" altLang="zh-CN" dirty="0"/>
              <a:t>---</a:t>
            </a:r>
            <a:r>
              <a:rPr lang="zh-CN" altLang="en-US" dirty="0"/>
              <a:t>猴子选大王</a:t>
            </a:r>
          </a:p>
        </p:txBody>
      </p:sp>
      <p:sp>
        <p:nvSpPr>
          <p:cNvPr id="3" name="内容占位符 2"/>
          <p:cNvSpPr>
            <a:spLocks noGrp="1"/>
          </p:cNvSpPr>
          <p:nvPr>
            <p:ph idx="1"/>
          </p:nvPr>
        </p:nvSpPr>
        <p:spPr>
          <a:xfrm>
            <a:off x="485774" y="1135063"/>
            <a:ext cx="8356889" cy="5345112"/>
          </a:xfrm>
        </p:spPr>
        <p:txBody>
          <a:bodyPr/>
          <a:lstStyle/>
          <a:p>
            <a:pPr marL="342900" indent="-342900">
              <a:buFont typeface="Wingdings" panose="05000000000000000000" pitchFamily="2" charset="2"/>
              <a:buChar char="l"/>
            </a:pPr>
            <a:r>
              <a:rPr lang="zh-CN" altLang="en-US" dirty="0"/>
              <a:t>创建循环链表</a:t>
            </a:r>
            <a:endParaRPr lang="en-US" altLang="zh-CN" dirty="0"/>
          </a:p>
          <a:p>
            <a:pPr marL="285750" lvl="1" indent="0">
              <a:lnSpc>
                <a:spcPct val="100000"/>
              </a:lnSpc>
              <a:buNone/>
            </a:pPr>
            <a:r>
              <a:rPr lang="en-US" altLang="zh-CN" sz="1800" dirty="0" err="1"/>
              <a:t>struct</a:t>
            </a:r>
            <a:r>
              <a:rPr lang="en-US" altLang="zh-CN" sz="1800" dirty="0"/>
              <a:t> </a:t>
            </a:r>
            <a:r>
              <a:rPr lang="en-US" altLang="zh-CN" sz="1800" dirty="0" err="1"/>
              <a:t>mon</a:t>
            </a:r>
            <a:r>
              <a:rPr lang="en-US" altLang="zh-CN" sz="1800" dirty="0"/>
              <a:t>* </a:t>
            </a:r>
            <a:r>
              <a:rPr lang="en-US" altLang="zh-CN" sz="1800" dirty="0" err="1"/>
              <a:t>CreateList</a:t>
            </a:r>
            <a:r>
              <a:rPr lang="en-US" altLang="zh-CN" sz="1800" dirty="0"/>
              <a:t>(</a:t>
            </a:r>
            <a:r>
              <a:rPr lang="en-US" altLang="zh-CN" sz="1800" dirty="0" err="1"/>
              <a:t>int</a:t>
            </a:r>
            <a:r>
              <a:rPr lang="en-US" altLang="zh-CN" sz="1800" dirty="0"/>
              <a:t> n)  //</a:t>
            </a:r>
            <a:r>
              <a:rPr lang="zh-CN" altLang="en-US" sz="1800" dirty="0"/>
              <a:t>建立有</a:t>
            </a:r>
            <a:r>
              <a:rPr lang="en-US" altLang="zh-CN" sz="1800" dirty="0"/>
              <a:t>n</a:t>
            </a:r>
            <a:r>
              <a:rPr lang="zh-CN" altLang="en-US" sz="1800" dirty="0"/>
              <a:t>个结点的循环链表，返回头指针</a:t>
            </a:r>
            <a:br>
              <a:rPr lang="zh-CN" altLang="en-US" sz="1800" dirty="0"/>
            </a:br>
            <a:r>
              <a:rPr lang="en-US" altLang="zh-CN" sz="1800" dirty="0"/>
              <a:t>{</a:t>
            </a:r>
            <a:r>
              <a:rPr lang="zh-CN" altLang="en-US" sz="1800" dirty="0"/>
              <a:t/>
            </a:r>
            <a:br>
              <a:rPr lang="zh-CN" altLang="en-US" sz="1800" dirty="0"/>
            </a:br>
            <a:r>
              <a:rPr lang="zh-CN" altLang="en-US" sz="1800" dirty="0"/>
              <a:t>    </a:t>
            </a:r>
            <a:r>
              <a:rPr lang="en-US" altLang="zh-CN" sz="1800" dirty="0" err="1"/>
              <a:t>mon</a:t>
            </a:r>
            <a:r>
              <a:rPr lang="en-US" altLang="zh-CN" sz="1800" dirty="0"/>
              <a:t> *</a:t>
            </a:r>
            <a:r>
              <a:rPr lang="en-US" altLang="zh-CN" sz="1800" dirty="0" err="1"/>
              <a:t>newNode</a:t>
            </a:r>
            <a:r>
              <a:rPr lang="zh-CN" altLang="en-US" sz="1800" dirty="0"/>
              <a:t>，</a:t>
            </a:r>
            <a:r>
              <a:rPr lang="en-US" altLang="zh-CN" sz="1800" dirty="0"/>
              <a:t>*p=NULL, </a:t>
            </a:r>
            <a:r>
              <a:rPr lang="zh-CN" altLang="en-US" sz="1800" dirty="0"/>
              <a:t> </a:t>
            </a:r>
            <a:r>
              <a:rPr lang="en-US" altLang="zh-CN" sz="1800" dirty="0"/>
              <a:t>*head=NULL;</a:t>
            </a:r>
            <a:r>
              <a:rPr lang="zh-CN" altLang="en-US" sz="1800" dirty="0"/>
              <a:t> </a:t>
            </a:r>
            <a:r>
              <a:rPr lang="en-US" altLang="zh-CN" sz="1800" dirty="0"/>
              <a:t/>
            </a:r>
            <a:br>
              <a:rPr lang="en-US" altLang="zh-CN" sz="1800" dirty="0"/>
            </a:br>
            <a:r>
              <a:rPr lang="en-US" altLang="zh-CN" sz="1800" dirty="0"/>
              <a:t>   for(</a:t>
            </a:r>
            <a:r>
              <a:rPr lang="en-US" altLang="zh-CN" sz="1800" dirty="0" err="1"/>
              <a:t>int</a:t>
            </a:r>
            <a:r>
              <a:rPr lang="en-US" altLang="zh-CN" sz="1800" dirty="0"/>
              <a:t> </a:t>
            </a:r>
            <a:r>
              <a:rPr lang="en-US" altLang="zh-CN" sz="1800" dirty="0" err="1"/>
              <a:t>i</a:t>
            </a:r>
            <a:r>
              <a:rPr lang="en-US" altLang="zh-CN" sz="1800" dirty="0"/>
              <a:t>=1;i&lt;=</a:t>
            </a:r>
            <a:r>
              <a:rPr lang="en-US" altLang="zh-CN" sz="1800" dirty="0" err="1"/>
              <a:t>n;i</a:t>
            </a:r>
            <a:r>
              <a:rPr lang="en-US" altLang="zh-CN" sz="1800" dirty="0"/>
              <a:t>++)</a:t>
            </a:r>
          </a:p>
          <a:p>
            <a:pPr marL="285750" lvl="1" indent="0">
              <a:lnSpc>
                <a:spcPct val="100000"/>
              </a:lnSpc>
              <a:buNone/>
            </a:pPr>
            <a:r>
              <a:rPr lang="en-US" altLang="zh-CN" sz="1800" dirty="0"/>
              <a:t>   {</a:t>
            </a:r>
          </a:p>
          <a:p>
            <a:pPr marL="285750" lvl="1" indent="0">
              <a:lnSpc>
                <a:spcPct val="100000"/>
              </a:lnSpc>
              <a:buNone/>
            </a:pPr>
            <a:r>
              <a:rPr lang="en-US" altLang="zh-CN" sz="1800" dirty="0"/>
              <a:t>         </a:t>
            </a:r>
            <a:r>
              <a:rPr lang="en-US" altLang="zh-CN" sz="1800" dirty="0" err="1"/>
              <a:t>newNode</a:t>
            </a:r>
            <a:r>
              <a:rPr lang="en-US" altLang="zh-CN" sz="1800" dirty="0"/>
              <a:t> =(</a:t>
            </a:r>
            <a:r>
              <a:rPr lang="en-US" altLang="zh-CN" sz="1800" dirty="0" err="1"/>
              <a:t>struct</a:t>
            </a:r>
            <a:r>
              <a:rPr lang="en-US" altLang="zh-CN" sz="1800" dirty="0"/>
              <a:t> </a:t>
            </a:r>
            <a:r>
              <a:rPr lang="en-US" altLang="zh-CN" sz="1800" dirty="0" err="1"/>
              <a:t>mon</a:t>
            </a:r>
            <a:r>
              <a:rPr lang="en-US" altLang="zh-CN" sz="1800" dirty="0"/>
              <a:t> *)</a:t>
            </a:r>
            <a:r>
              <a:rPr lang="en-US" altLang="zh-CN" sz="1800" dirty="0" err="1"/>
              <a:t>malloc</a:t>
            </a:r>
            <a:r>
              <a:rPr lang="en-US" altLang="zh-CN" sz="1800" dirty="0"/>
              <a:t>(</a:t>
            </a:r>
            <a:r>
              <a:rPr lang="en-US" altLang="zh-CN" sz="1800" dirty="0" err="1"/>
              <a:t>sizeof</a:t>
            </a:r>
            <a:r>
              <a:rPr lang="en-US" altLang="zh-CN" sz="1800" dirty="0"/>
              <a:t>(</a:t>
            </a:r>
            <a:r>
              <a:rPr lang="en-US" altLang="zh-CN" sz="1800" dirty="0" err="1"/>
              <a:t>struct</a:t>
            </a:r>
            <a:r>
              <a:rPr lang="en-US" altLang="zh-CN" sz="1800" dirty="0"/>
              <a:t> </a:t>
            </a:r>
            <a:r>
              <a:rPr lang="en-US" altLang="zh-CN" sz="1800" dirty="0" err="1"/>
              <a:t>mon</a:t>
            </a:r>
            <a:r>
              <a:rPr lang="en-US" altLang="zh-CN" sz="1800" dirty="0"/>
              <a:t>));</a:t>
            </a:r>
          </a:p>
          <a:p>
            <a:pPr marL="285750" lvl="1" indent="0">
              <a:lnSpc>
                <a:spcPct val="100000"/>
              </a:lnSpc>
              <a:buNone/>
            </a:pPr>
            <a:r>
              <a:rPr lang="en-US" altLang="zh-CN" sz="1800" dirty="0"/>
              <a:t>         </a:t>
            </a:r>
            <a:r>
              <a:rPr lang="en-US" altLang="zh-CN" sz="1800" dirty="0" err="1"/>
              <a:t>newNode</a:t>
            </a:r>
            <a:r>
              <a:rPr lang="en-US" altLang="zh-CN" sz="1800" dirty="0"/>
              <a:t> -&gt;</a:t>
            </a:r>
            <a:r>
              <a:rPr lang="en-US" altLang="zh-CN" sz="1800" dirty="0" err="1"/>
              <a:t>num</a:t>
            </a:r>
            <a:r>
              <a:rPr lang="en-US" altLang="zh-CN" sz="1800" dirty="0"/>
              <a:t>=</a:t>
            </a:r>
            <a:r>
              <a:rPr lang="en-US" altLang="zh-CN" sz="1800" dirty="0" err="1"/>
              <a:t>i</a:t>
            </a:r>
            <a:r>
              <a:rPr lang="en-US" altLang="zh-CN" sz="1800" dirty="0"/>
              <a:t>, </a:t>
            </a:r>
            <a:r>
              <a:rPr lang="en-US" altLang="zh-CN" sz="1800" dirty="0" err="1"/>
              <a:t>newNode</a:t>
            </a:r>
            <a:r>
              <a:rPr lang="en-US" altLang="zh-CN" sz="1800" dirty="0"/>
              <a:t> -&gt;next=NULL;</a:t>
            </a:r>
            <a:br>
              <a:rPr lang="en-US" altLang="zh-CN" sz="1800" dirty="0"/>
            </a:br>
            <a:r>
              <a:rPr lang="en-US" altLang="zh-CN" sz="1800" dirty="0"/>
              <a:t>         if (head==NULL)  </a:t>
            </a:r>
          </a:p>
          <a:p>
            <a:pPr marL="285750" lvl="1" indent="0">
              <a:lnSpc>
                <a:spcPct val="100000"/>
              </a:lnSpc>
              <a:buNone/>
            </a:pPr>
            <a:r>
              <a:rPr lang="en-US" altLang="zh-CN" sz="1800" dirty="0"/>
              <a:t>             head= </a:t>
            </a:r>
            <a:r>
              <a:rPr lang="en-US" altLang="zh-CN" sz="1800" dirty="0" err="1"/>
              <a:t>newNode</a:t>
            </a:r>
            <a:r>
              <a:rPr lang="en-US" altLang="zh-CN" sz="1800" dirty="0"/>
              <a:t>;</a:t>
            </a:r>
          </a:p>
          <a:p>
            <a:pPr marL="285750" lvl="1" indent="0">
              <a:lnSpc>
                <a:spcPct val="100000"/>
              </a:lnSpc>
              <a:buNone/>
            </a:pPr>
            <a:r>
              <a:rPr lang="en-US" altLang="zh-CN" sz="1800" dirty="0"/>
              <a:t>         else</a:t>
            </a:r>
          </a:p>
          <a:p>
            <a:pPr marL="285750" lvl="1" indent="0">
              <a:lnSpc>
                <a:spcPct val="100000"/>
              </a:lnSpc>
              <a:buNone/>
            </a:pPr>
            <a:r>
              <a:rPr lang="en-US" altLang="zh-CN" sz="1800" dirty="0"/>
              <a:t>             p-&gt;next= </a:t>
            </a:r>
            <a:r>
              <a:rPr lang="en-US" altLang="zh-CN" sz="1800" dirty="0" err="1"/>
              <a:t>newNode</a:t>
            </a:r>
            <a:r>
              <a:rPr lang="en-US" altLang="zh-CN" sz="1800" dirty="0"/>
              <a:t>;</a:t>
            </a:r>
          </a:p>
          <a:p>
            <a:pPr marL="285750" lvl="1" indent="0">
              <a:lnSpc>
                <a:spcPct val="100000"/>
              </a:lnSpc>
              <a:buNone/>
            </a:pPr>
            <a:r>
              <a:rPr lang="en-US" altLang="zh-CN" sz="1800" dirty="0"/>
              <a:t>         p= </a:t>
            </a:r>
            <a:r>
              <a:rPr lang="en-US" altLang="zh-CN" sz="1800" dirty="0" err="1"/>
              <a:t>newNode</a:t>
            </a:r>
            <a:r>
              <a:rPr lang="en-US" altLang="zh-CN" sz="1800" dirty="0"/>
              <a:t>;</a:t>
            </a:r>
          </a:p>
          <a:p>
            <a:pPr marL="285750" lvl="1" indent="0">
              <a:lnSpc>
                <a:spcPct val="100000"/>
              </a:lnSpc>
              <a:buNone/>
            </a:pPr>
            <a:r>
              <a:rPr lang="en-US" altLang="zh-CN" sz="1800" dirty="0"/>
              <a:t>     }</a:t>
            </a:r>
          </a:p>
          <a:p>
            <a:pPr marL="285750" lvl="1" indent="0">
              <a:lnSpc>
                <a:spcPct val="100000"/>
              </a:lnSpc>
              <a:buNone/>
            </a:pPr>
            <a:r>
              <a:rPr lang="en-US" altLang="zh-CN" sz="1800" dirty="0"/>
              <a:t>      p-&gt;next=head;</a:t>
            </a:r>
          </a:p>
          <a:p>
            <a:pPr marL="285750" lvl="1" indent="0">
              <a:lnSpc>
                <a:spcPct val="100000"/>
              </a:lnSpc>
              <a:buNone/>
            </a:pPr>
            <a:r>
              <a:rPr lang="en-US" altLang="zh-CN" sz="1800" dirty="0"/>
              <a:t>      return head;</a:t>
            </a:r>
            <a:br>
              <a:rPr lang="en-US" altLang="zh-CN" sz="1800" dirty="0"/>
            </a:br>
            <a:r>
              <a:rPr lang="en-US" altLang="zh-CN" sz="1800" dirty="0"/>
              <a:t>}</a:t>
            </a:r>
            <a:endParaRPr lang="zh-CN" altLang="en-US" sz="1800" dirty="0"/>
          </a:p>
        </p:txBody>
      </p:sp>
    </p:spTree>
    <p:extLst>
      <p:ext uri="{BB962C8B-B14F-4D97-AF65-F5344CB8AC3E}">
        <p14:creationId xmlns:p14="http://schemas.microsoft.com/office/powerpoint/2010/main" val="3788949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循环链表例</a:t>
            </a:r>
            <a:r>
              <a:rPr lang="en-US" altLang="zh-CN" dirty="0"/>
              <a:t>---</a:t>
            </a:r>
            <a:r>
              <a:rPr lang="zh-CN" altLang="en-US" dirty="0"/>
              <a:t>猴子选大王</a:t>
            </a:r>
          </a:p>
        </p:txBody>
      </p:sp>
      <p:sp>
        <p:nvSpPr>
          <p:cNvPr id="3" name="内容占位符 2"/>
          <p:cNvSpPr>
            <a:spLocks noGrp="1"/>
          </p:cNvSpPr>
          <p:nvPr>
            <p:ph idx="1"/>
          </p:nvPr>
        </p:nvSpPr>
        <p:spPr>
          <a:xfrm>
            <a:off x="485774" y="1135063"/>
            <a:ext cx="8356889" cy="5345112"/>
          </a:xfrm>
        </p:spPr>
        <p:txBody>
          <a:bodyPr/>
          <a:lstStyle/>
          <a:p>
            <a:pPr marL="342900" indent="-342900">
              <a:buFont typeface="Wingdings" panose="05000000000000000000" pitchFamily="2" charset="2"/>
              <a:buChar char="l"/>
            </a:pPr>
            <a:r>
              <a:rPr lang="zh-CN" altLang="en-US" dirty="0"/>
              <a:t>选大王</a:t>
            </a:r>
            <a:endParaRPr lang="en-US" altLang="zh-CN" dirty="0"/>
          </a:p>
          <a:p>
            <a:pPr marL="285750" lvl="1" indent="0">
              <a:lnSpc>
                <a:spcPct val="100000"/>
              </a:lnSpc>
              <a:buNone/>
            </a:pPr>
            <a:r>
              <a:rPr lang="en-US" altLang="zh-CN" sz="1800" dirty="0" err="1"/>
              <a:t>struct</a:t>
            </a:r>
            <a:r>
              <a:rPr lang="en-US" altLang="zh-CN" sz="1800" dirty="0"/>
              <a:t> </a:t>
            </a:r>
            <a:r>
              <a:rPr lang="en-US" altLang="zh-CN" sz="1800" dirty="0" err="1"/>
              <a:t>mon</a:t>
            </a:r>
            <a:r>
              <a:rPr lang="en-US" altLang="zh-CN" sz="1800" dirty="0"/>
              <a:t>* election(</a:t>
            </a:r>
            <a:r>
              <a:rPr lang="en-US" altLang="zh-CN" sz="1800" dirty="0" err="1"/>
              <a:t>mon</a:t>
            </a:r>
            <a:r>
              <a:rPr lang="en-US" altLang="zh-CN" sz="1800" dirty="0"/>
              <a:t> *</a:t>
            </a:r>
            <a:r>
              <a:rPr lang="en-US" altLang="zh-CN" sz="1800" dirty="0" err="1"/>
              <a:t>head,int</a:t>
            </a:r>
            <a:r>
              <a:rPr lang="en-US" altLang="zh-CN" sz="1800" dirty="0"/>
              <a:t> m)  //</a:t>
            </a:r>
            <a:r>
              <a:rPr lang="zh-CN" altLang="en-US" sz="1800" dirty="0"/>
              <a:t>计数为</a:t>
            </a:r>
            <a:r>
              <a:rPr lang="en-US" altLang="zh-CN" sz="1800" dirty="0"/>
              <a:t>m</a:t>
            </a:r>
            <a:r>
              <a:rPr lang="zh-CN" altLang="en-US" sz="1800" dirty="0"/>
              <a:t>的出圈</a:t>
            </a:r>
            <a:endParaRPr lang="en-US" altLang="zh-CN" sz="1800" dirty="0"/>
          </a:p>
          <a:p>
            <a:pPr marL="285750" lvl="1" indent="0">
              <a:lnSpc>
                <a:spcPct val="100000"/>
              </a:lnSpc>
              <a:buNone/>
            </a:pPr>
            <a:r>
              <a:rPr lang="en-US" altLang="zh-CN" sz="1800" dirty="0"/>
              <a:t>{</a:t>
            </a:r>
          </a:p>
          <a:p>
            <a:pPr marL="285750" lvl="1" indent="0">
              <a:lnSpc>
                <a:spcPct val="100000"/>
              </a:lnSpc>
              <a:buNone/>
            </a:pPr>
            <a:r>
              <a:rPr lang="en-US" altLang="zh-CN" sz="1800" dirty="0"/>
              <a:t>   </a:t>
            </a:r>
            <a:r>
              <a:rPr lang="en-US" altLang="zh-CN" sz="1800" dirty="0" err="1"/>
              <a:t>mon</a:t>
            </a:r>
            <a:r>
              <a:rPr lang="en-US" altLang="zh-CN" sz="1800" dirty="0"/>
              <a:t> *p1=head, *p2=head; </a:t>
            </a:r>
          </a:p>
          <a:p>
            <a:pPr marL="285750" lvl="1" indent="0">
              <a:lnSpc>
                <a:spcPct val="100000"/>
              </a:lnSpc>
              <a:buNone/>
            </a:pPr>
            <a:r>
              <a:rPr lang="en-US" altLang="zh-CN" sz="1800" dirty="0"/>
              <a:t>   </a:t>
            </a:r>
            <a:r>
              <a:rPr lang="en-US" altLang="zh-CN" sz="1800" dirty="0" err="1"/>
              <a:t>int</a:t>
            </a:r>
            <a:r>
              <a:rPr lang="en-US" altLang="zh-CN" sz="1800" dirty="0"/>
              <a:t> count=0;</a:t>
            </a:r>
          </a:p>
          <a:p>
            <a:pPr marL="285750" lvl="1" indent="0">
              <a:lnSpc>
                <a:spcPct val="100000"/>
              </a:lnSpc>
              <a:buNone/>
            </a:pPr>
            <a:r>
              <a:rPr lang="en-US" altLang="zh-CN" sz="1800" dirty="0"/>
              <a:t>   while (p2-&gt;next!=head)</a:t>
            </a:r>
          </a:p>
          <a:p>
            <a:pPr marL="285750" lvl="1" indent="0">
              <a:lnSpc>
                <a:spcPct val="100000"/>
              </a:lnSpc>
              <a:buNone/>
            </a:pPr>
            <a:r>
              <a:rPr lang="en-US" altLang="zh-CN" sz="1800" dirty="0"/>
              <a:t>         p2=p2-&gt;next;   //p2</a:t>
            </a:r>
            <a:r>
              <a:rPr lang="zh-CN" altLang="en-US" sz="1800" dirty="0"/>
              <a:t>指向最后一个结点；</a:t>
            </a:r>
            <a:endParaRPr lang="en-US" altLang="zh-CN" sz="1800" dirty="0"/>
          </a:p>
          <a:p>
            <a:pPr marL="285750" lvl="1" indent="0">
              <a:lnSpc>
                <a:spcPct val="100000"/>
              </a:lnSpc>
              <a:buNone/>
            </a:pPr>
            <a:r>
              <a:rPr lang="en-US" altLang="zh-CN" sz="1800" dirty="0"/>
              <a:t>   while (p1-&gt;next!=p1)</a:t>
            </a:r>
          </a:p>
          <a:p>
            <a:pPr marL="285750" lvl="1" indent="0">
              <a:lnSpc>
                <a:spcPct val="100000"/>
              </a:lnSpc>
              <a:buNone/>
            </a:pPr>
            <a:r>
              <a:rPr lang="en-US" altLang="zh-CN" sz="1800" dirty="0"/>
              <a:t>   {</a:t>
            </a:r>
          </a:p>
          <a:p>
            <a:pPr marL="285750" lvl="1" indent="0">
              <a:lnSpc>
                <a:spcPct val="100000"/>
              </a:lnSpc>
              <a:buNone/>
            </a:pPr>
            <a:r>
              <a:rPr lang="en-US" altLang="zh-CN" sz="1800" dirty="0"/>
              <a:t>        count++;</a:t>
            </a:r>
          </a:p>
          <a:p>
            <a:pPr marL="285750" lvl="1" indent="0">
              <a:lnSpc>
                <a:spcPct val="100000"/>
              </a:lnSpc>
              <a:buNone/>
            </a:pPr>
            <a:r>
              <a:rPr lang="en-US" altLang="zh-CN" sz="1800" dirty="0"/>
              <a:t>        if (count==m)</a:t>
            </a:r>
          </a:p>
          <a:p>
            <a:pPr marL="285750" lvl="1" indent="0">
              <a:lnSpc>
                <a:spcPct val="100000"/>
              </a:lnSpc>
              <a:buNone/>
            </a:pPr>
            <a:r>
              <a:rPr lang="en-US" altLang="zh-CN" sz="1800" dirty="0"/>
              <a:t>        { p2-&gt;next=p1-&gt;next, free(p1), p1=p2-&gt;next, count=0; }</a:t>
            </a:r>
          </a:p>
          <a:p>
            <a:pPr marL="285750" lvl="1" indent="0">
              <a:lnSpc>
                <a:spcPct val="100000"/>
              </a:lnSpc>
              <a:buNone/>
            </a:pPr>
            <a:r>
              <a:rPr lang="en-US" altLang="zh-CN" sz="1800" dirty="0"/>
              <a:t>         else</a:t>
            </a:r>
          </a:p>
          <a:p>
            <a:pPr marL="285750" lvl="1" indent="0">
              <a:lnSpc>
                <a:spcPct val="100000"/>
              </a:lnSpc>
              <a:buNone/>
            </a:pPr>
            <a:r>
              <a:rPr lang="en-US" altLang="zh-CN" sz="1800" dirty="0"/>
              <a:t>        {   p2=p1, p1=p1-&gt;next; }</a:t>
            </a:r>
          </a:p>
          <a:p>
            <a:pPr marL="285750" lvl="1" indent="0">
              <a:lnSpc>
                <a:spcPct val="100000"/>
              </a:lnSpc>
              <a:buNone/>
            </a:pPr>
            <a:r>
              <a:rPr lang="en-US" altLang="zh-CN" sz="1800" dirty="0"/>
              <a:t>    }</a:t>
            </a:r>
          </a:p>
          <a:p>
            <a:pPr marL="285750" lvl="1" indent="0">
              <a:lnSpc>
                <a:spcPct val="100000"/>
              </a:lnSpc>
              <a:buNone/>
            </a:pPr>
            <a:r>
              <a:rPr lang="en-US" altLang="zh-CN" sz="1800" dirty="0"/>
              <a:t>    return p2;</a:t>
            </a:r>
          </a:p>
          <a:p>
            <a:pPr marL="285750" lvl="1" indent="0">
              <a:lnSpc>
                <a:spcPct val="100000"/>
              </a:lnSpc>
              <a:buNone/>
            </a:pPr>
            <a:r>
              <a:rPr lang="en-US" altLang="zh-CN" sz="1800" dirty="0"/>
              <a:t>}</a:t>
            </a:r>
            <a:endParaRPr lang="zh-CN" altLang="en-US" sz="1800" dirty="0"/>
          </a:p>
        </p:txBody>
      </p:sp>
    </p:spTree>
    <p:extLst>
      <p:ext uri="{BB962C8B-B14F-4D97-AF65-F5344CB8AC3E}">
        <p14:creationId xmlns:p14="http://schemas.microsoft.com/office/powerpoint/2010/main" val="36695093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循环链表例</a:t>
            </a:r>
            <a:r>
              <a:rPr lang="en-US" altLang="zh-CN" dirty="0"/>
              <a:t>---</a:t>
            </a:r>
            <a:r>
              <a:rPr lang="zh-CN" altLang="en-US" dirty="0"/>
              <a:t>猴子选大王</a:t>
            </a:r>
          </a:p>
        </p:txBody>
      </p:sp>
      <p:sp>
        <p:nvSpPr>
          <p:cNvPr id="3" name="内容占位符 2"/>
          <p:cNvSpPr>
            <a:spLocks noGrp="1"/>
          </p:cNvSpPr>
          <p:nvPr>
            <p:ph idx="1"/>
          </p:nvPr>
        </p:nvSpPr>
        <p:spPr>
          <a:xfrm>
            <a:off x="485774" y="1135063"/>
            <a:ext cx="8356889" cy="5345112"/>
          </a:xfrm>
        </p:spPr>
        <p:txBody>
          <a:bodyPr/>
          <a:lstStyle/>
          <a:p>
            <a:pPr marL="342900" indent="-342900">
              <a:buFont typeface="Wingdings" panose="05000000000000000000" pitchFamily="2" charset="2"/>
              <a:buChar char="l"/>
            </a:pPr>
            <a:r>
              <a:rPr lang="zh-CN" altLang="en-US" dirty="0"/>
              <a:t>输出大王</a:t>
            </a:r>
            <a:endParaRPr lang="en-US" altLang="zh-CN" dirty="0"/>
          </a:p>
          <a:p>
            <a:pPr marL="285750" lvl="1" indent="0">
              <a:lnSpc>
                <a:spcPct val="100000"/>
              </a:lnSpc>
              <a:buNone/>
            </a:pPr>
            <a:r>
              <a:rPr lang="en-US" altLang="zh-CN" sz="1800" dirty="0"/>
              <a:t>void </a:t>
            </a:r>
            <a:r>
              <a:rPr lang="en-US" altLang="zh-CN" sz="1800" dirty="0" err="1"/>
              <a:t>outputKing</a:t>
            </a:r>
            <a:r>
              <a:rPr lang="en-US" altLang="zh-CN" sz="1800" dirty="0"/>
              <a:t>(</a:t>
            </a:r>
            <a:r>
              <a:rPr lang="en-US" altLang="zh-CN" sz="1800" dirty="0" err="1"/>
              <a:t>struct</a:t>
            </a:r>
            <a:r>
              <a:rPr lang="en-US" altLang="zh-CN" sz="1800" dirty="0"/>
              <a:t> </a:t>
            </a:r>
            <a:r>
              <a:rPr lang="en-US" altLang="zh-CN" sz="1800" dirty="0" err="1"/>
              <a:t>mon</a:t>
            </a:r>
            <a:r>
              <a:rPr lang="en-US" altLang="zh-CN" sz="1800" dirty="0"/>
              <a:t> *head)  </a:t>
            </a:r>
          </a:p>
          <a:p>
            <a:pPr marL="285750" lvl="1" indent="0">
              <a:lnSpc>
                <a:spcPct val="100000"/>
              </a:lnSpc>
              <a:buNone/>
            </a:pPr>
            <a:r>
              <a:rPr lang="en-US" altLang="zh-CN" sz="1800" dirty="0"/>
              <a:t>{</a:t>
            </a:r>
          </a:p>
          <a:p>
            <a:pPr marL="285750" lvl="1" indent="0">
              <a:lnSpc>
                <a:spcPct val="100000"/>
              </a:lnSpc>
              <a:buNone/>
            </a:pPr>
            <a:r>
              <a:rPr lang="en-US" altLang="zh-CN" sz="1800" dirty="0"/>
              <a:t>      </a:t>
            </a:r>
            <a:r>
              <a:rPr lang="en-US" altLang="zh-CN" sz="1800" dirty="0" err="1"/>
              <a:t>printf</a:t>
            </a:r>
            <a:r>
              <a:rPr lang="en-US" altLang="zh-CN" sz="1800" dirty="0"/>
              <a:t>(“The King is %d\n”, head-&gt;</a:t>
            </a:r>
            <a:r>
              <a:rPr lang="en-US" altLang="zh-CN" sz="1800" dirty="0" err="1"/>
              <a:t>num</a:t>
            </a:r>
            <a:r>
              <a:rPr lang="en-US" altLang="zh-CN" sz="1800" dirty="0"/>
              <a:t>);</a:t>
            </a:r>
            <a:br>
              <a:rPr lang="en-US" altLang="zh-CN" sz="1800" dirty="0"/>
            </a:br>
            <a:r>
              <a:rPr lang="en-US" altLang="zh-CN" sz="1800" dirty="0"/>
              <a:t>}</a:t>
            </a:r>
          </a:p>
          <a:p>
            <a:pPr marL="285750" lvl="1" indent="0">
              <a:lnSpc>
                <a:spcPct val="100000"/>
              </a:lnSpc>
              <a:buNone/>
            </a:pPr>
            <a:endParaRPr lang="en-US" altLang="zh-CN" sz="1800" dirty="0"/>
          </a:p>
          <a:p>
            <a:pPr indent="-342900">
              <a:lnSpc>
                <a:spcPct val="100000"/>
              </a:lnSpc>
              <a:buFont typeface="Wingdings" panose="05000000000000000000" pitchFamily="2" charset="2"/>
              <a:buChar char="l"/>
            </a:pPr>
            <a:r>
              <a:rPr lang="zh-CN" altLang="en-US" sz="2200" dirty="0"/>
              <a:t>主函数</a:t>
            </a:r>
            <a:endParaRPr lang="en-US" altLang="zh-CN" sz="2200" dirty="0"/>
          </a:p>
          <a:p>
            <a:pPr marL="285750" lvl="1" indent="0">
              <a:lnSpc>
                <a:spcPct val="100000"/>
              </a:lnSpc>
              <a:buNone/>
            </a:pPr>
            <a:r>
              <a:rPr lang="en-US" altLang="zh-CN" sz="1800" dirty="0"/>
              <a:t> </a:t>
            </a:r>
            <a:r>
              <a:rPr lang="en-US" altLang="zh-CN" sz="1800" dirty="0" err="1"/>
              <a:t>int</a:t>
            </a:r>
            <a:r>
              <a:rPr lang="en-US" altLang="zh-CN" sz="1800" dirty="0"/>
              <a:t> main()</a:t>
            </a:r>
          </a:p>
          <a:p>
            <a:pPr marL="285750" lvl="1" indent="0">
              <a:lnSpc>
                <a:spcPct val="100000"/>
              </a:lnSpc>
              <a:buNone/>
            </a:pPr>
            <a:r>
              <a:rPr lang="en-US" altLang="zh-CN" sz="1800" dirty="0"/>
              <a:t>{</a:t>
            </a:r>
          </a:p>
          <a:p>
            <a:pPr marL="285750" lvl="1" indent="0">
              <a:lnSpc>
                <a:spcPct val="100000"/>
              </a:lnSpc>
              <a:buNone/>
            </a:pPr>
            <a:r>
              <a:rPr lang="en-US" altLang="zh-CN" sz="1800" dirty="0"/>
              <a:t>      </a:t>
            </a:r>
            <a:r>
              <a:rPr lang="en-US" altLang="zh-CN" sz="1800" dirty="0" err="1"/>
              <a:t>mon</a:t>
            </a:r>
            <a:r>
              <a:rPr lang="en-US" altLang="zh-CN" sz="1800" dirty="0"/>
              <a:t> *head=</a:t>
            </a:r>
            <a:r>
              <a:rPr lang="en-US" altLang="zh-CN" sz="1800" dirty="0" err="1"/>
              <a:t>CreateList</a:t>
            </a:r>
            <a:r>
              <a:rPr lang="en-US" altLang="zh-CN" sz="1800" dirty="0"/>
              <a:t>(100);</a:t>
            </a:r>
          </a:p>
          <a:p>
            <a:pPr marL="285750" lvl="1" indent="0">
              <a:lnSpc>
                <a:spcPct val="100000"/>
              </a:lnSpc>
              <a:buNone/>
            </a:pPr>
            <a:r>
              <a:rPr lang="en-US" altLang="zh-CN" sz="1800" dirty="0"/>
              <a:t>      //head = election(head,1);</a:t>
            </a:r>
          </a:p>
          <a:p>
            <a:pPr marL="285750" lvl="1" indent="0">
              <a:lnSpc>
                <a:spcPct val="100000"/>
              </a:lnSpc>
              <a:buNone/>
            </a:pPr>
            <a:r>
              <a:rPr lang="en-US" altLang="zh-CN" sz="1800" dirty="0"/>
              <a:t>      head = election(head,5);</a:t>
            </a:r>
          </a:p>
          <a:p>
            <a:pPr marL="285750" lvl="1" indent="0">
              <a:lnSpc>
                <a:spcPct val="100000"/>
              </a:lnSpc>
              <a:buNone/>
            </a:pPr>
            <a:r>
              <a:rPr lang="en-US" altLang="zh-CN" sz="1800" dirty="0"/>
              <a:t>      </a:t>
            </a:r>
            <a:r>
              <a:rPr lang="en-US" altLang="zh-CN" sz="1800" dirty="0" err="1"/>
              <a:t>outputKing</a:t>
            </a:r>
            <a:r>
              <a:rPr lang="en-US" altLang="zh-CN" sz="1800" dirty="0"/>
              <a:t>(head) ;</a:t>
            </a:r>
          </a:p>
          <a:p>
            <a:pPr marL="285750" lvl="1" indent="0">
              <a:lnSpc>
                <a:spcPct val="100000"/>
              </a:lnSpc>
              <a:buNone/>
            </a:pPr>
            <a:r>
              <a:rPr lang="en-US" altLang="zh-CN" sz="1800" dirty="0"/>
              <a:t>      return 0;</a:t>
            </a:r>
            <a:br>
              <a:rPr lang="en-US" altLang="zh-CN" sz="1800" dirty="0"/>
            </a:br>
            <a:r>
              <a:rPr lang="en-US" altLang="zh-CN" sz="1800" dirty="0"/>
              <a:t>}  </a:t>
            </a:r>
          </a:p>
          <a:p>
            <a:pPr indent="-342900">
              <a:lnSpc>
                <a:spcPct val="100000"/>
              </a:lnSpc>
              <a:buFont typeface="Wingdings" panose="05000000000000000000" pitchFamily="2" charset="2"/>
              <a:buChar char="l"/>
            </a:pPr>
            <a:endParaRPr lang="zh-CN" altLang="en-US" sz="2200" dirty="0"/>
          </a:p>
        </p:txBody>
      </p:sp>
    </p:spTree>
    <p:extLst>
      <p:ext uri="{BB962C8B-B14F-4D97-AF65-F5344CB8AC3E}">
        <p14:creationId xmlns:p14="http://schemas.microsoft.com/office/powerpoint/2010/main" val="3322308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双向链表</a:t>
            </a:r>
            <a:endParaRPr lang="zh-CN" altLang="en-US" dirty="0"/>
          </a:p>
        </p:txBody>
      </p:sp>
      <p:sp>
        <p:nvSpPr>
          <p:cNvPr id="3" name="内容占位符 2"/>
          <p:cNvSpPr>
            <a:spLocks noGrp="1"/>
          </p:cNvSpPr>
          <p:nvPr>
            <p:ph idx="1"/>
          </p:nvPr>
        </p:nvSpPr>
        <p:spPr>
          <a:xfrm>
            <a:off x="573577" y="1021783"/>
            <a:ext cx="8096598" cy="1621663"/>
          </a:xfrm>
        </p:spPr>
        <p:txBody>
          <a:bodyPr/>
          <a:lstStyle/>
          <a:p>
            <a:pPr marL="342900" indent="-342900">
              <a:buFont typeface="Wingdings" panose="05000000000000000000" pitchFamily="2" charset="2"/>
              <a:buChar char="l"/>
            </a:pPr>
            <a:r>
              <a:rPr lang="zh-CN" altLang="en-US" sz="2000" dirty="0"/>
              <a:t>每个</a:t>
            </a:r>
            <a:r>
              <a:rPr lang="zh-CN" altLang="en-US" sz="2000" dirty="0" smtClean="0"/>
              <a:t>结点包含两个指针</a:t>
            </a:r>
            <a:endParaRPr lang="en-US" altLang="zh-CN" sz="2000" dirty="0" smtClean="0"/>
          </a:p>
          <a:p>
            <a:pPr marL="971550" lvl="1"/>
            <a:r>
              <a:rPr lang="zh-CN" altLang="en-US" sz="1800" dirty="0" smtClean="0"/>
              <a:t>前向指针</a:t>
            </a:r>
            <a:endParaRPr lang="en-US" altLang="zh-CN" sz="1800" dirty="0" smtClean="0"/>
          </a:p>
          <a:p>
            <a:pPr marL="971550" lvl="1"/>
            <a:r>
              <a:rPr lang="zh-CN" altLang="en-US" sz="1800" dirty="0" smtClean="0"/>
              <a:t>后向指针</a:t>
            </a:r>
            <a:endParaRPr lang="en-US" altLang="zh-CN" sz="1800" dirty="0" smtClean="0"/>
          </a:p>
          <a:p>
            <a:pPr marL="342900" indent="-342900">
              <a:buFont typeface="Wingdings" panose="05000000000000000000" pitchFamily="2" charset="2"/>
              <a:buChar char="l"/>
            </a:pPr>
            <a:r>
              <a:rPr lang="zh-CN" altLang="en-US" sz="2000" dirty="0" smtClean="0"/>
              <a:t>例如：</a:t>
            </a:r>
            <a:endParaRPr lang="en-US" altLang="zh-CN" sz="2000" dirty="0" smtClean="0"/>
          </a:p>
          <a:p>
            <a:pPr marL="342900" indent="-342900">
              <a:buFont typeface="Wingdings" panose="05000000000000000000" pitchFamily="2" charset="2"/>
              <a:buChar char="l"/>
            </a:pPr>
            <a:endParaRPr lang="en-US" altLang="zh-CN" sz="2000" dirty="0"/>
          </a:p>
          <a:p>
            <a:pPr marL="342900" indent="-342900">
              <a:buFont typeface="Wingdings" panose="05000000000000000000" pitchFamily="2" charset="2"/>
              <a:buChar char="l"/>
            </a:pPr>
            <a:endParaRPr lang="en-US" altLang="zh-CN" dirty="0"/>
          </a:p>
        </p:txBody>
      </p:sp>
      <p:pic>
        <p:nvPicPr>
          <p:cNvPr id="4" name="图片 3"/>
          <p:cNvPicPr>
            <a:picLocks noChangeAspect="1"/>
          </p:cNvPicPr>
          <p:nvPr/>
        </p:nvPicPr>
        <p:blipFill>
          <a:blip r:embed="rId2"/>
          <a:stretch>
            <a:fillRect/>
          </a:stretch>
        </p:blipFill>
        <p:spPr>
          <a:xfrm>
            <a:off x="678700" y="2825441"/>
            <a:ext cx="7991475" cy="1419225"/>
          </a:xfrm>
          <a:prstGeom prst="rect">
            <a:avLst/>
          </a:prstGeom>
        </p:spPr>
      </p:pic>
      <p:pic>
        <p:nvPicPr>
          <p:cNvPr id="38" name="图片 37"/>
          <p:cNvPicPr>
            <a:picLocks noChangeAspect="1"/>
          </p:cNvPicPr>
          <p:nvPr/>
        </p:nvPicPr>
        <p:blipFill>
          <a:blip r:embed="rId3"/>
          <a:stretch>
            <a:fillRect/>
          </a:stretch>
        </p:blipFill>
        <p:spPr>
          <a:xfrm>
            <a:off x="678700" y="4531562"/>
            <a:ext cx="8096598" cy="1419225"/>
          </a:xfrm>
          <a:prstGeom prst="rect">
            <a:avLst/>
          </a:prstGeom>
        </p:spPr>
      </p:pic>
    </p:spTree>
    <p:extLst>
      <p:ext uri="{BB962C8B-B14F-4D97-AF65-F5344CB8AC3E}">
        <p14:creationId xmlns:p14="http://schemas.microsoft.com/office/powerpoint/2010/main" val="4262930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53cd865050490">
  <a:themeElements>
    <a:clrScheme name="53cd865050490 1">
      <a:dk1>
        <a:srgbClr val="3D3F41"/>
      </a:dk1>
      <a:lt1>
        <a:srgbClr val="FFFFFF"/>
      </a:lt1>
      <a:dk2>
        <a:srgbClr val="3D3F41"/>
      </a:dk2>
      <a:lt2>
        <a:srgbClr val="EAF5FC"/>
      </a:lt2>
      <a:accent1>
        <a:srgbClr val="47B6E7"/>
      </a:accent1>
      <a:accent2>
        <a:srgbClr val="628EE3"/>
      </a:accent2>
      <a:accent3>
        <a:srgbClr val="FFFFFF"/>
      </a:accent3>
      <a:accent4>
        <a:srgbClr val="333436"/>
      </a:accent4>
      <a:accent5>
        <a:srgbClr val="B1D7F1"/>
      </a:accent5>
      <a:accent6>
        <a:srgbClr val="5880CE"/>
      </a:accent6>
      <a:hlink>
        <a:srgbClr val="00B0F0"/>
      </a:hlink>
      <a:folHlink>
        <a:srgbClr val="AFB2B4"/>
      </a:folHlink>
    </a:clrScheme>
    <a:fontScheme name="53cd865050490">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3cd865050490 1">
        <a:dk1>
          <a:srgbClr val="3D3F41"/>
        </a:dk1>
        <a:lt1>
          <a:srgbClr val="FFFFFF"/>
        </a:lt1>
        <a:dk2>
          <a:srgbClr val="3D3F41"/>
        </a:dk2>
        <a:lt2>
          <a:srgbClr val="EAF5FC"/>
        </a:lt2>
        <a:accent1>
          <a:srgbClr val="47B6E7"/>
        </a:accent1>
        <a:accent2>
          <a:srgbClr val="628EE3"/>
        </a:accent2>
        <a:accent3>
          <a:srgbClr val="FFFFFF"/>
        </a:accent3>
        <a:accent4>
          <a:srgbClr val="333436"/>
        </a:accent4>
        <a:accent5>
          <a:srgbClr val="B1D7F1"/>
        </a:accent5>
        <a:accent6>
          <a:srgbClr val="5880CE"/>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50601A08PWBG">
  <a:themeElements>
    <a:clrScheme name="A000120150601A08PWBG 1">
      <a:dk1>
        <a:srgbClr val="4D4D4D"/>
      </a:dk1>
      <a:lt1>
        <a:srgbClr val="FFFFFF"/>
      </a:lt1>
      <a:dk2>
        <a:srgbClr val="4D4D4D"/>
      </a:dk2>
      <a:lt2>
        <a:srgbClr val="FFFFFF"/>
      </a:lt2>
      <a:accent1>
        <a:srgbClr val="B8650A"/>
      </a:accent1>
      <a:accent2>
        <a:srgbClr val="D37051"/>
      </a:accent2>
      <a:accent3>
        <a:srgbClr val="FFFFFF"/>
      </a:accent3>
      <a:accent4>
        <a:srgbClr val="404040"/>
      </a:accent4>
      <a:accent5>
        <a:srgbClr val="D8B8AA"/>
      </a:accent5>
      <a:accent6>
        <a:srgbClr val="BF6549"/>
      </a:accent6>
      <a:hlink>
        <a:srgbClr val="92D050"/>
      </a:hlink>
      <a:folHlink>
        <a:srgbClr val="AFB2B4"/>
      </a:folHlink>
    </a:clrScheme>
    <a:fontScheme name="A000120150601A08PWBG">
      <a:majorFont>
        <a:latin typeface="华文中宋"/>
        <a:ea typeface="华文中宋"/>
        <a:cs typeface=""/>
      </a:majorFont>
      <a:minorFont>
        <a:latin typeface="幼圆"/>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601A08PWBG 1">
        <a:dk1>
          <a:srgbClr val="4D4D4D"/>
        </a:dk1>
        <a:lt1>
          <a:srgbClr val="FFFFFF"/>
        </a:lt1>
        <a:dk2>
          <a:srgbClr val="4D4D4D"/>
        </a:dk2>
        <a:lt2>
          <a:srgbClr val="FFFFFF"/>
        </a:lt2>
        <a:accent1>
          <a:srgbClr val="B8650A"/>
        </a:accent1>
        <a:accent2>
          <a:srgbClr val="D37051"/>
        </a:accent2>
        <a:accent3>
          <a:srgbClr val="FFFFFF"/>
        </a:accent3>
        <a:accent4>
          <a:srgbClr val="404040"/>
        </a:accent4>
        <a:accent5>
          <a:srgbClr val="D8B8AA"/>
        </a:accent5>
        <a:accent6>
          <a:srgbClr val="BF6549"/>
        </a:accent6>
        <a:hlink>
          <a:srgbClr val="92D05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000120150204A05PWBG">
  <a:themeElements>
    <a:clrScheme name="A000120150204A05PWBG 1">
      <a:dk1>
        <a:srgbClr val="5F5F5F"/>
      </a:dk1>
      <a:lt1>
        <a:srgbClr val="FFFFFF"/>
      </a:lt1>
      <a:dk2>
        <a:srgbClr val="5F5F5F"/>
      </a:dk2>
      <a:lt2>
        <a:srgbClr val="FFFFFF"/>
      </a:lt2>
      <a:accent1>
        <a:srgbClr val="FFB549"/>
      </a:accent1>
      <a:accent2>
        <a:srgbClr val="ED8E2F"/>
      </a:accent2>
      <a:accent3>
        <a:srgbClr val="B6B6B6"/>
      </a:accent3>
      <a:accent4>
        <a:srgbClr val="DADADA"/>
      </a:accent4>
      <a:accent5>
        <a:srgbClr val="FFD7B1"/>
      </a:accent5>
      <a:accent6>
        <a:srgbClr val="D7802A"/>
      </a:accent6>
      <a:hlink>
        <a:srgbClr val="00B0F0"/>
      </a:hlink>
      <a:folHlink>
        <a:srgbClr val="AFB2B4"/>
      </a:folHlink>
    </a:clrScheme>
    <a:fontScheme name="A000120150204A05PWBG">
      <a:majorFont>
        <a:latin typeface="Arial"/>
        <a:ea typeface="华文中宋"/>
        <a:cs typeface=""/>
      </a:majorFont>
      <a:minorFont>
        <a:latin typeface="Arial"/>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204A05PWBG 1">
        <a:dk1>
          <a:srgbClr val="5F5F5F"/>
        </a:dk1>
        <a:lt1>
          <a:srgbClr val="FFFFFF"/>
        </a:lt1>
        <a:dk2>
          <a:srgbClr val="5F5F5F"/>
        </a:dk2>
        <a:lt2>
          <a:srgbClr val="FFFFFF"/>
        </a:lt2>
        <a:accent1>
          <a:srgbClr val="FFB549"/>
        </a:accent1>
        <a:accent2>
          <a:srgbClr val="ED8E2F"/>
        </a:accent2>
        <a:accent3>
          <a:srgbClr val="B6B6B6"/>
        </a:accent3>
        <a:accent4>
          <a:srgbClr val="DADADA"/>
        </a:accent4>
        <a:accent5>
          <a:srgbClr val="FFD7B1"/>
        </a:accent5>
        <a:accent6>
          <a:srgbClr val="D7802A"/>
        </a:accent6>
        <a:hlink>
          <a:srgbClr val="00B0F0"/>
        </a:hlink>
        <a:folHlink>
          <a:srgbClr val="AFB2B4"/>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000120150306A04PWBG">
  <a:themeElements>
    <a:clrScheme name="A000120150306A04PWBG 1">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fontScheme name="A000120150306A04PWBG">
      <a:majorFont>
        <a:latin typeface="Times New Roman"/>
        <a:ea typeface="华文中宋"/>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306A04PWBG 1">
        <a:dk1>
          <a:srgbClr val="5F5F5F"/>
        </a:dk1>
        <a:lt1>
          <a:srgbClr val="FFFFFF"/>
        </a:lt1>
        <a:dk2>
          <a:srgbClr val="5F5F5F"/>
        </a:dk2>
        <a:lt2>
          <a:srgbClr val="FFFFFF"/>
        </a:lt2>
        <a:accent1>
          <a:srgbClr val="47B6E7"/>
        </a:accent1>
        <a:accent2>
          <a:srgbClr val="628EE3"/>
        </a:accent2>
        <a:accent3>
          <a:srgbClr val="FFFFFF"/>
        </a:accent3>
        <a:accent4>
          <a:srgbClr val="505050"/>
        </a:accent4>
        <a:accent5>
          <a:srgbClr val="B1D7F1"/>
        </a:accent5>
        <a:accent6>
          <a:srgbClr val="5880CE"/>
        </a:accent6>
        <a:hlink>
          <a:srgbClr val="00B0F0"/>
        </a:hlink>
        <a:folHlink>
          <a:srgbClr val="AFB2B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默认设计模板">
  <a:themeElements>
    <a:clrScheme name="1_默认设计模板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336699"/>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13500000" scaled="1"/>
          <a:tileRect/>
        </a:gradFill>
      </a:spPr>
      <a:bodyPr wrap="square" rtlCol="0">
        <a:spAutoFit/>
      </a:bodyPr>
      <a:lstStyle>
        <a:defPPr>
          <a:defRPr dirty="0"/>
        </a:defPPr>
      </a:lstStyle>
    </a:txDef>
  </a:objectDefaults>
  <a:extraClrSchemeLst>
    <a:extraClrScheme>
      <a:clrScheme name="1_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33669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18957</TotalTime>
  <Words>13614</Words>
  <Application>Microsoft Office PowerPoint</Application>
  <PresentationFormat>全屏显示(4:3)</PresentationFormat>
  <Paragraphs>1891</Paragraphs>
  <Slides>137</Slides>
  <Notes>2</Notes>
  <HiddenSlides>26</HiddenSlides>
  <MMClips>0</MMClips>
  <ScaleCrop>false</ScaleCrop>
  <HeadingPairs>
    <vt:vector size="6" baseType="variant">
      <vt:variant>
        <vt:lpstr>已用的字体</vt:lpstr>
      </vt:variant>
      <vt:variant>
        <vt:i4>14</vt:i4>
      </vt:variant>
      <vt:variant>
        <vt:lpstr>主题</vt:lpstr>
      </vt:variant>
      <vt:variant>
        <vt:i4>5</vt:i4>
      </vt:variant>
      <vt:variant>
        <vt:lpstr>幻灯片标题</vt:lpstr>
      </vt:variant>
      <vt:variant>
        <vt:i4>137</vt:i4>
      </vt:variant>
    </vt:vector>
  </HeadingPairs>
  <TitlesOfParts>
    <vt:vector size="156" baseType="lpstr">
      <vt:lpstr>黑体</vt:lpstr>
      <vt:lpstr>华文中宋</vt:lpstr>
      <vt:lpstr>楷体_GB2312</vt:lpstr>
      <vt:lpstr>宋体</vt:lpstr>
      <vt:lpstr>微软雅黑</vt:lpstr>
      <vt:lpstr>幼圆</vt:lpstr>
      <vt:lpstr>Arial</vt:lpstr>
      <vt:lpstr>Arial Black</vt:lpstr>
      <vt:lpstr>Calibri</vt:lpstr>
      <vt:lpstr>Cambria Math</vt:lpstr>
      <vt:lpstr>Symbol</vt:lpstr>
      <vt:lpstr>Times New Roman</vt:lpstr>
      <vt:lpstr>Wingdings</vt:lpstr>
      <vt:lpstr>Wingdings 2</vt:lpstr>
      <vt:lpstr>53cd865050490</vt:lpstr>
      <vt:lpstr>A000120150601A08PWBG</vt:lpstr>
      <vt:lpstr>A000120150204A05PWBG</vt:lpstr>
      <vt:lpstr>A000120150306A04PWBG</vt:lpstr>
      <vt:lpstr>1_默认设计模板</vt:lpstr>
      <vt:lpstr>计算导论与程序设计</vt:lpstr>
      <vt:lpstr>7 数据的组织与处理（2）</vt:lpstr>
      <vt:lpstr>7.1 结构与结构数组</vt:lpstr>
      <vt:lpstr>结构体的概念</vt:lpstr>
      <vt:lpstr>结构体类型</vt:lpstr>
      <vt:lpstr>定义结构体类型格式</vt:lpstr>
      <vt:lpstr>定义结构体变量的两种方法</vt:lpstr>
      <vt:lpstr>定义结构变量的两种方法</vt:lpstr>
      <vt:lpstr>结构类型与结构变量</vt:lpstr>
      <vt:lpstr>结构体变量的使用，结构体成员的引用</vt:lpstr>
      <vt:lpstr>PowerPoint 演示文稿</vt:lpstr>
      <vt:lpstr>结构体中使用已定义的结构体--结构体嵌套</vt:lpstr>
      <vt:lpstr>结构体变量地址与成员变量地址</vt:lpstr>
      <vt:lpstr>例：结构变量的定义与引用</vt:lpstr>
      <vt:lpstr>输入输出个人信息</vt:lpstr>
      <vt:lpstr>宏offsetof()—返回一个成员在结构体中的偏移量</vt:lpstr>
      <vt:lpstr>宏offsetof()例</vt:lpstr>
      <vt:lpstr>自学：拓展提高--结构成员变量的字节对齐</vt:lpstr>
      <vt:lpstr>宏offsetof()--考察结构成员变量的字节对齐</vt:lpstr>
      <vt:lpstr>宏offsetof()—考察结构成员变量的字节对齐</vt:lpstr>
      <vt:lpstr>宏offsetof()—考察结构成员变量的字节对齐</vt:lpstr>
      <vt:lpstr>宏offsetof()例</vt:lpstr>
      <vt:lpstr>注：结构成员定义顺序不同，分配字节也不同</vt:lpstr>
      <vt:lpstr>启示：结构体字节对齐对内存空间的影响</vt:lpstr>
      <vt:lpstr>7.1.3 结构体变量的初始化</vt:lpstr>
      <vt:lpstr>结构体变量的初始化</vt:lpstr>
      <vt:lpstr>结构体成员的赋值</vt:lpstr>
      <vt:lpstr>结构体变量之间整体赋值</vt:lpstr>
      <vt:lpstr>7.1.4  结构体数组</vt:lpstr>
      <vt:lpstr>结构体数组</vt:lpstr>
      <vt:lpstr>结构数组初始化</vt:lpstr>
      <vt:lpstr>结构数组元素的访问</vt:lpstr>
      <vt:lpstr>结构数组例—0/1背包问题</vt:lpstr>
      <vt:lpstr>结构数组例—0/1背包问题</vt:lpstr>
      <vt:lpstr>7.2 结构体指针（指向结构体变量的指针）</vt:lpstr>
      <vt:lpstr>指向结构体变量的指针</vt:lpstr>
      <vt:lpstr>利用结构指针访问结构成员变量：-&gt; 运算符</vt:lpstr>
      <vt:lpstr>PowerPoint 演示文稿</vt:lpstr>
      <vt:lpstr>关于“ . ”运算符与“-&gt;”运算符</vt:lpstr>
      <vt:lpstr>关于“ . ”运算符与“-&gt;”运算符</vt:lpstr>
      <vt:lpstr>利用结构体指针访问结构体数组</vt:lpstr>
      <vt:lpstr>7.3 链表</vt:lpstr>
      <vt:lpstr>链表的特点</vt:lpstr>
      <vt:lpstr>7.3.1 建立链表的过程—以单向链表为例</vt:lpstr>
      <vt:lpstr>建立单向链表的过程</vt:lpstr>
      <vt:lpstr>带有头结点的单向链表</vt:lpstr>
      <vt:lpstr>创建一个简单的单向链表</vt:lpstr>
      <vt:lpstr>由三个结点组成单向链表的构造过程</vt:lpstr>
      <vt:lpstr>由三个结点构成的单向链表</vt:lpstr>
      <vt:lpstr>由三个结点构成的单向链表</vt:lpstr>
      <vt:lpstr>由三个结点构成的单向链表</vt:lpstr>
      <vt:lpstr>单向链表的遍历过程</vt:lpstr>
      <vt:lpstr>单向链表的遍历过程</vt:lpstr>
      <vt:lpstr>单向链表的遍历过程</vt:lpstr>
      <vt:lpstr>单向链表遍历过程</vt:lpstr>
      <vt:lpstr>链表的遍历—do while实现</vt:lpstr>
      <vt:lpstr>链表的遍历—while实现</vt:lpstr>
      <vt:lpstr>利用递归实现链表的遍历</vt:lpstr>
      <vt:lpstr>在单向链表中查找某个结点</vt:lpstr>
      <vt:lpstr>在单向链表中查找某个结点</vt:lpstr>
      <vt:lpstr>动态分配结点—动态链表</vt:lpstr>
      <vt:lpstr>动态申请结点-- malloc函数</vt:lpstr>
      <vt:lpstr>调整已分配的内存大小-- realloc函数 </vt:lpstr>
      <vt:lpstr>动态申请结点-- calloc函数 </vt:lpstr>
      <vt:lpstr>对malloc与calloc函数的返回值进行强制类型转换 </vt:lpstr>
      <vt:lpstr>释放动态分配的结点</vt:lpstr>
      <vt:lpstr>思考：下述定义数组的两种方法有何异同？</vt:lpstr>
      <vt:lpstr>创建一个动态单向链表</vt:lpstr>
      <vt:lpstr>创建一个动态的单向链表—例</vt:lpstr>
      <vt:lpstr>创建一个动态的单向链表—例: CreateLink(int n) </vt:lpstr>
      <vt:lpstr>创建一个动态的单向链表—例</vt:lpstr>
      <vt:lpstr>遍历单向链表，返回链表的长度</vt:lpstr>
      <vt:lpstr>思考与课后练习：如何将单链表中的数据逆序输出？</vt:lpstr>
      <vt:lpstr>7.3.2 链表结点的插入与删除</vt:lpstr>
      <vt:lpstr>在单向链表的第一个位置插入结点（头部）</vt:lpstr>
      <vt:lpstr>在单向链表中间插入一个结点</vt:lpstr>
      <vt:lpstr>在单向链表尾部插入一个结点(与中间插入操作一致)</vt:lpstr>
      <vt:lpstr>在一个有序链表中，插入一个结点</vt:lpstr>
      <vt:lpstr>在有序表中插入一个结点例</vt:lpstr>
      <vt:lpstr>参考代码---在有序表中插入一个结点</vt:lpstr>
      <vt:lpstr>删除单向链表的第一个结点（头结点）</vt:lpstr>
      <vt:lpstr>在单向链表中删除一个中间结点（尾结点）</vt:lpstr>
      <vt:lpstr>删除一个结点例</vt:lpstr>
      <vt:lpstr>参考代码---在有序表中删除一个结点</vt:lpstr>
      <vt:lpstr>遍历单向链表</vt:lpstr>
      <vt:lpstr>使用前述函数插入、删除与遍历链表</vt:lpstr>
      <vt:lpstr>拓展（比较难，可以不做）</vt:lpstr>
      <vt:lpstr>7.3.3 循环链表（循环单链表）</vt:lpstr>
      <vt:lpstr>思考</vt:lpstr>
      <vt:lpstr>创建循环链表</vt:lpstr>
      <vt:lpstr>创建循环链表</vt:lpstr>
      <vt:lpstr>创建循环链表</vt:lpstr>
      <vt:lpstr>遍历循环链表</vt:lpstr>
      <vt:lpstr>循环链表例</vt:lpstr>
      <vt:lpstr>循环链表例---猴子选大王</vt:lpstr>
      <vt:lpstr>循环链表例---猴子选大王</vt:lpstr>
      <vt:lpstr>循环链表例---猴子选大王</vt:lpstr>
      <vt:lpstr>循环链表例---猴子选大王</vt:lpstr>
      <vt:lpstr>双向链表</vt:lpstr>
      <vt:lpstr>双向链表</vt:lpstr>
      <vt:lpstr>创建双向链表</vt:lpstr>
      <vt:lpstr>自学：二叉树</vt:lpstr>
      <vt:lpstr>自学：利用结构指针存储二叉树</vt:lpstr>
      <vt:lpstr>自学：二叉树的操作</vt:lpstr>
      <vt:lpstr>自学：拓展提高---利用二级指针实现链表操作</vt:lpstr>
      <vt:lpstr>自学：回顾链表的插入操作</vt:lpstr>
      <vt:lpstr>自学：回顾链表的删除操作</vt:lpstr>
      <vt:lpstr>自学：二级指针与多级指针</vt:lpstr>
      <vt:lpstr>自学：在链表中使用二级指针</vt:lpstr>
      <vt:lpstr>自学：在结构类型中二级指针的概念</vt:lpstr>
      <vt:lpstr>自学：在结构类型中二级指针的概念</vt:lpstr>
      <vt:lpstr>自学：在结构类型中二级指针的概念</vt:lpstr>
      <vt:lpstr>自学：在结构类型中二级指针的概念</vt:lpstr>
      <vt:lpstr>自学：利用二级指针实现链表的删除</vt:lpstr>
      <vt:lpstr>自学：利用二级指针实现链表的插入</vt:lpstr>
      <vt:lpstr>自学：遍历单向链表</vt:lpstr>
      <vt:lpstr>自学：使用二级指针插入、删除与遍历链表</vt:lpstr>
      <vt:lpstr>7.4 共用体（ union，联合）</vt:lpstr>
      <vt:lpstr>共用体类型及变量定义</vt:lpstr>
      <vt:lpstr>共用体类型及变量定义</vt:lpstr>
      <vt:lpstr>共用体变量的引用方式</vt:lpstr>
      <vt:lpstr>关于共用体的几点注记</vt:lpstr>
      <vt:lpstr>共用体变量值的时效性</vt:lpstr>
      <vt:lpstr>关于共用体的几点注记</vt:lpstr>
      <vt:lpstr>不能对共用体变量值进行初始化</vt:lpstr>
      <vt:lpstr>关于共用体的几点注记</vt:lpstr>
      <vt:lpstr>例—学生与教师信息</vt:lpstr>
      <vt:lpstr>共用体 例—学生与教师信息</vt:lpstr>
      <vt:lpstr>共用体 例—学生与教师信息</vt:lpstr>
      <vt:lpstr>共用体 例—学生与教师信息</vt:lpstr>
      <vt:lpstr>union  vs. struct</vt:lpstr>
      <vt:lpstr>union  vs. struct</vt:lpstr>
      <vt:lpstr>用typedef定义类型的方法定义结构与结构指针类型</vt:lpstr>
      <vt:lpstr>在定义结构体的同时，定义结构与结构指针类型</vt:lpstr>
      <vt:lpstr>主要内容</vt:lpstr>
      <vt:lpstr>主要内容</vt:lpstr>
      <vt:lpstr>Any  Question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han</cp:lastModifiedBy>
  <cp:revision>1946</cp:revision>
  <dcterms:created xsi:type="dcterms:W3CDTF">2013-01-25T01:44:00Z</dcterms:created>
  <dcterms:modified xsi:type="dcterms:W3CDTF">2022-11-16T13:32:43Z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