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714" r:id="rId5"/>
  </p:sldMasterIdLst>
  <p:notesMasterIdLst>
    <p:notesMasterId r:id="rId35"/>
  </p:notesMasterIdLst>
  <p:sldIdLst>
    <p:sldId id="627" r:id="rId6"/>
    <p:sldId id="636" r:id="rId7"/>
    <p:sldId id="628" r:id="rId8"/>
    <p:sldId id="645" r:id="rId9"/>
    <p:sldId id="629" r:id="rId10"/>
    <p:sldId id="644" r:id="rId11"/>
    <p:sldId id="647" r:id="rId12"/>
    <p:sldId id="633" r:id="rId13"/>
    <p:sldId id="631" r:id="rId14"/>
    <p:sldId id="632" r:id="rId15"/>
    <p:sldId id="635" r:id="rId16"/>
    <p:sldId id="646" r:id="rId17"/>
    <p:sldId id="634" r:id="rId18"/>
    <p:sldId id="638" r:id="rId19"/>
    <p:sldId id="648" r:id="rId20"/>
    <p:sldId id="649" r:id="rId21"/>
    <p:sldId id="616" r:id="rId22"/>
    <p:sldId id="618" r:id="rId23"/>
    <p:sldId id="619" r:id="rId24"/>
    <p:sldId id="620" r:id="rId25"/>
    <p:sldId id="623" r:id="rId26"/>
    <p:sldId id="640" r:id="rId27"/>
    <p:sldId id="650" r:id="rId28"/>
    <p:sldId id="651" r:id="rId29"/>
    <p:sldId id="641" r:id="rId30"/>
    <p:sldId id="642" r:id="rId31"/>
    <p:sldId id="643" r:id="rId32"/>
    <p:sldId id="637" r:id="rId33"/>
    <p:sldId id="626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DF"/>
    <a:srgbClr val="006600"/>
    <a:srgbClr val="080808"/>
    <a:srgbClr val="E3E3E4"/>
    <a:srgbClr val="000099"/>
    <a:srgbClr val="7D0C00"/>
    <a:srgbClr val="05A3DD"/>
    <a:srgbClr val="006699"/>
    <a:srgbClr val="000000"/>
    <a:srgbClr val="010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494" autoAdjust="0"/>
  </p:normalViewPr>
  <p:slideViewPr>
    <p:cSldViewPr snapToGrid="0" snapToObjects="1">
      <p:cViewPr varScale="1">
        <p:scale>
          <a:sx n="106" d="100"/>
          <a:sy n="106" d="100"/>
        </p:scale>
        <p:origin x="1686" y="96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AA068-423C-4043-8EE2-1CC6D935DDF0}" type="slidenum">
              <a:rPr lang="zh-CN" alt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2022/12/7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29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29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/>
              <a:t>单击此处</a:t>
            </a:r>
            <a:br>
              <a:rPr lang="zh-CN" noProof="0"/>
            </a:br>
            <a:r>
              <a:rPr lang="zh-CN" noProof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2022/12/7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2022/12/7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2022/12/7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2022/12/7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2022/12/7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2022/12/7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2022/12/7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2022/12/7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2022/12/7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2022/12/7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2022/12/7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2022/12/7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2022/12/7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2022/12/7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2022/12/7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2022/12/7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2022/12/7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2022/12/7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2022/12/7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2022/12/7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2022/12/7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2022/12/7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2022/12/7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2022/12/7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2022/12/7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2022/12/7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2022/12/7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2022/12/7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2022/12/7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2022/12/7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2022/12/7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2022/12/7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2022/12/7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2022/12/7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2022/12/7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2022/12/7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2022/12/7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2022/12/7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2022/12/7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eaLnBrk="1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eaLnBrk="1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28044024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1010465"/>
            <a:ext cx="8636000" cy="4972050"/>
          </a:xfrm>
        </p:spPr>
        <p:txBody>
          <a:bodyPr/>
          <a:lstStyle>
            <a:lvl1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lvl1pPr>
            <a:lvl2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lvl2pPr>
            <a:lvl3pPr eaLnBrk="1">
              <a:lnSpc>
                <a:spcPct val="130000"/>
              </a:lnSpc>
              <a:spcBef>
                <a:spcPts val="0"/>
              </a:spcBef>
              <a:defRPr/>
            </a:lvl3pPr>
            <a:lvl4pPr eaLnBrk="1">
              <a:lnSpc>
                <a:spcPct val="130000"/>
              </a:lnSpc>
              <a:spcBef>
                <a:spcPts val="0"/>
              </a:spcBef>
              <a:defRPr/>
            </a:lvl4pPr>
            <a:lvl5pPr eaLnBrk="1"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Text Box 17"/>
          <p:cNvSpPr txBox="1">
            <a:spLocks noChangeArrowheads="1"/>
          </p:cNvSpPr>
          <p:nvPr userDrawn="1"/>
        </p:nvSpPr>
        <p:spPr bwMode="auto">
          <a:xfrm>
            <a:off x="50800" y="6481763"/>
            <a:ext cx="9067800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  <a:defRPr/>
            </a:pPr>
            <a:fld id="{380602F7-2D1E-4BA3-9157-D4E968859D90}" type="slidenum">
              <a:rPr lang="zh-CN" altLang="en-US" sz="1600" b="1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1975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1637987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0FF57203-C35C-4101-BB59-5D58D06E0BA5}" type="slidenum"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885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9FC7E16D-5A04-4A97-B5EF-ADB58EFF5016}" type="slidenum">
              <a:rPr lang="zh-CN" altLang="en-US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2022/12/7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2022/12/7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2022/12/7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2022/12/7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2022/12/7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2022/12/7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2022/12/7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2022/12/7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2022/12/7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2" descr="aaaa00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119063"/>
            <a:ext cx="85471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096963"/>
            <a:ext cx="86360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455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Ø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sz="2400" b="1">
          <a:solidFill>
            <a:srgbClr val="000000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þ"/>
        <a:defRPr sz="2400" b="1">
          <a:solidFill>
            <a:srgbClr val="A854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Blip>
          <a:blip r:embed="rId9"/>
        </a:buBlip>
        <a:defRPr sz="1600" b="1">
          <a:solidFill>
            <a:srgbClr val="800080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00"/>
                </a:solidFill>
              </a:rPr>
              <a:t>计算导论与程序设计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5725" cy="466725"/>
          </a:xfrm>
        </p:spPr>
        <p:txBody>
          <a:bodyPr/>
          <a:lstStyle/>
          <a:p>
            <a:r>
              <a:rPr lang="zh-CN" altLang="en-US" sz="2400" dirty="0"/>
              <a:t>命令行参数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0"/>
            <a:ext cx="9144000" cy="2547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625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zh-CN" altLang="en-US" dirty="0"/>
              <a:t>环境下输入命令行参数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36806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60" y="1268989"/>
            <a:ext cx="7646226" cy="46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4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输入带有空格的命令行参数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339443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</a:rPr>
              <a:t>在</a:t>
            </a:r>
            <a:r>
              <a:rPr lang="en-US" altLang="zh-CN" sz="2000" dirty="0">
                <a:solidFill>
                  <a:srgbClr val="7030A0"/>
                </a:solidFill>
              </a:rPr>
              <a:t>Linux</a:t>
            </a:r>
            <a:r>
              <a:rPr lang="zh-CN" altLang="en-US" sz="2000" dirty="0">
                <a:solidFill>
                  <a:srgbClr val="7030A0"/>
                </a:solidFill>
              </a:rPr>
              <a:t>或</a:t>
            </a:r>
            <a:r>
              <a:rPr lang="en-US" altLang="zh-CN" sz="2000" dirty="0">
                <a:solidFill>
                  <a:srgbClr val="7030A0"/>
                </a:solidFill>
              </a:rPr>
              <a:t>Windows</a:t>
            </a:r>
            <a:r>
              <a:rPr lang="zh-CN" altLang="en-US" sz="2000" dirty="0">
                <a:solidFill>
                  <a:srgbClr val="7030A0"/>
                </a:solidFill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</a:rPr>
              <a:t>命令窗口</a:t>
            </a:r>
            <a:r>
              <a:rPr lang="zh-CN" altLang="en-US" sz="2000" dirty="0">
                <a:solidFill>
                  <a:srgbClr val="7030A0"/>
                </a:solidFill>
              </a:rPr>
              <a:t>中运行程序</a:t>
            </a:r>
            <a:r>
              <a:rPr lang="zh-CN" altLang="en-US" sz="2000" dirty="0"/>
              <a:t>，</a:t>
            </a:r>
            <a:r>
              <a:rPr lang="zh-CN" altLang="en-US" sz="2000" dirty="0" smtClean="0">
                <a:solidFill>
                  <a:srgbClr val="0303DF"/>
                </a:solidFill>
              </a:rPr>
              <a:t>可以输入形如“</a:t>
            </a:r>
            <a:r>
              <a:rPr lang="en-US" altLang="zh-CN" sz="2000" dirty="0">
                <a:solidFill>
                  <a:srgbClr val="0303DF"/>
                </a:solidFill>
              </a:rPr>
              <a:t>hello world</a:t>
            </a:r>
            <a:r>
              <a:rPr lang="zh-CN" altLang="en-US" sz="2000" dirty="0">
                <a:solidFill>
                  <a:srgbClr val="0303DF"/>
                </a:solidFill>
              </a:rPr>
              <a:t>”</a:t>
            </a:r>
            <a:r>
              <a:rPr lang="en-US" altLang="zh-CN" sz="2000" dirty="0">
                <a:solidFill>
                  <a:srgbClr val="0303DF"/>
                </a:solidFill>
              </a:rPr>
              <a:t> </a:t>
            </a:r>
            <a:r>
              <a:rPr lang="zh-CN" altLang="en-US" sz="2000" dirty="0" smtClean="0">
                <a:solidFill>
                  <a:srgbClr val="0303DF"/>
                </a:solidFill>
              </a:rPr>
              <a:t>中间含有</a:t>
            </a:r>
            <a:r>
              <a:rPr lang="zh-CN" altLang="en-US" sz="2000" dirty="0">
                <a:solidFill>
                  <a:srgbClr val="0303DF"/>
                </a:solidFill>
              </a:rPr>
              <a:t>空格的命令行参数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如：若下述代码编译后的可执行程序名为</a:t>
            </a:r>
            <a:r>
              <a:rPr lang="en-US" altLang="zh-CN" sz="2000" dirty="0">
                <a:solidFill>
                  <a:srgbClr val="7030A0"/>
                </a:solidFill>
              </a:rPr>
              <a:t>print</a:t>
            </a:r>
            <a:r>
              <a:rPr lang="zh-CN" altLang="en-US" sz="2000" dirty="0"/>
              <a:t>：</a:t>
            </a:r>
            <a:r>
              <a:rPr lang="en-US" altLang="zh-CN" sz="2000" dirty="0"/>
              <a:t>(Windows</a:t>
            </a:r>
            <a:r>
              <a:rPr lang="zh-CN" altLang="en-US" sz="2000" dirty="0"/>
              <a:t>中为</a:t>
            </a:r>
            <a:r>
              <a:rPr lang="en-US" altLang="zh-CN" sz="2000" dirty="0"/>
              <a:t>print.exe)</a:t>
            </a: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/>
              <a:t>int main( </a:t>
            </a:r>
            <a:r>
              <a:rPr lang="en-US" altLang="zh-CN" sz="1800" dirty="0">
                <a:solidFill>
                  <a:srgbClr val="C00000"/>
                </a:solidFill>
              </a:rPr>
              <a:t>int </a:t>
            </a:r>
            <a:r>
              <a:rPr lang="en-US" altLang="zh-CN" sz="1800" dirty="0" err="1">
                <a:solidFill>
                  <a:srgbClr val="C00000"/>
                </a:solidFill>
              </a:rPr>
              <a:t>argc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C00000"/>
                </a:solidFill>
              </a:rPr>
              <a:t>char* </a:t>
            </a:r>
            <a:r>
              <a:rPr lang="en-US" altLang="zh-CN" sz="1800" dirty="0" err="1">
                <a:solidFill>
                  <a:srgbClr val="C00000"/>
                </a:solidFill>
              </a:rPr>
              <a:t>argv</a:t>
            </a:r>
            <a:r>
              <a:rPr lang="en-US" altLang="zh-CN" sz="1800" dirty="0">
                <a:solidFill>
                  <a:srgbClr val="C00000"/>
                </a:solidFill>
              </a:rPr>
              <a:t>[] </a:t>
            </a:r>
            <a:r>
              <a:rPr lang="en-US" altLang="zh-CN" sz="1800" dirty="0"/>
              <a:t>)</a:t>
            </a: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/>
              <a:t>{</a:t>
            </a: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/>
              <a:t>	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("%s “, 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[1]);</a:t>
            </a: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return 0;</a:t>
            </a: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或</a:t>
            </a:r>
            <a:r>
              <a:rPr lang="en-US" altLang="zh-CN" sz="2000" dirty="0"/>
              <a:t>Windows</a:t>
            </a:r>
            <a:r>
              <a:rPr lang="zh-CN" altLang="en-US" sz="2000" dirty="0"/>
              <a:t>的命令窗口中，运行该程序</a:t>
            </a:r>
            <a:endParaRPr lang="en-US" altLang="zh-CN" sz="2200" dirty="0"/>
          </a:p>
          <a:p>
            <a:pPr marL="971550" lvl="1"/>
            <a:r>
              <a:rPr lang="en-US" altLang="zh-CN" sz="1800" dirty="0"/>
              <a:t>print</a:t>
            </a:r>
            <a:r>
              <a:rPr lang="zh-CN" altLang="en-US" sz="1800" dirty="0"/>
              <a:t>  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“</a:t>
            </a:r>
            <a:r>
              <a:rPr lang="en-US" altLang="zh-CN" sz="1800" dirty="0"/>
              <a:t>I Love You</a:t>
            </a:r>
            <a:r>
              <a:rPr lang="en-US" altLang="zh-CN" sz="1800" dirty="0">
                <a:solidFill>
                  <a:srgbClr val="FF0000"/>
                </a:solidFill>
              </a:rPr>
              <a:t>”</a:t>
            </a:r>
            <a:r>
              <a:rPr lang="zh-CN" altLang="en-US" sz="1800" dirty="0"/>
              <a:t>，则将括号内的内容“</a:t>
            </a:r>
            <a:r>
              <a:rPr lang="en-US" altLang="zh-CN" sz="1800" dirty="0"/>
              <a:t>I Love You</a:t>
            </a:r>
            <a:r>
              <a:rPr lang="zh-CN" altLang="en-US" sz="1800" dirty="0"/>
              <a:t>”视为一个整体；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程序输出</a:t>
            </a:r>
            <a:r>
              <a:rPr lang="en-US" altLang="zh-CN" sz="1800" dirty="0"/>
              <a:t>: I Love You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</a:rPr>
              <a:t>如果在编译器中设置命令行参数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0303DF"/>
                </a:solidFill>
              </a:rPr>
              <a:t>达不到该效果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dirty="0"/>
              <a:t>如</a:t>
            </a:r>
            <a:r>
              <a:rPr lang="en-US" altLang="zh-CN" sz="1800" dirty="0" err="1"/>
              <a:t>devCpp</a:t>
            </a:r>
            <a:r>
              <a:rPr lang="zh-CN" altLang="en-US" sz="1800" dirty="0"/>
              <a:t>与</a:t>
            </a:r>
            <a:r>
              <a:rPr lang="en-US" altLang="zh-CN" sz="1800" dirty="0" err="1" smtClean="0"/>
              <a:t>codeblocks</a:t>
            </a:r>
            <a:r>
              <a:rPr lang="zh-CN" altLang="en-US" sz="1800" dirty="0" smtClean="0"/>
              <a:t>等</a:t>
            </a:r>
            <a:r>
              <a:rPr lang="en-US" altLang="zh-CN" sz="1800" dirty="0" smtClean="0"/>
              <a:t>IDE</a:t>
            </a:r>
            <a:r>
              <a:rPr lang="zh-CN" altLang="en-US" sz="1800" dirty="0" smtClean="0"/>
              <a:t>中设置的参数，以“空格”分割多个参数</a:t>
            </a:r>
            <a:endParaRPr lang="en-US" altLang="zh-CN" sz="1800" dirty="0" smtClean="0"/>
          </a:p>
          <a:p>
            <a:pPr marL="971550" lvl="1"/>
            <a:r>
              <a:rPr lang="zh-CN" altLang="en-US" sz="1800" dirty="0" smtClean="0">
                <a:solidFill>
                  <a:srgbClr val="7030A0"/>
                </a:solidFill>
              </a:rPr>
              <a:t>如，设置</a:t>
            </a:r>
            <a:r>
              <a:rPr lang="en-US" altLang="zh-CN" sz="1800" dirty="0" smtClean="0">
                <a:solidFill>
                  <a:srgbClr val="7030A0"/>
                </a:solidFill>
              </a:rPr>
              <a:t>I LOVE YOU</a:t>
            </a:r>
            <a:r>
              <a:rPr lang="zh-CN" altLang="en-US" sz="1800" dirty="0" smtClean="0">
                <a:solidFill>
                  <a:srgbClr val="7030A0"/>
                </a:solidFill>
              </a:rPr>
              <a:t>，仅</a:t>
            </a:r>
            <a:r>
              <a:rPr lang="zh-CN" altLang="en-US" sz="1800" dirty="0">
                <a:solidFill>
                  <a:srgbClr val="7030A0"/>
                </a:solidFill>
              </a:rPr>
              <a:t>输出第一个空格前面的内容</a:t>
            </a:r>
            <a:r>
              <a:rPr lang="zh-CN" altLang="en-US" sz="1800" dirty="0" smtClean="0"/>
              <a:t>，即</a:t>
            </a:r>
            <a:r>
              <a:rPr lang="zh-CN" altLang="en-US" sz="1800" dirty="0"/>
              <a:t>为</a:t>
            </a:r>
            <a:r>
              <a:rPr lang="en-US" altLang="zh-CN" sz="1800" dirty="0"/>
              <a:t>I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966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D6EE8-4AB0-47C5-834B-98C0998A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zh-CN" altLang="en-US" dirty="0"/>
              <a:t>环境下无法输入带空格的命令行参数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7BC37-A0DE-4D52-97AA-0E2321CE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75246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IDE</a:t>
            </a:r>
            <a:r>
              <a:rPr lang="zh-CN" altLang="en-US" sz="2000" dirty="0"/>
              <a:t>将“</a:t>
            </a:r>
            <a:r>
              <a:rPr lang="en-US" altLang="zh-CN" sz="2000" dirty="0"/>
              <a:t>I Love You</a:t>
            </a:r>
            <a:r>
              <a:rPr lang="zh-CN" altLang="en-US" sz="2000" dirty="0"/>
              <a:t>”理解为空格分隔的三个命令行参数</a:t>
            </a:r>
            <a:endParaRPr lang="en-US" altLang="zh-CN" sz="2000" dirty="0"/>
          </a:p>
          <a:p>
            <a:pPr marL="971550" lvl="1"/>
            <a:r>
              <a:rPr lang="zh-CN" altLang="en-US" sz="1600" dirty="0"/>
              <a:t>“</a:t>
            </a:r>
            <a:r>
              <a:rPr lang="en-US" altLang="zh-CN" sz="1600" dirty="0"/>
              <a:t>I</a:t>
            </a:r>
            <a:r>
              <a:rPr lang="zh-CN" altLang="en-US" sz="1600" dirty="0"/>
              <a:t>、</a:t>
            </a:r>
            <a:r>
              <a:rPr lang="en-US" altLang="zh-CN" sz="1600" dirty="0"/>
              <a:t>Love</a:t>
            </a:r>
            <a:r>
              <a:rPr lang="zh-CN" altLang="en-US" sz="1600" dirty="0"/>
              <a:t>、</a:t>
            </a:r>
            <a:r>
              <a:rPr lang="en-US" altLang="zh-CN" sz="1600" dirty="0"/>
              <a:t>You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A4B145-A318-49B5-9AB4-7BE5F9D9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1887523"/>
            <a:ext cx="73914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4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例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将命令行中提供的两个整数相加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4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创建一个工程，工程命名为</a:t>
            </a:r>
            <a:r>
              <a:rPr lang="en-US" altLang="zh-CN" sz="2000" dirty="0" err="1" smtClean="0"/>
              <a:t>addi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addi.dev</a:t>
            </a:r>
            <a:r>
              <a:rPr lang="zh-CN" altLang="en-US" sz="2000" dirty="0" smtClean="0"/>
              <a:t>），编译链接生成的可执行文件即为</a:t>
            </a:r>
            <a:r>
              <a:rPr lang="en-US" altLang="zh-CN" sz="2000" dirty="0" smtClean="0"/>
              <a:t>addi.exe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44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或不使用工程，只建立一个独立的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程序</a:t>
            </a:r>
            <a:r>
              <a:rPr lang="en-US" altLang="zh-CN" sz="2000" dirty="0" smtClean="0"/>
              <a:t>addi.cpp</a:t>
            </a:r>
          </a:p>
          <a:p>
            <a:pPr marL="913050" lvl="1"/>
            <a:r>
              <a:rPr lang="zh-CN" altLang="en-US" sz="1800" dirty="0" smtClean="0">
                <a:solidFill>
                  <a:srgbClr val="080808"/>
                </a:solidFill>
              </a:rPr>
              <a:t>程序</a:t>
            </a:r>
            <a:r>
              <a:rPr lang="zh-CN" altLang="en-US" sz="1800" dirty="0">
                <a:solidFill>
                  <a:srgbClr val="080808"/>
                </a:solidFill>
              </a:rPr>
              <a:t>的功能：要求在命令行中输入两个整数，输出它们相加后的结果；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2844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的命令窗口执行程序 </a:t>
            </a:r>
            <a:r>
              <a:rPr lang="en-US" altLang="zh-CN" sz="2000" dirty="0" err="1" smtClean="0">
                <a:solidFill>
                  <a:srgbClr val="0303DF"/>
                </a:solidFill>
              </a:rPr>
              <a:t>addi</a:t>
            </a:r>
            <a:r>
              <a:rPr lang="en-US" altLang="zh-CN" sz="2000" dirty="0" smtClean="0">
                <a:solidFill>
                  <a:srgbClr val="0303DF"/>
                </a:solidFill>
              </a:rPr>
              <a:t>  </a:t>
            </a:r>
            <a:r>
              <a:rPr lang="en-US" altLang="zh-CN" sz="2000" dirty="0">
                <a:solidFill>
                  <a:srgbClr val="0303DF"/>
                </a:solidFill>
              </a:rPr>
              <a:t>23 45</a:t>
            </a:r>
            <a:r>
              <a:rPr lang="en-US" altLang="zh-CN" sz="2000" dirty="0"/>
              <a:t>, </a:t>
            </a:r>
            <a:r>
              <a:rPr lang="zh-CN" altLang="en-US" sz="2000" dirty="0"/>
              <a:t>要求输出</a:t>
            </a:r>
            <a:r>
              <a:rPr lang="en-US" altLang="zh-CN" sz="2000" dirty="0"/>
              <a:t>:</a:t>
            </a:r>
          </a:p>
          <a:p>
            <a:pPr marL="913050" lvl="1"/>
            <a:r>
              <a:rPr lang="en-US" altLang="zh-CN" sz="1800" dirty="0"/>
              <a:t>23+45=67</a:t>
            </a:r>
          </a:p>
          <a:p>
            <a:pPr marL="2844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或在</a:t>
            </a:r>
            <a:r>
              <a:rPr lang="en-US" altLang="zh-CN" sz="2000" dirty="0" err="1"/>
              <a:t>DevCpp</a:t>
            </a:r>
            <a:r>
              <a:rPr lang="en-US" altLang="zh-CN" sz="2000" dirty="0"/>
              <a:t> </a:t>
            </a:r>
            <a:r>
              <a:rPr lang="zh-CN" altLang="en-US" sz="2000" dirty="0"/>
              <a:t>中，“</a:t>
            </a:r>
            <a:r>
              <a:rPr lang="zh-CN" altLang="en-US" sz="2000" dirty="0">
                <a:solidFill>
                  <a:srgbClr val="7030A0"/>
                </a:solidFill>
              </a:rPr>
              <a:t>运行</a:t>
            </a:r>
            <a:r>
              <a:rPr lang="en-US" altLang="zh-CN" sz="2000" dirty="0">
                <a:solidFill>
                  <a:srgbClr val="7030A0"/>
                </a:solidFill>
              </a:rPr>
              <a:t>/</a:t>
            </a:r>
            <a:r>
              <a:rPr lang="zh-CN" altLang="en-US" sz="2000" dirty="0">
                <a:solidFill>
                  <a:srgbClr val="7030A0"/>
                </a:solidFill>
              </a:rPr>
              <a:t>参数</a:t>
            </a:r>
            <a:r>
              <a:rPr lang="en-US" altLang="zh-CN" sz="2000" dirty="0">
                <a:solidFill>
                  <a:srgbClr val="7030A0"/>
                </a:solidFill>
              </a:rPr>
              <a:t>/</a:t>
            </a:r>
            <a:r>
              <a:rPr lang="zh-CN" altLang="en-US" sz="2000" dirty="0">
                <a:solidFill>
                  <a:srgbClr val="7030A0"/>
                </a:solidFill>
              </a:rPr>
              <a:t>传递给主程序的参数</a:t>
            </a:r>
            <a:r>
              <a:rPr lang="zh-CN" altLang="en-US" sz="2000" dirty="0"/>
              <a:t>”中设置：</a:t>
            </a:r>
            <a:r>
              <a:rPr lang="en-US" altLang="zh-CN" sz="2000" dirty="0"/>
              <a:t>23 45</a:t>
            </a:r>
            <a:r>
              <a:rPr lang="zh-CN" altLang="en-US" sz="2000" dirty="0"/>
              <a:t>，要求程序输出：</a:t>
            </a:r>
            <a:endParaRPr lang="en-US" altLang="zh-CN" sz="2000" dirty="0"/>
          </a:p>
          <a:p>
            <a:pPr marL="913050" lvl="1"/>
            <a:r>
              <a:rPr lang="en-US" altLang="zh-CN" sz="1800" dirty="0"/>
              <a:t>23+45=67</a:t>
            </a:r>
          </a:p>
          <a:p>
            <a:pPr marL="2844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4400" indent="-342900">
              <a:buFont typeface="Wingdings" panose="05000000000000000000" pitchFamily="2" charset="2"/>
              <a:buChar char="l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2093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将命令行中提供的两个整数相加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stdlib.h</a:t>
            </a:r>
            <a:r>
              <a:rPr lang="en-US" altLang="zh-CN" sz="1800" dirty="0"/>
              <a:t>&gt;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main(int 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 char* 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[])    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/>
              <a:t>//int main(int 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 char** 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)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/>
              <a:t>{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      </a:t>
            </a:r>
            <a:r>
              <a:rPr lang="en-US" altLang="zh-CN" sz="1800" b="1" dirty="0">
                <a:solidFill>
                  <a:srgbClr val="7030A0"/>
                </a:solidFill>
              </a:rPr>
              <a:t>if (</a:t>
            </a:r>
            <a:r>
              <a:rPr lang="en-US" altLang="zh-CN" sz="1800" b="1" dirty="0" err="1">
                <a:solidFill>
                  <a:srgbClr val="7030A0"/>
                </a:solidFill>
              </a:rPr>
              <a:t>argc</a:t>
            </a:r>
            <a:r>
              <a:rPr lang="en-US" altLang="zh-CN" sz="1800" b="1" dirty="0">
                <a:solidFill>
                  <a:srgbClr val="7030A0"/>
                </a:solidFill>
              </a:rPr>
              <a:t>&lt;3) </a:t>
            </a: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加上</a:t>
            </a:r>
            <a:r>
              <a:rPr lang="en-US" altLang="zh-CN" sz="1800" dirty="0" smtClean="0">
                <a:solidFill>
                  <a:srgbClr val="006600"/>
                </a:solidFill>
              </a:rPr>
              <a:t>addi.exe</a:t>
            </a:r>
            <a:r>
              <a:rPr lang="zh-CN" altLang="en-US" sz="1800" dirty="0">
                <a:solidFill>
                  <a:srgbClr val="006600"/>
                </a:solidFill>
              </a:rPr>
              <a:t>本身，需要三个参数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rgbClr val="7030A0"/>
                </a:solidFill>
              </a:rPr>
              <a:t>	{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rgbClr val="7030A0"/>
                </a:solidFill>
              </a:rPr>
              <a:t>	        </a:t>
            </a:r>
            <a:r>
              <a:rPr lang="en-US" altLang="zh-CN" sz="1800" b="1" dirty="0" err="1">
                <a:solidFill>
                  <a:srgbClr val="7030A0"/>
                </a:solidFill>
              </a:rPr>
              <a:t>printf</a:t>
            </a:r>
            <a:r>
              <a:rPr lang="en-US" altLang="zh-CN" sz="1800" b="1" dirty="0">
                <a:solidFill>
                  <a:srgbClr val="7030A0"/>
                </a:solidFill>
              </a:rPr>
              <a:t>(“Usage: </a:t>
            </a:r>
            <a:r>
              <a:rPr lang="en-US" altLang="zh-CN" sz="1800" b="1" dirty="0" err="1" smtClean="0">
                <a:solidFill>
                  <a:srgbClr val="7030A0"/>
                </a:solidFill>
              </a:rPr>
              <a:t>addi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  </a:t>
            </a:r>
            <a:r>
              <a:rPr lang="en-US" altLang="zh-CN" sz="1800" b="1" dirty="0">
                <a:solidFill>
                  <a:srgbClr val="7030A0"/>
                </a:solidFill>
              </a:rPr>
              <a:t>int </a:t>
            </a:r>
            <a:r>
              <a:rPr lang="en-US" altLang="zh-CN" sz="1800" b="1" dirty="0" err="1">
                <a:solidFill>
                  <a:srgbClr val="7030A0"/>
                </a:solidFill>
              </a:rPr>
              <a:t>int</a:t>
            </a:r>
            <a:r>
              <a:rPr lang="en-US" altLang="zh-CN" sz="1800" b="1" dirty="0">
                <a:solidFill>
                  <a:srgbClr val="7030A0"/>
                </a:solidFill>
              </a:rPr>
              <a:t> \n");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rgbClr val="7030A0"/>
                </a:solidFill>
              </a:rPr>
              <a:t>	        return 1;    </a:t>
            </a:r>
            <a:r>
              <a:rPr lang="en-US" altLang="zh-CN" sz="1800" dirty="0"/>
              <a:t>//</a:t>
            </a:r>
            <a:r>
              <a:rPr lang="zh-CN" altLang="en-US" sz="1800" dirty="0"/>
              <a:t>或 </a:t>
            </a:r>
            <a:r>
              <a:rPr lang="en-US" altLang="zh-CN" sz="1800" dirty="0"/>
              <a:t>exit(1);  //</a:t>
            </a:r>
            <a:r>
              <a:rPr lang="en-US" altLang="zh-CN" sz="1800" dirty="0" err="1"/>
              <a:t>stdlib.h</a:t>
            </a:r>
            <a:endParaRPr lang="en-US" altLang="zh-CN" sz="1800" dirty="0"/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rgbClr val="7030A0"/>
                </a:solidFill>
              </a:rPr>
              <a:t>	}	  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>
                <a:solidFill>
                  <a:srgbClr val="FF0000"/>
                </a:solidFill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</a:rPr>
              <a:t> a= </a:t>
            </a:r>
            <a:r>
              <a:rPr lang="en-US" altLang="zh-CN" sz="1800" dirty="0" err="1">
                <a:solidFill>
                  <a:srgbClr val="FF0000"/>
                </a:solidFill>
              </a:rPr>
              <a:t>atoi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argv</a:t>
            </a:r>
            <a:r>
              <a:rPr lang="en-US" altLang="zh-CN" sz="1800" dirty="0">
                <a:solidFill>
                  <a:srgbClr val="FF0000"/>
                </a:solidFill>
              </a:rPr>
              <a:t>[1])</a:t>
            </a:r>
            <a:r>
              <a:rPr lang="zh-CN" altLang="en-US" sz="1800" dirty="0">
                <a:solidFill>
                  <a:srgbClr val="FF0000"/>
                </a:solidFill>
              </a:rPr>
              <a:t>；  </a:t>
            </a:r>
            <a:r>
              <a:rPr lang="en-US" altLang="zh-CN" sz="1800" dirty="0">
                <a:solidFill>
                  <a:srgbClr val="0303DF"/>
                </a:solidFill>
              </a:rPr>
              <a:t>//</a:t>
            </a:r>
            <a:r>
              <a:rPr lang="zh-CN" altLang="en-US" sz="1800" dirty="0">
                <a:solidFill>
                  <a:srgbClr val="0303DF"/>
                </a:solidFill>
              </a:rPr>
              <a:t>命令行获取的是字符串   </a:t>
            </a:r>
            <a:r>
              <a:rPr lang="en-US" altLang="zh-CN" sz="1800" dirty="0">
                <a:solidFill>
                  <a:srgbClr val="080808"/>
                </a:solidFill>
              </a:rPr>
              <a:t>//</a:t>
            </a:r>
            <a:r>
              <a:rPr lang="zh-CN" altLang="en-US" sz="1800" dirty="0">
                <a:solidFill>
                  <a:srgbClr val="080808"/>
                </a:solidFill>
              </a:rPr>
              <a:t>头文件</a:t>
            </a:r>
            <a:r>
              <a:rPr lang="en-US" altLang="zh-CN" sz="1800" b="1" dirty="0">
                <a:solidFill>
                  <a:srgbClr val="080808"/>
                </a:solidFill>
              </a:rPr>
              <a:t>&lt;</a:t>
            </a:r>
            <a:r>
              <a:rPr lang="en-US" altLang="zh-CN" sz="1800" b="1" dirty="0" err="1">
                <a:solidFill>
                  <a:srgbClr val="080808"/>
                </a:solidFill>
              </a:rPr>
              <a:t>stdlib.h</a:t>
            </a:r>
            <a:r>
              <a:rPr lang="en-US" altLang="zh-CN" sz="1800" b="1" dirty="0">
                <a:solidFill>
                  <a:srgbClr val="080808"/>
                </a:solidFill>
              </a:rPr>
              <a:t>&gt;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int b=</a:t>
            </a:r>
            <a:r>
              <a:rPr lang="en-US" altLang="zh-CN" sz="1800" dirty="0" err="1">
                <a:solidFill>
                  <a:srgbClr val="FF0000"/>
                </a:solidFill>
              </a:rPr>
              <a:t>atoi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argv</a:t>
            </a:r>
            <a:r>
              <a:rPr lang="en-US" altLang="zh-CN" sz="1800" dirty="0">
                <a:solidFill>
                  <a:srgbClr val="FF0000"/>
                </a:solidFill>
              </a:rPr>
              <a:t>[2]);      </a:t>
            </a:r>
            <a:r>
              <a:rPr lang="en-US" altLang="zh-CN" sz="1800" dirty="0">
                <a:solidFill>
                  <a:srgbClr val="0303DF"/>
                </a:solidFill>
              </a:rPr>
              <a:t>//</a:t>
            </a:r>
            <a:r>
              <a:rPr lang="zh-CN" altLang="en-US" sz="1800" dirty="0">
                <a:solidFill>
                  <a:srgbClr val="0303DF"/>
                </a:solidFill>
              </a:rPr>
              <a:t>需要将字符串转换为数值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(“%d+%d=%d\n", </a:t>
            </a:r>
            <a:r>
              <a:rPr lang="en-US" altLang="zh-CN" sz="1800" dirty="0" err="1"/>
              <a:t>a,b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a+b</a:t>
            </a:r>
            <a:r>
              <a:rPr lang="en-US" altLang="zh-CN" sz="1800" dirty="0"/>
              <a:t>);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/>
              <a:t>	return 0;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4766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例</a:t>
            </a:r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r>
              <a:rPr lang="zh-CN" altLang="en-US" dirty="0" smtClean="0">
                <a:solidFill>
                  <a:srgbClr val="7030A0"/>
                </a:solidFill>
              </a:rPr>
              <a:t>：</a:t>
            </a:r>
            <a:r>
              <a:rPr lang="zh-CN" altLang="en-US" dirty="0"/>
              <a:t>将命令行中提供的两</a:t>
            </a:r>
            <a:r>
              <a:rPr lang="zh-CN" altLang="en-US" dirty="0" smtClean="0"/>
              <a:t>个浮点数相加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4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创建一个工程，工程命名为</a:t>
            </a:r>
            <a:r>
              <a:rPr lang="en-US" altLang="zh-CN" sz="2000" dirty="0" err="1" smtClean="0">
                <a:solidFill>
                  <a:srgbClr val="0303DF"/>
                </a:solidFill>
              </a:rPr>
              <a:t>addf</a:t>
            </a:r>
            <a:r>
              <a:rPr lang="zh-CN" altLang="en-US" sz="2000" dirty="0" smtClean="0"/>
              <a:t>（</a:t>
            </a:r>
            <a:r>
              <a:rPr lang="en-US" altLang="zh-CN" sz="2000" dirty="0" err="1"/>
              <a:t>add.dev</a:t>
            </a:r>
            <a:r>
              <a:rPr lang="zh-CN" altLang="en-US" sz="2000" dirty="0"/>
              <a:t>），编译链接生成的可执行文件即为</a:t>
            </a:r>
            <a:r>
              <a:rPr lang="en-US" altLang="zh-CN" sz="2000" dirty="0" smtClean="0"/>
              <a:t>addf.exe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44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或不使用工程，只建立一个独立的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程序</a:t>
            </a:r>
            <a:r>
              <a:rPr lang="en-US" altLang="zh-CN" sz="2000" dirty="0" smtClean="0"/>
              <a:t>addf.cpp</a:t>
            </a:r>
            <a:endParaRPr lang="en-US" altLang="zh-CN" sz="2000" dirty="0"/>
          </a:p>
          <a:p>
            <a:pPr marL="913050" lvl="1"/>
            <a:r>
              <a:rPr lang="zh-CN" altLang="en-US" sz="1800" dirty="0">
                <a:solidFill>
                  <a:srgbClr val="080808"/>
                </a:solidFill>
              </a:rPr>
              <a:t>程序的功能：要求在命令行中输入两个整数，输出它们相加后的结果；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2844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的命令窗口执行程序 </a:t>
            </a:r>
            <a:r>
              <a:rPr lang="en-US" altLang="zh-CN" sz="2000" dirty="0" err="1" smtClean="0">
                <a:solidFill>
                  <a:srgbClr val="0303DF"/>
                </a:solidFill>
              </a:rPr>
              <a:t>addf</a:t>
            </a:r>
            <a:r>
              <a:rPr lang="en-US" altLang="zh-CN" sz="2000" dirty="0" smtClean="0">
                <a:solidFill>
                  <a:srgbClr val="0303DF"/>
                </a:solidFill>
              </a:rPr>
              <a:t>  23.2 45.3</a:t>
            </a:r>
            <a:r>
              <a:rPr lang="en-US" altLang="zh-CN" sz="2000" dirty="0" smtClean="0"/>
              <a:t>, </a:t>
            </a:r>
            <a:r>
              <a:rPr lang="zh-CN" altLang="en-US" sz="2000" dirty="0"/>
              <a:t>要求输出</a:t>
            </a:r>
            <a:r>
              <a:rPr lang="en-US" altLang="zh-CN" sz="2000" dirty="0"/>
              <a:t>:</a:t>
            </a:r>
          </a:p>
          <a:p>
            <a:pPr marL="913050" lvl="1"/>
            <a:r>
              <a:rPr lang="en-US" altLang="zh-CN" sz="1800" dirty="0" smtClean="0"/>
              <a:t>23.2+45.3=67.5</a:t>
            </a:r>
            <a:endParaRPr lang="en-US" altLang="zh-CN" sz="1800" dirty="0"/>
          </a:p>
          <a:p>
            <a:pPr marL="2844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或在</a:t>
            </a:r>
            <a:r>
              <a:rPr lang="en-US" altLang="zh-CN" sz="2000" dirty="0" err="1"/>
              <a:t>DevCpp</a:t>
            </a:r>
            <a:r>
              <a:rPr lang="en-US" altLang="zh-CN" sz="2000" dirty="0"/>
              <a:t> </a:t>
            </a:r>
            <a:r>
              <a:rPr lang="zh-CN" altLang="en-US" sz="2000" dirty="0"/>
              <a:t>中，“</a:t>
            </a:r>
            <a:r>
              <a:rPr lang="zh-CN" altLang="en-US" sz="2000" dirty="0">
                <a:solidFill>
                  <a:srgbClr val="7030A0"/>
                </a:solidFill>
              </a:rPr>
              <a:t>运行</a:t>
            </a:r>
            <a:r>
              <a:rPr lang="en-US" altLang="zh-CN" sz="2000" dirty="0">
                <a:solidFill>
                  <a:srgbClr val="7030A0"/>
                </a:solidFill>
              </a:rPr>
              <a:t>/</a:t>
            </a:r>
            <a:r>
              <a:rPr lang="zh-CN" altLang="en-US" sz="2000" dirty="0">
                <a:solidFill>
                  <a:srgbClr val="7030A0"/>
                </a:solidFill>
              </a:rPr>
              <a:t>参数</a:t>
            </a:r>
            <a:r>
              <a:rPr lang="en-US" altLang="zh-CN" sz="2000" dirty="0">
                <a:solidFill>
                  <a:srgbClr val="7030A0"/>
                </a:solidFill>
              </a:rPr>
              <a:t>/</a:t>
            </a:r>
            <a:r>
              <a:rPr lang="zh-CN" altLang="en-US" sz="2000" dirty="0">
                <a:solidFill>
                  <a:srgbClr val="7030A0"/>
                </a:solidFill>
              </a:rPr>
              <a:t>传递给主程序的参数</a:t>
            </a:r>
            <a:r>
              <a:rPr lang="zh-CN" altLang="en-US" sz="2000" dirty="0"/>
              <a:t>”中设置：</a:t>
            </a:r>
            <a:r>
              <a:rPr lang="en-US" altLang="zh-CN" sz="2000" dirty="0" smtClean="0"/>
              <a:t>23.2 45.3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要求程序输出：</a:t>
            </a:r>
            <a:endParaRPr lang="en-US" altLang="zh-CN" sz="2000" dirty="0"/>
          </a:p>
          <a:p>
            <a:pPr marL="913050" lvl="1"/>
            <a:r>
              <a:rPr lang="en-US" altLang="zh-CN" sz="1800" dirty="0" smtClean="0"/>
              <a:t>23.2+45.3=67.5</a:t>
            </a:r>
            <a:endParaRPr lang="en-US" altLang="zh-CN" sz="1800" dirty="0"/>
          </a:p>
          <a:p>
            <a:pPr marL="2844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4400" indent="-342900">
              <a:buFont typeface="Wingdings" panose="05000000000000000000" pitchFamily="2" charset="2"/>
              <a:buChar char="l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4321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：将命令行中提供的两个整数相加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stdlib.h</a:t>
            </a:r>
            <a:r>
              <a:rPr lang="en-US" altLang="zh-CN" sz="1800" dirty="0"/>
              <a:t>&gt;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main(int 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 char* 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[])    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/>
              <a:t>//int main(int 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 char** 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)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/>
              <a:t>{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      </a:t>
            </a:r>
            <a:r>
              <a:rPr lang="en-US" altLang="zh-CN" sz="1800" b="1" dirty="0">
                <a:solidFill>
                  <a:srgbClr val="7030A0"/>
                </a:solidFill>
              </a:rPr>
              <a:t>if (</a:t>
            </a:r>
            <a:r>
              <a:rPr lang="en-US" altLang="zh-CN" sz="1800" b="1" dirty="0" err="1">
                <a:solidFill>
                  <a:srgbClr val="7030A0"/>
                </a:solidFill>
              </a:rPr>
              <a:t>argc</a:t>
            </a:r>
            <a:r>
              <a:rPr lang="en-US" altLang="zh-CN" sz="1800" b="1" dirty="0">
                <a:solidFill>
                  <a:srgbClr val="7030A0"/>
                </a:solidFill>
              </a:rPr>
              <a:t>&lt;3) </a:t>
            </a: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加上</a:t>
            </a:r>
            <a:r>
              <a:rPr lang="en-US" altLang="zh-CN" sz="1800" dirty="0" smtClean="0">
                <a:solidFill>
                  <a:srgbClr val="006600"/>
                </a:solidFill>
              </a:rPr>
              <a:t>addf.exe</a:t>
            </a:r>
            <a:r>
              <a:rPr lang="zh-CN" altLang="en-US" sz="1800" dirty="0">
                <a:solidFill>
                  <a:srgbClr val="006600"/>
                </a:solidFill>
              </a:rPr>
              <a:t>本身，需要三个参数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rgbClr val="7030A0"/>
                </a:solidFill>
              </a:rPr>
              <a:t>	{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rgbClr val="7030A0"/>
                </a:solidFill>
              </a:rPr>
              <a:t>	        </a:t>
            </a:r>
            <a:r>
              <a:rPr lang="en-US" altLang="zh-CN" sz="1800" b="1" dirty="0" err="1">
                <a:solidFill>
                  <a:srgbClr val="7030A0"/>
                </a:solidFill>
              </a:rPr>
              <a:t>printf</a:t>
            </a:r>
            <a:r>
              <a:rPr lang="en-US" altLang="zh-CN" sz="1800" b="1" dirty="0">
                <a:solidFill>
                  <a:srgbClr val="7030A0"/>
                </a:solidFill>
              </a:rPr>
              <a:t>(“Usage: </a:t>
            </a:r>
            <a:r>
              <a:rPr lang="en-US" altLang="zh-CN" sz="1800" b="1" dirty="0" err="1" smtClean="0">
                <a:solidFill>
                  <a:srgbClr val="7030A0"/>
                </a:solidFill>
              </a:rPr>
              <a:t>addf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  float </a:t>
            </a:r>
            <a:r>
              <a:rPr lang="en-US" altLang="zh-CN" sz="1800" b="1" dirty="0" err="1" smtClean="0">
                <a:solidFill>
                  <a:srgbClr val="7030A0"/>
                </a:solidFill>
              </a:rPr>
              <a:t>float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1800" b="1" dirty="0">
                <a:solidFill>
                  <a:srgbClr val="7030A0"/>
                </a:solidFill>
              </a:rPr>
              <a:t>\n");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rgbClr val="7030A0"/>
                </a:solidFill>
              </a:rPr>
              <a:t>	        return 1;    </a:t>
            </a:r>
            <a:r>
              <a:rPr lang="en-US" altLang="zh-CN" sz="1800" dirty="0"/>
              <a:t>//</a:t>
            </a:r>
            <a:r>
              <a:rPr lang="zh-CN" altLang="en-US" sz="1800" dirty="0"/>
              <a:t>或 </a:t>
            </a:r>
            <a:r>
              <a:rPr lang="en-US" altLang="zh-CN" sz="1800" dirty="0"/>
              <a:t>exit(1);  //</a:t>
            </a:r>
            <a:r>
              <a:rPr lang="en-US" altLang="zh-CN" sz="1800" dirty="0" err="1"/>
              <a:t>stdlib.h</a:t>
            </a:r>
            <a:endParaRPr lang="en-US" altLang="zh-CN" sz="1800" dirty="0"/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rgbClr val="7030A0"/>
                </a:solidFill>
              </a:rPr>
              <a:t>	}	  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float f1=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atof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argv</a:t>
            </a:r>
            <a:r>
              <a:rPr lang="en-US" altLang="zh-CN" sz="1800" dirty="0" smtClean="0">
                <a:solidFill>
                  <a:srgbClr val="FF0000"/>
                </a:solidFill>
              </a:rPr>
              <a:t>[1</a:t>
            </a:r>
            <a:r>
              <a:rPr lang="en-US" altLang="zh-CN" sz="1800" dirty="0">
                <a:solidFill>
                  <a:srgbClr val="FF0000"/>
                </a:solidFill>
              </a:rPr>
              <a:t>])</a:t>
            </a:r>
            <a:r>
              <a:rPr lang="zh-CN" altLang="en-US" sz="1800" dirty="0">
                <a:solidFill>
                  <a:srgbClr val="FF0000"/>
                </a:solidFill>
              </a:rPr>
              <a:t>；  </a:t>
            </a:r>
            <a:r>
              <a:rPr lang="en-US" altLang="zh-CN" sz="1800" dirty="0">
                <a:solidFill>
                  <a:srgbClr val="0303DF"/>
                </a:solidFill>
              </a:rPr>
              <a:t>//</a:t>
            </a:r>
            <a:r>
              <a:rPr lang="zh-CN" altLang="en-US" sz="1800" dirty="0">
                <a:solidFill>
                  <a:srgbClr val="0303DF"/>
                </a:solidFill>
              </a:rPr>
              <a:t>命令行获取的是字符串   </a:t>
            </a:r>
            <a:r>
              <a:rPr lang="en-US" altLang="zh-CN" sz="1800" dirty="0">
                <a:solidFill>
                  <a:srgbClr val="080808"/>
                </a:solidFill>
              </a:rPr>
              <a:t>//</a:t>
            </a:r>
            <a:r>
              <a:rPr lang="zh-CN" altLang="en-US" sz="1800" dirty="0">
                <a:solidFill>
                  <a:srgbClr val="080808"/>
                </a:solidFill>
              </a:rPr>
              <a:t>头文件</a:t>
            </a:r>
            <a:r>
              <a:rPr lang="en-US" altLang="zh-CN" sz="1800" b="1" dirty="0">
                <a:solidFill>
                  <a:srgbClr val="080808"/>
                </a:solidFill>
              </a:rPr>
              <a:t>&lt;</a:t>
            </a:r>
            <a:r>
              <a:rPr lang="en-US" altLang="zh-CN" sz="1800" b="1" dirty="0" err="1">
                <a:solidFill>
                  <a:srgbClr val="080808"/>
                </a:solidFill>
              </a:rPr>
              <a:t>stdlib.h</a:t>
            </a:r>
            <a:r>
              <a:rPr lang="en-US" altLang="zh-CN" sz="1800" b="1" dirty="0">
                <a:solidFill>
                  <a:srgbClr val="080808"/>
                </a:solidFill>
              </a:rPr>
              <a:t>&gt;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float f2=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atof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argv</a:t>
            </a:r>
            <a:r>
              <a:rPr lang="en-US" altLang="zh-CN" sz="1800" dirty="0" smtClean="0">
                <a:solidFill>
                  <a:srgbClr val="FF0000"/>
                </a:solidFill>
              </a:rPr>
              <a:t>[2</a:t>
            </a:r>
            <a:r>
              <a:rPr lang="en-US" altLang="zh-CN" sz="1800" dirty="0">
                <a:solidFill>
                  <a:srgbClr val="FF0000"/>
                </a:solidFill>
              </a:rPr>
              <a:t>]);      </a:t>
            </a:r>
            <a:r>
              <a:rPr lang="en-US" altLang="zh-CN" sz="1800" dirty="0">
                <a:solidFill>
                  <a:srgbClr val="0303DF"/>
                </a:solidFill>
              </a:rPr>
              <a:t>//</a:t>
            </a:r>
            <a:r>
              <a:rPr lang="zh-CN" altLang="en-US" sz="1800" dirty="0">
                <a:solidFill>
                  <a:srgbClr val="0303DF"/>
                </a:solidFill>
              </a:rPr>
              <a:t>需要将字符串转换为数值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printf</a:t>
            </a:r>
            <a:r>
              <a:rPr lang="en-US" altLang="zh-CN" sz="1800" dirty="0" smtClean="0"/>
              <a:t>(“%f+%</a:t>
            </a:r>
            <a:r>
              <a:rPr lang="en-US" altLang="zh-CN" sz="1800" dirty="0"/>
              <a:t>f</a:t>
            </a:r>
            <a:r>
              <a:rPr lang="en-US" altLang="zh-CN" sz="1800" dirty="0" smtClean="0"/>
              <a:t>=%</a:t>
            </a:r>
            <a:r>
              <a:rPr lang="en-US" altLang="zh-CN" sz="1800" dirty="0"/>
              <a:t>f</a:t>
            </a:r>
            <a:r>
              <a:rPr lang="en-US" altLang="zh-CN" sz="1800" dirty="0" smtClean="0"/>
              <a:t>\n</a:t>
            </a:r>
            <a:r>
              <a:rPr lang="en-US" altLang="zh-CN" sz="1800" dirty="0"/>
              <a:t>", </a:t>
            </a:r>
            <a:r>
              <a:rPr lang="en-US" altLang="zh-CN" sz="1800" dirty="0" smtClean="0"/>
              <a:t>f1,f2, f1+f2);</a:t>
            </a:r>
            <a:endParaRPr lang="en-US" altLang="zh-CN" sz="1800" dirty="0"/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/>
              <a:t>	return 0;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8861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例</a:t>
            </a:r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en-US" altLang="zh-CN" dirty="0" smtClean="0"/>
              <a:t> </a:t>
            </a:r>
            <a:r>
              <a:rPr lang="zh-CN" altLang="en-US" dirty="0"/>
              <a:t>实现文件复制  </a:t>
            </a:r>
            <a:r>
              <a:rPr lang="en-US" altLang="zh-CN" dirty="0" err="1"/>
              <a:t>cp</a:t>
            </a:r>
            <a:r>
              <a:rPr lang="en-US" altLang="zh-CN" dirty="0"/>
              <a:t> </a:t>
            </a:r>
            <a:r>
              <a:rPr lang="en-US" altLang="zh-CN" dirty="0" err="1"/>
              <a:t>a.c</a:t>
            </a:r>
            <a:r>
              <a:rPr lang="en-US" altLang="zh-CN" dirty="0"/>
              <a:t> </a:t>
            </a:r>
            <a:r>
              <a:rPr lang="en-US" altLang="zh-CN" dirty="0" err="1"/>
              <a:t>b.c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创建工程</a:t>
            </a:r>
            <a:r>
              <a:rPr lang="en-US" altLang="zh-CN" sz="2000" dirty="0" err="1">
                <a:solidFill>
                  <a:srgbClr val="0303DF"/>
                </a:solidFill>
              </a:rPr>
              <a:t>cp</a:t>
            </a:r>
            <a:r>
              <a:rPr lang="zh-CN" altLang="en-US" sz="2000" dirty="0">
                <a:solidFill>
                  <a:srgbClr val="0303DF"/>
                </a:solidFill>
              </a:rPr>
              <a:t>，编译链接后的可执行程序为</a:t>
            </a:r>
            <a:r>
              <a:rPr lang="en-US" altLang="zh-CN" sz="2000" dirty="0">
                <a:solidFill>
                  <a:srgbClr val="0303DF"/>
                </a:solidFill>
              </a:rPr>
              <a:t>cp.exe</a:t>
            </a:r>
            <a:r>
              <a:rPr lang="zh-CN" altLang="en-US" sz="2000" dirty="0">
                <a:solidFill>
                  <a:srgbClr val="0303DF"/>
                </a:solidFill>
              </a:rPr>
              <a:t>；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在命令窗口中运行：</a:t>
            </a:r>
            <a:r>
              <a:rPr lang="en-US" altLang="zh-CN" sz="2000" dirty="0" err="1">
                <a:solidFill>
                  <a:srgbClr val="0303DF"/>
                </a:solidFill>
              </a:rPr>
              <a:t>cp</a:t>
            </a:r>
            <a:r>
              <a:rPr lang="en-US" altLang="zh-CN" sz="2000" dirty="0">
                <a:solidFill>
                  <a:srgbClr val="0303DF"/>
                </a:solidFill>
              </a:rPr>
              <a:t>  </a:t>
            </a:r>
            <a:r>
              <a:rPr lang="en-US" altLang="zh-CN" sz="2000" dirty="0" err="1">
                <a:solidFill>
                  <a:srgbClr val="0303DF"/>
                </a:solidFill>
              </a:rPr>
              <a:t>src</a:t>
            </a:r>
            <a:r>
              <a:rPr lang="en-US" altLang="zh-CN" sz="2000" dirty="0">
                <a:solidFill>
                  <a:srgbClr val="0303DF"/>
                </a:solidFill>
              </a:rPr>
              <a:t> </a:t>
            </a:r>
            <a:r>
              <a:rPr lang="en-US" altLang="zh-CN" sz="2000" dirty="0" err="1">
                <a:solidFill>
                  <a:srgbClr val="0303DF"/>
                </a:solidFill>
              </a:rPr>
              <a:t>dest</a:t>
            </a:r>
            <a:r>
              <a:rPr lang="zh-CN" altLang="en-US" sz="2000" dirty="0">
                <a:solidFill>
                  <a:srgbClr val="0303DF"/>
                </a:solidFill>
              </a:rPr>
              <a:t>，复制文件</a:t>
            </a:r>
            <a:r>
              <a:rPr lang="en-US" altLang="zh-CN" sz="2000" dirty="0" err="1">
                <a:solidFill>
                  <a:srgbClr val="0303DF"/>
                </a:solidFill>
              </a:rPr>
              <a:t>src</a:t>
            </a:r>
            <a:r>
              <a:rPr lang="zh-CN" altLang="en-US" sz="2000" dirty="0">
                <a:solidFill>
                  <a:srgbClr val="0303DF"/>
                </a:solidFill>
              </a:rPr>
              <a:t>到</a:t>
            </a:r>
            <a:r>
              <a:rPr lang="en-US" altLang="zh-CN" sz="2000" dirty="0" err="1">
                <a:solidFill>
                  <a:srgbClr val="0303DF"/>
                </a:solidFill>
              </a:rPr>
              <a:t>dest</a:t>
            </a:r>
            <a:r>
              <a:rPr lang="en-US" altLang="zh-CN" sz="2000" dirty="0">
                <a:solidFill>
                  <a:srgbClr val="0303DF"/>
                </a:solidFill>
              </a:rPr>
              <a:t>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#include &lt;</a:t>
            </a:r>
            <a:r>
              <a:rPr lang="en-US" altLang="zh-CN" sz="1600" dirty="0" err="1">
                <a:solidFill>
                  <a:srgbClr val="080808"/>
                </a:solidFill>
              </a:rPr>
              <a:t>stdio.h</a:t>
            </a:r>
            <a:r>
              <a:rPr lang="en-US" altLang="zh-CN" sz="1600" dirty="0">
                <a:solidFill>
                  <a:srgbClr val="080808"/>
                </a:solidFill>
              </a:rPr>
              <a:t>&gt;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#include &lt;</a:t>
            </a:r>
            <a:r>
              <a:rPr lang="en-US" altLang="zh-CN" sz="1600" dirty="0" err="1">
                <a:solidFill>
                  <a:srgbClr val="080808"/>
                </a:solidFill>
              </a:rPr>
              <a:t>stdlib.h</a:t>
            </a:r>
            <a:r>
              <a:rPr lang="en-US" altLang="zh-CN" sz="1600" dirty="0">
                <a:solidFill>
                  <a:srgbClr val="080808"/>
                </a:solidFill>
              </a:rPr>
              <a:t>&gt;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#include &lt;</a:t>
            </a:r>
            <a:r>
              <a:rPr lang="en-US" altLang="zh-CN" sz="1600" dirty="0" err="1">
                <a:solidFill>
                  <a:srgbClr val="080808"/>
                </a:solidFill>
              </a:rPr>
              <a:t>string.h</a:t>
            </a:r>
            <a:r>
              <a:rPr lang="en-US" altLang="zh-CN" sz="1600" dirty="0">
                <a:solidFill>
                  <a:srgbClr val="080808"/>
                </a:solidFill>
              </a:rPr>
              <a:t>&gt;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#include &lt;</a:t>
            </a:r>
            <a:r>
              <a:rPr lang="en-US" altLang="zh-CN" sz="1600" dirty="0" err="1">
                <a:solidFill>
                  <a:srgbClr val="080808"/>
                </a:solidFill>
              </a:rPr>
              <a:t>io.h</a:t>
            </a:r>
            <a:r>
              <a:rPr lang="en-US" altLang="zh-CN" sz="1600" dirty="0">
                <a:solidFill>
                  <a:srgbClr val="080808"/>
                </a:solidFill>
              </a:rPr>
              <a:t>&gt;        //access()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#include &lt;</a:t>
            </a:r>
            <a:r>
              <a:rPr lang="en-US" altLang="zh-CN" sz="1600" dirty="0" err="1">
                <a:solidFill>
                  <a:srgbClr val="080808"/>
                </a:solidFill>
              </a:rPr>
              <a:t>ctype.h</a:t>
            </a:r>
            <a:r>
              <a:rPr lang="en-US" altLang="zh-CN" sz="1600" dirty="0">
                <a:solidFill>
                  <a:srgbClr val="080808"/>
                </a:solidFill>
              </a:rPr>
              <a:t>&gt;   //</a:t>
            </a:r>
            <a:r>
              <a:rPr lang="en-US" altLang="zh-CN" sz="1600" dirty="0" err="1">
                <a:solidFill>
                  <a:srgbClr val="080808"/>
                </a:solidFill>
              </a:rPr>
              <a:t>toupper</a:t>
            </a:r>
            <a:r>
              <a:rPr lang="en-US" altLang="zh-CN" sz="1600" dirty="0">
                <a:solidFill>
                  <a:srgbClr val="080808"/>
                </a:solidFill>
              </a:rPr>
              <a:t>()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b="1" dirty="0" err="1">
                <a:solidFill>
                  <a:srgbClr val="080808"/>
                </a:solidFill>
              </a:rPr>
              <a:t>int</a:t>
            </a:r>
            <a:r>
              <a:rPr lang="en-US" altLang="zh-CN" sz="1600" b="1" dirty="0">
                <a:solidFill>
                  <a:srgbClr val="080808"/>
                </a:solidFill>
              </a:rPr>
              <a:t> copy(char *</a:t>
            </a:r>
            <a:r>
              <a:rPr lang="en-US" altLang="zh-CN" sz="1600" b="1" dirty="0" err="1">
                <a:solidFill>
                  <a:srgbClr val="080808"/>
                </a:solidFill>
              </a:rPr>
              <a:t>src,char</a:t>
            </a:r>
            <a:r>
              <a:rPr lang="en-US" altLang="zh-CN" sz="1600" b="1" dirty="0">
                <a:solidFill>
                  <a:srgbClr val="080808"/>
                </a:solidFill>
              </a:rPr>
              <a:t> *</a:t>
            </a:r>
            <a:r>
              <a:rPr lang="en-US" altLang="zh-CN" sz="1600" b="1" dirty="0" err="1">
                <a:solidFill>
                  <a:srgbClr val="080808"/>
                </a:solidFill>
              </a:rPr>
              <a:t>dest</a:t>
            </a:r>
            <a:r>
              <a:rPr lang="en-US" altLang="zh-CN" sz="1600" b="1" dirty="0">
                <a:solidFill>
                  <a:srgbClr val="080808"/>
                </a:solidFill>
              </a:rPr>
              <a:t>);  </a:t>
            </a:r>
            <a:r>
              <a:rPr lang="en-US" altLang="zh-CN" sz="1600" b="1" dirty="0">
                <a:solidFill>
                  <a:srgbClr val="7030A0"/>
                </a:solidFill>
              </a:rPr>
              <a:t>//</a:t>
            </a:r>
            <a:r>
              <a:rPr lang="zh-CN" altLang="en-US" sz="1600" b="1" dirty="0">
                <a:solidFill>
                  <a:srgbClr val="7030A0"/>
                </a:solidFill>
              </a:rPr>
              <a:t>函数声明，形参为源文件与目标文件名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main(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</a:rPr>
              <a:t>argc</a:t>
            </a:r>
            <a:r>
              <a:rPr lang="en-US" altLang="zh-CN" sz="1600" dirty="0">
                <a:solidFill>
                  <a:srgbClr val="080808"/>
                </a:solidFill>
              </a:rPr>
              <a:t>, char** </a:t>
            </a:r>
            <a:r>
              <a:rPr lang="en-US" altLang="zh-CN" sz="1600" dirty="0" err="1">
                <a:solidFill>
                  <a:srgbClr val="080808"/>
                </a:solidFill>
              </a:rPr>
              <a:t>argv</a:t>
            </a:r>
            <a:r>
              <a:rPr lang="en-US" altLang="zh-CN" sz="1600" dirty="0">
                <a:solidFill>
                  <a:srgbClr val="080808"/>
                </a:solidFill>
              </a:rPr>
              <a:t>)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if (</a:t>
            </a:r>
            <a:r>
              <a:rPr lang="en-US" altLang="zh-CN" sz="1600" dirty="0" err="1">
                <a:solidFill>
                  <a:srgbClr val="006600"/>
                </a:solidFill>
              </a:rPr>
              <a:t>argc</a:t>
            </a:r>
            <a:r>
              <a:rPr lang="en-US" altLang="zh-CN" sz="1600" dirty="0">
                <a:solidFill>
                  <a:srgbClr val="006600"/>
                </a:solidFill>
              </a:rPr>
              <a:t> &lt; 3)    //</a:t>
            </a:r>
            <a:r>
              <a:rPr lang="zh-CN" altLang="en-US" sz="1600" dirty="0">
                <a:solidFill>
                  <a:srgbClr val="006600"/>
                </a:solidFill>
              </a:rPr>
              <a:t>加上</a:t>
            </a:r>
            <a:r>
              <a:rPr lang="en-US" altLang="zh-CN" sz="1600" dirty="0">
                <a:solidFill>
                  <a:srgbClr val="006600"/>
                </a:solidFill>
              </a:rPr>
              <a:t>cp.exe</a:t>
            </a:r>
            <a:r>
              <a:rPr lang="zh-CN" altLang="en-US" sz="1600" dirty="0">
                <a:solidFill>
                  <a:srgbClr val="006600"/>
                </a:solidFill>
              </a:rPr>
              <a:t>本身，需要三个参数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{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	       </a:t>
            </a:r>
            <a:r>
              <a:rPr lang="en-US" altLang="zh-CN" sz="1600" dirty="0" err="1">
                <a:solidFill>
                  <a:srgbClr val="006600"/>
                </a:solidFill>
              </a:rPr>
              <a:t>printf</a:t>
            </a:r>
            <a:r>
              <a:rPr lang="en-US" altLang="zh-CN" sz="1600" dirty="0">
                <a:solidFill>
                  <a:srgbClr val="006600"/>
                </a:solidFill>
              </a:rPr>
              <a:t>("Usage: cp </a:t>
            </a:r>
            <a:r>
              <a:rPr lang="en-US" altLang="zh-CN" sz="1600" dirty="0" err="1">
                <a:solidFill>
                  <a:srgbClr val="006600"/>
                </a:solidFill>
              </a:rPr>
              <a:t>src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dest</a:t>
            </a:r>
            <a:r>
              <a:rPr lang="en-US" altLang="zh-CN" sz="1600" dirty="0">
                <a:solidFill>
                  <a:srgbClr val="006600"/>
                </a:solidFill>
              </a:rPr>
              <a:t>\n");   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        exit(1);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 } 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copy(</a:t>
            </a:r>
            <a:r>
              <a:rPr lang="en-US" altLang="zh-CN" sz="1600" dirty="0" err="1">
                <a:solidFill>
                  <a:srgbClr val="080808"/>
                </a:solidFill>
              </a:rPr>
              <a:t>argv</a:t>
            </a:r>
            <a:r>
              <a:rPr lang="en-US" altLang="zh-CN" sz="1600" dirty="0">
                <a:solidFill>
                  <a:srgbClr val="080808"/>
                </a:solidFill>
              </a:rPr>
              <a:t>[1],</a:t>
            </a:r>
            <a:r>
              <a:rPr lang="zh-CN" altLang="en-US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</a:rPr>
              <a:t>argv</a:t>
            </a:r>
            <a:r>
              <a:rPr lang="en-US" altLang="zh-CN" sz="1600" dirty="0">
                <a:solidFill>
                  <a:srgbClr val="080808"/>
                </a:solidFill>
              </a:rPr>
              <a:t>[2]);   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return 0</a:t>
            </a:r>
            <a:r>
              <a:rPr lang="zh-CN" altLang="en-US" sz="1600" dirty="0">
                <a:solidFill>
                  <a:srgbClr val="080808"/>
                </a:solidFill>
              </a:rPr>
              <a:t>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126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copy(</a:t>
            </a:r>
            <a:r>
              <a:rPr lang="en-US" altLang="zh-CN" dirty="0" err="1"/>
              <a:t>srcfile,destfile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80808"/>
                </a:solidFill>
              </a:rPr>
              <a:t>int</a:t>
            </a:r>
            <a:r>
              <a:rPr lang="en-US" altLang="zh-CN" sz="1800" dirty="0">
                <a:solidFill>
                  <a:srgbClr val="080808"/>
                </a:solidFill>
              </a:rPr>
              <a:t> copy(char *</a:t>
            </a:r>
            <a:r>
              <a:rPr lang="en-US" altLang="zh-CN" sz="1800" dirty="0" err="1">
                <a:solidFill>
                  <a:srgbClr val="080808"/>
                </a:solidFill>
              </a:rPr>
              <a:t>src</a:t>
            </a:r>
            <a:r>
              <a:rPr lang="en-US" altLang="zh-CN" sz="1800" dirty="0">
                <a:solidFill>
                  <a:srgbClr val="080808"/>
                </a:solidFill>
              </a:rPr>
              <a:t>, char *</a:t>
            </a:r>
            <a:r>
              <a:rPr lang="en-US" altLang="zh-CN" sz="1800" dirty="0" err="1">
                <a:solidFill>
                  <a:srgbClr val="080808"/>
                </a:solidFill>
              </a:rPr>
              <a:t>dest</a:t>
            </a:r>
            <a:r>
              <a:rPr lang="en-US" altLang="zh-CN" sz="1800" dirty="0">
                <a:solidFill>
                  <a:srgbClr val="080808"/>
                </a:solidFill>
              </a:rPr>
              <a:t>) //</a:t>
            </a:r>
            <a:r>
              <a:rPr lang="zh-CN" altLang="en-US" sz="1800" dirty="0">
                <a:solidFill>
                  <a:srgbClr val="080808"/>
                </a:solidFill>
              </a:rPr>
              <a:t>形参为源文件与目标文件名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FILE *</a:t>
            </a:r>
            <a:r>
              <a:rPr lang="en-US" altLang="zh-CN" sz="1800" dirty="0" err="1">
                <a:solidFill>
                  <a:srgbClr val="080808"/>
                </a:solidFill>
              </a:rPr>
              <a:t>SrcFile</a:t>
            </a:r>
            <a:r>
              <a:rPr lang="en-US" altLang="zh-CN" sz="1800" dirty="0">
                <a:solidFill>
                  <a:srgbClr val="080808"/>
                </a:solidFill>
              </a:rPr>
              <a:t>, *</a:t>
            </a:r>
            <a:r>
              <a:rPr lang="en-US" altLang="zh-CN" sz="1800" dirty="0" err="1">
                <a:solidFill>
                  <a:srgbClr val="080808"/>
                </a:solidFill>
              </a:rPr>
              <a:t>DestFile</a:t>
            </a:r>
            <a:r>
              <a:rPr lang="en-US" altLang="zh-CN" sz="1800" dirty="0">
                <a:solidFill>
                  <a:srgbClr val="080808"/>
                </a:solidFill>
              </a:rPr>
              <a:t>;	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</a:t>
            </a:r>
            <a:r>
              <a:rPr lang="en-US" altLang="zh-CN" sz="1800" dirty="0">
                <a:solidFill>
                  <a:srgbClr val="0303DF"/>
                </a:solidFill>
              </a:rPr>
              <a:t>if (access(src,</a:t>
            </a:r>
            <a:r>
              <a:rPr lang="en-US" altLang="zh-CN" sz="1800" dirty="0">
                <a:solidFill>
                  <a:srgbClr val="C00000"/>
                </a:solidFill>
              </a:rPr>
              <a:t>0</a:t>
            </a:r>
            <a:r>
              <a:rPr lang="en-US" altLang="zh-CN" sz="1800" dirty="0">
                <a:solidFill>
                  <a:srgbClr val="0303DF"/>
                </a:solidFill>
              </a:rPr>
              <a:t>) </a:t>
            </a:r>
            <a:r>
              <a:rPr lang="en-US" altLang="zh-CN" sz="1800" dirty="0">
                <a:solidFill>
                  <a:srgbClr val="C00000"/>
                </a:solidFill>
              </a:rPr>
              <a:t>!=0</a:t>
            </a:r>
            <a:r>
              <a:rPr lang="en-US" altLang="zh-CN" sz="1800" dirty="0">
                <a:solidFill>
                  <a:srgbClr val="0303DF"/>
                </a:solidFill>
              </a:rPr>
              <a:t> )   </a:t>
            </a:r>
            <a:r>
              <a:rPr lang="en-US" altLang="zh-CN" sz="1800" dirty="0">
                <a:solidFill>
                  <a:srgbClr val="006600"/>
                </a:solidFill>
              </a:rPr>
              <a:t> //</a:t>
            </a:r>
            <a:r>
              <a:rPr lang="zh-CN" altLang="en-US" sz="1800" dirty="0">
                <a:solidFill>
                  <a:srgbClr val="006600"/>
                </a:solidFill>
              </a:rPr>
              <a:t>若</a:t>
            </a:r>
            <a:r>
              <a:rPr lang="zh-CN" altLang="en-US" sz="1800" dirty="0">
                <a:solidFill>
                  <a:srgbClr val="7030A0"/>
                </a:solidFill>
              </a:rPr>
              <a:t>源文件</a:t>
            </a:r>
            <a:r>
              <a:rPr lang="zh-CN" altLang="en-US" sz="1800" b="1" dirty="0">
                <a:solidFill>
                  <a:srgbClr val="C00000"/>
                </a:solidFill>
              </a:rPr>
              <a:t>不</a:t>
            </a:r>
            <a:r>
              <a:rPr lang="zh-CN" altLang="en-US" sz="1800" dirty="0">
                <a:solidFill>
                  <a:srgbClr val="006600"/>
                </a:solidFill>
              </a:rPr>
              <a:t>存在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           </a:t>
            </a:r>
            <a:r>
              <a:rPr lang="en-US" altLang="zh-CN" sz="1800" dirty="0">
                <a:solidFill>
                  <a:srgbClr val="080808"/>
                </a:solidFill>
              </a:rPr>
              <a:t>{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	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("File \"%s\" does not Exist!\n",</a:t>
            </a:r>
            <a:r>
              <a:rPr lang="en-US" altLang="zh-CN" sz="1800" dirty="0" err="1">
                <a:solidFill>
                  <a:srgbClr val="080808"/>
                </a:solidFill>
              </a:rPr>
              <a:t>src</a:t>
            </a:r>
            <a:r>
              <a:rPr lang="en-US" altLang="zh-CN" sz="1800" dirty="0">
                <a:solidFill>
                  <a:srgbClr val="080808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	return -1;   //</a:t>
            </a:r>
            <a:r>
              <a:rPr lang="zh-CN" altLang="en-US" sz="1800" dirty="0">
                <a:solidFill>
                  <a:srgbClr val="080808"/>
                </a:solidFill>
              </a:rPr>
              <a:t>或</a:t>
            </a:r>
            <a:r>
              <a:rPr lang="en-US" altLang="zh-CN" sz="1800" dirty="0">
                <a:solidFill>
                  <a:srgbClr val="080808"/>
                </a:solidFill>
              </a:rPr>
              <a:t>exit(1);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</a:t>
            </a:r>
            <a:r>
              <a:rPr lang="en-US" altLang="zh-CN" sz="1800" dirty="0" err="1">
                <a:solidFill>
                  <a:srgbClr val="0303DF"/>
                </a:solidFill>
              </a:rPr>
              <a:t>SrcFile</a:t>
            </a:r>
            <a:r>
              <a:rPr lang="en-US" altLang="zh-CN" sz="1800" dirty="0">
                <a:solidFill>
                  <a:srgbClr val="0303DF"/>
                </a:solidFill>
              </a:rPr>
              <a:t>=</a:t>
            </a:r>
            <a:r>
              <a:rPr lang="en-US" altLang="zh-CN" sz="1800" dirty="0" err="1">
                <a:solidFill>
                  <a:srgbClr val="0303DF"/>
                </a:solidFill>
              </a:rPr>
              <a:t>fopen</a:t>
            </a:r>
            <a:r>
              <a:rPr lang="en-US" altLang="zh-CN" sz="1800" dirty="0">
                <a:solidFill>
                  <a:srgbClr val="0303DF"/>
                </a:solidFill>
              </a:rPr>
              <a:t>(</a:t>
            </a:r>
            <a:r>
              <a:rPr lang="en-US" altLang="zh-CN" sz="1800" dirty="0" err="1">
                <a:solidFill>
                  <a:srgbClr val="0303DF"/>
                </a:solidFill>
              </a:rPr>
              <a:t>src</a:t>
            </a:r>
            <a:r>
              <a:rPr lang="en-US" altLang="zh-CN" sz="1800" dirty="0">
                <a:solidFill>
                  <a:srgbClr val="0303DF"/>
                </a:solidFill>
              </a:rPr>
              <a:t>,"r");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if (</a:t>
            </a:r>
            <a:r>
              <a:rPr lang="en-US" altLang="zh-CN" sz="1800" dirty="0" err="1">
                <a:solidFill>
                  <a:srgbClr val="080808"/>
                </a:solidFill>
              </a:rPr>
              <a:t>SrcFile</a:t>
            </a:r>
            <a:r>
              <a:rPr lang="en-US" altLang="zh-CN" sz="1800" dirty="0">
                <a:solidFill>
                  <a:srgbClr val="080808"/>
                </a:solidFill>
              </a:rPr>
              <a:t>==NULL)    //</a:t>
            </a:r>
            <a:r>
              <a:rPr lang="zh-CN" altLang="en-US" sz="1800" dirty="0">
                <a:solidFill>
                  <a:srgbClr val="006600"/>
                </a:solidFill>
              </a:rPr>
              <a:t>若</a:t>
            </a:r>
            <a:r>
              <a:rPr lang="zh-CN" altLang="en-US" sz="1800" dirty="0">
                <a:solidFill>
                  <a:srgbClr val="7030A0"/>
                </a:solidFill>
              </a:rPr>
              <a:t>源文件</a:t>
            </a:r>
            <a:r>
              <a:rPr lang="zh-CN" altLang="en-US" sz="1800" b="1" dirty="0">
                <a:solidFill>
                  <a:srgbClr val="006600"/>
                </a:solidFill>
              </a:rPr>
              <a:t>存在</a:t>
            </a:r>
            <a:r>
              <a:rPr lang="zh-CN" altLang="en-US" sz="1800" dirty="0">
                <a:solidFill>
                  <a:srgbClr val="006600"/>
                </a:solidFill>
              </a:rPr>
              <a:t>，但不能正确打开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	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("Open File \"%s\" Failed!\n",</a:t>
            </a:r>
            <a:r>
              <a:rPr lang="en-US" altLang="zh-CN" sz="1800" dirty="0" err="1">
                <a:solidFill>
                  <a:srgbClr val="080808"/>
                </a:solidFill>
              </a:rPr>
              <a:t>src</a:t>
            </a:r>
            <a:r>
              <a:rPr lang="en-US" altLang="zh-CN" sz="1800" dirty="0">
                <a:solidFill>
                  <a:srgbClr val="080808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	return -1;    //</a:t>
            </a:r>
            <a:r>
              <a:rPr lang="zh-CN" altLang="en-US" sz="1800" dirty="0">
                <a:solidFill>
                  <a:srgbClr val="080808"/>
                </a:solidFill>
              </a:rPr>
              <a:t>或</a:t>
            </a:r>
            <a:r>
              <a:rPr lang="en-US" altLang="zh-CN" sz="1800" dirty="0">
                <a:solidFill>
                  <a:srgbClr val="080808"/>
                </a:solidFill>
              </a:rPr>
              <a:t>exit(1);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} </a:t>
            </a:r>
            <a:endParaRPr lang="zh-CN" altLang="en-US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5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copy(</a:t>
            </a:r>
            <a:r>
              <a:rPr lang="en-US" altLang="zh-CN" dirty="0" err="1"/>
              <a:t>srcfile,destfile</a:t>
            </a:r>
            <a:r>
              <a:rPr lang="en-US" altLang="zh-CN" dirty="0" smtClean="0"/>
              <a:t>) 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</a:t>
            </a:r>
            <a:r>
              <a:rPr lang="en-US" altLang="zh-CN" sz="1800" dirty="0">
                <a:solidFill>
                  <a:srgbClr val="7030A0"/>
                </a:solidFill>
              </a:rPr>
              <a:t>//</a:t>
            </a:r>
            <a:r>
              <a:rPr lang="zh-CN" altLang="en-US" sz="1800" dirty="0">
                <a:solidFill>
                  <a:srgbClr val="7030A0"/>
                </a:solidFill>
              </a:rPr>
              <a:t>如果目标文件已经存在，则询问是否覆盖？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     if (access(dest,0)==0)</a:t>
            </a:r>
            <a:r>
              <a:rPr lang="en-US" altLang="zh-CN" sz="1800" dirty="0">
                <a:solidFill>
                  <a:srgbClr val="080808"/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("\</a:t>
            </a:r>
            <a:r>
              <a:rPr lang="en-US" altLang="zh-CN" sz="1800" dirty="0" err="1">
                <a:solidFill>
                  <a:srgbClr val="080808"/>
                </a:solidFill>
              </a:rPr>
              <a:t>nFile</a:t>
            </a:r>
            <a:r>
              <a:rPr lang="en-US" altLang="zh-CN" sz="1800" dirty="0">
                <a:solidFill>
                  <a:srgbClr val="080808"/>
                </a:solidFill>
              </a:rPr>
              <a:t> \"%s\" </a:t>
            </a:r>
            <a:r>
              <a:rPr lang="en-US" altLang="zh-CN" sz="1800" dirty="0" err="1">
                <a:solidFill>
                  <a:srgbClr val="080808"/>
                </a:solidFill>
              </a:rPr>
              <a:t>aready</a:t>
            </a:r>
            <a:r>
              <a:rPr lang="en-US" altLang="zh-CN" sz="1800" dirty="0">
                <a:solidFill>
                  <a:srgbClr val="080808"/>
                </a:solidFill>
              </a:rPr>
              <a:t> Exist, </a:t>
            </a:r>
            <a:r>
              <a:rPr lang="en-US" altLang="zh-CN" sz="1800" dirty="0" err="1">
                <a:solidFill>
                  <a:srgbClr val="080808"/>
                </a:solidFill>
              </a:rPr>
              <a:t>Overrite</a:t>
            </a:r>
            <a:r>
              <a:rPr lang="en-US" altLang="zh-CN" sz="1800" dirty="0">
                <a:solidFill>
                  <a:srgbClr val="080808"/>
                </a:solidFill>
              </a:rPr>
              <a:t> it?\n",</a:t>
            </a:r>
            <a:r>
              <a:rPr lang="en-US" altLang="zh-CN" sz="1800" dirty="0" err="1">
                <a:solidFill>
                  <a:srgbClr val="080808"/>
                </a:solidFill>
              </a:rPr>
              <a:t>dest</a:t>
            </a:r>
            <a:r>
              <a:rPr lang="en-US" altLang="zh-CN" sz="1800" dirty="0">
                <a:solidFill>
                  <a:srgbClr val="080808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char </a:t>
            </a:r>
            <a:r>
              <a:rPr lang="en-US" altLang="zh-CN" sz="1800" dirty="0" err="1">
                <a:solidFill>
                  <a:srgbClr val="080808"/>
                </a:solidFill>
              </a:rPr>
              <a:t>yn</a:t>
            </a:r>
            <a:r>
              <a:rPr lang="en-US" altLang="zh-CN" sz="1800" dirty="0">
                <a:solidFill>
                  <a:srgbClr val="080808"/>
                </a:solidFill>
              </a:rPr>
              <a:t>=</a:t>
            </a:r>
            <a:r>
              <a:rPr lang="en-US" altLang="zh-CN" sz="1800" dirty="0" err="1">
                <a:solidFill>
                  <a:srgbClr val="080808"/>
                </a:solidFill>
              </a:rPr>
              <a:t>getchar</a:t>
            </a:r>
            <a:r>
              <a:rPr lang="en-US" altLang="zh-CN" sz="1800" dirty="0">
                <a:solidFill>
                  <a:srgbClr val="080808"/>
                </a:solidFill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if (</a:t>
            </a:r>
            <a:r>
              <a:rPr lang="en-US" altLang="zh-CN" sz="1800" dirty="0" err="1">
                <a:solidFill>
                  <a:srgbClr val="C00000"/>
                </a:solidFill>
              </a:rPr>
              <a:t>toupper</a:t>
            </a:r>
            <a:r>
              <a:rPr lang="en-US" altLang="zh-CN" sz="1800" dirty="0">
                <a:solidFill>
                  <a:srgbClr val="C00000"/>
                </a:solidFill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</a:rPr>
              <a:t>yn</a:t>
            </a:r>
            <a:r>
              <a:rPr lang="en-US" altLang="zh-CN" sz="1800" dirty="0">
                <a:solidFill>
                  <a:srgbClr val="C00000"/>
                </a:solidFill>
              </a:rPr>
              <a:t>) </a:t>
            </a:r>
            <a:r>
              <a:rPr lang="en-US" altLang="zh-CN" sz="1800" dirty="0" smtClean="0">
                <a:solidFill>
                  <a:srgbClr val="0303DF"/>
                </a:solidFill>
              </a:rPr>
              <a:t>!='Y</a:t>
            </a:r>
            <a:r>
              <a:rPr lang="en-US" altLang="zh-CN" sz="1800" dirty="0">
                <a:solidFill>
                  <a:srgbClr val="0303DF"/>
                </a:solidFill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080808"/>
                </a:solidFill>
              </a:rPr>
              <a:t>)   </a:t>
            </a:r>
            <a:r>
              <a:rPr lang="en-US" altLang="zh-CN" sz="1800" dirty="0">
                <a:solidFill>
                  <a:srgbClr val="C00000"/>
                </a:solidFill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</a:rPr>
              <a:t>不覆盖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{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      </a:t>
            </a:r>
            <a:r>
              <a:rPr lang="en-US" altLang="zh-CN" sz="1800" dirty="0" err="1">
                <a:solidFill>
                  <a:srgbClr val="080808"/>
                </a:solidFill>
              </a:rPr>
              <a:t>fclose</a:t>
            </a:r>
            <a:r>
              <a:rPr lang="en-US" altLang="zh-CN" sz="1800" dirty="0">
                <a:solidFill>
                  <a:srgbClr val="080808"/>
                </a:solidFill>
              </a:rPr>
              <a:t>(</a:t>
            </a:r>
            <a:r>
              <a:rPr lang="en-US" altLang="zh-CN" sz="1800" dirty="0" err="1">
                <a:solidFill>
                  <a:srgbClr val="080808"/>
                </a:solidFill>
              </a:rPr>
              <a:t>SrcFile</a:t>
            </a:r>
            <a:r>
              <a:rPr lang="en-US" altLang="zh-CN" sz="1800" dirty="0">
                <a:solidFill>
                  <a:srgbClr val="080808"/>
                </a:solidFill>
              </a:rPr>
              <a:t>);   </a:t>
            </a: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关闭已打开的源文件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       return -1; </a:t>
            </a:r>
            <a:endParaRPr lang="en-US" altLang="zh-CN" sz="1800" dirty="0" smtClean="0">
              <a:solidFill>
                <a:srgbClr val="080808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 smtClean="0">
                <a:solidFill>
                  <a:srgbClr val="080808"/>
                </a:solidFill>
              </a:rPr>
              <a:t>            </a:t>
            </a:r>
            <a:r>
              <a:rPr lang="en-US" altLang="zh-CN" sz="1800" dirty="0">
                <a:solidFill>
                  <a:srgbClr val="080808"/>
                </a:solidFill>
              </a:rPr>
              <a:t>} //if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      </a:t>
            </a:r>
            <a:r>
              <a:rPr lang="en-US" altLang="zh-CN" sz="1800" dirty="0" err="1">
                <a:solidFill>
                  <a:srgbClr val="0303DF"/>
                </a:solidFill>
              </a:rPr>
              <a:t>DestFile</a:t>
            </a:r>
            <a:r>
              <a:rPr lang="en-US" altLang="zh-CN" sz="1800" dirty="0">
                <a:solidFill>
                  <a:srgbClr val="0303DF"/>
                </a:solidFill>
              </a:rPr>
              <a:t>=</a:t>
            </a:r>
            <a:r>
              <a:rPr lang="en-US" altLang="zh-CN" sz="1800" dirty="0" err="1">
                <a:solidFill>
                  <a:srgbClr val="0303DF"/>
                </a:solidFill>
              </a:rPr>
              <a:t>fopen</a:t>
            </a:r>
            <a:r>
              <a:rPr lang="en-US" altLang="zh-CN" sz="1800" dirty="0">
                <a:solidFill>
                  <a:srgbClr val="0303DF"/>
                </a:solidFill>
              </a:rPr>
              <a:t>(</a:t>
            </a:r>
            <a:r>
              <a:rPr lang="en-US" altLang="zh-CN" sz="1800" dirty="0" err="1">
                <a:solidFill>
                  <a:srgbClr val="0303DF"/>
                </a:solidFill>
              </a:rPr>
              <a:t>dest</a:t>
            </a:r>
            <a:r>
              <a:rPr lang="en-US" altLang="zh-CN" sz="1800" dirty="0">
                <a:solidFill>
                  <a:srgbClr val="0303DF"/>
                </a:solidFill>
              </a:rPr>
              <a:t>,“w”);   </a:t>
            </a:r>
            <a:r>
              <a:rPr lang="en-US" altLang="zh-CN" sz="1800" dirty="0">
                <a:solidFill>
                  <a:srgbClr val="C00000"/>
                </a:solidFill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</a:rPr>
              <a:t>可以</a:t>
            </a:r>
            <a:r>
              <a:rPr lang="zh-CN" altLang="en-US" sz="1800" dirty="0" smtClean="0">
                <a:solidFill>
                  <a:srgbClr val="C00000"/>
                </a:solidFill>
              </a:rPr>
              <a:t>覆盖，清除文件内容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if (</a:t>
            </a:r>
            <a:r>
              <a:rPr lang="en-US" altLang="zh-CN" sz="1800" dirty="0" err="1">
                <a:solidFill>
                  <a:srgbClr val="080808"/>
                </a:solidFill>
              </a:rPr>
              <a:t>DestFile</a:t>
            </a:r>
            <a:r>
              <a:rPr lang="en-US" altLang="zh-CN" sz="1800" dirty="0">
                <a:solidFill>
                  <a:srgbClr val="080808"/>
                </a:solidFill>
              </a:rPr>
              <a:t>==NULL)   </a:t>
            </a:r>
            <a:r>
              <a:rPr lang="en-US" altLang="zh-CN" sz="1800" dirty="0">
                <a:solidFill>
                  <a:srgbClr val="7030A0"/>
                </a:solidFill>
              </a:rPr>
              <a:t>//</a:t>
            </a:r>
            <a:r>
              <a:rPr lang="zh-CN" altLang="en-US" sz="1800" dirty="0">
                <a:solidFill>
                  <a:srgbClr val="7030A0"/>
                </a:solidFill>
              </a:rPr>
              <a:t>目标文件无法正确打开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 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("\Open File \"%s\" Failed!\n",</a:t>
            </a:r>
            <a:r>
              <a:rPr lang="en-US" altLang="zh-CN" sz="1800" dirty="0" err="1">
                <a:solidFill>
                  <a:srgbClr val="080808"/>
                </a:solidFill>
              </a:rPr>
              <a:t>dest</a:t>
            </a:r>
            <a:r>
              <a:rPr lang="en-US" altLang="zh-CN" sz="1800" dirty="0">
                <a:solidFill>
                  <a:srgbClr val="080808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 </a:t>
            </a:r>
            <a:r>
              <a:rPr lang="en-US" altLang="zh-CN" sz="1800" dirty="0" err="1">
                <a:solidFill>
                  <a:srgbClr val="080808"/>
                </a:solidFill>
              </a:rPr>
              <a:t>fclose</a:t>
            </a:r>
            <a:r>
              <a:rPr lang="en-US" altLang="zh-CN" sz="1800" dirty="0">
                <a:solidFill>
                  <a:srgbClr val="080808"/>
                </a:solidFill>
              </a:rPr>
              <a:t>(</a:t>
            </a:r>
            <a:r>
              <a:rPr lang="en-US" altLang="zh-CN" sz="1800" dirty="0" err="1">
                <a:solidFill>
                  <a:srgbClr val="080808"/>
                </a:solidFill>
              </a:rPr>
              <a:t>SrcFile</a:t>
            </a:r>
            <a:r>
              <a:rPr lang="en-US" altLang="zh-CN" sz="1800" dirty="0">
                <a:solidFill>
                  <a:srgbClr val="080808"/>
                </a:solidFill>
              </a:rPr>
              <a:t>);   </a:t>
            </a: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关闭已打开的源文件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return -1;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} //if </a:t>
            </a:r>
            <a:endParaRPr lang="zh-CN" altLang="en-US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2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命令行参数的概念；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命令行参数的获取与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971550" lvl="1"/>
            <a:r>
              <a:rPr lang="zh-CN" altLang="en-US" dirty="0" smtClean="0"/>
              <a:t>程序运行时，利用主函数中的两个参数获取命令行参数</a:t>
            </a:r>
            <a:endParaRPr lang="en-US" altLang="zh-CN" dirty="0"/>
          </a:p>
          <a:p>
            <a:pPr marL="971550" lvl="1"/>
            <a:r>
              <a:rPr lang="en-US" altLang="zh-CN" dirty="0"/>
              <a:t>int main( </a:t>
            </a:r>
            <a:r>
              <a:rPr lang="en-US" altLang="zh-CN" dirty="0">
                <a:solidFill>
                  <a:srgbClr val="C00000"/>
                </a:solidFill>
              </a:rPr>
              <a:t>int </a:t>
            </a:r>
            <a:r>
              <a:rPr lang="en-US" altLang="zh-CN" dirty="0" err="1">
                <a:solidFill>
                  <a:srgbClr val="C00000"/>
                </a:solidFill>
              </a:rPr>
              <a:t>argc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00000"/>
                </a:solidFill>
              </a:rPr>
              <a:t>char* </a:t>
            </a:r>
            <a:r>
              <a:rPr lang="en-US" altLang="zh-CN" dirty="0" err="1">
                <a:solidFill>
                  <a:srgbClr val="C00000"/>
                </a:solidFill>
              </a:rPr>
              <a:t>argv</a:t>
            </a:r>
            <a:r>
              <a:rPr lang="en-US" altLang="zh-CN" dirty="0">
                <a:solidFill>
                  <a:srgbClr val="C00000"/>
                </a:solidFill>
              </a:rPr>
              <a:t>[] </a:t>
            </a:r>
            <a:r>
              <a:rPr lang="en-US" altLang="zh-CN" dirty="0"/>
              <a:t>) </a:t>
            </a:r>
          </a:p>
          <a:p>
            <a:pPr marL="971550" lvl="1"/>
            <a:r>
              <a:rPr lang="en-US" altLang="zh-CN" dirty="0"/>
              <a:t>int main( </a:t>
            </a:r>
            <a:r>
              <a:rPr lang="en-US" altLang="zh-CN" dirty="0">
                <a:solidFill>
                  <a:srgbClr val="C00000"/>
                </a:solidFill>
              </a:rPr>
              <a:t>int </a:t>
            </a:r>
            <a:r>
              <a:rPr lang="en-US" altLang="zh-CN" dirty="0" err="1">
                <a:solidFill>
                  <a:srgbClr val="C00000"/>
                </a:solidFill>
              </a:rPr>
              <a:t>argc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00000"/>
                </a:solidFill>
              </a:rPr>
              <a:t>char **</a:t>
            </a:r>
            <a:r>
              <a:rPr lang="en-US" altLang="zh-CN" dirty="0" err="1">
                <a:solidFill>
                  <a:srgbClr val="C00000"/>
                </a:solidFill>
              </a:rPr>
              <a:t>argv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)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r>
              <a:rPr lang="zh-CN" altLang="en-US" dirty="0"/>
              <a:t>等</a:t>
            </a:r>
            <a:r>
              <a:rPr lang="en-US" altLang="zh-CN" dirty="0"/>
              <a:t>IDE</a:t>
            </a:r>
            <a:r>
              <a:rPr lang="zh-CN" altLang="en-US" dirty="0"/>
              <a:t>中设置命令行参数的方法；</a:t>
            </a:r>
          </a:p>
        </p:txBody>
      </p:sp>
    </p:spTree>
    <p:extLst>
      <p:ext uri="{BB962C8B-B14F-4D97-AF65-F5344CB8AC3E}">
        <p14:creationId xmlns:p14="http://schemas.microsoft.com/office/powerpoint/2010/main" val="357745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copy(</a:t>
            </a:r>
            <a:r>
              <a:rPr lang="en-US" altLang="zh-CN" dirty="0" err="1"/>
              <a:t>srcfile,destfile</a:t>
            </a:r>
            <a:r>
              <a:rPr lang="en-US" altLang="zh-CN" dirty="0"/>
              <a:t>) 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993747"/>
            <a:ext cx="8359287" cy="534511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80808"/>
                </a:solidFill>
              </a:rPr>
              <a:t>	</a:t>
            </a:r>
            <a:r>
              <a:rPr lang="en-US" altLang="zh-CN" sz="1600" dirty="0">
                <a:solidFill>
                  <a:srgbClr val="080808"/>
                </a:solidFill>
              </a:rPr>
              <a:t>char c;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</a:t>
            </a:r>
            <a:r>
              <a:rPr lang="en-US" altLang="zh-CN" sz="1600" dirty="0">
                <a:solidFill>
                  <a:srgbClr val="0303DF"/>
                </a:solidFill>
              </a:rPr>
              <a:t>while (!</a:t>
            </a:r>
            <a:r>
              <a:rPr lang="en-US" altLang="zh-CN" sz="1600" dirty="0" err="1">
                <a:solidFill>
                  <a:srgbClr val="0303DF"/>
                </a:solidFill>
              </a:rPr>
              <a:t>feof</a:t>
            </a:r>
            <a:r>
              <a:rPr lang="en-US" altLang="zh-CN" sz="1600" dirty="0">
                <a:solidFill>
                  <a:srgbClr val="0303DF"/>
                </a:solidFill>
              </a:rPr>
              <a:t>(</a:t>
            </a:r>
            <a:r>
              <a:rPr lang="en-US" altLang="zh-CN" sz="1600" dirty="0" err="1">
                <a:solidFill>
                  <a:srgbClr val="0303DF"/>
                </a:solidFill>
              </a:rPr>
              <a:t>SrcFile</a:t>
            </a:r>
            <a:r>
              <a:rPr lang="en-US" altLang="zh-CN" sz="1600" dirty="0">
                <a:solidFill>
                  <a:srgbClr val="0303DF"/>
                </a:solidFill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	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      </a:t>
            </a:r>
            <a:r>
              <a:rPr lang="en-US" altLang="zh-CN" sz="1600" dirty="0" smtClean="0">
                <a:solidFill>
                  <a:srgbClr val="0303DF"/>
                </a:solidFill>
              </a:rPr>
              <a:t>   </a:t>
            </a:r>
            <a:r>
              <a:rPr lang="en-US" altLang="zh-CN" sz="1600" dirty="0" err="1">
                <a:solidFill>
                  <a:srgbClr val="0303DF"/>
                </a:solidFill>
              </a:rPr>
              <a:t>int</a:t>
            </a:r>
            <a:r>
              <a:rPr lang="en-US" altLang="zh-CN" sz="1600" dirty="0">
                <a:solidFill>
                  <a:srgbClr val="0303DF"/>
                </a:solidFill>
              </a:rPr>
              <a:t> ret=</a:t>
            </a:r>
            <a:r>
              <a:rPr lang="en-US" altLang="zh-CN" sz="1600" dirty="0" err="1">
                <a:solidFill>
                  <a:srgbClr val="0303DF"/>
                </a:solidFill>
              </a:rPr>
              <a:t>fread</a:t>
            </a:r>
            <a:r>
              <a:rPr lang="en-US" altLang="zh-CN" sz="1600" dirty="0">
                <a:solidFill>
                  <a:srgbClr val="0303DF"/>
                </a:solidFill>
              </a:rPr>
              <a:t>(&amp;</a:t>
            </a:r>
            <a:r>
              <a:rPr lang="en-US" altLang="zh-CN" sz="1600" dirty="0" err="1">
                <a:solidFill>
                  <a:srgbClr val="0303DF"/>
                </a:solidFill>
              </a:rPr>
              <a:t>c,sizeof</a:t>
            </a:r>
            <a:r>
              <a:rPr lang="en-US" altLang="zh-CN" sz="1600" dirty="0">
                <a:solidFill>
                  <a:srgbClr val="0303DF"/>
                </a:solidFill>
              </a:rPr>
              <a:t>(char),1,SrcFile</a:t>
            </a:r>
            <a:r>
              <a:rPr lang="en-US" altLang="zh-CN" sz="1600" dirty="0" smtClean="0">
                <a:solidFill>
                  <a:srgbClr val="0303DF"/>
                </a:solidFill>
              </a:rPr>
              <a:t>);   </a:t>
            </a:r>
            <a:r>
              <a:rPr lang="en-US" altLang="zh-CN" sz="1600" dirty="0" smtClean="0">
                <a:solidFill>
                  <a:srgbClr val="7030A0"/>
                </a:solidFill>
              </a:rPr>
              <a:t>//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fread</a:t>
            </a:r>
            <a:r>
              <a:rPr lang="en-US" altLang="zh-CN" sz="1600" dirty="0" smtClean="0">
                <a:solidFill>
                  <a:srgbClr val="7030A0"/>
                </a:solidFill>
              </a:rPr>
              <a:t>()</a:t>
            </a:r>
            <a:r>
              <a:rPr lang="zh-CN" altLang="en-US" sz="1600" dirty="0" smtClean="0">
                <a:solidFill>
                  <a:srgbClr val="7030A0"/>
                </a:solidFill>
              </a:rPr>
              <a:t>返回读取的数据的个数</a:t>
            </a:r>
            <a:r>
              <a:rPr lang="en-US" altLang="zh-CN" sz="1600" dirty="0" smtClean="0">
                <a:solidFill>
                  <a:srgbClr val="7030A0"/>
                </a:solidFill>
              </a:rPr>
              <a:t>, </a:t>
            </a:r>
            <a:r>
              <a:rPr lang="zh-CN" altLang="en-US" sz="1600" dirty="0" smtClean="0">
                <a:solidFill>
                  <a:srgbClr val="7030A0"/>
                </a:solidFill>
              </a:rPr>
              <a:t>或</a:t>
            </a:r>
            <a:r>
              <a:rPr lang="en-US" altLang="zh-CN" sz="1600" dirty="0" smtClean="0">
                <a:solidFill>
                  <a:srgbClr val="7030A0"/>
                </a:solidFill>
              </a:rPr>
              <a:t>EOF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	      if (</a:t>
            </a:r>
            <a:r>
              <a:rPr lang="en-US" altLang="zh-CN" sz="1600" dirty="0" smtClean="0">
                <a:solidFill>
                  <a:srgbClr val="0303DF"/>
                </a:solidFill>
              </a:rPr>
              <a:t>ret&gt;0</a:t>
            </a:r>
            <a:r>
              <a:rPr lang="en-US" altLang="zh-CN" sz="1600" dirty="0">
                <a:solidFill>
                  <a:srgbClr val="0303DF"/>
                </a:solidFill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	 	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fwrite</a:t>
            </a:r>
            <a:r>
              <a:rPr lang="en-US" altLang="zh-CN" sz="1600" dirty="0">
                <a:solidFill>
                  <a:srgbClr val="0303DF"/>
                </a:solidFill>
              </a:rPr>
              <a:t>(&amp;</a:t>
            </a:r>
            <a:r>
              <a:rPr lang="en-US" altLang="zh-CN" sz="1600" dirty="0" err="1">
                <a:solidFill>
                  <a:srgbClr val="0303DF"/>
                </a:solidFill>
              </a:rPr>
              <a:t>c,sizeof</a:t>
            </a:r>
            <a:r>
              <a:rPr lang="en-US" altLang="zh-CN" sz="1600" dirty="0">
                <a:solidFill>
                  <a:srgbClr val="0303DF"/>
                </a:solidFill>
              </a:rPr>
              <a:t>(char),1,DestFile);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                       </a:t>
            </a:r>
            <a:r>
              <a:rPr lang="en-US" altLang="zh-CN" sz="1600" b="1" u="sng" dirty="0">
                <a:solidFill>
                  <a:srgbClr val="C00000"/>
                </a:solidFill>
              </a:rPr>
              <a:t>//</a:t>
            </a:r>
            <a:r>
              <a:rPr lang="zh-CN" altLang="en-US" sz="1600" b="1" u="sng" dirty="0">
                <a:solidFill>
                  <a:srgbClr val="C00000"/>
                </a:solidFill>
              </a:rPr>
              <a:t>此处可以将</a:t>
            </a:r>
            <a:r>
              <a:rPr lang="en-US" altLang="zh-CN" sz="1600" b="1" u="sng" dirty="0">
                <a:solidFill>
                  <a:srgbClr val="C00000"/>
                </a:solidFill>
              </a:rPr>
              <a:t>c</a:t>
            </a:r>
            <a:r>
              <a:rPr lang="zh-CN" altLang="en-US" sz="1600" b="1" u="sng" dirty="0">
                <a:solidFill>
                  <a:srgbClr val="C00000"/>
                </a:solidFill>
              </a:rPr>
              <a:t>进行一定的转换，再写入到目标文件中；</a:t>
            </a:r>
            <a:endParaRPr lang="en-US" altLang="zh-CN" sz="1600" b="1" u="sng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                       </a:t>
            </a:r>
            <a:r>
              <a:rPr lang="en-US" altLang="zh-CN" sz="1600" b="1" u="sng" dirty="0">
                <a:solidFill>
                  <a:srgbClr val="C00000"/>
                </a:solidFill>
              </a:rPr>
              <a:t>//</a:t>
            </a:r>
            <a:r>
              <a:rPr lang="zh-CN" altLang="en-US" sz="1600" b="1" u="sng" dirty="0">
                <a:solidFill>
                  <a:srgbClr val="C00000"/>
                </a:solidFill>
              </a:rPr>
              <a:t>如大小写转换，逐个字符加密等；</a:t>
            </a:r>
            <a:endParaRPr lang="en-US" altLang="zh-CN" sz="1600" b="1" u="sng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       else if (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ferror</a:t>
            </a:r>
            <a:r>
              <a:rPr lang="en-US" altLang="zh-CN" sz="1600" dirty="0" smtClean="0">
                <a:solidFill>
                  <a:srgbClr val="0303DF"/>
                </a:solidFill>
              </a:rPr>
              <a:t>(</a:t>
            </a:r>
            <a:r>
              <a:rPr lang="en-US" altLang="zh-CN" sz="1600" dirty="0" err="1">
                <a:solidFill>
                  <a:srgbClr val="0303DF"/>
                </a:solidFill>
              </a:rPr>
              <a:t>SrcFile</a:t>
            </a:r>
            <a:r>
              <a:rPr lang="en-US" altLang="zh-CN" sz="1600" dirty="0" smtClean="0">
                <a:solidFill>
                  <a:srgbClr val="0303DF"/>
                </a:solidFill>
              </a:rPr>
              <a:t>))  //</a:t>
            </a:r>
            <a:r>
              <a:rPr lang="zh-CN" altLang="en-US" sz="1600" dirty="0" smtClean="0">
                <a:solidFill>
                  <a:srgbClr val="0303DF"/>
                </a:solidFill>
              </a:rPr>
              <a:t>如果读取错误，</a:t>
            </a:r>
            <a:r>
              <a:rPr lang="en-US" altLang="zh-CN" sz="1600" dirty="0">
                <a:solidFill>
                  <a:srgbClr val="0303DF"/>
                </a:solidFill>
              </a:rPr>
              <a:t> 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ferror</a:t>
            </a:r>
            <a:r>
              <a:rPr lang="en-US" altLang="zh-CN" sz="1600" dirty="0" smtClean="0">
                <a:solidFill>
                  <a:srgbClr val="0303DF"/>
                </a:solidFill>
              </a:rPr>
              <a:t>()</a:t>
            </a:r>
            <a:r>
              <a:rPr lang="zh-CN" altLang="en-US" sz="1600" dirty="0" smtClean="0">
                <a:solidFill>
                  <a:srgbClr val="0303DF"/>
                </a:solidFill>
              </a:rPr>
              <a:t>返回非</a:t>
            </a:r>
            <a:r>
              <a:rPr lang="en-US" altLang="zh-CN" sz="1600" dirty="0" smtClean="0">
                <a:solidFill>
                  <a:srgbClr val="0303DF"/>
                </a:solidFill>
              </a:rPr>
              <a:t>0</a:t>
            </a:r>
            <a:r>
              <a:rPr lang="zh-CN" altLang="en-US" sz="1600" dirty="0" smtClean="0">
                <a:solidFill>
                  <a:srgbClr val="0303DF"/>
                </a:solidFill>
              </a:rPr>
              <a:t>值，否则返回</a:t>
            </a:r>
            <a:r>
              <a:rPr lang="en-US" altLang="zh-CN" sz="1600" dirty="0" smtClean="0">
                <a:solidFill>
                  <a:srgbClr val="0303DF"/>
                </a:solidFill>
              </a:rPr>
              <a:t>0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303DF"/>
                </a:solidFill>
              </a:rPr>
              <a:t>                 </a:t>
            </a:r>
            <a:r>
              <a:rPr lang="en-US" altLang="zh-CN" sz="1600" dirty="0">
                <a:solidFill>
                  <a:srgbClr val="0303DF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              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("Read Source File \"%s\" Failed!\n",</a:t>
            </a:r>
            <a:r>
              <a:rPr lang="en-US" altLang="zh-CN" sz="1600" dirty="0">
                <a:solidFill>
                  <a:srgbClr val="0303DF"/>
                </a:solidFill>
              </a:rPr>
              <a:t> </a:t>
            </a:r>
            <a:r>
              <a:rPr lang="en-US" altLang="zh-CN" sz="1600" dirty="0" err="1">
                <a:solidFill>
                  <a:srgbClr val="0303DF"/>
                </a:solidFill>
              </a:rPr>
              <a:t>s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rc</a:t>
            </a:r>
            <a:r>
              <a:rPr lang="en-US" altLang="zh-CN" sz="1600" dirty="0" smtClean="0">
                <a:solidFill>
                  <a:srgbClr val="080808"/>
                </a:solidFill>
              </a:rPr>
              <a:t>);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          </a:t>
            </a:r>
            <a:r>
              <a:rPr lang="en-US" altLang="zh-CN" sz="1600" dirty="0" err="1">
                <a:solidFill>
                  <a:srgbClr val="080808"/>
                </a:solidFill>
              </a:rPr>
              <a:t>fclose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SrcFile</a:t>
            </a:r>
            <a:r>
              <a:rPr lang="en-US" altLang="zh-CN" sz="1600" dirty="0">
                <a:solidFill>
                  <a:srgbClr val="080808"/>
                </a:solidFill>
              </a:rPr>
              <a:t>); </a:t>
            </a:r>
            <a:r>
              <a:rPr lang="en-US" altLang="zh-CN" sz="1600" dirty="0" err="1">
                <a:solidFill>
                  <a:srgbClr val="080808"/>
                </a:solidFill>
              </a:rPr>
              <a:t>fclose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DestFile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         return -1;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        }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</a:t>
            </a:r>
            <a:r>
              <a:rPr lang="en-US" altLang="zh-CN" sz="1600" dirty="0" err="1">
                <a:solidFill>
                  <a:srgbClr val="080808"/>
                </a:solidFill>
              </a:rPr>
              <a:t>fclose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SrcFile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</a:t>
            </a:r>
            <a:r>
              <a:rPr lang="en-US" altLang="zh-CN" sz="1600" dirty="0" err="1">
                <a:solidFill>
                  <a:srgbClr val="080808"/>
                </a:solidFill>
              </a:rPr>
              <a:t>fclose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DestFile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</a:t>
            </a:r>
            <a:r>
              <a:rPr lang="en-US" altLang="zh-CN" sz="1600" dirty="0" err="1">
                <a:solidFill>
                  <a:srgbClr val="080808"/>
                </a:solidFill>
              </a:rPr>
              <a:t>cp</a:t>
            </a:r>
            <a:r>
              <a:rPr lang="en-US" altLang="zh-CN" sz="1600" dirty="0">
                <a:solidFill>
                  <a:srgbClr val="080808"/>
                </a:solidFill>
              </a:rPr>
              <a:t> %s %s Successfully!\n", </a:t>
            </a:r>
            <a:r>
              <a:rPr lang="en-US" altLang="zh-CN" sz="1600" dirty="0" err="1">
                <a:solidFill>
                  <a:srgbClr val="080808"/>
                </a:solidFill>
              </a:rPr>
              <a:t>src</a:t>
            </a:r>
            <a:r>
              <a:rPr lang="en-US" altLang="zh-CN" sz="1600" dirty="0">
                <a:solidFill>
                  <a:srgbClr val="080808"/>
                </a:solidFill>
              </a:rPr>
              <a:t>, </a:t>
            </a:r>
            <a:r>
              <a:rPr lang="en-US" altLang="zh-CN" sz="1600" dirty="0" err="1">
                <a:solidFill>
                  <a:srgbClr val="080808"/>
                </a:solidFill>
              </a:rPr>
              <a:t>dest</a:t>
            </a:r>
            <a:r>
              <a:rPr lang="en-US" altLang="zh-CN" sz="1600" dirty="0">
                <a:solidFill>
                  <a:srgbClr val="080808"/>
                </a:solidFill>
              </a:rPr>
              <a:t>);	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return 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 //</a:t>
            </a:r>
            <a:r>
              <a:rPr lang="en-US" altLang="zh-CN" sz="1600" dirty="0" err="1">
                <a:solidFill>
                  <a:srgbClr val="080808"/>
                </a:solidFill>
              </a:rPr>
              <a:t>cp</a:t>
            </a:r>
            <a:r>
              <a:rPr lang="en-US" altLang="zh-CN" sz="1600" dirty="0">
                <a:solidFill>
                  <a:srgbClr val="080808"/>
                </a:solidFill>
              </a:rPr>
              <a:t> main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1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复制文件：提供源文件与目标文件名两种方式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80808"/>
                </a:solidFill>
              </a:rPr>
              <a:t>假设上述程序编译</a:t>
            </a:r>
            <a:r>
              <a:rPr lang="zh-CN" altLang="en-US" dirty="0">
                <a:solidFill>
                  <a:srgbClr val="080808"/>
                </a:solidFill>
              </a:rPr>
              <a:t>链接后生产的可执行文件是</a:t>
            </a:r>
            <a:r>
              <a:rPr lang="en-US" altLang="zh-CN" dirty="0">
                <a:solidFill>
                  <a:srgbClr val="080808"/>
                </a:solidFill>
              </a:rPr>
              <a:t>cp.exe</a:t>
            </a:r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/>
              <a:t>在</a:t>
            </a:r>
            <a:r>
              <a:rPr lang="en-US" altLang="zh-CN" dirty="0" err="1"/>
              <a:t>DevCpp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r>
              <a:rPr lang="zh-CN" altLang="en-US" dirty="0" smtClean="0"/>
              <a:t>，运行该程序</a:t>
            </a:r>
            <a:endParaRPr lang="en-US" altLang="zh-CN" dirty="0" smtClean="0"/>
          </a:p>
          <a:p>
            <a:pPr marL="1200150" lvl="2"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dirty="0" smtClean="0"/>
              <a:t>“</a:t>
            </a:r>
            <a:r>
              <a:rPr lang="zh-CN" altLang="en-US" sz="1800" dirty="0"/>
              <a:t>运行</a:t>
            </a:r>
            <a:r>
              <a:rPr lang="en-US" altLang="zh-CN" sz="1800" dirty="0"/>
              <a:t>/</a:t>
            </a:r>
            <a:r>
              <a:rPr lang="zh-CN" altLang="en-US" sz="1800" dirty="0"/>
              <a:t>参数</a:t>
            </a:r>
            <a:r>
              <a:rPr lang="en-US" altLang="zh-CN" sz="1800" dirty="0"/>
              <a:t>/</a:t>
            </a:r>
            <a:r>
              <a:rPr lang="zh-CN" altLang="en-US" sz="1800" dirty="0"/>
              <a:t>传递给主程序的参数”中输入</a:t>
            </a:r>
            <a:r>
              <a:rPr lang="en-US" altLang="zh-CN" sz="1800" dirty="0" err="1">
                <a:solidFill>
                  <a:srgbClr val="7030A0"/>
                </a:solidFill>
              </a:rPr>
              <a:t>a.c</a:t>
            </a:r>
            <a:r>
              <a:rPr lang="en-US" altLang="zh-CN" sz="1800" dirty="0">
                <a:solidFill>
                  <a:srgbClr val="7030A0"/>
                </a:solidFill>
              </a:rPr>
              <a:t>  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b.c</a:t>
            </a:r>
            <a:endParaRPr lang="en-US" altLang="zh-CN" sz="1800" dirty="0" smtClean="0"/>
          </a:p>
          <a:p>
            <a:pPr marL="1200150" lvl="2"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dirty="0"/>
              <a:t>则，</a:t>
            </a:r>
            <a:r>
              <a:rPr lang="en-US" altLang="zh-CN" sz="1800" dirty="0" err="1" smtClean="0">
                <a:solidFill>
                  <a:srgbClr val="0303DF"/>
                </a:solidFill>
              </a:rPr>
              <a:t>argc</a:t>
            </a:r>
            <a:r>
              <a:rPr lang="en-US" altLang="zh-CN" sz="1800" dirty="0" smtClean="0">
                <a:solidFill>
                  <a:srgbClr val="0303DF"/>
                </a:solidFill>
              </a:rPr>
              <a:t>=3</a:t>
            </a:r>
            <a:r>
              <a:rPr lang="en-US" altLang="zh-CN" sz="1800" dirty="0">
                <a:solidFill>
                  <a:srgbClr val="0303DF"/>
                </a:solidFill>
              </a:rPr>
              <a:t>, </a:t>
            </a:r>
            <a:r>
              <a:rPr lang="en-US" altLang="zh-CN" sz="1800" dirty="0" err="1">
                <a:solidFill>
                  <a:srgbClr val="0303DF"/>
                </a:solidFill>
              </a:rPr>
              <a:t>argv</a:t>
            </a:r>
            <a:r>
              <a:rPr lang="en-US" altLang="zh-CN" sz="1800" dirty="0">
                <a:solidFill>
                  <a:srgbClr val="0303DF"/>
                </a:solidFill>
              </a:rPr>
              <a:t>[0</a:t>
            </a:r>
            <a:r>
              <a:rPr lang="en-US" altLang="zh-CN" sz="1800" dirty="0" smtClean="0">
                <a:solidFill>
                  <a:srgbClr val="0303DF"/>
                </a:solidFill>
              </a:rPr>
              <a:t>]=“…\</a:t>
            </a:r>
            <a:r>
              <a:rPr lang="en-US" altLang="zh-CN" sz="1800" dirty="0" smtClean="0">
                <a:solidFill>
                  <a:srgbClr val="7030A0"/>
                </a:solidFill>
              </a:rPr>
              <a:t>cp.exe</a:t>
            </a:r>
            <a:r>
              <a:rPr lang="en-US" altLang="zh-CN" sz="1800" dirty="0">
                <a:solidFill>
                  <a:srgbClr val="080808"/>
                </a:solidFill>
              </a:rPr>
              <a:t>”</a:t>
            </a:r>
            <a:r>
              <a:rPr lang="zh-CN" altLang="en-US" sz="1800" dirty="0">
                <a:solidFill>
                  <a:srgbClr val="080808"/>
                </a:solidFill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 err="1">
                <a:solidFill>
                  <a:srgbClr val="0303DF"/>
                </a:solidFill>
              </a:rPr>
              <a:t>argv</a:t>
            </a:r>
            <a:r>
              <a:rPr lang="en-US" altLang="zh-CN" sz="1800" dirty="0">
                <a:solidFill>
                  <a:srgbClr val="0303DF"/>
                </a:solidFill>
              </a:rPr>
              <a:t>[1]</a:t>
            </a:r>
            <a:r>
              <a:rPr lang="en-US" altLang="zh-CN" sz="1800" dirty="0">
                <a:solidFill>
                  <a:srgbClr val="080808"/>
                </a:solidFill>
              </a:rPr>
              <a:t>=“</a:t>
            </a:r>
            <a:r>
              <a:rPr lang="en-US" altLang="zh-CN" sz="1800" dirty="0" err="1">
                <a:solidFill>
                  <a:srgbClr val="7030A0"/>
                </a:solidFill>
              </a:rPr>
              <a:t>a.c</a:t>
            </a:r>
            <a:r>
              <a:rPr lang="en-US" altLang="zh-CN" sz="1800" dirty="0">
                <a:solidFill>
                  <a:srgbClr val="080808"/>
                </a:solidFill>
              </a:rPr>
              <a:t>”</a:t>
            </a:r>
            <a:r>
              <a:rPr lang="zh-CN" altLang="en-US" sz="1800" dirty="0">
                <a:solidFill>
                  <a:srgbClr val="080808"/>
                </a:solidFill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 err="1">
                <a:solidFill>
                  <a:srgbClr val="0303DF"/>
                </a:solidFill>
              </a:rPr>
              <a:t>argv</a:t>
            </a:r>
            <a:r>
              <a:rPr lang="en-US" altLang="zh-CN" sz="1800" dirty="0">
                <a:solidFill>
                  <a:srgbClr val="0303DF"/>
                </a:solidFill>
              </a:rPr>
              <a:t>[2]</a:t>
            </a:r>
            <a:r>
              <a:rPr lang="en-US" altLang="zh-CN" sz="1800" dirty="0">
                <a:solidFill>
                  <a:srgbClr val="080808"/>
                </a:solidFill>
              </a:rPr>
              <a:t>=“</a:t>
            </a:r>
            <a:r>
              <a:rPr lang="en-US" altLang="zh-CN" sz="1800" dirty="0" err="1">
                <a:solidFill>
                  <a:srgbClr val="7030A0"/>
                </a:solidFill>
              </a:rPr>
              <a:t>b.</a:t>
            </a:r>
            <a:r>
              <a:rPr lang="en-US" altLang="zh-CN" sz="1800" dirty="0" err="1">
                <a:solidFill>
                  <a:srgbClr val="080808"/>
                </a:solidFill>
              </a:rPr>
              <a:t>c</a:t>
            </a:r>
            <a:r>
              <a:rPr lang="en-US" altLang="zh-CN" sz="1800" dirty="0">
                <a:solidFill>
                  <a:srgbClr val="080808"/>
                </a:solidFill>
              </a:rPr>
              <a:t>”,</a:t>
            </a:r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rgbClr val="080808"/>
                </a:solidFill>
              </a:rPr>
              <a:t>在命令窗口中，运行</a:t>
            </a:r>
            <a:r>
              <a:rPr lang="zh-CN" altLang="en-US" dirty="0">
                <a:solidFill>
                  <a:srgbClr val="080808"/>
                </a:solidFill>
              </a:rPr>
              <a:t>该</a:t>
            </a:r>
            <a:r>
              <a:rPr lang="zh-CN" altLang="en-US" dirty="0" smtClean="0">
                <a:solidFill>
                  <a:srgbClr val="080808"/>
                </a:solidFill>
              </a:rPr>
              <a:t>程序</a:t>
            </a:r>
            <a:endParaRPr lang="en-US" altLang="zh-CN" dirty="0" smtClean="0">
              <a:solidFill>
                <a:srgbClr val="080808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dirty="0" smtClean="0">
                <a:solidFill>
                  <a:srgbClr val="080808"/>
                </a:solidFill>
              </a:rPr>
              <a:t>输入：</a:t>
            </a:r>
            <a:r>
              <a:rPr lang="en-US" altLang="zh-CN" sz="1800" dirty="0" err="1" smtClean="0">
                <a:solidFill>
                  <a:srgbClr val="0303DF"/>
                </a:solidFill>
              </a:rPr>
              <a:t>cp</a:t>
            </a:r>
            <a:r>
              <a:rPr lang="en-US" altLang="zh-CN" sz="1800" dirty="0" smtClean="0">
                <a:solidFill>
                  <a:srgbClr val="0303DF"/>
                </a:solidFill>
              </a:rPr>
              <a:t> </a:t>
            </a:r>
            <a:r>
              <a:rPr lang="en-US" altLang="zh-CN" sz="1800" dirty="0" err="1">
                <a:solidFill>
                  <a:srgbClr val="0303DF"/>
                </a:solidFill>
              </a:rPr>
              <a:t>a.c</a:t>
            </a:r>
            <a:r>
              <a:rPr lang="en-US" altLang="zh-CN" sz="1800" dirty="0">
                <a:solidFill>
                  <a:srgbClr val="0303DF"/>
                </a:solidFill>
              </a:rPr>
              <a:t> </a:t>
            </a:r>
            <a:r>
              <a:rPr lang="en-US" altLang="zh-CN" sz="1800" dirty="0" err="1">
                <a:solidFill>
                  <a:srgbClr val="0303DF"/>
                </a:solidFill>
              </a:rPr>
              <a:t>b.c</a:t>
            </a:r>
            <a:r>
              <a:rPr lang="en-US" altLang="zh-CN" sz="1800" dirty="0">
                <a:solidFill>
                  <a:srgbClr val="0303DF"/>
                </a:solidFill>
              </a:rPr>
              <a:t> </a:t>
            </a:r>
            <a:endParaRPr lang="en-US" altLang="zh-CN" sz="1800" dirty="0" smtClean="0">
              <a:solidFill>
                <a:srgbClr val="080808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dirty="0" smtClean="0">
                <a:solidFill>
                  <a:srgbClr val="080808"/>
                </a:solidFill>
              </a:rPr>
              <a:t>同样，</a:t>
            </a:r>
            <a:r>
              <a:rPr lang="en-US" altLang="zh-CN" sz="1800" dirty="0" err="1" smtClean="0">
                <a:solidFill>
                  <a:srgbClr val="0303DF"/>
                </a:solidFill>
              </a:rPr>
              <a:t>argc</a:t>
            </a:r>
            <a:r>
              <a:rPr lang="en-US" altLang="zh-CN" sz="1800" dirty="0" smtClean="0">
                <a:solidFill>
                  <a:srgbClr val="0303DF"/>
                </a:solidFill>
              </a:rPr>
              <a:t>=3</a:t>
            </a:r>
            <a:r>
              <a:rPr lang="en-US" altLang="zh-CN" sz="1800" dirty="0">
                <a:solidFill>
                  <a:srgbClr val="0303DF"/>
                </a:solidFill>
              </a:rPr>
              <a:t>, </a:t>
            </a:r>
            <a:r>
              <a:rPr lang="en-US" altLang="zh-CN" sz="1800" dirty="0" err="1">
                <a:solidFill>
                  <a:srgbClr val="0303DF"/>
                </a:solidFill>
              </a:rPr>
              <a:t>argv</a:t>
            </a:r>
            <a:r>
              <a:rPr lang="en-US" altLang="zh-CN" sz="1800" dirty="0">
                <a:solidFill>
                  <a:srgbClr val="0303DF"/>
                </a:solidFill>
              </a:rPr>
              <a:t>[0</a:t>
            </a:r>
            <a:r>
              <a:rPr lang="en-US" altLang="zh-CN" sz="1800" dirty="0" smtClean="0">
                <a:solidFill>
                  <a:srgbClr val="0303DF"/>
                </a:solidFill>
              </a:rPr>
              <a:t>]=“</a:t>
            </a:r>
            <a:r>
              <a:rPr lang="en-US" altLang="zh-CN" sz="1800" dirty="0" smtClean="0">
                <a:solidFill>
                  <a:srgbClr val="080808"/>
                </a:solidFill>
              </a:rPr>
              <a:t>cp.exe</a:t>
            </a:r>
            <a:r>
              <a:rPr lang="en-US" altLang="zh-CN" sz="1800" dirty="0">
                <a:solidFill>
                  <a:srgbClr val="080808"/>
                </a:solidFill>
              </a:rPr>
              <a:t>”</a:t>
            </a:r>
            <a:r>
              <a:rPr lang="zh-CN" altLang="en-US" sz="1800" dirty="0">
                <a:solidFill>
                  <a:srgbClr val="080808"/>
                </a:solidFill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 err="1">
                <a:solidFill>
                  <a:srgbClr val="0303DF"/>
                </a:solidFill>
              </a:rPr>
              <a:t>argv</a:t>
            </a:r>
            <a:r>
              <a:rPr lang="en-US" altLang="zh-CN" sz="1800" dirty="0">
                <a:solidFill>
                  <a:srgbClr val="0303DF"/>
                </a:solidFill>
              </a:rPr>
              <a:t>[1]</a:t>
            </a:r>
            <a:r>
              <a:rPr lang="en-US" altLang="zh-CN" sz="1800" dirty="0">
                <a:solidFill>
                  <a:srgbClr val="080808"/>
                </a:solidFill>
              </a:rPr>
              <a:t>=“</a:t>
            </a:r>
            <a:r>
              <a:rPr lang="en-US" altLang="zh-CN" sz="1800" dirty="0" err="1">
                <a:solidFill>
                  <a:srgbClr val="080808"/>
                </a:solidFill>
              </a:rPr>
              <a:t>a.c</a:t>
            </a:r>
            <a:r>
              <a:rPr lang="en-US" altLang="zh-CN" sz="1800" dirty="0">
                <a:solidFill>
                  <a:srgbClr val="080808"/>
                </a:solidFill>
              </a:rPr>
              <a:t>”</a:t>
            </a:r>
            <a:r>
              <a:rPr lang="zh-CN" altLang="en-US" sz="1800" dirty="0">
                <a:solidFill>
                  <a:srgbClr val="080808"/>
                </a:solidFill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 err="1">
                <a:solidFill>
                  <a:srgbClr val="0303DF"/>
                </a:solidFill>
              </a:rPr>
              <a:t>argv</a:t>
            </a:r>
            <a:r>
              <a:rPr lang="en-US" altLang="zh-CN" sz="1800" dirty="0">
                <a:solidFill>
                  <a:srgbClr val="0303DF"/>
                </a:solidFill>
              </a:rPr>
              <a:t>[2]</a:t>
            </a:r>
            <a:r>
              <a:rPr lang="en-US" altLang="zh-CN" sz="1800" dirty="0">
                <a:solidFill>
                  <a:srgbClr val="080808"/>
                </a:solidFill>
              </a:rPr>
              <a:t>=“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b.c</a:t>
            </a:r>
            <a:r>
              <a:rPr lang="zh-CN" altLang="en-US" sz="1800" dirty="0" smtClean="0">
                <a:solidFill>
                  <a:srgbClr val="080808"/>
                </a:solidFill>
              </a:rPr>
              <a:t>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09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/>
              <a:t>例</a:t>
            </a:r>
            <a:r>
              <a:rPr lang="en-US" altLang="zh-CN" dirty="0"/>
              <a:t>3 </a:t>
            </a:r>
            <a:r>
              <a:rPr lang="zh-CN" altLang="en-US" dirty="0"/>
              <a:t>比较两个</a:t>
            </a:r>
            <a:r>
              <a:rPr lang="zh-CN" altLang="en-US" dirty="0" smtClean="0"/>
              <a:t>文件是否相等</a:t>
            </a:r>
            <a:r>
              <a:rPr lang="en-US" altLang="zh-CN" dirty="0" smtClean="0"/>
              <a:t>compare()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要求：</a:t>
            </a:r>
            <a:endParaRPr lang="en-US" altLang="zh-CN" sz="2000" dirty="0"/>
          </a:p>
          <a:p>
            <a:pPr marL="971550" lvl="1"/>
            <a:r>
              <a:rPr lang="zh-CN" altLang="en-US" sz="1800" dirty="0" smtClean="0"/>
              <a:t>从命令行</a:t>
            </a:r>
            <a:r>
              <a:rPr lang="zh-CN" altLang="en-US" sz="1800" dirty="0"/>
              <a:t>参数中获取两个文件名</a:t>
            </a:r>
            <a:r>
              <a:rPr lang="en-US" altLang="zh-CN" sz="1800" dirty="0"/>
              <a:t>,</a:t>
            </a:r>
            <a:r>
              <a:rPr lang="zh-CN" altLang="en-US" sz="1800" dirty="0"/>
              <a:t>，如</a:t>
            </a:r>
            <a:r>
              <a:rPr lang="en-US" altLang="zh-CN" sz="1800" dirty="0"/>
              <a:t>file1.dat</a:t>
            </a:r>
            <a:r>
              <a:rPr lang="zh-CN" altLang="en-US" sz="1800" dirty="0"/>
              <a:t>与</a:t>
            </a:r>
            <a:r>
              <a:rPr lang="en-US" altLang="zh-CN" sz="1800" dirty="0"/>
              <a:t>file2.dat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 smtClean="0"/>
              <a:t>比较这两个文件内容是否一致；</a:t>
            </a:r>
            <a:endParaRPr lang="en-US" altLang="zh-CN" sz="1800" dirty="0" smtClean="0"/>
          </a:p>
          <a:p>
            <a:pPr marL="971550" lvl="1"/>
            <a:r>
              <a:rPr lang="zh-CN" altLang="en-US" sz="1800" dirty="0" smtClean="0"/>
              <a:t>如果有不一致的地方，给出相应的位置及内容；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例如，</a:t>
            </a:r>
            <a:endParaRPr lang="en-US" altLang="zh-CN" sz="2000" dirty="0" smtClean="0"/>
          </a:p>
          <a:p>
            <a:pPr marL="971550" lvl="1"/>
            <a:r>
              <a:rPr lang="en-US" altLang="zh-CN" sz="1800" dirty="0" smtClean="0"/>
              <a:t>DOS</a:t>
            </a:r>
            <a:r>
              <a:rPr lang="zh-CN" altLang="en-US" sz="1800" dirty="0" smtClean="0"/>
              <a:t>中有</a:t>
            </a:r>
            <a:r>
              <a:rPr lang="en-US" altLang="zh-CN" sz="1800" dirty="0" smtClean="0"/>
              <a:t>comp</a:t>
            </a:r>
            <a:r>
              <a:rPr lang="zh-CN" altLang="en-US" sz="1800" dirty="0" smtClean="0"/>
              <a:t>命令，可对两个文件进行比较</a:t>
            </a:r>
            <a:endParaRPr lang="en-US" altLang="zh-CN" sz="1800" dirty="0" smtClean="0"/>
          </a:p>
          <a:p>
            <a:pPr marL="971550" lvl="1"/>
            <a:r>
              <a:rPr lang="en-US" altLang="zh-CN" sz="1800" dirty="0" smtClean="0"/>
              <a:t>word</a:t>
            </a:r>
            <a:r>
              <a:rPr lang="zh-CN" altLang="en-US" sz="1800" dirty="0" smtClean="0"/>
              <a:t>中，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审阅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比较，可比较两个</a:t>
            </a:r>
            <a:r>
              <a:rPr lang="en-US" altLang="zh-CN" sz="1800" dirty="0" smtClean="0"/>
              <a:t>word</a:t>
            </a:r>
            <a:r>
              <a:rPr lang="zh-CN" altLang="en-US" sz="1800" dirty="0" smtClean="0"/>
              <a:t>文件的不同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自己</a:t>
            </a:r>
            <a:r>
              <a:rPr lang="zh-CN" altLang="en-US" sz="2000" dirty="0"/>
              <a:t>编程实现；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0460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例</a:t>
            </a: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/>
              <a:t>从文件中读取数据，进行处理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要求：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从命令行参数中获取两个文件名</a:t>
            </a:r>
            <a:r>
              <a:rPr lang="en-US" altLang="zh-CN" sz="1800" dirty="0"/>
              <a:t>,</a:t>
            </a:r>
            <a:r>
              <a:rPr lang="zh-CN" altLang="en-US" sz="1800" dirty="0"/>
              <a:t>，如</a:t>
            </a:r>
            <a:r>
              <a:rPr lang="en-US" altLang="zh-CN" sz="1800" dirty="0"/>
              <a:t>file1.dat</a:t>
            </a:r>
            <a:r>
              <a:rPr lang="zh-CN" altLang="en-US" sz="1800" dirty="0"/>
              <a:t>与</a:t>
            </a:r>
            <a:r>
              <a:rPr lang="en-US" altLang="zh-CN" sz="1800" dirty="0"/>
              <a:t>file2.dat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两个文件中分别有</a:t>
            </a:r>
            <a:r>
              <a:rPr lang="en-US" altLang="zh-CN" sz="1800" dirty="0"/>
              <a:t>100</a:t>
            </a:r>
            <a:r>
              <a:rPr lang="zh-CN" altLang="en-US" sz="1800" dirty="0"/>
              <a:t>与</a:t>
            </a:r>
            <a:r>
              <a:rPr lang="en-US" altLang="zh-CN" sz="1800" dirty="0"/>
              <a:t>200</a:t>
            </a:r>
            <a:r>
              <a:rPr lang="zh-CN" altLang="en-US" sz="1800" dirty="0"/>
              <a:t>个整数，每个整数的范围限定在</a:t>
            </a:r>
            <a:r>
              <a:rPr lang="en-US" altLang="zh-CN" sz="1800" dirty="0"/>
              <a:t>0~50</a:t>
            </a:r>
            <a:r>
              <a:rPr lang="zh-CN" altLang="en-US" sz="1800" dirty="0"/>
              <a:t>之间；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从两个文件中读取数据，然后升序排序；</a:t>
            </a:r>
            <a:endParaRPr lang="en-US" altLang="zh-CN" sz="1800" dirty="0"/>
          </a:p>
          <a:p>
            <a:pPr marL="971550" lvl="1"/>
            <a:r>
              <a:rPr lang="zh-CN" altLang="en-US" sz="1800" dirty="0">
                <a:solidFill>
                  <a:srgbClr val="7030A0"/>
                </a:solidFill>
              </a:rPr>
              <a:t>统计两个文件中重复数字的个数；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marL="971550" lvl="1"/>
            <a:r>
              <a:rPr lang="en-US" altLang="zh-CN" sz="1800" dirty="0" smtClean="0"/>
              <a:t>….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自己</a:t>
            </a:r>
            <a:r>
              <a:rPr lang="zh-CN" altLang="en-US" sz="2000" dirty="0"/>
              <a:t>编程实现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1965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例</a:t>
            </a:r>
            <a:r>
              <a:rPr lang="en-US" altLang="zh-CN" dirty="0"/>
              <a:t>5</a:t>
            </a:r>
            <a:r>
              <a:rPr lang="en-US" altLang="zh-CN" dirty="0" smtClean="0"/>
              <a:t> </a:t>
            </a:r>
            <a:r>
              <a:rPr lang="zh-CN" altLang="en-US" dirty="0"/>
              <a:t>从文件中读取数据，进行处理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要求：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从命令行参数中获取两个文件名</a:t>
            </a:r>
            <a:r>
              <a:rPr lang="en-US" altLang="zh-CN" sz="1800" dirty="0"/>
              <a:t>,</a:t>
            </a:r>
            <a:r>
              <a:rPr lang="zh-CN" altLang="en-US" sz="1800" dirty="0"/>
              <a:t>，如</a:t>
            </a:r>
            <a:r>
              <a:rPr lang="en-US" altLang="zh-CN" sz="1800" dirty="0"/>
              <a:t>file1.dat</a:t>
            </a:r>
            <a:r>
              <a:rPr lang="zh-CN" altLang="en-US" sz="1800" dirty="0"/>
              <a:t>与</a:t>
            </a:r>
            <a:r>
              <a:rPr lang="en-US" altLang="zh-CN" sz="1800" dirty="0"/>
              <a:t>file2.dat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 smtClean="0">
                <a:solidFill>
                  <a:srgbClr val="7030A0"/>
                </a:solidFill>
              </a:rPr>
              <a:t>将一个文件中的内容，按照某种规则进行加密处理；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800" dirty="0">
                <a:solidFill>
                  <a:srgbClr val="7030A0"/>
                </a:solidFill>
              </a:rPr>
              <a:t>将一</a:t>
            </a:r>
            <a:r>
              <a:rPr lang="zh-CN" altLang="en-US" sz="1800" dirty="0" smtClean="0">
                <a:solidFill>
                  <a:srgbClr val="7030A0"/>
                </a:solidFill>
              </a:rPr>
              <a:t>个文本文件</a:t>
            </a:r>
            <a:r>
              <a:rPr lang="zh-CN" altLang="en-US" sz="1800" dirty="0">
                <a:solidFill>
                  <a:srgbClr val="7030A0"/>
                </a:solidFill>
              </a:rPr>
              <a:t>中</a:t>
            </a:r>
            <a:r>
              <a:rPr lang="zh-CN" altLang="en-US" sz="1800" dirty="0" smtClean="0">
                <a:solidFill>
                  <a:srgbClr val="7030A0"/>
                </a:solidFill>
              </a:rPr>
              <a:t>的英文字母，转换成大写，或转换成小写；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思考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如果一个文本文件中，有</a:t>
            </a:r>
            <a:endParaRPr lang="en-US" altLang="zh-CN" sz="2000" dirty="0" smtClean="0"/>
          </a:p>
          <a:p>
            <a:pPr marL="914400" lvl="1" indent="-285750"/>
            <a:r>
              <a:rPr lang="zh-CN" altLang="en-US" sz="1800" dirty="0" smtClean="0"/>
              <a:t>汉字（包括中文标点符号等其它中文符号）</a:t>
            </a:r>
            <a:endParaRPr lang="en-US" altLang="zh-CN" sz="1800" dirty="0" smtClean="0"/>
          </a:p>
          <a:p>
            <a:pPr marL="914400" lvl="1" indent="-285750"/>
            <a:r>
              <a:rPr lang="zh-CN" altLang="en-US" sz="1800" dirty="0" smtClean="0"/>
              <a:t>英文字母，及其它英文符号，如空格、回车、换行、标点符号等</a:t>
            </a:r>
            <a:endParaRPr lang="en-US" altLang="zh-CN" sz="1800" dirty="0" smtClean="0"/>
          </a:p>
          <a:p>
            <a:pPr marL="914400" lvl="1" indent="-285750"/>
            <a:r>
              <a:rPr lang="zh-CN" altLang="en-US" sz="1800" dirty="0" smtClean="0">
                <a:solidFill>
                  <a:srgbClr val="7030A0"/>
                </a:solidFill>
              </a:rPr>
              <a:t>如何只将英文字母进行大小写的转换？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自己编程实现；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441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从文件中读取数据，进行处理（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void </a:t>
            </a:r>
            <a:r>
              <a:rPr lang="en-US" altLang="zh-CN" sz="1800" dirty="0" err="1">
                <a:solidFill>
                  <a:srgbClr val="006600"/>
                </a:solidFill>
              </a:rPr>
              <a:t>bubleSort</a:t>
            </a:r>
            <a:r>
              <a:rPr lang="en-US" altLang="zh-CN" sz="1800" dirty="0">
                <a:solidFill>
                  <a:srgbClr val="006600"/>
                </a:solidFill>
              </a:rPr>
              <a:t>(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data[],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n); //</a:t>
            </a:r>
            <a:r>
              <a:rPr lang="zh-CN" altLang="en-US" sz="1800" dirty="0">
                <a:solidFill>
                  <a:srgbClr val="006600"/>
                </a:solidFill>
              </a:rPr>
              <a:t>将数组</a:t>
            </a:r>
            <a:r>
              <a:rPr lang="en-US" altLang="zh-CN" sz="1800" dirty="0">
                <a:solidFill>
                  <a:srgbClr val="006600"/>
                </a:solidFill>
              </a:rPr>
              <a:t>data</a:t>
            </a:r>
            <a:r>
              <a:rPr lang="zh-CN" altLang="en-US" sz="1800" dirty="0">
                <a:solidFill>
                  <a:srgbClr val="006600"/>
                </a:solidFill>
              </a:rPr>
              <a:t>中的</a:t>
            </a:r>
            <a:r>
              <a:rPr lang="en-US" altLang="zh-CN" sz="1800" dirty="0">
                <a:solidFill>
                  <a:srgbClr val="006600"/>
                </a:solidFill>
              </a:rPr>
              <a:t>n</a:t>
            </a:r>
            <a:r>
              <a:rPr lang="zh-CN" altLang="en-US" sz="1800" dirty="0">
                <a:solidFill>
                  <a:srgbClr val="006600"/>
                </a:solidFill>
              </a:rPr>
              <a:t>个数排序；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marL="285750"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void </a:t>
            </a:r>
            <a:r>
              <a:rPr lang="en-US" altLang="zh-CN" sz="1800" dirty="0" err="1">
                <a:solidFill>
                  <a:srgbClr val="006600"/>
                </a:solidFill>
              </a:rPr>
              <a:t>sameWord</a:t>
            </a:r>
            <a:r>
              <a:rPr lang="en-US" altLang="zh-CN" sz="1800" dirty="0">
                <a:solidFill>
                  <a:srgbClr val="006600"/>
                </a:solidFill>
              </a:rPr>
              <a:t>(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data[],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n);  //</a:t>
            </a:r>
            <a:r>
              <a:rPr lang="zh-CN" altLang="en-US" sz="1800" dirty="0">
                <a:solidFill>
                  <a:srgbClr val="006600"/>
                </a:solidFill>
              </a:rPr>
              <a:t>统计相同的数据；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marL="285750" lvl="1" indent="0">
              <a:buNone/>
            </a:pPr>
            <a:r>
              <a:rPr lang="en-US" altLang="zh-CN" sz="1800" dirty="0" err="1">
                <a:solidFill>
                  <a:srgbClr val="0303DF"/>
                </a:solidFill>
              </a:rPr>
              <a:t>int</a:t>
            </a:r>
            <a:r>
              <a:rPr lang="en-US" altLang="zh-CN" sz="1800" dirty="0">
                <a:solidFill>
                  <a:srgbClr val="0303DF"/>
                </a:solidFill>
              </a:rPr>
              <a:t> main(</a:t>
            </a:r>
            <a:r>
              <a:rPr lang="en-US" altLang="zh-CN" sz="1800" dirty="0" err="1">
                <a:solidFill>
                  <a:srgbClr val="0303DF"/>
                </a:solidFill>
              </a:rPr>
              <a:t>int</a:t>
            </a:r>
            <a:r>
              <a:rPr lang="en-US" altLang="zh-CN" sz="1800" dirty="0">
                <a:solidFill>
                  <a:srgbClr val="0303DF"/>
                </a:solidFill>
              </a:rPr>
              <a:t> </a:t>
            </a:r>
            <a:r>
              <a:rPr lang="en-US" altLang="zh-CN" sz="1800" dirty="0" err="1">
                <a:solidFill>
                  <a:srgbClr val="0303DF"/>
                </a:solidFill>
              </a:rPr>
              <a:t>argc</a:t>
            </a:r>
            <a:r>
              <a:rPr lang="en-US" altLang="zh-CN" sz="1800" dirty="0">
                <a:solidFill>
                  <a:srgbClr val="0303DF"/>
                </a:solidFill>
              </a:rPr>
              <a:t>, char *</a:t>
            </a:r>
            <a:r>
              <a:rPr lang="en-US" altLang="zh-CN" sz="1800" dirty="0" err="1">
                <a:solidFill>
                  <a:srgbClr val="0303DF"/>
                </a:solidFill>
              </a:rPr>
              <a:t>argv</a:t>
            </a:r>
            <a:r>
              <a:rPr lang="en-US" altLang="zh-CN" sz="1800" dirty="0">
                <a:solidFill>
                  <a:srgbClr val="0303DF"/>
                </a:solidFill>
              </a:rPr>
              <a:t>[]) //</a:t>
            </a:r>
            <a:r>
              <a:rPr lang="en-US" altLang="zh-CN" sz="1800" dirty="0" err="1">
                <a:solidFill>
                  <a:srgbClr val="0303DF"/>
                </a:solidFill>
              </a:rPr>
              <a:t>int</a:t>
            </a:r>
            <a:r>
              <a:rPr lang="en-US" altLang="zh-CN" sz="1800" dirty="0">
                <a:solidFill>
                  <a:srgbClr val="0303DF"/>
                </a:solidFill>
              </a:rPr>
              <a:t> main(</a:t>
            </a:r>
            <a:r>
              <a:rPr lang="en-US" altLang="zh-CN" sz="1800" dirty="0" err="1">
                <a:solidFill>
                  <a:srgbClr val="0303DF"/>
                </a:solidFill>
              </a:rPr>
              <a:t>int</a:t>
            </a:r>
            <a:r>
              <a:rPr lang="en-US" altLang="zh-CN" sz="1800" dirty="0">
                <a:solidFill>
                  <a:srgbClr val="0303DF"/>
                </a:solidFill>
              </a:rPr>
              <a:t> </a:t>
            </a:r>
            <a:r>
              <a:rPr lang="en-US" altLang="zh-CN" sz="1800" dirty="0" err="1">
                <a:solidFill>
                  <a:srgbClr val="0303DF"/>
                </a:solidFill>
              </a:rPr>
              <a:t>argc</a:t>
            </a:r>
            <a:r>
              <a:rPr lang="en-US" altLang="zh-CN" sz="1800" dirty="0">
                <a:solidFill>
                  <a:srgbClr val="0303DF"/>
                </a:solidFill>
              </a:rPr>
              <a:t>, char **</a:t>
            </a:r>
            <a:r>
              <a:rPr lang="en-US" altLang="zh-CN" sz="1800" dirty="0" err="1">
                <a:solidFill>
                  <a:srgbClr val="0303DF"/>
                </a:solidFill>
              </a:rPr>
              <a:t>argv</a:t>
            </a:r>
            <a:r>
              <a:rPr lang="en-US" altLang="zh-CN" sz="1800" dirty="0">
                <a:solidFill>
                  <a:srgbClr val="0303DF"/>
                </a:solidFill>
              </a:rPr>
              <a:t>)</a:t>
            </a:r>
          </a:p>
          <a:p>
            <a:pPr marL="285750" lvl="1" indent="0">
              <a:buNone/>
            </a:pPr>
            <a:r>
              <a:rPr lang="en-US" altLang="zh-CN" sz="1800" dirty="0"/>
              <a:t>{</a:t>
            </a:r>
          </a:p>
          <a:p>
            <a:pPr marL="285750"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if (</a:t>
            </a:r>
            <a:r>
              <a:rPr lang="en-US" altLang="zh-CN" sz="1800" dirty="0" err="1">
                <a:solidFill>
                  <a:srgbClr val="006600"/>
                </a:solidFill>
              </a:rPr>
              <a:t>argc</a:t>
            </a:r>
            <a:r>
              <a:rPr lang="en-US" altLang="zh-CN" sz="1800" dirty="0">
                <a:solidFill>
                  <a:srgbClr val="006600"/>
                </a:solidFill>
              </a:rPr>
              <a:t>&lt;3)</a:t>
            </a:r>
          </a:p>
          <a:p>
            <a:pPr marL="285750"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{  </a:t>
            </a:r>
          </a:p>
          <a:p>
            <a:pPr marL="285750"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      </a:t>
            </a:r>
            <a:r>
              <a:rPr lang="en-US" altLang="zh-CN" sz="1800" dirty="0" err="1">
                <a:solidFill>
                  <a:srgbClr val="006600"/>
                </a:solidFill>
              </a:rPr>
              <a:t>printf</a:t>
            </a:r>
            <a:r>
              <a:rPr lang="en-US" altLang="zh-CN" sz="1800" dirty="0">
                <a:solidFill>
                  <a:srgbClr val="006600"/>
                </a:solidFill>
              </a:rPr>
              <a:t>(“Usage: </a:t>
            </a:r>
            <a:r>
              <a:rPr lang="en-US" altLang="zh-CN" sz="1800" dirty="0" err="1">
                <a:solidFill>
                  <a:srgbClr val="006600"/>
                </a:solidFill>
              </a:rPr>
              <a:t>prog</a:t>
            </a:r>
            <a:r>
              <a:rPr lang="en-US" altLang="zh-CN" sz="1800" dirty="0">
                <a:solidFill>
                  <a:srgbClr val="006600"/>
                </a:solidFill>
              </a:rPr>
              <a:t> file1 file2”);</a:t>
            </a:r>
          </a:p>
          <a:p>
            <a:pPr marL="285750"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      </a:t>
            </a:r>
            <a:r>
              <a:rPr lang="en-US" altLang="zh-CN" sz="1800" dirty="0" err="1">
                <a:solidFill>
                  <a:srgbClr val="006600"/>
                </a:solidFill>
              </a:rPr>
              <a:t>retuen</a:t>
            </a:r>
            <a:r>
              <a:rPr lang="en-US" altLang="zh-CN" sz="1800" dirty="0">
                <a:solidFill>
                  <a:srgbClr val="006600"/>
                </a:solidFill>
              </a:rPr>
              <a:t> 1;</a:t>
            </a:r>
          </a:p>
          <a:p>
            <a:pPr marL="285750"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}</a:t>
            </a:r>
          </a:p>
          <a:p>
            <a:pPr marL="285750" lvl="1" indent="0">
              <a:buNone/>
            </a:pPr>
            <a:r>
              <a:rPr lang="en-US" altLang="zh-CN" sz="1800" dirty="0"/>
              <a:t>      FILE *fp1=NULL, fp2=NULL;</a:t>
            </a:r>
          </a:p>
          <a:p>
            <a:pPr marL="285750" lvl="1" indent="0">
              <a:buNone/>
            </a:pPr>
            <a:r>
              <a:rPr lang="en-US" altLang="zh-CN" sz="1800" b="1" dirty="0"/>
              <a:t>      fp1=</a:t>
            </a:r>
            <a:r>
              <a:rPr lang="en-US" altLang="zh-CN" sz="1800" b="1" dirty="0" err="1"/>
              <a:t>fopen</a:t>
            </a:r>
            <a:r>
              <a:rPr lang="en-US" altLang="zh-CN" sz="1800" b="1" dirty="0"/>
              <a:t>(</a:t>
            </a:r>
            <a:r>
              <a:rPr lang="en-US" altLang="zh-CN" sz="1800" b="1" dirty="0" err="1">
                <a:solidFill>
                  <a:srgbClr val="C00000"/>
                </a:solidFill>
              </a:rPr>
              <a:t>argv</a:t>
            </a:r>
            <a:r>
              <a:rPr lang="en-US" altLang="zh-CN" sz="1800" b="1" dirty="0">
                <a:solidFill>
                  <a:srgbClr val="C00000"/>
                </a:solidFill>
              </a:rPr>
              <a:t>[1]</a:t>
            </a:r>
            <a:r>
              <a:rPr lang="en-US" altLang="zh-CN" sz="1800" b="1" dirty="0"/>
              <a:t>,”rb”);   if (fp1==NULL) {… //</a:t>
            </a:r>
            <a:r>
              <a:rPr lang="zh-CN" altLang="en-US" sz="1800" b="1" dirty="0"/>
              <a:t>自己补充</a:t>
            </a:r>
            <a:r>
              <a:rPr lang="en-US" altLang="zh-CN" sz="1800" b="1" dirty="0"/>
              <a:t>}</a:t>
            </a:r>
          </a:p>
          <a:p>
            <a:pPr marL="285750" lvl="1" indent="0">
              <a:buNone/>
            </a:pPr>
            <a:r>
              <a:rPr lang="en-US" altLang="zh-CN" sz="1800" b="1" dirty="0"/>
              <a:t>      fp2=</a:t>
            </a:r>
            <a:r>
              <a:rPr lang="en-US" altLang="zh-CN" sz="1800" b="1" dirty="0" err="1"/>
              <a:t>fopen</a:t>
            </a:r>
            <a:r>
              <a:rPr lang="en-US" altLang="zh-CN" sz="1800" b="1" dirty="0"/>
              <a:t>(</a:t>
            </a:r>
            <a:r>
              <a:rPr lang="en-US" altLang="zh-CN" sz="1800" b="1" dirty="0" err="1">
                <a:solidFill>
                  <a:srgbClr val="C00000"/>
                </a:solidFill>
              </a:rPr>
              <a:t>argv</a:t>
            </a:r>
            <a:r>
              <a:rPr lang="en-US" altLang="zh-CN" sz="1800" b="1" dirty="0">
                <a:solidFill>
                  <a:srgbClr val="C00000"/>
                </a:solidFill>
              </a:rPr>
              <a:t>[2]</a:t>
            </a:r>
            <a:r>
              <a:rPr lang="en-US" altLang="zh-CN" sz="1800" b="1" dirty="0"/>
              <a:t>,”rb”);   if (fp2==NULL) {… //</a:t>
            </a:r>
            <a:r>
              <a:rPr lang="zh-CN" altLang="en-US" sz="1800" b="1" dirty="0"/>
              <a:t>自己补充</a:t>
            </a:r>
            <a:r>
              <a:rPr lang="en-US" altLang="zh-CN" sz="1800" b="1" dirty="0"/>
              <a:t>}</a:t>
            </a:r>
          </a:p>
          <a:p>
            <a:pPr marL="285750" lvl="1" indent="0">
              <a:buNone/>
            </a:pPr>
            <a:r>
              <a:rPr lang="en-US" altLang="zh-CN" sz="1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81504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从文件中读取数据，进行处理（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buNone/>
            </a:pP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data[300];</a:t>
            </a:r>
          </a:p>
          <a:p>
            <a:pPr marL="285750" lvl="1" indent="0">
              <a:buNone/>
            </a:pPr>
            <a:r>
              <a:rPr lang="en-US" altLang="zh-CN" sz="1800" dirty="0"/>
              <a:t>     //</a:t>
            </a:r>
            <a:r>
              <a:rPr lang="zh-CN" altLang="en-US" sz="1800" dirty="0"/>
              <a:t>将文件</a:t>
            </a:r>
            <a:r>
              <a:rPr lang="en-US" altLang="zh-CN" sz="1800" dirty="0"/>
              <a:t>file1</a:t>
            </a:r>
            <a:r>
              <a:rPr lang="zh-CN" altLang="en-US" sz="1800" dirty="0"/>
              <a:t>与</a:t>
            </a:r>
            <a:r>
              <a:rPr lang="en-US" altLang="zh-CN" sz="1800" dirty="0"/>
              <a:t>file2</a:t>
            </a:r>
            <a:r>
              <a:rPr lang="zh-CN" altLang="en-US" sz="1800" dirty="0"/>
              <a:t>的内容读入到</a:t>
            </a:r>
            <a:r>
              <a:rPr lang="en-US" altLang="zh-CN" sz="1800" dirty="0"/>
              <a:t>data</a:t>
            </a:r>
            <a:r>
              <a:rPr lang="zh-CN" altLang="en-US" sz="1800" dirty="0"/>
              <a:t>的前</a:t>
            </a:r>
            <a:r>
              <a:rPr lang="en-US" altLang="zh-CN" sz="1800" dirty="0"/>
              <a:t>100</a:t>
            </a:r>
            <a:r>
              <a:rPr lang="zh-CN" altLang="en-US" sz="1800" dirty="0"/>
              <a:t>个及后</a:t>
            </a:r>
            <a:r>
              <a:rPr lang="en-US" altLang="zh-CN" sz="1800" dirty="0"/>
              <a:t>200</a:t>
            </a:r>
            <a:r>
              <a:rPr lang="zh-CN" altLang="en-US" sz="1800" dirty="0"/>
              <a:t>个元素中；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=0;i&lt;100;i++)   //</a:t>
            </a:r>
            <a:r>
              <a:rPr lang="zh-CN" altLang="en-US" sz="1800" dirty="0"/>
              <a:t>读文件</a:t>
            </a:r>
            <a:r>
              <a:rPr lang="en-US" altLang="zh-CN" sz="1800" dirty="0"/>
              <a:t>file1</a:t>
            </a:r>
            <a:r>
              <a:rPr lang="zh-CN" altLang="en-US" sz="1800" dirty="0"/>
              <a:t>的</a:t>
            </a:r>
            <a:r>
              <a:rPr lang="en-US" altLang="zh-CN" sz="1800" dirty="0"/>
              <a:t>100</a:t>
            </a:r>
            <a:r>
              <a:rPr lang="zh-CN" altLang="en-US" sz="1800" dirty="0"/>
              <a:t>个数据到数组的前</a:t>
            </a:r>
            <a:r>
              <a:rPr lang="en-US" altLang="zh-CN" sz="1800" dirty="0"/>
              <a:t>100</a:t>
            </a:r>
            <a:r>
              <a:rPr lang="zh-CN" altLang="en-US" sz="1800" dirty="0"/>
              <a:t>个元素中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              </a:t>
            </a:r>
            <a:r>
              <a:rPr lang="en-US" altLang="zh-CN" sz="1800" dirty="0" err="1">
                <a:solidFill>
                  <a:srgbClr val="0303DF"/>
                </a:solidFill>
              </a:rPr>
              <a:t>fread</a:t>
            </a:r>
            <a:r>
              <a:rPr lang="en-US" altLang="zh-CN" sz="1800" dirty="0">
                <a:solidFill>
                  <a:srgbClr val="0303DF"/>
                </a:solidFill>
              </a:rPr>
              <a:t>(&amp;a[</a:t>
            </a:r>
            <a:r>
              <a:rPr lang="en-US" altLang="zh-CN" sz="1800" dirty="0" err="1">
                <a:solidFill>
                  <a:srgbClr val="0303DF"/>
                </a:solidFill>
              </a:rPr>
              <a:t>i</a:t>
            </a:r>
            <a:r>
              <a:rPr lang="en-US" altLang="zh-CN" sz="1800" dirty="0">
                <a:solidFill>
                  <a:srgbClr val="0303DF"/>
                </a:solidFill>
              </a:rPr>
              <a:t>], </a:t>
            </a:r>
            <a:r>
              <a:rPr lang="en-US" altLang="zh-CN" sz="1800" dirty="0" err="1">
                <a:solidFill>
                  <a:srgbClr val="0303DF"/>
                </a:solidFill>
              </a:rPr>
              <a:t>sizeof</a:t>
            </a:r>
            <a:r>
              <a:rPr lang="en-US" altLang="zh-CN" sz="1800" dirty="0">
                <a:solidFill>
                  <a:srgbClr val="0303DF"/>
                </a:solidFill>
              </a:rPr>
              <a:t>(</a:t>
            </a:r>
            <a:r>
              <a:rPr lang="en-US" altLang="zh-CN" sz="1800" dirty="0" err="1">
                <a:solidFill>
                  <a:srgbClr val="0303DF"/>
                </a:solidFill>
              </a:rPr>
              <a:t>int</a:t>
            </a:r>
            <a:r>
              <a:rPr lang="en-US" altLang="zh-CN" sz="1800" dirty="0">
                <a:solidFill>
                  <a:srgbClr val="0303DF"/>
                </a:solidFill>
              </a:rPr>
              <a:t>),1 fp1);</a:t>
            </a:r>
          </a:p>
          <a:p>
            <a:pPr marL="285750" lvl="1" indent="0">
              <a:buNone/>
            </a:pPr>
            <a:r>
              <a:rPr lang="en-US" altLang="zh-CN" sz="1800" dirty="0"/>
              <a:t>   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=100;i&lt;200;i++) ////</a:t>
            </a:r>
            <a:r>
              <a:rPr lang="zh-CN" altLang="en-US" sz="1800" dirty="0"/>
              <a:t>读文件</a:t>
            </a:r>
            <a:r>
              <a:rPr lang="en-US" altLang="zh-CN" sz="1800" dirty="0"/>
              <a:t>file2</a:t>
            </a:r>
            <a:r>
              <a:rPr lang="zh-CN" altLang="en-US" sz="1800" dirty="0"/>
              <a:t>的</a:t>
            </a:r>
            <a:r>
              <a:rPr lang="en-US" altLang="zh-CN" sz="1800" dirty="0"/>
              <a:t>200</a:t>
            </a:r>
            <a:r>
              <a:rPr lang="zh-CN" altLang="en-US" sz="1800" dirty="0"/>
              <a:t>个数据到数组的后</a:t>
            </a:r>
            <a:r>
              <a:rPr lang="en-US" altLang="zh-CN" sz="1800" dirty="0"/>
              <a:t>200</a:t>
            </a:r>
            <a:r>
              <a:rPr lang="zh-CN" altLang="en-US" sz="1800" dirty="0"/>
              <a:t>个元素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              </a:t>
            </a:r>
            <a:r>
              <a:rPr lang="en-US" altLang="zh-CN" sz="1800" dirty="0" err="1">
                <a:solidFill>
                  <a:srgbClr val="0303DF"/>
                </a:solidFill>
              </a:rPr>
              <a:t>fread</a:t>
            </a:r>
            <a:r>
              <a:rPr lang="en-US" altLang="zh-CN" sz="1800" dirty="0">
                <a:solidFill>
                  <a:srgbClr val="0303DF"/>
                </a:solidFill>
              </a:rPr>
              <a:t>(&amp;a[</a:t>
            </a:r>
            <a:r>
              <a:rPr lang="en-US" altLang="zh-CN" sz="1800" dirty="0" err="1">
                <a:solidFill>
                  <a:srgbClr val="0303DF"/>
                </a:solidFill>
              </a:rPr>
              <a:t>i</a:t>
            </a:r>
            <a:r>
              <a:rPr lang="en-US" altLang="zh-CN" sz="1800" dirty="0">
                <a:solidFill>
                  <a:srgbClr val="0303DF"/>
                </a:solidFill>
              </a:rPr>
              <a:t>], </a:t>
            </a:r>
            <a:r>
              <a:rPr lang="en-US" altLang="zh-CN" sz="1800" dirty="0" err="1">
                <a:solidFill>
                  <a:srgbClr val="0303DF"/>
                </a:solidFill>
              </a:rPr>
              <a:t>sizeof</a:t>
            </a:r>
            <a:r>
              <a:rPr lang="en-US" altLang="zh-CN" sz="1800" dirty="0">
                <a:solidFill>
                  <a:srgbClr val="0303DF"/>
                </a:solidFill>
              </a:rPr>
              <a:t>(</a:t>
            </a:r>
            <a:r>
              <a:rPr lang="en-US" altLang="zh-CN" sz="1800" dirty="0" err="1">
                <a:solidFill>
                  <a:srgbClr val="0303DF"/>
                </a:solidFill>
              </a:rPr>
              <a:t>int</a:t>
            </a:r>
            <a:r>
              <a:rPr lang="en-US" altLang="zh-CN" sz="1800" dirty="0">
                <a:solidFill>
                  <a:srgbClr val="0303DF"/>
                </a:solidFill>
              </a:rPr>
              <a:t>),1 fp2);</a:t>
            </a:r>
          </a:p>
          <a:p>
            <a:pPr marL="285750" lvl="1" indent="0">
              <a:buNone/>
            </a:pP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bubleSort</a:t>
            </a:r>
            <a:r>
              <a:rPr lang="en-US" altLang="zh-CN" sz="1800" dirty="0"/>
              <a:t>(data, 300);   //</a:t>
            </a:r>
            <a:r>
              <a:rPr lang="zh-CN" altLang="en-US" sz="1800" dirty="0"/>
              <a:t>冒泡排序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sameWord</a:t>
            </a:r>
            <a:r>
              <a:rPr lang="en-US" altLang="zh-CN" sz="1800" dirty="0"/>
              <a:t>(data, 300);  //</a:t>
            </a:r>
            <a:r>
              <a:rPr lang="zh-CN" altLang="en-US" sz="1800" dirty="0"/>
              <a:t>统计输出成绩相同的人数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  return 0;</a:t>
            </a:r>
          </a:p>
          <a:p>
            <a:pPr marL="285750" lvl="1" indent="0">
              <a:buNone/>
            </a:pPr>
            <a:r>
              <a:rPr lang="en-US" altLang="zh-CN" sz="1800" dirty="0"/>
              <a:t>} //main()</a:t>
            </a:r>
          </a:p>
          <a:p>
            <a:pPr marL="28575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702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从文件中读取数据，进行处理（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bubleSort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data[],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n); {//</a:t>
            </a:r>
            <a:r>
              <a:rPr lang="zh-CN" altLang="en-US" sz="1800" dirty="0"/>
              <a:t>略</a:t>
            </a:r>
            <a:r>
              <a:rPr lang="en-US" altLang="zh-CN" sz="1800" dirty="0"/>
              <a:t>} //</a:t>
            </a:r>
            <a:r>
              <a:rPr lang="zh-CN" altLang="en-US" sz="1800" dirty="0"/>
              <a:t>将</a:t>
            </a:r>
            <a:r>
              <a:rPr lang="en-US" altLang="zh-CN" sz="1800" dirty="0"/>
              <a:t>data[]</a:t>
            </a:r>
            <a:r>
              <a:rPr lang="zh-CN" altLang="en-US" sz="1800" dirty="0"/>
              <a:t>中的</a:t>
            </a:r>
            <a:r>
              <a:rPr lang="en-US" altLang="zh-CN" sz="1800" dirty="0"/>
              <a:t>n</a:t>
            </a:r>
            <a:r>
              <a:rPr lang="zh-CN" altLang="en-US" sz="1800" dirty="0"/>
              <a:t>个元素按升序排序；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sameWord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data[],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n)  //</a:t>
            </a:r>
            <a:r>
              <a:rPr lang="zh-CN" altLang="en-US" sz="1800" dirty="0"/>
              <a:t>统计</a:t>
            </a:r>
            <a:r>
              <a:rPr lang="en-US" altLang="zh-CN" sz="1800" dirty="0"/>
              <a:t>data[]</a:t>
            </a:r>
            <a:r>
              <a:rPr lang="zh-CN" altLang="en-US" sz="1800" dirty="0"/>
              <a:t>中相同元素的个数；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{</a:t>
            </a:r>
          </a:p>
          <a:p>
            <a:pPr marL="285750" lvl="1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>
                <a:solidFill>
                  <a:srgbClr val="0303DF"/>
                </a:solidFill>
              </a:rPr>
              <a:t>int</a:t>
            </a:r>
            <a:r>
              <a:rPr lang="en-US" altLang="zh-CN" sz="1800" dirty="0">
                <a:solidFill>
                  <a:srgbClr val="0303DF"/>
                </a:solidFill>
              </a:rPr>
              <a:t> </a:t>
            </a:r>
            <a:r>
              <a:rPr lang="en-US" altLang="zh-CN" sz="1800" dirty="0" err="1">
                <a:solidFill>
                  <a:srgbClr val="0303DF"/>
                </a:solidFill>
              </a:rPr>
              <a:t>sameW</a:t>
            </a:r>
            <a:r>
              <a:rPr lang="en-US" altLang="zh-CN" sz="1800" dirty="0">
                <a:solidFill>
                  <a:srgbClr val="0303DF"/>
                </a:solidFill>
              </a:rPr>
              <a:t>[51];   </a:t>
            </a:r>
            <a:r>
              <a:rPr lang="en-US" altLang="zh-CN" sz="1800" dirty="0"/>
              <a:t>//data[]</a:t>
            </a:r>
            <a:r>
              <a:rPr lang="zh-CN" altLang="en-US" sz="1800" dirty="0"/>
              <a:t>中的元素值限定在</a:t>
            </a:r>
            <a:r>
              <a:rPr lang="en-US" altLang="zh-CN" sz="1800" dirty="0"/>
              <a:t>0~50</a:t>
            </a:r>
            <a:r>
              <a:rPr lang="zh-CN" altLang="en-US" sz="1800" dirty="0"/>
              <a:t>之间，共</a:t>
            </a:r>
            <a:r>
              <a:rPr lang="en-US" altLang="zh-CN" sz="1800" dirty="0"/>
              <a:t>51</a:t>
            </a:r>
            <a:r>
              <a:rPr lang="zh-CN" altLang="en-US" sz="1800" dirty="0"/>
              <a:t>个元素；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=0;i&lt;=50)  </a:t>
            </a:r>
          </a:p>
          <a:p>
            <a:pPr marL="285750" lvl="1" indent="0">
              <a:buNone/>
            </a:pPr>
            <a:r>
              <a:rPr lang="en-US" altLang="zh-CN" sz="1800" dirty="0"/>
              <a:t>              </a:t>
            </a:r>
            <a:r>
              <a:rPr lang="en-US" altLang="zh-CN" sz="1800" dirty="0" err="1"/>
              <a:t>sameW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]=0;</a:t>
            </a:r>
          </a:p>
          <a:p>
            <a:pPr marL="285750" lvl="1" indent="0">
              <a:buNone/>
            </a:pPr>
            <a:r>
              <a:rPr lang="en-US" altLang="zh-CN" sz="1800" dirty="0"/>
              <a:t>  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&lt;n;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</a:t>
            </a:r>
          </a:p>
          <a:p>
            <a:pPr marL="285750" lvl="1" indent="0">
              <a:buNone/>
            </a:pPr>
            <a:r>
              <a:rPr lang="en-US" altLang="zh-CN" sz="1800" dirty="0"/>
              <a:t>              </a:t>
            </a:r>
            <a:r>
              <a:rPr lang="en-US" altLang="zh-CN" sz="1800" dirty="0" err="1">
                <a:solidFill>
                  <a:srgbClr val="0303DF"/>
                </a:solidFill>
              </a:rPr>
              <a:t>sameW</a:t>
            </a:r>
            <a:r>
              <a:rPr lang="en-US" altLang="zh-CN" sz="1800" dirty="0">
                <a:solidFill>
                  <a:srgbClr val="0303DF"/>
                </a:solidFill>
              </a:rPr>
              <a:t>[</a:t>
            </a:r>
            <a:r>
              <a:rPr lang="en-US" altLang="zh-CN" sz="1800" dirty="0">
                <a:solidFill>
                  <a:srgbClr val="C00000"/>
                </a:solidFill>
              </a:rPr>
              <a:t>data[</a:t>
            </a:r>
            <a:r>
              <a:rPr lang="en-US" altLang="zh-CN" sz="1800" dirty="0" err="1">
                <a:solidFill>
                  <a:srgbClr val="C00000"/>
                </a:solidFill>
              </a:rPr>
              <a:t>i</a:t>
            </a:r>
            <a:r>
              <a:rPr lang="en-US" altLang="zh-CN" sz="1800" dirty="0">
                <a:solidFill>
                  <a:srgbClr val="C00000"/>
                </a:solidFill>
              </a:rPr>
              <a:t>]</a:t>
            </a:r>
            <a:r>
              <a:rPr lang="en-US" altLang="zh-CN" sz="1800" dirty="0">
                <a:solidFill>
                  <a:srgbClr val="0303DF"/>
                </a:solidFill>
              </a:rPr>
              <a:t>] = </a:t>
            </a:r>
            <a:r>
              <a:rPr lang="en-US" altLang="zh-CN" sz="1800" dirty="0" err="1">
                <a:solidFill>
                  <a:srgbClr val="0303DF"/>
                </a:solidFill>
              </a:rPr>
              <a:t>sameW</a:t>
            </a:r>
            <a:r>
              <a:rPr lang="en-US" altLang="zh-CN" sz="1800" dirty="0">
                <a:solidFill>
                  <a:srgbClr val="0303DF"/>
                </a:solidFill>
              </a:rPr>
              <a:t>[</a:t>
            </a:r>
            <a:r>
              <a:rPr lang="en-US" altLang="zh-CN" sz="1800" dirty="0">
                <a:solidFill>
                  <a:srgbClr val="C00000"/>
                </a:solidFill>
              </a:rPr>
              <a:t>data[</a:t>
            </a:r>
            <a:r>
              <a:rPr lang="en-US" altLang="zh-CN" sz="1800" dirty="0" err="1">
                <a:solidFill>
                  <a:srgbClr val="C00000"/>
                </a:solidFill>
              </a:rPr>
              <a:t>i</a:t>
            </a:r>
            <a:r>
              <a:rPr lang="en-US" altLang="zh-CN" sz="1800" dirty="0">
                <a:solidFill>
                  <a:srgbClr val="C00000"/>
                </a:solidFill>
              </a:rPr>
              <a:t>]</a:t>
            </a:r>
            <a:r>
              <a:rPr lang="en-US" altLang="zh-CN" sz="1800" dirty="0">
                <a:solidFill>
                  <a:srgbClr val="0303DF"/>
                </a:solidFill>
              </a:rPr>
              <a:t>]+1;    </a:t>
            </a:r>
          </a:p>
          <a:p>
            <a:pPr marL="285750" lvl="1" indent="0">
              <a:buNone/>
            </a:pPr>
            <a:r>
              <a:rPr lang="en-US" altLang="zh-CN" sz="1800" dirty="0"/>
              <a:t>  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=0;i&lt;=50;i++)</a:t>
            </a:r>
          </a:p>
          <a:p>
            <a:pPr marL="285750" lvl="1" indent="0">
              <a:buNone/>
            </a:pPr>
            <a:r>
              <a:rPr lang="en-US" altLang="zh-CN" sz="1800" dirty="0"/>
              <a:t>    {   </a:t>
            </a:r>
          </a:p>
          <a:p>
            <a:pPr marL="285750" lvl="1" indent="0"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>
                <a:solidFill>
                  <a:srgbClr val="006600"/>
                </a:solidFill>
              </a:rPr>
              <a:t>if (</a:t>
            </a:r>
            <a:r>
              <a:rPr lang="en-US" altLang="zh-CN" sz="1800" dirty="0" err="1">
                <a:solidFill>
                  <a:srgbClr val="006600"/>
                </a:solidFill>
              </a:rPr>
              <a:t>sameW</a:t>
            </a:r>
            <a:r>
              <a:rPr lang="en-US" altLang="zh-CN" sz="1800" dirty="0">
                <a:solidFill>
                  <a:srgbClr val="006600"/>
                </a:solidFill>
              </a:rPr>
              <a:t>[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] !=0 )</a:t>
            </a:r>
          </a:p>
          <a:p>
            <a:pPr marL="285750"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        </a:t>
            </a:r>
            <a:r>
              <a:rPr lang="en-US" altLang="zh-CN" sz="1800" dirty="0" err="1">
                <a:solidFill>
                  <a:srgbClr val="006600"/>
                </a:solidFill>
              </a:rPr>
              <a:t>printf</a:t>
            </a:r>
            <a:r>
              <a:rPr lang="en-US" altLang="zh-CN" sz="1800" dirty="0">
                <a:solidFill>
                  <a:srgbClr val="006600"/>
                </a:solidFill>
              </a:rPr>
              <a:t>(“</a:t>
            </a:r>
            <a:r>
              <a:rPr lang="zh-CN" altLang="en-US" sz="1800" dirty="0">
                <a:solidFill>
                  <a:srgbClr val="006600"/>
                </a:solidFill>
              </a:rPr>
              <a:t>分数</a:t>
            </a:r>
            <a:r>
              <a:rPr lang="en-US" altLang="zh-CN" sz="1800" dirty="0">
                <a:solidFill>
                  <a:srgbClr val="006600"/>
                </a:solidFill>
              </a:rPr>
              <a:t>%d: %d</a:t>
            </a:r>
            <a:r>
              <a:rPr lang="zh-CN" altLang="en-US" sz="1800" dirty="0">
                <a:solidFill>
                  <a:srgbClr val="006600"/>
                </a:solidFill>
              </a:rPr>
              <a:t>个</a:t>
            </a:r>
            <a:r>
              <a:rPr lang="en-US" altLang="zh-CN" sz="1800" dirty="0">
                <a:solidFill>
                  <a:srgbClr val="006600"/>
                </a:solidFill>
              </a:rPr>
              <a:t>\n”,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, </a:t>
            </a:r>
            <a:r>
              <a:rPr lang="en-US" altLang="zh-CN" sz="1800" dirty="0" err="1">
                <a:solidFill>
                  <a:srgbClr val="006600"/>
                </a:solidFill>
              </a:rPr>
              <a:t>sameW</a:t>
            </a:r>
            <a:r>
              <a:rPr lang="en-US" altLang="zh-CN" sz="1800" dirty="0">
                <a:solidFill>
                  <a:srgbClr val="006600"/>
                </a:solidFill>
              </a:rPr>
              <a:t>[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]);</a:t>
            </a:r>
          </a:p>
          <a:p>
            <a:pPr marL="285750" lvl="1" indent="0">
              <a:buNone/>
            </a:pPr>
            <a:r>
              <a:rPr lang="en-US" altLang="zh-CN" sz="1800" dirty="0"/>
              <a:t>    }</a:t>
            </a:r>
          </a:p>
          <a:p>
            <a:pPr marL="285750" lvl="1" indent="0">
              <a:buNone/>
            </a:pPr>
            <a:r>
              <a:rPr lang="en-US" altLang="zh-CN" sz="1800" dirty="0"/>
              <a:t>}</a:t>
            </a:r>
          </a:p>
          <a:p>
            <a:pPr marL="28575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565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命令行参数的概念；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命令行参数的获取与使用；</a:t>
            </a:r>
            <a:endParaRPr lang="en-US" altLang="zh-CN" dirty="0"/>
          </a:p>
          <a:p>
            <a:pPr marL="971550" lvl="1"/>
            <a:r>
              <a:rPr lang="en-US" altLang="zh-CN" dirty="0"/>
              <a:t>int main( </a:t>
            </a:r>
            <a:r>
              <a:rPr lang="en-US" altLang="zh-CN" dirty="0">
                <a:solidFill>
                  <a:srgbClr val="C00000"/>
                </a:solidFill>
              </a:rPr>
              <a:t>int </a:t>
            </a:r>
            <a:r>
              <a:rPr lang="en-US" altLang="zh-CN" dirty="0" err="1">
                <a:solidFill>
                  <a:srgbClr val="C00000"/>
                </a:solidFill>
              </a:rPr>
              <a:t>argc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00000"/>
                </a:solidFill>
              </a:rPr>
              <a:t>char* </a:t>
            </a:r>
            <a:r>
              <a:rPr lang="en-US" altLang="zh-CN" dirty="0" err="1">
                <a:solidFill>
                  <a:srgbClr val="C00000"/>
                </a:solidFill>
              </a:rPr>
              <a:t>argv</a:t>
            </a:r>
            <a:r>
              <a:rPr lang="en-US" altLang="zh-CN" dirty="0">
                <a:solidFill>
                  <a:srgbClr val="C00000"/>
                </a:solidFill>
              </a:rPr>
              <a:t>[] </a:t>
            </a:r>
            <a:r>
              <a:rPr lang="en-US" altLang="zh-CN" dirty="0"/>
              <a:t>) </a:t>
            </a:r>
          </a:p>
          <a:p>
            <a:pPr marL="971550" lvl="1"/>
            <a:r>
              <a:rPr lang="en-US" altLang="zh-CN" dirty="0"/>
              <a:t>int main( </a:t>
            </a:r>
            <a:r>
              <a:rPr lang="en-US" altLang="zh-CN" dirty="0">
                <a:solidFill>
                  <a:srgbClr val="C00000"/>
                </a:solidFill>
              </a:rPr>
              <a:t>int </a:t>
            </a:r>
            <a:r>
              <a:rPr lang="en-US" altLang="zh-CN" dirty="0" err="1">
                <a:solidFill>
                  <a:srgbClr val="C00000"/>
                </a:solidFill>
              </a:rPr>
              <a:t>argc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00000"/>
                </a:solidFill>
              </a:rPr>
              <a:t>char **</a:t>
            </a:r>
            <a:r>
              <a:rPr lang="en-US" altLang="zh-CN" dirty="0" err="1">
                <a:solidFill>
                  <a:srgbClr val="C00000"/>
                </a:solidFill>
              </a:rPr>
              <a:t>argv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)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r>
              <a:rPr lang="zh-CN" altLang="en-US" dirty="0"/>
              <a:t>等</a:t>
            </a:r>
            <a:r>
              <a:rPr lang="en-US" altLang="zh-CN" dirty="0"/>
              <a:t>IDE</a:t>
            </a:r>
            <a:r>
              <a:rPr lang="zh-CN" altLang="en-US" dirty="0"/>
              <a:t>中设置命令行参数的方法；</a:t>
            </a:r>
          </a:p>
        </p:txBody>
      </p:sp>
    </p:spTree>
    <p:extLst>
      <p:ext uri="{BB962C8B-B14F-4D97-AF65-F5344CB8AC3E}">
        <p14:creationId xmlns:p14="http://schemas.microsoft.com/office/powerpoint/2010/main" val="4111049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29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052802" y="1579419"/>
            <a:ext cx="7327900" cy="830695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0390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运行程序时，可以给程序提供一些运行时所需要的参数；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在运行程序时，命令行中给定的参数称为命令行参数，如：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在</a:t>
            </a:r>
            <a:r>
              <a:rPr lang="en-US" altLang="zh-CN" sz="1800" dirty="0"/>
              <a:t>Windows</a:t>
            </a:r>
            <a:r>
              <a:rPr lang="zh-CN" altLang="en-US" sz="1800" dirty="0"/>
              <a:t>命令窗口中： </a:t>
            </a:r>
            <a:r>
              <a:rPr lang="en-US" altLang="zh-CN" sz="1800" dirty="0">
                <a:solidFill>
                  <a:srgbClr val="0303DF"/>
                </a:solidFill>
              </a:rPr>
              <a:t>copy </a:t>
            </a:r>
            <a:r>
              <a:rPr lang="en-US" altLang="zh-CN" sz="1800" dirty="0" err="1">
                <a:solidFill>
                  <a:srgbClr val="0303DF"/>
                </a:solidFill>
              </a:rPr>
              <a:t>a.c</a:t>
            </a:r>
            <a:r>
              <a:rPr lang="en-US" altLang="zh-CN" sz="1800" dirty="0">
                <a:solidFill>
                  <a:srgbClr val="0303DF"/>
                </a:solidFill>
              </a:rPr>
              <a:t>  </a:t>
            </a:r>
            <a:r>
              <a:rPr lang="en-US" altLang="zh-CN" sz="1800" dirty="0" err="1">
                <a:solidFill>
                  <a:srgbClr val="0303DF"/>
                </a:solidFill>
              </a:rPr>
              <a:t>b.c</a:t>
            </a:r>
            <a:r>
              <a:rPr lang="zh-CN" altLang="en-US" sz="1800" dirty="0"/>
              <a:t>，</a:t>
            </a:r>
            <a:r>
              <a:rPr lang="en-US" altLang="zh-CN" sz="1800" dirty="0" err="1">
                <a:solidFill>
                  <a:srgbClr val="006600"/>
                </a:solidFill>
              </a:rPr>
              <a:t>dir</a:t>
            </a:r>
            <a:r>
              <a:rPr lang="en-US" altLang="zh-CN" sz="1800" dirty="0">
                <a:solidFill>
                  <a:srgbClr val="006600"/>
                </a:solidFill>
              </a:rPr>
              <a:t> d:</a:t>
            </a:r>
            <a:r>
              <a:rPr lang="zh-CN" altLang="en-US" sz="1800" dirty="0">
                <a:solidFill>
                  <a:srgbClr val="006600"/>
                </a:solidFill>
              </a:rPr>
              <a:t>，</a:t>
            </a:r>
            <a:r>
              <a:rPr lang="en-US" altLang="zh-CN" sz="1800" dirty="0">
                <a:solidFill>
                  <a:srgbClr val="7030A0"/>
                </a:solidFill>
              </a:rPr>
              <a:t>cd d:\</a:t>
            </a:r>
            <a:r>
              <a:rPr lang="en-US" altLang="zh-CN" sz="1800" dirty="0" smtClean="0">
                <a:solidFill>
                  <a:srgbClr val="7030A0"/>
                </a:solidFill>
              </a:rPr>
              <a:t>devcpp</a:t>
            </a:r>
            <a:r>
              <a:rPr lang="zh-CN" altLang="en-US" sz="1800" dirty="0" smtClean="0">
                <a:solidFill>
                  <a:srgbClr val="7030A0"/>
                </a:solidFill>
              </a:rPr>
              <a:t>，</a:t>
            </a:r>
            <a:r>
              <a:rPr lang="en-US" altLang="zh-CN" sz="1800" dirty="0" smtClean="0">
                <a:solidFill>
                  <a:srgbClr val="7030A0"/>
                </a:solidFill>
              </a:rPr>
              <a:t>type 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a.c</a:t>
            </a:r>
            <a:r>
              <a:rPr lang="zh-CN" altLang="en-US" sz="1800" dirty="0" smtClean="0"/>
              <a:t>等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b="1" u="sng" dirty="0">
                <a:solidFill>
                  <a:srgbClr val="006600"/>
                </a:solidFill>
              </a:rPr>
              <a:t>如实现两个整数相加</a:t>
            </a:r>
            <a:r>
              <a:rPr lang="zh-CN" altLang="en-US" sz="1800" dirty="0"/>
              <a:t>，可以有多种获取数据的方法：</a:t>
            </a:r>
            <a:endParaRPr lang="en-US" altLang="zh-CN" sz="1800" dirty="0"/>
          </a:p>
          <a:p>
            <a:pPr marL="1200150" lvl="2"/>
            <a:r>
              <a:rPr lang="zh-CN" altLang="en-US" sz="1600" dirty="0"/>
              <a:t>程序中直接赋值；不够灵活；</a:t>
            </a:r>
            <a:endParaRPr lang="en-US" altLang="zh-CN" sz="1600" dirty="0"/>
          </a:p>
          <a:p>
            <a:pPr marL="1200150" lvl="2"/>
            <a:r>
              <a:rPr lang="zh-CN" altLang="en-US" sz="1600" dirty="0"/>
              <a:t>利用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()</a:t>
            </a:r>
            <a:r>
              <a:rPr lang="zh-CN" altLang="en-US" sz="1600" dirty="0"/>
              <a:t>的</a:t>
            </a:r>
            <a:r>
              <a:rPr lang="en-US" altLang="zh-CN" sz="1600" dirty="0"/>
              <a:t>d</a:t>
            </a:r>
            <a:r>
              <a:rPr lang="zh-CN" altLang="en-US" sz="1600" dirty="0"/>
              <a:t>格式输入一个整数；</a:t>
            </a:r>
            <a:endParaRPr lang="en-US" altLang="zh-CN" sz="1600" dirty="0"/>
          </a:p>
          <a:p>
            <a:pPr marL="1200150" lvl="2"/>
            <a:r>
              <a:rPr lang="zh-CN" altLang="en-US" sz="1600" dirty="0"/>
              <a:t>从文件中读取；</a:t>
            </a:r>
            <a:endParaRPr lang="en-US" altLang="zh-CN" sz="1600" dirty="0"/>
          </a:p>
          <a:p>
            <a:pPr marL="1200150" lvl="2"/>
            <a:r>
              <a:rPr lang="zh-CN" altLang="en-US" sz="1600" b="1" u="sng" dirty="0">
                <a:solidFill>
                  <a:srgbClr val="7030A0"/>
                </a:solidFill>
              </a:rPr>
              <a:t>在运行程序的时候在命令行提供该整数，即为命令行参数</a:t>
            </a:r>
            <a:r>
              <a:rPr lang="zh-CN" altLang="en-US" sz="1600" b="1" dirty="0">
                <a:solidFill>
                  <a:srgbClr val="7030A0"/>
                </a:solidFill>
              </a:rPr>
              <a:t>；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006600"/>
                </a:solidFill>
              </a:rPr>
              <a:t>命令行参数之间用空格分隔，回车结束输入；如   </a:t>
            </a:r>
            <a:r>
              <a:rPr lang="en-US" altLang="zh-CN" sz="1400" b="1" dirty="0">
                <a:solidFill>
                  <a:srgbClr val="006600"/>
                </a:solidFill>
              </a:rPr>
              <a:t>add 4 5    //</a:t>
            </a:r>
            <a:r>
              <a:rPr lang="zh-CN" altLang="en-US" sz="1400" b="1" dirty="0">
                <a:solidFill>
                  <a:srgbClr val="006600"/>
                </a:solidFill>
              </a:rPr>
              <a:t>计算 </a:t>
            </a:r>
            <a:r>
              <a:rPr lang="en-US" altLang="zh-CN" sz="1400" b="1" dirty="0">
                <a:solidFill>
                  <a:srgbClr val="006600"/>
                </a:solidFill>
              </a:rPr>
              <a:t>4+5</a:t>
            </a:r>
          </a:p>
          <a:p>
            <a:pPr marL="971550" lvl="1"/>
            <a:r>
              <a:rPr lang="zh-CN" altLang="en-US" sz="1800" dirty="0" smtClean="0"/>
              <a:t>再如，自己</a:t>
            </a:r>
            <a:r>
              <a:rPr lang="zh-CN" altLang="en-US" sz="1800" dirty="0"/>
              <a:t>编写一个</a:t>
            </a:r>
            <a:r>
              <a:rPr lang="zh-CN" altLang="en-US" sz="1800" dirty="0">
                <a:solidFill>
                  <a:srgbClr val="FF0000"/>
                </a:solidFill>
              </a:rPr>
              <a:t>文件复制程序</a:t>
            </a:r>
            <a:r>
              <a:rPr lang="zh-CN" altLang="en-US" sz="1800" dirty="0"/>
              <a:t>，或</a:t>
            </a:r>
            <a:r>
              <a:rPr lang="zh-CN" altLang="en-US" sz="1800" dirty="0">
                <a:solidFill>
                  <a:srgbClr val="FF0000"/>
                </a:solidFill>
              </a:rPr>
              <a:t>文件比较程序</a:t>
            </a:r>
            <a:r>
              <a:rPr lang="zh-CN" altLang="en-US" sz="1800" dirty="0"/>
              <a:t>，为了程序的通用性，</a:t>
            </a:r>
            <a:r>
              <a:rPr lang="zh-CN" altLang="en-US" sz="1800" b="1" dirty="0">
                <a:solidFill>
                  <a:srgbClr val="FF0000"/>
                </a:solidFill>
              </a:rPr>
              <a:t>应该使用</a:t>
            </a:r>
            <a:r>
              <a:rPr lang="zh-CN" altLang="en-US" sz="1800" b="1" u="sng" dirty="0">
                <a:solidFill>
                  <a:srgbClr val="FF0000"/>
                </a:solidFill>
              </a:rPr>
              <a:t>命令行参数提供两个文件名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6966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的命令窗口、命令及命令行参数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4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打开</a:t>
            </a:r>
            <a:r>
              <a:rPr lang="en-US" altLang="zh-CN" sz="2000" dirty="0"/>
              <a:t>Windows</a:t>
            </a:r>
            <a:r>
              <a:rPr lang="zh-CN" altLang="en-US" sz="2000" dirty="0"/>
              <a:t>的命令窗口</a:t>
            </a:r>
            <a:endParaRPr lang="en-US" altLang="zh-CN" sz="2000" dirty="0"/>
          </a:p>
          <a:p>
            <a:pPr marL="913050" lvl="1"/>
            <a:r>
              <a:rPr lang="en-US" altLang="zh-CN" sz="1800" dirty="0" smtClean="0"/>
              <a:t>Win10:</a:t>
            </a:r>
            <a:endParaRPr lang="en-US" altLang="zh-CN" sz="1800" dirty="0"/>
          </a:p>
          <a:p>
            <a:pPr marL="1141650" lvl="2"/>
            <a:r>
              <a:rPr lang="zh-CN" altLang="en-US" sz="1600" dirty="0" smtClean="0"/>
              <a:t>“开始按钮</a:t>
            </a:r>
            <a:r>
              <a:rPr lang="en-US" altLang="zh-CN" sz="1600" dirty="0" smtClean="0"/>
              <a:t>/windows</a:t>
            </a:r>
            <a:r>
              <a:rPr lang="zh-CN" altLang="en-US" sz="1600" dirty="0" smtClean="0"/>
              <a:t>系统</a:t>
            </a:r>
            <a:r>
              <a:rPr lang="en-US" altLang="zh-CN" sz="1600" dirty="0" smtClean="0"/>
              <a:t>/</a:t>
            </a:r>
            <a:r>
              <a:rPr lang="zh-CN" altLang="en-US" sz="1600" dirty="0"/>
              <a:t>命令提示符”打开命令窗口；或，</a:t>
            </a:r>
            <a:endParaRPr lang="en-US" altLang="zh-CN" sz="1600" dirty="0"/>
          </a:p>
          <a:p>
            <a:pPr marL="1141650" lvl="2"/>
            <a:r>
              <a:rPr lang="zh-CN" altLang="en-US" sz="1600" dirty="0"/>
              <a:t>点击“运行”，在对话框中输入</a:t>
            </a:r>
            <a:r>
              <a:rPr lang="en-US" altLang="zh-CN" sz="1600" dirty="0" err="1"/>
              <a:t>cmd</a:t>
            </a:r>
            <a:r>
              <a:rPr lang="zh-CN" altLang="en-US" sz="1600" dirty="0"/>
              <a:t>，回车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1141650" lvl="2"/>
            <a:r>
              <a:rPr lang="en-US" altLang="zh-CN" sz="1600" dirty="0" err="1" smtClean="0"/>
              <a:t>Win+R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cmd</a:t>
            </a:r>
            <a:r>
              <a:rPr lang="zh-CN" altLang="en-US" sz="1600" dirty="0" smtClean="0">
                <a:sym typeface="Wingdings" panose="05000000000000000000" pitchFamily="2" charset="2"/>
              </a:rPr>
              <a:t>，回车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例</a:t>
            </a:r>
            <a:r>
              <a:rPr lang="zh-CN" altLang="en-US" sz="2000" dirty="0"/>
              <a:t>：</a:t>
            </a:r>
            <a:r>
              <a:rPr lang="en-US" altLang="zh-CN" sz="2000" dirty="0"/>
              <a:t>Windows</a:t>
            </a:r>
            <a:r>
              <a:rPr lang="zh-CN" altLang="en-US" sz="2000" dirty="0"/>
              <a:t>的命令窗口中使用命令行参数</a:t>
            </a:r>
            <a:endParaRPr lang="en-US" altLang="zh-CN" sz="2000" dirty="0"/>
          </a:p>
          <a:p>
            <a:pPr marL="971550" lvl="1"/>
            <a:r>
              <a:rPr lang="en-US" altLang="zh-CN" sz="1800" dirty="0" err="1"/>
              <a:t>dir</a:t>
            </a:r>
            <a:r>
              <a:rPr lang="en-US" altLang="zh-CN" sz="1800" dirty="0"/>
              <a:t> [path]</a:t>
            </a:r>
            <a:r>
              <a:rPr lang="zh-CN" altLang="en-US" sz="1800" dirty="0"/>
              <a:t>：显示当前目录（或路径</a:t>
            </a:r>
            <a:r>
              <a:rPr lang="en-US" altLang="zh-CN" sz="1800" dirty="0"/>
              <a:t>path</a:t>
            </a:r>
            <a:r>
              <a:rPr lang="zh-CN" altLang="en-US" sz="1800" dirty="0"/>
              <a:t>）中的文件列表；</a:t>
            </a:r>
            <a:endParaRPr lang="en-US" altLang="zh-CN" sz="1800" dirty="0"/>
          </a:p>
          <a:p>
            <a:pPr marL="971550" lvl="1"/>
            <a:r>
              <a:rPr lang="en-US" altLang="zh-CN" sz="1800" dirty="0"/>
              <a:t>cd path</a:t>
            </a:r>
            <a:r>
              <a:rPr lang="zh-CN" altLang="en-US" sz="1800" dirty="0"/>
              <a:t>：进入路径</a:t>
            </a:r>
            <a:r>
              <a:rPr lang="en-US" altLang="zh-CN" sz="1800" dirty="0"/>
              <a:t>path</a:t>
            </a:r>
            <a:r>
              <a:rPr lang="zh-CN" altLang="en-US" sz="1800" dirty="0"/>
              <a:t>所指定的目录；（目录有时称为文件夹）</a:t>
            </a:r>
            <a:endParaRPr lang="en-US" altLang="zh-CN" sz="1800" dirty="0"/>
          </a:p>
          <a:p>
            <a:pPr marL="1200150" lvl="2"/>
            <a:r>
              <a:rPr lang="en-US" altLang="zh-CN" sz="1600" dirty="0"/>
              <a:t>cd ..</a:t>
            </a:r>
            <a:r>
              <a:rPr lang="zh-CN" altLang="en-US" sz="1600" dirty="0"/>
              <a:t>    </a:t>
            </a:r>
            <a:r>
              <a:rPr lang="en-US" altLang="zh-CN" sz="1600" dirty="0"/>
              <a:t>//</a:t>
            </a:r>
            <a:r>
              <a:rPr lang="zh-CN" altLang="en-US" sz="1600" dirty="0"/>
              <a:t>回到父目录；</a:t>
            </a:r>
            <a:r>
              <a:rPr lang="en-US" altLang="zh-CN" sz="1600" b="1" dirty="0">
                <a:solidFill>
                  <a:srgbClr val="7030A0"/>
                </a:solidFill>
              </a:rPr>
              <a:t>//.. </a:t>
            </a:r>
            <a:r>
              <a:rPr lang="zh-CN" altLang="en-US" sz="1600" b="1" dirty="0">
                <a:solidFill>
                  <a:srgbClr val="7030A0"/>
                </a:solidFill>
              </a:rPr>
              <a:t>表示父目录，</a:t>
            </a:r>
            <a:r>
              <a:rPr lang="en-US" altLang="zh-CN" sz="1600" b="1" dirty="0">
                <a:solidFill>
                  <a:srgbClr val="7030A0"/>
                </a:solidFill>
              </a:rPr>
              <a:t>. </a:t>
            </a:r>
            <a:r>
              <a:rPr lang="zh-CN" altLang="en-US" sz="1600" b="1" dirty="0">
                <a:solidFill>
                  <a:srgbClr val="7030A0"/>
                </a:solidFill>
              </a:rPr>
              <a:t>表示当前目录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marL="1200150" lvl="2"/>
            <a:r>
              <a:rPr lang="en-US" altLang="zh-CN" sz="1600" dirty="0"/>
              <a:t>cd \</a:t>
            </a:r>
            <a:r>
              <a:rPr lang="zh-CN" altLang="en-US" sz="1600" dirty="0"/>
              <a:t>      </a:t>
            </a:r>
            <a:r>
              <a:rPr lang="en-US" altLang="zh-CN" sz="1600" dirty="0"/>
              <a:t>//</a:t>
            </a:r>
            <a:r>
              <a:rPr lang="zh-CN" altLang="en-US" sz="1600" dirty="0"/>
              <a:t>回到根目录</a:t>
            </a:r>
            <a:r>
              <a:rPr lang="en-US" altLang="zh-CN" sz="1600" dirty="0"/>
              <a:t>;</a:t>
            </a:r>
          </a:p>
          <a:p>
            <a:pPr marL="1200150" lvl="2"/>
            <a:r>
              <a:rPr lang="en-US" altLang="zh-CN" sz="1600" dirty="0"/>
              <a:t>cd d:    //</a:t>
            </a:r>
            <a:r>
              <a:rPr lang="zh-CN" altLang="en-US" sz="1600" dirty="0"/>
              <a:t>转到</a:t>
            </a:r>
            <a:r>
              <a:rPr lang="en-US" altLang="zh-CN" sz="1600" dirty="0"/>
              <a:t>d</a:t>
            </a:r>
            <a:r>
              <a:rPr lang="zh-CN" altLang="en-US" sz="1600" dirty="0"/>
              <a:t>盘的当前目录；</a:t>
            </a:r>
            <a:endParaRPr lang="en-US" altLang="zh-CN" sz="1600" dirty="0"/>
          </a:p>
          <a:p>
            <a:pPr marL="971550" lvl="1"/>
            <a:r>
              <a:rPr lang="zh-CN" altLang="en-US" sz="1800" dirty="0" smtClean="0"/>
              <a:t>如果当前目录，或</a:t>
            </a:r>
            <a:r>
              <a:rPr lang="en-US" altLang="zh-CN" sz="1800" dirty="0" smtClean="0"/>
              <a:t>path</a:t>
            </a:r>
            <a:r>
              <a:rPr lang="zh-CN" altLang="en-US" sz="1800" dirty="0" smtClean="0"/>
              <a:t>所指向的目录中</a:t>
            </a:r>
            <a:r>
              <a:rPr lang="zh-CN" altLang="en-US" sz="1800" dirty="0"/>
              <a:t>有可执行程序（如</a:t>
            </a:r>
            <a:r>
              <a:rPr lang="en-US" altLang="zh-CN" sz="1800" dirty="0"/>
              <a:t>add.exe</a:t>
            </a:r>
            <a:r>
              <a:rPr lang="zh-CN" altLang="en-US" sz="1800" dirty="0"/>
              <a:t>），在命令窗口中输入</a:t>
            </a:r>
            <a:r>
              <a:rPr lang="en-US" altLang="zh-CN" sz="1800" dirty="0"/>
              <a:t>add</a:t>
            </a:r>
            <a:r>
              <a:rPr lang="zh-CN" altLang="en-US" sz="1800" dirty="0"/>
              <a:t>，回车即可执行程序</a:t>
            </a:r>
            <a:r>
              <a:rPr lang="en-US" altLang="zh-CN" sz="1800" dirty="0"/>
              <a:t>add.exe</a:t>
            </a:r>
            <a:r>
              <a:rPr lang="zh-CN" altLang="en-US" sz="1800" dirty="0"/>
              <a:t>；</a:t>
            </a:r>
            <a:r>
              <a:rPr lang="en-US" altLang="zh-CN" sz="1800" dirty="0"/>
              <a:t>(</a:t>
            </a:r>
            <a:r>
              <a:rPr lang="zh-CN" altLang="en-US" sz="1800" dirty="0"/>
              <a:t>相当于双击</a:t>
            </a:r>
            <a:r>
              <a:rPr lang="en-US" altLang="zh-CN" sz="1800" dirty="0"/>
              <a:t>add.exe</a:t>
            </a:r>
            <a:r>
              <a:rPr lang="zh-CN" altLang="en-US" sz="1800" dirty="0"/>
              <a:t>对应的图标</a:t>
            </a:r>
            <a:r>
              <a:rPr lang="en-US" altLang="zh-CN" sz="18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9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程序如何接收命令行参数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main()</a:t>
            </a:r>
            <a:r>
              <a:rPr lang="zh-CN" altLang="en-US" sz="2000" dirty="0"/>
              <a:t>函数命令行参数的两种形式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</a:pPr>
            <a:r>
              <a:rPr lang="en-US" altLang="zh-CN" sz="1800" dirty="0"/>
              <a:t>int main( </a:t>
            </a:r>
            <a:r>
              <a:rPr lang="en-US" altLang="zh-CN" sz="1800" dirty="0">
                <a:solidFill>
                  <a:srgbClr val="C00000"/>
                </a:solidFill>
              </a:rPr>
              <a:t>int </a:t>
            </a:r>
            <a:r>
              <a:rPr lang="en-US" altLang="zh-CN" sz="1800" dirty="0" err="1">
                <a:solidFill>
                  <a:srgbClr val="C00000"/>
                </a:solidFill>
              </a:rPr>
              <a:t>argc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C00000"/>
                </a:solidFill>
              </a:rPr>
              <a:t>char* </a:t>
            </a:r>
            <a:r>
              <a:rPr lang="en-US" altLang="zh-CN" sz="1800" dirty="0" err="1">
                <a:solidFill>
                  <a:srgbClr val="C00000"/>
                </a:solidFill>
              </a:rPr>
              <a:t>argv</a:t>
            </a:r>
            <a:r>
              <a:rPr lang="en-US" altLang="zh-CN" sz="1800" dirty="0">
                <a:solidFill>
                  <a:srgbClr val="C00000"/>
                </a:solidFill>
              </a:rPr>
              <a:t>[] </a:t>
            </a:r>
            <a:r>
              <a:rPr lang="en-US" altLang="zh-CN" sz="1800" dirty="0"/>
              <a:t>) , </a:t>
            </a:r>
            <a:r>
              <a:rPr lang="zh-CN" altLang="en-US" sz="1800" dirty="0"/>
              <a:t>或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</a:pPr>
            <a:r>
              <a:rPr lang="en-US" altLang="zh-CN" sz="1800" dirty="0"/>
              <a:t>int main( </a:t>
            </a:r>
            <a:r>
              <a:rPr lang="en-US" altLang="zh-CN" sz="1800" dirty="0">
                <a:solidFill>
                  <a:srgbClr val="C00000"/>
                </a:solidFill>
              </a:rPr>
              <a:t>int </a:t>
            </a:r>
            <a:r>
              <a:rPr lang="en-US" altLang="zh-CN" sz="1800" dirty="0" err="1">
                <a:solidFill>
                  <a:srgbClr val="C00000"/>
                </a:solidFill>
              </a:rPr>
              <a:t>argc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C00000"/>
                </a:solidFill>
              </a:rPr>
              <a:t>char **</a:t>
            </a:r>
            <a:r>
              <a:rPr lang="en-US" altLang="zh-CN" sz="1800" dirty="0" err="1">
                <a:solidFill>
                  <a:srgbClr val="C00000"/>
                </a:solidFill>
              </a:rPr>
              <a:t>argv</a:t>
            </a: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/>
              <a:t>)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操作系统从</a:t>
            </a:r>
            <a:r>
              <a:rPr lang="en-US" altLang="zh-CN" sz="2000" dirty="0" smtClean="0"/>
              <a:t>main</a:t>
            </a:r>
            <a:r>
              <a:rPr lang="en-US" altLang="zh-CN" sz="2000" dirty="0"/>
              <a:t>()</a:t>
            </a:r>
            <a:r>
              <a:rPr lang="zh-CN" altLang="en-US" sz="2000" dirty="0"/>
              <a:t>函数开始</a:t>
            </a:r>
            <a:r>
              <a:rPr lang="zh-CN" altLang="en-US" sz="2000" dirty="0" smtClean="0"/>
              <a:t>执行时，</a:t>
            </a:r>
            <a:r>
              <a:rPr lang="zh-CN" altLang="en-US" sz="2000" dirty="0"/>
              <a:t>就给</a:t>
            </a:r>
            <a:r>
              <a:rPr lang="en-US" altLang="zh-CN" sz="2000" dirty="0"/>
              <a:t>main()</a:t>
            </a:r>
            <a:r>
              <a:rPr lang="zh-CN" altLang="en-US" sz="2000" dirty="0"/>
              <a:t>函数传递了两个参数</a:t>
            </a:r>
            <a:r>
              <a:rPr lang="en-US" altLang="zh-CN" sz="2000" dirty="0"/>
              <a:t>;</a:t>
            </a:r>
          </a:p>
          <a:p>
            <a:pPr marL="971550" lvl="1">
              <a:lnSpc>
                <a:spcPct val="100000"/>
              </a:lnSpc>
            </a:pPr>
            <a:r>
              <a:rPr lang="en-US" altLang="zh-CN" sz="1800" b="1" dirty="0" err="1">
                <a:solidFill>
                  <a:srgbClr val="0303DF"/>
                </a:solidFill>
              </a:rPr>
              <a:t>argc</a:t>
            </a:r>
            <a:r>
              <a:rPr lang="zh-CN" altLang="en-US" sz="1800" b="1" dirty="0">
                <a:solidFill>
                  <a:srgbClr val="0303DF"/>
                </a:solidFill>
              </a:rPr>
              <a:t>：命令行参数的个数</a:t>
            </a:r>
            <a:r>
              <a:rPr lang="zh-CN" altLang="en-US" sz="1800" b="1" dirty="0">
                <a:solidFill>
                  <a:srgbClr val="FF0000"/>
                </a:solidFill>
              </a:rPr>
              <a:t>；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971550" lvl="1">
              <a:lnSpc>
                <a:spcPct val="100000"/>
              </a:lnSpc>
            </a:pPr>
            <a:r>
              <a:rPr lang="en-US" altLang="zh-CN" sz="1800" b="1" dirty="0" err="1">
                <a:solidFill>
                  <a:srgbClr val="0303DF"/>
                </a:solidFill>
              </a:rPr>
              <a:t>argv</a:t>
            </a:r>
            <a:r>
              <a:rPr lang="en-US" altLang="zh-CN" sz="1800" b="1" dirty="0">
                <a:solidFill>
                  <a:srgbClr val="0303DF"/>
                </a:solidFill>
              </a:rPr>
              <a:t> </a:t>
            </a:r>
            <a:r>
              <a:rPr lang="zh-CN" altLang="en-US" sz="1800" b="1" dirty="0">
                <a:solidFill>
                  <a:srgbClr val="0303DF"/>
                </a:solidFill>
              </a:rPr>
              <a:t>：</a:t>
            </a:r>
            <a:r>
              <a:rPr lang="zh-CN" altLang="en-US" sz="1800" b="1" dirty="0">
                <a:solidFill>
                  <a:srgbClr val="FF0000"/>
                </a:solidFill>
              </a:rPr>
              <a:t>是一个字符串数组；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971550" lvl="1">
              <a:lnSpc>
                <a:spcPct val="100000"/>
              </a:lnSpc>
            </a:pPr>
            <a:r>
              <a:rPr lang="zh-CN" altLang="en-US" sz="1800" b="1" dirty="0">
                <a:solidFill>
                  <a:srgbClr val="7030A0"/>
                </a:solidFill>
              </a:rPr>
              <a:t>数组</a:t>
            </a:r>
            <a:r>
              <a:rPr lang="en-US" altLang="zh-CN" sz="1800" b="1" dirty="0" err="1">
                <a:solidFill>
                  <a:srgbClr val="0303DF"/>
                </a:solidFill>
              </a:rPr>
              <a:t>argv</a:t>
            </a:r>
            <a:r>
              <a:rPr lang="zh-CN" altLang="en-US" sz="1800" b="1" dirty="0">
                <a:solidFill>
                  <a:srgbClr val="7030A0"/>
                </a:solidFill>
              </a:rPr>
              <a:t>中的每个元素对应一个参数</a:t>
            </a:r>
            <a:r>
              <a:rPr lang="zh-CN" altLang="en-US" sz="1800" b="1" dirty="0">
                <a:solidFill>
                  <a:srgbClr val="FF0000"/>
                </a:solidFill>
              </a:rPr>
              <a:t>，</a:t>
            </a:r>
            <a:r>
              <a:rPr lang="zh-CN" altLang="en-US" sz="1800" b="1" dirty="0">
                <a:solidFill>
                  <a:srgbClr val="006600"/>
                </a:solidFill>
              </a:rPr>
              <a:t>每个参数为</a:t>
            </a:r>
            <a:r>
              <a:rPr lang="zh-CN" altLang="en-US" sz="1800" b="1" dirty="0">
                <a:solidFill>
                  <a:srgbClr val="C00000"/>
                </a:solidFill>
              </a:rPr>
              <a:t>字符串类型</a:t>
            </a:r>
            <a:r>
              <a:rPr lang="zh-CN" altLang="en-US" sz="1800" b="1" dirty="0">
                <a:solidFill>
                  <a:srgbClr val="FF0000"/>
                </a:solidFill>
              </a:rPr>
              <a:t>；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303DF"/>
                </a:solidFill>
                <a:sym typeface="宋体" panose="02010600030101010101" pitchFamily="2" charset="-122"/>
              </a:rPr>
              <a:t>命令行参数以空格分隔；</a:t>
            </a:r>
            <a:endParaRPr lang="en-US" altLang="zh-CN" sz="2000" b="1" dirty="0">
              <a:solidFill>
                <a:srgbClr val="0303DF"/>
              </a:solidFill>
              <a:sym typeface="宋体" panose="02010600030101010101" pitchFamily="2" charset="-122"/>
            </a:endParaRPr>
          </a:p>
          <a:p>
            <a:pPr marL="971550" lvl="1">
              <a:lnSpc>
                <a:spcPct val="100000"/>
              </a:lnSpc>
            </a:pPr>
            <a:r>
              <a:rPr lang="zh-CN" altLang="en-US" sz="1800" dirty="0">
                <a:solidFill>
                  <a:srgbClr val="080808"/>
                </a:solidFill>
              </a:rPr>
              <a:t>如  </a:t>
            </a:r>
            <a:r>
              <a:rPr lang="en-US" altLang="zh-CN" sz="1800" dirty="0">
                <a:solidFill>
                  <a:srgbClr val="080808"/>
                </a:solidFill>
              </a:rPr>
              <a:t>add 3  4</a:t>
            </a:r>
          </a:p>
          <a:p>
            <a:pPr marL="971550" lvl="1">
              <a:lnSpc>
                <a:spcPct val="100000"/>
              </a:lnSpc>
            </a:pPr>
            <a:r>
              <a:rPr lang="zh-CN" altLang="en-US" sz="1800" dirty="0">
                <a:solidFill>
                  <a:srgbClr val="080808"/>
                </a:solidFill>
              </a:rPr>
              <a:t>参数</a:t>
            </a:r>
            <a:r>
              <a:rPr lang="en-US" altLang="zh-CN" sz="1800" dirty="0">
                <a:solidFill>
                  <a:srgbClr val="080808"/>
                </a:solidFill>
              </a:rPr>
              <a:t>3</a:t>
            </a:r>
            <a:r>
              <a:rPr lang="zh-CN" altLang="en-US" sz="1800" dirty="0">
                <a:solidFill>
                  <a:srgbClr val="080808"/>
                </a:solidFill>
              </a:rPr>
              <a:t>与</a:t>
            </a:r>
            <a:r>
              <a:rPr lang="en-US" altLang="zh-CN" sz="1800" dirty="0">
                <a:solidFill>
                  <a:srgbClr val="080808"/>
                </a:solidFill>
              </a:rPr>
              <a:t>4</a:t>
            </a:r>
            <a:r>
              <a:rPr lang="zh-CN" altLang="en-US" sz="1800" dirty="0">
                <a:solidFill>
                  <a:srgbClr val="080808"/>
                </a:solidFill>
              </a:rPr>
              <a:t>被视为</a:t>
            </a:r>
            <a:r>
              <a:rPr lang="zh-CN" altLang="en-US" sz="1800" b="1" dirty="0">
                <a:solidFill>
                  <a:srgbClr val="7030A0"/>
                </a:solidFill>
              </a:rPr>
              <a:t>两个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字符串：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“3”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与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“4”</a:t>
            </a:r>
            <a:r>
              <a:rPr lang="zh-CN" altLang="en-US" sz="1800" dirty="0" smtClean="0">
                <a:solidFill>
                  <a:srgbClr val="080808"/>
                </a:solidFill>
              </a:rPr>
              <a:t>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main</a:t>
            </a:r>
            <a:r>
              <a:rPr lang="zh-CN" altLang="en-US" sz="2000" dirty="0" smtClean="0"/>
              <a:t>函数的两个参数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argc</a:t>
            </a:r>
            <a:r>
              <a:rPr lang="zh-CN" altLang="en-US" sz="2000" dirty="0" smtClean="0">
                <a:solidFill>
                  <a:srgbClr val="C00000"/>
                </a:solidFill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argv</a:t>
            </a:r>
            <a:r>
              <a:rPr lang="en-US" altLang="zh-CN" sz="2000" dirty="0">
                <a:solidFill>
                  <a:srgbClr val="C00000"/>
                </a:solidFill>
              </a:rPr>
              <a:t>[]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值根据用户运行程序时所输入的命令行参数的个数及内容自动确定；</a:t>
            </a:r>
            <a:endParaRPr lang="en-US" altLang="zh-CN" sz="2000" b="1" dirty="0">
              <a:solidFill>
                <a:srgbClr val="0303DF"/>
              </a:solidFill>
              <a:sym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rgbClr val="0303DF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7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程序如何接收命令行参数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考察下数程序片段的输出</a:t>
            </a:r>
            <a:endParaRPr lang="en-US" altLang="zh-CN" sz="2000" dirty="0" smtClean="0"/>
          </a:p>
          <a:p>
            <a:pPr lvl="1" indent="0"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lvl="1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 char *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[])</a:t>
            </a:r>
          </a:p>
          <a:p>
            <a:pPr lvl="1" indent="0">
              <a:buNone/>
            </a:pPr>
            <a:r>
              <a:rPr lang="en-US" altLang="zh-CN" sz="1800" dirty="0"/>
              <a:t>{</a:t>
            </a:r>
          </a:p>
          <a:p>
            <a:pPr lvl="2" indent="0">
              <a:buNone/>
            </a:pPr>
            <a:r>
              <a:rPr lang="en-US" altLang="zh-CN" sz="1800" dirty="0" err="1" smtClean="0"/>
              <a:t>printf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=%d\n",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);</a:t>
            </a:r>
          </a:p>
          <a:p>
            <a:pPr lvl="2" indent="0">
              <a:buNone/>
            </a:pPr>
            <a:r>
              <a:rPr lang="en-US" altLang="zh-CN" sz="1800" dirty="0" smtClean="0"/>
              <a:t>for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=0;i&lt;</a:t>
            </a:r>
            <a:r>
              <a:rPr lang="en-US" altLang="zh-CN" sz="1800" dirty="0" err="1" smtClean="0"/>
              <a:t>argc;i</a:t>
            </a:r>
            <a:r>
              <a:rPr lang="en-US" altLang="zh-CN" sz="1800" dirty="0"/>
              <a:t>++)</a:t>
            </a:r>
          </a:p>
          <a:p>
            <a:pPr lvl="2" indent="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[%d]=%s\n",</a:t>
            </a:r>
            <a:r>
              <a:rPr lang="en-US" altLang="zh-CN" sz="1800" dirty="0" err="1"/>
              <a:t>i,argv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 smtClean="0"/>
              <a:t>]);</a:t>
            </a:r>
          </a:p>
          <a:p>
            <a:pPr lvl="2" indent="0">
              <a:buNone/>
            </a:pPr>
            <a:r>
              <a:rPr lang="en-US" altLang="zh-CN" sz="1800" dirty="0" smtClean="0"/>
              <a:t>return </a:t>
            </a:r>
            <a:r>
              <a:rPr lang="en-US" altLang="zh-CN" sz="1800" dirty="0"/>
              <a:t>0;</a:t>
            </a:r>
          </a:p>
          <a:p>
            <a:pPr lvl="1" indent="0">
              <a:buNone/>
            </a:pPr>
            <a:r>
              <a:rPr lang="en-US" altLang="zh-CN" sz="1800" dirty="0"/>
              <a:t>}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278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程序如何接收命令行参数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规定，</a:t>
            </a:r>
            <a:r>
              <a:rPr lang="en-US" altLang="zh-CN" sz="2000" dirty="0" err="1">
                <a:solidFill>
                  <a:srgbClr val="0303DF"/>
                </a:solidFill>
              </a:rPr>
              <a:t>argv</a:t>
            </a:r>
            <a:r>
              <a:rPr lang="en-US" altLang="zh-CN" sz="2000" dirty="0">
                <a:solidFill>
                  <a:srgbClr val="0303DF"/>
                </a:solidFill>
              </a:rPr>
              <a:t>[0]=</a:t>
            </a:r>
            <a:r>
              <a:rPr lang="zh-CN" altLang="en-US" sz="2000" dirty="0">
                <a:solidFill>
                  <a:srgbClr val="0303DF"/>
                </a:solidFill>
              </a:rPr>
              <a:t>程序名</a:t>
            </a:r>
            <a:r>
              <a:rPr lang="en-US" altLang="zh-CN" sz="2000" dirty="0" smtClean="0">
                <a:solidFill>
                  <a:srgbClr val="0303DF"/>
                </a:solidFill>
              </a:rPr>
              <a:t>(</a:t>
            </a:r>
            <a:r>
              <a:rPr lang="zh-CN" altLang="en-US" sz="2000" dirty="0" smtClean="0">
                <a:solidFill>
                  <a:srgbClr val="0303DF"/>
                </a:solidFill>
              </a:rPr>
              <a:t>绝对路径路径</a:t>
            </a:r>
            <a:r>
              <a:rPr lang="en-US" altLang="zh-CN" sz="2000" dirty="0">
                <a:solidFill>
                  <a:srgbClr val="0303DF"/>
                </a:solidFill>
              </a:rPr>
              <a:t>)</a:t>
            </a:r>
            <a:r>
              <a:rPr lang="zh-CN" altLang="en-US" sz="2000" dirty="0">
                <a:solidFill>
                  <a:srgbClr val="0303DF"/>
                </a:solidFill>
              </a:rPr>
              <a:t>，因此</a:t>
            </a:r>
            <a:r>
              <a:rPr lang="en-US" altLang="zh-CN" sz="2000" dirty="0" err="1">
                <a:solidFill>
                  <a:srgbClr val="0303DF"/>
                </a:solidFill>
              </a:rPr>
              <a:t>argc</a:t>
            </a:r>
            <a:r>
              <a:rPr lang="zh-CN" altLang="en-US" sz="2000" dirty="0">
                <a:solidFill>
                  <a:srgbClr val="0303DF"/>
                </a:solidFill>
              </a:rPr>
              <a:t>至少为</a:t>
            </a:r>
            <a:r>
              <a:rPr lang="en-US" altLang="zh-CN" sz="2000" dirty="0">
                <a:solidFill>
                  <a:srgbClr val="0303DF"/>
                </a:solidFill>
              </a:rPr>
              <a:t>1</a:t>
            </a:r>
            <a:r>
              <a:rPr lang="zh-CN" altLang="en-US" sz="2000" dirty="0">
                <a:solidFill>
                  <a:srgbClr val="0303DF"/>
                </a:solidFill>
              </a:rPr>
              <a:t>；（</a:t>
            </a:r>
            <a:r>
              <a:rPr lang="en-US" altLang="zh-CN" sz="2000" dirty="0" err="1">
                <a:solidFill>
                  <a:srgbClr val="0303DF"/>
                </a:solidFill>
              </a:rPr>
              <a:t>dev</a:t>
            </a:r>
            <a:r>
              <a:rPr lang="zh-CN" altLang="en-US" sz="2000" dirty="0">
                <a:solidFill>
                  <a:srgbClr val="0303DF"/>
                </a:solidFill>
              </a:rPr>
              <a:t>举例）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971550" lvl="1">
              <a:lnSpc>
                <a:spcPct val="90000"/>
              </a:lnSpc>
              <a:spcBef>
                <a:spcPts val="1200"/>
              </a:spcBef>
            </a:pPr>
            <a:r>
              <a:rPr lang="zh-CN" altLang="en-US" sz="1800" dirty="0"/>
              <a:t>例如</a:t>
            </a:r>
            <a:r>
              <a:rPr lang="en-US" altLang="zh-CN" sz="1800" dirty="0"/>
              <a:t>: copy  f1.txt  f2.txt, </a:t>
            </a:r>
          </a:p>
          <a:p>
            <a:pPr marL="971550" lvl="1">
              <a:lnSpc>
                <a:spcPct val="90000"/>
              </a:lnSpc>
              <a:spcBef>
                <a:spcPts val="1200"/>
              </a:spcBef>
            </a:pPr>
            <a:r>
              <a:rPr lang="zh-CN" altLang="en-US" sz="1800" dirty="0"/>
              <a:t>加上程序名，共有</a:t>
            </a:r>
            <a:r>
              <a:rPr lang="en-US" altLang="zh-CN" sz="1800" dirty="0"/>
              <a:t>3</a:t>
            </a:r>
            <a:r>
              <a:rPr lang="zh-CN" altLang="en-US" sz="1800" dirty="0"/>
              <a:t>个参数，</a:t>
            </a:r>
            <a:r>
              <a:rPr lang="en-US" altLang="zh-CN" sz="1800" dirty="0"/>
              <a:t> </a:t>
            </a:r>
            <a:r>
              <a:rPr lang="zh-CN" altLang="en-US" sz="1800" dirty="0"/>
              <a:t>因此</a:t>
            </a:r>
            <a:r>
              <a:rPr lang="en-US" altLang="zh-CN" sz="1800" dirty="0" err="1"/>
              <a:t>argc</a:t>
            </a:r>
            <a:r>
              <a:rPr lang="zh-CN" altLang="en-US" sz="1800" dirty="0"/>
              <a:t>的值为</a:t>
            </a:r>
            <a:r>
              <a:rPr lang="en-US" altLang="zh-CN" sz="1800" dirty="0"/>
              <a:t>3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>
              <a:lnSpc>
                <a:spcPct val="90000"/>
              </a:lnSpc>
              <a:spcBef>
                <a:spcPts val="1200"/>
              </a:spcBef>
            </a:pPr>
            <a:r>
              <a:rPr lang="zh-CN" altLang="en-US" sz="1800" dirty="0"/>
              <a:t>其中，</a:t>
            </a:r>
            <a:r>
              <a:rPr lang="en-US" altLang="zh-CN" sz="1800" dirty="0" err="1">
                <a:solidFill>
                  <a:srgbClr val="C00000"/>
                </a:solidFill>
              </a:rPr>
              <a:t>argv</a:t>
            </a:r>
            <a:r>
              <a:rPr lang="en-US" altLang="zh-CN" sz="1800" dirty="0">
                <a:solidFill>
                  <a:srgbClr val="C00000"/>
                </a:solidFill>
              </a:rPr>
              <a:t>[0]</a:t>
            </a:r>
            <a:r>
              <a:rPr lang="en-US" altLang="zh-CN" sz="1800" dirty="0"/>
              <a:t>=“</a:t>
            </a:r>
            <a:r>
              <a:rPr lang="en-US" altLang="zh-CN" sz="1800" dirty="0">
                <a:solidFill>
                  <a:srgbClr val="7030A0"/>
                </a:solidFill>
              </a:rPr>
              <a:t>copy</a:t>
            </a:r>
            <a:r>
              <a:rPr lang="en-US" altLang="zh-CN" sz="1800" dirty="0"/>
              <a:t>”,  </a:t>
            </a:r>
            <a:r>
              <a:rPr lang="en-US" altLang="zh-CN" sz="1800" dirty="0" err="1">
                <a:solidFill>
                  <a:srgbClr val="C00000"/>
                </a:solidFill>
              </a:rPr>
              <a:t>argv</a:t>
            </a:r>
            <a:r>
              <a:rPr lang="en-US" altLang="zh-CN" sz="1800" dirty="0">
                <a:solidFill>
                  <a:srgbClr val="C00000"/>
                </a:solidFill>
              </a:rPr>
              <a:t>[1]</a:t>
            </a:r>
            <a:r>
              <a:rPr lang="en-US" altLang="zh-CN" sz="1800" dirty="0"/>
              <a:t>=“</a:t>
            </a:r>
            <a:r>
              <a:rPr lang="en-US" altLang="zh-CN" sz="1800" dirty="0">
                <a:solidFill>
                  <a:srgbClr val="7030A0"/>
                </a:solidFill>
              </a:rPr>
              <a:t>f1.txt</a:t>
            </a:r>
            <a:r>
              <a:rPr lang="en-US" altLang="zh-CN" sz="1800" dirty="0"/>
              <a:t>”</a:t>
            </a:r>
            <a:r>
              <a:rPr lang="zh-CN" altLang="en-US" sz="1800" dirty="0"/>
              <a:t>，</a:t>
            </a:r>
            <a:r>
              <a:rPr lang="en-US" altLang="zh-CN" sz="1800" dirty="0" err="1">
                <a:solidFill>
                  <a:srgbClr val="C00000"/>
                </a:solidFill>
              </a:rPr>
              <a:t>argv</a:t>
            </a:r>
            <a:r>
              <a:rPr lang="en-US" altLang="zh-CN" sz="1800" dirty="0">
                <a:solidFill>
                  <a:srgbClr val="C00000"/>
                </a:solidFill>
              </a:rPr>
              <a:t>[2]</a:t>
            </a:r>
            <a:r>
              <a:rPr lang="en-US" altLang="zh-CN" sz="1800" dirty="0"/>
              <a:t>=“</a:t>
            </a:r>
            <a:r>
              <a:rPr lang="en-US" altLang="zh-CN" sz="1800" dirty="0">
                <a:solidFill>
                  <a:srgbClr val="7030A0"/>
                </a:solidFill>
              </a:rPr>
              <a:t>f2.txt</a:t>
            </a:r>
            <a:r>
              <a:rPr lang="en-US" altLang="zh-CN" sz="1800" dirty="0"/>
              <a:t>”;</a:t>
            </a:r>
          </a:p>
          <a:p>
            <a:pPr marL="971550" lvl="1">
              <a:lnSpc>
                <a:spcPct val="90000"/>
              </a:lnSpc>
              <a:spcBef>
                <a:spcPts val="1200"/>
              </a:spcBef>
            </a:pPr>
            <a:r>
              <a:rPr lang="zh-CN" altLang="en-US" sz="1800" dirty="0">
                <a:solidFill>
                  <a:srgbClr val="006600"/>
                </a:solidFill>
              </a:rPr>
              <a:t>有的系统中，如</a:t>
            </a:r>
            <a:r>
              <a:rPr lang="en-US" altLang="zh-CN" sz="1800" dirty="0">
                <a:solidFill>
                  <a:srgbClr val="006600"/>
                </a:solidFill>
              </a:rPr>
              <a:t>Linux</a:t>
            </a:r>
            <a:r>
              <a:rPr lang="zh-CN" altLang="en-US" sz="1800" dirty="0">
                <a:solidFill>
                  <a:srgbClr val="006600"/>
                </a:solidFill>
              </a:rPr>
              <a:t>，</a:t>
            </a: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</a:rPr>
              <a:t>argv</a:t>
            </a:r>
            <a:r>
              <a:rPr lang="en-US" altLang="zh-CN" sz="1800" dirty="0">
                <a:solidFill>
                  <a:srgbClr val="C00000"/>
                </a:solidFill>
              </a:rPr>
              <a:t>[3]=NULL, </a:t>
            </a:r>
            <a:r>
              <a:rPr lang="en-US" altLang="zh-CN" sz="1800" dirty="0" err="1">
                <a:solidFill>
                  <a:srgbClr val="006600"/>
                </a:solidFill>
              </a:rPr>
              <a:t>argv</a:t>
            </a:r>
            <a:r>
              <a:rPr lang="en-US" altLang="zh-CN" sz="1800" dirty="0">
                <a:solidFill>
                  <a:srgbClr val="006600"/>
                </a:solidFill>
              </a:rPr>
              <a:t>[4]</a:t>
            </a:r>
            <a:r>
              <a:rPr lang="zh-CN" altLang="en-US" sz="1800" dirty="0">
                <a:solidFill>
                  <a:srgbClr val="006600"/>
                </a:solidFill>
              </a:rPr>
              <a:t>及后续元素的值不定</a:t>
            </a:r>
            <a:r>
              <a:rPr lang="zh-CN" altLang="en-US" sz="1800" dirty="0" smtClean="0">
                <a:solidFill>
                  <a:srgbClr val="006600"/>
                </a:solidFill>
              </a:rPr>
              <a:t>；</a:t>
            </a:r>
            <a:endParaRPr lang="en-US" altLang="zh-CN" sz="1800" dirty="0" smtClean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7030A0"/>
                </a:solidFill>
              </a:rPr>
              <a:t>注</a:t>
            </a:r>
            <a:r>
              <a:rPr lang="en-US" altLang="zh-CN" sz="2000" dirty="0" smtClean="0">
                <a:solidFill>
                  <a:srgbClr val="7030A0"/>
                </a:solidFill>
              </a:rPr>
              <a:t>1</a:t>
            </a:r>
            <a:r>
              <a:rPr lang="zh-CN" altLang="en-US" sz="2000" dirty="0" smtClean="0">
                <a:solidFill>
                  <a:srgbClr val="7030A0"/>
                </a:solidFill>
              </a:rPr>
              <a:t>：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800" dirty="0"/>
              <a:t>可以通过</a:t>
            </a:r>
            <a:r>
              <a:rPr lang="zh-CN" altLang="en-US" sz="1800" dirty="0">
                <a:solidFill>
                  <a:srgbClr val="C00000"/>
                </a:solidFill>
              </a:rPr>
              <a:t>数组名</a:t>
            </a:r>
            <a:r>
              <a:rPr lang="zh-CN" altLang="en-US" sz="1800" dirty="0"/>
              <a:t>与</a:t>
            </a:r>
            <a:r>
              <a:rPr lang="zh-CN" altLang="en-US" sz="1800" dirty="0">
                <a:solidFill>
                  <a:srgbClr val="C00000"/>
                </a:solidFill>
              </a:rPr>
              <a:t>指针</a:t>
            </a:r>
            <a:r>
              <a:rPr lang="zh-CN" altLang="en-US" sz="1800" dirty="0"/>
              <a:t>两种方法访问数组元素；</a:t>
            </a:r>
            <a:endParaRPr lang="en-US" altLang="zh-CN" sz="1800" dirty="0"/>
          </a:p>
          <a:p>
            <a:pPr marL="971550" lvl="1"/>
            <a:r>
              <a:rPr lang="en-US" altLang="zh-CN" sz="1800" dirty="0"/>
              <a:t>char *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[]</a:t>
            </a:r>
            <a:r>
              <a:rPr lang="zh-CN" altLang="en-US" sz="1800" dirty="0"/>
              <a:t> 与</a:t>
            </a:r>
            <a:r>
              <a:rPr lang="en-US" altLang="zh-CN" sz="1800" dirty="0"/>
              <a:t>char **</a:t>
            </a:r>
            <a:r>
              <a:rPr lang="en-US" altLang="zh-CN" sz="1800" dirty="0" err="1"/>
              <a:t>argv</a:t>
            </a:r>
            <a:r>
              <a:rPr lang="zh-CN" altLang="en-US" sz="1800" dirty="0"/>
              <a:t>的两种定义形式中，下述两种方法均可使用</a:t>
            </a:r>
            <a:endParaRPr lang="en-US" altLang="zh-CN" sz="1800" dirty="0"/>
          </a:p>
          <a:p>
            <a:pPr marL="1200150" lvl="2"/>
            <a:r>
              <a:rPr lang="en-US" altLang="zh-CN" sz="1600" dirty="0" err="1"/>
              <a:t>argv</a:t>
            </a:r>
            <a:r>
              <a:rPr lang="en-US" altLang="zh-CN" sz="1600" dirty="0"/>
              <a:t>[0] </a:t>
            </a:r>
            <a:r>
              <a:rPr lang="zh-CN" altLang="en-US" sz="1600" dirty="0"/>
              <a:t>等价于 </a:t>
            </a:r>
            <a:r>
              <a:rPr lang="en-US" altLang="zh-CN" sz="1600" dirty="0"/>
              <a:t>*</a:t>
            </a:r>
            <a:r>
              <a:rPr lang="en-US" altLang="zh-CN" sz="1600" dirty="0" err="1"/>
              <a:t>argv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1200150" lvl="2"/>
            <a:r>
              <a:rPr lang="en-US" altLang="zh-CN" sz="1600" dirty="0" err="1"/>
              <a:t>argv</a:t>
            </a:r>
            <a:r>
              <a:rPr lang="en-US" altLang="zh-CN" sz="1600" dirty="0"/>
              <a:t>[1] </a:t>
            </a:r>
            <a:r>
              <a:rPr lang="zh-CN" altLang="en-US" sz="1600" dirty="0"/>
              <a:t>等价于 </a:t>
            </a:r>
            <a:r>
              <a:rPr lang="en-US" altLang="zh-CN" sz="1600" dirty="0"/>
              <a:t>*(argv+1)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1200150" lvl="2"/>
            <a:r>
              <a:rPr lang="en-US" altLang="zh-CN" sz="1600" dirty="0" err="1"/>
              <a:t>argv</a:t>
            </a:r>
            <a:r>
              <a:rPr lang="en-US" altLang="zh-CN" sz="1600" dirty="0"/>
              <a:t>[2] </a:t>
            </a:r>
            <a:r>
              <a:rPr lang="zh-CN" altLang="en-US" sz="1600" dirty="0"/>
              <a:t>等价于 </a:t>
            </a:r>
            <a:r>
              <a:rPr lang="en-US" altLang="zh-CN" sz="1600" dirty="0"/>
              <a:t>*(argv+2)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1200150" lvl="2"/>
            <a:r>
              <a:rPr lang="zh-CN" altLang="en-US" sz="1600" dirty="0"/>
              <a:t>以此类推；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7030A0"/>
                </a:solidFill>
              </a:rPr>
              <a:t>注</a:t>
            </a:r>
            <a:r>
              <a:rPr lang="en-US" altLang="zh-CN" sz="2000" dirty="0">
                <a:solidFill>
                  <a:srgbClr val="7030A0"/>
                </a:solidFill>
              </a:rPr>
              <a:t>2</a:t>
            </a:r>
            <a:r>
              <a:rPr lang="zh-CN" altLang="en-US" sz="2000" dirty="0" smtClean="0">
                <a:solidFill>
                  <a:srgbClr val="7030A0"/>
                </a:solidFill>
              </a:rPr>
              <a:t>：</a:t>
            </a:r>
            <a:r>
              <a:rPr lang="zh-CN" altLang="en-US" sz="2000" dirty="0"/>
              <a:t>如果无参运行一个程序，则 </a:t>
            </a:r>
            <a:r>
              <a:rPr lang="en-US" altLang="zh-CN" sz="2000" dirty="0" err="1">
                <a:solidFill>
                  <a:srgbClr val="0303DF"/>
                </a:solidFill>
              </a:rPr>
              <a:t>argc</a:t>
            </a:r>
            <a:r>
              <a:rPr lang="en-US" altLang="zh-CN" sz="2000" dirty="0">
                <a:solidFill>
                  <a:srgbClr val="0303DF"/>
                </a:solidFill>
              </a:rPr>
              <a:t>=1,</a:t>
            </a:r>
            <a:r>
              <a:rPr lang="zh-CN" altLang="en-US" sz="1800" dirty="0">
                <a:solidFill>
                  <a:srgbClr val="080808"/>
                </a:solidFill>
              </a:rPr>
              <a:t> </a:t>
            </a:r>
            <a:r>
              <a:rPr lang="en-US" altLang="zh-CN" sz="2000" dirty="0" err="1">
                <a:solidFill>
                  <a:srgbClr val="0303DF"/>
                </a:solidFill>
              </a:rPr>
              <a:t>argv</a:t>
            </a:r>
            <a:r>
              <a:rPr lang="en-US" altLang="zh-CN" sz="2000" dirty="0">
                <a:solidFill>
                  <a:srgbClr val="0303DF"/>
                </a:solidFill>
              </a:rPr>
              <a:t>[0]=</a:t>
            </a:r>
            <a:r>
              <a:rPr lang="zh-CN" altLang="en-US" sz="2000" dirty="0">
                <a:solidFill>
                  <a:srgbClr val="0303DF"/>
                </a:solidFill>
              </a:rPr>
              <a:t>程序名</a:t>
            </a:r>
            <a:r>
              <a:rPr lang="en-US" altLang="zh-CN" sz="2000" dirty="0">
                <a:solidFill>
                  <a:srgbClr val="0303DF"/>
                </a:solidFill>
              </a:rPr>
              <a:t>(</a:t>
            </a:r>
            <a:r>
              <a:rPr lang="zh-CN" altLang="en-US" sz="2000" dirty="0">
                <a:solidFill>
                  <a:srgbClr val="0303DF"/>
                </a:solidFill>
              </a:rPr>
              <a:t>全路径</a:t>
            </a:r>
            <a:r>
              <a:rPr lang="en-US" altLang="zh-CN" sz="2000" dirty="0" smtClean="0">
                <a:solidFill>
                  <a:srgbClr val="0303DF"/>
                </a:solidFill>
              </a:rPr>
              <a:t>);</a:t>
            </a:r>
            <a:endParaRPr lang="en-US" altLang="zh-CN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5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程序中获取命令行参数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303DF"/>
                </a:solidFill>
              </a:rPr>
              <a:t>如果</a:t>
            </a:r>
            <a:r>
              <a:rPr lang="zh-CN" altLang="en-US" sz="2000" dirty="0">
                <a:solidFill>
                  <a:srgbClr val="0303DF"/>
                </a:solidFill>
              </a:rPr>
              <a:t>希望通过命令行参数获取一个数值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可用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atoi</a:t>
            </a:r>
            <a:r>
              <a:rPr lang="en-US" altLang="zh-CN" sz="2000" dirty="0">
                <a:solidFill>
                  <a:srgbClr val="C00000"/>
                </a:solidFill>
              </a:rPr>
              <a:t>(),</a:t>
            </a:r>
            <a:r>
              <a:rPr lang="en-US" altLang="zh-CN" sz="2000" i="1" dirty="0">
                <a:solidFill>
                  <a:srgbClr val="006600"/>
                </a:solidFill>
              </a:rPr>
              <a:t> </a:t>
            </a:r>
            <a:r>
              <a:rPr lang="en-US" altLang="zh-CN" sz="2000" i="1" dirty="0" err="1">
                <a:solidFill>
                  <a:srgbClr val="006600"/>
                </a:solidFill>
              </a:rPr>
              <a:t>atol</a:t>
            </a:r>
            <a:r>
              <a:rPr lang="en-US" altLang="zh-CN" sz="2000" i="1" dirty="0">
                <a:solidFill>
                  <a:srgbClr val="006600"/>
                </a:solidFill>
              </a:rPr>
              <a:t>(), atoll(),</a:t>
            </a:r>
            <a:r>
              <a:rPr lang="en-US" altLang="zh-CN" sz="2000" i="1" dirty="0" err="1">
                <a:solidFill>
                  <a:srgbClr val="006600"/>
                </a:solidFill>
              </a:rPr>
              <a:t>atof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()  </a:t>
            </a:r>
            <a:r>
              <a:rPr lang="zh-CN" altLang="en-US" sz="2000" dirty="0" smtClean="0"/>
              <a:t>等</a:t>
            </a:r>
            <a:r>
              <a:rPr lang="zh-CN" altLang="en-US" sz="2000" dirty="0"/>
              <a:t>系列函数将相应的命令行参数转换成相应的数值；</a:t>
            </a:r>
            <a:endParaRPr lang="en-US" altLang="zh-CN" sz="2000" dirty="0"/>
          </a:p>
          <a:p>
            <a:pPr marL="971550" lvl="1">
              <a:spcBef>
                <a:spcPts val="0"/>
              </a:spcBef>
            </a:pPr>
            <a:r>
              <a:rPr lang="zh-CN" altLang="en-US" sz="1800" dirty="0"/>
              <a:t>因为命令行参数是字符串；</a:t>
            </a:r>
            <a:endParaRPr lang="en-US" altLang="zh-CN" sz="1800" dirty="0"/>
          </a:p>
          <a:p>
            <a:pPr marL="971550" lvl="1">
              <a:spcBef>
                <a:spcPts val="0"/>
              </a:spcBef>
            </a:pPr>
            <a:r>
              <a:rPr lang="zh-CN" altLang="en-US" sz="1800" dirty="0">
                <a:solidFill>
                  <a:srgbClr val="080808"/>
                </a:solidFill>
              </a:rPr>
              <a:t>系列转换函</a:t>
            </a:r>
            <a:r>
              <a:rPr lang="zh-CN" altLang="en-US" sz="1800" dirty="0" smtClean="0">
                <a:solidFill>
                  <a:srgbClr val="080808"/>
                </a:solidFill>
              </a:rPr>
              <a:t>头文件：</a:t>
            </a:r>
            <a:r>
              <a:rPr lang="en-US" altLang="zh-CN" sz="1800" dirty="0" smtClean="0">
                <a:solidFill>
                  <a:srgbClr val="7030A0"/>
                </a:solidFill>
              </a:rPr>
              <a:t>&lt;</a:t>
            </a:r>
            <a:r>
              <a:rPr lang="en-US" altLang="zh-CN" sz="1800" dirty="0" err="1">
                <a:solidFill>
                  <a:srgbClr val="7030A0"/>
                </a:solidFill>
              </a:rPr>
              <a:t>stdlib.h</a:t>
            </a:r>
            <a:r>
              <a:rPr lang="en-US" altLang="zh-CN" sz="1800" dirty="0" smtClean="0">
                <a:solidFill>
                  <a:srgbClr val="7030A0"/>
                </a:solidFill>
              </a:rPr>
              <a:t>&gt;</a:t>
            </a:r>
            <a:endParaRPr lang="en-US" altLang="zh-CN" sz="1800" dirty="0" smtClean="0">
              <a:solidFill>
                <a:srgbClr val="080808"/>
              </a:solidFill>
            </a:endParaRPr>
          </a:p>
          <a:p>
            <a:pPr marL="971550" lvl="1"/>
            <a:r>
              <a:rPr lang="en-US" altLang="zh-CN" sz="1800" i="1" dirty="0" err="1">
                <a:solidFill>
                  <a:srgbClr val="006600"/>
                </a:solidFill>
              </a:rPr>
              <a:t>int</a:t>
            </a:r>
            <a:r>
              <a:rPr lang="en-US" altLang="zh-CN" sz="1800" i="1" dirty="0">
                <a:solidFill>
                  <a:srgbClr val="006600"/>
                </a:solidFill>
              </a:rPr>
              <a:t> </a:t>
            </a:r>
            <a:r>
              <a:rPr lang="en-US" altLang="zh-CN" sz="1800" i="1" dirty="0" err="1">
                <a:solidFill>
                  <a:srgbClr val="006600"/>
                </a:solidFill>
              </a:rPr>
              <a:t>atoi</a:t>
            </a:r>
            <a:r>
              <a:rPr lang="en-US" altLang="zh-CN" sz="1800" i="1" dirty="0">
                <a:solidFill>
                  <a:srgbClr val="006600"/>
                </a:solidFill>
              </a:rPr>
              <a:t>(char *</a:t>
            </a:r>
            <a:r>
              <a:rPr lang="en-US" altLang="zh-CN" sz="1800" i="1" dirty="0" err="1">
                <a:solidFill>
                  <a:srgbClr val="006600"/>
                </a:solidFill>
              </a:rPr>
              <a:t>nptr</a:t>
            </a:r>
            <a:r>
              <a:rPr lang="en-US" altLang="zh-CN" sz="1800" i="1" dirty="0">
                <a:solidFill>
                  <a:srgbClr val="006600"/>
                </a:solidFill>
              </a:rPr>
              <a:t>)   //</a:t>
            </a:r>
            <a:r>
              <a:rPr lang="en-US" altLang="zh-CN" sz="1800" i="1" dirty="0"/>
              <a:t> //</a:t>
            </a:r>
            <a:r>
              <a:rPr lang="en-US" altLang="zh-CN" sz="1800" i="1" dirty="0" err="1">
                <a:sym typeface="Wingdings" panose="05000000000000000000" pitchFamily="2" charset="2"/>
              </a:rPr>
              <a:t>stringint</a:t>
            </a:r>
            <a:endParaRPr lang="en-US" altLang="zh-CN" sz="1800" i="1" dirty="0">
              <a:solidFill>
                <a:srgbClr val="006600"/>
              </a:solidFill>
            </a:endParaRPr>
          </a:p>
          <a:p>
            <a:pPr marL="971550" lvl="1"/>
            <a:r>
              <a:rPr lang="en-US" altLang="zh-CN" sz="1800" i="1" dirty="0">
                <a:solidFill>
                  <a:srgbClr val="006600"/>
                </a:solidFill>
              </a:rPr>
              <a:t>long </a:t>
            </a:r>
            <a:r>
              <a:rPr lang="en-US" altLang="zh-CN" sz="1800" i="1" dirty="0" err="1">
                <a:solidFill>
                  <a:srgbClr val="006600"/>
                </a:solidFill>
              </a:rPr>
              <a:t>atol</a:t>
            </a:r>
            <a:r>
              <a:rPr lang="en-US" altLang="zh-CN" sz="1800" i="1" dirty="0">
                <a:solidFill>
                  <a:srgbClr val="006600"/>
                </a:solidFill>
              </a:rPr>
              <a:t>(char *</a:t>
            </a:r>
            <a:r>
              <a:rPr lang="en-US" altLang="zh-CN" sz="1800" i="1" dirty="0" err="1">
                <a:solidFill>
                  <a:srgbClr val="006600"/>
                </a:solidFill>
              </a:rPr>
              <a:t>nptr</a:t>
            </a:r>
            <a:r>
              <a:rPr lang="en-US" altLang="zh-CN" sz="1800" i="1" dirty="0">
                <a:solidFill>
                  <a:srgbClr val="006600"/>
                </a:solidFill>
              </a:rPr>
              <a:t>) </a:t>
            </a:r>
          </a:p>
          <a:p>
            <a:pPr marL="971550" lvl="1"/>
            <a:r>
              <a:rPr lang="en-US" altLang="zh-CN" sz="1800" i="1" dirty="0">
                <a:solidFill>
                  <a:srgbClr val="006600"/>
                </a:solidFill>
              </a:rPr>
              <a:t>long </a:t>
            </a:r>
            <a:r>
              <a:rPr lang="en-US" altLang="zh-CN" sz="1800" i="1" dirty="0" err="1">
                <a:solidFill>
                  <a:srgbClr val="006600"/>
                </a:solidFill>
              </a:rPr>
              <a:t>long</a:t>
            </a:r>
            <a:r>
              <a:rPr lang="en-US" altLang="zh-CN" sz="1800" i="1" dirty="0">
                <a:solidFill>
                  <a:srgbClr val="006600"/>
                </a:solidFill>
              </a:rPr>
              <a:t> atoll(char *</a:t>
            </a:r>
            <a:r>
              <a:rPr lang="en-US" altLang="zh-CN" sz="1800" i="1" dirty="0" err="1">
                <a:solidFill>
                  <a:srgbClr val="006600"/>
                </a:solidFill>
              </a:rPr>
              <a:t>nptr</a:t>
            </a:r>
            <a:r>
              <a:rPr lang="en-US" altLang="zh-CN" sz="1800" i="1" dirty="0">
                <a:solidFill>
                  <a:srgbClr val="006600"/>
                </a:solidFill>
              </a:rPr>
              <a:t>) </a:t>
            </a:r>
          </a:p>
          <a:p>
            <a:pPr marL="971550" lvl="1"/>
            <a:r>
              <a:rPr lang="en-US" altLang="zh-CN" sz="1800" i="1" dirty="0">
                <a:solidFill>
                  <a:srgbClr val="006600"/>
                </a:solidFill>
              </a:rPr>
              <a:t>double </a:t>
            </a:r>
            <a:r>
              <a:rPr lang="en-US" altLang="zh-CN" sz="1800" i="1" dirty="0" err="1">
                <a:solidFill>
                  <a:srgbClr val="006600"/>
                </a:solidFill>
              </a:rPr>
              <a:t>atof</a:t>
            </a:r>
            <a:r>
              <a:rPr lang="en-US" altLang="zh-CN" sz="1800" i="1" dirty="0">
                <a:solidFill>
                  <a:srgbClr val="006600"/>
                </a:solidFill>
              </a:rPr>
              <a:t>(char *</a:t>
            </a:r>
            <a:r>
              <a:rPr lang="en-US" altLang="zh-CN" sz="1800" i="1" dirty="0" err="1">
                <a:solidFill>
                  <a:srgbClr val="006600"/>
                </a:solidFill>
              </a:rPr>
              <a:t>nptr</a:t>
            </a:r>
            <a:r>
              <a:rPr lang="en-US" altLang="zh-CN" sz="1800" i="1" dirty="0">
                <a:solidFill>
                  <a:srgbClr val="006600"/>
                </a:solidFill>
              </a:rPr>
              <a:t>) </a:t>
            </a:r>
            <a:endParaRPr lang="en-US" altLang="zh-CN" sz="1800" i="1" dirty="0" smtClean="0">
              <a:solidFill>
                <a:srgbClr val="006600"/>
              </a:solidFill>
            </a:endParaRPr>
          </a:p>
          <a:p>
            <a:pPr marL="971550" lvl="1"/>
            <a:r>
              <a:rPr lang="en-US" altLang="zh-CN" sz="1800" i="1" dirty="0" smtClean="0">
                <a:solidFill>
                  <a:srgbClr val="006600"/>
                </a:solidFill>
              </a:rPr>
              <a:t>double </a:t>
            </a:r>
            <a:r>
              <a:rPr lang="en-US" altLang="zh-CN" sz="1800" i="1" dirty="0" err="1">
                <a:solidFill>
                  <a:srgbClr val="006600"/>
                </a:solidFill>
              </a:rPr>
              <a:t>strtod</a:t>
            </a:r>
            <a:r>
              <a:rPr lang="en-US" altLang="zh-CN" sz="1800" i="1" dirty="0">
                <a:solidFill>
                  <a:srgbClr val="006600"/>
                </a:solidFill>
              </a:rPr>
              <a:t>(char *</a:t>
            </a:r>
            <a:r>
              <a:rPr lang="en-US" altLang="zh-CN" sz="1800" i="1" dirty="0" err="1">
                <a:solidFill>
                  <a:srgbClr val="006600"/>
                </a:solidFill>
              </a:rPr>
              <a:t>str</a:t>
            </a:r>
            <a:r>
              <a:rPr lang="en-US" altLang="zh-CN" sz="1800" i="1" dirty="0">
                <a:solidFill>
                  <a:srgbClr val="006600"/>
                </a:solidFill>
              </a:rPr>
              <a:t>, char **</a:t>
            </a:r>
            <a:r>
              <a:rPr lang="en-US" altLang="zh-CN" sz="1800" i="1" dirty="0" err="1">
                <a:solidFill>
                  <a:srgbClr val="006600"/>
                </a:solidFill>
              </a:rPr>
              <a:t>endptr</a:t>
            </a:r>
            <a:r>
              <a:rPr lang="en-US" altLang="zh-CN" sz="1800" i="1" dirty="0">
                <a:solidFill>
                  <a:srgbClr val="006600"/>
                </a:solidFill>
              </a:rPr>
              <a:t>) 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12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zh-CN" altLang="en-US" dirty="0"/>
              <a:t>环境下输入命令行参数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39311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225085"/>
            <a:ext cx="7513203" cy="46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00766"/>
      </p:ext>
    </p:extLst>
  </p:cSld>
  <p:clrMapOvr>
    <a:masterClrMapping/>
  </p:clrMapOvr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默认设计模板">
  <a:themeElements>
    <a:clrScheme name="1_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336699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gradFill flip="none" rotWithShape="1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5109</TotalTime>
  <Words>2929</Words>
  <Application>Microsoft Office PowerPoint</Application>
  <PresentationFormat>全屏显示(4:3)</PresentationFormat>
  <Paragraphs>307</Paragraphs>
  <Slides>29</Slides>
  <Notes>2</Notes>
  <HiddenSlides>3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华文中宋</vt:lpstr>
      <vt:lpstr>楷体_GB2312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1_默认设计模板</vt:lpstr>
      <vt:lpstr>计算导论与程序设计</vt:lpstr>
      <vt:lpstr>命令行参数</vt:lpstr>
      <vt:lpstr>命令行参数</vt:lpstr>
      <vt:lpstr>Windows的命令窗口、命令及命令行参数</vt:lpstr>
      <vt:lpstr>程序如何接收命令行参数</vt:lpstr>
      <vt:lpstr>程序如何接收命令行参数</vt:lpstr>
      <vt:lpstr>程序如何接收命令行参数</vt:lpstr>
      <vt:lpstr>程序中获取命令行参数</vt:lpstr>
      <vt:lpstr>Dev-cpp 环境下输入命令行参数</vt:lpstr>
      <vt:lpstr>Dev-cpp 环境下输入命令行参数</vt:lpstr>
      <vt:lpstr>输入带有空格的命令行参数</vt:lpstr>
      <vt:lpstr>Dev-cpp 环境下无法输入带空格的命令行参数</vt:lpstr>
      <vt:lpstr>例1：将命令行中提供的两个整数相加</vt:lpstr>
      <vt:lpstr>例1：将命令行中提供的两个整数相加</vt:lpstr>
      <vt:lpstr>例2：将命令行中提供的两个浮点数相加</vt:lpstr>
      <vt:lpstr>例1：将命令行中提供的两个整数相加</vt:lpstr>
      <vt:lpstr>例3 实现文件复制  cp a.c b.c </vt:lpstr>
      <vt:lpstr>int copy(srcfile,destfile)</vt:lpstr>
      <vt:lpstr>int copy(srcfile,destfile) (续)</vt:lpstr>
      <vt:lpstr>int copy(srcfile,destfile) (续)</vt:lpstr>
      <vt:lpstr>复制文件：提供源文件与目标文件名两种方式</vt:lpstr>
      <vt:lpstr>课后练习：例3 比较两个文件是否相等compare()</vt:lpstr>
      <vt:lpstr>课后练习：例4 从文件中读取数据，进行处理</vt:lpstr>
      <vt:lpstr>课后练习：例5 从文件中读取数据，进行处理</vt:lpstr>
      <vt:lpstr>从文件中读取数据，进行处理（Cont.）</vt:lpstr>
      <vt:lpstr>从文件中读取数据，进行处理（Cont.）</vt:lpstr>
      <vt:lpstr>从文件中读取数据，进行处理（Cont.）</vt:lpstr>
      <vt:lpstr>主要内容</vt:lpstr>
      <vt:lpstr>Any 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han</cp:lastModifiedBy>
  <cp:revision>1444</cp:revision>
  <dcterms:created xsi:type="dcterms:W3CDTF">2013-01-25T01:44:00Z</dcterms:created>
  <dcterms:modified xsi:type="dcterms:W3CDTF">2022-12-07T14:35:27Z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