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Lst>
  <p:sldSz cx="9144000" cy="5143500"/>
  <p:notesSz cx="6858000" cy="9144000"/>
  <p:embeddedFontLst>
    <p:embeddedFont>
      <p:font typeface="Proxima Nova" charset="0"/>
      <p:regular r:id="rId16"/>
      <p:bold r:id="rId17"/>
      <p:italic r:id="rId18"/>
      <p:boldItalic r:id="rId19"/>
    </p:embeddedFont>
    <p:embeddedFont>
      <p:font typeface="Roboto"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3" Type="http://schemas.openxmlformats.org/officeDocument/2006/relationships/font" Target="fonts/font8.fntdata"/><Relationship Id="rId22" Type="http://schemas.openxmlformats.org/officeDocument/2006/relationships/font" Target="fonts/font7.fntdata"/><Relationship Id="rId21" Type="http://schemas.openxmlformats.org/officeDocument/2006/relationships/font" Target="fonts/font6.fntdata"/><Relationship Id="rId20" Type="http://schemas.openxmlformats.org/officeDocument/2006/relationships/font" Target="fonts/font5.fntdata"/><Relationship Id="rId2" Type="http://schemas.openxmlformats.org/officeDocument/2006/relationships/theme" Target="theme/theme1.xml"/><Relationship Id="rId19" Type="http://schemas.openxmlformats.org/officeDocument/2006/relationships/font" Target="fonts/font4.fntdata"/><Relationship Id="rId18" Type="http://schemas.openxmlformats.org/officeDocument/2006/relationships/font" Target="fonts/font3.fntdata"/><Relationship Id="rId17" Type="http://schemas.openxmlformats.org/officeDocument/2006/relationships/font" Target="fonts/font2.fntdata"/><Relationship Id="rId16" Type="http://schemas.openxmlformats.org/officeDocument/2006/relationships/font" Target="fonts/font1.fntdata"/><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50"/>
        <p:cNvGrpSpPr/>
        <p:nvPr/>
      </p:nvGrpSpPr>
      <p:grpSpPr>
        <a:xfrm>
          <a:off x="0" y="0"/>
          <a:ext cx="0" cy="0"/>
          <a:chOff x="0" y="0"/>
          <a:chExt cx="0" cy="0"/>
        </a:xfrm>
      </p:grpSpPr>
      <p:sp>
        <p:nvSpPr>
          <p:cNvPr id="51" name="Google Shape;51;gf1d79f4b4c_4_5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f1d79f4b4c_4_5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0" name="Shape 60"/>
        <p:cNvGrpSpPr/>
        <p:nvPr/>
      </p:nvGrpSpPr>
      <p:grpSpPr>
        <a:xfrm>
          <a:off x="0" y="0"/>
          <a:ext cx="0" cy="0"/>
          <a:chOff x="0" y="0"/>
          <a:chExt cx="0" cy="0"/>
        </a:xfrm>
      </p:grpSpPr>
      <p:sp>
        <p:nvSpPr>
          <p:cNvPr id="61" name="Google Shape;61;g5367bac8a6_0_25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5367bac8a6_0_25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6" name="Shape 66"/>
        <p:cNvGrpSpPr/>
        <p:nvPr/>
      </p:nvGrpSpPr>
      <p:grpSpPr>
        <a:xfrm>
          <a:off x="0" y="0"/>
          <a:ext cx="0" cy="0"/>
          <a:chOff x="0" y="0"/>
          <a:chExt cx="0" cy="0"/>
        </a:xfrm>
      </p:grpSpPr>
      <p:sp>
        <p:nvSpPr>
          <p:cNvPr id="67" name="Google Shape;67;gf1d79f4b4c_4_6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f1d79f4b4c_4_6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72" name="Shape 72"/>
        <p:cNvGrpSpPr/>
        <p:nvPr/>
      </p:nvGrpSpPr>
      <p:grpSpPr>
        <a:xfrm>
          <a:off x="0" y="0"/>
          <a:ext cx="0" cy="0"/>
          <a:chOff x="0" y="0"/>
          <a:chExt cx="0" cy="0"/>
        </a:xfrm>
      </p:grpSpPr>
      <p:sp>
        <p:nvSpPr>
          <p:cNvPr id="73" name="Google Shape;73;g215b8270ce3_11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15b8270ce3_11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78" name="Shape 78"/>
        <p:cNvGrpSpPr/>
        <p:nvPr/>
      </p:nvGrpSpPr>
      <p:grpSpPr>
        <a:xfrm>
          <a:off x="0" y="0"/>
          <a:ext cx="0" cy="0"/>
          <a:chOff x="0" y="0"/>
          <a:chExt cx="0" cy="0"/>
        </a:xfrm>
      </p:grpSpPr>
      <p:sp>
        <p:nvSpPr>
          <p:cNvPr id="79" name="Google Shape;79;g5367bac8a6_0_25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5367bac8a6_0_25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84" name="Shape 84"/>
        <p:cNvGrpSpPr/>
        <p:nvPr/>
      </p:nvGrpSpPr>
      <p:grpSpPr>
        <a:xfrm>
          <a:off x="0" y="0"/>
          <a:ext cx="0" cy="0"/>
          <a:chOff x="0" y="0"/>
          <a:chExt cx="0" cy="0"/>
        </a:xfrm>
      </p:grpSpPr>
      <p:sp>
        <p:nvSpPr>
          <p:cNvPr id="85" name="Google Shape;85;gf1d533a6fe_0_1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f1d533a6fe_0_1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0" name="Shape 100"/>
        <p:cNvGrpSpPr/>
        <p:nvPr/>
      </p:nvGrpSpPr>
      <p:grpSpPr>
        <a:xfrm>
          <a:off x="0" y="0"/>
          <a:ext cx="0" cy="0"/>
          <a:chOff x="0" y="0"/>
          <a:chExt cx="0" cy="0"/>
        </a:xfrm>
      </p:grpSpPr>
      <p:sp>
        <p:nvSpPr>
          <p:cNvPr id="101" name="Google Shape;101;gf1d533a6fe_0_1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f1d533a6fe_0_1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6" name="Shape 106"/>
        <p:cNvGrpSpPr/>
        <p:nvPr/>
      </p:nvGrpSpPr>
      <p:grpSpPr>
        <a:xfrm>
          <a:off x="0" y="0"/>
          <a:ext cx="0" cy="0"/>
          <a:chOff x="0" y="0"/>
          <a:chExt cx="0" cy="0"/>
        </a:xfrm>
      </p:grpSpPr>
      <p:sp>
        <p:nvSpPr>
          <p:cNvPr id="107" name="Google Shape;107;gf1d79f4b4c_2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f1d79f4b4c_2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2" name="Shape 112"/>
        <p:cNvGrpSpPr/>
        <p:nvPr/>
      </p:nvGrpSpPr>
      <p:grpSpPr>
        <a:xfrm>
          <a:off x="0" y="0"/>
          <a:ext cx="0" cy="0"/>
          <a:chOff x="0" y="0"/>
          <a:chExt cx="0" cy="0"/>
        </a:xfrm>
      </p:grpSpPr>
      <p:sp>
        <p:nvSpPr>
          <p:cNvPr id="113" name="Google Shape;113;g5367bac8a6_0_23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5367bac8a6_0_23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44" name="Shape 44"/>
        <p:cNvGrpSpPr/>
        <p:nvPr/>
      </p:nvGrpSpPr>
      <p:grpSpPr>
        <a:xfrm>
          <a:off x="0" y="0"/>
          <a:ext cx="0" cy="0"/>
          <a:chOff x="0" y="0"/>
          <a:chExt cx="0" cy="0"/>
        </a:xfrm>
      </p:grpSpPr>
      <p:sp>
        <p:nvSpPr>
          <p:cNvPr id="45" name="Google Shape;45;p11"/>
          <p:cNvSpPr txBox="1"/>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p:txBody>
      </p:sp>
      <p:sp>
        <p:nvSpPr>
          <p:cNvPr id="47" name="Google Shape;47;p11"/>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48" name="Shape 48"/>
        <p:cNvGrpSpPr/>
        <p:nvPr/>
      </p:nvGrpSpPr>
      <p:grpSpPr>
        <a:xfrm>
          <a:off x="0" y="0"/>
          <a:ext cx="0" cy="0"/>
          <a:chOff x="0" y="0"/>
          <a:chExt cx="0" cy="0"/>
        </a:xfrm>
      </p:grpSpPr>
      <p:sp>
        <p:nvSpPr>
          <p:cNvPr id="49" name="Google Shape;49;p1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19" name="Google Shape;19;p4"/>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23" name="Google Shape;23;p5"/>
          <p:cNvSpPr txBox="1"/>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24" name="Google Shape;24;p5"/>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31" name="Google Shape;31;p7"/>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9"/>
          <p:cNvSpPr txBox="1"/>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dk1"/>
              </a:buClr>
              <a:buSzPts val="1800"/>
              <a:buChar char="●"/>
              <a:defRPr>
                <a:solidFill>
                  <a:schemeClr val="dk1"/>
                </a:solidFill>
              </a:defRPr>
            </a:lvl1pPr>
            <a:lvl2pPr marL="914400" lvl="1" indent="-317500">
              <a:spcBef>
                <a:spcPts val="0"/>
              </a:spcBef>
              <a:spcAft>
                <a:spcPts val="0"/>
              </a:spcAft>
              <a:buClr>
                <a:schemeClr val="dk1"/>
              </a:buClr>
              <a:buSzPts val="1400"/>
              <a:buChar char="○"/>
              <a:defRPr>
                <a:solidFill>
                  <a:schemeClr val="dk1"/>
                </a:solidFill>
              </a:defRPr>
            </a:lvl2pPr>
            <a:lvl3pPr marL="1371600" lvl="2" indent="-317500">
              <a:spcBef>
                <a:spcPts val="0"/>
              </a:spcBef>
              <a:spcAft>
                <a:spcPts val="0"/>
              </a:spcAft>
              <a:buClr>
                <a:schemeClr val="dk1"/>
              </a:buClr>
              <a:buSzPts val="1400"/>
              <a:buChar char="■"/>
              <a:defRPr>
                <a:solidFill>
                  <a:schemeClr val="dk1"/>
                </a:solidFill>
              </a:defRPr>
            </a:lvl3pPr>
            <a:lvl4pPr marL="1828800" lvl="3" indent="-317500">
              <a:spcBef>
                <a:spcPts val="0"/>
              </a:spcBef>
              <a:spcAft>
                <a:spcPts val="0"/>
              </a:spcAft>
              <a:buClr>
                <a:schemeClr val="dk1"/>
              </a:buClr>
              <a:buSzPts val="1400"/>
              <a:buChar char="●"/>
              <a:defRPr>
                <a:solidFill>
                  <a:schemeClr val="dk1"/>
                </a:solidFill>
              </a:defRPr>
            </a:lvl4pPr>
            <a:lvl5pPr marL="2286000" lvl="4" indent="-317500">
              <a:spcBef>
                <a:spcPts val="0"/>
              </a:spcBef>
              <a:spcAft>
                <a:spcPts val="0"/>
              </a:spcAft>
              <a:buClr>
                <a:schemeClr val="dk1"/>
              </a:buClr>
              <a:buSzPts val="1400"/>
              <a:buChar char="○"/>
              <a:defRPr>
                <a:solidFill>
                  <a:schemeClr val="dk1"/>
                </a:solidFill>
              </a:defRPr>
            </a:lvl5pPr>
            <a:lvl6pPr marL="2743200" lvl="5" indent="-317500">
              <a:spcBef>
                <a:spcPts val="0"/>
              </a:spcBef>
              <a:spcAft>
                <a:spcPts val="0"/>
              </a:spcAft>
              <a:buClr>
                <a:schemeClr val="dk1"/>
              </a:buClr>
              <a:buSzPts val="1400"/>
              <a:buChar char="■"/>
              <a:defRPr>
                <a:solidFill>
                  <a:schemeClr val="dk1"/>
                </a:solidFill>
              </a:defRPr>
            </a:lvl6pPr>
            <a:lvl7pPr marL="3200400" lvl="6" indent="-317500">
              <a:spcBef>
                <a:spcPts val="0"/>
              </a:spcBef>
              <a:spcAft>
                <a:spcPts val="0"/>
              </a:spcAft>
              <a:buClr>
                <a:schemeClr val="dk1"/>
              </a:buClr>
              <a:buSzPts val="1400"/>
              <a:buChar char="●"/>
              <a:defRPr>
                <a:solidFill>
                  <a:schemeClr val="dk1"/>
                </a:solidFill>
              </a:defRPr>
            </a:lvl7pPr>
            <a:lvl8pPr marL="3657600" lvl="7" indent="-317500">
              <a:spcBef>
                <a:spcPts val="0"/>
              </a:spcBef>
              <a:spcAft>
                <a:spcPts val="0"/>
              </a:spcAft>
              <a:buClr>
                <a:schemeClr val="dk1"/>
              </a:buClr>
              <a:buSzPts val="1400"/>
              <a:buChar char="○"/>
              <a:defRPr>
                <a:solidFill>
                  <a:schemeClr val="dk1"/>
                </a:solidFill>
              </a:defRPr>
            </a:lvl8pPr>
            <a:lvl9pPr marL="4114800" lvl="8" indent="-3175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41" name="Shape 41"/>
        <p:cNvGrpSpPr/>
        <p:nvPr/>
      </p:nvGrpSpPr>
      <p:grpSpPr>
        <a:xfrm>
          <a:off x="0" y="0"/>
          <a:ext cx="0" cy="0"/>
          <a:chOff x="0" y="0"/>
          <a:chExt cx="0" cy="0"/>
        </a:xfrm>
      </p:grpSpPr>
      <p:sp>
        <p:nvSpPr>
          <p:cNvPr id="42" name="Google Shape;42;p10"/>
          <p:cNvSpPr txBox="1"/>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p:txBody>
      </p:sp>
      <p:sp>
        <p:nvSpPr>
          <p:cNvPr id="43" name="Google Shape;43;p10"/>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2"/>
          <a:stretch>
            <a:fillRect/>
          </a:stretch>
        </a:blip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lt2"/>
              </a:buClr>
              <a:buSzPts val="1800"/>
              <a:buChar char="●"/>
              <a:defRPr sz="1800">
                <a:solidFill>
                  <a:schemeClr val="lt2"/>
                </a:solidFill>
              </a:defRPr>
            </a:lvl1pPr>
            <a:lvl2pPr marL="914400" lvl="1" indent="-317500">
              <a:lnSpc>
                <a:spcPct val="115000"/>
              </a:lnSpc>
              <a:spcBef>
                <a:spcPts val="0"/>
              </a:spcBef>
              <a:spcAft>
                <a:spcPts val="0"/>
              </a:spcAft>
              <a:buClr>
                <a:schemeClr val="lt2"/>
              </a:buClr>
              <a:buSzPts val="1400"/>
              <a:buChar char="○"/>
              <a:defRPr>
                <a:solidFill>
                  <a:schemeClr val="lt2"/>
                </a:solidFill>
              </a:defRPr>
            </a:lvl2pPr>
            <a:lvl3pPr marL="1371600" lvl="2" indent="-317500">
              <a:lnSpc>
                <a:spcPct val="115000"/>
              </a:lnSpc>
              <a:spcBef>
                <a:spcPts val="0"/>
              </a:spcBef>
              <a:spcAft>
                <a:spcPts val="0"/>
              </a:spcAft>
              <a:buClr>
                <a:schemeClr val="lt2"/>
              </a:buClr>
              <a:buSzPts val="1400"/>
              <a:buChar char="■"/>
              <a:defRPr>
                <a:solidFill>
                  <a:schemeClr val="lt2"/>
                </a:solidFill>
              </a:defRPr>
            </a:lvl3pPr>
            <a:lvl4pPr marL="1828800" lvl="3" indent="-317500">
              <a:lnSpc>
                <a:spcPct val="115000"/>
              </a:lnSpc>
              <a:spcBef>
                <a:spcPts val="0"/>
              </a:spcBef>
              <a:spcAft>
                <a:spcPts val="0"/>
              </a:spcAft>
              <a:buClr>
                <a:schemeClr val="lt2"/>
              </a:buClr>
              <a:buSzPts val="1400"/>
              <a:buChar char="●"/>
              <a:defRPr>
                <a:solidFill>
                  <a:schemeClr val="lt2"/>
                </a:solidFill>
              </a:defRPr>
            </a:lvl4pPr>
            <a:lvl5pPr marL="2286000" lvl="4" indent="-317500">
              <a:lnSpc>
                <a:spcPct val="115000"/>
              </a:lnSpc>
              <a:spcBef>
                <a:spcPts val="0"/>
              </a:spcBef>
              <a:spcAft>
                <a:spcPts val="0"/>
              </a:spcAft>
              <a:buClr>
                <a:schemeClr val="lt2"/>
              </a:buClr>
              <a:buSzPts val="1400"/>
              <a:buChar char="○"/>
              <a:defRPr>
                <a:solidFill>
                  <a:schemeClr val="lt2"/>
                </a:solidFill>
              </a:defRPr>
            </a:lvl5pPr>
            <a:lvl6pPr marL="2743200" lvl="5" indent="-317500">
              <a:lnSpc>
                <a:spcPct val="115000"/>
              </a:lnSpc>
              <a:spcBef>
                <a:spcPts val="0"/>
              </a:spcBef>
              <a:spcAft>
                <a:spcPts val="0"/>
              </a:spcAft>
              <a:buClr>
                <a:schemeClr val="lt2"/>
              </a:buClr>
              <a:buSzPts val="1400"/>
              <a:buChar char="■"/>
              <a:defRPr>
                <a:solidFill>
                  <a:schemeClr val="lt2"/>
                </a:solidFill>
              </a:defRPr>
            </a:lvl6pPr>
            <a:lvl7pPr marL="3200400" lvl="6" indent="-317500">
              <a:lnSpc>
                <a:spcPct val="115000"/>
              </a:lnSpc>
              <a:spcBef>
                <a:spcPts val="0"/>
              </a:spcBef>
              <a:spcAft>
                <a:spcPts val="0"/>
              </a:spcAft>
              <a:buClr>
                <a:schemeClr val="lt2"/>
              </a:buClr>
              <a:buSzPts val="1400"/>
              <a:buChar char="●"/>
              <a:defRPr>
                <a:solidFill>
                  <a:schemeClr val="lt2"/>
                </a:solidFill>
              </a:defRPr>
            </a:lvl7pPr>
            <a:lvl8pPr marL="3657600" lvl="7" indent="-317500">
              <a:lnSpc>
                <a:spcPct val="115000"/>
              </a:lnSpc>
              <a:spcBef>
                <a:spcPts val="0"/>
              </a:spcBef>
              <a:spcAft>
                <a:spcPts val="0"/>
              </a:spcAft>
              <a:buClr>
                <a:schemeClr val="lt2"/>
              </a:buClr>
              <a:buSzPts val="1400"/>
              <a:buChar char="○"/>
              <a:defRPr>
                <a:solidFill>
                  <a:schemeClr val="lt2"/>
                </a:solidFill>
              </a:defRPr>
            </a:lvl8pPr>
            <a:lvl9pPr marL="4114800" lvl="8" indent="-3175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1.xml"/><Relationship Id="rId2" Type="http://schemas.openxmlformats.org/officeDocument/2006/relationships/image" Target="../media/image3.png"/><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53" name="Shape 53"/>
        <p:cNvGrpSpPr/>
        <p:nvPr/>
      </p:nvGrpSpPr>
      <p:grpSpPr>
        <a:xfrm>
          <a:off x="0" y="0"/>
          <a:ext cx="0" cy="0"/>
          <a:chOff x="0" y="0"/>
          <a:chExt cx="0" cy="0"/>
        </a:xfrm>
      </p:grpSpPr>
      <p:sp>
        <p:nvSpPr>
          <p:cNvPr id="54" name="Google Shape;54;p13"/>
          <p:cNvSpPr txBox="1"/>
          <p:nvPr/>
        </p:nvSpPr>
        <p:spPr>
          <a:xfrm>
            <a:off x="2280700" y="4165488"/>
            <a:ext cx="2525700" cy="9780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endParaRPr sz="2800">
              <a:solidFill>
                <a:srgbClr val="62A712"/>
              </a:solidFill>
              <a:latin typeface="Proxima Nova"/>
              <a:ea typeface="Proxima Nova"/>
              <a:cs typeface="Proxima Nova"/>
              <a:sym typeface="Proxima Nova"/>
            </a:endParaRPr>
          </a:p>
        </p:txBody>
      </p:sp>
      <p:sp>
        <p:nvSpPr>
          <p:cNvPr id="55" name="Google Shape;55;p13"/>
          <p:cNvSpPr txBox="1"/>
          <p:nvPr/>
        </p:nvSpPr>
        <p:spPr>
          <a:xfrm>
            <a:off x="2236800" y="883425"/>
            <a:ext cx="4670400" cy="1320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4800" b="1">
                <a:solidFill>
                  <a:schemeClr val="dk1"/>
                </a:solidFill>
                <a:latin typeface="Proxima Nova"/>
                <a:ea typeface="Proxima Nova"/>
                <a:cs typeface="Proxima Nova"/>
                <a:sym typeface="Proxima Nova"/>
              </a:rPr>
              <a:t>Hash</a:t>
            </a:r>
            <a:r>
              <a:rPr lang="en-GB" sz="4800" b="1">
                <a:solidFill>
                  <a:srgbClr val="27951B"/>
                </a:solidFill>
                <a:latin typeface="Proxima Nova"/>
                <a:ea typeface="Proxima Nova"/>
                <a:cs typeface="Proxima Nova"/>
                <a:sym typeface="Proxima Nova"/>
              </a:rPr>
              <a:t>Code</a:t>
            </a:r>
            <a:r>
              <a:rPr lang="en-GB" sz="4800" b="1">
                <a:solidFill>
                  <a:schemeClr val="dk1"/>
                </a:solidFill>
                <a:latin typeface="Proxima Nova"/>
                <a:ea typeface="Proxima Nova"/>
                <a:cs typeface="Proxima Nova"/>
                <a:sym typeface="Proxima Nova"/>
              </a:rPr>
              <a:t> </a:t>
            </a:r>
            <a:r>
              <a:rPr lang="en-GB" sz="6000" b="1">
                <a:solidFill>
                  <a:schemeClr val="dk1"/>
                </a:solidFill>
                <a:latin typeface="Proxima Nova"/>
                <a:ea typeface="Proxima Nova"/>
                <a:cs typeface="Proxima Nova"/>
                <a:sym typeface="Proxima Nova"/>
              </a:rPr>
              <a:t>11</a:t>
            </a:r>
            <a:endParaRPr sz="6000" b="1">
              <a:solidFill>
                <a:schemeClr val="dk1"/>
              </a:solidFill>
              <a:latin typeface="Proxima Nova"/>
              <a:ea typeface="Proxima Nova"/>
              <a:cs typeface="Proxima Nova"/>
              <a:sym typeface="Proxima Nova"/>
            </a:endParaRPr>
          </a:p>
        </p:txBody>
      </p:sp>
      <p:sp>
        <p:nvSpPr>
          <p:cNvPr id="56" name="Google Shape;56;p13"/>
          <p:cNvSpPr txBox="1"/>
          <p:nvPr/>
        </p:nvSpPr>
        <p:spPr>
          <a:xfrm>
            <a:off x="321825" y="3086275"/>
            <a:ext cx="8495700" cy="1435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900">
                <a:solidFill>
                  <a:schemeClr val="dk1"/>
                </a:solidFill>
                <a:latin typeface="Proxima Nova"/>
                <a:ea typeface="Proxima Nova"/>
                <a:cs typeface="Proxima Nova"/>
                <a:sym typeface="Proxima Nova"/>
              </a:rPr>
              <a:t>&lt;</a:t>
            </a:r>
            <a:r>
              <a:rPr lang="en-US" altLang="en-GB" sz="1900">
                <a:solidFill>
                  <a:schemeClr val="dk1"/>
                </a:solidFill>
                <a:latin typeface="Proxima Nova"/>
                <a:ea typeface="Proxima Nova"/>
                <a:cs typeface="Proxima Nova"/>
                <a:sym typeface="Proxima Nova"/>
              </a:rPr>
              <a:t>Inventory Innovators</a:t>
            </a:r>
            <a:r>
              <a:rPr lang="en-GB" sz="1900">
                <a:solidFill>
                  <a:schemeClr val="dk1"/>
                </a:solidFill>
                <a:latin typeface="Proxima Nova"/>
                <a:ea typeface="Proxima Nova"/>
                <a:cs typeface="Proxima Nova"/>
                <a:sym typeface="Proxima Nova"/>
              </a:rPr>
              <a:t>&gt;</a:t>
            </a:r>
            <a:endParaRPr sz="1900">
              <a:solidFill>
                <a:schemeClr val="dk1"/>
              </a:solidFill>
              <a:latin typeface="Proxima Nova"/>
              <a:ea typeface="Proxima Nova"/>
              <a:cs typeface="Proxima Nova"/>
              <a:sym typeface="Proxima Nova"/>
            </a:endParaRPr>
          </a:p>
          <a:p>
            <a:pPr marL="0" lvl="0" indent="0" algn="ctr" rtl="0">
              <a:spcBef>
                <a:spcPts val="0"/>
              </a:spcBef>
              <a:spcAft>
                <a:spcPts val="0"/>
              </a:spcAft>
              <a:buNone/>
            </a:pPr>
            <a:endParaRPr sz="1900">
              <a:solidFill>
                <a:schemeClr val="dk1"/>
              </a:solidFill>
              <a:latin typeface="Proxima Nova"/>
              <a:ea typeface="Proxima Nova"/>
              <a:cs typeface="Proxima Nova"/>
              <a:sym typeface="Proxima Nova"/>
            </a:endParaRPr>
          </a:p>
          <a:p>
            <a:pPr marL="0" lvl="0" indent="0" algn="ctr" rtl="0">
              <a:spcBef>
                <a:spcPts val="0"/>
              </a:spcBef>
              <a:spcAft>
                <a:spcPts val="0"/>
              </a:spcAft>
              <a:buNone/>
            </a:pPr>
            <a:r>
              <a:rPr lang="en-US" altLang="en-GB" sz="1900">
                <a:solidFill>
                  <a:schemeClr val="dk1"/>
                </a:solidFill>
                <a:latin typeface="Proxima Nova"/>
                <a:ea typeface="Proxima Nova"/>
                <a:cs typeface="Proxima Nova"/>
                <a:sym typeface="Proxima Nova"/>
              </a:rPr>
              <a:t>Darshan Srivatsa</a:t>
            </a:r>
            <a:r>
              <a:rPr lang="en-GB" sz="1900">
                <a:solidFill>
                  <a:schemeClr val="dk1"/>
                </a:solidFill>
                <a:latin typeface="Proxima Nova"/>
                <a:ea typeface="Proxima Nova"/>
                <a:cs typeface="Proxima Nova"/>
                <a:sym typeface="Proxima Nova"/>
              </a:rPr>
              <a:t> </a:t>
            </a:r>
            <a:r>
              <a:rPr lang="en-US" altLang="en-GB" sz="1900">
                <a:solidFill>
                  <a:schemeClr val="dk1"/>
                </a:solidFill>
                <a:latin typeface="Proxima Nova"/>
                <a:ea typeface="Proxima Nova"/>
                <a:cs typeface="Proxima Nova"/>
                <a:sym typeface="Proxima Nova"/>
              </a:rPr>
              <a:t>A</a:t>
            </a:r>
            <a:r>
              <a:rPr lang="en-GB" sz="1900">
                <a:solidFill>
                  <a:schemeClr val="dk1"/>
                </a:solidFill>
                <a:latin typeface="Proxima Nova"/>
                <a:ea typeface="Proxima Nova"/>
                <a:cs typeface="Proxima Nova"/>
                <a:sym typeface="Proxima Nova"/>
              </a:rPr>
              <a:t>| </a:t>
            </a:r>
            <a:r>
              <a:rPr lang="en-US" altLang="en-GB" sz="1900">
                <a:solidFill>
                  <a:schemeClr val="dk1"/>
                </a:solidFill>
                <a:latin typeface="Proxima Nova"/>
                <a:ea typeface="Proxima Nova"/>
                <a:cs typeface="Proxima Nova"/>
                <a:sym typeface="Proxima Nova"/>
              </a:rPr>
              <a:t>Charan B K</a:t>
            </a:r>
            <a:r>
              <a:rPr lang="en-GB" sz="1900">
                <a:solidFill>
                  <a:schemeClr val="dk1"/>
                </a:solidFill>
                <a:latin typeface="Proxima Nova"/>
                <a:ea typeface="Proxima Nova"/>
                <a:cs typeface="Proxima Nova"/>
                <a:sym typeface="Proxima Nova"/>
              </a:rPr>
              <a:t> | </a:t>
            </a:r>
            <a:r>
              <a:rPr lang="en-US" altLang="en-GB" sz="1900">
                <a:solidFill>
                  <a:schemeClr val="dk1"/>
                </a:solidFill>
                <a:latin typeface="Proxima Nova"/>
                <a:ea typeface="Proxima Nova"/>
                <a:cs typeface="Proxima Nova"/>
                <a:sym typeface="Proxima Nova"/>
              </a:rPr>
              <a:t>Hemant Wade</a:t>
            </a:r>
            <a:r>
              <a:rPr lang="en-GB" sz="1900">
                <a:solidFill>
                  <a:schemeClr val="dk1"/>
                </a:solidFill>
                <a:latin typeface="Proxima Nova"/>
                <a:ea typeface="Proxima Nova"/>
                <a:cs typeface="Proxima Nova"/>
                <a:sym typeface="Proxima Nova"/>
              </a:rPr>
              <a:t> | </a:t>
            </a:r>
            <a:r>
              <a:rPr lang="en-US" altLang="en-GB" sz="1900">
                <a:solidFill>
                  <a:schemeClr val="dk1"/>
                </a:solidFill>
                <a:latin typeface="Proxima Nova"/>
                <a:ea typeface="Proxima Nova"/>
                <a:cs typeface="Proxima Nova"/>
                <a:sym typeface="Proxima Nova"/>
              </a:rPr>
              <a:t>Bhuvan E</a:t>
            </a:r>
            <a:endParaRPr sz="1900">
              <a:solidFill>
                <a:schemeClr val="dk1"/>
              </a:solidFill>
              <a:latin typeface="Proxima Nova"/>
              <a:ea typeface="Proxima Nova"/>
              <a:cs typeface="Proxima Nova"/>
              <a:sym typeface="Proxima Nova"/>
            </a:endParaRPr>
          </a:p>
          <a:p>
            <a:pPr marL="0" lvl="0" indent="0" algn="ctr" rtl="0">
              <a:spcBef>
                <a:spcPts val="0"/>
              </a:spcBef>
              <a:spcAft>
                <a:spcPts val="0"/>
              </a:spcAft>
              <a:buNone/>
            </a:pPr>
            <a:endParaRPr sz="1900">
              <a:solidFill>
                <a:schemeClr val="dk1"/>
              </a:solidFill>
              <a:latin typeface="Proxima Nova"/>
              <a:ea typeface="Proxima Nova"/>
              <a:cs typeface="Proxima Nova"/>
              <a:sym typeface="Proxima Nova"/>
            </a:endParaRPr>
          </a:p>
          <a:p>
            <a:pPr marL="0" lvl="0" indent="0" algn="ctr" rtl="0">
              <a:spcBef>
                <a:spcPts val="0"/>
              </a:spcBef>
              <a:spcAft>
                <a:spcPts val="0"/>
              </a:spcAft>
              <a:buNone/>
            </a:pPr>
            <a:r>
              <a:rPr lang="en-GB" sz="1900">
                <a:solidFill>
                  <a:schemeClr val="dk1"/>
                </a:solidFill>
                <a:latin typeface="Proxima Nova"/>
                <a:ea typeface="Proxima Nova"/>
                <a:cs typeface="Proxima Nova"/>
                <a:sym typeface="Proxima Nova"/>
              </a:rPr>
              <a:t>&lt;</a:t>
            </a:r>
            <a:r>
              <a:rPr lang="en-US" altLang="en-GB" sz="1900">
                <a:solidFill>
                  <a:schemeClr val="dk1"/>
                </a:solidFill>
                <a:latin typeface="Proxima Nova"/>
                <a:ea typeface="Proxima Nova"/>
                <a:cs typeface="Proxima Nova"/>
                <a:sym typeface="Proxima Nova"/>
              </a:rPr>
              <a:t>PESU</a:t>
            </a:r>
            <a:r>
              <a:rPr lang="en-GB" sz="1900">
                <a:solidFill>
                  <a:schemeClr val="dk1"/>
                </a:solidFill>
                <a:latin typeface="Proxima Nova"/>
                <a:ea typeface="Proxima Nova"/>
                <a:cs typeface="Proxima Nova"/>
                <a:sym typeface="Proxima Nova"/>
              </a:rPr>
              <a:t>&gt;</a:t>
            </a:r>
            <a:endParaRPr sz="1900">
              <a:solidFill>
                <a:schemeClr val="dk1"/>
              </a:solidFill>
              <a:latin typeface="Proxima Nova"/>
              <a:ea typeface="Proxima Nova"/>
              <a:cs typeface="Proxima Nova"/>
              <a:sym typeface="Proxima Nova"/>
            </a:endParaRPr>
          </a:p>
        </p:txBody>
      </p:sp>
      <p:sp>
        <p:nvSpPr>
          <p:cNvPr id="57" name="Google Shape;57;p13"/>
          <p:cNvSpPr txBox="1"/>
          <p:nvPr/>
        </p:nvSpPr>
        <p:spPr>
          <a:xfrm>
            <a:off x="304800" y="2139950"/>
            <a:ext cx="8594090" cy="58166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2800">
                <a:solidFill>
                  <a:schemeClr val="dk1"/>
                </a:solidFill>
                <a:latin typeface="Proxima Nova"/>
                <a:ea typeface="Proxima Nova"/>
                <a:cs typeface="Proxima Nova"/>
                <a:sym typeface="Proxima Nova"/>
              </a:rPr>
              <a:t>&lt;</a:t>
            </a:r>
            <a:r>
              <a:rPr lang="en-US" altLang="en-GB" sz="2800">
                <a:solidFill>
                  <a:schemeClr val="dk1"/>
                </a:solidFill>
                <a:latin typeface="Proxima Nova"/>
                <a:ea typeface="Proxima Nova"/>
                <a:cs typeface="Proxima Nova"/>
                <a:sym typeface="Proxima Nova"/>
              </a:rPr>
              <a:t>Inventory Management and Demand Prediction</a:t>
            </a:r>
            <a:r>
              <a:rPr lang="en-GB" sz="2800">
                <a:solidFill>
                  <a:schemeClr val="dk1"/>
                </a:solidFill>
                <a:latin typeface="Proxima Nova"/>
                <a:ea typeface="Proxima Nova"/>
                <a:cs typeface="Proxima Nova"/>
                <a:sym typeface="Proxima Nova"/>
              </a:rPr>
              <a:t>&gt;</a:t>
            </a:r>
            <a:endParaRPr lang="en-GB" sz="2800">
              <a:solidFill>
                <a:schemeClr val="dk1"/>
              </a:solidFill>
              <a:latin typeface="Proxima Nova"/>
              <a:ea typeface="Proxima Nova"/>
              <a:cs typeface="Proxima Nova"/>
              <a:sym typeface="Proxima Nova"/>
            </a:endParaRPr>
          </a:p>
        </p:txBody>
      </p:sp>
      <p:pic>
        <p:nvPicPr>
          <p:cNvPr id="58" name="Google Shape;58;p13"/>
          <p:cNvPicPr preferRelativeResize="0"/>
          <p:nvPr/>
        </p:nvPicPr>
        <p:blipFill>
          <a:blip r:embed="rId1"/>
          <a:stretch>
            <a:fillRect/>
          </a:stretch>
        </p:blipFill>
        <p:spPr>
          <a:xfrm>
            <a:off x="8223225" y="103025"/>
            <a:ext cx="812648" cy="648500"/>
          </a:xfrm>
          <a:prstGeom prst="rect">
            <a:avLst/>
          </a:prstGeom>
          <a:noFill/>
          <a:ln>
            <a:noFill/>
          </a:ln>
        </p:spPr>
      </p:pic>
      <p:pic>
        <p:nvPicPr>
          <p:cNvPr id="59" name="Google Shape;59;p13"/>
          <p:cNvPicPr preferRelativeResize="0"/>
          <p:nvPr/>
        </p:nvPicPr>
        <p:blipFill>
          <a:blip r:embed="rId2"/>
          <a:stretch>
            <a:fillRect/>
          </a:stretch>
        </p:blipFill>
        <p:spPr>
          <a:xfrm>
            <a:off x="162375" y="103025"/>
            <a:ext cx="1001775" cy="94012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63" name="Shape 63"/>
        <p:cNvGrpSpPr/>
        <p:nvPr/>
      </p:nvGrpSpPr>
      <p:grpSpPr>
        <a:xfrm>
          <a:off x="0" y="0"/>
          <a:ext cx="0" cy="0"/>
          <a:chOff x="0" y="0"/>
          <a:chExt cx="0" cy="0"/>
        </a:xfrm>
      </p:grpSpPr>
      <p:sp>
        <p:nvSpPr>
          <p:cNvPr id="64" name="Google Shape;64;p14"/>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solidFill>
                  <a:srgbClr val="27951A"/>
                </a:solidFill>
                <a:latin typeface="Hack" panose="020B0609030202020204" charset="0"/>
                <a:cs typeface="Hack" panose="020B0609030202020204" charset="0"/>
              </a:rPr>
              <a:t>Submission Instructions</a:t>
            </a:r>
            <a:endParaRPr lang="en-GB">
              <a:solidFill>
                <a:srgbClr val="27951A"/>
              </a:solidFill>
              <a:latin typeface="Hack" panose="020B0609030202020204" charset="0"/>
              <a:cs typeface="Hack" panose="020B0609030202020204" charset="0"/>
            </a:endParaRPr>
          </a:p>
        </p:txBody>
      </p:sp>
      <p:sp>
        <p:nvSpPr>
          <p:cNvPr id="65" name="Google Shape;65;p14"/>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AutoNum type="arabicPeriod"/>
            </a:pPr>
            <a:r>
              <a:rPr lang="en-GB">
                <a:latin typeface="Hack" panose="020B0609030202020204" charset="0"/>
                <a:cs typeface="Hack" panose="020B0609030202020204" charset="0"/>
              </a:rPr>
              <a:t>Delete this slide before submitting</a:t>
            </a:r>
            <a:endParaRPr lang="en-GB">
              <a:latin typeface="Hack" panose="020B0609030202020204" charset="0"/>
              <a:cs typeface="Hack" panose="020B0609030202020204" charset="0"/>
            </a:endParaRPr>
          </a:p>
          <a:p>
            <a:pPr marL="457200" lvl="0" indent="-342900" algn="l" rtl="0">
              <a:spcBef>
                <a:spcPts val="0"/>
              </a:spcBef>
              <a:spcAft>
                <a:spcPts val="0"/>
              </a:spcAft>
              <a:buSzPts val="1800"/>
              <a:buAutoNum type="arabicPeriod"/>
            </a:pPr>
            <a:r>
              <a:rPr lang="en-GB">
                <a:latin typeface="Hack" panose="020B0609030202020204" charset="0"/>
                <a:cs typeface="Hack" panose="020B0609030202020204" charset="0"/>
              </a:rPr>
              <a:t>Submission must be a PDF or a PPT of this presentation, if you choose to submit one.</a:t>
            </a:r>
            <a:endParaRPr lang="en-GB">
              <a:latin typeface="Hack" panose="020B0609030202020204" charset="0"/>
              <a:cs typeface="Hack" panose="020B0609030202020204" charset="0"/>
            </a:endParaRPr>
          </a:p>
          <a:p>
            <a:pPr marL="457200" lvl="0" indent="-342900" algn="l" rtl="0">
              <a:spcBef>
                <a:spcPts val="0"/>
              </a:spcBef>
              <a:spcAft>
                <a:spcPts val="0"/>
              </a:spcAft>
              <a:buSzPts val="1800"/>
              <a:buAutoNum type="arabicPeriod"/>
            </a:pPr>
            <a:r>
              <a:rPr lang="en-GB">
                <a:latin typeface="Hack" panose="020B0609030202020204" charset="0"/>
                <a:cs typeface="Hack" panose="020B0609030202020204" charset="0"/>
              </a:rPr>
              <a:t>If you choose to submit a word-based solution, you </a:t>
            </a:r>
            <a:r>
              <a:rPr lang="en-GB" b="1">
                <a:latin typeface="Hack" panose="020B0609030202020204" charset="0"/>
                <a:cs typeface="Hack" panose="020B0609030202020204" charset="0"/>
              </a:rPr>
              <a:t>do not need </a:t>
            </a:r>
            <a:r>
              <a:rPr lang="en-GB">
                <a:latin typeface="Hack" panose="020B0609030202020204" charset="0"/>
                <a:cs typeface="Hack" panose="020B0609030202020204" charset="0"/>
              </a:rPr>
              <a:t>to submit the PPT as well; However, we prefer PPT solutions!</a:t>
            </a:r>
            <a:endParaRPr lang="en-GB">
              <a:latin typeface="Hack" panose="020B0609030202020204" charset="0"/>
              <a:cs typeface="Hack" panose="020B0609030202020204" charset="0"/>
            </a:endParaRPr>
          </a:p>
          <a:p>
            <a:pPr marL="457200" lvl="0" indent="-342900" algn="l" rtl="0">
              <a:spcBef>
                <a:spcPts val="0"/>
              </a:spcBef>
              <a:spcAft>
                <a:spcPts val="0"/>
              </a:spcAft>
              <a:buSzPts val="1800"/>
              <a:buAutoNum type="arabicPeriod"/>
            </a:pPr>
            <a:r>
              <a:rPr lang="en-GB">
                <a:latin typeface="Hack" panose="020B0609030202020204" charset="0"/>
                <a:cs typeface="Hack" panose="020B0609030202020204" charset="0"/>
              </a:rPr>
              <a:t>Please ensure that your presentation has a maximum of 8 slides (including the title slide).</a:t>
            </a:r>
            <a:endParaRPr lang="en-GB">
              <a:latin typeface="Hack" panose="020B0609030202020204" charset="0"/>
              <a:cs typeface="Hack" panose="020B06090302020202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solidFill>
                  <a:srgbClr val="27951A"/>
                </a:solidFill>
                <a:latin typeface="Hack" panose="020B0609030202020204" charset="0"/>
                <a:cs typeface="Hack" panose="020B0609030202020204" charset="0"/>
              </a:rPr>
              <a:t>Inventory Management and Demand Prediction</a:t>
            </a:r>
            <a:endParaRPr lang="en-GB">
              <a:solidFill>
                <a:srgbClr val="27951A"/>
              </a:solidFill>
              <a:latin typeface="Hack" panose="020B0609030202020204" charset="0"/>
              <a:cs typeface="Hack" panose="020B0609030202020204" charset="0"/>
            </a:endParaRPr>
          </a:p>
        </p:txBody>
      </p:sp>
      <p:sp>
        <p:nvSpPr>
          <p:cNvPr id="71" name="Google Shape;71;p15"/>
          <p:cNvSpPr txBox="1"/>
          <p:nvPr>
            <p:ph type="body" idx="1"/>
          </p:nvPr>
        </p:nvSpPr>
        <p:spPr>
          <a:xfrm>
            <a:off x="311700" y="1152475"/>
            <a:ext cx="8520600" cy="3416400"/>
          </a:xfrm>
          <a:prstGeom prst="rect">
            <a:avLst/>
          </a:prstGeom>
        </p:spPr>
        <p:txBody>
          <a:bodyPr spcFirstLastPara="1" wrap="square" lIns="91425" tIns="91425" rIns="91425" bIns="91425" anchor="t" anchorCtr="0">
            <a:normAutofit lnSpcReduction="20000"/>
          </a:bodyPr>
          <a:lstStyle/>
          <a:p>
            <a:pPr marL="457200" lvl="0" indent="-342900" algn="l" rtl="0">
              <a:spcBef>
                <a:spcPts val="0"/>
              </a:spcBef>
              <a:spcAft>
                <a:spcPts val="0"/>
              </a:spcAft>
              <a:buSzPts val="1800"/>
              <a:buAutoNum type="arabicPeriod"/>
            </a:pPr>
            <a:r>
              <a:rPr lang="en-GB">
                <a:latin typeface="Hack" panose="020B0609030202020204" charset="0"/>
                <a:cs typeface="Hack" panose="020B0609030202020204" charset="0"/>
              </a:rPr>
              <a:t>Our team will develop software for inventory management and demand prediction for Cisco's products stored in various storage facilities, using historical booking data.Highlight how it relates to the theme chosen</a:t>
            </a:r>
            <a:endParaRPr lang="en-GB">
              <a:latin typeface="Hack" panose="020B0609030202020204" charset="0"/>
              <a:cs typeface="Hack" panose="020B0609030202020204" charset="0"/>
            </a:endParaRPr>
          </a:p>
          <a:p>
            <a:pPr marL="457200" lvl="0" indent="-342900" algn="l" rtl="0">
              <a:spcBef>
                <a:spcPts val="0"/>
              </a:spcBef>
              <a:spcAft>
                <a:spcPts val="0"/>
              </a:spcAft>
              <a:buSzPts val="1800"/>
              <a:buAutoNum type="arabicPeriod"/>
            </a:pPr>
            <a:r>
              <a:rPr lang="en-GB">
                <a:latin typeface="Hack" panose="020B0609030202020204" charset="0"/>
                <a:cs typeface="Hack" panose="020B0609030202020204" charset="0"/>
              </a:rPr>
              <a:t>The software aims to optimize the supply chain by ensuring efficient utilization of storage facilities and timely fulfillment of customer orders.</a:t>
            </a:r>
            <a:endParaRPr lang="en-GB">
              <a:latin typeface="Hack" panose="020B0609030202020204" charset="0"/>
              <a:cs typeface="Hack" panose="020B0609030202020204" charset="0"/>
            </a:endParaRPr>
          </a:p>
          <a:p>
            <a:pPr marL="457200" lvl="0" indent="-342900" algn="l" rtl="0">
              <a:spcBef>
                <a:spcPts val="0"/>
              </a:spcBef>
              <a:spcAft>
                <a:spcPts val="0"/>
              </a:spcAft>
              <a:buSzPts val="1800"/>
              <a:buAutoNum type="arabicPeriod"/>
            </a:pPr>
            <a:r>
              <a:rPr lang="en-GB">
                <a:latin typeface="Hack" panose="020B0609030202020204" charset="0"/>
                <a:cs typeface="Hack" panose="020B0609030202020204" charset="0"/>
              </a:rPr>
              <a:t>The software will predict demand for each product and assign appropriate storage facilities to optimize inventory management.</a:t>
            </a:r>
            <a:endParaRPr lang="en-GB">
              <a:latin typeface="Hack" panose="020B0609030202020204" charset="0"/>
              <a:cs typeface="Hack" panose="020B0609030202020204" charset="0"/>
            </a:endParaRPr>
          </a:p>
          <a:p>
            <a:pPr marL="457200" lvl="0" indent="-342900" algn="l" rtl="0">
              <a:spcBef>
                <a:spcPts val="0"/>
              </a:spcBef>
              <a:spcAft>
                <a:spcPts val="0"/>
              </a:spcAft>
              <a:buSzPts val="1800"/>
              <a:buAutoNum type="arabicPeriod"/>
            </a:pPr>
            <a:r>
              <a:rPr lang="en-US" altLang="en-GB">
                <a:latin typeface="Hack" panose="020B0609030202020204" charset="0"/>
                <a:cs typeface="Hack" panose="020B0609030202020204" charset="0"/>
              </a:rPr>
              <a:t>Our solution automates the entire process of inventory management and demand prediction, eliminating the need for manual intervention and reducing the chances of human error.</a:t>
            </a:r>
            <a:endParaRPr lang="en-US" altLang="en-GB">
              <a:latin typeface="Hack" panose="020B0609030202020204" charset="0"/>
              <a:cs typeface="Hack" panose="020B06090302020202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solidFill>
                  <a:srgbClr val="27951A"/>
                </a:solidFill>
                <a:latin typeface="Hack" panose="020B0609030202020204" charset="0"/>
                <a:cs typeface="Hack" panose="020B0609030202020204" charset="0"/>
              </a:rPr>
              <a:t>Solution Description </a:t>
            </a:r>
            <a:endParaRPr lang="en-GB">
              <a:solidFill>
                <a:srgbClr val="27951A"/>
              </a:solidFill>
              <a:latin typeface="Hack" panose="020B0609030202020204" charset="0"/>
              <a:cs typeface="Hack" panose="020B0609030202020204" charset="0"/>
            </a:endParaRPr>
          </a:p>
        </p:txBody>
      </p:sp>
      <p:sp>
        <p:nvSpPr>
          <p:cNvPr id="77" name="Google Shape;77;p16"/>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US" altLang="en-GB" b="1">
                <a:latin typeface="Hack" panose="020B0609030202020204" charset="0"/>
                <a:cs typeface="Hack" panose="020B0609030202020204" charset="0"/>
              </a:rPr>
              <a:t>Web Scraping:</a:t>
            </a:r>
            <a:r>
              <a:rPr lang="en-US" altLang="en-GB">
                <a:latin typeface="Hack" panose="020B0609030202020204" charset="0"/>
                <a:cs typeface="Hack" panose="020B0609030202020204" charset="0"/>
              </a:rPr>
              <a:t> We will perform web scraping to clone Cisco's website and create a local copy of the product data.</a:t>
            </a:r>
            <a:endParaRPr lang="en-US" altLang="en-GB">
              <a:latin typeface="Hack" panose="020B0609030202020204" charset="0"/>
              <a:cs typeface="Hack" panose="020B0609030202020204" charset="0"/>
            </a:endParaRPr>
          </a:p>
          <a:p>
            <a:pPr marL="114300" lvl="0" indent="0" algn="l" rtl="0">
              <a:spcBef>
                <a:spcPts val="0"/>
              </a:spcBef>
              <a:spcAft>
                <a:spcPts val="0"/>
              </a:spcAft>
              <a:buSzPts val="1800"/>
              <a:buNone/>
            </a:pPr>
            <a:endParaRPr lang="en-US" altLang="en-GB">
              <a:latin typeface="Hack" panose="020B0609030202020204" charset="0"/>
              <a:cs typeface="Hack" panose="020B0609030202020204" charset="0"/>
            </a:endParaRPr>
          </a:p>
          <a:p>
            <a:pPr marL="457200" lvl="0" indent="-342900" algn="l" rtl="0">
              <a:spcBef>
                <a:spcPts val="0"/>
              </a:spcBef>
              <a:spcAft>
                <a:spcPts val="0"/>
              </a:spcAft>
              <a:buSzPts val="1800"/>
              <a:buChar char="●"/>
            </a:pPr>
            <a:r>
              <a:rPr lang="en-US" altLang="en-GB" b="1">
                <a:latin typeface="Hack" panose="020B0609030202020204" charset="0"/>
                <a:cs typeface="Hack" panose="020B0609030202020204" charset="0"/>
              </a:rPr>
              <a:t>Data Collection and Preprocessing:</a:t>
            </a:r>
            <a:r>
              <a:rPr lang="en-US" altLang="en-GB">
                <a:latin typeface="Hack" panose="020B0609030202020204" charset="0"/>
                <a:cs typeface="Hack" panose="020B0609030202020204" charset="0"/>
              </a:rPr>
              <a:t> We will collect user input for product demand and store it in a CSV file in our GitHub repository. We will then use GitHub CLI to pull the data and preprocess it by removing any missing or irrelevant data, transforming categorical variables, and encoding the data in a format suitable for machine learning models.</a:t>
            </a:r>
            <a:endParaRPr lang="en-US" altLang="en-GB">
              <a:latin typeface="Hack" panose="020B0609030202020204" charset="0"/>
              <a:cs typeface="Hack" panose="020B0609030202020204" charset="0"/>
            </a:endParaRPr>
          </a:p>
          <a:p>
            <a:pPr marL="457200" lvl="0" indent="-342900" algn="l" rtl="0">
              <a:spcBef>
                <a:spcPts val="0"/>
              </a:spcBef>
              <a:spcAft>
                <a:spcPts val="0"/>
              </a:spcAft>
              <a:buSzPts val="1800"/>
              <a:buChar char="●"/>
            </a:pPr>
            <a:endParaRPr lang="en-US" altLang="en-GB">
              <a:latin typeface="Hack" panose="020B0609030202020204" charset="0"/>
              <a:cs typeface="Hack" panose="020B06090302020202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solidFill>
                  <a:srgbClr val="27951A"/>
                </a:solidFill>
                <a:latin typeface="Hack" panose="020B0609030202020204" charset="0"/>
                <a:cs typeface="Hack" panose="020B0609030202020204" charset="0"/>
              </a:rPr>
              <a:t>Solution Descriptio</a:t>
            </a:r>
            <a:r>
              <a:rPr lang="en-US" altLang="en-GB">
                <a:solidFill>
                  <a:srgbClr val="27951A"/>
                </a:solidFill>
                <a:latin typeface="Hack" panose="020B0609030202020204" charset="0"/>
                <a:cs typeface="Hack" panose="020B0609030202020204" charset="0"/>
              </a:rPr>
              <a:t>n continued...</a:t>
            </a:r>
            <a:endParaRPr lang="en-US" altLang="en-GB">
              <a:solidFill>
                <a:srgbClr val="27951A"/>
              </a:solidFill>
              <a:latin typeface="Hack" panose="020B0609030202020204" charset="0"/>
              <a:cs typeface="Hack" panose="020B0609030202020204" charset="0"/>
            </a:endParaRPr>
          </a:p>
        </p:txBody>
      </p:sp>
      <p:sp>
        <p:nvSpPr>
          <p:cNvPr id="83" name="Google Shape;83;p17"/>
          <p:cNvSpPr txBox="1"/>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en-GB" b="1">
                <a:latin typeface="Hack" panose="020B0609030202020204" charset="0"/>
                <a:cs typeface="Hack" panose="020B0609030202020204" charset="0"/>
              </a:rPr>
              <a:t>Data Analysis and Prediction:</a:t>
            </a:r>
            <a:r>
              <a:rPr lang="en-US" altLang="en-GB">
                <a:latin typeface="Hack" panose="020B0609030202020204" charset="0"/>
                <a:cs typeface="Hack" panose="020B0609030202020204" charset="0"/>
              </a:rPr>
              <a:t> </a:t>
            </a:r>
            <a:r>
              <a:rPr lang="en-GB">
                <a:latin typeface="Hack" panose="020B0609030202020204" charset="0"/>
                <a:cs typeface="Hack" panose="020B0609030202020204" charset="0"/>
              </a:rPr>
              <a:t>We will use a custom shell script with </a:t>
            </a:r>
            <a:r>
              <a:rPr lang="en-US" altLang="en-GB">
                <a:latin typeface="Hack" panose="020B0609030202020204" charset="0"/>
                <a:cs typeface="Hack" panose="020B0609030202020204" charset="0"/>
              </a:rPr>
              <a:t>awk</a:t>
            </a:r>
            <a:r>
              <a:rPr lang="en-GB">
                <a:latin typeface="Hack" panose="020B0609030202020204" charset="0"/>
                <a:cs typeface="Hack" panose="020B0609030202020204" charset="0"/>
              </a:rPr>
              <a:t> and grep to analyze and predict product demand using our own machine learning algorithm. The script takes 7 input variables and pre-orders products based on their predicted demand.</a:t>
            </a:r>
            <a:endParaRPr lang="en-GB">
              <a:latin typeface="Hack" panose="020B0609030202020204" charset="0"/>
              <a:cs typeface="Hack" panose="020B0609030202020204" charset="0"/>
            </a:endParaRPr>
          </a:p>
          <a:p>
            <a:pPr marL="114300" lvl="0" indent="0" algn="l" rtl="0">
              <a:spcBef>
                <a:spcPts val="0"/>
              </a:spcBef>
              <a:spcAft>
                <a:spcPts val="0"/>
              </a:spcAft>
              <a:buSzPts val="1800"/>
              <a:buNone/>
            </a:pPr>
            <a:endParaRPr lang="en-GB">
              <a:latin typeface="Hack" panose="020B0609030202020204" charset="0"/>
              <a:cs typeface="Hack" panose="020B0609030202020204" charset="0"/>
            </a:endParaRPr>
          </a:p>
          <a:p>
            <a:pPr marL="457200" lvl="0" indent="-342900" algn="l" rtl="0">
              <a:spcBef>
                <a:spcPts val="0"/>
              </a:spcBef>
              <a:spcAft>
                <a:spcPts val="0"/>
              </a:spcAft>
              <a:buSzPts val="1800"/>
              <a:buChar char="●"/>
            </a:pPr>
            <a:r>
              <a:rPr lang="en-GB" b="1">
                <a:latin typeface="Hack" panose="020B0609030202020204" charset="0"/>
                <a:cs typeface="Hack" panose="020B0609030202020204" charset="0"/>
              </a:rPr>
              <a:t>Data Integration and Deployment:</a:t>
            </a:r>
            <a:r>
              <a:rPr lang="en-GB">
                <a:latin typeface="Hack" panose="020B0609030202020204" charset="0"/>
                <a:cs typeface="Hack" panose="020B0609030202020204" charset="0"/>
              </a:rPr>
              <a:t> We will use Git push to upload the values of the 7 variables of all the products and provide the product which is in demand for that particular month/quarter. We will also add a sort filter, which has interactivity and works like a flowchart.</a:t>
            </a:r>
            <a:endParaRPr lang="en-GB">
              <a:latin typeface="Hack" panose="020B0609030202020204" charset="0"/>
              <a:cs typeface="Hack" panose="020B06090302020202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solidFill>
                  <a:srgbClr val="27951A"/>
                </a:solidFill>
                <a:latin typeface="Hack" panose="020B0609030202020204" charset="0"/>
                <a:cs typeface="Hack" panose="020B0609030202020204" charset="0"/>
              </a:rPr>
              <a:t>Solution Workflow</a:t>
            </a:r>
            <a:endParaRPr lang="en-GB">
              <a:solidFill>
                <a:srgbClr val="27951A"/>
              </a:solidFill>
              <a:latin typeface="Hack" panose="020B0609030202020204" charset="0"/>
              <a:cs typeface="Hack" panose="020B0609030202020204" charset="0"/>
            </a:endParaRPr>
          </a:p>
        </p:txBody>
      </p:sp>
      <p:sp>
        <p:nvSpPr>
          <p:cNvPr id="89" name="Google Shape;89;p18"/>
          <p:cNvSpPr txBox="1"/>
          <p:nvPr>
            <p:ph type="body" idx="1"/>
          </p:nvPr>
        </p:nvSpPr>
        <p:spPr>
          <a:xfrm>
            <a:off x="390900" y="1367325"/>
            <a:ext cx="87531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latin typeface="Hack" panose="020B0609030202020204" charset="0"/>
              <a:cs typeface="Hack" panose="020B0609030202020204" charset="0"/>
            </a:endParaRPr>
          </a:p>
        </p:txBody>
      </p:sp>
      <p:grpSp>
        <p:nvGrpSpPr>
          <p:cNvPr id="90" name="Google Shape;90;p18"/>
          <p:cNvGrpSpPr/>
          <p:nvPr/>
        </p:nvGrpSpPr>
        <p:grpSpPr>
          <a:xfrm>
            <a:off x="5733050" y="1404750"/>
            <a:ext cx="3105900" cy="3483038"/>
            <a:chOff x="5632325" y="1189788"/>
            <a:chExt cx="3105900" cy="3483038"/>
          </a:xfrm>
        </p:grpSpPr>
        <p:sp>
          <p:nvSpPr>
            <p:cNvPr id="91" name="Google Shape;91;p18"/>
            <p:cNvSpPr/>
            <p:nvPr/>
          </p:nvSpPr>
          <p:spPr>
            <a:xfrm>
              <a:off x="5632325" y="1189788"/>
              <a:ext cx="3105900" cy="669000"/>
            </a:xfrm>
            <a:prstGeom prst="chevron">
              <a:avLst>
                <a:gd name="adj" fmla="val 50000"/>
              </a:avLst>
            </a:prstGeom>
            <a:solidFill>
              <a:srgbClr val="43902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rgbClr val="FFFFFF"/>
                  </a:solidFill>
                  <a:latin typeface="Hack" panose="020B0609030202020204" charset="0"/>
                  <a:ea typeface="Roboto"/>
                  <a:cs typeface="Hack" panose="020B0609030202020204" charset="0"/>
                  <a:sym typeface="Roboto"/>
                </a:rPr>
                <a:t>Step 3</a:t>
              </a:r>
              <a:endParaRPr lang="en-GB">
                <a:solidFill>
                  <a:srgbClr val="FFFFFF"/>
                </a:solidFill>
                <a:latin typeface="Hack" panose="020B0609030202020204" charset="0"/>
                <a:ea typeface="Roboto"/>
                <a:cs typeface="Hack" panose="020B0609030202020204" charset="0"/>
                <a:sym typeface="Roboto"/>
              </a:endParaRPr>
            </a:p>
          </p:txBody>
        </p:sp>
        <p:sp>
          <p:nvSpPr>
            <p:cNvPr id="92" name="Google Shape;92;p18"/>
            <p:cNvSpPr txBox="1"/>
            <p:nvPr/>
          </p:nvSpPr>
          <p:spPr>
            <a:xfrm>
              <a:off x="6167063" y="2057125"/>
              <a:ext cx="2236200" cy="2615700"/>
            </a:xfrm>
            <a:prstGeom prst="rect">
              <a:avLst/>
            </a:prstGeom>
            <a:solidFill>
              <a:srgbClr val="439020"/>
            </a:solid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US" sz="1150">
                  <a:solidFill>
                    <a:schemeClr val="dk1"/>
                  </a:solidFill>
                  <a:latin typeface="Hack" panose="020B0609030202020204" charset="0"/>
                  <a:ea typeface="Roboto"/>
                  <a:cs typeface="Hack" panose="020B0609030202020204" charset="0"/>
                  <a:sym typeface="Roboto"/>
                </a:rPr>
                <a:t>We create a shell script to modify the main .csv file in </a:t>
              </a:r>
              <a:r>
                <a:rPr lang="en-US" sz="1150" b="1">
                  <a:solidFill>
                    <a:schemeClr val="dk1"/>
                  </a:solidFill>
                  <a:latin typeface="Hack" panose="020B0609030202020204" charset="0"/>
                  <a:ea typeface="Roboto"/>
                  <a:cs typeface="Hack" panose="020B0609030202020204" charset="0"/>
                  <a:sym typeface="Roboto"/>
                </a:rPr>
                <a:t>real-time</a:t>
              </a:r>
              <a:r>
                <a:rPr lang="en-US" sz="1150">
                  <a:solidFill>
                    <a:schemeClr val="dk1"/>
                  </a:solidFill>
                  <a:latin typeface="Hack" panose="020B0609030202020204" charset="0"/>
                  <a:ea typeface="Roboto"/>
                  <a:cs typeface="Hack" panose="020B0609030202020204" charset="0"/>
                  <a:sym typeface="Roboto"/>
                </a:rPr>
                <a:t> and upload changes to our GitHub repository. The data is used for our Cisco clone website, enabling real-time updates and efficient management of inventory and customer orders.</a:t>
              </a:r>
              <a:endParaRPr lang="en-US" sz="1150">
                <a:solidFill>
                  <a:schemeClr val="dk1"/>
                </a:solidFill>
                <a:latin typeface="Hack" panose="020B0609030202020204" charset="0"/>
                <a:ea typeface="Roboto"/>
                <a:cs typeface="Hack" panose="020B0609030202020204" charset="0"/>
                <a:sym typeface="Roboto"/>
              </a:endParaRPr>
            </a:p>
          </p:txBody>
        </p:sp>
      </p:grpSp>
      <p:grpSp>
        <p:nvGrpSpPr>
          <p:cNvPr id="93" name="Google Shape;93;p18"/>
          <p:cNvGrpSpPr/>
          <p:nvPr/>
        </p:nvGrpSpPr>
        <p:grpSpPr>
          <a:xfrm>
            <a:off x="390900" y="1404850"/>
            <a:ext cx="3235200" cy="3482825"/>
            <a:chOff x="311700" y="1190000"/>
            <a:chExt cx="3235200" cy="3482825"/>
          </a:xfrm>
        </p:grpSpPr>
        <p:sp>
          <p:nvSpPr>
            <p:cNvPr id="94" name="Google Shape;94;p18"/>
            <p:cNvSpPr/>
            <p:nvPr/>
          </p:nvSpPr>
          <p:spPr>
            <a:xfrm>
              <a:off x="311700" y="1190000"/>
              <a:ext cx="3235200" cy="669000"/>
            </a:xfrm>
            <a:prstGeom prst="homePlate">
              <a:avLst>
                <a:gd name="adj" fmla="val 50000"/>
              </a:avLst>
            </a:prstGeom>
            <a:solidFill>
              <a:srgbClr val="28571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rgbClr val="FFFFFF"/>
                  </a:solidFill>
                  <a:latin typeface="Hack" panose="020B0609030202020204" charset="0"/>
                  <a:ea typeface="Roboto"/>
                  <a:cs typeface="Hack" panose="020B0609030202020204" charset="0"/>
                  <a:sym typeface="Roboto"/>
                </a:rPr>
                <a:t>Step 1</a:t>
              </a:r>
              <a:endParaRPr lang="en-GB">
                <a:solidFill>
                  <a:srgbClr val="FFFFFF"/>
                </a:solidFill>
                <a:latin typeface="Hack" panose="020B0609030202020204" charset="0"/>
                <a:ea typeface="Roboto"/>
                <a:cs typeface="Hack" panose="020B0609030202020204" charset="0"/>
                <a:sym typeface="Roboto"/>
              </a:endParaRPr>
            </a:p>
          </p:txBody>
        </p:sp>
        <p:sp>
          <p:nvSpPr>
            <p:cNvPr id="95" name="Google Shape;95;p18"/>
            <p:cNvSpPr txBox="1"/>
            <p:nvPr/>
          </p:nvSpPr>
          <p:spPr>
            <a:xfrm>
              <a:off x="655361" y="2057125"/>
              <a:ext cx="2236200" cy="2615700"/>
            </a:xfrm>
            <a:prstGeom prst="rect">
              <a:avLst/>
            </a:prstGeom>
            <a:solidFill>
              <a:srgbClr val="285713"/>
            </a:solid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US" altLang="en-GB" sz="1150">
                  <a:solidFill>
                    <a:schemeClr val="dk1"/>
                  </a:solidFill>
                  <a:latin typeface="Hack" panose="020B0609030202020204" charset="0"/>
                  <a:ea typeface="Roboto"/>
                  <a:cs typeface="Hack" panose="020B0609030202020204" charset="0"/>
                  <a:sym typeface="Roboto"/>
                </a:rPr>
                <a:t>Creating a .csv files filled with random values for the 7 variables.</a:t>
              </a:r>
              <a:endParaRPr lang="en-US" altLang="en-GB" sz="1150">
                <a:solidFill>
                  <a:schemeClr val="dk1"/>
                </a:solidFill>
                <a:latin typeface="Hack" panose="020B0609030202020204" charset="0"/>
                <a:ea typeface="Roboto"/>
                <a:cs typeface="Hack" panose="020B0609030202020204" charset="0"/>
                <a:sym typeface="Roboto"/>
              </a:endParaRPr>
            </a:p>
            <a:p>
              <a:pPr marL="0" lvl="0" indent="0" algn="ctr" rtl="0">
                <a:lnSpc>
                  <a:spcPct val="115000"/>
                </a:lnSpc>
                <a:spcBef>
                  <a:spcPts val="0"/>
                </a:spcBef>
                <a:spcAft>
                  <a:spcPts val="0"/>
                </a:spcAft>
                <a:buNone/>
              </a:pPr>
              <a:r>
                <a:rPr lang="en-US" altLang="en-GB" sz="1150">
                  <a:solidFill>
                    <a:schemeClr val="dk1"/>
                  </a:solidFill>
                  <a:latin typeface="Hack" panose="020B0609030202020204" charset="0"/>
                  <a:ea typeface="Roboto"/>
                  <a:cs typeface="Hack" panose="020B0609030202020204" charset="0"/>
                  <a:sym typeface="Roboto"/>
                </a:rPr>
                <a:t>Making a cisco website with interactive css and js where customers can shop for products and if someone orders something, the stock reduces accordingly.</a:t>
              </a:r>
              <a:endParaRPr lang="en-US" altLang="en-GB" sz="1150">
                <a:solidFill>
                  <a:schemeClr val="dk1"/>
                </a:solidFill>
                <a:latin typeface="Hack" panose="020B0609030202020204" charset="0"/>
                <a:ea typeface="Roboto"/>
                <a:cs typeface="Hack" panose="020B0609030202020204" charset="0"/>
                <a:sym typeface="Roboto"/>
              </a:endParaRPr>
            </a:p>
            <a:p>
              <a:pPr marL="0" lvl="0" indent="0" algn="ctr" rtl="0">
                <a:lnSpc>
                  <a:spcPct val="115000"/>
                </a:lnSpc>
                <a:spcBef>
                  <a:spcPts val="0"/>
                </a:spcBef>
                <a:spcAft>
                  <a:spcPts val="0"/>
                </a:spcAft>
                <a:buNone/>
              </a:pPr>
              <a:endParaRPr lang="en-US" sz="1150">
                <a:solidFill>
                  <a:schemeClr val="dk1"/>
                </a:solidFill>
                <a:latin typeface="Hack" panose="020B0609030202020204" charset="0"/>
                <a:ea typeface="Roboto"/>
                <a:cs typeface="Hack" panose="020B0609030202020204" charset="0"/>
                <a:sym typeface="Roboto"/>
              </a:endParaRPr>
            </a:p>
          </p:txBody>
        </p:sp>
      </p:grpSp>
      <p:grpSp>
        <p:nvGrpSpPr>
          <p:cNvPr id="96" name="Google Shape;96;p18"/>
          <p:cNvGrpSpPr/>
          <p:nvPr/>
        </p:nvGrpSpPr>
        <p:grpSpPr>
          <a:xfrm>
            <a:off x="3023404" y="1404625"/>
            <a:ext cx="3305700" cy="3483050"/>
            <a:chOff x="2944204" y="1189775"/>
            <a:chExt cx="3305700" cy="3483050"/>
          </a:xfrm>
        </p:grpSpPr>
        <p:sp>
          <p:nvSpPr>
            <p:cNvPr id="97" name="Google Shape;97;p18"/>
            <p:cNvSpPr/>
            <p:nvPr/>
          </p:nvSpPr>
          <p:spPr>
            <a:xfrm>
              <a:off x="2944204" y="1189775"/>
              <a:ext cx="3305700" cy="669000"/>
            </a:xfrm>
            <a:prstGeom prst="chevron">
              <a:avLst>
                <a:gd name="adj" fmla="val 50000"/>
              </a:avLst>
            </a:prstGeom>
            <a:solidFill>
              <a:srgbClr val="326B1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rgbClr val="FFFFFF"/>
                  </a:solidFill>
                  <a:latin typeface="Hack" panose="020B0609030202020204" charset="0"/>
                  <a:ea typeface="Roboto"/>
                  <a:cs typeface="Hack" panose="020B0609030202020204" charset="0"/>
                  <a:sym typeface="Roboto"/>
                </a:rPr>
                <a:t>Step 2</a:t>
              </a:r>
              <a:endParaRPr lang="en-GB">
                <a:solidFill>
                  <a:srgbClr val="FFFFFF"/>
                </a:solidFill>
                <a:latin typeface="Hack" panose="020B0609030202020204" charset="0"/>
                <a:ea typeface="Roboto"/>
                <a:cs typeface="Hack" panose="020B0609030202020204" charset="0"/>
                <a:sym typeface="Roboto"/>
              </a:endParaRPr>
            </a:p>
          </p:txBody>
        </p:sp>
        <p:sp>
          <p:nvSpPr>
            <p:cNvPr id="98" name="Google Shape;98;p18"/>
            <p:cNvSpPr txBox="1"/>
            <p:nvPr/>
          </p:nvSpPr>
          <p:spPr>
            <a:xfrm>
              <a:off x="3478949" y="2057125"/>
              <a:ext cx="2236200" cy="2615700"/>
            </a:xfrm>
            <a:prstGeom prst="rect">
              <a:avLst/>
            </a:prstGeom>
            <a:solidFill>
              <a:srgbClr val="326B19"/>
            </a:solid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US" sz="1150">
                  <a:solidFill>
                    <a:srgbClr val="FFFFFF"/>
                  </a:solidFill>
                  <a:latin typeface="Hack" panose="020B0609030202020204" charset="0"/>
                  <a:ea typeface="Roboto"/>
                  <a:cs typeface="Hack" panose="020B0609030202020204" charset="0"/>
                  <a:sym typeface="Roboto"/>
                </a:rPr>
                <a:t>Creating </a:t>
              </a:r>
              <a:r>
                <a:rPr lang="en-US" sz="1150" b="1">
                  <a:solidFill>
                    <a:srgbClr val="FFFFFF"/>
                  </a:solidFill>
                  <a:latin typeface="Hack" panose="020B0609030202020204" charset="0"/>
                  <a:ea typeface="Roboto"/>
                  <a:cs typeface="Hack" panose="020B0609030202020204" charset="0"/>
                  <a:sym typeface="Roboto"/>
                </a:rPr>
                <a:t>our own</a:t>
              </a:r>
              <a:r>
                <a:rPr lang="en-US" sz="1150">
                  <a:solidFill>
                    <a:srgbClr val="FFFFFF"/>
                  </a:solidFill>
                  <a:latin typeface="Hack" panose="020B0609030202020204" charset="0"/>
                  <a:ea typeface="Roboto"/>
                  <a:cs typeface="Hack" panose="020B0609030202020204" charset="0"/>
                  <a:sym typeface="Roboto"/>
                </a:rPr>
                <a:t> ML algorithm which optimizes Cisco's </a:t>
              </a:r>
              <a:r>
                <a:rPr lang="en-US" sz="1150">
                  <a:solidFill>
                    <a:srgbClr val="FFFFFF"/>
                  </a:solidFill>
                  <a:latin typeface="Hack" panose="020B0609030202020204" charset="0"/>
                  <a:ea typeface="Roboto"/>
                  <a:cs typeface="Hack" panose="020B0609030202020204" charset="0"/>
                  <a:sym typeface="Roboto"/>
                </a:rPr>
                <a:t>inventory management and demand prediction. By analyzing sales data, we predict demand and </a:t>
              </a:r>
              <a:r>
                <a:rPr lang="en-US" sz="1150" b="1">
                  <a:solidFill>
                    <a:srgbClr val="FFFFFF"/>
                  </a:solidFill>
                  <a:latin typeface="Hack" panose="020B0609030202020204" charset="0"/>
                  <a:ea typeface="Roboto"/>
                  <a:cs typeface="Hack" panose="020B0609030202020204" charset="0"/>
                  <a:sym typeface="Roboto"/>
                </a:rPr>
                <a:t>pre-order</a:t>
              </a:r>
              <a:r>
                <a:rPr lang="en-US" sz="1150">
                  <a:solidFill>
                    <a:srgbClr val="FFFFFF"/>
                  </a:solidFill>
                  <a:latin typeface="Hack" panose="020B0609030202020204" charset="0"/>
                  <a:ea typeface="Roboto"/>
                  <a:cs typeface="Hack" panose="020B0609030202020204" charset="0"/>
                  <a:sym typeface="Roboto"/>
                </a:rPr>
                <a:t> low stock items, improving supply chain efficiency and customer satisfaction.</a:t>
              </a:r>
              <a:endParaRPr lang="en-US" sz="1150">
                <a:solidFill>
                  <a:srgbClr val="FFFFFF"/>
                </a:solidFill>
                <a:latin typeface="Hack" panose="020B0609030202020204" charset="0"/>
                <a:ea typeface="Roboto"/>
                <a:cs typeface="Hack" panose="020B0609030202020204" charset="0"/>
                <a:sym typeface="Roboto"/>
              </a:endParaRPr>
            </a:p>
          </p:txBody>
        </p:sp>
      </p:grpSp>
      <p:sp>
        <p:nvSpPr>
          <p:cNvPr id="99" name="Google Shape;99;p18"/>
          <p:cNvSpPr txBox="1"/>
          <p:nvPr/>
        </p:nvSpPr>
        <p:spPr>
          <a:xfrm>
            <a:off x="463350" y="1017725"/>
            <a:ext cx="8375700" cy="39687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solidFill>
                <a:schemeClr val="dk1"/>
              </a:solidFill>
              <a:latin typeface="Hack" panose="020B0609030202020204" charset="0"/>
              <a:cs typeface="Hack" panose="020B06090302020202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solidFill>
                  <a:srgbClr val="27951A"/>
                </a:solidFill>
                <a:latin typeface="Hack" panose="020B0609030202020204" charset="0"/>
                <a:cs typeface="Hack" panose="020B0609030202020204" charset="0"/>
              </a:rPr>
              <a:t>Tech stack and Requirements</a:t>
            </a:r>
            <a:endParaRPr lang="en-GB">
              <a:solidFill>
                <a:srgbClr val="27951A"/>
              </a:solidFill>
              <a:latin typeface="Hack" panose="020B0609030202020204" charset="0"/>
              <a:cs typeface="Hack" panose="020B0609030202020204" charset="0"/>
            </a:endParaRPr>
          </a:p>
        </p:txBody>
      </p:sp>
      <p:sp>
        <p:nvSpPr>
          <p:cNvPr id="105" name="Google Shape;105;p19"/>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US" altLang="en-GB" sz="1600" b="1">
                <a:latin typeface="Hack" panose="020B0609030202020204" charset="0"/>
                <a:cs typeface="Hack" panose="020B0609030202020204" charset="0"/>
              </a:rPr>
              <a:t>Server (Hardware)</a:t>
            </a:r>
            <a:r>
              <a:rPr lang="en-US" altLang="en-GB" sz="1600">
                <a:latin typeface="Hack" panose="020B0609030202020204" charset="0"/>
                <a:cs typeface="Hack" panose="020B0609030202020204" charset="0"/>
              </a:rPr>
              <a:t>: Laptop with Arch linux </a:t>
            </a:r>
            <a:endParaRPr lang="en-US" altLang="en-GB" sz="1600" b="1">
              <a:latin typeface="Hack" panose="020B0609030202020204" charset="0"/>
              <a:cs typeface="Hack" panose="020B0609030202020204" charset="0"/>
            </a:endParaRPr>
          </a:p>
          <a:p>
            <a:pPr marL="457200" lvl="0" indent="-342900" algn="l" rtl="0">
              <a:spcBef>
                <a:spcPts val="0"/>
              </a:spcBef>
              <a:spcAft>
                <a:spcPts val="0"/>
              </a:spcAft>
              <a:buSzPts val="1800"/>
              <a:buChar char="●"/>
            </a:pPr>
            <a:r>
              <a:rPr lang="en-US" altLang="en-GB" sz="1600" b="1">
                <a:latin typeface="Hack" panose="020B0609030202020204" charset="0"/>
                <a:cs typeface="Hack" panose="020B0609030202020204" charset="0"/>
              </a:rPr>
              <a:t>Website:</a:t>
            </a:r>
            <a:r>
              <a:rPr lang="en-US" altLang="en-GB" sz="1600">
                <a:latin typeface="Hack" panose="020B0609030202020204" charset="0"/>
                <a:cs typeface="Hack" panose="020B0609030202020204" charset="0"/>
              </a:rPr>
              <a:t> html, css and js. Github pages for displaying the webpage.</a:t>
            </a:r>
            <a:endParaRPr lang="en-US" altLang="en-GB" sz="1600">
              <a:latin typeface="Hack" panose="020B0609030202020204" charset="0"/>
              <a:cs typeface="Hack" panose="020B0609030202020204" charset="0"/>
            </a:endParaRPr>
          </a:p>
          <a:p>
            <a:pPr marL="457200" lvl="0" indent="-342900" algn="l" rtl="0">
              <a:spcBef>
                <a:spcPts val="0"/>
              </a:spcBef>
              <a:spcAft>
                <a:spcPts val="0"/>
              </a:spcAft>
              <a:buSzPts val="1800"/>
              <a:buChar char="●"/>
            </a:pPr>
            <a:r>
              <a:rPr lang="en-US" altLang="en-GB" sz="1600" b="1">
                <a:latin typeface="Hack" panose="020B0609030202020204" charset="0"/>
                <a:cs typeface="Hack" panose="020B0609030202020204" charset="0"/>
              </a:rPr>
              <a:t>Text Processing and:</a:t>
            </a:r>
            <a:r>
              <a:rPr lang="en-US" altLang="en-GB" sz="1600">
                <a:latin typeface="Hack" panose="020B0609030202020204" charset="0"/>
                <a:cs typeface="Hack" panose="020B0609030202020204" charset="0"/>
              </a:rPr>
              <a:t> awk, grep, github cli for updating the website in real-time scenario.</a:t>
            </a:r>
            <a:endParaRPr lang="en-US" altLang="en-GB" sz="1600">
              <a:latin typeface="Hack" panose="020B0609030202020204" charset="0"/>
              <a:cs typeface="Hack" panose="020B0609030202020204" charset="0"/>
            </a:endParaRPr>
          </a:p>
          <a:p>
            <a:pPr marL="457200" lvl="0" indent="-342900" algn="l" rtl="0">
              <a:spcBef>
                <a:spcPts val="0"/>
              </a:spcBef>
              <a:spcAft>
                <a:spcPts val="0"/>
              </a:spcAft>
              <a:buSzPts val="1800"/>
              <a:buChar char="●"/>
            </a:pPr>
            <a:r>
              <a:rPr lang="en-US" altLang="en-GB" sz="1600" b="1">
                <a:latin typeface="Hack" panose="020B0609030202020204" charset="0"/>
                <a:cs typeface="Hack" panose="020B0609030202020204" charset="0"/>
              </a:rPr>
              <a:t>Processing: </a:t>
            </a:r>
            <a:r>
              <a:rPr lang="en-US" altLang="en-GB" sz="1600">
                <a:latin typeface="Hack" panose="020B0609030202020204" charset="0"/>
                <a:cs typeface="Hack" panose="020B0609030202020204" charset="0"/>
              </a:rPr>
              <a:t>We need to be able to transfer data from github to the server system, and also arrange it efficiently.</a:t>
            </a:r>
            <a:endParaRPr lang="en-US" altLang="en-GB" sz="1600">
              <a:latin typeface="Hack" panose="020B0609030202020204" charset="0"/>
              <a:cs typeface="Hack" panose="020B0609030202020204" charset="0"/>
            </a:endParaRPr>
          </a:p>
          <a:p>
            <a:pPr marL="457200" lvl="0" indent="-342900" algn="l" rtl="0">
              <a:spcBef>
                <a:spcPts val="0"/>
              </a:spcBef>
              <a:spcAft>
                <a:spcPts val="0"/>
              </a:spcAft>
              <a:buSzPts val="1800"/>
              <a:buChar char="●"/>
            </a:pPr>
            <a:r>
              <a:rPr lang="en-US" altLang="en-GB" sz="1600" b="1">
                <a:latin typeface="Hack" panose="020B0609030202020204" charset="0"/>
                <a:cs typeface="Hack" panose="020B0609030202020204" charset="0"/>
              </a:rPr>
              <a:t>Processing 2, ML algo: </a:t>
            </a:r>
            <a:r>
              <a:rPr lang="en-US" altLang="en-GB" sz="1600">
                <a:latin typeface="Hack" panose="020B0609030202020204" charset="0"/>
                <a:cs typeface="Hack" panose="020B0609030202020204" charset="0"/>
              </a:rPr>
              <a:t>Deep learning and Random Forests using tensorflow for using historical sales data and training it to be able to predict the sales for the next month/quarter/year.</a:t>
            </a:r>
            <a:endParaRPr lang="en-US" altLang="en-GB" sz="1600">
              <a:latin typeface="Hack" panose="020B0609030202020204" charset="0"/>
              <a:cs typeface="Hack" panose="020B0609030202020204" charset="0"/>
            </a:endParaRPr>
          </a:p>
          <a:p>
            <a:pPr marL="457200" lvl="0" indent="-342900" algn="l" rtl="0">
              <a:spcBef>
                <a:spcPts val="0"/>
              </a:spcBef>
              <a:spcAft>
                <a:spcPts val="0"/>
              </a:spcAft>
              <a:buSzPts val="1800"/>
              <a:buChar char="●"/>
            </a:pPr>
            <a:endParaRPr lang="en-US" altLang="en-GB" sz="1600">
              <a:latin typeface="Hack" panose="020B0609030202020204" charset="0"/>
              <a:cs typeface="Hack" panose="020B0609030202020204" charset="0"/>
            </a:endParaRPr>
          </a:p>
          <a:p>
            <a:pPr marL="457200" lvl="0" indent="-342900" algn="l" rtl="0">
              <a:spcBef>
                <a:spcPts val="0"/>
              </a:spcBef>
              <a:spcAft>
                <a:spcPts val="0"/>
              </a:spcAft>
              <a:buSzPts val="1800"/>
              <a:buChar char="●"/>
            </a:pPr>
            <a:endParaRPr lang="en-US" altLang="en-GB" sz="1600">
              <a:latin typeface="Hack" panose="020B0609030202020204" charset="0"/>
              <a:cs typeface="Hack" panose="020B06090302020202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solidFill>
                  <a:srgbClr val="27951A"/>
                </a:solidFill>
                <a:latin typeface="Hack" panose="020B0609030202020204" charset="0"/>
                <a:cs typeface="Hack" panose="020B0609030202020204" charset="0"/>
              </a:rPr>
              <a:t>Feasibility</a:t>
            </a:r>
            <a:endParaRPr lang="en-GB">
              <a:solidFill>
                <a:srgbClr val="27951A"/>
              </a:solidFill>
              <a:latin typeface="Hack" panose="020B0609030202020204" charset="0"/>
              <a:cs typeface="Hack" panose="020B0609030202020204" charset="0"/>
            </a:endParaRPr>
          </a:p>
        </p:txBody>
      </p:sp>
      <p:sp>
        <p:nvSpPr>
          <p:cNvPr id="111" name="Google Shape;111;p20"/>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US" altLang="en-GB" b="1">
                <a:latin typeface="Hack" panose="020B0609030202020204" charset="0"/>
                <a:cs typeface="Hack" panose="020B0609030202020204" charset="0"/>
              </a:rPr>
              <a:t>Target Audience: </a:t>
            </a:r>
            <a:r>
              <a:rPr lang="en-US" altLang="en-GB">
                <a:latin typeface="Hack" panose="020B0609030202020204" charset="0"/>
                <a:cs typeface="Hack" panose="020B0609030202020204" charset="0"/>
              </a:rPr>
              <a:t>We are developing this software for Cisco for minimizing the extra load on them.</a:t>
            </a:r>
            <a:endParaRPr lang="en-GB">
              <a:latin typeface="Hack" panose="020B0609030202020204" charset="0"/>
              <a:cs typeface="Hack" panose="020B0609030202020204" charset="0"/>
            </a:endParaRPr>
          </a:p>
          <a:p>
            <a:pPr marL="457200" lvl="0" indent="-342900" algn="l" rtl="0">
              <a:spcBef>
                <a:spcPts val="0"/>
              </a:spcBef>
              <a:spcAft>
                <a:spcPts val="0"/>
              </a:spcAft>
              <a:buSzPts val="1800"/>
              <a:buChar char="●"/>
            </a:pPr>
            <a:r>
              <a:rPr lang="en-US" altLang="en-GB" b="1">
                <a:latin typeface="Hack" panose="020B0609030202020204" charset="0"/>
                <a:cs typeface="Hack" panose="020B0609030202020204" charset="0"/>
              </a:rPr>
              <a:t>How easy is it to use?:</a:t>
            </a:r>
            <a:r>
              <a:rPr lang="en-US" altLang="en-GB">
                <a:latin typeface="Hack" panose="020B0609030202020204" charset="0"/>
                <a:cs typeface="Hack" panose="020B0609030202020204" charset="0"/>
              </a:rPr>
              <a:t> They just need to run the installer script, which even installs the dependancies needed for using our software. </a:t>
            </a:r>
            <a:endParaRPr lang="en-GB">
              <a:latin typeface="Hack" panose="020B0609030202020204" charset="0"/>
              <a:cs typeface="Hack" panose="020B0609030202020204" charset="0"/>
            </a:endParaRPr>
          </a:p>
          <a:p>
            <a:pPr marL="457200" lvl="0" indent="-342900" algn="l" rtl="0">
              <a:spcBef>
                <a:spcPts val="0"/>
              </a:spcBef>
              <a:spcAft>
                <a:spcPts val="0"/>
              </a:spcAft>
              <a:buSzPts val="1800"/>
              <a:buChar char="●"/>
            </a:pPr>
            <a:r>
              <a:rPr lang="en-US" altLang="en-GB">
                <a:latin typeface="Hack" panose="020B0609030202020204" charset="0"/>
                <a:cs typeface="Hack" panose="020B0609030202020204" charset="0"/>
              </a:rPr>
              <a:t>This solution is really important because “</a:t>
            </a:r>
            <a:r>
              <a:rPr lang="en-US" altLang="en-GB" i="1">
                <a:latin typeface="Hack" panose="020B0609030202020204" charset="0"/>
                <a:cs typeface="Hack" panose="020B0609030202020204" charset="0"/>
              </a:rPr>
              <a:t>Unlike humans, computers do not make errors unless programmed incorrectly.</a:t>
            </a:r>
            <a:r>
              <a:rPr lang="en-US" altLang="en-GB">
                <a:latin typeface="Hack" panose="020B0609030202020204" charset="0"/>
                <a:cs typeface="Hack" panose="020B0609030202020204" charset="0"/>
              </a:rPr>
              <a:t>”. </a:t>
            </a:r>
            <a:endParaRPr lang="en-US" altLang="en-GB">
              <a:latin typeface="Hack" panose="020B0609030202020204" charset="0"/>
              <a:cs typeface="Hack" panose="020B0609030202020204" charset="0"/>
            </a:endParaRPr>
          </a:p>
          <a:p>
            <a:pPr marL="457200" lvl="0" indent="-342900" algn="l" rtl="0">
              <a:spcBef>
                <a:spcPts val="0"/>
              </a:spcBef>
              <a:spcAft>
                <a:spcPts val="0"/>
              </a:spcAft>
              <a:buSzPts val="1800"/>
              <a:buChar char="●"/>
            </a:pPr>
            <a:r>
              <a:rPr lang="en-US" altLang="en-GB">
                <a:latin typeface="Hack" panose="020B0609030202020204" charset="0"/>
                <a:cs typeface="Hack" panose="020B0609030202020204" charset="0"/>
              </a:rPr>
              <a:t>We’ll be ready to debug the code anytime someone reports an error.</a:t>
            </a:r>
            <a:endParaRPr lang="en-US" altLang="en-GB">
              <a:latin typeface="Hack" panose="020B0609030202020204" charset="0"/>
              <a:cs typeface="Hack" panose="020B06090302020202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solidFill>
                  <a:srgbClr val="27951A"/>
                </a:solidFill>
                <a:latin typeface="Hack" panose="020B0609030202020204" charset="0"/>
                <a:cs typeface="Hack" panose="020B0609030202020204" charset="0"/>
              </a:rPr>
              <a:t>References</a:t>
            </a:r>
            <a:endParaRPr lang="en-GB">
              <a:solidFill>
                <a:srgbClr val="27951A"/>
              </a:solidFill>
              <a:latin typeface="Hack" panose="020B0609030202020204" charset="0"/>
              <a:cs typeface="Hack" panose="020B0609030202020204" charset="0"/>
            </a:endParaRPr>
          </a:p>
        </p:txBody>
      </p:sp>
      <p:sp>
        <p:nvSpPr>
          <p:cNvPr id="117" name="Google Shape;117;p21"/>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US" altLang="en-GB">
                <a:latin typeface="Hack" panose="020B0609030202020204" charset="0"/>
                <a:cs typeface="Hack" panose="020B0609030202020204" charset="0"/>
              </a:rPr>
              <a:t>Cisco website (for creating replica).</a:t>
            </a:r>
            <a:endParaRPr lang="en-US" altLang="en-GB">
              <a:latin typeface="Hack" panose="020B0609030202020204" charset="0"/>
              <a:cs typeface="Hack" panose="020B0609030202020204" charset="0"/>
            </a:endParaRPr>
          </a:p>
          <a:p>
            <a:pPr marL="457200" lvl="0" indent="-342900" algn="l" rtl="0">
              <a:spcBef>
                <a:spcPts val="0"/>
              </a:spcBef>
              <a:spcAft>
                <a:spcPts val="0"/>
              </a:spcAft>
              <a:buSzPts val="1800"/>
              <a:buChar char="●"/>
            </a:pPr>
            <a:r>
              <a:rPr lang="en-US" altLang="en-GB">
                <a:latin typeface="Hack" panose="020B0609030202020204" charset="0"/>
                <a:cs typeface="Hack" panose="020B0609030202020204" charset="0"/>
              </a:rPr>
              <a:t>Documentation of Tensorflow, </a:t>
            </a:r>
            <a:endParaRPr lang="en-US" altLang="en-GB">
              <a:latin typeface="Hack" panose="020B0609030202020204" charset="0"/>
              <a:cs typeface="Hack" panose="020B0609030202020204" charset="0"/>
            </a:endParaRPr>
          </a:p>
          <a:p>
            <a:pPr marL="457200" lvl="0" indent="-342900" algn="l" rtl="0">
              <a:spcBef>
                <a:spcPts val="0"/>
              </a:spcBef>
              <a:spcAft>
                <a:spcPts val="0"/>
              </a:spcAft>
              <a:buSzPts val="1800"/>
              <a:buChar char="●"/>
            </a:pPr>
            <a:endParaRPr lang="en-US" altLang="en-GB">
              <a:latin typeface="Hack" panose="020B0609030202020204" charset="0"/>
              <a:cs typeface="Hack" panose="020B0609030202020204" charset="0"/>
            </a:endParaRPr>
          </a:p>
        </p:txBody>
      </p:sp>
    </p:spTree>
  </p:cSld>
  <p:clrMapOvr>
    <a:masterClrMapping/>
  </p:clrMapOvr>
</p:sld>
</file>

<file path=ppt/theme/theme1.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3994</Words>
  <Application>WPS Presentation</Application>
  <PresentationFormat/>
  <Paragraphs>76</Paragraphs>
  <Slides>9</Slides>
  <Notes>0</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9</vt:i4>
      </vt:variant>
    </vt:vector>
  </HeadingPairs>
  <TitlesOfParts>
    <vt:vector size="28" baseType="lpstr">
      <vt:lpstr>Arial</vt:lpstr>
      <vt:lpstr>SimSun</vt:lpstr>
      <vt:lpstr>Wingdings</vt:lpstr>
      <vt:lpstr>Arial</vt:lpstr>
      <vt:lpstr>DejaVu Sans</vt:lpstr>
      <vt:lpstr>Proxima Nova</vt:lpstr>
      <vt:lpstr>C059</vt:lpstr>
      <vt:lpstr>Roboto</vt:lpstr>
      <vt:lpstr>Microsoft YaHei</vt:lpstr>
      <vt:lpstr>Arial Unicode MS</vt:lpstr>
      <vt:lpstr>Noto Color Emoji</vt:lpstr>
      <vt:lpstr>Adobe Helvetica</vt:lpstr>
      <vt:lpstr>D050000L</vt:lpstr>
      <vt:lpstr>Cantarell</vt:lpstr>
      <vt:lpstr>Hack</vt:lpstr>
      <vt:lpstr>B&amp;H LucidaTypewriter</vt:lpstr>
      <vt:lpstr>Bitstream Charter</vt:lpstr>
      <vt:lpstr>Bitstream Terminal</vt:lpstr>
      <vt:lpstr>Simple Dark</vt:lpstr>
      <vt:lpstr>PowerPoint 演示文稿</vt:lpstr>
      <vt:lpstr>Submission Instructions</vt:lpstr>
      <vt:lpstr>Problem Statement</vt:lpstr>
      <vt:lpstr>Solution Description </vt:lpstr>
      <vt:lpstr>Solution Description (Optional)</vt:lpstr>
      <vt:lpstr>Solution Workflow</vt:lpstr>
      <vt:lpstr>Tech stack and Requirements</vt:lpstr>
      <vt:lpstr>Feasibility</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bhu1</cp:lastModifiedBy>
  <cp:revision>4</cp:revision>
  <dcterms:created xsi:type="dcterms:W3CDTF">2023-03-19T17:32:23Z</dcterms:created>
  <dcterms:modified xsi:type="dcterms:W3CDTF">2023-03-19T17:32:23Z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
  </property>
  <property fmtid="{D5CDD505-2E9C-101B-9397-08002B2CF9AE}" pid="3" name="KSOProductBuildVer">
    <vt:lpwstr>1033-11.1.0.11691</vt:lpwstr>
  </property>
</Properties>
</file>