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D53DE74-7CCB-479F-829E-CEB532CB6B4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02/01/2021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BASE DE DATOS</a:t>
            </a:r>
            <a:br>
              <a:rPr lang="es-ES" dirty="0" smtClean="0"/>
            </a:br>
            <a:r>
              <a:rPr lang="es-ES" dirty="0" smtClean="0"/>
              <a:t>U.T 1</a:t>
            </a:r>
            <a:r>
              <a:rPr lang="es-ES" smtClean="0"/>
              <a:t>: Almacenamiento </a:t>
            </a:r>
            <a:r>
              <a:rPr lang="es-ES" dirty="0" smtClean="0"/>
              <a:t>de la Información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75656" y="4869160"/>
            <a:ext cx="6400800" cy="1752600"/>
          </a:xfrm>
        </p:spPr>
        <p:txBody>
          <a:bodyPr/>
          <a:lstStyle/>
          <a:p>
            <a:r>
              <a:rPr lang="es-ES" dirty="0" smtClean="0"/>
              <a:t>1º DAM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519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Bases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ES" i="1" dirty="0"/>
              <a:t>Jerárquico. </a:t>
            </a:r>
            <a:r>
              <a:rPr lang="es-ES" dirty="0"/>
              <a:t>Es el más antiguo. Refina la idea de fichero indexado, creando una estricta </a:t>
            </a:r>
            <a:r>
              <a:rPr lang="es-ES" dirty="0" smtClean="0"/>
              <a:t>relación de </a:t>
            </a:r>
            <a:r>
              <a:rPr lang="es-ES" dirty="0"/>
              <a:t>jerarquía entre los datos de varios ficheros, motivo por el que presenta serias </a:t>
            </a:r>
            <a:r>
              <a:rPr lang="es-ES" dirty="0" smtClean="0"/>
              <a:t>limitaciones semánticas</a:t>
            </a:r>
            <a:r>
              <a:rPr lang="es-ES" dirty="0"/>
              <a:t>. Relacionado con grandes máquinas </a:t>
            </a:r>
            <a:r>
              <a:rPr lang="es-ES" i="1" dirty="0"/>
              <a:t>(mainframes), </a:t>
            </a:r>
            <a:r>
              <a:rPr lang="es-ES" dirty="0"/>
              <a:t>su </a:t>
            </a:r>
            <a:r>
              <a:rPr lang="es-ES" dirty="0" smtClean="0"/>
              <a:t>implantación comercial </a:t>
            </a:r>
            <a:r>
              <a:rPr lang="es-ES" dirty="0"/>
              <a:t>más conocida es IMS de IBM</a:t>
            </a:r>
            <a:r>
              <a:rPr lang="es-ES" dirty="0" smtClean="0"/>
              <a:t>.</a:t>
            </a:r>
          </a:p>
          <a:p>
            <a:pPr algn="just"/>
            <a:r>
              <a:rPr lang="es-ES" i="1" dirty="0"/>
              <a:t>En red. </a:t>
            </a:r>
            <a:r>
              <a:rPr lang="es-ES" dirty="0"/>
              <a:t>Introduce mejoras respecto al modelo jerárquico (mayor independencia y </a:t>
            </a:r>
            <a:r>
              <a:rPr lang="es-ES" dirty="0" smtClean="0"/>
              <a:t>flexibilidad de </a:t>
            </a:r>
            <a:r>
              <a:rPr lang="es-ES" dirty="0"/>
              <a:t>los datos) a costa de aumentar el nivel de complejidad. Implantaciones</a:t>
            </a:r>
            <a:r>
              <a:rPr lang="es-ES" dirty="0" smtClean="0"/>
              <a:t>: CODASYL</a:t>
            </a:r>
            <a:r>
              <a:rPr lang="es-ES" dirty="0"/>
              <a:t>, IDMS/DB de </a:t>
            </a:r>
            <a:r>
              <a:rPr lang="es-ES" dirty="0" err="1"/>
              <a:t>Computer</a:t>
            </a:r>
            <a:r>
              <a:rPr lang="es-ES" dirty="0"/>
              <a:t> </a:t>
            </a:r>
            <a:r>
              <a:rPr lang="es-ES" dirty="0" err="1"/>
              <a:t>Associates</a:t>
            </a:r>
            <a:r>
              <a:rPr lang="es-ES" dirty="0"/>
              <a:t> (actualmente CA Technologies).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774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ES" i="1" dirty="0"/>
              <a:t>Relacional. </a:t>
            </a:r>
            <a:r>
              <a:rPr lang="es-ES" dirty="0"/>
              <a:t>Representa la información en forma de entidades y relaciones entre ellas, </a:t>
            </a:r>
            <a:r>
              <a:rPr lang="es-ES" dirty="0" smtClean="0"/>
              <a:t>evitando rutas </a:t>
            </a:r>
            <a:r>
              <a:rPr lang="es-ES" dirty="0"/>
              <a:t>preconcebidas para localizar los datos y huyendo de la rigidez de los </a:t>
            </a:r>
            <a:r>
              <a:rPr lang="es-ES" dirty="0" smtClean="0"/>
              <a:t>modelos previos</a:t>
            </a:r>
            <a:r>
              <a:rPr lang="es-ES" dirty="0"/>
              <a:t>. Cada entidad y cada relación aparece en forma de tablas bidimensionales (</a:t>
            </a:r>
            <a:r>
              <a:rPr lang="es-ES" dirty="0" smtClean="0"/>
              <a:t>con filas </a:t>
            </a:r>
            <a:r>
              <a:rPr lang="es-ES" dirty="0"/>
              <a:t>y columnas). Es el modelo más extendido desde hace décadas, gracias a </a:t>
            </a:r>
            <a:r>
              <a:rPr lang="es-ES" dirty="0" smtClean="0"/>
              <a:t>compañías como </a:t>
            </a:r>
            <a:r>
              <a:rPr lang="es-ES" dirty="0"/>
              <a:t>Oracle, IBM o Microsoft (que posteriormente evolucionaron hacia el </a:t>
            </a:r>
            <a:r>
              <a:rPr lang="es-ES" dirty="0" smtClean="0"/>
              <a:t>modelo objeto-relacional</a:t>
            </a:r>
            <a:r>
              <a:rPr lang="es-ES" dirty="0"/>
              <a:t>), aunque hoy en día podemos encontrar bases de datos </a:t>
            </a:r>
            <a:r>
              <a:rPr lang="es-ES" dirty="0" smtClean="0"/>
              <a:t>relaciónales </a:t>
            </a:r>
            <a:r>
              <a:rPr lang="pt-BR" dirty="0" smtClean="0"/>
              <a:t>puras</a:t>
            </a:r>
            <a:r>
              <a:rPr lang="pt-BR" dirty="0"/>
              <a:t>, como MySQL o SAP Sybase</a:t>
            </a:r>
            <a:r>
              <a:rPr lang="pt-BR" dirty="0" smtClean="0"/>
              <a:t>.</a:t>
            </a:r>
          </a:p>
          <a:p>
            <a:pPr algn="just"/>
            <a:r>
              <a:rPr lang="es-ES" i="1" dirty="0"/>
              <a:t>Orientado a objetos. </a:t>
            </a:r>
            <a:r>
              <a:rPr lang="es-ES" dirty="0"/>
              <a:t>Aplica a los datos el paradigma de la orientación a objetos (OOP</a:t>
            </a:r>
            <a:r>
              <a:rPr lang="es-ES" dirty="0" smtClean="0"/>
              <a:t>, </a:t>
            </a:r>
            <a:r>
              <a:rPr lang="es-ES" i="1" dirty="0" err="1" smtClean="0"/>
              <a:t>obj</a:t>
            </a:r>
            <a:r>
              <a:rPr lang="es-ES" i="1" dirty="0" smtClean="0"/>
              <a:t> </a:t>
            </a:r>
            <a:r>
              <a:rPr lang="es-ES" i="1" dirty="0" err="1"/>
              <a:t>ect</a:t>
            </a:r>
            <a:r>
              <a:rPr lang="es-ES" i="1" dirty="0"/>
              <a:t>-oriente d </a:t>
            </a:r>
            <a:r>
              <a:rPr lang="es-ES" i="1" dirty="0" err="1"/>
              <a:t>programming</a:t>
            </a:r>
            <a:r>
              <a:rPr lang="es-ES" i="1" dirty="0"/>
              <a:t>). </a:t>
            </a:r>
            <a:r>
              <a:rPr lang="es-ES" dirty="0"/>
              <a:t>Irrumpió con fuerza en los años noventa debido a las </a:t>
            </a:r>
            <a:r>
              <a:rPr lang="es-ES" dirty="0" smtClean="0"/>
              <a:t>nuevas necesidades </a:t>
            </a:r>
            <a:r>
              <a:rPr lang="es-ES" dirty="0"/>
              <a:t>de almacenamiento de las bases de datos relaciónales (imágenes, documentos</a:t>
            </a:r>
            <a:r>
              <a:rPr lang="es-ES" dirty="0" smtClean="0"/>
              <a:t>, ficheros </a:t>
            </a:r>
            <a:r>
              <a:rPr lang="es-ES" dirty="0"/>
              <a:t>de audio y vídeo). </a:t>
            </a:r>
            <a:r>
              <a:rPr lang="es-ES" dirty="0" err="1"/>
              <a:t>Implantaciones:Versant</a:t>
            </a:r>
            <a:r>
              <a:rPr lang="es-ES" dirty="0"/>
              <a:t>, db4o, </a:t>
            </a:r>
            <a:r>
              <a:rPr lang="es-ES" dirty="0" err="1"/>
              <a:t>InterSystems</a:t>
            </a:r>
            <a:r>
              <a:rPr lang="es-ES" dirty="0"/>
              <a:t>, </a:t>
            </a:r>
            <a:r>
              <a:rPr lang="es-ES" dirty="0" err="1"/>
              <a:t>Objectivity</a:t>
            </a:r>
            <a:r>
              <a:rPr lang="es-ES" dirty="0" smtClean="0"/>
              <a:t>.</a:t>
            </a:r>
          </a:p>
          <a:p>
            <a:pPr algn="just"/>
            <a:r>
              <a:rPr lang="es-ES" i="1" dirty="0"/>
              <a:t>Objeto-relacional. </a:t>
            </a:r>
            <a:r>
              <a:rPr lang="es-ES" dirty="0"/>
              <a:t>En los últimos años los fabricantes de bases de datos relaciónales han </a:t>
            </a:r>
            <a:r>
              <a:rPr lang="es-ES" dirty="0" smtClean="0"/>
              <a:t>incorporado a </a:t>
            </a:r>
            <a:r>
              <a:rPr lang="es-ES" dirty="0"/>
              <a:t>su </a:t>
            </a:r>
            <a:r>
              <a:rPr lang="es-ES" i="1" dirty="0"/>
              <a:t>software </a:t>
            </a:r>
            <a:r>
              <a:rPr lang="es-ES" dirty="0"/>
              <a:t>diversas capacidades de las bases de datos orientadas a objetos</a:t>
            </a:r>
            <a:r>
              <a:rPr lang="es-ES" dirty="0" smtClean="0"/>
              <a:t>, creando </a:t>
            </a:r>
            <a:r>
              <a:rPr lang="es-ES" dirty="0"/>
              <a:t>modelos híbridos con base relacional. Ejemplos: Oracle, Microsoft SQL Server</a:t>
            </a:r>
            <a:r>
              <a:rPr lang="es-ES" dirty="0" smtClean="0"/>
              <a:t>, IBM </a:t>
            </a:r>
            <a:r>
              <a:rPr lang="es-ES" dirty="0"/>
              <a:t>DB2, IBM </a:t>
            </a:r>
            <a:r>
              <a:rPr lang="es-ES" dirty="0" err="1"/>
              <a:t>Informix</a:t>
            </a:r>
            <a:r>
              <a:rPr lang="es-ES" dirty="0"/>
              <a:t>, </a:t>
            </a:r>
            <a:r>
              <a:rPr lang="es-ES" dirty="0" err="1"/>
              <a:t>PostgreSQL</a:t>
            </a:r>
            <a:r>
              <a:rPr lang="es-ES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196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según su ubicación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i="1" dirty="0"/>
              <a:t>Centralizadas. </a:t>
            </a:r>
            <a:r>
              <a:rPr lang="es-ES" dirty="0"/>
              <a:t>La base de datos reside en una sola máquina, típicamente el servidor </a:t>
            </a:r>
            <a:r>
              <a:rPr lang="es-ES" dirty="0" smtClean="0"/>
              <a:t>de base </a:t>
            </a:r>
            <a:r>
              <a:rPr lang="es-ES" dirty="0"/>
              <a:t>de datos</a:t>
            </a:r>
            <a:r>
              <a:rPr lang="es-ES" dirty="0" smtClean="0"/>
              <a:t>.</a:t>
            </a:r>
          </a:p>
          <a:p>
            <a:pPr algn="just"/>
            <a:r>
              <a:rPr lang="es-ES" i="1" dirty="0"/>
              <a:t>Distribuidas. </a:t>
            </a:r>
            <a:r>
              <a:rPr lang="es-ES" dirty="0"/>
              <a:t>La información se reparte por distintos servidores, generalmente alejados físicamente</a:t>
            </a:r>
            <a:r>
              <a:rPr lang="es-ES" dirty="0" smtClean="0"/>
              <a:t>. Un </a:t>
            </a:r>
            <a:r>
              <a:rPr lang="es-ES" dirty="0"/>
              <a:t>ejemplo sería la base de datos de una compañía de seguros, concebida </a:t>
            </a:r>
            <a:r>
              <a:rPr lang="es-ES" dirty="0" smtClean="0"/>
              <a:t>a partir </a:t>
            </a:r>
            <a:r>
              <a:rPr lang="es-ES" dirty="0"/>
              <a:t>de los datos de la oficina central y de los de todas sus sucursales. Su </a:t>
            </a:r>
            <a:r>
              <a:rPr lang="es-ES" dirty="0" smtClean="0"/>
              <a:t>implantación exige </a:t>
            </a:r>
            <a:r>
              <a:rPr lang="es-ES" dirty="0"/>
              <a:t>hacer un fuerte hincapié en aspectos de </a:t>
            </a:r>
            <a:r>
              <a:rPr lang="es-ES" i="1" dirty="0" err="1"/>
              <a:t>networking</a:t>
            </a:r>
            <a:r>
              <a:rPr lang="es-ES" i="1" dirty="0"/>
              <a:t> </a:t>
            </a:r>
            <a:r>
              <a:rPr lang="es-ES" dirty="0"/>
              <a:t>y seguridad.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841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SGBD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El sistema gestor de bases de datos (SGBD) es el </a:t>
            </a:r>
            <a:r>
              <a:rPr lang="es-ES" i="1" dirty="0"/>
              <a:t>software </a:t>
            </a:r>
            <a:r>
              <a:rPr lang="es-ES" dirty="0"/>
              <a:t>que el fabricante pone a </a:t>
            </a:r>
            <a:r>
              <a:rPr lang="es-ES" dirty="0" smtClean="0"/>
              <a:t>disposición del </a:t>
            </a:r>
            <a:r>
              <a:rPr lang="es-ES" dirty="0"/>
              <a:t>usuario para manejar sus bases de datos. Nuevamente, De Miguel y </a:t>
            </a:r>
            <a:r>
              <a:rPr lang="es-ES" dirty="0" err="1"/>
              <a:t>Piattini</a:t>
            </a:r>
            <a:r>
              <a:rPr lang="es-ES" dirty="0"/>
              <a:t> (1993) nos </a:t>
            </a:r>
            <a:r>
              <a:rPr lang="es-ES" dirty="0" smtClean="0"/>
              <a:t>definen el </a:t>
            </a:r>
            <a:r>
              <a:rPr lang="es-ES" dirty="0"/>
              <a:t>término con más detalle:</a:t>
            </a:r>
          </a:p>
          <a:p>
            <a:pPr lvl="1"/>
            <a:r>
              <a:rPr lang="es-ES" dirty="0"/>
              <a:t>Un conjunto coordinado de programas, procedimientos, lenguajes, etc., que suministra</a:t>
            </a:r>
            <a:r>
              <a:rPr lang="es-ES" dirty="0" smtClean="0"/>
              <a:t>, tanto </a:t>
            </a:r>
            <a:r>
              <a:rPr lang="es-ES" dirty="0"/>
              <a:t>a los usuarios no informáticos como a los analistas, programadores, o al administrador</a:t>
            </a:r>
            <a:r>
              <a:rPr lang="es-ES" dirty="0" smtClean="0"/>
              <a:t>, los </a:t>
            </a:r>
            <a:r>
              <a:rPr lang="es-ES" dirty="0"/>
              <a:t>medios necesarios para describir, recuperar y manipular los datos almacenados en la base</a:t>
            </a:r>
            <a:r>
              <a:rPr lang="es-ES" dirty="0" smtClean="0"/>
              <a:t>, manteniendo </a:t>
            </a:r>
            <a:r>
              <a:rPr lang="es-ES" dirty="0"/>
              <a:t>su seguridad.</a:t>
            </a:r>
          </a:p>
          <a:p>
            <a:r>
              <a:rPr lang="es-ES" dirty="0"/>
              <a:t>En el mercado hay una amplia tipología de SGBD que corresponde con el modelo de </a:t>
            </a:r>
            <a:r>
              <a:rPr lang="es-ES" dirty="0" smtClean="0"/>
              <a:t>base de </a:t>
            </a:r>
            <a:r>
              <a:rPr lang="es-ES" dirty="0"/>
              <a:t>datos subyacente.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99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 de un SGBD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i="1" dirty="0"/>
              <a:t>Datos. </a:t>
            </a:r>
            <a:r>
              <a:rPr lang="es-ES" dirty="0"/>
              <a:t>Almacenados de forma enciente en ficheros del sistema operativo.</a:t>
            </a:r>
          </a:p>
          <a:p>
            <a:r>
              <a:rPr lang="es-ES" i="1" dirty="0" smtClean="0"/>
              <a:t>Herramientas </a:t>
            </a:r>
            <a:r>
              <a:rPr lang="es-ES" i="1" dirty="0"/>
              <a:t>de acceso a los datos. </a:t>
            </a:r>
            <a:r>
              <a:rPr lang="es-ES" dirty="0"/>
              <a:t>Un lenguaje de programación mediante el que los </a:t>
            </a:r>
            <a:r>
              <a:rPr lang="es-ES" dirty="0" smtClean="0"/>
              <a:t>usuarios técnicos </a:t>
            </a:r>
            <a:r>
              <a:rPr lang="es-ES" dirty="0"/>
              <a:t>puedan crear, leer y modificar la información, así como un diccionario </a:t>
            </a:r>
            <a:r>
              <a:rPr lang="es-ES" dirty="0" smtClean="0"/>
              <a:t>de datos </a:t>
            </a:r>
            <a:r>
              <a:rPr lang="es-ES" dirty="0"/>
              <a:t>que albergue los metadatos, es decir, la información sobre el diseño de cada </a:t>
            </a:r>
            <a:r>
              <a:rPr lang="es-ES" dirty="0" smtClean="0"/>
              <a:t>base de </a:t>
            </a:r>
            <a:r>
              <a:rPr lang="es-ES" dirty="0"/>
              <a:t>datos. Como mínimo, se ofrecerá una interfaz de línea de comandos mediante la </a:t>
            </a:r>
            <a:r>
              <a:rPr lang="es-ES" dirty="0" smtClean="0"/>
              <a:t>que acceder </a:t>
            </a:r>
            <a:r>
              <a:rPr lang="es-ES" dirty="0"/>
              <a:t>a estas herramientas.</a:t>
            </a:r>
          </a:p>
          <a:p>
            <a:r>
              <a:rPr lang="es-ES" i="1" dirty="0" smtClean="0"/>
              <a:t>Utilidades</a:t>
            </a:r>
            <a:r>
              <a:rPr lang="es-ES" i="1" dirty="0"/>
              <a:t>. </a:t>
            </a:r>
            <a:r>
              <a:rPr lang="es-ES" dirty="0"/>
              <a:t>Herramientas adicionales para gestión de </a:t>
            </a:r>
            <a:r>
              <a:rPr lang="es-ES" i="1" dirty="0" err="1"/>
              <a:t>backups</a:t>
            </a:r>
            <a:r>
              <a:rPr lang="es-ES" i="1" dirty="0"/>
              <a:t>, </a:t>
            </a:r>
            <a:r>
              <a:rPr lang="es-ES" dirty="0"/>
              <a:t>estadísticas, tareas programadas</a:t>
            </a:r>
            <a:r>
              <a:rPr lang="es-ES" dirty="0" smtClean="0"/>
              <a:t>, mantenimiento </a:t>
            </a:r>
            <a:r>
              <a:rPr lang="es-ES" dirty="0"/>
              <a:t>de usuarios, grupos y permisos, etc.</a:t>
            </a:r>
          </a:p>
          <a:p>
            <a:r>
              <a:rPr lang="es-ES" i="1" dirty="0" smtClean="0"/>
              <a:t>Entornos </a:t>
            </a:r>
            <a:r>
              <a:rPr lang="es-ES" i="1" dirty="0"/>
              <a:t>gráficos. </a:t>
            </a:r>
            <a:r>
              <a:rPr lang="es-ES" dirty="0"/>
              <a:t>Simplifican la gestión del SGBD y sirven como alternativa a la línea </a:t>
            </a:r>
            <a:r>
              <a:rPr lang="es-ES" dirty="0" smtClean="0"/>
              <a:t>de comandos</a:t>
            </a:r>
            <a:r>
              <a:rPr lang="es-ES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357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de un SGBD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Recuperar </a:t>
            </a:r>
            <a:r>
              <a:rPr lang="es-ES" dirty="0"/>
              <a:t>y modificar la información de los ficheros que conforman la base de datos </a:t>
            </a:r>
            <a:r>
              <a:rPr lang="es-ES" dirty="0" smtClean="0"/>
              <a:t>de forma </a:t>
            </a:r>
            <a:r>
              <a:rPr lang="es-ES" dirty="0"/>
              <a:t>transparente para el usuario.</a:t>
            </a:r>
          </a:p>
          <a:p>
            <a:r>
              <a:rPr lang="es-ES" dirty="0" smtClean="0"/>
              <a:t>Garantizar </a:t>
            </a:r>
            <a:r>
              <a:rPr lang="es-ES" dirty="0"/>
              <a:t>la integridad de los datos, impidiendo inconsistencias semánticas.</a:t>
            </a:r>
          </a:p>
          <a:p>
            <a:r>
              <a:rPr lang="es-ES" dirty="0" smtClean="0"/>
              <a:t>Ofrecer </a:t>
            </a:r>
            <a:r>
              <a:rPr lang="es-ES" dirty="0"/>
              <a:t>un lenguaje de programación mediante el que interaccionar con la información.</a:t>
            </a:r>
          </a:p>
          <a:p>
            <a:r>
              <a:rPr lang="es-ES" dirty="0" smtClean="0"/>
              <a:t>Proveer </a:t>
            </a:r>
            <a:r>
              <a:rPr lang="es-ES" dirty="0"/>
              <a:t>el diccionario de datos.</a:t>
            </a:r>
          </a:p>
          <a:p>
            <a:r>
              <a:rPr lang="es-ES" dirty="0" smtClean="0"/>
              <a:t>Solucionar </a:t>
            </a:r>
            <a:r>
              <a:rPr lang="es-ES" dirty="0"/>
              <a:t>los conflictos derivados de accesos concurrentes a la información.</a:t>
            </a:r>
          </a:p>
          <a:p>
            <a:r>
              <a:rPr lang="es-ES" dirty="0" smtClean="0"/>
              <a:t>Gestionar </a:t>
            </a:r>
            <a:r>
              <a:rPr lang="es-ES" dirty="0"/>
              <a:t>transacciones, garantizando la unidad de varias instrucciones de escritura </a:t>
            </a:r>
            <a:r>
              <a:rPr lang="es-ES" dirty="0" smtClean="0"/>
              <a:t>relacionadas entre </a:t>
            </a:r>
            <a:r>
              <a:rPr lang="es-ES" dirty="0"/>
              <a:t>sí.</a:t>
            </a:r>
          </a:p>
          <a:p>
            <a:r>
              <a:rPr lang="es-ES" dirty="0" smtClean="0"/>
              <a:t>Incluir </a:t>
            </a:r>
            <a:r>
              <a:rPr lang="es-ES" dirty="0"/>
              <a:t>utilidades de </a:t>
            </a:r>
            <a:r>
              <a:rPr lang="es-ES" i="1" dirty="0" err="1"/>
              <a:t>backup</a:t>
            </a:r>
            <a:r>
              <a:rPr lang="es-ES" i="1" dirty="0"/>
              <a:t>.</a:t>
            </a:r>
          </a:p>
          <a:p>
            <a:r>
              <a:rPr lang="es-ES" dirty="0" smtClean="0"/>
              <a:t>Proporcionar </a:t>
            </a:r>
            <a:r>
              <a:rPr lang="es-ES" dirty="0"/>
              <a:t>mecanismos de seguridad para evitar accesos y operaciones indebidos.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341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Informática según la RAE: «</a:t>
            </a:r>
            <a:r>
              <a:rPr lang="es-ES" dirty="0"/>
              <a:t>Conjunto </a:t>
            </a:r>
            <a:r>
              <a:rPr lang="es-ES" dirty="0" smtClean="0"/>
              <a:t>de conocimientos </a:t>
            </a:r>
            <a:r>
              <a:rPr lang="es-ES" dirty="0"/>
              <a:t>científicos y técnicas que hacen posible el tratamiento automático de la </a:t>
            </a:r>
            <a:r>
              <a:rPr lang="es-ES" dirty="0" smtClean="0"/>
              <a:t>información por </a:t>
            </a:r>
            <a:r>
              <a:rPr lang="es-ES" dirty="0"/>
              <a:t>medio de ordenadores</a:t>
            </a:r>
            <a:r>
              <a:rPr lang="es-ES" dirty="0" smtClean="0"/>
              <a:t>».</a:t>
            </a:r>
          </a:p>
          <a:p>
            <a:pPr algn="just"/>
            <a:r>
              <a:rPr lang="es-ES" dirty="0" smtClean="0"/>
              <a:t>Sistema de información: </a:t>
            </a:r>
            <a:r>
              <a:rPr lang="es-ES" dirty="0"/>
              <a:t>conjunto de procedimientos y funciones </a:t>
            </a:r>
            <a:r>
              <a:rPr lang="es-ES" dirty="0" smtClean="0"/>
              <a:t>dirigidos a la recogida</a:t>
            </a:r>
            <a:r>
              <a:rPr lang="es-ES" dirty="0"/>
              <a:t>, elaboración, evaluación, almacenamiento, recuperación, condensación y </a:t>
            </a:r>
            <a:r>
              <a:rPr lang="es-ES" dirty="0" smtClean="0"/>
              <a:t>distribución de información </a:t>
            </a:r>
            <a:r>
              <a:rPr lang="es-ES" dirty="0"/>
              <a:t>dentro de una organización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688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de Ficheros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Antes de que surgieran las bases de datos el procesamiento automatizado de información </a:t>
            </a:r>
            <a:r>
              <a:rPr lang="es-ES" dirty="0" smtClean="0"/>
              <a:t>se hacía </a:t>
            </a:r>
            <a:r>
              <a:rPr lang="es-ES" dirty="0"/>
              <a:t>mediante ficheros</a:t>
            </a:r>
            <a:r>
              <a:rPr lang="es-ES" dirty="0" smtClean="0"/>
              <a:t>.</a:t>
            </a:r>
          </a:p>
          <a:p>
            <a:pPr algn="just"/>
            <a:r>
              <a:rPr lang="es-ES" dirty="0"/>
              <a:t>Las aplicaciones eran orientadas al proceso (el esfuerzo se enfocaba </a:t>
            </a:r>
            <a:r>
              <a:rPr lang="es-ES" dirty="0" smtClean="0"/>
              <a:t>al tratamiento </a:t>
            </a:r>
            <a:r>
              <a:rPr lang="es-ES" dirty="0"/>
              <a:t>que los datos recibían en una aplicación concreta). Los ficheros se diseñaban a </a:t>
            </a:r>
            <a:r>
              <a:rPr lang="es-ES" dirty="0" smtClean="0"/>
              <a:t>medida para </a:t>
            </a:r>
            <a:r>
              <a:rPr lang="es-ES" dirty="0"/>
              <a:t>cada sistema de información, sin que existiera un formato común</a:t>
            </a:r>
            <a:r>
              <a:rPr lang="es-ES" dirty="0" smtClean="0"/>
              <a:t>.</a:t>
            </a:r>
          </a:p>
          <a:p>
            <a:pPr algn="just"/>
            <a:r>
              <a:rPr lang="es-ES" dirty="0"/>
              <a:t>N</a:t>
            </a:r>
            <a:r>
              <a:rPr lang="es-ES" dirty="0" smtClean="0"/>
              <a:t>o </a:t>
            </a:r>
            <a:r>
              <a:rPr lang="es-ES" dirty="0"/>
              <a:t>contemplaba la gestión de la información a medio o largo plazo.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741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s-ES" dirty="0" smtClean="0"/>
              <a:t>Redundancia </a:t>
            </a:r>
            <a:r>
              <a:rPr lang="es-ES" dirty="0"/>
              <a:t>de datos (duplicidad innecesaria de información).</a:t>
            </a:r>
          </a:p>
          <a:p>
            <a:pPr algn="just"/>
            <a:r>
              <a:rPr lang="es-ES" dirty="0" smtClean="0"/>
              <a:t>Mal </a:t>
            </a:r>
            <a:r>
              <a:rPr lang="es-ES" dirty="0"/>
              <a:t>aprovechamiento del espacio de almacenamiento.</a:t>
            </a:r>
          </a:p>
          <a:p>
            <a:pPr algn="just"/>
            <a:r>
              <a:rPr lang="es-ES" dirty="0" smtClean="0"/>
              <a:t>Aumento </a:t>
            </a:r>
            <a:r>
              <a:rPr lang="es-ES" dirty="0"/>
              <a:t>en el tiempo de proceso.</a:t>
            </a:r>
          </a:p>
          <a:p>
            <a:pPr algn="just"/>
            <a:r>
              <a:rPr lang="es-ES" dirty="0" smtClean="0"/>
              <a:t>Inconsistencia </a:t>
            </a:r>
            <a:r>
              <a:rPr lang="es-ES" dirty="0"/>
              <a:t>de información debida a la redundancia (si un dato cambiaba en el </a:t>
            </a:r>
            <a:r>
              <a:rPr lang="es-ES" dirty="0" smtClean="0"/>
              <a:t>fichero de </a:t>
            </a:r>
            <a:r>
              <a:rPr lang="es-ES" dirty="0"/>
              <a:t>una aplicación, no cambiaba en los demás).</a:t>
            </a:r>
          </a:p>
          <a:p>
            <a:pPr algn="just"/>
            <a:r>
              <a:rPr lang="es-ES" dirty="0" smtClean="0"/>
              <a:t>Aislamiento </a:t>
            </a:r>
            <a:r>
              <a:rPr lang="es-ES" dirty="0"/>
              <a:t>de la información (imposibilidad de transferirla a otros programas a no </a:t>
            </a:r>
            <a:r>
              <a:rPr lang="es-ES" dirty="0" smtClean="0"/>
              <a:t>ser que </a:t>
            </a:r>
            <a:r>
              <a:rPr lang="es-ES" dirty="0"/>
              <a:t>se desarrollara un </a:t>
            </a:r>
            <a:r>
              <a:rPr lang="es-ES" i="1" dirty="0"/>
              <a:t>software </a:t>
            </a:r>
            <a:r>
              <a:rPr lang="es-ES" dirty="0"/>
              <a:t>de migración específico).</a:t>
            </a:r>
          </a:p>
          <a:p>
            <a:pPr algn="just"/>
            <a:r>
              <a:rPr lang="es-ES" dirty="0"/>
              <a:t>Había, en definitiva, una gran falta de flexibilidad originada en la dependencia total de </a:t>
            </a:r>
            <a:r>
              <a:rPr lang="es-ES" dirty="0" smtClean="0"/>
              <a:t>la estructura </a:t>
            </a:r>
            <a:r>
              <a:rPr lang="es-ES" dirty="0"/>
              <a:t>física de los datos.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630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Clasificaciones de ficheros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Según su contenido:</a:t>
            </a:r>
          </a:p>
          <a:p>
            <a:pPr lvl="1" algn="just"/>
            <a:r>
              <a:rPr lang="es-ES" i="1" dirty="0"/>
              <a:t>Texto plano. </a:t>
            </a:r>
            <a:r>
              <a:rPr lang="es-ES" dirty="0"/>
              <a:t>Almacenan secuencias de caracteres correspondientes a una codificación </a:t>
            </a:r>
            <a:r>
              <a:rPr lang="es-ES" dirty="0" smtClean="0"/>
              <a:t>determinada </a:t>
            </a:r>
            <a:r>
              <a:rPr lang="fr-FR" dirty="0" smtClean="0"/>
              <a:t>(</a:t>
            </a:r>
            <a:r>
              <a:rPr lang="fr-FR" dirty="0"/>
              <a:t>ASCII, Unicode, EBCDIC, etc.). Son </a:t>
            </a:r>
            <a:r>
              <a:rPr lang="fr-FR" dirty="0" err="1" smtClean="0"/>
              <a:t>legibles</a:t>
            </a:r>
            <a:r>
              <a:rPr lang="fr-FR" dirty="0" smtClean="0"/>
              <a:t> en un editor de </a:t>
            </a:r>
            <a:r>
              <a:rPr lang="fr-FR" dirty="0" err="1" smtClean="0"/>
              <a:t>textos</a:t>
            </a:r>
            <a:r>
              <a:rPr lang="fr-FR" dirty="0" smtClean="0"/>
              <a:t>.</a:t>
            </a:r>
          </a:p>
          <a:p>
            <a:pPr lvl="1" algn="just"/>
            <a:r>
              <a:rPr lang="es-ES" i="1" dirty="0"/>
              <a:t>Binarios. </a:t>
            </a:r>
            <a:r>
              <a:rPr lang="es-ES" dirty="0"/>
              <a:t>Contienen información codificada en binario para su procesamiento por </a:t>
            </a:r>
            <a:r>
              <a:rPr lang="es-ES" dirty="0" err="1" smtClean="0"/>
              <a:t>partede</a:t>
            </a:r>
            <a:r>
              <a:rPr lang="es-ES" dirty="0" smtClean="0"/>
              <a:t> </a:t>
            </a:r>
            <a:r>
              <a:rPr lang="es-ES" dirty="0"/>
              <a:t>aplicaciones. Su contenido resulta ilegible en un editor de texto.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984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Según su modo de acceso:</a:t>
            </a:r>
          </a:p>
          <a:p>
            <a:pPr lvl="1" algn="just"/>
            <a:r>
              <a:rPr lang="es-ES" i="1" dirty="0" smtClean="0"/>
              <a:t>Secuenciales. </a:t>
            </a:r>
            <a:r>
              <a:rPr lang="es-ES" dirty="0"/>
              <a:t>La información se escribe en posiciones físicamente contiguas. Para </a:t>
            </a:r>
            <a:r>
              <a:rPr lang="es-ES" dirty="0" smtClean="0"/>
              <a:t>acceder a </a:t>
            </a:r>
            <a:r>
              <a:rPr lang="es-ES" dirty="0"/>
              <a:t>un dato hay que recorrer todos los anteriores</a:t>
            </a:r>
            <a:r>
              <a:rPr lang="es-ES" dirty="0" smtClean="0"/>
              <a:t>.</a:t>
            </a:r>
          </a:p>
          <a:p>
            <a:pPr lvl="1" algn="just"/>
            <a:r>
              <a:rPr lang="es-ES" i="1" dirty="0"/>
              <a:t>De acceso directo o aleatorio. </a:t>
            </a:r>
            <a:r>
              <a:rPr lang="es-ES" dirty="0"/>
              <a:t>Cada línea de contenido se organiza con unos tamaños </a:t>
            </a:r>
            <a:r>
              <a:rPr lang="es-ES" dirty="0" smtClean="0"/>
              <a:t>de </a:t>
            </a:r>
            <a:r>
              <a:rPr lang="es-ES" dirty="0"/>
              <a:t>dato. Se puede acceder directamente al principio de cada línea</a:t>
            </a:r>
            <a:r>
              <a:rPr lang="es-ES" dirty="0" smtClean="0"/>
              <a:t>. </a:t>
            </a:r>
            <a:r>
              <a:rPr lang="es-ES" dirty="0"/>
              <a:t>Generalmente en un fichero de acceso aleatorio la información se </a:t>
            </a:r>
            <a:r>
              <a:rPr lang="es-ES" dirty="0" smtClean="0"/>
              <a:t>almacena en </a:t>
            </a:r>
            <a:r>
              <a:rPr lang="es-ES" dirty="0"/>
              <a:t>el orden en que se da de alta</a:t>
            </a:r>
            <a:r>
              <a:rPr lang="es-ES" dirty="0" smtClean="0"/>
              <a:t>.</a:t>
            </a:r>
          </a:p>
          <a:p>
            <a:pPr lvl="2" algn="just"/>
            <a:r>
              <a:rPr lang="es-ES" i="1" dirty="0"/>
              <a:t>Indexados</a:t>
            </a:r>
            <a:r>
              <a:rPr lang="es-ES" i="1" dirty="0" smtClean="0"/>
              <a:t>.</a:t>
            </a:r>
            <a:r>
              <a:rPr lang="es-ES" dirty="0"/>
              <a:t> </a:t>
            </a:r>
            <a:r>
              <a:rPr lang="es-ES" dirty="0" smtClean="0"/>
              <a:t>Información ordenada de </a:t>
            </a:r>
            <a:r>
              <a:rPr lang="es-ES" dirty="0"/>
              <a:t>acuerdo a algún criterio de ordenación concreto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966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Tipos de soporte de almacenamiento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/>
              <a:t>Secuenciales. </a:t>
            </a:r>
            <a:r>
              <a:rPr lang="es-ES" dirty="0"/>
              <a:t>Para acceder a </a:t>
            </a:r>
            <a:r>
              <a:rPr lang="es-ES" dirty="0" smtClean="0"/>
              <a:t>un dato </a:t>
            </a:r>
            <a:r>
              <a:rPr lang="es-ES" dirty="0"/>
              <a:t>hay que recorrer todo el contenido del soporte </a:t>
            </a:r>
            <a:r>
              <a:rPr lang="es-ES" dirty="0" smtClean="0"/>
              <a:t>previo. (ejemplo: Cintas magnéticas).</a:t>
            </a:r>
          </a:p>
          <a:p>
            <a:r>
              <a:rPr lang="es-ES" i="1" dirty="0" err="1"/>
              <a:t>Direccionables</a:t>
            </a:r>
            <a:r>
              <a:rPr lang="es-ES" i="1" dirty="0"/>
              <a:t>. </a:t>
            </a:r>
            <a:r>
              <a:rPr lang="es-ES" dirty="0"/>
              <a:t>Se puede acceder directamente a un dato sin tener que recorrer todos </a:t>
            </a:r>
            <a:r>
              <a:rPr lang="es-ES" dirty="0" smtClean="0"/>
              <a:t>los anteriores </a:t>
            </a:r>
            <a:r>
              <a:rPr lang="es-ES" dirty="0"/>
              <a:t>(ejemplo: disco duro).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100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Bases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ES" dirty="0"/>
              <a:t>La evolución lógica de los problemas derivados del uso de ficheros fue estandarizar el acceso </a:t>
            </a:r>
            <a:r>
              <a:rPr lang="es-ES" dirty="0" smtClean="0"/>
              <a:t>a la </a:t>
            </a:r>
            <a:r>
              <a:rPr lang="es-ES" dirty="0"/>
              <a:t>información, de modo que un diseño físico concreto sirviera para todas las aplicaciones </a:t>
            </a:r>
            <a:r>
              <a:rPr lang="es-ES" dirty="0" smtClean="0"/>
              <a:t>de una </a:t>
            </a:r>
            <a:r>
              <a:rPr lang="es-ES" dirty="0"/>
              <a:t>organización. Este nuevo enfoque se centraba en los datos y no en el proceso, es decir, </a:t>
            </a:r>
            <a:r>
              <a:rPr lang="es-ES" dirty="0" smtClean="0"/>
              <a:t>se estructuraba </a:t>
            </a:r>
            <a:r>
              <a:rPr lang="es-ES" dirty="0"/>
              <a:t>el almacenamiento de dichos datos con independencia de las aplicaciones que </a:t>
            </a:r>
            <a:r>
              <a:rPr lang="es-ES" dirty="0" smtClean="0"/>
              <a:t>los fueran </a:t>
            </a:r>
            <a:r>
              <a:rPr lang="es-ES" dirty="0"/>
              <a:t>a utilizar. Se eliminaba la redundancia y se favorecía la transferencia de información </a:t>
            </a:r>
            <a:r>
              <a:rPr lang="es-ES" dirty="0" smtClean="0"/>
              <a:t>entre aplicaciones</a:t>
            </a:r>
            <a:r>
              <a:rPr lang="es-ES" dirty="0"/>
              <a:t>. Aparecía el concepto de base de datos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Según la RAE: </a:t>
            </a:r>
            <a:r>
              <a:rPr lang="es-ES" dirty="0"/>
              <a:t>«Conjunto de datos organizado de tal modo </a:t>
            </a:r>
            <a:r>
              <a:rPr lang="es-ES" dirty="0" smtClean="0"/>
              <a:t>que permita </a:t>
            </a:r>
            <a:r>
              <a:rPr lang="es-ES" dirty="0"/>
              <a:t>obtener con rapidez diversos tipos de información»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734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Definición: </a:t>
            </a:r>
            <a:r>
              <a:rPr lang="es-ES" dirty="0"/>
              <a:t>Colección o depósito de datos integrados, almacenados en soporte secundario (no volátil</a:t>
            </a:r>
            <a:r>
              <a:rPr lang="es-ES" dirty="0" smtClean="0"/>
              <a:t>) y </a:t>
            </a:r>
            <a:r>
              <a:rPr lang="es-ES" dirty="0"/>
              <a:t>con redundancia controlada. Los datos, que han de ser compartidos por diferentes </a:t>
            </a:r>
            <a:r>
              <a:rPr lang="es-ES" dirty="0" smtClean="0"/>
              <a:t>usuarios y </a:t>
            </a:r>
            <a:r>
              <a:rPr lang="es-ES" dirty="0"/>
              <a:t>aplicaciones, deben mantenerse independientes de ellos y su definición (estructura de la BD</a:t>
            </a:r>
            <a:r>
              <a:rPr lang="es-ES" dirty="0" smtClean="0"/>
              <a:t>), única </a:t>
            </a:r>
            <a:r>
              <a:rPr lang="es-ES" dirty="0"/>
              <a:t>y almacenada junto con los datos, se ha de apoyar en un modelo de datos, el cual ha </a:t>
            </a:r>
            <a:r>
              <a:rPr lang="es-ES" dirty="0" smtClean="0"/>
              <a:t>de permitir </a:t>
            </a:r>
            <a:r>
              <a:rPr lang="es-ES" dirty="0"/>
              <a:t>captar las interrelaciones y restricciones existentes en el mundo real. Los </a:t>
            </a:r>
            <a:r>
              <a:rPr lang="es-ES" dirty="0" smtClean="0"/>
              <a:t>procedimientos de </a:t>
            </a:r>
            <a:r>
              <a:rPr lang="es-ES" dirty="0"/>
              <a:t>actualización y recuperación, comunes y bien determinados, facilitarán la </a:t>
            </a:r>
            <a:r>
              <a:rPr lang="es-ES" dirty="0" smtClean="0"/>
              <a:t>seguridad del </a:t>
            </a:r>
            <a:r>
              <a:rPr lang="es-ES" dirty="0"/>
              <a:t>conjunto de los datos.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154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1387</Words>
  <Application>Microsoft Office PowerPoint</Application>
  <PresentationFormat>Presentación en pantalla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BASE DE DATOS U.T 1: Almacenamiento de la Información</vt:lpstr>
      <vt:lpstr>Introducción</vt:lpstr>
      <vt:lpstr>Uso de Ficheros</vt:lpstr>
      <vt:lpstr>Problemas</vt:lpstr>
      <vt:lpstr>Clasificaciones de ficheros</vt:lpstr>
      <vt:lpstr>Presentación de PowerPoint</vt:lpstr>
      <vt:lpstr>Tipos de soporte de almacenamiento</vt:lpstr>
      <vt:lpstr>Bases de Datos</vt:lpstr>
      <vt:lpstr>Presentación de PowerPoint</vt:lpstr>
      <vt:lpstr>Tipos de Bases de Datos</vt:lpstr>
      <vt:lpstr>Presentación de PowerPoint</vt:lpstr>
      <vt:lpstr>Tipo según su ubicación</vt:lpstr>
      <vt:lpstr>SGBD</vt:lpstr>
      <vt:lpstr>Componentes de un SGBD</vt:lpstr>
      <vt:lpstr>Funciones de un SGBD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U.T 1: Sistemas de almacenamiento de la Información</dc:title>
  <dc:creator>Sergio</dc:creator>
  <cp:lastModifiedBy>Usuario de Windows</cp:lastModifiedBy>
  <cp:revision>13</cp:revision>
  <dcterms:created xsi:type="dcterms:W3CDTF">2021-01-02T19:12:44Z</dcterms:created>
  <dcterms:modified xsi:type="dcterms:W3CDTF">2021-01-02T20:02:36Z</dcterms:modified>
</cp:coreProperties>
</file>