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0" r:id="rId27"/>
    <p:sldId id="315" r:id="rId28"/>
    <p:sldId id="283" r:id="rId29"/>
    <p:sldId id="284" r:id="rId30"/>
    <p:sldId id="285" r:id="rId31"/>
    <p:sldId id="316" r:id="rId32"/>
    <p:sldId id="288" r:id="rId33"/>
    <p:sldId id="286" r:id="rId34"/>
    <p:sldId id="287" r:id="rId35"/>
    <p:sldId id="289" r:id="rId36"/>
    <p:sldId id="290" r:id="rId37"/>
    <p:sldId id="291" r:id="rId38"/>
    <p:sldId id="317" r:id="rId39"/>
    <p:sldId id="292" r:id="rId40"/>
    <p:sldId id="293" r:id="rId41"/>
    <p:sldId id="294" r:id="rId42"/>
    <p:sldId id="295" r:id="rId43"/>
    <p:sldId id="296" r:id="rId44"/>
    <p:sldId id="318" r:id="rId45"/>
    <p:sldId id="319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20" r:id="rId61"/>
    <p:sldId id="312" r:id="rId62"/>
    <p:sldId id="314" r:id="rId63"/>
    <p:sldId id="313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2C69D-3BF4-4BA7-937E-B78266BF55D9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7D3EC-8004-45EB-8A67-24CC1DB72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52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ECBB8-CCEA-4CD0-B705-DEEE3A90E11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68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CC45-F648-4E23-B892-3549DEDDA611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6B6B691-CC31-4EBC-B68A-A91F6C35E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00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CC45-F648-4E23-B892-3549DEDDA611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6B6B691-CC31-4EBC-B68A-A91F6C35E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07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CC45-F648-4E23-B892-3549DEDDA611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6B6B691-CC31-4EBC-B68A-A91F6C35E4C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9716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CC45-F648-4E23-B892-3549DEDDA611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6B6B691-CC31-4EBC-B68A-A91F6C35E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52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CC45-F648-4E23-B892-3549DEDDA611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6B6B691-CC31-4EBC-B68A-A91F6C35E4C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5113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CC45-F648-4E23-B892-3549DEDDA611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6B6B691-CC31-4EBC-B68A-A91F6C35E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00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CC45-F648-4E23-B892-3549DEDDA611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6B691-CC31-4EBC-B68A-A91F6C35E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15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CC45-F648-4E23-B892-3549DEDDA611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6B691-CC31-4EBC-B68A-A91F6C35E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45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CC45-F648-4E23-B892-3549DEDDA611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6B691-CC31-4EBC-B68A-A91F6C35E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60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CC45-F648-4E23-B892-3549DEDDA611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6B6B691-CC31-4EBC-B68A-A91F6C35E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98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CC45-F648-4E23-B892-3549DEDDA611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6B6B691-CC31-4EBC-B68A-A91F6C35E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93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CC45-F648-4E23-B892-3549DEDDA611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6B6B691-CC31-4EBC-B68A-A91F6C35E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95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CC45-F648-4E23-B892-3549DEDDA611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6B691-CC31-4EBC-B68A-A91F6C35E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33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CC45-F648-4E23-B892-3549DEDDA611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6B691-CC31-4EBC-B68A-A91F6C35E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32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CC45-F648-4E23-B892-3549DEDDA611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6B691-CC31-4EBC-B68A-A91F6C35E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75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CC45-F648-4E23-B892-3549DEDDA611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6B6B691-CC31-4EBC-B68A-A91F6C35E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78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FCC45-F648-4E23-B892-3549DEDDA611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6B6B691-CC31-4EBC-B68A-A91F6C35E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9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9831" y="1143000"/>
            <a:ext cx="8915399" cy="2262781"/>
          </a:xfrm>
        </p:spPr>
        <p:txBody>
          <a:bodyPr/>
          <a:lstStyle/>
          <a:p>
            <a:pPr algn="ctr"/>
            <a:r>
              <a:rPr lang="en-US" b="1" dirty="0" smtClean="0"/>
              <a:t>How to Calculate </a:t>
            </a:r>
            <a:br>
              <a:rPr lang="en-US" b="1" dirty="0" smtClean="0"/>
            </a:br>
            <a:r>
              <a:rPr lang="en-US" b="1" dirty="0" smtClean="0"/>
              <a:t>Attainment of CO and PO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b="1" dirty="0" smtClean="0"/>
              <a:t>Prof (Dr.) </a:t>
            </a:r>
            <a:r>
              <a:rPr lang="en-US" b="1" dirty="0" err="1" smtClean="0"/>
              <a:t>J.N.Jha</a:t>
            </a:r>
            <a:endParaRPr lang="en-US" b="1" dirty="0" smtClean="0"/>
          </a:p>
          <a:p>
            <a:pPr algn="ctr"/>
            <a:r>
              <a:rPr lang="en-US" b="1" dirty="0" smtClean="0"/>
              <a:t>Principal, MIT </a:t>
            </a:r>
            <a:r>
              <a:rPr lang="en-US" b="1" dirty="0" err="1" smtClean="0"/>
              <a:t>Muzaffarpur</a:t>
            </a:r>
            <a:endParaRPr lang="en-US" b="1" dirty="0" smtClean="0"/>
          </a:p>
          <a:p>
            <a:pPr algn="ctr"/>
            <a:r>
              <a:rPr lang="en-US" b="1" dirty="0" smtClean="0"/>
              <a:t>Email: jagadanand@gmail.com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1937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3- CO statement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</a:t>
            </a:r>
            <a:r>
              <a:rPr lang="en-US" dirty="0"/>
              <a:t>the effect of all the parameters in voltage controlled oscillators through simulation </a:t>
            </a:r>
            <a:r>
              <a:rPr lang="en-US" dirty="0" smtClean="0"/>
              <a:t>using TINATI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Action</a:t>
            </a:r>
            <a:r>
              <a:rPr lang="en-US" dirty="0"/>
              <a:t>: Understand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Knowledge</a:t>
            </a:r>
            <a:r>
              <a:rPr lang="en-US" dirty="0"/>
              <a:t>: effect of all the parameters in voltage controlled oscillators (Conceptual)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Condition</a:t>
            </a:r>
            <a:r>
              <a:rPr lang="en-US" dirty="0"/>
              <a:t>: using simulation using TINATI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Criterion</a:t>
            </a:r>
            <a:r>
              <a:rPr lang="en-US" dirty="0"/>
              <a:t>: None</a:t>
            </a:r>
          </a:p>
        </p:txBody>
      </p:sp>
    </p:spTree>
    <p:extLst>
      <p:ext uri="{BB962C8B-B14F-4D97-AF65-F5344CB8AC3E}">
        <p14:creationId xmlns:p14="http://schemas.microsoft.com/office/powerpoint/2010/main" val="261034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4- CO statement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</a:t>
            </a:r>
            <a:r>
              <a:rPr lang="en-US" dirty="0"/>
              <a:t>the root of the given equation, accurate to second decimal place, using </a:t>
            </a:r>
            <a:r>
              <a:rPr lang="en-US" dirty="0" smtClean="0"/>
              <a:t>Newton-Raphson method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Action</a:t>
            </a:r>
            <a:r>
              <a:rPr lang="en-US" dirty="0"/>
              <a:t>: Determine (Apply)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Knowledge</a:t>
            </a:r>
            <a:r>
              <a:rPr lang="en-US" dirty="0"/>
              <a:t>: root of the given equation (Conceptual and Procedural)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Condition</a:t>
            </a:r>
            <a:r>
              <a:rPr lang="en-US" dirty="0"/>
              <a:t>: using Newton-Raphson method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Criterion</a:t>
            </a:r>
            <a:r>
              <a:rPr lang="en-US" dirty="0"/>
              <a:t>: accurate to second decimal place</a:t>
            </a:r>
          </a:p>
        </p:txBody>
      </p:sp>
    </p:spTree>
    <p:extLst>
      <p:ext uri="{BB962C8B-B14F-4D97-AF65-F5344CB8AC3E}">
        <p14:creationId xmlns:p14="http://schemas.microsoft.com/office/powerpoint/2010/main" val="313890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COs for a Course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Too </a:t>
            </a:r>
            <a:r>
              <a:rPr lang="en-US" dirty="0"/>
              <a:t>small a number of COs do not capture the course in sufficient detail and may not </a:t>
            </a:r>
            <a:r>
              <a:rPr lang="en-US" dirty="0" smtClean="0"/>
              <a:t>serve instruction </a:t>
            </a:r>
            <a:r>
              <a:rPr lang="en-US" dirty="0"/>
              <a:t>design that well.</a:t>
            </a:r>
          </a:p>
          <a:p>
            <a:r>
              <a:rPr lang="en-US" dirty="0" smtClean="0"/>
              <a:t>Too </a:t>
            </a:r>
            <a:r>
              <a:rPr lang="en-US" dirty="0"/>
              <a:t>many COs make all the processes related to assessment design and computation </a:t>
            </a:r>
            <a:r>
              <a:rPr lang="en-US" dirty="0" smtClean="0"/>
              <a:t>of attainment </a:t>
            </a:r>
            <a:r>
              <a:rPr lang="en-US" dirty="0"/>
              <a:t>of COs messy and demanding.</a:t>
            </a:r>
          </a:p>
          <a:p>
            <a:r>
              <a:rPr lang="en-US" dirty="0" smtClean="0"/>
              <a:t>A </a:t>
            </a:r>
            <a:r>
              <a:rPr lang="en-US" dirty="0"/>
              <a:t>3:0:0, 3:1:0 and 3:0:1 courses should have about 6 course outcomes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</a:t>
            </a:r>
            <a:r>
              <a:rPr lang="en-US" dirty="0"/>
              <a:t>number of COs of courses carrying different number of credits can be suitably adjusted</a:t>
            </a:r>
          </a:p>
        </p:txBody>
      </p:sp>
    </p:spTree>
    <p:extLst>
      <p:ext uri="{BB962C8B-B14F-4D97-AF65-F5344CB8AC3E}">
        <p14:creationId xmlns:p14="http://schemas.microsoft.com/office/powerpoint/2010/main" val="41201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Dos and Don’ts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/>
              <a:t>only one action verb</a:t>
            </a:r>
          </a:p>
          <a:p>
            <a:r>
              <a:rPr lang="en-US" dirty="0" smtClean="0"/>
              <a:t>Do </a:t>
            </a:r>
            <a:r>
              <a:rPr lang="en-US" dirty="0"/>
              <a:t>not use words including ‘like’, ‘such as’, ‘different’, ‘various’ ‘etc.’ with respect to </a:t>
            </a:r>
            <a:r>
              <a:rPr lang="en-US" dirty="0" smtClean="0"/>
              <a:t>knowledge elements</a:t>
            </a:r>
            <a:r>
              <a:rPr lang="en-US" dirty="0"/>
              <a:t>. Enumerate all the relevant knowledge elements.</a:t>
            </a:r>
          </a:p>
          <a:p>
            <a:r>
              <a:rPr lang="en-US" dirty="0" smtClean="0"/>
              <a:t>Put </a:t>
            </a:r>
            <a:r>
              <a:rPr lang="en-US" dirty="0"/>
              <a:t>in effort to make the CO statement as detailed as possible, and measurable.</a:t>
            </a:r>
          </a:p>
          <a:p>
            <a:r>
              <a:rPr lang="en-US" dirty="0" smtClean="0"/>
              <a:t>Do </a:t>
            </a:r>
            <a:r>
              <a:rPr lang="en-US" dirty="0"/>
              <a:t>not make it either too abstract or too specific</a:t>
            </a:r>
          </a:p>
        </p:txBody>
      </p:sp>
    </p:spTree>
    <p:extLst>
      <p:ext uri="{BB962C8B-B14F-4D97-AF65-F5344CB8AC3E}">
        <p14:creationId xmlns:p14="http://schemas.microsoft.com/office/powerpoint/2010/main" val="336318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List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Does </a:t>
            </a:r>
            <a:r>
              <a:rPr lang="en-US" dirty="0"/>
              <a:t>the CO begin with an action verb?</a:t>
            </a:r>
          </a:p>
          <a:p>
            <a:r>
              <a:rPr lang="en-US" dirty="0" smtClean="0"/>
              <a:t>Is </a:t>
            </a:r>
            <a:r>
              <a:rPr lang="en-US" dirty="0"/>
              <a:t>the CO stated in terms of student performance (rather than teacher performance or </a:t>
            </a:r>
            <a:r>
              <a:rPr lang="en-US" dirty="0" smtClean="0"/>
              <a:t>course content </a:t>
            </a:r>
            <a:r>
              <a:rPr lang="en-US" dirty="0"/>
              <a:t>to be covered)?</a:t>
            </a:r>
          </a:p>
          <a:p>
            <a:r>
              <a:rPr lang="en-US" dirty="0" smtClean="0"/>
              <a:t>Is </a:t>
            </a:r>
            <a:r>
              <a:rPr lang="en-US" dirty="0"/>
              <a:t>the CO stated as a learning product rather than as a learning process?</a:t>
            </a:r>
          </a:p>
          <a:p>
            <a:r>
              <a:rPr lang="en-US" dirty="0" smtClean="0"/>
              <a:t>Is </a:t>
            </a:r>
            <a:r>
              <a:rPr lang="en-US" dirty="0"/>
              <a:t>the CO stated at the proper level of generality, and relatively independent of other COs?</a:t>
            </a:r>
          </a:p>
          <a:p>
            <a:r>
              <a:rPr lang="en-US" dirty="0" smtClean="0"/>
              <a:t>Is </a:t>
            </a:r>
            <a:r>
              <a:rPr lang="en-US" dirty="0"/>
              <a:t>the CO attainable in the given context (students’ background, prerequisite competences</a:t>
            </a:r>
            <a:r>
              <a:rPr lang="en-US" dirty="0" smtClean="0"/>
              <a:t>, facilities</a:t>
            </a:r>
            <a:r>
              <a:rPr lang="en-US" dirty="0"/>
              <a:t>, time available and so on)?</a:t>
            </a:r>
          </a:p>
        </p:txBody>
      </p:sp>
    </p:spTree>
    <p:extLst>
      <p:ext uri="{BB962C8B-B14F-4D97-AF65-F5344CB8AC3E}">
        <p14:creationId xmlns:p14="http://schemas.microsoft.com/office/powerpoint/2010/main" val="308954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Acceptability of COs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Students </a:t>
            </a:r>
            <a:r>
              <a:rPr lang="en-US" dirty="0"/>
              <a:t>will execute mini projects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Instructional activities are designed to facilitate the attainment of COs by learners, but </a:t>
            </a:r>
            <a:r>
              <a:rPr lang="en-US" dirty="0" smtClean="0"/>
              <a:t>themselves are </a:t>
            </a:r>
            <a:r>
              <a:rPr lang="en-US" dirty="0"/>
              <a:t>not COs</a:t>
            </a:r>
          </a:p>
          <a:p>
            <a:r>
              <a:rPr lang="en-US" dirty="0" smtClean="0"/>
              <a:t>Have </a:t>
            </a:r>
            <a:r>
              <a:rPr lang="en-US" dirty="0"/>
              <a:t>the concepts of compensators and controllers (P, PD, PI, PID)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COs are competencies / behaviors that can be demonstrated; not descriptions of internal changes </a:t>
            </a:r>
            <a:r>
              <a:rPr lang="en-US" dirty="0" smtClean="0"/>
              <a:t>in the </a:t>
            </a:r>
            <a:r>
              <a:rPr lang="en-US" dirty="0"/>
              <a:t>students (though these are necessary)</a:t>
            </a:r>
          </a:p>
          <a:p>
            <a:r>
              <a:rPr lang="en-US" dirty="0" smtClean="0"/>
              <a:t>Optimal </a:t>
            </a:r>
            <a:r>
              <a:rPr lang="en-US" dirty="0"/>
              <a:t>Generator scheduling for thermal power plants by using software package in the lab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 action verb; no way of assessing; no way of determining attainment level; syllabus part </a:t>
            </a:r>
            <a:r>
              <a:rPr lang="en-US" dirty="0" smtClean="0"/>
              <a:t>is rewritten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568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4157" y="637965"/>
            <a:ext cx="8911687" cy="1280890"/>
          </a:xfrm>
        </p:spPr>
        <p:txBody>
          <a:bodyPr/>
          <a:lstStyle/>
          <a:p>
            <a:r>
              <a:rPr lang="en-US" dirty="0" smtClean="0"/>
              <a:t>Acceptability of Cos…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2872" y="1825625"/>
            <a:ext cx="9150927" cy="4505902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Will get knowledge of protection schemes for Generator, Transformer and Induction Motor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COs are competencies / behaviors that can be demonstrated; not descriptions of internal changes </a:t>
            </a:r>
            <a:r>
              <a:rPr lang="en-US" dirty="0" smtClean="0"/>
              <a:t>in the </a:t>
            </a:r>
            <a:r>
              <a:rPr lang="en-US" dirty="0"/>
              <a:t>students (though these are necessary)</a:t>
            </a:r>
          </a:p>
          <a:p>
            <a:r>
              <a:rPr lang="en-US" dirty="0" smtClean="0"/>
              <a:t>Apply </a:t>
            </a:r>
            <a:r>
              <a:rPr lang="en-US" dirty="0"/>
              <a:t>problem solving techniques to find solutions to problems.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Too general; no clear way of assessing!</a:t>
            </a:r>
          </a:p>
          <a:p>
            <a:r>
              <a:rPr lang="en-US" dirty="0" smtClean="0"/>
              <a:t>Study </a:t>
            </a:r>
            <a:r>
              <a:rPr lang="en-US" dirty="0"/>
              <a:t>variety of advanced abstract data type (ADT) and data structures and their</a:t>
            </a:r>
          </a:p>
          <a:p>
            <a:pPr marL="0" indent="0">
              <a:buNone/>
            </a:pPr>
            <a:r>
              <a:rPr lang="en-US" dirty="0" smtClean="0"/>
              <a:t>    Implementations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Activity that the student engages in during the Course; not what he / she becomes capable </a:t>
            </a:r>
            <a:r>
              <a:rPr lang="en-US" dirty="0" smtClean="0"/>
              <a:t>of demonstrating </a:t>
            </a:r>
            <a:r>
              <a:rPr lang="en-US" dirty="0"/>
              <a:t>at the end of the course; the word “variety” is not to be used.</a:t>
            </a:r>
          </a:p>
          <a:p>
            <a:r>
              <a:rPr lang="en-US" dirty="0" smtClean="0"/>
              <a:t>Know </a:t>
            </a:r>
            <a:r>
              <a:rPr lang="en-US" dirty="0"/>
              <a:t>the stress strain relation for a body subjected to loading within elastic limit.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Internal change; Not an action that can be demonstrated</a:t>
            </a:r>
          </a:p>
        </p:txBody>
      </p:sp>
    </p:spTree>
    <p:extLst>
      <p:ext uri="{BB962C8B-B14F-4D97-AF65-F5344CB8AC3E}">
        <p14:creationId xmlns:p14="http://schemas.microsoft.com/office/powerpoint/2010/main" val="148688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Acceptability of Cos…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Students will be able to learn the structure, properties and applications of modern </a:t>
            </a:r>
            <a:r>
              <a:rPr lang="en-US" dirty="0" smtClean="0"/>
              <a:t>metallic materials</a:t>
            </a:r>
            <a:r>
              <a:rPr lang="en-US" dirty="0"/>
              <a:t>, smart materials non-metallic materials and advanced structural ceramics.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An outcome? How to assess?</a:t>
            </a:r>
          </a:p>
          <a:p>
            <a:r>
              <a:rPr lang="en-US" dirty="0" smtClean="0"/>
              <a:t>Students </a:t>
            </a:r>
            <a:r>
              <a:rPr lang="en-US" dirty="0"/>
              <a:t>will be aware of base band signal concepts and different equalizers.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Internal change; Not an action that can be demonstrated</a:t>
            </a:r>
          </a:p>
          <a:p>
            <a:r>
              <a:rPr lang="en-US" dirty="0" smtClean="0"/>
              <a:t>Get </a:t>
            </a:r>
            <a:r>
              <a:rPr lang="en-US" dirty="0"/>
              <a:t>complete knowledge regarding adaptive systems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Not an action that can be demonstrated; Internal change; Too ambitious to be realistic?</a:t>
            </a:r>
          </a:p>
        </p:txBody>
      </p:sp>
    </p:spTree>
    <p:extLst>
      <p:ext uri="{BB962C8B-B14F-4D97-AF65-F5344CB8AC3E}">
        <p14:creationId xmlns:p14="http://schemas.microsoft.com/office/powerpoint/2010/main" val="224987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Tagging of Course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Tag Course </a:t>
            </a:r>
            <a:r>
              <a:rPr lang="en-US" dirty="0"/>
              <a:t>Outcomes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POs</a:t>
            </a:r>
            <a:r>
              <a:rPr lang="en-US" dirty="0"/>
              <a:t>,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PSOs</a:t>
            </a:r>
            <a:r>
              <a:rPr lang="en-US" dirty="0"/>
              <a:t>,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Cognitive </a:t>
            </a:r>
            <a:r>
              <a:rPr lang="en-US" dirty="0"/>
              <a:t>Levels,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Knowledge Categories addressed</a:t>
            </a:r>
            <a:r>
              <a:rPr lang="en-US" dirty="0"/>
              <a:t>,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Number </a:t>
            </a:r>
            <a:r>
              <a:rPr lang="en-US" dirty="0"/>
              <a:t>of classroom/ laboratory/ field sessions associated with the COs</a:t>
            </a:r>
          </a:p>
        </p:txBody>
      </p:sp>
    </p:spTree>
    <p:extLst>
      <p:ext uri="{BB962C8B-B14F-4D97-AF65-F5344CB8AC3E}">
        <p14:creationId xmlns:p14="http://schemas.microsoft.com/office/powerpoint/2010/main" val="278864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Tagging of Course Outcomes…Cont.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Tagging COs with Classroom </a:t>
            </a:r>
            <a:r>
              <a:rPr lang="en-US" dirty="0" smtClean="0"/>
              <a:t>Sessions-</a:t>
            </a:r>
            <a:r>
              <a:rPr lang="en-US" dirty="0"/>
              <a:t>Different COs may have different number of classroom </a:t>
            </a:r>
            <a:r>
              <a:rPr lang="en-US" dirty="0" smtClean="0"/>
              <a:t>sessions</a:t>
            </a:r>
          </a:p>
          <a:p>
            <a:r>
              <a:rPr lang="en-US" dirty="0"/>
              <a:t>Tagging COs with Cognitive </a:t>
            </a:r>
            <a:r>
              <a:rPr lang="en-US" dirty="0" smtClean="0"/>
              <a:t>Levels-</a:t>
            </a:r>
            <a:r>
              <a:rPr lang="en-US" dirty="0"/>
              <a:t>CO statement starts with an action verb from one of the cognitive </a:t>
            </a:r>
            <a:r>
              <a:rPr lang="en-US" dirty="0" smtClean="0"/>
              <a:t>levels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(</a:t>
            </a:r>
            <a:r>
              <a:rPr lang="en-US" dirty="0"/>
              <a:t>R-Remember, U-Understand, </a:t>
            </a:r>
            <a:r>
              <a:rPr lang="en-US" dirty="0" err="1"/>
              <a:t>Ap</a:t>
            </a:r>
            <a:r>
              <a:rPr lang="en-US" dirty="0"/>
              <a:t>- Apply, An-</a:t>
            </a:r>
            <a:r>
              <a:rPr lang="en-US" dirty="0" err="1"/>
              <a:t>Analyse</a:t>
            </a:r>
            <a:r>
              <a:rPr lang="en-US" dirty="0"/>
              <a:t>, E-Evaluate and C-Create</a:t>
            </a:r>
            <a:r>
              <a:rPr lang="en-US" dirty="0" smtClean="0"/>
              <a:t>)</a:t>
            </a:r>
          </a:p>
          <a:p>
            <a:r>
              <a:rPr lang="en-US" dirty="0"/>
              <a:t>Tagging COs with Knowledge </a:t>
            </a:r>
            <a:r>
              <a:rPr lang="en-US" dirty="0" smtClean="0"/>
              <a:t>Categories-</a:t>
            </a:r>
            <a:r>
              <a:rPr lang="en-US" dirty="0"/>
              <a:t>CO statement includes one or more categories of </a:t>
            </a:r>
            <a:r>
              <a:rPr lang="en-US" dirty="0" smtClean="0"/>
              <a:t>knowledge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06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Engineering Programs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92924" y="1905000"/>
            <a:ext cx="8911687" cy="4398818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Graduates </a:t>
            </a:r>
            <a:r>
              <a:rPr lang="en-US" b="1" dirty="0"/>
              <a:t>of Engineering Programs in India are required 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To </a:t>
            </a:r>
            <a:r>
              <a:rPr lang="en-US" b="1" dirty="0"/>
              <a:t>attain the Program Outcomes (POs</a:t>
            </a:r>
            <a:r>
              <a:rPr lang="en-US" b="1" dirty="0" smtClean="0"/>
              <a:t>) identified </a:t>
            </a:r>
            <a:r>
              <a:rPr lang="en-US" b="1" dirty="0"/>
              <a:t>by the National Board of Accreditation (NBA) 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To attain Program </a:t>
            </a:r>
            <a:r>
              <a:rPr lang="en-US" b="1" dirty="0"/>
              <a:t>Specific Outcomes (PSOs</a:t>
            </a:r>
            <a:r>
              <a:rPr lang="en-US" b="1" dirty="0" smtClean="0"/>
              <a:t>) identified </a:t>
            </a:r>
            <a:r>
              <a:rPr lang="en-US" b="1" dirty="0"/>
              <a:t>by the University or the Department offering the Program</a:t>
            </a:r>
            <a:r>
              <a:rPr lang="en-US" b="1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  <a:p>
            <a:r>
              <a:rPr lang="en-US" b="1" dirty="0" smtClean="0"/>
              <a:t>POs </a:t>
            </a:r>
            <a:r>
              <a:rPr lang="en-US" b="1" dirty="0"/>
              <a:t>and PSOs are to attained </a:t>
            </a:r>
            <a:endParaRPr lang="en-US" b="1" dirty="0" smtClean="0"/>
          </a:p>
          <a:p>
            <a:endParaRPr lang="en-US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through </a:t>
            </a:r>
            <a:r>
              <a:rPr lang="en-US" b="1" dirty="0"/>
              <a:t>courses, projects, co-curricular and </a:t>
            </a:r>
            <a:r>
              <a:rPr lang="en-US" b="1" dirty="0" smtClean="0"/>
              <a:t>extra-curricular activities (in </a:t>
            </a:r>
            <a:r>
              <a:rPr lang="en-US" b="1" dirty="0"/>
              <a:t>which performance of the students is </a:t>
            </a:r>
            <a:r>
              <a:rPr lang="en-US" b="1" dirty="0" smtClean="0"/>
              <a:t>evaluated).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1287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2037" y="624110"/>
            <a:ext cx="9412576" cy="1280890"/>
          </a:xfrm>
        </p:spPr>
        <p:txBody>
          <a:bodyPr/>
          <a:lstStyle/>
          <a:p>
            <a:r>
              <a:rPr lang="en-US" dirty="0"/>
              <a:t>Tagging COs with </a:t>
            </a:r>
            <a:r>
              <a:rPr lang="en-US" dirty="0" smtClean="0"/>
              <a:t>PSOs/POs- Concern/Grey areas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2036" y="1825625"/>
            <a:ext cx="9587346" cy="4351338"/>
          </a:xfrm>
        </p:spPr>
        <p:txBody>
          <a:bodyPr>
            <a:normAutofit/>
          </a:bodyPr>
          <a:lstStyle/>
          <a:p>
            <a:r>
              <a:rPr lang="en-US" dirty="0"/>
              <a:t>All the COs of a course typically address the same PSO(s).</a:t>
            </a:r>
            <a:endParaRPr lang="en-US" dirty="0" smtClean="0"/>
          </a:p>
          <a:p>
            <a:r>
              <a:rPr lang="en-US" dirty="0" smtClean="0"/>
              <a:t>Majority </a:t>
            </a:r>
            <a:r>
              <a:rPr lang="en-US" dirty="0"/>
              <a:t>of the </a:t>
            </a:r>
            <a:r>
              <a:rPr lang="en-US" dirty="0" smtClean="0"/>
              <a:t>courses (non-autonomous institutions): Don’t </a:t>
            </a:r>
            <a:r>
              <a:rPr lang="en-US" dirty="0"/>
              <a:t>address strongly any PO other than </a:t>
            </a:r>
            <a:r>
              <a:rPr lang="en-US" dirty="0" smtClean="0"/>
              <a:t>PO1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rgbClr val="FF0000"/>
                </a:solidFill>
              </a:rPr>
              <a:t>PO1: Engineering </a:t>
            </a:r>
            <a:r>
              <a:rPr lang="en-US" i="1" dirty="0" smtClean="0">
                <a:solidFill>
                  <a:srgbClr val="FF0000"/>
                </a:solidFill>
              </a:rPr>
              <a:t>Knowledge </a:t>
            </a:r>
          </a:p>
          <a:p>
            <a:r>
              <a:rPr lang="en-US" dirty="0" smtClean="0"/>
              <a:t>Possible </a:t>
            </a:r>
            <a:r>
              <a:rPr lang="en-US" dirty="0"/>
              <a:t>that PO2, PO3, PO4, PO5 are addressed slightly by some courses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rgbClr val="FF0000"/>
                </a:solidFill>
              </a:rPr>
              <a:t>PO2: Problem </a:t>
            </a:r>
            <a:r>
              <a:rPr lang="en-US" i="1" dirty="0" smtClean="0">
                <a:solidFill>
                  <a:srgbClr val="FF0000"/>
                </a:solidFill>
              </a:rPr>
              <a:t>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rgbClr val="FF0000"/>
                </a:solidFill>
              </a:rPr>
              <a:t>PO3: Design/Development of </a:t>
            </a:r>
            <a:r>
              <a:rPr lang="en-US" i="1" dirty="0" smtClean="0">
                <a:solidFill>
                  <a:srgbClr val="FF0000"/>
                </a:solidFill>
              </a:rPr>
              <a:t>Solutions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rgbClr val="FF0000"/>
                </a:solidFill>
              </a:rPr>
              <a:t>PO4: Conduct Investigations of Complex </a:t>
            </a:r>
            <a:r>
              <a:rPr lang="en-US" i="1" dirty="0" smtClean="0">
                <a:solidFill>
                  <a:srgbClr val="FF0000"/>
                </a:solidFill>
              </a:rPr>
              <a:t>Problems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rgbClr val="FF0000"/>
                </a:solidFill>
              </a:rPr>
              <a:t>PO5: Modern Tool </a:t>
            </a:r>
            <a:r>
              <a:rPr lang="en-US" i="1" dirty="0" smtClean="0">
                <a:solidFill>
                  <a:srgbClr val="FF0000"/>
                </a:solidFill>
              </a:rPr>
              <a:t>Usage</a:t>
            </a:r>
          </a:p>
          <a:p>
            <a:r>
              <a:rPr lang="en-US" dirty="0"/>
              <a:t>Hardly any course addresses complex engineering problems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74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Tagging COs with POs- Concern/Grey 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Some </a:t>
            </a:r>
            <a:r>
              <a:rPr lang="en-US" dirty="0"/>
              <a:t>specific courses </a:t>
            </a:r>
            <a:r>
              <a:rPr lang="en-US" dirty="0" smtClean="0"/>
              <a:t>address </a:t>
            </a:r>
            <a:r>
              <a:rPr lang="en-US" dirty="0"/>
              <a:t>PO7, PO8, PO9, PO10 and </a:t>
            </a:r>
            <a:r>
              <a:rPr lang="en-US" dirty="0" smtClean="0"/>
              <a:t>PO11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 smtClean="0">
                <a:solidFill>
                  <a:srgbClr val="FF0000"/>
                </a:solidFill>
              </a:rPr>
              <a:t>PO7</a:t>
            </a:r>
            <a:r>
              <a:rPr lang="en-US" i="1" dirty="0">
                <a:solidFill>
                  <a:srgbClr val="FF0000"/>
                </a:solidFill>
              </a:rPr>
              <a:t>: Environment and </a:t>
            </a:r>
            <a:r>
              <a:rPr lang="en-US" i="1" dirty="0" smtClean="0">
                <a:solidFill>
                  <a:srgbClr val="FF0000"/>
                </a:solidFill>
              </a:rPr>
              <a:t>Sustainability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rgbClr val="FF0000"/>
                </a:solidFill>
              </a:rPr>
              <a:t>PO8: </a:t>
            </a:r>
            <a:r>
              <a:rPr lang="en-US" i="1" dirty="0" smtClean="0">
                <a:solidFill>
                  <a:srgbClr val="FF0000"/>
                </a:solidFill>
              </a:rPr>
              <a:t>Ethics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rgbClr val="FF0000"/>
                </a:solidFill>
              </a:rPr>
              <a:t>PO9: Individual and </a:t>
            </a:r>
            <a:r>
              <a:rPr lang="en-US" i="1" dirty="0" smtClean="0">
                <a:solidFill>
                  <a:srgbClr val="FF0000"/>
                </a:solidFill>
              </a:rPr>
              <a:t>Teamwork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rgbClr val="FF0000"/>
                </a:solidFill>
              </a:rPr>
              <a:t>PO10: </a:t>
            </a:r>
            <a:r>
              <a:rPr lang="en-US" i="1" dirty="0" smtClean="0">
                <a:solidFill>
                  <a:srgbClr val="FF0000"/>
                </a:solidFill>
              </a:rPr>
              <a:t>Communication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rgbClr val="FF0000"/>
                </a:solidFill>
              </a:rPr>
              <a:t>PO11: Project Management and </a:t>
            </a:r>
            <a:r>
              <a:rPr lang="en-US" i="1" dirty="0" smtClean="0">
                <a:solidFill>
                  <a:srgbClr val="FF0000"/>
                </a:solidFill>
              </a:rPr>
              <a:t>Finance</a:t>
            </a:r>
          </a:p>
          <a:p>
            <a:r>
              <a:rPr lang="en-US" dirty="0"/>
              <a:t>Projects can potentially address many </a:t>
            </a:r>
            <a:r>
              <a:rPr lang="en-US" dirty="0" err="1" smtClean="0"/>
              <a:t>Pos</a:t>
            </a:r>
            <a:r>
              <a:rPr lang="en-US" dirty="0" smtClean="0"/>
              <a:t>, (Rubrics-used </a:t>
            </a:r>
            <a:r>
              <a:rPr lang="en-US" dirty="0"/>
              <a:t>to </a:t>
            </a:r>
            <a:r>
              <a:rPr lang="en-US" dirty="0" smtClean="0"/>
              <a:t>evaluate)</a:t>
            </a:r>
          </a:p>
          <a:p>
            <a:r>
              <a:rPr lang="en-US" dirty="0"/>
              <a:t>Department can arrange for some activities outside the curriculum to address some </a:t>
            </a:r>
            <a:r>
              <a:rPr lang="en-US" dirty="0" smtClean="0"/>
              <a:t>POs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rgbClr val="FF0000"/>
                </a:solidFill>
              </a:rPr>
              <a:t>PO6: The Engineer and </a:t>
            </a:r>
            <a:r>
              <a:rPr lang="en-US" i="1" dirty="0" smtClean="0">
                <a:solidFill>
                  <a:srgbClr val="FF0000"/>
                </a:solidFill>
              </a:rPr>
              <a:t>Society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rgbClr val="FF0000"/>
                </a:solidFill>
              </a:rPr>
              <a:t>PO12: Life-Long Learning</a:t>
            </a:r>
          </a:p>
        </p:txBody>
      </p:sp>
    </p:spTree>
    <p:extLst>
      <p:ext uri="{BB962C8B-B14F-4D97-AF65-F5344CB8AC3E}">
        <p14:creationId xmlns:p14="http://schemas.microsoft.com/office/powerpoint/2010/main" val="181669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184321"/>
              </p:ext>
            </p:extLst>
          </p:nvPr>
        </p:nvGraphicFramePr>
        <p:xfrm>
          <a:off x="408708" y="254291"/>
          <a:ext cx="11374584" cy="6186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584">
                  <a:extLst>
                    <a:ext uri="{9D8B030D-6E8A-4147-A177-3AD203B41FA5}">
                      <a16:colId xmlns:a16="http://schemas.microsoft.com/office/drawing/2014/main" val="1038684955"/>
                    </a:ext>
                  </a:extLst>
                </a:gridCol>
                <a:gridCol w="7273636">
                  <a:extLst>
                    <a:ext uri="{9D8B030D-6E8A-4147-A177-3AD203B41FA5}">
                      <a16:colId xmlns:a16="http://schemas.microsoft.com/office/drawing/2014/main" val="151647213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551918021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174454761"/>
                    </a:ext>
                  </a:extLst>
                </a:gridCol>
                <a:gridCol w="678873">
                  <a:extLst>
                    <a:ext uri="{9D8B030D-6E8A-4147-A177-3AD203B41FA5}">
                      <a16:colId xmlns:a16="http://schemas.microsoft.com/office/drawing/2014/main" val="1541516151"/>
                    </a:ext>
                  </a:extLst>
                </a:gridCol>
                <a:gridCol w="1025236">
                  <a:extLst>
                    <a:ext uri="{9D8B030D-6E8A-4147-A177-3AD203B41FA5}">
                      <a16:colId xmlns:a16="http://schemas.microsoft.com/office/drawing/2014/main" val="71337372"/>
                    </a:ext>
                  </a:extLst>
                </a:gridCol>
              </a:tblGrid>
              <a:tr h="10221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Course Outcome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POs/</a:t>
                      </a:r>
                    </a:p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PSOs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</a:p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Sessions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772572"/>
                  </a:ext>
                </a:extLst>
              </a:tr>
              <a:tr h="483128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Understand the fundamentals of fluid mechanics and fluids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PO1, PSO1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C,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523738"/>
                  </a:ext>
                </a:extLst>
              </a:tr>
              <a:tr h="568036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Determine the basic equation to find the force on submerged surfaces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PO1, PSO1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C, 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841382"/>
                  </a:ext>
                </a:extLst>
              </a:tr>
              <a:tr h="817418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Calculate the center of buoyancy of floating body, and the,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velocity and acceleration of a fluid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PO1, PSO1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C,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819162"/>
                  </a:ext>
                </a:extLst>
              </a:tr>
              <a:tr h="1022109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Calculate flow parameters using fluid flow meters and using dimension analysis to predict flow phenomena, viscous effects using Hagen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Poiseille’s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equation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PO1, PSO1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C, 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592061"/>
                  </a:ext>
                </a:extLst>
              </a:tr>
              <a:tr h="1022109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Calculate functional losses through pipes and to calculate the drag and life, displacement, momentum and energy thickness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PO1, PSO1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C, 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462099"/>
                  </a:ext>
                </a:extLst>
              </a:tr>
              <a:tr h="10221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hour of Instruction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21641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52944" y="5708073"/>
            <a:ext cx="4668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Fluid Mechanics - Credits: 4:0:0 </a:t>
            </a:r>
            <a:endParaRPr lang="en-US" dirty="0" smtClean="0"/>
          </a:p>
          <a:p>
            <a:r>
              <a:rPr lang="en-US" dirty="0" smtClean="0"/>
              <a:t>Cognitive </a:t>
            </a:r>
            <a:r>
              <a:rPr lang="en-US" dirty="0"/>
              <a:t>Level (CL), </a:t>
            </a:r>
            <a:r>
              <a:rPr lang="en-US" dirty="0" smtClean="0"/>
              <a:t>Knowledge Categories </a:t>
            </a:r>
            <a:r>
              <a:rPr lang="en-US" dirty="0"/>
              <a:t>(KC),</a:t>
            </a:r>
          </a:p>
        </p:txBody>
      </p:sp>
    </p:spTree>
    <p:extLst>
      <p:ext uri="{BB962C8B-B14F-4D97-AF65-F5344CB8AC3E}">
        <p14:creationId xmlns:p14="http://schemas.microsoft.com/office/powerpoint/2010/main" val="406159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365126"/>
            <a:ext cx="10938164" cy="35531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Attainment of Course </a:t>
            </a:r>
            <a:r>
              <a:rPr lang="en-US" sz="3200" dirty="0" smtClean="0"/>
              <a:t>Outcomes-</a:t>
            </a:r>
            <a:r>
              <a:rPr lang="en-US" sz="3200" dirty="0"/>
              <a:t> CO Attainment and Quality Loop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7673" y="1052946"/>
            <a:ext cx="6012871" cy="58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61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CO Attainment Targets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7" y="1825625"/>
            <a:ext cx="11042073" cy="4351338"/>
          </a:xfrm>
        </p:spPr>
        <p:txBody>
          <a:bodyPr/>
          <a:lstStyle/>
          <a:p>
            <a:r>
              <a:rPr lang="en-US" dirty="0" smtClean="0"/>
              <a:t>Same target (all </a:t>
            </a:r>
            <a:r>
              <a:rPr lang="en-US" dirty="0"/>
              <a:t>the COs of a </a:t>
            </a:r>
            <a:r>
              <a:rPr lang="en-US" dirty="0" smtClean="0"/>
              <a:t>course) “class </a:t>
            </a:r>
            <a:r>
              <a:rPr lang="en-US" dirty="0"/>
              <a:t>average marks &gt; 60 marks</a:t>
            </a:r>
            <a:r>
              <a:rPr lang="en-US" dirty="0" smtClean="0"/>
              <a:t>”</a:t>
            </a:r>
          </a:p>
          <a:p>
            <a:r>
              <a:rPr lang="en-US" dirty="0"/>
              <a:t>Targets </a:t>
            </a:r>
            <a:r>
              <a:rPr lang="en-US" dirty="0" smtClean="0"/>
              <a:t>set </a:t>
            </a:r>
            <a:r>
              <a:rPr lang="en-US" dirty="0"/>
              <a:t>in terms of performance levels of different groups of</a:t>
            </a:r>
          </a:p>
          <a:p>
            <a:pPr marL="0" indent="0">
              <a:buNone/>
            </a:pPr>
            <a:r>
              <a:rPr lang="en-US" dirty="0" smtClean="0"/>
              <a:t>    students. (does not provide any specific clues to plans for improvement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of quality of learning)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567188"/>
              </p:ext>
            </p:extLst>
          </p:nvPr>
        </p:nvGraphicFramePr>
        <p:xfrm>
          <a:off x="2032000" y="4017818"/>
          <a:ext cx="8128000" cy="1814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06378208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5273603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035881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59525510"/>
                    </a:ext>
                  </a:extLst>
                </a:gridCol>
              </a:tblGrid>
              <a:tr h="604982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Targets (% of students getting)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187537"/>
                  </a:ext>
                </a:extLst>
              </a:tr>
              <a:tr h="604982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(&lt; 50)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(&gt;50 and &lt; 65)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(&gt;65 and &lt; 80)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(≥ 80)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812689"/>
                  </a:ext>
                </a:extLst>
              </a:tr>
              <a:tr h="604982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729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88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1527" y="1715975"/>
            <a:ext cx="6959158" cy="444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53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382982" y="2133600"/>
            <a:ext cx="4520094" cy="3777622"/>
          </a:xfrm>
        </p:spPr>
        <p:txBody>
          <a:bodyPr/>
          <a:lstStyle/>
          <a:p>
            <a:r>
              <a:rPr lang="en-US" dirty="0"/>
              <a:t>Targets are set for each CO of a course </a:t>
            </a:r>
            <a:r>
              <a:rPr lang="en-US" dirty="0" smtClean="0"/>
              <a:t>separately</a:t>
            </a:r>
          </a:p>
          <a:p>
            <a:r>
              <a:rPr lang="en-US" dirty="0" smtClean="0"/>
              <a:t>Does </a:t>
            </a:r>
            <a:r>
              <a:rPr lang="en-US" dirty="0"/>
              <a:t>not directly indicate the distribution of performance among the </a:t>
            </a:r>
            <a:r>
              <a:rPr lang="en-US" dirty="0" smtClean="0"/>
              <a:t>students</a:t>
            </a:r>
          </a:p>
          <a:p>
            <a:r>
              <a:rPr lang="en-US" dirty="0" smtClean="0"/>
              <a:t>Advantage </a:t>
            </a:r>
            <a:r>
              <a:rPr lang="en-US" dirty="0"/>
              <a:t>of finding out the difficulty of specific </a:t>
            </a:r>
            <a:r>
              <a:rPr lang="en-US" dirty="0" smtClean="0"/>
              <a:t>Cos</a:t>
            </a:r>
          </a:p>
          <a:p>
            <a:r>
              <a:rPr lang="en-US" dirty="0"/>
              <a:t>Improvements also can be planned CO-wise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22425553"/>
              </p:ext>
            </p:extLst>
          </p:nvPr>
        </p:nvGraphicFramePr>
        <p:xfrm>
          <a:off x="7191375" y="2125663"/>
          <a:ext cx="4313238" cy="4561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619">
                  <a:extLst>
                    <a:ext uri="{9D8B030D-6E8A-4147-A177-3AD203B41FA5}">
                      <a16:colId xmlns:a16="http://schemas.microsoft.com/office/drawing/2014/main" val="647824352"/>
                    </a:ext>
                  </a:extLst>
                </a:gridCol>
                <a:gridCol w="2156619">
                  <a:extLst>
                    <a:ext uri="{9D8B030D-6E8A-4147-A177-3AD203B41FA5}">
                      <a16:colId xmlns:a16="http://schemas.microsoft.com/office/drawing/2014/main" val="701468396"/>
                    </a:ext>
                  </a:extLst>
                </a:gridCol>
              </a:tblGrid>
              <a:tr h="651617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</a:t>
                      </a:r>
                      <a:endParaRPr lang="en-US" dirty="0"/>
                    </a:p>
                  </a:txBody>
                  <a:tcPr marL="76116" marR="76116"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Target (Class Average %)</a:t>
                      </a:r>
                      <a:endParaRPr lang="en-US" dirty="0"/>
                    </a:p>
                  </a:txBody>
                  <a:tcPr marL="76116" marR="76116"/>
                </a:tc>
                <a:extLst>
                  <a:ext uri="{0D108BD9-81ED-4DB2-BD59-A6C34878D82A}">
                    <a16:rowId xmlns:a16="http://schemas.microsoft.com/office/drawing/2014/main" val="4254088892"/>
                  </a:ext>
                </a:extLst>
              </a:tr>
              <a:tr h="651617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CO1</a:t>
                      </a:r>
                      <a:endParaRPr lang="en-US" dirty="0"/>
                    </a:p>
                  </a:txBody>
                  <a:tcPr marL="76116" marR="7611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 marL="76116" marR="76116"/>
                </a:tc>
                <a:extLst>
                  <a:ext uri="{0D108BD9-81ED-4DB2-BD59-A6C34878D82A}">
                    <a16:rowId xmlns:a16="http://schemas.microsoft.com/office/drawing/2014/main" val="1234598599"/>
                  </a:ext>
                </a:extLst>
              </a:tr>
              <a:tr h="651617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CO2</a:t>
                      </a:r>
                      <a:endParaRPr lang="en-US" dirty="0"/>
                    </a:p>
                  </a:txBody>
                  <a:tcPr marL="76116" marR="7611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 marL="76116" marR="76116"/>
                </a:tc>
                <a:extLst>
                  <a:ext uri="{0D108BD9-81ED-4DB2-BD59-A6C34878D82A}">
                    <a16:rowId xmlns:a16="http://schemas.microsoft.com/office/drawing/2014/main" val="1356167413"/>
                  </a:ext>
                </a:extLst>
              </a:tr>
              <a:tr h="651617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CO3</a:t>
                      </a:r>
                      <a:endParaRPr lang="en-US" dirty="0"/>
                    </a:p>
                  </a:txBody>
                  <a:tcPr marL="76116" marR="7611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 marL="76116" marR="76116"/>
                </a:tc>
                <a:extLst>
                  <a:ext uri="{0D108BD9-81ED-4DB2-BD59-A6C34878D82A}">
                    <a16:rowId xmlns:a16="http://schemas.microsoft.com/office/drawing/2014/main" val="4264868716"/>
                  </a:ext>
                </a:extLst>
              </a:tr>
              <a:tr h="651617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CO4</a:t>
                      </a:r>
                      <a:endParaRPr lang="en-US" dirty="0"/>
                    </a:p>
                  </a:txBody>
                  <a:tcPr marL="76116" marR="7611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 marL="76116" marR="76116"/>
                </a:tc>
                <a:extLst>
                  <a:ext uri="{0D108BD9-81ED-4DB2-BD59-A6C34878D82A}">
                    <a16:rowId xmlns:a16="http://schemas.microsoft.com/office/drawing/2014/main" val="4007081556"/>
                  </a:ext>
                </a:extLst>
              </a:tr>
              <a:tr h="651617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CO5</a:t>
                      </a:r>
                      <a:endParaRPr lang="en-US" dirty="0"/>
                    </a:p>
                  </a:txBody>
                  <a:tcPr marL="76116" marR="7611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 marL="76116" marR="76116"/>
                </a:tc>
                <a:extLst>
                  <a:ext uri="{0D108BD9-81ED-4DB2-BD59-A6C34878D82A}">
                    <a16:rowId xmlns:a16="http://schemas.microsoft.com/office/drawing/2014/main" val="2727736106"/>
                  </a:ext>
                </a:extLst>
              </a:tr>
              <a:tr h="651617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CO6</a:t>
                      </a:r>
                      <a:endParaRPr lang="en-US" dirty="0"/>
                    </a:p>
                  </a:txBody>
                  <a:tcPr marL="76116" marR="7611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 marL="76116" marR="76116"/>
                </a:tc>
                <a:extLst>
                  <a:ext uri="{0D108BD9-81ED-4DB2-BD59-A6C34878D82A}">
                    <a16:rowId xmlns:a16="http://schemas.microsoft.com/office/drawing/2014/main" val="1322097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81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474" y="2524953"/>
            <a:ext cx="10347158" cy="1960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47910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Attainment of COs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452255" y="2133600"/>
            <a:ext cx="9052357" cy="377762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Attainment of COs can be measured </a:t>
            </a:r>
            <a:r>
              <a:rPr lang="en-US" b="1" dirty="0"/>
              <a:t>directly </a:t>
            </a:r>
            <a:r>
              <a:rPr lang="en-US" dirty="0"/>
              <a:t>and </a:t>
            </a:r>
            <a:r>
              <a:rPr lang="en-US" b="1" dirty="0" smtClean="0"/>
              <a:t>indirectly</a:t>
            </a:r>
          </a:p>
          <a:p>
            <a:pPr algn="just"/>
            <a:endParaRPr lang="en-US" b="1" dirty="0"/>
          </a:p>
          <a:p>
            <a:pPr algn="just"/>
            <a:r>
              <a:rPr lang="en-US" dirty="0" smtClean="0"/>
              <a:t>Direct </a:t>
            </a:r>
            <a:r>
              <a:rPr lang="en-US" dirty="0"/>
              <a:t>attainment of COs can be determined from the performances of students in all the </a:t>
            </a:r>
            <a:r>
              <a:rPr lang="en-US" dirty="0" smtClean="0"/>
              <a:t>relevant assessment </a:t>
            </a:r>
            <a:r>
              <a:rPr lang="en-US" dirty="0"/>
              <a:t>instruments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The exit survey form should permit receiving feedback from students on all the </a:t>
            </a:r>
            <a:r>
              <a:rPr lang="en-US" dirty="0" err="1"/>
              <a:t>COs</a:t>
            </a:r>
            <a:r>
              <a:rPr lang="en-US" dirty="0" err="1" smtClean="0"/>
              <a:t>.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Computation </a:t>
            </a:r>
            <a:r>
              <a:rPr lang="en-US" dirty="0"/>
              <a:t>of indirect attainment of COs is based on the perceptions of students! Hence, </a:t>
            </a:r>
            <a:r>
              <a:rPr lang="en-US" dirty="0" smtClean="0"/>
              <a:t>the percentage </a:t>
            </a:r>
            <a:r>
              <a:rPr lang="en-US" dirty="0"/>
              <a:t>weightage to indirect attainment can be kept at a low value, say 10%.</a:t>
            </a:r>
          </a:p>
        </p:txBody>
      </p:sp>
    </p:spTree>
    <p:extLst>
      <p:ext uri="{BB962C8B-B14F-4D97-AF65-F5344CB8AC3E}">
        <p14:creationId xmlns:p14="http://schemas.microsoft.com/office/powerpoint/2010/main" val="364823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CO Attainment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Direct attainment of COs is determined from the performances of students in Continuous </a:t>
            </a:r>
            <a:r>
              <a:rPr lang="en-US" dirty="0" smtClean="0"/>
              <a:t>Internal Evaluation </a:t>
            </a:r>
            <a:r>
              <a:rPr lang="en-US" dirty="0"/>
              <a:t>(CIE) and Semester End Examination (SEE).</a:t>
            </a:r>
          </a:p>
          <a:p>
            <a:r>
              <a:rPr lang="en-US" dirty="0" smtClean="0"/>
              <a:t>The </a:t>
            </a:r>
            <a:r>
              <a:rPr lang="en-US" dirty="0"/>
              <a:t>proportional weightages of CIE: SEE will be as per the academic regulations in </a:t>
            </a:r>
            <a:r>
              <a:rPr lang="en-US" dirty="0" smtClean="0"/>
              <a:t>force</a:t>
            </a:r>
          </a:p>
          <a:p>
            <a:r>
              <a:rPr lang="en-US" dirty="0"/>
              <a:t>Proportions of 20:80, 25:75, 30:70, 40:60, 50:50 are all possible</a:t>
            </a:r>
            <a:r>
              <a:rPr lang="en-US" dirty="0" smtClean="0"/>
              <a:t>!</a:t>
            </a:r>
          </a:p>
          <a:p>
            <a:r>
              <a:rPr lang="en-US" dirty="0"/>
              <a:t>Direct attainment of a specific COs is determined from the performances of students to all </a:t>
            </a:r>
            <a:r>
              <a:rPr lang="en-US" dirty="0" smtClean="0"/>
              <a:t>the assessment </a:t>
            </a:r>
            <a:r>
              <a:rPr lang="en-US" dirty="0"/>
              <a:t>items related to that particular CO</a:t>
            </a:r>
            <a:r>
              <a:rPr lang="en-US" dirty="0" smtClean="0"/>
              <a:t>.</a:t>
            </a:r>
          </a:p>
          <a:p>
            <a:r>
              <a:rPr lang="en-US" dirty="0"/>
              <a:t>Also, we need data about performance of students, assessment item-wise</a:t>
            </a:r>
          </a:p>
        </p:txBody>
      </p:sp>
    </p:spTree>
    <p:extLst>
      <p:ext uri="{BB962C8B-B14F-4D97-AF65-F5344CB8AC3E}">
        <p14:creationId xmlns:p14="http://schemas.microsoft.com/office/powerpoint/2010/main" val="173072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Courses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Courses </a:t>
            </a:r>
            <a:r>
              <a:rPr lang="en-US" b="1" dirty="0"/>
              <a:t>are broadly classified 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 Core </a:t>
            </a:r>
            <a:r>
              <a:rPr lang="en-US" b="1" dirty="0"/>
              <a:t>courses and </a:t>
            </a:r>
            <a:r>
              <a:rPr lang="en-US" b="1" dirty="0" smtClean="0"/>
              <a:t>Electives</a:t>
            </a:r>
            <a:r>
              <a:rPr lang="en-US" b="1" dirty="0"/>
              <a:t>.</a:t>
            </a:r>
          </a:p>
          <a:p>
            <a:r>
              <a:rPr lang="en-US" b="1" dirty="0" smtClean="0"/>
              <a:t>Core </a:t>
            </a:r>
            <a:r>
              <a:rPr lang="en-US" b="1" dirty="0"/>
              <a:t>courses are Classified 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Engineering/Engineering </a:t>
            </a:r>
            <a:r>
              <a:rPr lang="en-US" b="1" dirty="0"/>
              <a:t>Science, and </a:t>
            </a:r>
            <a:r>
              <a:rPr lang="en-US" b="1" dirty="0" smtClean="0"/>
              <a:t>Basic Sciences / Humanities / Social Sciences /</a:t>
            </a:r>
            <a:r>
              <a:rPr lang="en-US" b="1" dirty="0"/>
              <a:t>Management</a:t>
            </a:r>
          </a:p>
          <a:p>
            <a:r>
              <a:rPr lang="en-US" b="1" dirty="0" smtClean="0"/>
              <a:t>POs </a:t>
            </a:r>
            <a:r>
              <a:rPr lang="en-US" b="1" dirty="0"/>
              <a:t>and PSOs are to be attained 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through </a:t>
            </a:r>
            <a:r>
              <a:rPr lang="en-US" b="1" dirty="0"/>
              <a:t>core courses, project and activities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    (in </a:t>
            </a:r>
            <a:r>
              <a:rPr lang="en-US" b="1" dirty="0"/>
              <a:t>which all </a:t>
            </a:r>
            <a:r>
              <a:rPr lang="en-US" b="1" dirty="0" smtClean="0"/>
              <a:t>students Participate- </a:t>
            </a:r>
            <a:r>
              <a:rPr lang="en-US" b="1" u="sng" dirty="0" smtClean="0"/>
              <a:t>Elective will not be considered</a:t>
            </a:r>
            <a:r>
              <a:rPr lang="en-US" b="1" dirty="0" smtClean="0"/>
              <a:t>).</a:t>
            </a:r>
            <a:endParaRPr lang="en-US" b="1" dirty="0"/>
          </a:p>
          <a:p>
            <a:r>
              <a:rPr lang="en-US" b="1" dirty="0" smtClean="0"/>
              <a:t>Courses </a:t>
            </a:r>
            <a:r>
              <a:rPr lang="en-US" b="1" dirty="0"/>
              <a:t>constitute the dominant part of any engineering program.</a:t>
            </a:r>
          </a:p>
        </p:txBody>
      </p:sp>
    </p:spTree>
    <p:extLst>
      <p:ext uri="{BB962C8B-B14F-4D97-AF65-F5344CB8AC3E}">
        <p14:creationId xmlns:p14="http://schemas.microsoft.com/office/powerpoint/2010/main" val="296380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CO attainment from </a:t>
            </a:r>
            <a:r>
              <a:rPr lang="en-US" dirty="0" smtClean="0"/>
              <a:t>CIE and SEE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Continuous Internal Evaluation (CIE) is conducted and evaluated by the Department itself in </a:t>
            </a:r>
            <a:r>
              <a:rPr lang="en-US" dirty="0" smtClean="0"/>
              <a:t>both Tier </a:t>
            </a:r>
            <a:r>
              <a:rPr lang="en-US" dirty="0"/>
              <a:t>1 and Tier 2 institutes</a:t>
            </a:r>
            <a:r>
              <a:rPr lang="en-US" dirty="0" smtClean="0"/>
              <a:t>.</a:t>
            </a:r>
          </a:p>
          <a:p>
            <a:r>
              <a:rPr lang="en-US" dirty="0"/>
              <a:t>When questions are tagged with relevant COs, the department has access to performances </a:t>
            </a:r>
            <a:r>
              <a:rPr lang="en-US" dirty="0" smtClean="0"/>
              <a:t>of students </a:t>
            </a:r>
            <a:r>
              <a:rPr lang="en-US" dirty="0"/>
              <a:t>with respect to each CO.</a:t>
            </a:r>
          </a:p>
          <a:p>
            <a:r>
              <a:rPr lang="en-US" dirty="0"/>
              <a:t> Hence, computing the direct attainment of COs from CIE is straight forward for both Tier 1 </a:t>
            </a:r>
            <a:r>
              <a:rPr lang="en-US" dirty="0" smtClean="0"/>
              <a:t>and Tier </a:t>
            </a:r>
            <a:r>
              <a:rPr lang="en-US" dirty="0"/>
              <a:t>2 institutes</a:t>
            </a:r>
            <a:r>
              <a:rPr lang="en-US" dirty="0" smtClean="0"/>
              <a:t>.</a:t>
            </a:r>
          </a:p>
          <a:p>
            <a:r>
              <a:rPr lang="en-US" dirty="0"/>
              <a:t>Semester End Examination (SEE) is </a:t>
            </a:r>
            <a:r>
              <a:rPr lang="en-US" dirty="0" smtClean="0"/>
              <a:t>conducted </a:t>
            </a:r>
            <a:r>
              <a:rPr lang="en-US" dirty="0"/>
              <a:t>by the University for Tier 2 </a:t>
            </a:r>
            <a:r>
              <a:rPr lang="en-US" dirty="0" smtClean="0"/>
              <a:t>institutes</a:t>
            </a:r>
          </a:p>
          <a:p>
            <a:r>
              <a:rPr lang="en-US" dirty="0" smtClean="0"/>
              <a:t>No </a:t>
            </a:r>
            <a:r>
              <a:rPr lang="en-US" dirty="0"/>
              <a:t>means of computing the direct attainment of </a:t>
            </a:r>
            <a:r>
              <a:rPr lang="en-US" dirty="0" smtClean="0"/>
              <a:t>individual COs </a:t>
            </a:r>
            <a:r>
              <a:rPr lang="en-US" dirty="0"/>
              <a:t>from SEE</a:t>
            </a:r>
            <a:r>
              <a:rPr lang="en-US" dirty="0" smtClean="0"/>
              <a:t>!</a:t>
            </a:r>
          </a:p>
          <a:p>
            <a:r>
              <a:rPr lang="en-US" dirty="0" smtClean="0"/>
              <a:t>Only </a:t>
            </a:r>
            <a:r>
              <a:rPr lang="en-US" dirty="0"/>
              <a:t>possible solution, though not satisfactory, is to treat the average marks in SEE as </a:t>
            </a:r>
            <a:r>
              <a:rPr lang="en-US" dirty="0" smtClean="0"/>
              <a:t>the common </a:t>
            </a:r>
            <a:r>
              <a:rPr lang="en-US" dirty="0"/>
              <a:t>attainment of all COs!!!</a:t>
            </a:r>
          </a:p>
        </p:txBody>
      </p:sp>
    </p:spTree>
    <p:extLst>
      <p:ext uri="{BB962C8B-B14F-4D97-AF65-F5344CB8AC3E}">
        <p14:creationId xmlns:p14="http://schemas.microsoft.com/office/powerpoint/2010/main" val="218975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989" y="582386"/>
            <a:ext cx="9119937" cy="6188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35891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4888" y="1842655"/>
            <a:ext cx="8652522" cy="405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25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 Plan for CIE - Tier 2 </a:t>
            </a:r>
            <a:r>
              <a:rPr lang="en-US" dirty="0" smtClean="0"/>
              <a:t>College (</a:t>
            </a:r>
            <a:r>
              <a:rPr lang="en-US" dirty="0"/>
              <a:t>Sample Assessment Plan for </a:t>
            </a:r>
            <a:r>
              <a:rPr lang="en-US" dirty="0" smtClean="0"/>
              <a:t>CIE)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5236" y="1569173"/>
            <a:ext cx="2784764" cy="47780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6074" y="2161309"/>
            <a:ext cx="3144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Marks for CIE: </a:t>
            </a:r>
            <a:r>
              <a:rPr lang="en-US" dirty="0" smtClean="0"/>
              <a:t>25</a:t>
            </a:r>
          </a:p>
          <a:p>
            <a:r>
              <a:rPr lang="en-US" dirty="0" smtClean="0"/>
              <a:t> </a:t>
            </a:r>
            <a:r>
              <a:rPr lang="en-US" dirty="0"/>
              <a:t>(A1: Assignment 1; T1: Test 1; T2: Test 2)</a:t>
            </a:r>
          </a:p>
        </p:txBody>
      </p:sp>
    </p:spTree>
    <p:extLst>
      <p:ext uri="{BB962C8B-B14F-4D97-AF65-F5344CB8AC3E}">
        <p14:creationId xmlns:p14="http://schemas.microsoft.com/office/powerpoint/2010/main" val="282170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Average in CIE (Tier 2 College)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2341" y="1330470"/>
            <a:ext cx="5610225" cy="21608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441" y="3408941"/>
            <a:ext cx="557212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10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786" y="1524001"/>
            <a:ext cx="10470845" cy="465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17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417" y="1094509"/>
            <a:ext cx="7832867" cy="451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93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7888" y="2617787"/>
            <a:ext cx="72580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98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979" y="321130"/>
            <a:ext cx="9216189" cy="6253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88139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341" y="1233055"/>
            <a:ext cx="10054513" cy="508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Students learn well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1700934"/>
            <a:ext cx="9684327" cy="4034848"/>
          </a:xfrm>
        </p:spPr>
        <p:txBody>
          <a:bodyPr>
            <a:normAutofit/>
          </a:bodyPr>
          <a:lstStyle/>
          <a:p>
            <a:pPr algn="just"/>
            <a:r>
              <a:rPr lang="en-US" sz="3200" b="1" dirty="0" smtClean="0"/>
              <a:t>Course Outcome</a:t>
            </a:r>
            <a:endParaRPr lang="en-US" sz="3200" b="1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 smtClean="0"/>
              <a:t>when they </a:t>
            </a:r>
            <a:r>
              <a:rPr lang="en-US" b="1" dirty="0"/>
              <a:t>are clear about what they should be able to do at the end of a course (Course Outcomes</a:t>
            </a:r>
            <a:r>
              <a:rPr lang="en-US" b="1" dirty="0" smtClean="0"/>
              <a:t>)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b="1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 smtClean="0"/>
              <a:t>Assessment </a:t>
            </a:r>
            <a:r>
              <a:rPr lang="en-US" b="1" dirty="0"/>
              <a:t>is in alignment with what they are expected to do (Assessment in alignment </a:t>
            </a:r>
            <a:r>
              <a:rPr lang="en-US" b="1" dirty="0" smtClean="0"/>
              <a:t>with Course </a:t>
            </a:r>
            <a:r>
              <a:rPr lang="en-US" b="1" dirty="0"/>
              <a:t>Outcomes</a:t>
            </a:r>
            <a:r>
              <a:rPr lang="en-US" b="1" dirty="0" smtClean="0"/>
              <a:t>)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b="1" dirty="0"/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b="1" dirty="0" smtClean="0"/>
              <a:t>Instructional </a:t>
            </a:r>
            <a:r>
              <a:rPr lang="en-US" b="1" dirty="0"/>
              <a:t>activities are designed and conducted to facilitate them to acquire and </a:t>
            </a:r>
            <a:r>
              <a:rPr lang="en-US" b="1" dirty="0" smtClean="0"/>
              <a:t>demonstrate what </a:t>
            </a:r>
            <a:r>
              <a:rPr lang="en-US" b="1" dirty="0"/>
              <a:t>they are expected to do </a:t>
            </a:r>
            <a:endParaRPr lang="en-US" b="1" dirty="0" smtClean="0"/>
          </a:p>
          <a:p>
            <a:pPr marL="0" indent="0" algn="just">
              <a:lnSpc>
                <a:spcPct val="100000"/>
              </a:lnSpc>
              <a:buNone/>
            </a:pPr>
            <a:r>
              <a:rPr lang="en-US" b="1" dirty="0"/>
              <a:t> </a:t>
            </a:r>
            <a:r>
              <a:rPr lang="en-US" b="1" dirty="0" smtClean="0"/>
              <a:t>  (</a:t>
            </a:r>
            <a:r>
              <a:rPr lang="en-US" b="1" dirty="0"/>
              <a:t>Alignment among Instruction, Assessment and Course Outcomes)</a:t>
            </a:r>
          </a:p>
        </p:txBody>
      </p:sp>
    </p:spTree>
    <p:extLst>
      <p:ext uri="{BB962C8B-B14F-4D97-AF65-F5344CB8AC3E}">
        <p14:creationId xmlns:p14="http://schemas.microsoft.com/office/powerpoint/2010/main" val="270809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1225" y="2989262"/>
            <a:ext cx="719137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89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456" y="872837"/>
            <a:ext cx="8380508" cy="489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66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900" y="1288473"/>
            <a:ext cx="10400627" cy="504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7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20436"/>
            <a:ext cx="9144000" cy="789709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PO/PSO Attainment and quality loop</a:t>
            </a: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1828801"/>
            <a:ext cx="6696075" cy="4027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462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83" y="1732547"/>
            <a:ext cx="11548539" cy="3368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03546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596" y="1540042"/>
            <a:ext cx="11248290" cy="3826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24824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58982"/>
            <a:ext cx="10515599" cy="5209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937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5" y="195708"/>
            <a:ext cx="11984181" cy="6529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631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429" y="602208"/>
            <a:ext cx="9386455" cy="586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920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45" y="2417620"/>
            <a:ext cx="11539612" cy="2624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517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What are Course Outcomes?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Course </a:t>
            </a:r>
            <a:r>
              <a:rPr lang="en-US" b="1" dirty="0"/>
              <a:t>Outcomes (</a:t>
            </a:r>
            <a:r>
              <a:rPr lang="en-US" b="1" dirty="0" smtClean="0"/>
              <a:t>COs): What </a:t>
            </a:r>
            <a:r>
              <a:rPr lang="en-US" b="1" dirty="0"/>
              <a:t>the student should be able to do at the end of a </a:t>
            </a:r>
            <a:r>
              <a:rPr lang="en-US" b="1" dirty="0" smtClean="0"/>
              <a:t>course</a:t>
            </a:r>
          </a:p>
          <a:p>
            <a:endParaRPr lang="en-US" b="1" dirty="0"/>
          </a:p>
          <a:p>
            <a:r>
              <a:rPr lang="en-US" b="1" dirty="0" smtClean="0"/>
              <a:t>It </a:t>
            </a:r>
            <a:r>
              <a:rPr lang="en-US" b="1" dirty="0"/>
              <a:t>is an effective ability, including attributes, skills and knowledge to successfully carry out </a:t>
            </a:r>
            <a:r>
              <a:rPr lang="en-US" b="1" dirty="0" smtClean="0"/>
              <a:t>the identified activity</a:t>
            </a:r>
          </a:p>
          <a:p>
            <a:endParaRPr lang="en-US" b="1" dirty="0"/>
          </a:p>
          <a:p>
            <a:r>
              <a:rPr lang="en-US" b="1" dirty="0" smtClean="0"/>
              <a:t>Most </a:t>
            </a:r>
            <a:r>
              <a:rPr lang="en-US" b="1" dirty="0"/>
              <a:t>important aspect of a </a:t>
            </a:r>
            <a:r>
              <a:rPr lang="en-US" b="1" dirty="0" smtClean="0"/>
              <a:t>CO: Should </a:t>
            </a:r>
            <a:r>
              <a:rPr lang="en-US" b="1" dirty="0"/>
              <a:t>be observable and measurable</a:t>
            </a:r>
          </a:p>
        </p:txBody>
      </p:sp>
    </p:spTree>
    <p:extLst>
      <p:ext uri="{BB962C8B-B14F-4D97-AF65-F5344CB8AC3E}">
        <p14:creationId xmlns:p14="http://schemas.microsoft.com/office/powerpoint/2010/main" val="169016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564" y="1036156"/>
            <a:ext cx="9324109" cy="5524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824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PO/PSO Attainment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75" y="2535383"/>
            <a:ext cx="11049955" cy="1565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32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CO- attainment of </a:t>
            </a:r>
            <a:r>
              <a:rPr lang="en-US" dirty="0" err="1" smtClean="0"/>
              <a:t>TierII</a:t>
            </a:r>
            <a:r>
              <a:rPr lang="en-US" dirty="0" smtClean="0"/>
              <a:t> Institute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1" y="1924050"/>
            <a:ext cx="4348163" cy="4077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005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719" y="1776414"/>
            <a:ext cx="8968926" cy="439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91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76400"/>
            <a:ext cx="8036497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831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504" y="1524000"/>
            <a:ext cx="883579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063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2085975"/>
            <a:ext cx="7048500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288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091" y="1782040"/>
            <a:ext cx="8424910" cy="4313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931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633" y="2133600"/>
            <a:ext cx="8392733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643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pPr algn="l"/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169" y="990600"/>
            <a:ext cx="8794521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999510"/>
            <a:ext cx="4343400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238" y="4876801"/>
            <a:ext cx="7726363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624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3331" y="365125"/>
            <a:ext cx="10515600" cy="115887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Structure of a CO statement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3330" y="1524000"/>
            <a:ext cx="9670469" cy="4652963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/>
              <a:t>Action</a:t>
            </a:r>
            <a:r>
              <a:rPr lang="en-US" b="1" dirty="0"/>
              <a:t>: </a:t>
            </a:r>
            <a:r>
              <a:rPr lang="en-US" dirty="0"/>
              <a:t>Represents a cognitive/ affective/ psychomotor activity the learner should perform. </a:t>
            </a:r>
            <a:r>
              <a:rPr lang="en-US" dirty="0" smtClean="0"/>
              <a:t>An action </a:t>
            </a:r>
            <a:r>
              <a:rPr lang="en-US" dirty="0"/>
              <a:t>is indicated by an action verb, occasionally two, representing the concerned </a:t>
            </a:r>
            <a:r>
              <a:rPr lang="en-US" dirty="0" smtClean="0"/>
              <a:t>cognitive process(</a:t>
            </a:r>
            <a:r>
              <a:rPr lang="en-US" dirty="0" err="1" smtClean="0"/>
              <a:t>es</a:t>
            </a:r>
            <a:r>
              <a:rPr lang="en-US" dirty="0" smtClean="0"/>
              <a:t>).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Cognitive Process (Action Verb): Remember, Understand,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Apply,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Analyze,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Evaluate,</a:t>
            </a:r>
            <a:r>
              <a:rPr lang="en-US" dirty="0">
                <a:solidFill>
                  <a:srgbClr val="FF0000"/>
                </a:solidFill>
              </a:rPr>
              <a:t> Create</a:t>
            </a:r>
          </a:p>
          <a:p>
            <a:pPr algn="just"/>
            <a:r>
              <a:rPr lang="en-US" b="1" dirty="0" smtClean="0"/>
              <a:t>Knowledge</a:t>
            </a:r>
            <a:r>
              <a:rPr lang="en-US" dirty="0"/>
              <a:t>: Represents the specific knowledge from any one or more of the eight </a:t>
            </a:r>
            <a:r>
              <a:rPr lang="en-US" dirty="0" smtClean="0"/>
              <a:t>knowledge categories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Factual,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Conceptual,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Procedural,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Metacognitive,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Fundamental Design Principles,</a:t>
            </a:r>
            <a:r>
              <a:rPr lang="en-US" dirty="0">
                <a:solidFill>
                  <a:srgbClr val="FF0000"/>
                </a:solidFill>
              </a:rPr>
              <a:t> Criteria </a:t>
            </a:r>
            <a:r>
              <a:rPr lang="en-US" dirty="0" smtClean="0">
                <a:solidFill>
                  <a:srgbClr val="FF0000"/>
                </a:solidFill>
              </a:rPr>
              <a:t>&amp; Specifications,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Practical Constraints,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Design instrumentalities</a:t>
            </a:r>
            <a:endParaRPr lang="en-US" dirty="0">
              <a:solidFill>
                <a:srgbClr val="FF0000"/>
              </a:solidFill>
            </a:endParaRPr>
          </a:p>
          <a:p>
            <a:pPr algn="just"/>
            <a:r>
              <a:rPr lang="en-US" b="1" dirty="0" smtClean="0"/>
              <a:t>Condition</a:t>
            </a:r>
            <a:r>
              <a:rPr lang="en-US" dirty="0"/>
              <a:t>: Represents the process the learner is expected to follow or the condition under </a:t>
            </a:r>
            <a:r>
              <a:rPr lang="en-US" dirty="0" smtClean="0"/>
              <a:t>which to </a:t>
            </a:r>
            <a:r>
              <a:rPr lang="en-US" dirty="0"/>
              <a:t>perform the action (</a:t>
            </a:r>
            <a:r>
              <a:rPr lang="en-US" u="sng" dirty="0"/>
              <a:t>This is an optional element of CO</a:t>
            </a:r>
            <a:r>
              <a:rPr lang="en-US" dirty="0"/>
              <a:t>)</a:t>
            </a:r>
          </a:p>
          <a:p>
            <a:pPr algn="just"/>
            <a:r>
              <a:rPr lang="en-US" b="1" dirty="0" smtClean="0"/>
              <a:t>Criteria</a:t>
            </a:r>
            <a:r>
              <a:rPr lang="en-US" b="1" dirty="0"/>
              <a:t>: </a:t>
            </a:r>
            <a:r>
              <a:rPr lang="en-US" dirty="0"/>
              <a:t>Represent the parameters that characterize the acceptability levels of performing </a:t>
            </a:r>
            <a:r>
              <a:rPr lang="en-US" dirty="0" smtClean="0"/>
              <a:t>the action </a:t>
            </a:r>
            <a:r>
              <a:rPr lang="en-US" dirty="0"/>
              <a:t>(</a:t>
            </a:r>
            <a:r>
              <a:rPr lang="en-US" u="sng" dirty="0"/>
              <a:t>This is an optional element of CO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5354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7127" y="624110"/>
            <a:ext cx="9897485" cy="128089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873" y="2175164"/>
            <a:ext cx="10063739" cy="373605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Determining the strength to which a PO/PSO is addressed, and computing the attainment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approximations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best!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more precise computation of PO/PSO attainment is possible the effort involved may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be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worth it.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important is to follow one method across an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Institute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Strive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continual improvement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attainment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demonstrate the improvements with evidence.</a:t>
            </a:r>
          </a:p>
        </p:txBody>
      </p:sp>
    </p:spTree>
    <p:extLst>
      <p:ext uri="{BB962C8B-B14F-4D97-AF65-F5344CB8AC3E}">
        <p14:creationId xmlns:p14="http://schemas.microsoft.com/office/powerpoint/2010/main" val="37683345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2667000"/>
            <a:ext cx="8229600" cy="1143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/>
              <a:t>Any Question…..?</a:t>
            </a:r>
          </a:p>
        </p:txBody>
      </p:sp>
    </p:spTree>
    <p:extLst>
      <p:ext uri="{BB962C8B-B14F-4D97-AF65-F5344CB8AC3E}">
        <p14:creationId xmlns:p14="http://schemas.microsoft.com/office/powerpoint/2010/main" val="219679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Acknowledgement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20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All the known or unknown sources used during making the presentation are duly acknowledged without the use of their data/information, the presentation would not have been so informative.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0218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57400" y="2743200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/>
              <a:t>Thank You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958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Two Action Verbs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Some times it becomes equally important for a student to perform two </a:t>
            </a:r>
            <a:r>
              <a:rPr lang="en-US" b="1" dirty="0" smtClean="0"/>
              <a:t>cognitive processes/sub-processes </a:t>
            </a:r>
            <a:r>
              <a:rPr lang="en-US" b="1" dirty="0"/>
              <a:t>on given knowledge elements.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 smtClean="0"/>
              <a:t>Only </a:t>
            </a:r>
            <a:r>
              <a:rPr lang="en-US" b="1" dirty="0"/>
              <a:t>in such cases, two action verbs </a:t>
            </a:r>
            <a:r>
              <a:rPr lang="en-US" b="1" dirty="0" smtClean="0"/>
              <a:t>are used </a:t>
            </a:r>
            <a:r>
              <a:rPr lang="en-US" b="1" dirty="0"/>
              <a:t>in a CO </a:t>
            </a:r>
            <a:r>
              <a:rPr lang="en-US" b="1" dirty="0" smtClean="0"/>
              <a:t>statement-Don’t </a:t>
            </a:r>
            <a:r>
              <a:rPr lang="en-US" b="1" dirty="0"/>
              <a:t>combine two COs into </a:t>
            </a:r>
            <a:r>
              <a:rPr lang="en-US" b="1" dirty="0" smtClean="0"/>
              <a:t>one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FF0000"/>
                </a:solidFill>
              </a:rPr>
              <a:t>Example</a:t>
            </a:r>
          </a:p>
          <a:p>
            <a:pPr algn="just"/>
            <a:r>
              <a:rPr lang="en-US" b="1" u="sng" dirty="0"/>
              <a:t>Draw</a:t>
            </a:r>
            <a:r>
              <a:rPr lang="en-US" b="1" dirty="0"/>
              <a:t> </a:t>
            </a:r>
            <a:r>
              <a:rPr lang="en-US" b="1" i="1" dirty="0"/>
              <a:t>Bode plots </a:t>
            </a:r>
            <a:r>
              <a:rPr lang="en-US" b="1" dirty="0"/>
              <a:t>for the given dynamic system and </a:t>
            </a:r>
            <a:r>
              <a:rPr lang="en-US" b="1" u="sng" dirty="0"/>
              <a:t>determine</a:t>
            </a:r>
            <a:r>
              <a:rPr lang="en-US" b="1" dirty="0"/>
              <a:t> the gain and phase margins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 smtClean="0"/>
              <a:t>Drawing </a:t>
            </a:r>
            <a:r>
              <a:rPr lang="en-US" b="1" dirty="0"/>
              <a:t>and determining are equally important and both processes are related to the </a:t>
            </a:r>
            <a:r>
              <a:rPr lang="en-US" b="1" dirty="0" smtClean="0"/>
              <a:t>same knowledge </a:t>
            </a:r>
            <a:r>
              <a:rPr lang="en-US" b="1" dirty="0"/>
              <a:t>elements of Bode </a:t>
            </a:r>
            <a:r>
              <a:rPr lang="en-US" b="1" dirty="0" smtClean="0"/>
              <a:t>plots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2332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1- CO statement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Calculate </a:t>
            </a:r>
            <a:r>
              <a:rPr lang="en-US" b="1" dirty="0"/>
              <a:t>major and minor losses associated with fluid flow in piping networks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Action: Calculate (Apply)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Knowledge: major and minor losses associated with fluid flow in piping </a:t>
            </a:r>
            <a:r>
              <a:rPr lang="en-US" b="1" dirty="0" smtClean="0"/>
              <a:t>networks (</a:t>
            </a:r>
            <a:r>
              <a:rPr lang="en-US" b="1" dirty="0"/>
              <a:t>Conceptual and Procedural)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Condition: None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Criteria: None</a:t>
            </a:r>
          </a:p>
        </p:txBody>
      </p:sp>
    </p:spTree>
    <p:extLst>
      <p:ext uri="{BB962C8B-B14F-4D97-AF65-F5344CB8AC3E}">
        <p14:creationId xmlns:p14="http://schemas.microsoft.com/office/powerpoint/2010/main" val="134377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2- CO statement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Determine </a:t>
            </a:r>
            <a:r>
              <a:rPr lang="en-US" dirty="0"/>
              <a:t>the dynamic unbalanced conditions of a given mechanical system of rigid bodies </a:t>
            </a:r>
            <a:r>
              <a:rPr lang="en-US" dirty="0" smtClean="0"/>
              <a:t>subjected to </a:t>
            </a:r>
            <a:r>
              <a:rPr lang="en-US" dirty="0"/>
              <a:t>force and acceleration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Action</a:t>
            </a:r>
            <a:r>
              <a:rPr lang="en-US" dirty="0"/>
              <a:t>: Determine (Apply)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Knowledge</a:t>
            </a:r>
            <a:r>
              <a:rPr lang="en-US" dirty="0"/>
              <a:t>: Dynamic unbalanced conditions (Conceptual and Procedural)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Condition</a:t>
            </a:r>
            <a:r>
              <a:rPr lang="en-US" dirty="0"/>
              <a:t>: given mechanical system of rigid bodies subjected to force and acceleration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Criterion</a:t>
            </a:r>
            <a:r>
              <a:rPr lang="en-US" dirty="0"/>
              <a:t>: None</a:t>
            </a:r>
          </a:p>
        </p:txBody>
      </p:sp>
    </p:spTree>
    <p:extLst>
      <p:ext uri="{BB962C8B-B14F-4D97-AF65-F5344CB8AC3E}">
        <p14:creationId xmlns:p14="http://schemas.microsoft.com/office/powerpoint/2010/main" val="75993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411</TotalTime>
  <Words>2285</Words>
  <Application>Microsoft Office PowerPoint</Application>
  <PresentationFormat>Widescreen</PresentationFormat>
  <Paragraphs>267</Paragraphs>
  <Slides>63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0" baseType="lpstr">
      <vt:lpstr>Arial</vt:lpstr>
      <vt:lpstr>Calibri</vt:lpstr>
      <vt:lpstr>Century Gothic</vt:lpstr>
      <vt:lpstr>Times New Roman</vt:lpstr>
      <vt:lpstr>Wingdings</vt:lpstr>
      <vt:lpstr>Wingdings 3</vt:lpstr>
      <vt:lpstr>Wisp</vt:lpstr>
      <vt:lpstr>How to Calculate  Attainment of CO and PO</vt:lpstr>
      <vt:lpstr>Engineering Programs</vt:lpstr>
      <vt:lpstr>Courses</vt:lpstr>
      <vt:lpstr>Students learn well</vt:lpstr>
      <vt:lpstr>What are Course Outcomes? </vt:lpstr>
      <vt:lpstr>Structure of a CO statement </vt:lpstr>
      <vt:lpstr>Two Action Verbs</vt:lpstr>
      <vt:lpstr>Sample 1- CO statement </vt:lpstr>
      <vt:lpstr>Sample 2- CO statement </vt:lpstr>
      <vt:lpstr>Sample 3- CO statement </vt:lpstr>
      <vt:lpstr>Sample 4- CO statement </vt:lpstr>
      <vt:lpstr>Number of COs for a Course </vt:lpstr>
      <vt:lpstr>Dos and Don’ts </vt:lpstr>
      <vt:lpstr>Check List </vt:lpstr>
      <vt:lpstr>Acceptability of COs </vt:lpstr>
      <vt:lpstr>Acceptability of Cos… Cont.</vt:lpstr>
      <vt:lpstr>Acceptability of Cos… Cont.</vt:lpstr>
      <vt:lpstr>Tagging of Course Outcomes</vt:lpstr>
      <vt:lpstr>Tagging of Course Outcomes…Cont.</vt:lpstr>
      <vt:lpstr>Tagging COs with PSOs/POs- Concern/Grey areas </vt:lpstr>
      <vt:lpstr>Tagging COs with POs- Concern/Grey areas</vt:lpstr>
      <vt:lpstr>PowerPoint Presentation</vt:lpstr>
      <vt:lpstr>Attainment of Course Outcomes- CO Attainment and Quality Loop</vt:lpstr>
      <vt:lpstr>Setting CO Attainment Targets</vt:lpstr>
      <vt:lpstr>PowerPoint Presentation</vt:lpstr>
      <vt:lpstr>PowerPoint Presentation</vt:lpstr>
      <vt:lpstr>PowerPoint Presentation</vt:lpstr>
      <vt:lpstr>Attainment of COs</vt:lpstr>
      <vt:lpstr>Direct CO Attainment</vt:lpstr>
      <vt:lpstr>Direct CO attainment from CIE and SEE</vt:lpstr>
      <vt:lpstr>PowerPoint Presentation</vt:lpstr>
      <vt:lpstr>PowerPoint Presentation</vt:lpstr>
      <vt:lpstr>Assessment Plan for CIE - Tier 2 College (Sample Assessment Plan for CIE)</vt:lpstr>
      <vt:lpstr>Class Average in CIE (Tier 2 College)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PO/PSO Attainment and quality loop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PO/PSO Attainment</vt:lpstr>
      <vt:lpstr>CO- attainment of TierII Institute</vt:lpstr>
      <vt:lpstr>Cont…</vt:lpstr>
      <vt:lpstr>Cont…</vt:lpstr>
      <vt:lpstr>Cont…</vt:lpstr>
      <vt:lpstr>Cont…</vt:lpstr>
      <vt:lpstr>Cont…</vt:lpstr>
      <vt:lpstr>Cont…</vt:lpstr>
      <vt:lpstr>Cont…</vt:lpstr>
      <vt:lpstr>Conclusions</vt:lpstr>
      <vt:lpstr>PowerPoint Presentation</vt:lpstr>
      <vt:lpstr>Acknowledgement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calculate  Attainment of CO and PO</dc:title>
  <dc:creator>Admin</dc:creator>
  <cp:lastModifiedBy>jnjha</cp:lastModifiedBy>
  <cp:revision>60</cp:revision>
  <dcterms:created xsi:type="dcterms:W3CDTF">2020-03-05T01:39:26Z</dcterms:created>
  <dcterms:modified xsi:type="dcterms:W3CDTF">2020-05-28T15:03:07Z</dcterms:modified>
</cp:coreProperties>
</file>