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4" r:id="rId6"/>
    <p:sldId id="284" r:id="rId7"/>
    <p:sldId id="263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6" r:id="rId17"/>
    <p:sldId id="277" r:id="rId18"/>
    <p:sldId id="279" r:id="rId19"/>
    <p:sldId id="280" r:id="rId20"/>
    <p:sldId id="281" r:id="rId21"/>
    <p:sldId id="285" r:id="rId22"/>
    <p:sldId id="286" r:id="rId23"/>
    <p:sldId id="287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431"/>
  </p:normalViewPr>
  <p:slideViewPr>
    <p:cSldViewPr snapToGrid="0">
      <p:cViewPr varScale="1">
        <p:scale>
          <a:sx n="97" d="100"/>
          <a:sy n="9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08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9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2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2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0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5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8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3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E751-9F7A-4DB6-89C6-B92556EBAC75}" type="datetimeFigureOut">
              <a:rPr lang="en-IN" smtClean="0"/>
              <a:t>14/05/18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96F9-6B76-48C6-86DF-8937C6763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54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pu.xls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%20attainment%20all%20course.doc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O%20attainment.doc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so%20attain.doc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rogram%20articulation%20matrix.doc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209800" y="1181101"/>
            <a:ext cx="7772400" cy="1847850"/>
          </a:xfrm>
        </p:spPr>
        <p:txBody>
          <a:bodyPr>
            <a:normAutofit/>
          </a:bodyPr>
          <a:lstStyle/>
          <a:p>
            <a:r>
              <a:rPr lang="en-US" dirty="0" smtClean="0"/>
              <a:t>Process for CO  &amp; PO Attainment</a:t>
            </a:r>
          </a:p>
        </p:txBody>
      </p:sp>
    </p:spTree>
    <p:extLst>
      <p:ext uri="{BB962C8B-B14F-4D97-AF65-F5344CB8AC3E}">
        <p14:creationId xmlns:p14="http://schemas.microsoft.com/office/powerpoint/2010/main" val="21688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CO attainment through CIE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4075"/>
          </a:xfrm>
        </p:spPr>
        <p:txBody>
          <a:bodyPr/>
          <a:lstStyle/>
          <a:p>
            <a:r>
              <a:rPr lang="en-IN" dirty="0" smtClean="0"/>
              <a:t>Distribution  Question  to measure CO through CIE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40906"/>
              </p:ext>
            </p:extLst>
          </p:nvPr>
        </p:nvGraphicFramePr>
        <p:xfrm>
          <a:off x="1511300" y="2692400"/>
          <a:ext cx="9334499" cy="3708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4977"/>
                <a:gridCol w="1635326"/>
                <a:gridCol w="1631424"/>
                <a:gridCol w="1773229"/>
                <a:gridCol w="1706879"/>
                <a:gridCol w="1152664"/>
              </a:tblGrid>
              <a:tr h="1507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Class test (T1)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(30)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Slot test-1 (T2) (30)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Assignment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(T3) (30)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Slot test-2 (T4) (30)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Quiz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Q1,Q2, Q3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Q2,Q3, Q4,Q5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Q1,Q2,Q3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Q4,Q5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Q5,Q6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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1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Calculations for CO Attainment (CIE) 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4375"/>
          </a:xfrm>
        </p:spPr>
        <p:txBody>
          <a:bodyPr/>
          <a:lstStyle/>
          <a:p>
            <a:r>
              <a:rPr lang="en-IN" dirty="0" smtClean="0"/>
              <a:t>Calculations have been made  as shown in this sheet   </a:t>
            </a:r>
            <a:r>
              <a:rPr lang="en-IN" dirty="0" smtClean="0">
                <a:hlinkClick r:id="rId2" action="ppaction://hlinkfile"/>
              </a:rPr>
              <a:t>mpu.xlsx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59956"/>
              </p:ext>
            </p:extLst>
          </p:nvPr>
        </p:nvGraphicFramePr>
        <p:xfrm>
          <a:off x="1765300" y="3358034"/>
          <a:ext cx="8940799" cy="2763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7781"/>
                <a:gridCol w="1787781"/>
                <a:gridCol w="1787781"/>
                <a:gridCol w="1788728"/>
                <a:gridCol w="1788728"/>
              </a:tblGrid>
              <a:tr h="39281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COs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Avg. grading on scale of 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Distribution </a:t>
                      </a:r>
                      <a:r>
                        <a:rPr lang="en-US" sz="1800" dirty="0" smtClean="0">
                          <a:effectLst/>
                        </a:rPr>
                        <a:t>%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928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(&gt;=</a:t>
                      </a:r>
                      <a:r>
                        <a:rPr lang="en-IN" sz="1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60%)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(&gt;=</a:t>
                      </a:r>
                      <a:r>
                        <a:rPr lang="en-US" sz="1800" dirty="0" smtClean="0">
                          <a:effectLst/>
                        </a:rPr>
                        <a:t>40% &amp; &lt;60%)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(&lt;</a:t>
                      </a:r>
                      <a:r>
                        <a:rPr lang="en-US" sz="1800" dirty="0" smtClean="0">
                          <a:effectLst/>
                        </a:rPr>
                        <a:t>40%)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2.7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105/141=74.5%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36/141=25.5%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0/141=0%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64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2.8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119/141=84.4%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22/141=15.6%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0/141=0%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2.8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114/141=80.8%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27/141=19.2%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0/141=0%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95/141=67.4%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46/141=32.6%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0/141=0%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2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96/141=68.2%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43/141=30.4%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2/141=1.4%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63750" y="2674937"/>
            <a:ext cx="806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Summary of Calculations   (On total no of students=141)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486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Achievement of CO through CIE </a:t>
            </a:r>
            <a:endParaRPr lang="en-IN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44043"/>
              </p:ext>
            </p:extLst>
          </p:nvPr>
        </p:nvGraphicFramePr>
        <p:xfrm>
          <a:off x="2031999" y="1370495"/>
          <a:ext cx="8242302" cy="4389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7143"/>
                <a:gridCol w="2747143"/>
                <a:gridCol w="2748016"/>
              </a:tblGrid>
              <a:tr h="512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Course outcomes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 of students achieved CO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Decision on CO </a:t>
                      </a:r>
                      <a:r>
                        <a:rPr lang="en-US" sz="2000" dirty="0">
                          <a:effectLst/>
                        </a:rPr>
                        <a:t>result (achieved)  (Y/N</a:t>
                      </a:r>
                      <a:r>
                        <a:rPr lang="en-US" sz="2000" dirty="0" smtClean="0">
                          <a:effectLst/>
                        </a:rPr>
                        <a:t>) with level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74.5%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Y (Level: 2)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84.4%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Y(Level: 3)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80.8%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Y(Level:3)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67.4%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Y(Level:1)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68.2%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Y(Level: 1)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22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CO attainment for the course through CIE EC502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75.06%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Level: 2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1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CO attainment through SEE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80%   of students score  60% marks  in SEE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r>
              <a:rPr lang="en-IN" dirty="0" smtClean="0"/>
              <a:t>There fore target level :3 has been achieved for the   course EC502 through SEE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6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Overall CO attainment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1001"/>
          </a:xfrm>
        </p:spPr>
        <p:txBody>
          <a:bodyPr/>
          <a:lstStyle/>
          <a:p>
            <a:r>
              <a:rPr lang="en-IN" dirty="0" smtClean="0"/>
              <a:t>Overall CO attainment (EC502)   in   the scale of 3 </a:t>
            </a:r>
          </a:p>
          <a:p>
            <a:pPr marL="0" indent="0" algn="just">
              <a:buNone/>
            </a:pPr>
            <a:r>
              <a:rPr lang="en-IN" dirty="0" smtClean="0"/>
              <a:t> = (40% of  target level of average CO attainment through CIE) +(60% of target level of  CO attainment through SEE) </a:t>
            </a:r>
          </a:p>
          <a:p>
            <a:pPr marL="0" indent="0" algn="just">
              <a:buNone/>
            </a:pPr>
            <a:r>
              <a:rPr lang="en-IN" dirty="0" smtClean="0"/>
              <a:t> = (40% of  2) +(60% of 3)=2.6  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905461" y="4757530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9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u="sng" dirty="0" smtClean="0"/>
              <a:t>PO attainment 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35" y="1547329"/>
            <a:ext cx="10515600" cy="2746375"/>
          </a:xfrm>
        </p:spPr>
        <p:txBody>
          <a:bodyPr/>
          <a:lstStyle/>
          <a:p>
            <a:r>
              <a:rPr lang="en-IN" dirty="0" smtClean="0"/>
              <a:t>PO attainment should be carried out  considering </a:t>
            </a:r>
          </a:p>
          <a:p>
            <a:pPr marL="0" indent="0" algn="just">
              <a:buNone/>
            </a:pP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)Direct  assessment (through CIE and SEE)  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(ii)Indirect assessment (Exit </a:t>
            </a:r>
            <a:r>
              <a:rPr lang="fr-FR" dirty="0" err="1" smtClean="0"/>
              <a:t>Student</a:t>
            </a:r>
            <a:r>
              <a:rPr lang="fr-FR" dirty="0"/>
              <a:t> </a:t>
            </a:r>
            <a:r>
              <a:rPr lang="fr-FR" dirty="0" smtClean="0"/>
              <a:t>Survey, </a:t>
            </a:r>
            <a:r>
              <a:rPr lang="fr-FR" dirty="0" err="1" smtClean="0"/>
              <a:t>Alumni</a:t>
            </a:r>
            <a:r>
              <a:rPr lang="fr-FR" dirty="0" smtClean="0"/>
              <a:t> Survey, Employer, </a:t>
            </a:r>
            <a:r>
              <a:rPr lang="fr-FR" dirty="0" err="1" smtClean="0"/>
              <a:t>Faculty</a:t>
            </a:r>
            <a:r>
              <a:rPr lang="fr-FR" dirty="0"/>
              <a:t>)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22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</a:t>
            </a:r>
            <a:r>
              <a:rPr lang="en-IN" b="1" u="sng" dirty="0" smtClean="0"/>
              <a:t>Contribution of  overall CO </a:t>
            </a:r>
            <a:r>
              <a:rPr lang="en-IN" b="1" u="sng" dirty="0"/>
              <a:t>attainment of the course EC502   </a:t>
            </a:r>
            <a:r>
              <a:rPr lang="en-IN" b="1" u="sng" dirty="0" smtClean="0"/>
              <a:t>to  PO attainment</a:t>
            </a: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565345"/>
              </p:ext>
            </p:extLst>
          </p:nvPr>
        </p:nvGraphicFramePr>
        <p:xfrm>
          <a:off x="1282701" y="2412999"/>
          <a:ext cx="10477501" cy="11791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4923"/>
                <a:gridCol w="595271"/>
                <a:gridCol w="841926"/>
                <a:gridCol w="875603"/>
                <a:gridCol w="722311"/>
                <a:gridCol w="922053"/>
                <a:gridCol w="822183"/>
                <a:gridCol w="825668"/>
                <a:gridCol w="704894"/>
                <a:gridCol w="819861"/>
                <a:gridCol w="780377"/>
                <a:gridCol w="823346"/>
                <a:gridCol w="1059085"/>
              </a:tblGrid>
              <a:tr h="569526">
                <a:tc>
                  <a:txBody>
                    <a:bodyPr/>
                    <a:lstStyle/>
                    <a:p>
                      <a:pPr marL="14605">
                        <a:spcBef>
                          <a:spcPts val="785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PO1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PO2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PO3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PO4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PO5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PO6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PO7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PO8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PO9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PO10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PO11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PO12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</a:tr>
              <a:tr h="607457">
                <a:tc>
                  <a:txBody>
                    <a:bodyPr/>
                    <a:lstStyle/>
                    <a:p>
                      <a:pPr marL="14605">
                        <a:spcBef>
                          <a:spcPts val="785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EC502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4600" y="1841500"/>
            <a:ext cx="382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Mapping of  EC502 with POs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835400"/>
            <a:ext cx="70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The overall </a:t>
            </a:r>
            <a:r>
              <a:rPr lang="en-IN" b="1" dirty="0"/>
              <a:t> </a:t>
            </a:r>
            <a:r>
              <a:rPr lang="en-IN" b="1" dirty="0" smtClean="0"/>
              <a:t>CO attainment of EC502 =2.6 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4330700"/>
            <a:ext cx="905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Therefore contribution of CO attainment of  EC502  to PO attainment  as follows </a:t>
            </a:r>
            <a:endParaRPr lang="en-IN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536109"/>
              </p:ext>
            </p:extLst>
          </p:nvPr>
        </p:nvGraphicFramePr>
        <p:xfrm>
          <a:off x="1168401" y="5054599"/>
          <a:ext cx="10477501" cy="11791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84923"/>
                <a:gridCol w="595271"/>
                <a:gridCol w="841926"/>
                <a:gridCol w="875603"/>
                <a:gridCol w="722311"/>
                <a:gridCol w="922053"/>
                <a:gridCol w="822183"/>
                <a:gridCol w="825668"/>
                <a:gridCol w="704894"/>
                <a:gridCol w="819861"/>
                <a:gridCol w="780377"/>
                <a:gridCol w="823346"/>
                <a:gridCol w="1059085"/>
              </a:tblGrid>
              <a:tr h="569526">
                <a:tc>
                  <a:txBody>
                    <a:bodyPr/>
                    <a:lstStyle/>
                    <a:p>
                      <a:pPr marL="14605">
                        <a:spcBef>
                          <a:spcPts val="785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PO1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PO2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PO3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PO4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PO5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PO6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PO7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PO8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PO9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PO10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PO11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PO12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</a:tr>
              <a:tr h="607457">
                <a:tc>
                  <a:txBody>
                    <a:bodyPr/>
                    <a:lstStyle/>
                    <a:p>
                      <a:pPr marL="14605">
                        <a:spcBef>
                          <a:spcPts val="785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IN" sz="20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EC502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1.73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1.73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1.73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endParaRPr lang="en-IN" sz="20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pPr algn="ctr"/>
            <a:r>
              <a:rPr lang="en-IN" dirty="0" smtClean="0"/>
              <a:t>   </a:t>
            </a:r>
            <a:r>
              <a:rPr lang="en-IN" b="1" u="sng" dirty="0" smtClean="0"/>
              <a:t> Direct PO attainment considering all course</a:t>
            </a:r>
            <a:endParaRPr lang="en-IN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50543"/>
              </p:ext>
            </p:extLst>
          </p:nvPr>
        </p:nvGraphicFramePr>
        <p:xfrm>
          <a:off x="1166192" y="1422400"/>
          <a:ext cx="8543791" cy="3632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275"/>
                <a:gridCol w="547572"/>
                <a:gridCol w="545655"/>
                <a:gridCol w="545655"/>
                <a:gridCol w="545655"/>
                <a:gridCol w="545655"/>
                <a:gridCol w="545655"/>
                <a:gridCol w="545655"/>
                <a:gridCol w="544694"/>
                <a:gridCol w="545655"/>
                <a:gridCol w="650181"/>
                <a:gridCol w="648263"/>
                <a:gridCol w="649221"/>
              </a:tblGrid>
              <a:tr h="598485">
                <a:tc>
                  <a:txBody>
                    <a:bodyPr/>
                    <a:lstStyle/>
                    <a:p>
                      <a:pPr marL="63500" algn="ctr" eaLnBrk="0" hangingPunct="0">
                        <a:lnSpc>
                          <a:spcPct val="107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Course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PO4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PO6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PO7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PO9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PO10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PO11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PO12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58032">
                <a:tc>
                  <a:txBody>
                    <a:bodyPr/>
                    <a:lstStyle/>
                    <a:p>
                      <a:pPr marL="63500" algn="ctr" eaLnBrk="0" hangingPunct="0">
                        <a:lnSpc>
                          <a:spcPct val="107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EC 101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1.5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2.3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-</a:t>
                      </a: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2.5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2.8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2.1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1.3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-</a:t>
                      </a: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56335">
                <a:tc>
                  <a:txBody>
                    <a:bodyPr/>
                    <a:lstStyle/>
                    <a:p>
                      <a:pPr marL="63500" algn="ctr" eaLnBrk="0" hangingPunct="0">
                        <a:lnSpc>
                          <a:spcPct val="107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</a:rPr>
                        <a:t>EC 102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58032">
                <a:tc>
                  <a:txBody>
                    <a:bodyPr/>
                    <a:lstStyle/>
                    <a:p>
                      <a:pPr marL="63500" algn="ctr" eaLnBrk="0" hangingPunct="0">
                        <a:lnSpc>
                          <a:spcPct val="107000"/>
                        </a:lnSpc>
                        <a:spcBef>
                          <a:spcPts val="615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…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58032">
                <a:tc>
                  <a:txBody>
                    <a:bodyPr/>
                    <a:lstStyle/>
                    <a:p>
                      <a:pPr marL="63500" algn="ctr" eaLnBrk="0" hangingPunct="0">
                        <a:lnSpc>
                          <a:spcPct val="107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…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58880">
                <a:tc>
                  <a:txBody>
                    <a:bodyPr/>
                    <a:lstStyle/>
                    <a:p>
                      <a:pPr marL="63500" algn="ctr" eaLnBrk="0" hangingPunct="0">
                        <a:lnSpc>
                          <a:spcPct val="107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EC502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2.6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2.6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1.73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1.73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-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r>
                        <a:rPr lang="en-IN" sz="2000" dirty="0" smtClean="0">
                          <a:effectLst/>
                        </a:rPr>
                        <a:t>2.6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244404">
                <a:tc>
                  <a:txBody>
                    <a:bodyPr/>
                    <a:lstStyle/>
                    <a:p>
                      <a:pPr marL="63500" marR="118745" algn="ctr" eaLnBrk="0" hangingPunct="0">
                        <a:lnSpc>
                          <a:spcPct val="150000"/>
                        </a:lnSpc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Direct</a:t>
                      </a:r>
                      <a:r>
                        <a:rPr lang="en-IN" sz="2000" spc="-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Attainment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2.27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2.24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1.98</a:t>
                      </a:r>
                      <a:endParaRPr lang="en-GB" sz="1800" dirty="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1.97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1.89</a:t>
                      </a:r>
                      <a:endParaRPr lang="en-GB" sz="1800" dirty="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1.58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1.65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1.6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1.61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1.76</a:t>
                      </a:r>
                      <a:endParaRPr lang="en-GB" sz="1800" dirty="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1.82</a:t>
                      </a:r>
                      <a:endParaRPr lang="en-GB" sz="1800" dirty="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Verdana" charset="0"/>
                          <a:ea typeface="Times New Roman" charset="0"/>
                          <a:cs typeface="Times New Roman" charset="0"/>
                        </a:rPr>
                        <a:t>1.86</a:t>
                      </a:r>
                      <a:endParaRPr lang="en-GB" sz="1800" dirty="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9144000" y="57514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 Indirect Attainment of PO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57" y="1485900"/>
            <a:ext cx="890546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96" y="338621"/>
            <a:ext cx="10515600" cy="815975"/>
          </a:xfrm>
        </p:spPr>
        <p:txBody>
          <a:bodyPr/>
          <a:lstStyle/>
          <a:p>
            <a:pPr algn="ctr"/>
            <a:r>
              <a:rPr lang="en-IN" dirty="0" smtClean="0"/>
              <a:t>              </a:t>
            </a:r>
            <a:r>
              <a:rPr lang="en-IN" b="1" u="sng" dirty="0" smtClean="0"/>
              <a:t>Overall PO attainment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201"/>
            <a:ext cx="10515600" cy="2006599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Overall PO attainment = (80% of Direct attainment) + ( 20% of Indirect Attainment ) </a:t>
            </a:r>
          </a:p>
          <a:p>
            <a:pPr algn="just"/>
            <a:r>
              <a:rPr lang="en-IN" dirty="0" smtClean="0"/>
              <a:t>Therefore overall attainment of PO1=( 80% of  2.27)+(20% of </a:t>
            </a:r>
            <a:r>
              <a:rPr lang="en-IN" dirty="0"/>
              <a:t>3</a:t>
            </a:r>
            <a:r>
              <a:rPr lang="en-IN" dirty="0" smtClean="0"/>
              <a:t>)=2.42</a:t>
            </a:r>
          </a:p>
          <a:p>
            <a:pPr algn="just"/>
            <a:r>
              <a:rPr lang="en-IN" dirty="0" smtClean="0"/>
              <a:t>Similar way  other POs are  calculated.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6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pPr algn="ctr"/>
            <a:r>
              <a:rPr lang="en-IN" dirty="0" smtClean="0"/>
              <a:t>  </a:t>
            </a:r>
            <a:r>
              <a:rPr lang="en-IN" u="sng" dirty="0" smtClean="0"/>
              <a:t>Outlines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5219700"/>
          </a:xfrm>
        </p:spPr>
        <p:txBody>
          <a:bodyPr/>
          <a:lstStyle/>
          <a:p>
            <a:pPr algn="just"/>
            <a:r>
              <a:rPr lang="en-IN" sz="3600" dirty="0" smtClean="0"/>
              <a:t>Course Outcomes (COs)</a:t>
            </a:r>
          </a:p>
          <a:p>
            <a:pPr algn="just"/>
            <a:r>
              <a:rPr lang="en-IN" sz="3600" dirty="0" smtClean="0"/>
              <a:t>Program Outcomes(POs)</a:t>
            </a:r>
          </a:p>
          <a:p>
            <a:pPr algn="just"/>
            <a:r>
              <a:rPr lang="en-IN" sz="3600" dirty="0" smtClean="0"/>
              <a:t>Program Specific Outcomes (PSOs)</a:t>
            </a:r>
          </a:p>
          <a:p>
            <a:pPr algn="just"/>
            <a:r>
              <a:rPr lang="en-IN" sz="3600" dirty="0" smtClean="0"/>
              <a:t>Mapping of COs  with POs</a:t>
            </a:r>
          </a:p>
          <a:p>
            <a:pPr algn="just"/>
            <a:r>
              <a:rPr lang="en-IN" sz="3600" dirty="0" smtClean="0"/>
              <a:t>Mapping of COs  with PSOs</a:t>
            </a:r>
          </a:p>
          <a:p>
            <a:pPr algn="just"/>
            <a:r>
              <a:rPr lang="en-IN" sz="3600" dirty="0" smtClean="0"/>
              <a:t>Procedure for CO attainment </a:t>
            </a:r>
          </a:p>
          <a:p>
            <a:pPr algn="just"/>
            <a:r>
              <a:rPr lang="en-IN" sz="3600" dirty="0" smtClean="0"/>
              <a:t>Procedure for PO attainment </a:t>
            </a:r>
          </a:p>
          <a:p>
            <a:pPr algn="just"/>
            <a:r>
              <a:rPr lang="en-IN" sz="3600" dirty="0" smtClean="0"/>
              <a:t>Procedure for PSO attainment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7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u="sng" dirty="0"/>
              <a:t>Overall PO attainment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40905" y="3865590"/>
            <a:ext cx="863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dirty="0" smtClean="0"/>
              <a:t>Target  levels of POs should be defined for the Program . Target level of POs may be different value   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39006"/>
              </p:ext>
            </p:extLst>
          </p:nvPr>
        </p:nvGraphicFramePr>
        <p:xfrm>
          <a:off x="940905" y="1789285"/>
          <a:ext cx="10071650" cy="1645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11497"/>
                <a:gridCol w="521383"/>
                <a:gridCol w="751068"/>
                <a:gridCol w="777481"/>
                <a:gridCol w="647708"/>
                <a:gridCol w="826863"/>
                <a:gridCol w="737287"/>
                <a:gridCol w="736137"/>
                <a:gridCol w="682162"/>
                <a:gridCol w="682162"/>
                <a:gridCol w="702833"/>
                <a:gridCol w="736137"/>
                <a:gridCol w="958932"/>
              </a:tblGrid>
              <a:tr h="317500">
                <a:tc>
                  <a:txBody>
                    <a:bodyPr/>
                    <a:lstStyle/>
                    <a:p>
                      <a:pPr marL="14605" algn="ctr" eaLnBrk="0" hangingPunct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Direct Attainment</a:t>
                      </a:r>
                      <a:endParaRPr lang="en-GB" sz="1800" dirty="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2.27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2.24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1.98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1.97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1.89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1.58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1.65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1.61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1.76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1.82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1.86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lstStyle/>
                    <a:p>
                      <a:pPr marL="14605" algn="ctr" eaLnBrk="0" hangingPunct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Indirect Attainment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2.9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2.7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2.8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2.7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2.5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2.5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lstStyle/>
                    <a:p>
                      <a:pPr marL="14605" algn="ctr" eaLnBrk="0" hangingPunct="0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Overall Attainment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2.42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2.39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2.16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2.12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2.07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1.88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1.89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1.91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1.96</a:t>
                      </a:r>
                      <a:endParaRPr lang="en-GB" sz="180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eaLnBrk="0" hangingPunct="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2.09</a:t>
                      </a:r>
                      <a:endParaRPr lang="en-GB" sz="1800" dirty="0">
                        <a:effectLst/>
                        <a:latin typeface="Verdana" charset="0"/>
                        <a:ea typeface="Times New Roman" charset="0"/>
                        <a:cs typeface="Verdana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u="sng" dirty="0" smtClean="0"/>
              <a:t>PO attainment for project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21396"/>
              </p:ext>
            </p:extLst>
          </p:nvPr>
        </p:nvGraphicFramePr>
        <p:xfrm>
          <a:off x="1883604" y="1476755"/>
          <a:ext cx="8095284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790660"/>
                <a:gridCol w="7304624"/>
              </a:tblGrid>
              <a:tr h="0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COs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Statement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CO1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charset="0"/>
                          <a:ea typeface="Calibri" charset="0"/>
                        </a:rPr>
                        <a:t>Able to identify the latest trends and technology in selected field of interest.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CO2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Able to construct the circuits and systems based on the problem.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CO3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Able to analyse the results of the designed circuits and system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CO4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charset="0"/>
                          <a:ea typeface="Calibri" charset="0"/>
                        </a:rPr>
                        <a:t>Able to summarise the project considering the legal and ethical issues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45630"/>
              </p:ext>
            </p:extLst>
          </p:nvPr>
        </p:nvGraphicFramePr>
        <p:xfrm>
          <a:off x="2075762" y="3670853"/>
          <a:ext cx="7710968" cy="1484246"/>
        </p:xfrm>
        <a:graphic>
          <a:graphicData uri="http://schemas.openxmlformats.org/drawingml/2006/table">
            <a:tbl>
              <a:tblPr firstRow="1" firstCol="1" bandRow="1"/>
              <a:tblGrid>
                <a:gridCol w="578862"/>
                <a:gridCol w="555535"/>
                <a:gridCol w="555535"/>
                <a:gridCol w="555535"/>
                <a:gridCol w="555535"/>
                <a:gridCol w="555535"/>
                <a:gridCol w="555535"/>
                <a:gridCol w="555535"/>
                <a:gridCol w="653165"/>
                <a:gridCol w="612557"/>
                <a:gridCol w="659213"/>
                <a:gridCol w="659213"/>
                <a:gridCol w="659213"/>
              </a:tblGrid>
              <a:tr h="312062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PO12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046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CO1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046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CO2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046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CO3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3046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CO4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Calibri" charset="0"/>
                          <a:ea typeface="Calibri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07556"/>
              </p:ext>
            </p:extLst>
          </p:nvPr>
        </p:nvGraphicFramePr>
        <p:xfrm>
          <a:off x="1459793" y="1955520"/>
          <a:ext cx="5282568" cy="2974290"/>
        </p:xfrm>
        <a:graphic>
          <a:graphicData uri="http://schemas.openxmlformats.org/drawingml/2006/table">
            <a:tbl>
              <a:tblPr/>
              <a:tblGrid>
                <a:gridCol w="711476"/>
                <a:gridCol w="3722953"/>
                <a:gridCol w="848139"/>
              </a:tblGrid>
              <a:tr h="297429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Quality/Score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Marks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Criteria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 &amp; Feasibility (15)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Abstract (5)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Literature survey (15)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Methodology (10)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Innovativeness and creativity (15)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Implementation (15)</a:t>
                      </a:r>
                    </a:p>
                  </a:txBody>
                  <a:tcPr marL="12700" marR="12700" marT="1270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Demonstration and presentationn (15)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Questions and answers (10)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101077" y="342109"/>
            <a:ext cx="2948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CO </a:t>
            </a:r>
            <a:r>
              <a:rPr lang="en-US" sz="3600" dirty="0" smtClean="0"/>
              <a:t>Attainment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78050"/>
              </p:ext>
            </p:extLst>
          </p:nvPr>
        </p:nvGraphicFramePr>
        <p:xfrm>
          <a:off x="7951109" y="1955520"/>
          <a:ext cx="2438596" cy="2974287"/>
        </p:xfrm>
        <a:graphic>
          <a:graphicData uri="http://schemas.openxmlformats.org/drawingml/2006/table">
            <a:tbl>
              <a:tblPr/>
              <a:tblGrid>
                <a:gridCol w="1342770"/>
                <a:gridCol w="1095826"/>
              </a:tblGrid>
              <a:tr h="349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88.6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16"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71.4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97.1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100.0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r-H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89.3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Overall attainment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CO-PO mapping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03177"/>
              </p:ext>
            </p:extLst>
          </p:nvPr>
        </p:nvGraphicFramePr>
        <p:xfrm>
          <a:off x="1018485" y="1605585"/>
          <a:ext cx="9331465" cy="2296160"/>
        </p:xfrm>
        <a:graphic>
          <a:graphicData uri="http://schemas.openxmlformats.org/drawingml/2006/table">
            <a:tbl>
              <a:tblPr/>
              <a:tblGrid>
                <a:gridCol w="1118233"/>
                <a:gridCol w="912581"/>
                <a:gridCol w="655516"/>
                <a:gridCol w="616956"/>
                <a:gridCol w="835462"/>
                <a:gridCol w="655516"/>
                <a:gridCol w="719782"/>
                <a:gridCol w="629810"/>
                <a:gridCol w="616956"/>
                <a:gridCol w="629810"/>
                <a:gridCol w="629810"/>
                <a:gridCol w="681223"/>
                <a:gridCol w="629810"/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nb-NO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Attainment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PSO attainment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00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Similar to PO attainment, PSO attainment  also be carried out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812696" y="3299791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algn="ctr"/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4800" b="1" dirty="0" smtClean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0775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u="sng" dirty="0" smtClean="0"/>
              <a:t>Course Outcomes (COs)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675"/>
          </a:xfrm>
        </p:spPr>
        <p:txBody>
          <a:bodyPr/>
          <a:lstStyle/>
          <a:p>
            <a:r>
              <a:rPr lang="en-IN" dirty="0" smtClean="0"/>
              <a:t>Course Name : Microprocessor and Microcontroller 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Code :EC502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Number COs for a course will be 5 to 6 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7549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pPr algn="ctr"/>
            <a:r>
              <a:rPr lang="en-IN" b="1" u="sng" dirty="0" smtClean="0"/>
              <a:t>CO for EC502</a:t>
            </a:r>
            <a:endParaRPr lang="en-IN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06302"/>
              </p:ext>
            </p:extLst>
          </p:nvPr>
        </p:nvGraphicFramePr>
        <p:xfrm>
          <a:off x="1397000" y="2070100"/>
          <a:ext cx="9283700" cy="4356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013"/>
                <a:gridCol w="8265687"/>
              </a:tblGrid>
              <a:tr h="3677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Statement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5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C01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Able to correlate the architecture , instructions, timing diagrams, addressing modes, memory interfacing, interrupts, data communication of 8085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5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C02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Able to </a:t>
                      </a:r>
                      <a:r>
                        <a:rPr lang="en-US" sz="1800" dirty="0" smtClean="0">
                          <a:effectLst/>
                        </a:rPr>
                        <a:t>interpret </a:t>
                      </a:r>
                      <a:r>
                        <a:rPr lang="en-US" sz="1800" dirty="0">
                          <a:effectLst/>
                        </a:rPr>
                        <a:t>the 8086 microprocessor-Architecture, Pin details, memory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segmentation, addressing modes, basic instructions, interrupts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03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Able to Recognize </a:t>
                      </a:r>
                      <a:r>
                        <a:rPr lang="en-GB" sz="1800" dirty="0">
                          <a:effectLst/>
                        </a:rPr>
                        <a:t>8051 micro controller hardware, input/output pins, ports, external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memory, counters and timers, instruction set, addressing modes, serial data </a:t>
                      </a:r>
                      <a:r>
                        <a:rPr lang="en-GB" sz="1800" dirty="0" err="1">
                          <a:effectLst/>
                        </a:rPr>
                        <a:t>i</a:t>
                      </a:r>
                      <a:r>
                        <a:rPr lang="en-GB" sz="1800" dirty="0">
                          <a:effectLst/>
                        </a:rPr>
                        <a:t>/o,</a:t>
                      </a:r>
                      <a:endParaRPr lang="en-IN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interrupts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8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Able to Apply </a:t>
                      </a:r>
                      <a:r>
                        <a:rPr lang="en-GB" sz="1800" dirty="0">
                          <a:effectLst/>
                        </a:rPr>
                        <a:t>instructions for assembly language programs of 8085, 8086 and 8051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5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C05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</a:rPr>
                        <a:t>Able to Design </a:t>
                      </a:r>
                      <a:r>
                        <a:rPr lang="en-GB" sz="1800" dirty="0">
                          <a:effectLst/>
                        </a:rPr>
                        <a:t>peripheral interfacing model using IC 8255, 8253, 8251 with IC 8085, 8086 and 8051.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Mapping of COs with  POs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4340"/>
          </a:xfrm>
        </p:spPr>
        <p:txBody>
          <a:bodyPr/>
          <a:lstStyle/>
          <a:p>
            <a:pPr algn="just"/>
            <a:r>
              <a:rPr lang="en-IN" dirty="0" smtClean="0"/>
              <a:t>If   CO is strongly mapped with PO then value will be 3</a:t>
            </a:r>
          </a:p>
          <a:p>
            <a:pPr algn="just"/>
            <a:r>
              <a:rPr lang="en-IN" dirty="0" smtClean="0"/>
              <a:t>If   CO is moderately  mapped with PO then value will be 2</a:t>
            </a:r>
          </a:p>
          <a:p>
            <a:pPr algn="just"/>
            <a:r>
              <a:rPr lang="en-IN" dirty="0" smtClean="0"/>
              <a:t>If   CO is lightly  mapped with PO then value will be 1</a:t>
            </a:r>
          </a:p>
          <a:p>
            <a:pPr algn="just"/>
            <a:r>
              <a:rPr lang="en-IN" dirty="0" smtClean="0"/>
              <a:t>No mapped means no value . Simply  the (-) sign  may be incorporated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2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b="1" u="sng" dirty="0" smtClean="0"/>
              <a:t>Mapping of COs with  POs</a:t>
            </a:r>
            <a:endParaRPr lang="en-IN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34945"/>
              </p:ext>
            </p:extLst>
          </p:nvPr>
        </p:nvGraphicFramePr>
        <p:xfrm>
          <a:off x="1749285" y="1612586"/>
          <a:ext cx="8759691" cy="43084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{3C2FFA5D-87B4-456A-9821-1D502468CF0F}</a:tableStyleId>
              </a:tblPr>
              <a:tblGrid>
                <a:gridCol w="794348"/>
                <a:gridCol w="563802"/>
                <a:gridCol w="669789"/>
                <a:gridCol w="666510"/>
                <a:gridCol w="666510"/>
                <a:gridCol w="666510"/>
                <a:gridCol w="666510"/>
                <a:gridCol w="666510"/>
                <a:gridCol w="668696"/>
                <a:gridCol w="666510"/>
                <a:gridCol w="689455"/>
                <a:gridCol w="690548"/>
                <a:gridCol w="683993"/>
              </a:tblGrid>
              <a:tr h="685392">
                <a:tc>
                  <a:txBody>
                    <a:bodyPr/>
                    <a:lstStyle/>
                    <a:p>
                      <a:pPr marL="3175" marR="8255" algn="ctr">
                        <a:spcBef>
                          <a:spcPts val="87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endParaRPr lang="en-US" sz="1600" dirty="0" smtClean="0">
                        <a:effectLst/>
                      </a:endParaRPr>
                    </a:p>
                    <a:p>
                      <a:pPr marL="3175" marR="8255" algn="ctr">
                        <a:spcBef>
                          <a:spcPts val="87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CO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3746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PO1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6794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6667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6667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PO4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6667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PO5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6794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PO6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6794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PO7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6794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PO8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6667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PO9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3746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PO10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600">
                        <a:effectLst/>
                      </a:endParaRPr>
                    </a:p>
                    <a:p>
                      <a:pPr marL="38100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PO11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GB" sz="1600" dirty="0">
                        <a:effectLst/>
                      </a:endParaRPr>
                    </a:p>
                    <a:p>
                      <a:pPr marL="37465"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 dirty="0">
                          <a:effectLst/>
                        </a:rPr>
                        <a:t>PO12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</a:tr>
              <a:tr h="685392">
                <a:tc>
                  <a:txBody>
                    <a:bodyPr/>
                    <a:lstStyle/>
                    <a:p>
                      <a:pPr marL="4445" marR="8255" algn="ctr">
                        <a:spcBef>
                          <a:spcPts val="87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EC502.1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</a:tr>
              <a:tr h="685392">
                <a:tc>
                  <a:txBody>
                    <a:bodyPr/>
                    <a:lstStyle/>
                    <a:p>
                      <a:pPr marL="4445" marR="8255" algn="ctr">
                        <a:spcBef>
                          <a:spcPts val="88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EC502.2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</a:tr>
              <a:tr h="685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EC502.3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</a:tr>
              <a:tr h="685392">
                <a:tc>
                  <a:txBody>
                    <a:bodyPr/>
                    <a:lstStyle/>
                    <a:p>
                      <a:pPr marL="4445" marR="8255" algn="ctr">
                        <a:spcBef>
                          <a:spcPts val="87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EC502.4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</a:tr>
              <a:tr h="393845">
                <a:tc>
                  <a:txBody>
                    <a:bodyPr/>
                    <a:lstStyle/>
                    <a:p>
                      <a:pPr marL="4445" marR="8255" algn="ctr">
                        <a:spcBef>
                          <a:spcPts val="87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EC502.5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GB" sz="160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</a:tr>
              <a:tr h="393845">
                <a:tc>
                  <a:txBody>
                    <a:bodyPr/>
                    <a:lstStyle/>
                    <a:p>
                      <a:pPr marL="4445" marR="8255" algn="ctr">
                        <a:spcBef>
                          <a:spcPts val="87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EC 502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2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-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GB" sz="1600" dirty="0" smtClean="0">
                          <a:effectLst/>
                          <a:latin typeface="Verdana" charset="0"/>
                          <a:ea typeface="Verdana" charset="0"/>
                          <a:cs typeface="Verdana" charset="0"/>
                        </a:rPr>
                        <a:t>3</a:t>
                      </a:r>
                      <a:endParaRPr lang="en-GB" sz="1600" dirty="0">
                        <a:effectLst/>
                        <a:latin typeface="Verdana" charset="0"/>
                        <a:ea typeface="Verdana" charset="0"/>
                        <a:cs typeface="Verdana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extBox 1">
            <a:hlinkClick r:id="rId2" action="ppaction://hlinkfile"/>
          </p:cNvPr>
          <p:cNvSpPr txBox="1"/>
          <p:nvPr/>
        </p:nvSpPr>
        <p:spPr>
          <a:xfrm>
            <a:off x="9727096" y="6175513"/>
            <a:ext cx="1179443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84243" y="1128370"/>
            <a:ext cx="9528313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IN" b="1" dirty="0">
                <a:solidFill>
                  <a:srgbClr val="7030A0"/>
                </a:solidFill>
                <a:latin typeface="Bookman Old Style" charset="0"/>
              </a:rPr>
              <a:t>Program Specific Out Comes (PSO):</a:t>
            </a:r>
            <a:endParaRPr lang="en-IN" dirty="0">
              <a:solidFill>
                <a:srgbClr val="000000"/>
              </a:solidFill>
              <a:latin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IN" sz="800" dirty="0">
                <a:solidFill>
                  <a:srgbClr val="222222"/>
                </a:solidFill>
                <a:latin typeface="Bookman Old Style" charset="0"/>
              </a:rPr>
              <a:t> </a:t>
            </a:r>
            <a:endParaRPr lang="en-IN" dirty="0">
              <a:solidFill>
                <a:srgbClr val="000000"/>
              </a:solidFill>
              <a:latin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IN" b="1" dirty="0">
                <a:solidFill>
                  <a:srgbClr val="00B050"/>
                </a:solidFill>
                <a:latin typeface="Bookman Old Style" charset="0"/>
              </a:rPr>
              <a:t>PSO1:</a:t>
            </a:r>
            <a:r>
              <a:rPr lang="en-IN" sz="850" b="1" dirty="0">
                <a:solidFill>
                  <a:srgbClr val="00B050"/>
                </a:solidFill>
                <a:latin typeface="Bookman Old Style" charset="0"/>
              </a:rPr>
              <a:t> </a:t>
            </a:r>
            <a:r>
              <a:rPr lang="en-IN" dirty="0">
                <a:solidFill>
                  <a:srgbClr val="222222"/>
                </a:solidFill>
                <a:latin typeface="Bookman Old Style" charset="0"/>
              </a:rPr>
              <a:t>Ability to Identify, Formulate &amp; Solve problems of basics of Electronics &amp; Communication Engineering and to apply them to various areas like </a:t>
            </a:r>
            <a:r>
              <a:rPr lang="en-IN" dirty="0" err="1">
                <a:solidFill>
                  <a:srgbClr val="222222"/>
                </a:solidFill>
                <a:latin typeface="Bookman Old Style" charset="0"/>
              </a:rPr>
              <a:t>Analog</a:t>
            </a:r>
            <a:r>
              <a:rPr lang="en-IN" dirty="0">
                <a:solidFill>
                  <a:srgbClr val="222222"/>
                </a:solidFill>
                <a:latin typeface="Bookman Old Style" charset="0"/>
              </a:rPr>
              <a:t> &amp; digital Circuits, Signal &amp; systems, Communication, VLSI, Embedded System etc.</a:t>
            </a:r>
            <a:endParaRPr lang="en-IN" dirty="0">
              <a:solidFill>
                <a:srgbClr val="000000"/>
              </a:solidFill>
              <a:latin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IN" sz="850" dirty="0">
                <a:solidFill>
                  <a:srgbClr val="222222"/>
                </a:solidFill>
                <a:latin typeface="Bookman Old Style" charset="0"/>
              </a:rPr>
              <a:t> </a:t>
            </a:r>
            <a:endParaRPr lang="en-IN" dirty="0">
              <a:solidFill>
                <a:srgbClr val="000000"/>
              </a:solidFill>
              <a:latin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IN" b="1" dirty="0">
                <a:solidFill>
                  <a:srgbClr val="00B050"/>
                </a:solidFill>
                <a:latin typeface="Bookman Old Style" charset="0"/>
              </a:rPr>
              <a:t>PSO2: </a:t>
            </a:r>
            <a:r>
              <a:rPr lang="en-IN" dirty="0">
                <a:solidFill>
                  <a:srgbClr val="222222"/>
                </a:solidFill>
                <a:latin typeface="Bookman Old Style" charset="0"/>
              </a:rPr>
              <a:t>Ability to design the systems of Electronics &amp; Communication Engineering using advanced hardware and software tools with analytical skills to achieve the </a:t>
            </a:r>
            <a:r>
              <a:rPr lang="en-IN" dirty="0" smtClean="0">
                <a:solidFill>
                  <a:srgbClr val="222222"/>
                </a:solidFill>
                <a:latin typeface="Bookman Old Style" charset="0"/>
              </a:rPr>
              <a:t>Societal </a:t>
            </a:r>
            <a:r>
              <a:rPr lang="en-IN" dirty="0">
                <a:solidFill>
                  <a:srgbClr val="222222"/>
                </a:solidFill>
                <a:latin typeface="Bookman Old Style" charset="0"/>
              </a:rPr>
              <a:t>needs.</a:t>
            </a:r>
            <a:endParaRPr lang="en-IN" dirty="0">
              <a:solidFill>
                <a:srgbClr val="000000"/>
              </a:solidFill>
              <a:latin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IN" sz="850" dirty="0">
                <a:solidFill>
                  <a:srgbClr val="222222"/>
                </a:solidFill>
                <a:latin typeface="Bookman Old Style" charset="0"/>
              </a:rPr>
              <a:t> </a:t>
            </a:r>
            <a:endParaRPr lang="en-IN" dirty="0">
              <a:solidFill>
                <a:srgbClr val="000000"/>
              </a:solidFill>
              <a:latin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IN" b="1" dirty="0">
                <a:solidFill>
                  <a:srgbClr val="00B050"/>
                </a:solidFill>
                <a:latin typeface="Bookman Old Style" charset="0"/>
              </a:rPr>
              <a:t>PSO3:</a:t>
            </a:r>
            <a:r>
              <a:rPr lang="en-IN" sz="850" dirty="0">
                <a:solidFill>
                  <a:srgbClr val="222222"/>
                </a:solidFill>
                <a:latin typeface="Bookman Old Style" charset="0"/>
              </a:rPr>
              <a:t> </a:t>
            </a:r>
            <a:r>
              <a:rPr lang="en-IN" dirty="0">
                <a:solidFill>
                  <a:srgbClr val="222222"/>
                </a:solidFill>
                <a:latin typeface="Bookman Old Style" charset="0"/>
              </a:rPr>
              <a:t>Knowledge of social &amp; environmental awareness along with ethical responsibility to achieve a successful career addresses the real world applications using optimal resources as an entrepreneur.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80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Mapping of PO with PSO</a:t>
            </a:r>
            <a:endParaRPr lang="en-IN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24396"/>
              </p:ext>
            </p:extLst>
          </p:nvPr>
        </p:nvGraphicFramePr>
        <p:xfrm>
          <a:off x="2933698" y="2412999"/>
          <a:ext cx="6705604" cy="3352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1"/>
                <a:gridCol w="1676401"/>
                <a:gridCol w="1676401"/>
                <a:gridCol w="1676401"/>
              </a:tblGrid>
              <a:tr h="4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en-US" sz="2000" dirty="0" smtClean="0">
                          <a:effectLst/>
                        </a:rPr>
                        <a:t>COs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PSO1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PSO2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PSO3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CO4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CO5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382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AVG OF EC502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2.4=2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1.8=2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1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Procedure for CO attainment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CO attainment   should be obtain through </a:t>
            </a:r>
            <a:r>
              <a:rPr lang="en-IN" b="1" dirty="0" smtClean="0"/>
              <a:t>Cumulative Internal Examination (CIE) and Semester End Examination (SEE)</a:t>
            </a:r>
          </a:p>
          <a:p>
            <a:r>
              <a:rPr lang="en-IN" b="1" dirty="0" smtClean="0"/>
              <a:t>Attainment Level  for EC502</a:t>
            </a:r>
          </a:p>
          <a:p>
            <a:pPr marL="0" indent="0" algn="just">
              <a:buNone/>
            </a:pPr>
            <a:r>
              <a:rPr lang="en-US" dirty="0"/>
              <a:t>Target level 1: 60% students must score 60% and above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Target level 2: 70% students must score 60% and above</a:t>
            </a:r>
            <a:endParaRPr lang="en-IN" dirty="0"/>
          </a:p>
          <a:p>
            <a:pPr marL="0" indent="0" algn="just">
              <a:buNone/>
            </a:pPr>
            <a:r>
              <a:rPr lang="en-US" dirty="0"/>
              <a:t>Target level 3: 80% students must score 60% and above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2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1351</Words>
  <Application>Microsoft Macintosh PowerPoint</Application>
  <PresentationFormat>Widescreen</PresentationFormat>
  <Paragraphs>706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Bookman Old Style</vt:lpstr>
      <vt:lpstr>Calibri</vt:lpstr>
      <vt:lpstr>Calibri Light</vt:lpstr>
      <vt:lpstr>Mangal</vt:lpstr>
      <vt:lpstr>Symbol</vt:lpstr>
      <vt:lpstr>Times New Roman</vt:lpstr>
      <vt:lpstr>Times New Roman</vt:lpstr>
      <vt:lpstr>Verdana</vt:lpstr>
      <vt:lpstr>Wingdings</vt:lpstr>
      <vt:lpstr>Arial</vt:lpstr>
      <vt:lpstr>Office Theme</vt:lpstr>
      <vt:lpstr>Process for CO  &amp; PO Attainment</vt:lpstr>
      <vt:lpstr>  Outlines </vt:lpstr>
      <vt:lpstr>                        Course Outcomes (COs)</vt:lpstr>
      <vt:lpstr>CO for EC502</vt:lpstr>
      <vt:lpstr>Mapping of COs with  POs</vt:lpstr>
      <vt:lpstr>Mapping of COs with  POs</vt:lpstr>
      <vt:lpstr>PowerPoint Presentation</vt:lpstr>
      <vt:lpstr>Mapping of PO with PSO</vt:lpstr>
      <vt:lpstr>Procedure for CO attainment</vt:lpstr>
      <vt:lpstr>CO attainment through CIE</vt:lpstr>
      <vt:lpstr>Calculations for CO Attainment (CIE)  </vt:lpstr>
      <vt:lpstr>Achievement of CO through CIE </vt:lpstr>
      <vt:lpstr>CO attainment through SEE</vt:lpstr>
      <vt:lpstr>Overall CO attainment </vt:lpstr>
      <vt:lpstr>  PO attainment  </vt:lpstr>
      <vt:lpstr> Contribution of  overall CO attainment of the course EC502   to  PO attainment</vt:lpstr>
      <vt:lpstr>    Direct PO attainment considering all course</vt:lpstr>
      <vt:lpstr> Indirect Attainment of PO</vt:lpstr>
      <vt:lpstr>              Overall PO attainment </vt:lpstr>
      <vt:lpstr> Overall PO attainment </vt:lpstr>
      <vt:lpstr> PO attainment for project </vt:lpstr>
      <vt:lpstr>PowerPoint Presentation</vt:lpstr>
      <vt:lpstr>CO-PO mapping</vt:lpstr>
      <vt:lpstr>PSO attainment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for CO  &amp; PO Attainment</dc:title>
  <dc:creator>Surajit Bari</dc:creator>
  <cp:lastModifiedBy>Microsoft Office User</cp:lastModifiedBy>
  <cp:revision>97</cp:revision>
  <dcterms:created xsi:type="dcterms:W3CDTF">2018-03-08T15:18:27Z</dcterms:created>
  <dcterms:modified xsi:type="dcterms:W3CDTF">2018-05-14T06:11:37Z</dcterms:modified>
</cp:coreProperties>
</file>