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slide" Target="slides/slide16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57ba85de9_2_5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57ba85de9_2_56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57ba85de9_2_23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f57ba85de9_2_231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57ba85de9_2_23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f57ba85de9_2_239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7ba85de9_2_24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f57ba85de9_2_247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57ba85de9_2_25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f57ba85de9_2_255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57ba85de9_2_26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f57ba85de9_2_263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57ba85de9_2_27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f57ba85de9_2_271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57ba85de9_2_27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f57ba85de9_2_279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57ba85de9_2_11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57ba85de9_2_118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7ba85de9_2_17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f57ba85de9_2_179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7ba85de9_2_18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f57ba85de9_2_184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57ba85de9_2_19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57ba85de9_2_191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57ba85de9_2_19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57ba85de9_2_199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57ba85de9_2_20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57ba85de9_2_207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57ba85de9_2_21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57ba85de9_2_215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57ba85de9_2_22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f57ba85de9_2_223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08189" y="81635"/>
            <a:ext cx="8245417" cy="265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08189" y="979619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4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08189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196283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984050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08189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5" type="body"/>
          </p:nvPr>
        </p:nvSpPr>
        <p:spPr>
          <a:xfrm>
            <a:off x="3196283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5984050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idx="1" type="subTitle"/>
          </p:nvPr>
        </p:nvSpPr>
        <p:spPr>
          <a:xfrm>
            <a:off x="408189" y="81635"/>
            <a:ext cx="8245417" cy="265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3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408189" y="979619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2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4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408189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3196283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5984050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08189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5" type="body"/>
          </p:nvPr>
        </p:nvSpPr>
        <p:spPr>
          <a:xfrm>
            <a:off x="3196283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6" type="body"/>
          </p:nvPr>
        </p:nvSpPr>
        <p:spPr>
          <a:xfrm>
            <a:off x="5984050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4" name="Google Shape;174;p41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5" name="Google Shape;175;p41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3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42"/>
          <p:cNvSpPr txBox="1"/>
          <p:nvPr>
            <p:ph idx="4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subTitle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0" name="Google Shape;190;p45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idx="1" type="subTitle"/>
          </p:nvPr>
        </p:nvSpPr>
        <p:spPr>
          <a:xfrm>
            <a:off x="408189" y="81635"/>
            <a:ext cx="8245417" cy="265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408189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2" type="body"/>
          </p:nvPr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3" type="body"/>
          </p:nvPr>
        </p:nvSpPr>
        <p:spPr>
          <a:xfrm>
            <a:off x="408189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1" type="body"/>
          </p:nvPr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49"/>
          <p:cNvSpPr txBox="1"/>
          <p:nvPr>
            <p:ph idx="2" type="body"/>
          </p:nvPr>
        </p:nvSpPr>
        <p:spPr>
          <a:xfrm>
            <a:off x="4633108" y="979619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3" type="body"/>
          </p:nvPr>
        </p:nvSpPr>
        <p:spPr>
          <a:xfrm>
            <a:off x="4633108" y="2855590"/>
            <a:ext cx="402343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408189" y="979619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8" name="Google Shape;208;p50"/>
          <p:cNvSpPr txBox="1"/>
          <p:nvPr>
            <p:ph idx="2" type="body"/>
          </p:nvPr>
        </p:nvSpPr>
        <p:spPr>
          <a:xfrm>
            <a:off x="408189" y="2855590"/>
            <a:ext cx="8245417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408189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2" type="body"/>
          </p:nvPr>
        </p:nvSpPr>
        <p:spPr>
          <a:xfrm>
            <a:off x="3196283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3" type="body"/>
          </p:nvPr>
        </p:nvSpPr>
        <p:spPr>
          <a:xfrm>
            <a:off x="5984050" y="979619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4" type="body"/>
          </p:nvPr>
        </p:nvSpPr>
        <p:spPr>
          <a:xfrm>
            <a:off x="408189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5" type="body"/>
          </p:nvPr>
        </p:nvSpPr>
        <p:spPr>
          <a:xfrm>
            <a:off x="3196283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6" type="body"/>
          </p:nvPr>
        </p:nvSpPr>
        <p:spPr>
          <a:xfrm>
            <a:off x="5984050" y="2855590"/>
            <a:ext cx="2654861" cy="17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433" cy="2285778"/>
          </a:xfrm>
          <a:prstGeom prst="rect">
            <a:avLst/>
          </a:prstGeom>
          <a:solidFill>
            <a:srgbClr val="FFFFFF"/>
          </a:solidFill>
          <a:ln cap="flat" cmpd="sng" w="1800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2285778"/>
            <a:ext cx="9143433" cy="734714"/>
          </a:xfrm>
          <a:prstGeom prst="rect">
            <a:avLst/>
          </a:prstGeom>
          <a:gradFill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b="50%" l="50%" r="50%" t="50%"/>
            </a:path>
            <a:tileRect/>
          </a:gradFill>
          <a:ln cap="flat" cmpd="sng" w="180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08189" y="2367413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08189" y="3265398"/>
            <a:ext cx="8245417" cy="1306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08189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02236" y="4653191"/>
            <a:ext cx="2938961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31024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0"/>
            <a:ext cx="9143433" cy="734714"/>
          </a:xfrm>
          <a:prstGeom prst="rect">
            <a:avLst/>
          </a:prstGeom>
          <a:gradFill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b="50%" l="50%" r="50%" t="50%"/>
            </a:path>
            <a:tileRect/>
          </a:gradFill>
          <a:ln cap="flat" cmpd="sng" w="180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408189" y="979619"/>
            <a:ext cx="8245417" cy="3591937"/>
          </a:xfrm>
          <a:custGeom>
            <a:rect b="b" l="l" r="r" t="t"/>
            <a:pathLst>
              <a:path extrusionOk="0" h="11002" w="2525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cap="flat" cmpd="sng" w="18000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408189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2236" y="4653191"/>
            <a:ext cx="2938961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531024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/>
          <p:nvPr/>
        </p:nvSpPr>
        <p:spPr>
          <a:xfrm>
            <a:off x="0" y="0"/>
            <a:ext cx="9143433" cy="734714"/>
          </a:xfrm>
          <a:prstGeom prst="rect">
            <a:avLst/>
          </a:prstGeom>
          <a:gradFill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b="50%" l="50%" r="50%" t="50%"/>
            </a:path>
            <a:tileRect/>
          </a:gradFill>
          <a:ln cap="flat" cmpd="sng" w="18000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9"/>
          <p:cNvSpPr txBox="1"/>
          <p:nvPr>
            <p:ph type="title"/>
          </p:nvPr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66" name="Google Shape;166;p39"/>
          <p:cNvSpPr txBox="1"/>
          <p:nvPr>
            <p:ph idx="10" type="dt"/>
          </p:nvPr>
        </p:nvSpPr>
        <p:spPr>
          <a:xfrm>
            <a:off x="408189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3102236" y="4653191"/>
            <a:ext cx="2938961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168" name="Google Shape;168;p39"/>
          <p:cNvSpPr txBox="1"/>
          <p:nvPr>
            <p:ph idx="12" type="sldNum"/>
          </p:nvPr>
        </p:nvSpPr>
        <p:spPr>
          <a:xfrm>
            <a:off x="6531024" y="4653191"/>
            <a:ext cx="2122583" cy="3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oliditylang.org/en/v0.8.9/resources.html?highlight=tool#solidity-too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oliditylang.org/en/v0.8.9/metadata.html?highlight=metadata#contract-metadata" TargetMode="External"/><Relationship Id="rId4" Type="http://schemas.openxmlformats.org/officeDocument/2006/relationships/hyperlink" Target="https://paritytech.github.io/ink-docs/getting-started/building-your-contra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soliditylang.org/en/v0.8.9/contracts.html?highlight=multiple#multiple-inheritance-and-lineariz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oliditylang.org/en/v0.8.9/introduction-to-smart-contracts.html?highlight=256%20bit#storage-memory-and-the-stack" TargetMode="External"/><Relationship Id="rId4" Type="http://schemas.openxmlformats.org/officeDocument/2006/relationships/hyperlink" Target="https://paritytech.github.io/ink-docs/datastructures/over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soliditylang.org/en/v0.8.9/types.html" TargetMode="External"/><Relationship Id="rId4" Type="http://schemas.openxmlformats.org/officeDocument/2006/relationships/hyperlink" Target="https://paritytech.github.io/ink-docs/basics/storing-valu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oliditylang.org/en/v0.8.9/contracts.html?highlight=interface#interfaces" TargetMode="External"/><Relationship Id="rId4" Type="http://schemas.openxmlformats.org/officeDocument/2006/relationships/hyperlink" Target="https://paritytech.github.io/ink-docs/basics/trait-defini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enumerated.blogspot.com/2006/12/from-vending-machines-to-smar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ritytech.github.io/ink-docs/ink-vs-solidit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thervm.io/" TargetMode="External"/><Relationship Id="rId4" Type="http://schemas.openxmlformats.org/officeDocument/2006/relationships/hyperlink" Target="https://rustwasm.github.io/docs/book/what-is-webassembl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soliditylang.org/en/latest/layout-of-source-files.html" TargetMode="External"/><Relationship Id="rId4" Type="http://schemas.openxmlformats.org/officeDocument/2006/relationships/hyperlink" Target="https://paritytech.github.io/ink/ink_lang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oliditylang.org/en/v0.8.9/contracts.html?highlight=constructor#constructors" TargetMode="External"/><Relationship Id="rId4" Type="http://schemas.openxmlformats.org/officeDocument/2006/relationships/hyperlink" Target="https://paritytech.github.io/ink-docs/macros-attributes/constru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/>
          <p:nvPr/>
        </p:nvSpPr>
        <p:spPr>
          <a:xfrm>
            <a:off x="408189" y="2367413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Contracts Development: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2"/>
          <p:cNvSpPr txBox="1"/>
          <p:nvPr/>
        </p:nvSpPr>
        <p:spPr>
          <a:xfrm>
            <a:off x="408189" y="2367413"/>
            <a:ext cx="8245417" cy="265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From Solidity to ink!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1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Tooling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Custom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1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Anything that supports Rust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2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2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2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2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Semantic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Metadata?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3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3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3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3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Yes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Multi-File Project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4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4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4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FFF38"/>
                </a:solidFill>
                <a:latin typeface="Arial"/>
                <a:ea typeface="Arial"/>
                <a:cs typeface="Arial"/>
                <a:sym typeface="Arial"/>
              </a:rPr>
              <a:t>Planned</a:t>
            </a:r>
            <a:endParaRPr b="0" i="0" sz="2200" u="none" cap="none" strike="noStrike">
              <a:solidFill>
                <a:srgbClr val="FFFF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 Entries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5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5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5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256-Bit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5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Variable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6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Supported Types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Interfaces?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7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7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7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7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 (</a:t>
            </a: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Rust Traits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3"/>
          <p:cNvSpPr txBox="1"/>
          <p:nvPr/>
        </p:nvSpPr>
        <p:spPr>
          <a:xfrm>
            <a:off x="408189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54000"/>
          </a:bodyPr>
          <a:lstStyle/>
          <a:p>
            <a:pPr indent="-30099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ct val="45454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What are Smart Contracts?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099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A933"/>
              </a:buClr>
              <a:buSzPct val="45454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 vs ink!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10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VM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Language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Overflow Protection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Constructor Functions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Tooling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Versioning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Has Metadata?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Multi-File Project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Storage Entries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Supported Types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7561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ct val="47368"/>
              <a:buFont typeface="Noto Sans Symbols"/>
              <a:buChar char="●"/>
            </a:pPr>
            <a:r>
              <a:rPr b="0" i="0" lang="en" sz="1900" u="none" cap="none" strike="noStrike">
                <a:latin typeface="Arial"/>
                <a:ea typeface="Arial"/>
                <a:cs typeface="Arial"/>
                <a:sym typeface="Arial"/>
              </a:rPr>
              <a:t>Has Interfaces?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3"/>
          <p:cNvSpPr txBox="1"/>
          <p:nvPr/>
        </p:nvSpPr>
        <p:spPr>
          <a:xfrm>
            <a:off x="4633108" y="979619"/>
            <a:ext cx="402343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Smart Contract Development Comparison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10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Setup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Create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Compile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Deploy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Interact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8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600"/>
              <a:buFont typeface="Noto Sans Symbols"/>
              <a:buChar char="●"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Exploit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rgbClr val="00A933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Troubleshooting &amp; Resources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Smart Contracts?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4"/>
          <p:cNvSpPr txBox="1"/>
          <p:nvPr/>
        </p:nvSpPr>
        <p:spPr>
          <a:xfrm>
            <a:off x="408189" y="979619"/>
            <a:ext cx="8245417" cy="359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2000"/>
          </a:bodyPr>
          <a:lstStyle/>
          <a:p>
            <a:pPr indent="-29972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454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A smart contract is a computer protocol intended to digitally facilitate, verify, or enforce the negotiation or performance of a contract. Smart contracts allow the performance of credible transactions without third parties.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972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454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Most documentation refer to Nick Szabo’s </a:t>
            </a: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From vending machines to smart contracts</a:t>
            </a: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 blog post that lists a few real world examples and this quote “It's important that the machine be as </a:t>
            </a:r>
            <a:r>
              <a:rPr b="0" i="1" lang="en" sz="2200" u="none" cap="none" strike="noStrike">
                <a:latin typeface="Arial"/>
                <a:ea typeface="Arial"/>
                <a:cs typeface="Arial"/>
                <a:sym typeface="Arial"/>
              </a:rPr>
              <a:t>fair</a:t>
            </a: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 as possible to avoid either the vendor or the customer being cheated.”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972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454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Kudos Question: What known attack for smart contracts is similar to using same quarter connected to a string to re-spend an unlimited amount of times &amp; retrieve all items in a vending machine relate to?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Solidity vs !ink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5"/>
          <p:cNvSpPr txBox="1"/>
          <p:nvPr/>
        </p:nvSpPr>
        <p:spPr>
          <a:xfrm>
            <a:off x="414720" y="2073527"/>
            <a:ext cx="4023437" cy="2695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Virtual Machine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Language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Overflow Protection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Constructor Functions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Tooling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5"/>
          <p:cNvSpPr txBox="1"/>
          <p:nvPr/>
        </p:nvSpPr>
        <p:spPr>
          <a:xfrm>
            <a:off x="4685683" y="2073527"/>
            <a:ext cx="4023437" cy="2695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Versioning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Has Metadata?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Multi-File Project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Storage Entries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Supported Types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1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Has Interfaces?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5"/>
          <p:cNvSpPr txBox="1"/>
          <p:nvPr/>
        </p:nvSpPr>
        <p:spPr>
          <a:xfrm>
            <a:off x="414720" y="846391"/>
            <a:ext cx="8245417" cy="10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Let’s take a look at the high level differences between Solidity and ink! smart contracts. The following topics reference </a:t>
            </a: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ink! documentation</a:t>
            </a: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6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6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6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6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Ethereum Virtual Machine (EVM)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6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Any WebAssembly VM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7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7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7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7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EVM Byte Code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7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Wasm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8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8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8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8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Standalone (</a:t>
            </a: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Solidity</a:t>
            </a: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8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Rust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Overflow Protection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9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9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9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0" i="0" sz="2200" u="none" cap="none" strike="noStrike">
              <a:solidFill>
                <a:srgbClr val="C921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9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none" cap="none" strike="noStrike">
                <a:latin typeface="Arial"/>
                <a:ea typeface="Arial"/>
                <a:cs typeface="Arial"/>
                <a:sym typeface="Arial"/>
              </a:rPr>
              <a:t>Enabled by default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0"/>
          <p:cNvSpPr txBox="1"/>
          <p:nvPr/>
        </p:nvSpPr>
        <p:spPr>
          <a:xfrm>
            <a:off x="408189" y="81635"/>
            <a:ext cx="8245417" cy="57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 Functions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0"/>
          <p:cNvSpPr txBox="1"/>
          <p:nvPr/>
        </p:nvSpPr>
        <p:spPr>
          <a:xfrm>
            <a:off x="408189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Solidity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0"/>
          <p:cNvSpPr txBox="1"/>
          <p:nvPr/>
        </p:nvSpPr>
        <p:spPr>
          <a:xfrm>
            <a:off x="4633108" y="979619"/>
            <a:ext cx="4023437" cy="4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latin typeface="Arial"/>
                <a:ea typeface="Arial"/>
                <a:cs typeface="Arial"/>
                <a:sym typeface="Arial"/>
              </a:rPr>
              <a:t>ink!</a:t>
            </a:r>
            <a:endParaRPr b="1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0"/>
          <p:cNvSpPr txBox="1"/>
          <p:nvPr/>
        </p:nvSpPr>
        <p:spPr>
          <a:xfrm>
            <a:off x="408189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Single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0"/>
          <p:cNvSpPr txBox="1"/>
          <p:nvPr/>
        </p:nvSpPr>
        <p:spPr>
          <a:xfrm>
            <a:off x="4633108" y="1658822"/>
            <a:ext cx="4023437" cy="290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210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Multiple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