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9"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8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FC08071-5249-4664-8C21-5DB2BFFD0FD0}"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936EE4-A2FC-41EF-B7E4-EB606967505C}" type="slidenum">
              <a:rPr lang="en-US" smtClean="0"/>
              <a:t>‹#›</a:t>
            </a:fld>
            <a:endParaRPr lang="en-US"/>
          </a:p>
        </p:txBody>
      </p:sp>
    </p:spTree>
    <p:extLst>
      <p:ext uri="{BB962C8B-B14F-4D97-AF65-F5344CB8AC3E}">
        <p14:creationId xmlns:p14="http://schemas.microsoft.com/office/powerpoint/2010/main" val="717437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C08071-5249-4664-8C21-5DB2BFFD0FD0}"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936EE4-A2FC-41EF-B7E4-EB606967505C}" type="slidenum">
              <a:rPr lang="en-US" smtClean="0"/>
              <a:t>‹#›</a:t>
            </a:fld>
            <a:endParaRPr lang="en-US"/>
          </a:p>
        </p:txBody>
      </p:sp>
    </p:spTree>
    <p:extLst>
      <p:ext uri="{BB962C8B-B14F-4D97-AF65-F5344CB8AC3E}">
        <p14:creationId xmlns:p14="http://schemas.microsoft.com/office/powerpoint/2010/main" val="2279095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C08071-5249-4664-8C21-5DB2BFFD0FD0}"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936EE4-A2FC-41EF-B7E4-EB606967505C}" type="slidenum">
              <a:rPr lang="en-US" smtClean="0"/>
              <a:t>‹#›</a:t>
            </a:fld>
            <a:endParaRPr lang="en-US"/>
          </a:p>
        </p:txBody>
      </p:sp>
    </p:spTree>
    <p:extLst>
      <p:ext uri="{BB962C8B-B14F-4D97-AF65-F5344CB8AC3E}">
        <p14:creationId xmlns:p14="http://schemas.microsoft.com/office/powerpoint/2010/main" val="2387884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C08071-5249-4664-8C21-5DB2BFFD0FD0}"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936EE4-A2FC-41EF-B7E4-EB606967505C}" type="slidenum">
              <a:rPr lang="en-US" smtClean="0"/>
              <a:t>‹#›</a:t>
            </a:fld>
            <a:endParaRPr lang="en-US"/>
          </a:p>
        </p:txBody>
      </p:sp>
    </p:spTree>
    <p:extLst>
      <p:ext uri="{BB962C8B-B14F-4D97-AF65-F5344CB8AC3E}">
        <p14:creationId xmlns:p14="http://schemas.microsoft.com/office/powerpoint/2010/main" val="273203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C08071-5249-4664-8C21-5DB2BFFD0FD0}"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936EE4-A2FC-41EF-B7E4-EB606967505C}" type="slidenum">
              <a:rPr lang="en-US" smtClean="0"/>
              <a:t>‹#›</a:t>
            </a:fld>
            <a:endParaRPr lang="en-US"/>
          </a:p>
        </p:txBody>
      </p:sp>
    </p:spTree>
    <p:extLst>
      <p:ext uri="{BB962C8B-B14F-4D97-AF65-F5344CB8AC3E}">
        <p14:creationId xmlns:p14="http://schemas.microsoft.com/office/powerpoint/2010/main" val="4279972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C08071-5249-4664-8C21-5DB2BFFD0FD0}" type="datetimeFigureOut">
              <a:rPr lang="en-US" smtClean="0"/>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936EE4-A2FC-41EF-B7E4-EB606967505C}" type="slidenum">
              <a:rPr lang="en-US" smtClean="0"/>
              <a:t>‹#›</a:t>
            </a:fld>
            <a:endParaRPr lang="en-US"/>
          </a:p>
        </p:txBody>
      </p:sp>
    </p:spTree>
    <p:extLst>
      <p:ext uri="{BB962C8B-B14F-4D97-AF65-F5344CB8AC3E}">
        <p14:creationId xmlns:p14="http://schemas.microsoft.com/office/powerpoint/2010/main" val="2928339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C08071-5249-4664-8C21-5DB2BFFD0FD0}" type="datetimeFigureOut">
              <a:rPr lang="en-US" smtClean="0"/>
              <a:t>10/2/2024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936EE4-A2FC-41EF-B7E4-EB606967505C}" type="slidenum">
              <a:rPr lang="en-US" smtClean="0"/>
              <a:t>‹#›</a:t>
            </a:fld>
            <a:endParaRPr lang="en-US"/>
          </a:p>
        </p:txBody>
      </p:sp>
    </p:spTree>
    <p:extLst>
      <p:ext uri="{BB962C8B-B14F-4D97-AF65-F5344CB8AC3E}">
        <p14:creationId xmlns:p14="http://schemas.microsoft.com/office/powerpoint/2010/main" val="2893258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C08071-5249-4664-8C21-5DB2BFFD0FD0}" type="datetimeFigureOut">
              <a:rPr lang="en-US" smtClean="0"/>
              <a:t>10/2/2024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936EE4-A2FC-41EF-B7E4-EB606967505C}" type="slidenum">
              <a:rPr lang="en-US" smtClean="0"/>
              <a:t>‹#›</a:t>
            </a:fld>
            <a:endParaRPr lang="en-US"/>
          </a:p>
        </p:txBody>
      </p:sp>
    </p:spTree>
    <p:extLst>
      <p:ext uri="{BB962C8B-B14F-4D97-AF65-F5344CB8AC3E}">
        <p14:creationId xmlns:p14="http://schemas.microsoft.com/office/powerpoint/2010/main" val="407943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C08071-5249-4664-8C21-5DB2BFFD0FD0}" type="datetimeFigureOut">
              <a:rPr lang="en-US" smtClean="0"/>
              <a:t>10/2/2024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936EE4-A2FC-41EF-B7E4-EB606967505C}" type="slidenum">
              <a:rPr lang="en-US" smtClean="0"/>
              <a:t>‹#›</a:t>
            </a:fld>
            <a:endParaRPr lang="en-US"/>
          </a:p>
        </p:txBody>
      </p:sp>
    </p:spTree>
    <p:extLst>
      <p:ext uri="{BB962C8B-B14F-4D97-AF65-F5344CB8AC3E}">
        <p14:creationId xmlns:p14="http://schemas.microsoft.com/office/powerpoint/2010/main" val="3090639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C08071-5249-4664-8C21-5DB2BFFD0FD0}" type="datetimeFigureOut">
              <a:rPr lang="en-US" smtClean="0"/>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936EE4-A2FC-41EF-B7E4-EB606967505C}" type="slidenum">
              <a:rPr lang="en-US" smtClean="0"/>
              <a:t>‹#›</a:t>
            </a:fld>
            <a:endParaRPr lang="en-US"/>
          </a:p>
        </p:txBody>
      </p:sp>
    </p:spTree>
    <p:extLst>
      <p:ext uri="{BB962C8B-B14F-4D97-AF65-F5344CB8AC3E}">
        <p14:creationId xmlns:p14="http://schemas.microsoft.com/office/powerpoint/2010/main" val="526828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C08071-5249-4664-8C21-5DB2BFFD0FD0}" type="datetimeFigureOut">
              <a:rPr lang="en-US" smtClean="0"/>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936EE4-A2FC-41EF-B7E4-EB606967505C}" type="slidenum">
              <a:rPr lang="en-US" smtClean="0"/>
              <a:t>‹#›</a:t>
            </a:fld>
            <a:endParaRPr lang="en-US"/>
          </a:p>
        </p:txBody>
      </p:sp>
    </p:spTree>
    <p:extLst>
      <p:ext uri="{BB962C8B-B14F-4D97-AF65-F5344CB8AC3E}">
        <p14:creationId xmlns:p14="http://schemas.microsoft.com/office/powerpoint/2010/main" val="332356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C08071-5249-4664-8C21-5DB2BFFD0FD0}" type="datetimeFigureOut">
              <a:rPr lang="en-US" smtClean="0"/>
              <a:t>10/2/2024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936EE4-A2FC-41EF-B7E4-EB606967505C}" type="slidenum">
              <a:rPr lang="en-US" smtClean="0"/>
              <a:t>‹#›</a:t>
            </a:fld>
            <a:endParaRPr lang="en-US"/>
          </a:p>
        </p:txBody>
      </p:sp>
    </p:spTree>
    <p:extLst>
      <p:ext uri="{BB962C8B-B14F-4D97-AF65-F5344CB8AC3E}">
        <p14:creationId xmlns:p14="http://schemas.microsoft.com/office/powerpoint/2010/main" val="2342493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21046" y="1742831"/>
            <a:ext cx="5752772" cy="332695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838" y="1742831"/>
            <a:ext cx="5546704" cy="3326958"/>
          </a:xfrm>
          <a:prstGeom prst="rect">
            <a:avLst/>
          </a:prstGeom>
        </p:spPr>
      </p:pic>
      <p:sp>
        <p:nvSpPr>
          <p:cNvPr id="7" name="Rectangle 6"/>
          <p:cNvSpPr/>
          <p:nvPr/>
        </p:nvSpPr>
        <p:spPr>
          <a:xfrm>
            <a:off x="2331744" y="618366"/>
            <a:ext cx="8875187" cy="584775"/>
          </a:xfrm>
          <a:prstGeom prst="rect">
            <a:avLst/>
          </a:prstGeom>
        </p:spPr>
        <p:txBody>
          <a:bodyPr wrap="none">
            <a:spAutoFit/>
          </a:bodyPr>
          <a:lstStyle/>
          <a:p>
            <a:pPr algn="ctr"/>
            <a:r>
              <a:rPr lang="en-US" sz="3200" dirty="0" smtClean="0"/>
              <a:t>Real-Time Churn Prediction Pipeline for Bank Clients</a:t>
            </a:r>
            <a:endParaRPr lang="en-US" sz="3200" dirty="0"/>
          </a:p>
        </p:txBody>
      </p:sp>
    </p:spTree>
    <p:extLst>
      <p:ext uri="{BB962C8B-B14F-4D97-AF65-F5344CB8AC3E}">
        <p14:creationId xmlns:p14="http://schemas.microsoft.com/office/powerpoint/2010/main" val="35927257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83323" y="507145"/>
            <a:ext cx="9144000" cy="4987069"/>
          </a:xfrm>
        </p:spPr>
        <p:txBody>
          <a:bodyPr>
            <a:noAutofit/>
          </a:bodyPr>
          <a:lstStyle/>
          <a:p>
            <a:pPr algn="r">
              <a:lnSpc>
                <a:spcPct val="150000"/>
              </a:lnSpc>
            </a:pPr>
            <a:r>
              <a:rPr lang="ar-EG" sz="1600" dirty="0" smtClean="0"/>
              <a:t>تم تصميم نظام التنبؤ الفوري بمغادرة العملاء للبنك لمعالجة وتحليل بيانات عملاء البنك من أجل التنبؤ بمغادرة العملاء في الوقت الفعلي باستخدام بنية تحتية قوية لبث البيانات. يدمج هذا النظام العديد من التقنيات الحديثة لاستيعاب البيانات ومعالجتها وتصورها بكفاءة.</a:t>
            </a:r>
          </a:p>
          <a:p>
            <a:pPr algn="r">
              <a:lnSpc>
                <a:spcPct val="150000"/>
              </a:lnSpc>
            </a:pPr>
            <a:endParaRPr lang="ar-EG" sz="1600" dirty="0"/>
          </a:p>
          <a:p>
            <a:pPr algn="r">
              <a:lnSpc>
                <a:spcPct val="150000"/>
              </a:lnSpc>
            </a:pPr>
            <a:r>
              <a:rPr lang="ar-EG" sz="1600" dirty="0" smtClean="0"/>
              <a:t>نظرة عامة على النظام :</a:t>
            </a:r>
          </a:p>
          <a:p>
            <a:pPr algn="r">
              <a:lnSpc>
                <a:spcPct val="150000"/>
              </a:lnSpc>
            </a:pPr>
            <a:r>
              <a:rPr lang="ar-EG" sz="1600" dirty="0" smtClean="0"/>
              <a:t>- </a:t>
            </a:r>
            <a:r>
              <a:rPr lang="ar-EG" sz="1600" b="1" dirty="0" smtClean="0"/>
              <a:t>استخلاص البيانات </a:t>
            </a:r>
            <a:r>
              <a:rPr lang="ar-EG" sz="1600" dirty="0" smtClean="0"/>
              <a:t>: يبدأ النظام باستخلاص البيانات من مجموعة بيانات البنك (بايثون)</a:t>
            </a:r>
            <a:endParaRPr lang="en-US" sz="1600" dirty="0" smtClean="0"/>
          </a:p>
          <a:p>
            <a:pPr algn="r">
              <a:lnSpc>
                <a:spcPct val="150000"/>
              </a:lnSpc>
            </a:pPr>
            <a:r>
              <a:rPr lang="ar-EG" sz="1600" dirty="0" smtClean="0"/>
              <a:t>- </a:t>
            </a:r>
            <a:r>
              <a:rPr lang="ar-EG" sz="1600" b="1" dirty="0" smtClean="0"/>
              <a:t>تكامل مع كافكا</a:t>
            </a:r>
            <a:r>
              <a:rPr lang="ar-EG" sz="1600" dirty="0" smtClean="0"/>
              <a:t> : يتم بث البيانات على هيئة رسائل الى موضوع فى كافكا</a:t>
            </a:r>
          </a:p>
          <a:p>
            <a:pPr algn="r">
              <a:lnSpc>
                <a:spcPct val="150000"/>
              </a:lnSpc>
            </a:pPr>
            <a:r>
              <a:rPr lang="ar-EG" sz="1600" dirty="0" smtClean="0"/>
              <a:t>- </a:t>
            </a:r>
            <a:r>
              <a:rPr lang="ar-EG" sz="1600" b="1" dirty="0" smtClean="0"/>
              <a:t>المعالجة باستخدام سبارك </a:t>
            </a:r>
            <a:r>
              <a:rPr lang="ar-EG" sz="1600" dirty="0" smtClean="0"/>
              <a:t>: من كافكا تنتقل البيانات الى سبارك حيث تتم معالجة البيانات ويتم تطبيق نموذج تعلم الاله لتوليد التنبؤات فى الوقت الفعلى </a:t>
            </a:r>
          </a:p>
          <a:p>
            <a:pPr algn="r">
              <a:lnSpc>
                <a:spcPct val="150000"/>
              </a:lnSpc>
            </a:pPr>
            <a:r>
              <a:rPr lang="ar-EG" sz="1600" dirty="0" smtClean="0"/>
              <a:t>- </a:t>
            </a:r>
            <a:r>
              <a:rPr lang="ar-EG" sz="1600" b="1" dirty="0" smtClean="0"/>
              <a:t>التخزين فى أمازون </a:t>
            </a:r>
            <a:r>
              <a:rPr lang="ar-EG" sz="1600" dirty="0" smtClean="0"/>
              <a:t>: يتم تخزين النتائج المعالجة والمتوقعة بأمان لمزيد من التحليل</a:t>
            </a:r>
          </a:p>
          <a:p>
            <a:pPr algn="r">
              <a:lnSpc>
                <a:spcPct val="150000"/>
              </a:lnSpc>
            </a:pPr>
            <a:r>
              <a:rPr lang="ar-EG" sz="1600" dirty="0" smtClean="0"/>
              <a:t>- </a:t>
            </a:r>
            <a:r>
              <a:rPr lang="ar-EG" sz="1600" b="1" dirty="0" smtClean="0"/>
              <a:t>تنظيم العمل </a:t>
            </a:r>
            <a:r>
              <a:rPr lang="ar-EG" sz="1600" dirty="0" smtClean="0"/>
              <a:t>: يتم تنظيم وإدارة تدفق البيانات، مما يضمن جدولة ورصد المهام بشكل فعال.</a:t>
            </a:r>
          </a:p>
          <a:p>
            <a:pPr algn="r">
              <a:lnSpc>
                <a:spcPct val="150000"/>
              </a:lnSpc>
            </a:pPr>
            <a:r>
              <a:rPr lang="ar-EG" sz="1600" dirty="0" smtClean="0"/>
              <a:t>-</a:t>
            </a:r>
            <a:r>
              <a:rPr lang="ar-EG" sz="1600" b="1" dirty="0" smtClean="0"/>
              <a:t> التصور</a:t>
            </a:r>
            <a:r>
              <a:rPr lang="ar-EG" sz="1600" dirty="0" smtClean="0"/>
              <a:t> : أخيرا يتم تصور النتائج باستخدام (باور بى أى) مما يوفر لأصحاب المصلحة رؤى قيمة حول مغادرة العملاء </a:t>
            </a:r>
            <a:endParaRPr lang="en-US" sz="1600" dirty="0"/>
          </a:p>
        </p:txBody>
      </p:sp>
    </p:spTree>
    <p:extLst>
      <p:ext uri="{BB962C8B-B14F-4D97-AF65-F5344CB8AC3E}">
        <p14:creationId xmlns:p14="http://schemas.microsoft.com/office/powerpoint/2010/main" val="32540187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5995"/>
            <a:ext cx="12137292" cy="6555641"/>
          </a:xfrm>
          <a:prstGeom prst="rect">
            <a:avLst/>
          </a:prstGeom>
        </p:spPr>
        <p:txBody>
          <a:bodyPr wrap="square">
            <a:spAutoFit/>
          </a:bodyPr>
          <a:lstStyle/>
          <a:p>
            <a:r>
              <a:rPr lang="en-US" sz="1200" dirty="0" smtClean="0"/>
              <a:t>The </a:t>
            </a:r>
            <a:r>
              <a:rPr lang="en-US" sz="1200" b="1" dirty="0" smtClean="0"/>
              <a:t>Real-Time Churn Prediction Pipeline for Bank Clients</a:t>
            </a:r>
            <a:r>
              <a:rPr lang="en-US" sz="1200" dirty="0" smtClean="0"/>
              <a:t> is designed to process and analyze banking customer data to predict customer churn in real-time using a robust data streaming architecture. The pipeline integrates various modern technologies to ingest, process, and visualize the data efficiently.</a:t>
            </a:r>
          </a:p>
          <a:p>
            <a:endParaRPr lang="en-US" sz="1200" b="1" dirty="0" smtClean="0"/>
          </a:p>
          <a:p>
            <a:r>
              <a:rPr lang="en-US" sz="1200" b="1" dirty="0" smtClean="0"/>
              <a:t>Pipeline Components:</a:t>
            </a:r>
          </a:p>
          <a:p>
            <a:endParaRPr lang="en-US" sz="1200" b="1" dirty="0" smtClean="0"/>
          </a:p>
          <a:p>
            <a:pPr>
              <a:buFont typeface="+mj-lt"/>
              <a:buAutoNum type="arabicPeriod"/>
            </a:pPr>
            <a:r>
              <a:rPr lang="ar-EG" sz="1200" b="1" dirty="0" smtClean="0"/>
              <a:t> </a:t>
            </a:r>
            <a:r>
              <a:rPr lang="en-US" sz="1200" b="1" dirty="0" smtClean="0"/>
              <a:t>Data Ingestion (Python Script):</a:t>
            </a:r>
            <a:endParaRPr lang="en-US" sz="1200" dirty="0" smtClean="0"/>
          </a:p>
          <a:p>
            <a:pPr marL="742950" lvl="1" indent="-285750">
              <a:buFont typeface="+mj-lt"/>
              <a:buAutoNum type="arabicPeriod"/>
            </a:pPr>
            <a:r>
              <a:rPr lang="en-US" sz="1200" dirty="0" smtClean="0"/>
              <a:t>The pipeline begins with a </a:t>
            </a:r>
            <a:r>
              <a:rPr lang="en-US" sz="1200" b="1" dirty="0" smtClean="0"/>
              <a:t>Python script</a:t>
            </a:r>
            <a:r>
              <a:rPr lang="en-US" sz="1200" dirty="0" smtClean="0"/>
              <a:t> responsible for reading the </a:t>
            </a:r>
            <a:r>
              <a:rPr lang="en-US" sz="1200" b="1" dirty="0" smtClean="0"/>
              <a:t>Bank dataset</a:t>
            </a:r>
            <a:r>
              <a:rPr lang="en-US" sz="1200" dirty="0" smtClean="0"/>
              <a:t>. </a:t>
            </a:r>
          </a:p>
          <a:p>
            <a:pPr>
              <a:buFont typeface="+mj-lt"/>
              <a:buAutoNum type="arabicPeriod"/>
            </a:pPr>
            <a:endParaRPr lang="en-US" sz="1200" b="1" dirty="0" smtClean="0"/>
          </a:p>
          <a:p>
            <a:pPr>
              <a:buFont typeface="+mj-lt"/>
              <a:buAutoNum type="arabicPeriod"/>
            </a:pPr>
            <a:r>
              <a:rPr lang="ar-EG" sz="1200" b="1" dirty="0" smtClean="0"/>
              <a:t> </a:t>
            </a:r>
            <a:r>
              <a:rPr lang="en-US" sz="1200" b="1" dirty="0" smtClean="0"/>
              <a:t>Kafka Cluster:</a:t>
            </a:r>
            <a:endParaRPr lang="en-US" sz="1200" dirty="0" smtClean="0"/>
          </a:p>
          <a:p>
            <a:pPr marL="742950" lvl="1" indent="-285750">
              <a:buFont typeface="+mj-lt"/>
              <a:buAutoNum type="arabicPeriod"/>
            </a:pPr>
            <a:r>
              <a:rPr lang="en-US" sz="1200" dirty="0" smtClean="0"/>
              <a:t>The ingested data is then streamed into an </a:t>
            </a:r>
            <a:r>
              <a:rPr lang="en-US" sz="1200" b="1" dirty="0" smtClean="0"/>
              <a:t>Apache Kafka cluster</a:t>
            </a:r>
            <a:r>
              <a:rPr lang="en-US" sz="1200" dirty="0" smtClean="0"/>
              <a:t>. Kafka handles the streaming data in real time and makes it available to downstream consumers.</a:t>
            </a:r>
          </a:p>
          <a:p>
            <a:pPr>
              <a:buFont typeface="+mj-lt"/>
              <a:buAutoNum type="arabicPeriod"/>
            </a:pPr>
            <a:endParaRPr lang="en-US" sz="1200" b="1" dirty="0" smtClean="0"/>
          </a:p>
          <a:p>
            <a:pPr>
              <a:buFont typeface="+mj-lt"/>
              <a:buAutoNum type="arabicPeriod"/>
            </a:pPr>
            <a:r>
              <a:rPr lang="ar-EG" sz="1200" b="1" dirty="0" smtClean="0"/>
              <a:t> </a:t>
            </a:r>
            <a:r>
              <a:rPr lang="en-US" sz="1200" b="1" dirty="0" smtClean="0"/>
              <a:t>Apache Spark (Streaming &amp; Machine Learning):</a:t>
            </a:r>
            <a:endParaRPr lang="en-US" sz="1200" dirty="0" smtClean="0"/>
          </a:p>
          <a:p>
            <a:pPr marL="742950" lvl="1" indent="-285750">
              <a:buFont typeface="+mj-lt"/>
              <a:buAutoNum type="arabicPeriod"/>
            </a:pPr>
            <a:r>
              <a:rPr lang="en-US" sz="1200" b="1" dirty="0" smtClean="0"/>
              <a:t>Apache Spark</a:t>
            </a:r>
            <a:r>
              <a:rPr lang="en-US" sz="1200" dirty="0" smtClean="0"/>
              <a:t> is employed to stream data from the Kafka cluster and perform real-time processing.</a:t>
            </a:r>
          </a:p>
          <a:p>
            <a:pPr marL="742950" lvl="1" indent="-285750">
              <a:buFont typeface="+mj-lt"/>
              <a:buAutoNum type="arabicPeriod"/>
            </a:pPr>
            <a:r>
              <a:rPr lang="en-US" sz="1200" dirty="0" smtClean="0"/>
              <a:t>Spark runs </a:t>
            </a:r>
            <a:r>
              <a:rPr lang="en-US" sz="1200" b="1" dirty="0" smtClean="0"/>
              <a:t>machine learning models</a:t>
            </a:r>
            <a:r>
              <a:rPr lang="en-US" sz="1200" dirty="0" smtClean="0"/>
              <a:t> to predict whether a client is at risk of churn based on historical data and behavioral patterns.</a:t>
            </a:r>
          </a:p>
          <a:p>
            <a:pPr>
              <a:buFont typeface="+mj-lt"/>
              <a:buAutoNum type="arabicPeriod"/>
            </a:pPr>
            <a:endParaRPr lang="en-US" sz="1200" b="1" dirty="0" smtClean="0"/>
          </a:p>
          <a:p>
            <a:pPr>
              <a:buFont typeface="+mj-lt"/>
              <a:buAutoNum type="arabicPeriod"/>
            </a:pPr>
            <a:r>
              <a:rPr lang="ar-EG" sz="1200" b="1" dirty="0" smtClean="0"/>
              <a:t> </a:t>
            </a:r>
            <a:r>
              <a:rPr lang="en-US" sz="1200" b="1" dirty="0" smtClean="0"/>
              <a:t>Amazon S3 (Data Storage):</a:t>
            </a:r>
            <a:endParaRPr lang="en-US" sz="1200" dirty="0" smtClean="0"/>
          </a:p>
          <a:p>
            <a:pPr marL="742950" lvl="1" indent="-285750">
              <a:buFont typeface="+mj-lt"/>
              <a:buAutoNum type="arabicPeriod"/>
            </a:pPr>
            <a:r>
              <a:rPr lang="en-US" sz="1200" dirty="0" smtClean="0"/>
              <a:t>The processed data and the results of the churn prediction model are saved into an </a:t>
            </a:r>
            <a:r>
              <a:rPr lang="en-US" sz="1200" b="1" dirty="0" smtClean="0"/>
              <a:t>Amazon S3 bucket</a:t>
            </a:r>
            <a:r>
              <a:rPr lang="en-US" sz="1200" dirty="0" smtClean="0"/>
              <a:t>.</a:t>
            </a:r>
          </a:p>
          <a:p>
            <a:pPr marL="742950" lvl="1" indent="-285750">
              <a:buFont typeface="+mj-lt"/>
              <a:buAutoNum type="arabicPeriod"/>
            </a:pPr>
            <a:r>
              <a:rPr lang="en-US" sz="1200" dirty="0" smtClean="0"/>
              <a:t>This enables scalable storage and easy access to the prediction results for other applications or users.</a:t>
            </a:r>
          </a:p>
          <a:p>
            <a:pPr>
              <a:buFont typeface="+mj-lt"/>
              <a:buAutoNum type="arabicPeriod"/>
            </a:pPr>
            <a:endParaRPr lang="en-US" sz="1200" b="1" dirty="0" smtClean="0"/>
          </a:p>
          <a:p>
            <a:pPr>
              <a:buFont typeface="+mj-lt"/>
              <a:buAutoNum type="arabicPeriod"/>
            </a:pPr>
            <a:r>
              <a:rPr lang="ar-EG" sz="1200" b="1" dirty="0" smtClean="0"/>
              <a:t> </a:t>
            </a:r>
            <a:r>
              <a:rPr lang="en-US" sz="1200" b="1" dirty="0" smtClean="0"/>
              <a:t>Airflow (Orchestration):</a:t>
            </a:r>
            <a:endParaRPr lang="en-US" sz="1200" dirty="0" smtClean="0"/>
          </a:p>
          <a:p>
            <a:pPr marL="742950" lvl="1" indent="-285750">
              <a:buFont typeface="+mj-lt"/>
              <a:buAutoNum type="arabicPeriod"/>
            </a:pPr>
            <a:r>
              <a:rPr lang="en-US" sz="1200" b="1" dirty="0" smtClean="0"/>
              <a:t>Apache Airflow</a:t>
            </a:r>
            <a:r>
              <a:rPr lang="en-US" sz="1200" dirty="0" smtClean="0"/>
              <a:t> is used for orchestration and scheduling within the pipeline.</a:t>
            </a:r>
          </a:p>
          <a:p>
            <a:pPr marL="742950" lvl="1" indent="-285750">
              <a:buFont typeface="+mj-lt"/>
              <a:buAutoNum type="arabicPeriod"/>
            </a:pPr>
            <a:r>
              <a:rPr lang="en-US" sz="1200" dirty="0" smtClean="0"/>
              <a:t>It deploys and triggers DAGs (Directed Acyclic Graphs) to ensure the automation of tasks such as data ingestion, processing, and exporting.</a:t>
            </a:r>
          </a:p>
          <a:p>
            <a:pPr>
              <a:buFont typeface="+mj-lt"/>
              <a:buAutoNum type="arabicPeriod"/>
            </a:pPr>
            <a:endParaRPr lang="en-US" sz="1200" b="1" dirty="0" smtClean="0"/>
          </a:p>
          <a:p>
            <a:pPr>
              <a:buFont typeface="+mj-lt"/>
              <a:buAutoNum type="arabicPeriod"/>
            </a:pPr>
            <a:r>
              <a:rPr lang="ar-EG" sz="1200" b="1" dirty="0" smtClean="0"/>
              <a:t> </a:t>
            </a:r>
            <a:r>
              <a:rPr lang="en-US" sz="1200" b="1" dirty="0" smtClean="0"/>
              <a:t>Power BI (Data Visualization):</a:t>
            </a:r>
            <a:endParaRPr lang="en-US" sz="1200" dirty="0" smtClean="0"/>
          </a:p>
          <a:p>
            <a:pPr marL="742950" lvl="1" indent="-285750">
              <a:buFont typeface="+mj-lt"/>
              <a:buAutoNum type="arabicPeriod"/>
            </a:pPr>
            <a:r>
              <a:rPr lang="en-US" sz="1200" b="1" dirty="0" smtClean="0"/>
              <a:t>Power BI</a:t>
            </a:r>
            <a:r>
              <a:rPr lang="en-US" sz="1200" dirty="0" smtClean="0"/>
              <a:t> is connected to the output data stored in Amazon S3.</a:t>
            </a:r>
          </a:p>
          <a:p>
            <a:pPr marL="742950" lvl="1" indent="-285750">
              <a:buFont typeface="+mj-lt"/>
              <a:buAutoNum type="arabicPeriod"/>
            </a:pPr>
            <a:r>
              <a:rPr lang="en-US" sz="1200" dirty="0" smtClean="0"/>
              <a:t>It retrieves the prediction results and creates real-time dashboards for business users and analysts to monitor client churn patterns.</a:t>
            </a:r>
          </a:p>
          <a:p>
            <a:pPr marL="742950" lvl="1" indent="-285750">
              <a:buFont typeface="+mj-lt"/>
              <a:buAutoNum type="arabicPeriod"/>
            </a:pPr>
            <a:r>
              <a:rPr lang="en-US" sz="1200" dirty="0" smtClean="0"/>
              <a:t>This visualization helps stakeholders make data-driven decisions on customer retention strategies.</a:t>
            </a:r>
          </a:p>
          <a:p>
            <a:endParaRPr lang="en-US" sz="1200" b="1" dirty="0" smtClean="0"/>
          </a:p>
          <a:p>
            <a:r>
              <a:rPr lang="en-US" sz="1200" b="1" dirty="0" smtClean="0"/>
              <a:t>Technology Stack:</a:t>
            </a:r>
          </a:p>
          <a:p>
            <a:pPr>
              <a:buFont typeface="Arial" panose="020B0604020202020204" pitchFamily="34" charset="0"/>
              <a:buChar char="•"/>
            </a:pPr>
            <a:r>
              <a:rPr lang="en-US" sz="1200" dirty="0"/>
              <a:t> </a:t>
            </a:r>
            <a:r>
              <a:rPr lang="en-US" sz="1200" b="1" dirty="0" smtClean="0"/>
              <a:t>Data Ingestion &amp; Streaming:</a:t>
            </a:r>
            <a:r>
              <a:rPr lang="en-US" sz="1200" dirty="0" smtClean="0"/>
              <a:t> Python, Apache Kafka</a:t>
            </a:r>
          </a:p>
          <a:p>
            <a:pPr>
              <a:buFont typeface="Arial" panose="020B0604020202020204" pitchFamily="34" charset="0"/>
              <a:buChar char="•"/>
            </a:pPr>
            <a:r>
              <a:rPr lang="en-US" sz="1200" b="1" dirty="0" smtClean="0"/>
              <a:t> Data Processing &amp; Machine Learning:</a:t>
            </a:r>
            <a:r>
              <a:rPr lang="en-US" sz="1200" dirty="0" smtClean="0"/>
              <a:t> Apache Spark</a:t>
            </a:r>
          </a:p>
          <a:p>
            <a:pPr>
              <a:buFont typeface="Arial" panose="020B0604020202020204" pitchFamily="34" charset="0"/>
              <a:buChar char="•"/>
            </a:pPr>
            <a:r>
              <a:rPr lang="en-US" sz="1200" b="1" dirty="0" smtClean="0"/>
              <a:t> Data Storage:</a:t>
            </a:r>
            <a:r>
              <a:rPr lang="en-US" sz="1200" dirty="0" smtClean="0"/>
              <a:t> Amazon S3</a:t>
            </a:r>
          </a:p>
          <a:p>
            <a:pPr>
              <a:buFont typeface="Arial" panose="020B0604020202020204" pitchFamily="34" charset="0"/>
              <a:buChar char="•"/>
            </a:pPr>
            <a:r>
              <a:rPr lang="en-US" sz="1200" b="1" dirty="0" smtClean="0"/>
              <a:t> Orchestration:</a:t>
            </a:r>
            <a:r>
              <a:rPr lang="en-US" sz="1200" dirty="0" smtClean="0"/>
              <a:t> Apache Airflow</a:t>
            </a:r>
          </a:p>
          <a:p>
            <a:pPr>
              <a:buFont typeface="Arial" panose="020B0604020202020204" pitchFamily="34" charset="0"/>
              <a:buChar char="•"/>
            </a:pPr>
            <a:r>
              <a:rPr lang="en-US" sz="1200" b="1" dirty="0" smtClean="0"/>
              <a:t> Visualization:</a:t>
            </a:r>
            <a:r>
              <a:rPr lang="en-US" sz="1200" dirty="0" smtClean="0"/>
              <a:t> Power BI</a:t>
            </a:r>
          </a:p>
          <a:p>
            <a:pPr>
              <a:buFont typeface="Arial" panose="020B0604020202020204" pitchFamily="34" charset="0"/>
              <a:buChar char="•"/>
            </a:pPr>
            <a:r>
              <a:rPr lang="en-US" sz="1200" b="1" dirty="0" smtClean="0"/>
              <a:t> Deployment Environment:</a:t>
            </a:r>
            <a:r>
              <a:rPr lang="en-US" sz="1200" dirty="0" smtClean="0"/>
              <a:t> Docker (Containerized services for portability and ease of deployment</a:t>
            </a:r>
            <a:endParaRPr lang="en-US" sz="1200" dirty="0"/>
          </a:p>
        </p:txBody>
      </p:sp>
    </p:spTree>
    <p:extLst>
      <p:ext uri="{BB962C8B-B14F-4D97-AF65-F5344CB8AC3E}">
        <p14:creationId xmlns:p14="http://schemas.microsoft.com/office/powerpoint/2010/main" val="27068857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46" y="273539"/>
            <a:ext cx="11668369" cy="6236676"/>
          </a:xfrm>
          <a:prstGeom prst="rect">
            <a:avLst/>
          </a:prstGeom>
        </p:spPr>
      </p:pic>
    </p:spTree>
    <p:extLst>
      <p:ext uri="{BB962C8B-B14F-4D97-AF65-F5344CB8AC3E}">
        <p14:creationId xmlns:p14="http://schemas.microsoft.com/office/powerpoint/2010/main" val="10725913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503</Words>
  <Application>Microsoft Office PowerPoint</Application>
  <PresentationFormat>Widescreen</PresentationFormat>
  <Paragraphs>44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5</cp:revision>
  <dcterms:created xsi:type="dcterms:W3CDTF">2024-10-02T18:26:26Z</dcterms:created>
  <dcterms:modified xsi:type="dcterms:W3CDTF">2024-10-02T19:09:24Z</dcterms:modified>
</cp:coreProperties>
</file>