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8288000" cy="10287000"/>
  <p:notesSz cx="6858000" cy="9144000"/>
  <p:embeddedFontLst>
    <p:embeddedFont>
      <p:font typeface="Arimo Bold" panose="020B0604020202020204" charset="0"/>
      <p:regular r:id="rId11"/>
    </p:embeddedFont>
    <p:embeddedFont>
      <p:font typeface="Source Sans Pro" panose="020B0503030403020204" pitchFamily="3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6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14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1B"/>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1213"/>
            </a:solidFill>
          </p:spPr>
          <p:txBody>
            <a:bodyPr/>
            <a:lstStyle/>
            <a:p>
              <a:endParaRPr lang="en-US" dirty="0"/>
            </a:p>
          </p:txBody>
        </p:sp>
      </p:grpSp>
      <p:sp>
        <p:nvSpPr>
          <p:cNvPr id="7" name="TextBox 7"/>
          <p:cNvSpPr txBox="1"/>
          <p:nvPr/>
        </p:nvSpPr>
        <p:spPr>
          <a:xfrm>
            <a:off x="7937747" y="2609552"/>
            <a:ext cx="9270504" cy="824200"/>
          </a:xfrm>
          <a:prstGeom prst="rect">
            <a:avLst/>
          </a:prstGeom>
        </p:spPr>
        <p:txBody>
          <a:bodyPr lIns="0" tIns="0" rIns="0" bIns="0" rtlCol="0" anchor="t">
            <a:spAutoFit/>
          </a:bodyPr>
          <a:lstStyle/>
          <a:p>
            <a:pPr algn="l">
              <a:lnSpc>
                <a:spcPts val="6875"/>
              </a:lnSpc>
            </a:pPr>
            <a:r>
              <a:rPr lang="en-US" sz="5500" b="1" spc="-55" dirty="0">
                <a:solidFill>
                  <a:srgbClr val="FFFFFF"/>
                </a:solidFill>
                <a:latin typeface="Arimo Bold"/>
                <a:ea typeface="Arimo Bold"/>
                <a:cs typeface="Arimo Bold"/>
                <a:sym typeface="Arimo Bold"/>
              </a:rPr>
              <a:t>Crypto Data Analysis</a:t>
            </a:r>
          </a:p>
        </p:txBody>
      </p:sp>
      <p:sp>
        <p:nvSpPr>
          <p:cNvPr id="8" name="TextBox 8"/>
          <p:cNvSpPr txBox="1"/>
          <p:nvPr/>
        </p:nvSpPr>
        <p:spPr>
          <a:xfrm>
            <a:off x="7937747" y="4806404"/>
            <a:ext cx="9270504" cy="1810624"/>
          </a:xfrm>
          <a:prstGeom prst="rect">
            <a:avLst/>
          </a:prstGeom>
        </p:spPr>
        <p:txBody>
          <a:bodyPr lIns="0" tIns="0" rIns="0" bIns="0" rtlCol="0" anchor="t">
            <a:spAutoFit/>
          </a:bodyPr>
          <a:lstStyle/>
          <a:p>
            <a:pPr algn="l">
              <a:lnSpc>
                <a:spcPts val="3625"/>
              </a:lnSpc>
            </a:pPr>
            <a:r>
              <a:rPr lang="en-US" sz="2375" dirty="0">
                <a:solidFill>
                  <a:srgbClr val="E2E6E9"/>
                </a:solidFill>
                <a:latin typeface="Source Sans Pro"/>
                <a:ea typeface="Source Sans Pro"/>
                <a:cs typeface="Source Sans Pro"/>
                <a:sym typeface="Source Sans Pro"/>
              </a:rPr>
              <a:t>This presentation explores the analysis of </a:t>
            </a:r>
            <a:r>
              <a:rPr lang="en-US" sz="2375" dirty="0" err="1">
                <a:solidFill>
                  <a:srgbClr val="E2E6E9"/>
                </a:solidFill>
                <a:latin typeface="Source Sans Pro"/>
                <a:ea typeface="Source Sans Pro"/>
                <a:cs typeface="Source Sans Pro"/>
                <a:sym typeface="Source Sans Pro"/>
              </a:rPr>
              <a:t>Crpto</a:t>
            </a:r>
            <a:r>
              <a:rPr lang="en-US" sz="2375" dirty="0">
                <a:solidFill>
                  <a:srgbClr val="E2E6E9"/>
                </a:solidFill>
                <a:latin typeface="Source Sans Pro"/>
                <a:ea typeface="Source Sans Pro"/>
                <a:cs typeface="Source Sans Pro"/>
                <a:sym typeface="Source Sans Pro"/>
              </a:rPr>
              <a:t> data using statistical and machine learning techniques. We'll delve into dimensionality reduction, control charts, and anomaly detection to gain insights into stock performance and stability.</a:t>
            </a:r>
          </a:p>
        </p:txBody>
      </p:sp>
      <p:sp>
        <p:nvSpPr>
          <p:cNvPr id="9" name="TextBox 9"/>
          <p:cNvSpPr txBox="1"/>
          <p:nvPr/>
        </p:nvSpPr>
        <p:spPr>
          <a:xfrm>
            <a:off x="7937747" y="7123955"/>
            <a:ext cx="7021979" cy="2107308"/>
          </a:xfrm>
          <a:prstGeom prst="rect">
            <a:avLst/>
          </a:prstGeom>
        </p:spPr>
        <p:txBody>
          <a:bodyPr lIns="0" tIns="0" rIns="0" bIns="0" rtlCol="0" anchor="t">
            <a:spAutoFit/>
          </a:bodyPr>
          <a:lstStyle/>
          <a:p>
            <a:pPr algn="l">
              <a:lnSpc>
                <a:spcPts val="4248"/>
              </a:lnSpc>
            </a:pPr>
            <a:r>
              <a:rPr lang="en-US" sz="3000" b="1" dirty="0">
                <a:solidFill>
                  <a:srgbClr val="E2E6E9"/>
                </a:solidFill>
                <a:latin typeface="Arimo Bold"/>
                <a:ea typeface="Arimo Bold"/>
                <a:cs typeface="Arimo Bold"/>
                <a:sym typeface="Arimo Bold"/>
              </a:rPr>
              <a:t>Hasham Nadeem 2022205</a:t>
            </a:r>
          </a:p>
          <a:p>
            <a:pPr algn="l">
              <a:lnSpc>
                <a:spcPts val="4248"/>
              </a:lnSpc>
            </a:pPr>
            <a:r>
              <a:rPr lang="en-US" sz="3000" b="1" dirty="0">
                <a:solidFill>
                  <a:srgbClr val="E2E6E9"/>
                </a:solidFill>
                <a:latin typeface="Arimo Bold"/>
                <a:ea typeface="Arimo Bold"/>
                <a:cs typeface="Arimo Bold"/>
                <a:sym typeface="Arimo Bold"/>
              </a:rPr>
              <a:t>Hammad Ahmed 2022653</a:t>
            </a:r>
          </a:p>
          <a:p>
            <a:pPr algn="l">
              <a:lnSpc>
                <a:spcPts val="4248"/>
              </a:lnSpc>
            </a:pPr>
            <a:r>
              <a:rPr lang="en-US" sz="3000" b="1" dirty="0">
                <a:solidFill>
                  <a:srgbClr val="E2E6E9"/>
                </a:solidFill>
                <a:latin typeface="Arimo Bold"/>
                <a:ea typeface="Arimo Bold"/>
                <a:cs typeface="Arimo Bold"/>
                <a:sym typeface="Arimo Bold"/>
              </a:rPr>
              <a:t>Asad shah  2022123</a:t>
            </a:r>
          </a:p>
          <a:p>
            <a:pPr algn="l">
              <a:lnSpc>
                <a:spcPts val="4248"/>
              </a:lnSpc>
            </a:pPr>
            <a:r>
              <a:rPr lang="en-US" sz="3000" b="1" dirty="0">
                <a:solidFill>
                  <a:srgbClr val="E2E6E9"/>
                </a:solidFill>
                <a:latin typeface="Arimo Bold"/>
                <a:ea typeface="Arimo Bold"/>
                <a:cs typeface="Arimo Bold"/>
                <a:sym typeface="Arimo Bold"/>
              </a:rPr>
              <a:t>Muhammad Ahmed 2022337</a:t>
            </a:r>
          </a:p>
        </p:txBody>
      </p:sp>
      <p:pic>
        <p:nvPicPr>
          <p:cNvPr id="12" name="Image 0" descr="preencoded.png">
            <a:extLst>
              <a:ext uri="{FF2B5EF4-FFF2-40B4-BE49-F238E27FC236}">
                <a16:creationId xmlns:a16="http://schemas.microsoft.com/office/drawing/2014/main" id="{060CDFDF-EB11-2E84-4596-4D449F1B0289}"/>
              </a:ext>
            </a:extLst>
          </p:cNvPr>
          <p:cNvPicPr>
            <a:picLocks noChangeAspect="1"/>
          </p:cNvPicPr>
          <p:nvPr/>
        </p:nvPicPr>
        <p:blipFill>
          <a:blip r:embed="rId3"/>
          <a:stretch>
            <a:fillRect/>
          </a:stretch>
        </p:blipFill>
        <p:spPr>
          <a:xfrm>
            <a:off x="0" y="0"/>
            <a:ext cx="6858000" cy="1028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1B"/>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1213"/>
            </a:solidFill>
          </p:spPr>
          <p:txBody>
            <a:bodyPr/>
            <a:lstStyle/>
            <a:p>
              <a:endParaRPr lang="en-US"/>
            </a:p>
          </p:txBody>
        </p:sp>
      </p:grpSp>
      <p:sp>
        <p:nvSpPr>
          <p:cNvPr id="6" name="TextBox 6"/>
          <p:cNvSpPr txBox="1"/>
          <p:nvPr/>
        </p:nvSpPr>
        <p:spPr>
          <a:xfrm>
            <a:off x="1079748" y="2824757"/>
            <a:ext cx="7077967" cy="933748"/>
          </a:xfrm>
          <a:prstGeom prst="rect">
            <a:avLst/>
          </a:prstGeom>
        </p:spPr>
        <p:txBody>
          <a:bodyPr lIns="0" tIns="0" rIns="0" bIns="0" rtlCol="0" anchor="t">
            <a:spAutoFit/>
          </a:bodyPr>
          <a:lstStyle/>
          <a:p>
            <a:pPr algn="l">
              <a:lnSpc>
                <a:spcPts val="6875"/>
              </a:lnSpc>
            </a:pPr>
            <a:r>
              <a:rPr lang="en-US" sz="5500" b="1" spc="-55">
                <a:solidFill>
                  <a:srgbClr val="FFFFFF"/>
                </a:solidFill>
                <a:latin typeface="Arimo Bold"/>
                <a:ea typeface="Arimo Bold"/>
                <a:cs typeface="Arimo Bold"/>
                <a:sym typeface="Arimo Bold"/>
              </a:rPr>
              <a:t>Data Preprocessing</a:t>
            </a:r>
          </a:p>
        </p:txBody>
      </p:sp>
      <p:sp>
        <p:nvSpPr>
          <p:cNvPr id="7" name="TextBox 7"/>
          <p:cNvSpPr txBox="1"/>
          <p:nvPr/>
        </p:nvSpPr>
        <p:spPr>
          <a:xfrm>
            <a:off x="1079748" y="4491632"/>
            <a:ext cx="3506092" cy="476399"/>
          </a:xfrm>
          <a:prstGeom prst="rect">
            <a:avLst/>
          </a:prstGeom>
        </p:spPr>
        <p:txBody>
          <a:bodyPr lIns="0" tIns="0" rIns="0" bIns="0" rtlCol="0" anchor="t">
            <a:spAutoFit/>
          </a:bodyPr>
          <a:lstStyle/>
          <a:p>
            <a:pPr algn="l">
              <a:lnSpc>
                <a:spcPts val="3437"/>
              </a:lnSpc>
            </a:pPr>
            <a:r>
              <a:rPr lang="en-US" sz="2750" b="1" spc="-27">
                <a:solidFill>
                  <a:srgbClr val="FFFFFF"/>
                </a:solidFill>
                <a:latin typeface="Arimo Bold"/>
                <a:ea typeface="Arimo Bold"/>
                <a:cs typeface="Arimo Bold"/>
                <a:sym typeface="Arimo Bold"/>
              </a:rPr>
              <a:t>Reading CSV</a:t>
            </a:r>
          </a:p>
        </p:txBody>
      </p:sp>
      <p:sp>
        <p:nvSpPr>
          <p:cNvPr id="8" name="TextBox 8"/>
          <p:cNvSpPr txBox="1"/>
          <p:nvPr/>
        </p:nvSpPr>
        <p:spPr>
          <a:xfrm>
            <a:off x="1079748" y="5200352"/>
            <a:ext cx="4873675" cy="1927026"/>
          </a:xfrm>
          <a:prstGeom prst="rect">
            <a:avLst/>
          </a:prstGeom>
        </p:spPr>
        <p:txBody>
          <a:bodyPr lIns="0" tIns="0" rIns="0" bIns="0" rtlCol="0" anchor="t">
            <a:spAutoFit/>
          </a:bodyPr>
          <a:lstStyle/>
          <a:p>
            <a:pPr algn="l">
              <a:lnSpc>
                <a:spcPts val="3625"/>
              </a:lnSpc>
            </a:pPr>
            <a:r>
              <a:rPr lang="en-US" sz="2375">
                <a:solidFill>
                  <a:srgbClr val="E2E6E9"/>
                </a:solidFill>
                <a:latin typeface="Source Sans Pro"/>
                <a:ea typeface="Source Sans Pro"/>
                <a:cs typeface="Source Sans Pro"/>
                <a:sym typeface="Source Sans Pro"/>
              </a:rPr>
              <a:t>The data is loaded into a pandas DataFrame from the provided filepath, with the Date column parsed as datetime.</a:t>
            </a:r>
          </a:p>
        </p:txBody>
      </p:sp>
      <p:sp>
        <p:nvSpPr>
          <p:cNvPr id="9" name="TextBox 9"/>
          <p:cNvSpPr txBox="1"/>
          <p:nvPr/>
        </p:nvSpPr>
        <p:spPr>
          <a:xfrm>
            <a:off x="6715720" y="4491632"/>
            <a:ext cx="4422130" cy="476399"/>
          </a:xfrm>
          <a:prstGeom prst="rect">
            <a:avLst/>
          </a:prstGeom>
        </p:spPr>
        <p:txBody>
          <a:bodyPr lIns="0" tIns="0" rIns="0" bIns="0" rtlCol="0" anchor="t">
            <a:spAutoFit/>
          </a:bodyPr>
          <a:lstStyle/>
          <a:p>
            <a:pPr algn="l">
              <a:lnSpc>
                <a:spcPts val="3437"/>
              </a:lnSpc>
            </a:pPr>
            <a:r>
              <a:rPr lang="en-US" sz="2750" b="1" spc="-27">
                <a:solidFill>
                  <a:srgbClr val="FFFFFF"/>
                </a:solidFill>
                <a:latin typeface="Arimo Bold"/>
                <a:ea typeface="Arimo Bold"/>
                <a:cs typeface="Arimo Bold"/>
                <a:sym typeface="Arimo Bold"/>
              </a:rPr>
              <a:t>Handling Missing Values</a:t>
            </a:r>
          </a:p>
        </p:txBody>
      </p:sp>
      <p:sp>
        <p:nvSpPr>
          <p:cNvPr id="10" name="TextBox 10"/>
          <p:cNvSpPr txBox="1"/>
          <p:nvPr/>
        </p:nvSpPr>
        <p:spPr>
          <a:xfrm>
            <a:off x="6715720" y="5200352"/>
            <a:ext cx="4873675" cy="1927026"/>
          </a:xfrm>
          <a:prstGeom prst="rect">
            <a:avLst/>
          </a:prstGeom>
        </p:spPr>
        <p:txBody>
          <a:bodyPr lIns="0" tIns="0" rIns="0" bIns="0" rtlCol="0" anchor="t">
            <a:spAutoFit/>
          </a:bodyPr>
          <a:lstStyle/>
          <a:p>
            <a:pPr algn="l">
              <a:lnSpc>
                <a:spcPts val="3625"/>
              </a:lnSpc>
            </a:pPr>
            <a:r>
              <a:rPr lang="en-US" sz="2375">
                <a:solidFill>
                  <a:srgbClr val="E2E6E9"/>
                </a:solidFill>
                <a:latin typeface="Source Sans Pro"/>
                <a:ea typeface="Source Sans Pro"/>
                <a:cs typeface="Source Sans Pro"/>
                <a:sym typeface="Source Sans Pro"/>
              </a:rPr>
              <a:t>For each of the numeric columns (Open, High, Low, Close, Volume), missing values are filled with the median of the column.</a:t>
            </a:r>
          </a:p>
        </p:txBody>
      </p:sp>
      <p:sp>
        <p:nvSpPr>
          <p:cNvPr id="11" name="TextBox 11"/>
          <p:cNvSpPr txBox="1"/>
          <p:nvPr/>
        </p:nvSpPr>
        <p:spPr>
          <a:xfrm>
            <a:off x="12351692" y="4491632"/>
            <a:ext cx="3506092" cy="476399"/>
          </a:xfrm>
          <a:prstGeom prst="rect">
            <a:avLst/>
          </a:prstGeom>
        </p:spPr>
        <p:txBody>
          <a:bodyPr lIns="0" tIns="0" rIns="0" bIns="0" rtlCol="0" anchor="t">
            <a:spAutoFit/>
          </a:bodyPr>
          <a:lstStyle/>
          <a:p>
            <a:pPr algn="l">
              <a:lnSpc>
                <a:spcPts val="3437"/>
              </a:lnSpc>
            </a:pPr>
            <a:r>
              <a:rPr lang="en-US" sz="2750" b="1" spc="-27">
                <a:solidFill>
                  <a:srgbClr val="FFFFFF"/>
                </a:solidFill>
                <a:latin typeface="Arimo Bold"/>
                <a:ea typeface="Arimo Bold"/>
                <a:cs typeface="Arimo Bold"/>
                <a:sym typeface="Arimo Bold"/>
              </a:rPr>
              <a:t>Scaling Data</a:t>
            </a:r>
          </a:p>
        </p:txBody>
      </p:sp>
      <p:sp>
        <p:nvSpPr>
          <p:cNvPr id="12" name="TextBox 12"/>
          <p:cNvSpPr txBox="1"/>
          <p:nvPr/>
        </p:nvSpPr>
        <p:spPr>
          <a:xfrm>
            <a:off x="12351692" y="5200352"/>
            <a:ext cx="4873675" cy="1810624"/>
          </a:xfrm>
          <a:prstGeom prst="rect">
            <a:avLst/>
          </a:prstGeom>
        </p:spPr>
        <p:txBody>
          <a:bodyPr lIns="0" tIns="0" rIns="0" bIns="0" rtlCol="0" anchor="t">
            <a:spAutoFit/>
          </a:bodyPr>
          <a:lstStyle/>
          <a:p>
            <a:pPr algn="l">
              <a:lnSpc>
                <a:spcPts val="3625"/>
              </a:lnSpc>
            </a:pPr>
            <a:r>
              <a:rPr lang="en-US" sz="2375" dirty="0">
                <a:solidFill>
                  <a:srgbClr val="E2E6E9"/>
                </a:solidFill>
                <a:latin typeface="Source Sans Pro"/>
                <a:ea typeface="Source Sans Pro"/>
                <a:cs typeface="Source Sans Pro"/>
                <a:sym typeface="Source Sans Pro"/>
              </a:rPr>
              <a:t>The data is scaled using the StandardScaler, which handles outliers by scaling features according to the interquartile range.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1B"/>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1213"/>
            </a:solidFill>
          </p:spPr>
          <p:txBody>
            <a:bodyPr/>
            <a:lstStyle/>
            <a:p>
              <a:endParaRPr lang="en-US"/>
            </a:p>
          </p:txBody>
        </p:sp>
      </p:grpSp>
      <p:grpSp>
        <p:nvGrpSpPr>
          <p:cNvPr id="6" name="Group 6"/>
          <p:cNvGrpSpPr/>
          <p:nvPr/>
        </p:nvGrpSpPr>
        <p:grpSpPr>
          <a:xfrm>
            <a:off x="1079748" y="3854351"/>
            <a:ext cx="694135" cy="694135"/>
            <a:chOff x="0" y="0"/>
            <a:chExt cx="925513" cy="925513"/>
          </a:xfrm>
        </p:grpSpPr>
        <p:sp>
          <p:nvSpPr>
            <p:cNvPr id="7" name="Freeform 7"/>
            <p:cNvSpPr/>
            <p:nvPr/>
          </p:nvSpPr>
          <p:spPr>
            <a:xfrm>
              <a:off x="0" y="0"/>
              <a:ext cx="925576" cy="925576"/>
            </a:xfrm>
            <a:custGeom>
              <a:avLst/>
              <a:gdLst/>
              <a:ahLst/>
              <a:cxnLst/>
              <a:rect l="l" t="t" r="r" b="b"/>
              <a:pathLst>
                <a:path w="925576" h="925576">
                  <a:moveTo>
                    <a:pt x="0" y="61722"/>
                  </a:moveTo>
                  <a:cubicBezTo>
                    <a:pt x="0" y="27686"/>
                    <a:pt x="27686" y="0"/>
                    <a:pt x="61722" y="0"/>
                  </a:cubicBezTo>
                  <a:lnTo>
                    <a:pt x="863854" y="0"/>
                  </a:lnTo>
                  <a:cubicBezTo>
                    <a:pt x="897890" y="0"/>
                    <a:pt x="925576" y="27686"/>
                    <a:pt x="925576" y="61722"/>
                  </a:cubicBezTo>
                  <a:lnTo>
                    <a:pt x="925576" y="863854"/>
                  </a:lnTo>
                  <a:cubicBezTo>
                    <a:pt x="925576" y="897890"/>
                    <a:pt x="897890" y="925576"/>
                    <a:pt x="863854" y="925576"/>
                  </a:cubicBezTo>
                  <a:lnTo>
                    <a:pt x="61722" y="925576"/>
                  </a:lnTo>
                  <a:cubicBezTo>
                    <a:pt x="27686" y="925576"/>
                    <a:pt x="0" y="897890"/>
                    <a:pt x="0" y="863854"/>
                  </a:cubicBezTo>
                  <a:close/>
                </a:path>
              </a:pathLst>
            </a:custGeom>
            <a:solidFill>
              <a:srgbClr val="303132"/>
            </a:solidFill>
          </p:spPr>
          <p:txBody>
            <a:bodyPr/>
            <a:lstStyle/>
            <a:p>
              <a:endParaRPr lang="en-US"/>
            </a:p>
          </p:txBody>
        </p:sp>
      </p:grpSp>
      <p:grpSp>
        <p:nvGrpSpPr>
          <p:cNvPr id="8" name="Group 8"/>
          <p:cNvGrpSpPr/>
          <p:nvPr/>
        </p:nvGrpSpPr>
        <p:grpSpPr>
          <a:xfrm>
            <a:off x="5869335" y="3854351"/>
            <a:ext cx="694135" cy="694135"/>
            <a:chOff x="0" y="0"/>
            <a:chExt cx="925513" cy="925513"/>
          </a:xfrm>
        </p:grpSpPr>
        <p:sp>
          <p:nvSpPr>
            <p:cNvPr id="9" name="Freeform 9"/>
            <p:cNvSpPr/>
            <p:nvPr/>
          </p:nvSpPr>
          <p:spPr>
            <a:xfrm>
              <a:off x="0" y="0"/>
              <a:ext cx="925576" cy="925576"/>
            </a:xfrm>
            <a:custGeom>
              <a:avLst/>
              <a:gdLst/>
              <a:ahLst/>
              <a:cxnLst/>
              <a:rect l="l" t="t" r="r" b="b"/>
              <a:pathLst>
                <a:path w="925576" h="925576">
                  <a:moveTo>
                    <a:pt x="0" y="61722"/>
                  </a:moveTo>
                  <a:cubicBezTo>
                    <a:pt x="0" y="27686"/>
                    <a:pt x="27686" y="0"/>
                    <a:pt x="61722" y="0"/>
                  </a:cubicBezTo>
                  <a:lnTo>
                    <a:pt x="863854" y="0"/>
                  </a:lnTo>
                  <a:cubicBezTo>
                    <a:pt x="897890" y="0"/>
                    <a:pt x="925576" y="27686"/>
                    <a:pt x="925576" y="61722"/>
                  </a:cubicBezTo>
                  <a:lnTo>
                    <a:pt x="925576" y="863854"/>
                  </a:lnTo>
                  <a:cubicBezTo>
                    <a:pt x="925576" y="897890"/>
                    <a:pt x="897890" y="925576"/>
                    <a:pt x="863854" y="925576"/>
                  </a:cubicBezTo>
                  <a:lnTo>
                    <a:pt x="61722" y="925576"/>
                  </a:lnTo>
                  <a:cubicBezTo>
                    <a:pt x="27686" y="925576"/>
                    <a:pt x="0" y="897890"/>
                    <a:pt x="0" y="863854"/>
                  </a:cubicBezTo>
                  <a:close/>
                </a:path>
              </a:pathLst>
            </a:custGeom>
            <a:solidFill>
              <a:srgbClr val="303132"/>
            </a:solidFill>
          </p:spPr>
          <p:txBody>
            <a:bodyPr/>
            <a:lstStyle/>
            <a:p>
              <a:endParaRPr lang="en-US"/>
            </a:p>
          </p:txBody>
        </p:sp>
      </p:grpSp>
      <p:grpSp>
        <p:nvGrpSpPr>
          <p:cNvPr id="10" name="Group 10"/>
          <p:cNvGrpSpPr/>
          <p:nvPr/>
        </p:nvGrpSpPr>
        <p:grpSpPr>
          <a:xfrm>
            <a:off x="1079748" y="7446764"/>
            <a:ext cx="694135" cy="694135"/>
            <a:chOff x="0" y="0"/>
            <a:chExt cx="925513" cy="925513"/>
          </a:xfrm>
        </p:grpSpPr>
        <p:sp>
          <p:nvSpPr>
            <p:cNvPr id="11" name="Freeform 11"/>
            <p:cNvSpPr/>
            <p:nvPr/>
          </p:nvSpPr>
          <p:spPr>
            <a:xfrm>
              <a:off x="0" y="0"/>
              <a:ext cx="925576" cy="925576"/>
            </a:xfrm>
            <a:custGeom>
              <a:avLst/>
              <a:gdLst/>
              <a:ahLst/>
              <a:cxnLst/>
              <a:rect l="l" t="t" r="r" b="b"/>
              <a:pathLst>
                <a:path w="925576" h="925576">
                  <a:moveTo>
                    <a:pt x="0" y="61722"/>
                  </a:moveTo>
                  <a:cubicBezTo>
                    <a:pt x="0" y="27686"/>
                    <a:pt x="27686" y="0"/>
                    <a:pt x="61722" y="0"/>
                  </a:cubicBezTo>
                  <a:lnTo>
                    <a:pt x="863854" y="0"/>
                  </a:lnTo>
                  <a:cubicBezTo>
                    <a:pt x="897890" y="0"/>
                    <a:pt x="925576" y="27686"/>
                    <a:pt x="925576" y="61722"/>
                  </a:cubicBezTo>
                  <a:lnTo>
                    <a:pt x="925576" y="863854"/>
                  </a:lnTo>
                  <a:cubicBezTo>
                    <a:pt x="925576" y="897890"/>
                    <a:pt x="897890" y="925576"/>
                    <a:pt x="863854" y="925576"/>
                  </a:cubicBezTo>
                  <a:lnTo>
                    <a:pt x="61722" y="925576"/>
                  </a:lnTo>
                  <a:cubicBezTo>
                    <a:pt x="27686" y="925576"/>
                    <a:pt x="0" y="897890"/>
                    <a:pt x="0" y="863854"/>
                  </a:cubicBezTo>
                  <a:close/>
                </a:path>
              </a:pathLst>
            </a:custGeom>
            <a:solidFill>
              <a:srgbClr val="303132"/>
            </a:solidFill>
          </p:spPr>
          <p:txBody>
            <a:bodyPr/>
            <a:lstStyle/>
            <a:p>
              <a:endParaRPr lang="en-US"/>
            </a:p>
          </p:txBody>
        </p:sp>
      </p:grpSp>
      <p:sp>
        <p:nvSpPr>
          <p:cNvPr id="13" name="TextBox 13"/>
          <p:cNvSpPr txBox="1"/>
          <p:nvPr/>
        </p:nvSpPr>
        <p:spPr>
          <a:xfrm>
            <a:off x="1079748" y="1234231"/>
            <a:ext cx="9270504" cy="1810345"/>
          </a:xfrm>
          <a:prstGeom prst="rect">
            <a:avLst/>
          </a:prstGeom>
        </p:spPr>
        <p:txBody>
          <a:bodyPr lIns="0" tIns="0" rIns="0" bIns="0" rtlCol="0" anchor="t">
            <a:spAutoFit/>
          </a:bodyPr>
          <a:lstStyle/>
          <a:p>
            <a:pPr algn="l">
              <a:lnSpc>
                <a:spcPts val="6875"/>
              </a:lnSpc>
            </a:pPr>
            <a:r>
              <a:rPr lang="en-US" sz="5500" b="1" spc="-55">
                <a:solidFill>
                  <a:srgbClr val="FFFFFF"/>
                </a:solidFill>
                <a:latin typeface="Arimo Bold"/>
                <a:ea typeface="Arimo Bold"/>
                <a:cs typeface="Arimo Bold"/>
                <a:sym typeface="Arimo Bold"/>
              </a:rPr>
              <a:t>Dimensionality Reduction</a:t>
            </a:r>
          </a:p>
        </p:txBody>
      </p:sp>
      <p:sp>
        <p:nvSpPr>
          <p:cNvPr id="14" name="TextBox 14"/>
          <p:cNvSpPr txBox="1"/>
          <p:nvPr/>
        </p:nvSpPr>
        <p:spPr>
          <a:xfrm>
            <a:off x="1346447" y="4029075"/>
            <a:ext cx="160735" cy="382638"/>
          </a:xfrm>
          <a:prstGeom prst="rect">
            <a:avLst/>
          </a:prstGeom>
        </p:spPr>
        <p:txBody>
          <a:bodyPr lIns="0" tIns="0" rIns="0" bIns="0" rtlCol="0" anchor="t">
            <a:spAutoFit/>
          </a:bodyPr>
          <a:lstStyle/>
          <a:p>
            <a:pPr algn="ctr">
              <a:lnSpc>
                <a:spcPts val="3312"/>
              </a:lnSpc>
            </a:pPr>
            <a:r>
              <a:rPr lang="en-US" sz="3312" b="1" spc="-33">
                <a:solidFill>
                  <a:srgbClr val="E2E6E9"/>
                </a:solidFill>
                <a:latin typeface="Arimo Bold"/>
                <a:ea typeface="Arimo Bold"/>
                <a:cs typeface="Arimo Bold"/>
                <a:sym typeface="Arimo Bold"/>
              </a:rPr>
              <a:t>1</a:t>
            </a:r>
          </a:p>
        </p:txBody>
      </p:sp>
      <p:sp>
        <p:nvSpPr>
          <p:cNvPr id="15" name="TextBox 15"/>
          <p:cNvSpPr txBox="1"/>
          <p:nvPr/>
        </p:nvSpPr>
        <p:spPr>
          <a:xfrm>
            <a:off x="2082404" y="3816251"/>
            <a:ext cx="3478411" cy="914698"/>
          </a:xfrm>
          <a:prstGeom prst="rect">
            <a:avLst/>
          </a:prstGeom>
        </p:spPr>
        <p:txBody>
          <a:bodyPr lIns="0" tIns="0" rIns="0" bIns="0" rtlCol="0" anchor="t">
            <a:spAutoFit/>
          </a:bodyPr>
          <a:lstStyle/>
          <a:p>
            <a:pPr algn="l">
              <a:lnSpc>
                <a:spcPts val="3437"/>
              </a:lnSpc>
            </a:pPr>
            <a:r>
              <a:rPr lang="en-US" sz="2750" b="1" spc="-27">
                <a:solidFill>
                  <a:srgbClr val="E2E6E9"/>
                </a:solidFill>
                <a:latin typeface="Arimo Bold"/>
                <a:ea typeface="Arimo Bold"/>
                <a:cs typeface="Arimo Bold"/>
                <a:sym typeface="Arimo Bold"/>
              </a:rPr>
              <a:t>SVD Decomposition</a:t>
            </a:r>
          </a:p>
        </p:txBody>
      </p:sp>
      <p:sp>
        <p:nvSpPr>
          <p:cNvPr id="16" name="TextBox 16"/>
          <p:cNvSpPr txBox="1"/>
          <p:nvPr/>
        </p:nvSpPr>
        <p:spPr>
          <a:xfrm>
            <a:off x="2082404" y="4359474"/>
            <a:ext cx="3478411" cy="1927026"/>
          </a:xfrm>
          <a:prstGeom prst="rect">
            <a:avLst/>
          </a:prstGeom>
        </p:spPr>
        <p:txBody>
          <a:bodyPr lIns="0" tIns="0" rIns="0" bIns="0" rtlCol="0" anchor="t">
            <a:spAutoFit/>
          </a:bodyPr>
          <a:lstStyle/>
          <a:p>
            <a:pPr algn="l">
              <a:lnSpc>
                <a:spcPts val="3625"/>
              </a:lnSpc>
            </a:pPr>
            <a:r>
              <a:rPr lang="en-US" sz="2375" dirty="0">
                <a:solidFill>
                  <a:srgbClr val="E2E6E9"/>
                </a:solidFill>
                <a:latin typeface="Source Sans Pro"/>
                <a:ea typeface="Source Sans Pro"/>
                <a:cs typeface="Source Sans Pro"/>
                <a:sym typeface="Source Sans Pro"/>
              </a:rPr>
              <a:t>The scaled data undergoes SVD decomposition, yielding matrices U, S, and Vt.</a:t>
            </a:r>
          </a:p>
        </p:txBody>
      </p:sp>
      <p:sp>
        <p:nvSpPr>
          <p:cNvPr id="17" name="TextBox 17"/>
          <p:cNvSpPr txBox="1"/>
          <p:nvPr/>
        </p:nvSpPr>
        <p:spPr>
          <a:xfrm>
            <a:off x="6094362" y="4029075"/>
            <a:ext cx="244079" cy="382638"/>
          </a:xfrm>
          <a:prstGeom prst="rect">
            <a:avLst/>
          </a:prstGeom>
        </p:spPr>
        <p:txBody>
          <a:bodyPr lIns="0" tIns="0" rIns="0" bIns="0" rtlCol="0" anchor="t">
            <a:spAutoFit/>
          </a:bodyPr>
          <a:lstStyle/>
          <a:p>
            <a:pPr algn="ctr">
              <a:lnSpc>
                <a:spcPts val="3312"/>
              </a:lnSpc>
            </a:pPr>
            <a:r>
              <a:rPr lang="en-US" sz="3312" b="1" spc="-33">
                <a:solidFill>
                  <a:srgbClr val="E2E6E9"/>
                </a:solidFill>
                <a:latin typeface="Arimo Bold"/>
                <a:ea typeface="Arimo Bold"/>
                <a:cs typeface="Arimo Bold"/>
                <a:sym typeface="Arimo Bold"/>
              </a:rPr>
              <a:t>2</a:t>
            </a:r>
          </a:p>
        </p:txBody>
      </p:sp>
      <p:sp>
        <p:nvSpPr>
          <p:cNvPr id="18" name="TextBox 18"/>
          <p:cNvSpPr txBox="1"/>
          <p:nvPr/>
        </p:nvSpPr>
        <p:spPr>
          <a:xfrm>
            <a:off x="6871990" y="3816251"/>
            <a:ext cx="3478411" cy="476399"/>
          </a:xfrm>
          <a:prstGeom prst="rect">
            <a:avLst/>
          </a:prstGeom>
        </p:spPr>
        <p:txBody>
          <a:bodyPr lIns="0" tIns="0" rIns="0" bIns="0" rtlCol="0" anchor="t">
            <a:spAutoFit/>
          </a:bodyPr>
          <a:lstStyle/>
          <a:p>
            <a:pPr algn="l">
              <a:lnSpc>
                <a:spcPts val="3437"/>
              </a:lnSpc>
            </a:pPr>
            <a:r>
              <a:rPr lang="en-US" sz="2750" b="1" spc="-27">
                <a:solidFill>
                  <a:srgbClr val="E2E6E9"/>
                </a:solidFill>
                <a:latin typeface="Arimo Bold"/>
                <a:ea typeface="Arimo Bold"/>
                <a:cs typeface="Arimo Bold"/>
                <a:sym typeface="Arimo Bold"/>
              </a:rPr>
              <a:t>PCA Projection</a:t>
            </a:r>
          </a:p>
        </p:txBody>
      </p:sp>
      <p:sp>
        <p:nvSpPr>
          <p:cNvPr id="19" name="TextBox 19"/>
          <p:cNvSpPr txBox="1"/>
          <p:nvPr/>
        </p:nvSpPr>
        <p:spPr>
          <a:xfrm>
            <a:off x="6871990" y="4401442"/>
            <a:ext cx="3478411" cy="2389734"/>
          </a:xfrm>
          <a:prstGeom prst="rect">
            <a:avLst/>
          </a:prstGeom>
        </p:spPr>
        <p:txBody>
          <a:bodyPr lIns="0" tIns="0" rIns="0" bIns="0" rtlCol="0" anchor="t">
            <a:spAutoFit/>
          </a:bodyPr>
          <a:lstStyle/>
          <a:p>
            <a:pPr algn="l">
              <a:lnSpc>
                <a:spcPts val="3625"/>
              </a:lnSpc>
            </a:pPr>
            <a:r>
              <a:rPr lang="en-US" sz="2375">
                <a:solidFill>
                  <a:srgbClr val="E2E6E9"/>
                </a:solidFill>
                <a:latin typeface="Source Sans Pro"/>
                <a:ea typeface="Source Sans Pro"/>
                <a:cs typeface="Source Sans Pro"/>
                <a:sym typeface="Source Sans Pro"/>
              </a:rPr>
              <a:t>PCA is applied to the scaled data to project it into a lower-dimensional space (3 components by default).</a:t>
            </a:r>
          </a:p>
        </p:txBody>
      </p:sp>
      <p:sp>
        <p:nvSpPr>
          <p:cNvPr id="20" name="TextBox 20"/>
          <p:cNvSpPr txBox="1"/>
          <p:nvPr/>
        </p:nvSpPr>
        <p:spPr>
          <a:xfrm>
            <a:off x="1304330" y="7621489"/>
            <a:ext cx="244822" cy="423193"/>
          </a:xfrm>
          <a:prstGeom prst="rect">
            <a:avLst/>
          </a:prstGeom>
        </p:spPr>
        <p:txBody>
          <a:bodyPr wrap="square" lIns="0" tIns="0" rIns="0" bIns="0" rtlCol="0" anchor="t">
            <a:spAutoFit/>
          </a:bodyPr>
          <a:lstStyle/>
          <a:p>
            <a:pPr algn="ctr">
              <a:lnSpc>
                <a:spcPts val="3312"/>
              </a:lnSpc>
            </a:pPr>
            <a:r>
              <a:rPr lang="en-US" sz="3312" b="1" spc="-33" dirty="0">
                <a:solidFill>
                  <a:srgbClr val="E2E6E9"/>
                </a:solidFill>
                <a:latin typeface="Arimo Bold"/>
                <a:ea typeface="Arimo Bold"/>
                <a:cs typeface="Arimo Bold"/>
                <a:sym typeface="Arimo Bold"/>
              </a:rPr>
              <a:t>3</a:t>
            </a:r>
          </a:p>
        </p:txBody>
      </p:sp>
      <p:sp>
        <p:nvSpPr>
          <p:cNvPr id="21" name="TextBox 21"/>
          <p:cNvSpPr txBox="1"/>
          <p:nvPr/>
        </p:nvSpPr>
        <p:spPr>
          <a:xfrm>
            <a:off x="2082404" y="7408664"/>
            <a:ext cx="3506092" cy="407291"/>
          </a:xfrm>
          <a:prstGeom prst="rect">
            <a:avLst/>
          </a:prstGeom>
        </p:spPr>
        <p:txBody>
          <a:bodyPr wrap="square" lIns="0" tIns="0" rIns="0" bIns="0" rtlCol="0" anchor="t">
            <a:spAutoFit/>
          </a:bodyPr>
          <a:lstStyle/>
          <a:p>
            <a:pPr algn="l">
              <a:lnSpc>
                <a:spcPts val="3437"/>
              </a:lnSpc>
            </a:pPr>
            <a:r>
              <a:rPr lang="en-US" sz="2750" b="1" spc="-27" dirty="0">
                <a:solidFill>
                  <a:srgbClr val="E2E6E9"/>
                </a:solidFill>
                <a:latin typeface="Arimo Bold"/>
                <a:ea typeface="Arimo Bold"/>
                <a:cs typeface="Arimo Bold"/>
                <a:sym typeface="Arimo Bold"/>
              </a:rPr>
              <a:t>Visualization</a:t>
            </a:r>
          </a:p>
        </p:txBody>
      </p:sp>
      <p:sp>
        <p:nvSpPr>
          <p:cNvPr id="22" name="TextBox 22"/>
          <p:cNvSpPr txBox="1"/>
          <p:nvPr/>
        </p:nvSpPr>
        <p:spPr>
          <a:xfrm>
            <a:off x="2082404" y="7993856"/>
            <a:ext cx="8267849" cy="1810624"/>
          </a:xfrm>
          <a:prstGeom prst="rect">
            <a:avLst/>
          </a:prstGeom>
        </p:spPr>
        <p:txBody>
          <a:bodyPr wrap="square" lIns="0" tIns="0" rIns="0" bIns="0" rtlCol="0" anchor="t">
            <a:spAutoFit/>
          </a:bodyPr>
          <a:lstStyle/>
          <a:p>
            <a:pPr algn="l">
              <a:lnSpc>
                <a:spcPts val="3625"/>
              </a:lnSpc>
            </a:pPr>
            <a:r>
              <a:rPr lang="en-US" sz="2375" dirty="0">
                <a:solidFill>
                  <a:srgbClr val="E2E6E9"/>
                </a:solidFill>
                <a:latin typeface="Source Sans Pro"/>
                <a:ea typeface="Source Sans Pro"/>
                <a:cs typeface="Source Sans Pro"/>
                <a:sym typeface="Source Sans Pro"/>
              </a:rPr>
              <a:t>A scatter plot used to show the SVD and PCA reduction that in:</a:t>
            </a:r>
          </a:p>
          <a:p>
            <a:pPr marL="342900" indent="-342900" algn="l">
              <a:lnSpc>
                <a:spcPts val="3625"/>
              </a:lnSpc>
              <a:buFont typeface="Arial" panose="020B0604020202020204" pitchFamily="34" charset="0"/>
              <a:buChar char="•"/>
            </a:pPr>
            <a:r>
              <a:rPr lang="en-US" sz="2375" dirty="0">
                <a:solidFill>
                  <a:srgbClr val="E2E6E9"/>
                </a:solidFill>
                <a:latin typeface="Source Sans Pro"/>
                <a:ea typeface="Source Sans Pro"/>
                <a:cs typeface="Source Sans Pro"/>
                <a:sym typeface="Source Sans Pro"/>
              </a:rPr>
              <a:t>In SVD from purple to yellow represent increasing prices.</a:t>
            </a:r>
          </a:p>
          <a:p>
            <a:pPr marL="342900" indent="-342900" algn="l">
              <a:lnSpc>
                <a:spcPts val="3625"/>
              </a:lnSpc>
              <a:buFont typeface="Arial" panose="020B0604020202020204" pitchFamily="34" charset="0"/>
              <a:buChar char="•"/>
            </a:pPr>
            <a:r>
              <a:rPr lang="en-US" sz="2375" dirty="0">
                <a:solidFill>
                  <a:srgbClr val="E2E6E9"/>
                </a:solidFill>
                <a:latin typeface="Source Sans Pro"/>
                <a:ea typeface="Source Sans Pro"/>
                <a:cs typeface="Source Sans Pro"/>
                <a:sym typeface="Source Sans Pro"/>
              </a:rPr>
              <a:t>In PCA dark blue representing lower price and darker red showing higher price. </a:t>
            </a:r>
          </a:p>
        </p:txBody>
      </p:sp>
      <p:pic>
        <p:nvPicPr>
          <p:cNvPr id="24" name="Picture 23" descr="A screen shot of a computer generated diagram">
            <a:extLst>
              <a:ext uri="{FF2B5EF4-FFF2-40B4-BE49-F238E27FC236}">
                <a16:creationId xmlns:a16="http://schemas.microsoft.com/office/drawing/2014/main" id="{3CA9AA1D-DF69-715C-7ED4-3365FAC64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6600" y="0"/>
            <a:ext cx="7373257" cy="4991100"/>
          </a:xfrm>
          <a:prstGeom prst="rect">
            <a:avLst/>
          </a:prstGeom>
        </p:spPr>
      </p:pic>
      <p:pic>
        <p:nvPicPr>
          <p:cNvPr id="26" name="Picture 25" descr="A diagram of a component analysis">
            <a:extLst>
              <a:ext uri="{FF2B5EF4-FFF2-40B4-BE49-F238E27FC236}">
                <a16:creationId xmlns:a16="http://schemas.microsoft.com/office/drawing/2014/main" id="{C6687862-12CE-1973-CFCF-51F57569B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6600" y="4991100"/>
            <a:ext cx="7391400" cy="5294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957"/>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1B"/>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1213"/>
            </a:solidFill>
          </p:spPr>
          <p:txBody>
            <a:bodyPr/>
            <a:lstStyle/>
            <a:p>
              <a:endParaRPr lang="en-US" dirty="0"/>
            </a:p>
          </p:txBody>
        </p:sp>
      </p:grpSp>
      <p:sp>
        <p:nvSpPr>
          <p:cNvPr id="7" name="TextBox 7"/>
          <p:cNvSpPr txBox="1"/>
          <p:nvPr/>
        </p:nvSpPr>
        <p:spPr>
          <a:xfrm>
            <a:off x="1003547" y="6758583"/>
            <a:ext cx="7187356" cy="933747"/>
          </a:xfrm>
          <a:prstGeom prst="rect">
            <a:avLst/>
          </a:prstGeom>
        </p:spPr>
        <p:txBody>
          <a:bodyPr lIns="0" tIns="0" rIns="0" bIns="0" rtlCol="0" anchor="t">
            <a:spAutoFit/>
          </a:bodyPr>
          <a:lstStyle/>
          <a:p>
            <a:pPr algn="l">
              <a:lnSpc>
                <a:spcPts val="6875"/>
              </a:lnSpc>
            </a:pPr>
            <a:r>
              <a:rPr lang="en-US" sz="5500" b="1" spc="-55" dirty="0">
                <a:solidFill>
                  <a:srgbClr val="FFFFFF"/>
                </a:solidFill>
                <a:latin typeface="Arimo Bold"/>
                <a:ea typeface="Arimo Bold"/>
                <a:cs typeface="Arimo Bold"/>
                <a:sym typeface="Arimo Bold"/>
              </a:rPr>
              <a:t>Correlation Analysis</a:t>
            </a:r>
          </a:p>
        </p:txBody>
      </p:sp>
      <p:sp>
        <p:nvSpPr>
          <p:cNvPr id="8" name="TextBox 8"/>
          <p:cNvSpPr txBox="1"/>
          <p:nvPr/>
        </p:nvSpPr>
        <p:spPr>
          <a:xfrm>
            <a:off x="1003547" y="8078838"/>
            <a:ext cx="16128504" cy="888898"/>
          </a:xfrm>
          <a:prstGeom prst="rect">
            <a:avLst/>
          </a:prstGeom>
        </p:spPr>
        <p:txBody>
          <a:bodyPr lIns="0" tIns="0" rIns="0" bIns="0" rtlCol="0" anchor="t">
            <a:spAutoFit/>
          </a:bodyPr>
          <a:lstStyle/>
          <a:p>
            <a:pPr algn="l">
              <a:lnSpc>
                <a:spcPts val="3625"/>
              </a:lnSpc>
            </a:pPr>
            <a:r>
              <a:rPr lang="en-GB" sz="2400" dirty="0">
                <a:solidFill>
                  <a:srgbClr val="E2E6E9"/>
                </a:solidFill>
              </a:rPr>
              <a:t>Correlation Heatmap: Shows the correlation between different price metrics (High, Low, Open, Close). The uniform red </a:t>
            </a:r>
            <a:r>
              <a:rPr lang="en-GB" sz="2400" dirty="0" err="1">
                <a:solidFill>
                  <a:srgbClr val="E2E6E9"/>
                </a:solidFill>
              </a:rPr>
              <a:t>color</a:t>
            </a:r>
            <a:r>
              <a:rPr lang="en-GB" sz="2400" dirty="0">
                <a:solidFill>
                  <a:srgbClr val="E2E6E9"/>
                </a:solidFill>
              </a:rPr>
              <a:t> with values of 1 indicates perfect or near-perfect correlation between all these metrics, suggesting they move very closely together.</a:t>
            </a:r>
            <a:endParaRPr lang="en-US" sz="2375" dirty="0">
              <a:solidFill>
                <a:srgbClr val="E2E6E9"/>
              </a:solidFill>
              <a:latin typeface="Source Sans Pro"/>
              <a:ea typeface="Source Sans Pro"/>
              <a:cs typeface="Source Sans Pro"/>
              <a:sym typeface="Source Sans Pro"/>
            </a:endParaRPr>
          </a:p>
        </p:txBody>
      </p:sp>
      <p:pic>
        <p:nvPicPr>
          <p:cNvPr id="10" name="Picture 9" descr="A red grid with white numbers&#10;&#10;Description automatically generated">
            <a:extLst>
              <a:ext uri="{FF2B5EF4-FFF2-40B4-BE49-F238E27FC236}">
                <a16:creationId xmlns:a16="http://schemas.microsoft.com/office/drawing/2014/main" id="{59CA48DF-0F3B-9E96-2B54-F34C80265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46339"/>
            <a:ext cx="10863943" cy="66922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1B"/>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1213"/>
            </a:solidFill>
          </p:spPr>
          <p:txBody>
            <a:bodyPr/>
            <a:lstStyle/>
            <a:p>
              <a:endParaRPr lang="en-US"/>
            </a:p>
          </p:txBody>
        </p:sp>
      </p:grpSp>
      <p:sp>
        <p:nvSpPr>
          <p:cNvPr id="7" name="TextBox 7"/>
          <p:cNvSpPr txBox="1"/>
          <p:nvPr/>
        </p:nvSpPr>
        <p:spPr>
          <a:xfrm>
            <a:off x="304800" y="1599902"/>
            <a:ext cx="7331125" cy="933748"/>
          </a:xfrm>
          <a:prstGeom prst="rect">
            <a:avLst/>
          </a:prstGeom>
        </p:spPr>
        <p:txBody>
          <a:bodyPr lIns="0" tIns="0" rIns="0" bIns="0" rtlCol="0" anchor="t">
            <a:spAutoFit/>
          </a:bodyPr>
          <a:lstStyle/>
          <a:p>
            <a:pPr algn="l">
              <a:lnSpc>
                <a:spcPts val="6875"/>
              </a:lnSpc>
            </a:pPr>
            <a:r>
              <a:rPr lang="en-US" sz="5500" b="1" spc="-55" dirty="0">
                <a:solidFill>
                  <a:srgbClr val="FFFFFF"/>
                </a:solidFill>
                <a:latin typeface="Arimo Bold"/>
                <a:ea typeface="Arimo Bold"/>
                <a:cs typeface="Arimo Bold"/>
                <a:sym typeface="Arimo Bold"/>
              </a:rPr>
              <a:t>Time Series Analysis</a:t>
            </a:r>
          </a:p>
        </p:txBody>
      </p:sp>
      <p:sp>
        <p:nvSpPr>
          <p:cNvPr id="8" name="TextBox 8"/>
          <p:cNvSpPr txBox="1"/>
          <p:nvPr/>
        </p:nvSpPr>
        <p:spPr>
          <a:xfrm>
            <a:off x="349746" y="2892591"/>
            <a:ext cx="9270504" cy="4120552"/>
          </a:xfrm>
          <a:prstGeom prst="rect">
            <a:avLst/>
          </a:prstGeom>
        </p:spPr>
        <p:txBody>
          <a:bodyPr lIns="0" tIns="0" rIns="0" bIns="0" rtlCol="0" anchor="t">
            <a:spAutoFit/>
          </a:bodyPr>
          <a:lstStyle/>
          <a:p>
            <a:pPr algn="l">
              <a:lnSpc>
                <a:spcPts val="3625"/>
              </a:lnSpc>
            </a:pPr>
            <a:r>
              <a:rPr lang="en-US" sz="2375" dirty="0">
                <a:solidFill>
                  <a:srgbClr val="E2E6E9"/>
                </a:solidFill>
                <a:latin typeface="Source Sans Pro"/>
                <a:ea typeface="Source Sans Pro"/>
                <a:cs typeface="Source Sans Pro"/>
                <a:sym typeface="Source Sans Pro"/>
              </a:rPr>
              <a:t>A subplot layout is created with one subplot per stock attribute. For each attribute, a line chart is plotted showing its value over time, with different colors for each attribute.</a:t>
            </a:r>
          </a:p>
          <a:p>
            <a:pPr algn="l">
              <a:lnSpc>
                <a:spcPts val="3625"/>
              </a:lnSpc>
            </a:pPr>
            <a:endParaRPr lang="en-US" sz="2375" dirty="0">
              <a:solidFill>
                <a:srgbClr val="E2E6E9"/>
              </a:solidFill>
              <a:latin typeface="Source Sans Pro"/>
              <a:ea typeface="Source Sans Pro"/>
              <a:cs typeface="Source Sans Pro"/>
              <a:sym typeface="Source Sans Pro"/>
            </a:endParaRPr>
          </a:p>
          <a:p>
            <a:pPr algn="l">
              <a:lnSpc>
                <a:spcPts val="3625"/>
              </a:lnSpc>
            </a:pPr>
            <a:r>
              <a:rPr lang="en-GB" sz="2400" dirty="0">
                <a:solidFill>
                  <a:srgbClr val="E2E6E9"/>
                </a:solidFill>
              </a:rPr>
              <a:t>This graph shows Bitcoin's price movement from 2013 to 2021. The blue line represents opening prices and the orange line shows closing prices. There's a notable bull run in late 2017 reaching around $20,000, followed by a bigger surge in 2021 reaching approximately $60,000. The price remained relatively stable below $5,000 from 2013 to 2017.</a:t>
            </a:r>
            <a:endParaRPr lang="en-US" sz="2375" dirty="0">
              <a:solidFill>
                <a:srgbClr val="E2E6E9"/>
              </a:solidFill>
              <a:latin typeface="Source Sans Pro"/>
              <a:ea typeface="Source Sans Pro"/>
              <a:cs typeface="Source Sans Pro"/>
              <a:sym typeface="Source Sans Pro"/>
            </a:endParaRPr>
          </a:p>
        </p:txBody>
      </p:sp>
      <p:pic>
        <p:nvPicPr>
          <p:cNvPr id="10" name="Picture 9" descr="A graph showing the price of a stock market">
            <a:extLst>
              <a:ext uri="{FF2B5EF4-FFF2-40B4-BE49-F238E27FC236}">
                <a16:creationId xmlns:a16="http://schemas.microsoft.com/office/drawing/2014/main" id="{205B1035-9CF7-372B-0894-1036CF10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996" y="1257300"/>
            <a:ext cx="8318004" cy="5219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1B"/>
            </a:solidFill>
          </p:spPr>
          <p:txBody>
            <a:bodyPr/>
            <a:lstStyle/>
            <a:p>
              <a:endParaRPr lang="en-US"/>
            </a:p>
          </p:txBody>
        </p:sp>
      </p:grpSp>
      <p:grpSp>
        <p:nvGrpSpPr>
          <p:cNvPr id="4" name="Group 4"/>
          <p:cNvGrpSpPr/>
          <p:nvPr/>
        </p:nvGrpSpPr>
        <p:grpSpPr>
          <a:xfrm>
            <a:off x="7620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1213"/>
            </a:solidFill>
          </p:spPr>
          <p:txBody>
            <a:bodyPr/>
            <a:lstStyle/>
            <a:p>
              <a:endParaRPr lang="en-US"/>
            </a:p>
          </p:txBody>
        </p:sp>
      </p:grpSp>
      <p:sp>
        <p:nvSpPr>
          <p:cNvPr id="8" name="TextBox 8"/>
          <p:cNvSpPr txBox="1"/>
          <p:nvPr/>
        </p:nvSpPr>
        <p:spPr>
          <a:xfrm>
            <a:off x="7937747" y="3052911"/>
            <a:ext cx="9270504" cy="1810345"/>
          </a:xfrm>
          <a:prstGeom prst="rect">
            <a:avLst/>
          </a:prstGeom>
        </p:spPr>
        <p:txBody>
          <a:bodyPr lIns="0" tIns="0" rIns="0" bIns="0" rtlCol="0" anchor="t">
            <a:spAutoFit/>
          </a:bodyPr>
          <a:lstStyle/>
          <a:p>
            <a:pPr algn="l">
              <a:lnSpc>
                <a:spcPts val="6875"/>
              </a:lnSpc>
            </a:pPr>
            <a:r>
              <a:rPr lang="en-US" sz="5500" b="1" spc="-55">
                <a:solidFill>
                  <a:srgbClr val="FFFFFF"/>
                </a:solidFill>
                <a:latin typeface="Arimo Bold"/>
                <a:ea typeface="Arimo Bold"/>
                <a:cs typeface="Arimo Bold"/>
                <a:sym typeface="Arimo Bold"/>
              </a:rPr>
              <a:t>Distribution and Anomaly Detection</a:t>
            </a:r>
          </a:p>
        </p:txBody>
      </p:sp>
      <p:sp>
        <p:nvSpPr>
          <p:cNvPr id="9" name="TextBox 9"/>
          <p:cNvSpPr txBox="1"/>
          <p:nvPr/>
        </p:nvSpPr>
        <p:spPr>
          <a:xfrm>
            <a:off x="7937747" y="5249764"/>
            <a:ext cx="9270504" cy="1927026"/>
          </a:xfrm>
          <a:prstGeom prst="rect">
            <a:avLst/>
          </a:prstGeom>
        </p:spPr>
        <p:txBody>
          <a:bodyPr lIns="0" tIns="0" rIns="0" bIns="0" rtlCol="0" anchor="t">
            <a:spAutoFit/>
          </a:bodyPr>
          <a:lstStyle/>
          <a:p>
            <a:pPr algn="l">
              <a:lnSpc>
                <a:spcPts val="3625"/>
              </a:lnSpc>
            </a:pPr>
            <a:r>
              <a:rPr lang="en-US" sz="2375">
                <a:solidFill>
                  <a:srgbClr val="E2E6E9"/>
                </a:solidFill>
                <a:latin typeface="Source Sans Pro"/>
                <a:ea typeface="Source Sans Pro"/>
                <a:cs typeface="Source Sans Pro"/>
                <a:sym typeface="Source Sans Pro"/>
              </a:rPr>
              <a:t>Box and violin plots are generated to visualize the distributions of stock attributes. Anomalies are detected using Z-scores (values greater than 3 standard deviations from the mean). The anomalies are marked on the plots using red stars.</a:t>
            </a:r>
          </a:p>
        </p:txBody>
      </p:sp>
      <p:pic>
        <p:nvPicPr>
          <p:cNvPr id="11" name="Picture 10" descr="A diagram showing the price distribution">
            <a:extLst>
              <a:ext uri="{FF2B5EF4-FFF2-40B4-BE49-F238E27FC236}">
                <a16:creationId xmlns:a16="http://schemas.microsoft.com/office/drawing/2014/main" id="{5C3DFA73-962E-7CAC-F6F6-B9E3FAC16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88"/>
            <a:ext cx="7445829" cy="5254452"/>
          </a:xfrm>
          <a:prstGeom prst="rect">
            <a:avLst/>
          </a:prstGeom>
        </p:spPr>
      </p:pic>
      <p:pic>
        <p:nvPicPr>
          <p:cNvPr id="13" name="Picture 12" descr="A graph showing a loss of a price&#10;&#10;Description automatically generated with medium confidence">
            <a:extLst>
              <a:ext uri="{FF2B5EF4-FFF2-40B4-BE49-F238E27FC236}">
                <a16:creationId xmlns:a16="http://schemas.microsoft.com/office/drawing/2014/main" id="{E1B5948D-14EB-79AF-9AC0-2C7DEA015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49765"/>
            <a:ext cx="7445829" cy="51743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1B"/>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1213"/>
            </a:solidFill>
          </p:spPr>
          <p:txBody>
            <a:bodyPr/>
            <a:lstStyle/>
            <a:p>
              <a:endParaRPr lang="en-US"/>
            </a:p>
          </p:txBody>
        </p:sp>
      </p:grpSp>
      <p:sp>
        <p:nvSpPr>
          <p:cNvPr id="6" name="Freeform 6" descr="preencoded.png"/>
          <p:cNvSpPr/>
          <p:nvPr/>
        </p:nvSpPr>
        <p:spPr>
          <a:xfrm>
            <a:off x="8189435" y="2238490"/>
            <a:ext cx="636984" cy="636985"/>
          </a:xfrm>
          <a:custGeom>
            <a:avLst/>
            <a:gdLst/>
            <a:ahLst/>
            <a:cxnLst/>
            <a:rect l="l" t="t" r="r" b="b"/>
            <a:pathLst>
              <a:path w="636984" h="636985">
                <a:moveTo>
                  <a:pt x="0" y="0"/>
                </a:moveTo>
                <a:lnTo>
                  <a:pt x="636984" y="0"/>
                </a:lnTo>
                <a:lnTo>
                  <a:pt x="636984" y="636985"/>
                </a:lnTo>
                <a:lnTo>
                  <a:pt x="0" y="636985"/>
                </a:lnTo>
                <a:lnTo>
                  <a:pt x="0" y="0"/>
                </a:lnTo>
                <a:close/>
              </a:path>
            </a:pathLst>
          </a:custGeom>
          <a:blipFill>
            <a:blip r:embed="rId3"/>
            <a:stretch>
              <a:fillRect/>
            </a:stretch>
          </a:blipFill>
        </p:spPr>
        <p:txBody>
          <a:bodyPr/>
          <a:lstStyle/>
          <a:p>
            <a:endParaRPr lang="en-US"/>
          </a:p>
        </p:txBody>
      </p:sp>
      <p:sp>
        <p:nvSpPr>
          <p:cNvPr id="7" name="Freeform 7" descr="preencoded.png"/>
          <p:cNvSpPr/>
          <p:nvPr/>
        </p:nvSpPr>
        <p:spPr>
          <a:xfrm>
            <a:off x="13203752" y="2238490"/>
            <a:ext cx="636984" cy="636985"/>
          </a:xfrm>
          <a:custGeom>
            <a:avLst/>
            <a:gdLst/>
            <a:ahLst/>
            <a:cxnLst/>
            <a:rect l="l" t="t" r="r" b="b"/>
            <a:pathLst>
              <a:path w="636984" h="636985">
                <a:moveTo>
                  <a:pt x="0" y="0"/>
                </a:moveTo>
                <a:lnTo>
                  <a:pt x="636983" y="0"/>
                </a:lnTo>
                <a:lnTo>
                  <a:pt x="636983" y="636985"/>
                </a:lnTo>
                <a:lnTo>
                  <a:pt x="0" y="636985"/>
                </a:lnTo>
                <a:lnTo>
                  <a:pt x="0" y="0"/>
                </a:lnTo>
                <a:close/>
              </a:path>
            </a:pathLst>
          </a:custGeom>
          <a:blipFill>
            <a:blip r:embed="rId4"/>
            <a:stretch>
              <a:fillRect/>
            </a:stretch>
          </a:blipFill>
        </p:spPr>
        <p:txBody>
          <a:bodyPr/>
          <a:lstStyle/>
          <a:p>
            <a:endParaRPr lang="en-US"/>
          </a:p>
        </p:txBody>
      </p:sp>
      <p:sp>
        <p:nvSpPr>
          <p:cNvPr id="8" name="Freeform 8" descr="preencoded.png"/>
          <p:cNvSpPr/>
          <p:nvPr/>
        </p:nvSpPr>
        <p:spPr>
          <a:xfrm>
            <a:off x="8189435" y="6320399"/>
            <a:ext cx="636984" cy="636985"/>
          </a:xfrm>
          <a:custGeom>
            <a:avLst/>
            <a:gdLst/>
            <a:ahLst/>
            <a:cxnLst/>
            <a:rect l="l" t="t" r="r" b="b"/>
            <a:pathLst>
              <a:path w="636984" h="636985">
                <a:moveTo>
                  <a:pt x="0" y="0"/>
                </a:moveTo>
                <a:lnTo>
                  <a:pt x="636984" y="0"/>
                </a:lnTo>
                <a:lnTo>
                  <a:pt x="636984" y="636985"/>
                </a:lnTo>
                <a:lnTo>
                  <a:pt x="0" y="636985"/>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8189435" y="843111"/>
            <a:ext cx="6631186" cy="771376"/>
          </a:xfrm>
          <a:prstGeom prst="rect">
            <a:avLst/>
          </a:prstGeom>
        </p:spPr>
        <p:txBody>
          <a:bodyPr lIns="0" tIns="0" rIns="0" bIns="0" rtlCol="0" anchor="t">
            <a:spAutoFit/>
          </a:bodyPr>
          <a:lstStyle/>
          <a:p>
            <a:pPr algn="l">
              <a:lnSpc>
                <a:spcPts val="5687"/>
              </a:lnSpc>
            </a:pPr>
            <a:r>
              <a:rPr lang="en-US" sz="4499" b="1" spc="-44">
                <a:solidFill>
                  <a:srgbClr val="FFFFFF"/>
                </a:solidFill>
                <a:latin typeface="Arimo Bold"/>
                <a:ea typeface="Arimo Bold"/>
                <a:cs typeface="Arimo Bold"/>
                <a:sym typeface="Arimo Bold"/>
              </a:rPr>
              <a:t>Control Chart Analysis</a:t>
            </a:r>
          </a:p>
        </p:txBody>
      </p:sp>
      <p:sp>
        <p:nvSpPr>
          <p:cNvPr id="12" name="TextBox 12"/>
          <p:cNvSpPr txBox="1"/>
          <p:nvPr/>
        </p:nvSpPr>
        <p:spPr>
          <a:xfrm>
            <a:off x="8189435" y="3101692"/>
            <a:ext cx="2895600" cy="390525"/>
          </a:xfrm>
          <a:prstGeom prst="rect">
            <a:avLst/>
          </a:prstGeom>
        </p:spPr>
        <p:txBody>
          <a:bodyPr lIns="0" tIns="0" rIns="0" bIns="0" rtlCol="0" anchor="t">
            <a:spAutoFit/>
          </a:bodyPr>
          <a:lstStyle/>
          <a:p>
            <a:pPr algn="l">
              <a:lnSpc>
                <a:spcPts val="2812"/>
              </a:lnSpc>
            </a:pPr>
            <a:r>
              <a:rPr lang="en-US" sz="2249" b="1" spc="-22">
                <a:solidFill>
                  <a:srgbClr val="E2E6E9"/>
                </a:solidFill>
                <a:latin typeface="Arimo Bold"/>
                <a:ea typeface="Arimo Bold"/>
                <a:cs typeface="Arimo Bold"/>
                <a:sym typeface="Arimo Bold"/>
              </a:rPr>
              <a:t>EWMA</a:t>
            </a:r>
          </a:p>
        </p:txBody>
      </p:sp>
      <p:sp>
        <p:nvSpPr>
          <p:cNvPr id="13" name="TextBox 13"/>
          <p:cNvSpPr txBox="1"/>
          <p:nvPr/>
        </p:nvSpPr>
        <p:spPr>
          <a:xfrm>
            <a:off x="8189435" y="3578389"/>
            <a:ext cx="4632126" cy="1977629"/>
          </a:xfrm>
          <a:prstGeom prst="rect">
            <a:avLst/>
          </a:prstGeom>
        </p:spPr>
        <p:txBody>
          <a:bodyPr lIns="0" tIns="0" rIns="0" bIns="0" rtlCol="0" anchor="t">
            <a:spAutoFit/>
          </a:bodyPr>
          <a:lstStyle/>
          <a:p>
            <a:pPr algn="l">
              <a:lnSpc>
                <a:spcPts val="3000"/>
              </a:lnSpc>
            </a:pPr>
            <a:r>
              <a:rPr lang="en-US" sz="2000">
                <a:solidFill>
                  <a:srgbClr val="E2E6E9"/>
                </a:solidFill>
                <a:latin typeface="Source Sans Pro"/>
                <a:ea typeface="Source Sans Pro"/>
                <a:cs typeface="Source Sans Pro"/>
                <a:sym typeface="Source Sans Pro"/>
              </a:rPr>
              <a:t>The EWMA is calculated using a smoothing factor (λ = 0.2). Control limits (UCL and LCL) are calculated using the mean and standard deviation of the data, with a margin of 3 standard deviations.</a:t>
            </a:r>
          </a:p>
        </p:txBody>
      </p:sp>
      <p:sp>
        <p:nvSpPr>
          <p:cNvPr id="14" name="TextBox 14"/>
          <p:cNvSpPr txBox="1"/>
          <p:nvPr/>
        </p:nvSpPr>
        <p:spPr>
          <a:xfrm>
            <a:off x="13203752" y="3101692"/>
            <a:ext cx="2895600" cy="390525"/>
          </a:xfrm>
          <a:prstGeom prst="rect">
            <a:avLst/>
          </a:prstGeom>
        </p:spPr>
        <p:txBody>
          <a:bodyPr lIns="0" tIns="0" rIns="0" bIns="0" rtlCol="0" anchor="t">
            <a:spAutoFit/>
          </a:bodyPr>
          <a:lstStyle/>
          <a:p>
            <a:pPr algn="l">
              <a:lnSpc>
                <a:spcPts val="2812"/>
              </a:lnSpc>
            </a:pPr>
            <a:r>
              <a:rPr lang="en-US" sz="2249" b="1" spc="-22">
                <a:solidFill>
                  <a:srgbClr val="E2E6E9"/>
                </a:solidFill>
                <a:latin typeface="Arimo Bold"/>
                <a:ea typeface="Arimo Bold"/>
                <a:cs typeface="Arimo Bold"/>
                <a:sym typeface="Arimo Bold"/>
              </a:rPr>
              <a:t>CUSUM</a:t>
            </a:r>
          </a:p>
        </p:txBody>
      </p:sp>
      <p:sp>
        <p:nvSpPr>
          <p:cNvPr id="15" name="TextBox 15"/>
          <p:cNvSpPr txBox="1"/>
          <p:nvPr/>
        </p:nvSpPr>
        <p:spPr>
          <a:xfrm>
            <a:off x="13203752" y="3578389"/>
            <a:ext cx="4632126" cy="1977629"/>
          </a:xfrm>
          <a:prstGeom prst="rect">
            <a:avLst/>
          </a:prstGeom>
        </p:spPr>
        <p:txBody>
          <a:bodyPr lIns="0" tIns="0" rIns="0" bIns="0" rtlCol="0" anchor="t">
            <a:spAutoFit/>
          </a:bodyPr>
          <a:lstStyle/>
          <a:p>
            <a:pPr algn="l">
              <a:lnSpc>
                <a:spcPts val="3000"/>
              </a:lnSpc>
            </a:pPr>
            <a:r>
              <a:rPr lang="en-US" sz="2000">
                <a:solidFill>
                  <a:srgbClr val="E2E6E9"/>
                </a:solidFill>
                <a:latin typeface="Source Sans Pro"/>
                <a:ea typeface="Source Sans Pro"/>
                <a:cs typeface="Source Sans Pro"/>
                <a:sym typeface="Source Sans Pro"/>
              </a:rPr>
              <a:t>CUSUM is calculated for both positive and negative deviations from the mean with a reference value k = 0.5. The cumulative sum for both positive and negative deviations is plotted, along with control limits.</a:t>
            </a:r>
          </a:p>
        </p:txBody>
      </p:sp>
      <p:sp>
        <p:nvSpPr>
          <p:cNvPr id="16" name="TextBox 16"/>
          <p:cNvSpPr txBox="1"/>
          <p:nvPr/>
        </p:nvSpPr>
        <p:spPr>
          <a:xfrm>
            <a:off x="8189435" y="7183601"/>
            <a:ext cx="2895600" cy="390525"/>
          </a:xfrm>
          <a:prstGeom prst="rect">
            <a:avLst/>
          </a:prstGeom>
        </p:spPr>
        <p:txBody>
          <a:bodyPr lIns="0" tIns="0" rIns="0" bIns="0" rtlCol="0" anchor="t">
            <a:spAutoFit/>
          </a:bodyPr>
          <a:lstStyle/>
          <a:p>
            <a:pPr algn="l">
              <a:lnSpc>
                <a:spcPts val="2812"/>
              </a:lnSpc>
            </a:pPr>
            <a:r>
              <a:rPr lang="en-US" sz="2249" b="1" spc="-22">
                <a:solidFill>
                  <a:srgbClr val="E2E6E9"/>
                </a:solidFill>
                <a:latin typeface="Arimo Bold"/>
                <a:ea typeface="Arimo Bold"/>
                <a:cs typeface="Arimo Bold"/>
                <a:sym typeface="Arimo Bold"/>
              </a:rPr>
              <a:t>Shewhart</a:t>
            </a:r>
          </a:p>
        </p:txBody>
      </p:sp>
      <p:sp>
        <p:nvSpPr>
          <p:cNvPr id="17" name="TextBox 17"/>
          <p:cNvSpPr txBox="1"/>
          <p:nvPr/>
        </p:nvSpPr>
        <p:spPr>
          <a:xfrm>
            <a:off x="8189435" y="7660297"/>
            <a:ext cx="4632126" cy="1977629"/>
          </a:xfrm>
          <a:prstGeom prst="rect">
            <a:avLst/>
          </a:prstGeom>
        </p:spPr>
        <p:txBody>
          <a:bodyPr lIns="0" tIns="0" rIns="0" bIns="0" rtlCol="0" anchor="t">
            <a:spAutoFit/>
          </a:bodyPr>
          <a:lstStyle/>
          <a:p>
            <a:pPr algn="l">
              <a:lnSpc>
                <a:spcPts val="3000"/>
              </a:lnSpc>
            </a:pPr>
            <a:r>
              <a:rPr lang="en-US" sz="2000">
                <a:solidFill>
                  <a:srgbClr val="E2E6E9"/>
                </a:solidFill>
                <a:latin typeface="Source Sans Pro"/>
                <a:ea typeface="Source Sans Pro"/>
                <a:cs typeface="Source Sans Pro"/>
                <a:sym typeface="Source Sans Pro"/>
              </a:rPr>
              <a:t>The mean and standard deviation of each attribute are used to calculate the upper and lower control limits. Raw data and control limits are plotted on the same chart.</a:t>
            </a:r>
          </a:p>
        </p:txBody>
      </p:sp>
      <p:pic>
        <p:nvPicPr>
          <p:cNvPr id="19" name="Picture 18" descr="A graph with a line&#10;&#10;Description automatically generated">
            <a:extLst>
              <a:ext uri="{FF2B5EF4-FFF2-40B4-BE49-F238E27FC236}">
                <a16:creationId xmlns:a16="http://schemas.microsoft.com/office/drawing/2014/main" id="{F4D0D2A0-E44B-C3D4-911D-A565915C48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6977341"/>
            <a:ext cx="7924800" cy="3314700"/>
          </a:xfrm>
          <a:prstGeom prst="rect">
            <a:avLst/>
          </a:prstGeom>
        </p:spPr>
      </p:pic>
      <p:pic>
        <p:nvPicPr>
          <p:cNvPr id="23" name="Picture 22" descr="A graph with a line graph&#10;&#10;Description automatically generated">
            <a:extLst>
              <a:ext uri="{FF2B5EF4-FFF2-40B4-BE49-F238E27FC236}">
                <a16:creationId xmlns:a16="http://schemas.microsoft.com/office/drawing/2014/main" id="{1639506E-ECEA-C565-2A21-CBA031D3A6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32" y="3541048"/>
            <a:ext cx="7913769" cy="3467100"/>
          </a:xfrm>
          <a:prstGeom prst="rect">
            <a:avLst/>
          </a:prstGeom>
        </p:spPr>
      </p:pic>
      <p:pic>
        <p:nvPicPr>
          <p:cNvPr id="27" name="Picture 26" descr="A graph showing a blue line">
            <a:extLst>
              <a:ext uri="{FF2B5EF4-FFF2-40B4-BE49-F238E27FC236}">
                <a16:creationId xmlns:a16="http://schemas.microsoft.com/office/drawing/2014/main" id="{C304AA20-FBD8-AE14-AD21-0345FB1362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52547"/>
            <a:ext cx="7913769" cy="35885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1B"/>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1213"/>
            </a:solidFill>
          </p:spPr>
          <p:txBody>
            <a:bodyPr/>
            <a:lstStyle/>
            <a:p>
              <a:endParaRPr lang="en-US"/>
            </a:p>
          </p:txBody>
        </p:sp>
      </p:grpSp>
      <p:sp>
        <p:nvSpPr>
          <p:cNvPr id="6" name="Freeform 6" descr="preencoded.png"/>
          <p:cNvSpPr/>
          <p:nvPr/>
        </p:nvSpPr>
        <p:spPr>
          <a:xfrm>
            <a:off x="0" y="0"/>
            <a:ext cx="18288000" cy="3856732"/>
          </a:xfrm>
          <a:custGeom>
            <a:avLst/>
            <a:gdLst/>
            <a:ahLst/>
            <a:cxnLst/>
            <a:rect l="l" t="t" r="r" b="b"/>
            <a:pathLst>
              <a:path w="18288000" h="3856732">
                <a:moveTo>
                  <a:pt x="0" y="0"/>
                </a:moveTo>
                <a:lnTo>
                  <a:pt x="18288000" y="0"/>
                </a:lnTo>
                <a:lnTo>
                  <a:pt x="18288000" y="3856732"/>
                </a:lnTo>
                <a:lnTo>
                  <a:pt x="0" y="3856732"/>
                </a:lnTo>
                <a:lnTo>
                  <a:pt x="0" y="0"/>
                </a:lnTo>
                <a:close/>
              </a:path>
            </a:pathLst>
          </a:custGeom>
          <a:blipFill>
            <a:blip r:embed="rId3"/>
            <a:stretch>
              <a:fillRect t="-11" b="-11"/>
            </a:stretch>
          </a:blipFill>
        </p:spPr>
        <p:txBody>
          <a:bodyPr/>
          <a:lstStyle/>
          <a:p>
            <a:endParaRPr lang="en-US"/>
          </a:p>
        </p:txBody>
      </p:sp>
      <p:sp>
        <p:nvSpPr>
          <p:cNvPr id="7" name="TextBox 7"/>
          <p:cNvSpPr txBox="1"/>
          <p:nvPr/>
        </p:nvSpPr>
        <p:spPr>
          <a:xfrm>
            <a:off x="1079748" y="5651004"/>
            <a:ext cx="7012186" cy="933747"/>
          </a:xfrm>
          <a:prstGeom prst="rect">
            <a:avLst/>
          </a:prstGeom>
        </p:spPr>
        <p:txBody>
          <a:bodyPr lIns="0" tIns="0" rIns="0" bIns="0" rtlCol="0" anchor="t">
            <a:spAutoFit/>
          </a:bodyPr>
          <a:lstStyle/>
          <a:p>
            <a:pPr algn="l">
              <a:lnSpc>
                <a:spcPts val="6875"/>
              </a:lnSpc>
            </a:pPr>
            <a:r>
              <a:rPr lang="en-US" sz="5500" b="1" spc="-55">
                <a:solidFill>
                  <a:srgbClr val="FFFFFF"/>
                </a:solidFill>
                <a:latin typeface="Arimo Bold"/>
                <a:ea typeface="Arimo Bold"/>
                <a:cs typeface="Arimo Bold"/>
                <a:sym typeface="Arimo Bold"/>
              </a:rPr>
              <a:t>Conclusion</a:t>
            </a:r>
          </a:p>
        </p:txBody>
      </p:sp>
      <p:sp>
        <p:nvSpPr>
          <p:cNvPr id="8" name="TextBox 8"/>
          <p:cNvSpPr txBox="1"/>
          <p:nvPr/>
        </p:nvSpPr>
        <p:spPr>
          <a:xfrm>
            <a:off x="1079748" y="6971259"/>
            <a:ext cx="16128504" cy="1348959"/>
          </a:xfrm>
          <a:prstGeom prst="rect">
            <a:avLst/>
          </a:prstGeom>
        </p:spPr>
        <p:txBody>
          <a:bodyPr lIns="0" tIns="0" rIns="0" bIns="0" rtlCol="0" anchor="t">
            <a:spAutoFit/>
          </a:bodyPr>
          <a:lstStyle/>
          <a:p>
            <a:pPr algn="l">
              <a:lnSpc>
                <a:spcPts val="3625"/>
              </a:lnSpc>
            </a:pPr>
            <a:r>
              <a:rPr lang="en-US" sz="2375" dirty="0">
                <a:solidFill>
                  <a:srgbClr val="E2E6E9"/>
                </a:solidFill>
                <a:latin typeface="Source Sans Pro"/>
                <a:ea typeface="Source Sans Pro"/>
                <a:cs typeface="Source Sans Pro"/>
                <a:sym typeface="Source Sans Pro"/>
              </a:rPr>
              <a:t>This analysis provides a comprehensive view of Crypto data performance over time. By using PCA and SVD for data reduction, and various control charts (EWMA, CUSUM, Shewhart) for monitoring behavior, we can gain valuable insights into crypto performance, detect anomalies, and make informed decisions.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597</Words>
  <Application>Microsoft Office PowerPoint</Application>
  <PresentationFormat>Custom</PresentationFormat>
  <Paragraphs>66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Source Sans Pro</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Amazon-Stock-Data-Analysis.pptx</dc:title>
  <cp:lastModifiedBy>u2022205</cp:lastModifiedBy>
  <cp:revision>3</cp:revision>
  <dcterms:created xsi:type="dcterms:W3CDTF">2006-08-16T00:00:00Z</dcterms:created>
  <dcterms:modified xsi:type="dcterms:W3CDTF">2024-12-29T08:14:50Z</dcterms:modified>
  <dc:identifier>DAGaX5mpeIk</dc:identifier>
</cp:coreProperties>
</file>