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7" r:id="rId4"/>
    <p:sldId id="260" r:id="rId5"/>
    <p:sldId id="261" r:id="rId6"/>
    <p:sldId id="265" r:id="rId7"/>
    <p:sldId id="268" r:id="rId8"/>
    <p:sldId id="269" r:id="rId9"/>
    <p:sldId id="270" r:id="rId10"/>
    <p:sldId id="267" r:id="rId11"/>
    <p:sldId id="271" r:id="rId12"/>
    <p:sldId id="272" r:id="rId13"/>
    <p:sldId id="273" r:id="rId14"/>
    <p:sldId id="274" r:id="rId15"/>
    <p:sldId id="275" r:id="rId16"/>
    <p:sldId id="262" r:id="rId17"/>
    <p:sldId id="276" r:id="rId18"/>
    <p:sldId id="264"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2C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C76C6-EAEA-4C2B-AFCF-6874D6866481}" type="datetimeFigureOut">
              <a:rPr lang="en-CA" smtClean="0"/>
              <a:t>2020-04-03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92441-FE69-4A1C-BE5F-53FC40C05BB5}" type="slidenum">
              <a:rPr lang="en-CA" smtClean="0"/>
              <a:t>‹#›</a:t>
            </a:fld>
            <a:endParaRPr lang="en-CA"/>
          </a:p>
        </p:txBody>
      </p:sp>
    </p:spTree>
    <p:extLst>
      <p:ext uri="{BB962C8B-B14F-4D97-AF65-F5344CB8AC3E}">
        <p14:creationId xmlns:p14="http://schemas.microsoft.com/office/powerpoint/2010/main" val="286350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common-data-model/industry-accelerator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Excel: Often starting point for automation because it broadly used by business power users. An Excel file would be equivalent to a CDS entity. Excel however, lacks scalability and it sucks when it comes to governance and </a:t>
            </a:r>
            <a:r>
              <a:rPr lang="en-CA" dirty="0" err="1"/>
              <a:t>manageablilty</a:t>
            </a:r>
            <a:r>
              <a:rPr lang="en-CA" dirty="0"/>
              <a:t>. </a:t>
            </a:r>
            <a:br>
              <a:rPr lang="en-CA" dirty="0"/>
            </a:br>
            <a:r>
              <a:rPr lang="en-CA" dirty="0"/>
              <a:t>Access: It has been widely used as business apps engine in the past. Really fit the bill, but also fell short as technology option when dealing with large amounts of data. CDS advantages over access, is the amount of connectors available in the market. </a:t>
            </a:r>
          </a:p>
          <a:p>
            <a:r>
              <a:rPr lang="en-CA" dirty="0" err="1"/>
              <a:t>Sharepoint</a:t>
            </a:r>
            <a:r>
              <a:rPr lang="en-CA" dirty="0"/>
              <a:t>: If you are familiar with SP, you find that when using SP in combination with other Power Platform components will get you way ahead of the crowd, but CDS will surpass SP, when you need relational DB setup. SP lists won’t work well under that particular scenario. </a:t>
            </a:r>
            <a:br>
              <a:rPr lang="en-CA" dirty="0"/>
            </a:br>
            <a:r>
              <a:rPr lang="en-CA" dirty="0" err="1"/>
              <a:t>SQl</a:t>
            </a:r>
            <a:r>
              <a:rPr lang="en-CA" dirty="0"/>
              <a:t> Server: The most advanced and reliable data storage technology in this discussion, but does not offer the almost “automatic” </a:t>
            </a:r>
            <a:r>
              <a:rPr lang="en-CA" dirty="0" err="1"/>
              <a:t>abstrations</a:t>
            </a:r>
            <a:r>
              <a:rPr lang="en-CA" dirty="0"/>
              <a:t> that CDS offers. When we wild a database in CDS, we automatically inherit Security features, Forms, Views, import and Export capabilities, and </a:t>
            </a:r>
            <a:r>
              <a:rPr lang="en-CA" dirty="0" err="1"/>
              <a:t>webapi</a:t>
            </a:r>
            <a:r>
              <a:rPr lang="en-CA" dirty="0"/>
              <a:t> extensibility. </a:t>
            </a:r>
          </a:p>
          <a:p>
            <a:endParaRPr lang="en-CA" dirty="0"/>
          </a:p>
        </p:txBody>
      </p:sp>
      <p:sp>
        <p:nvSpPr>
          <p:cNvPr id="4" name="Slide Number Placeholder 3"/>
          <p:cNvSpPr>
            <a:spLocks noGrp="1"/>
          </p:cNvSpPr>
          <p:nvPr>
            <p:ph type="sldNum" sz="quarter" idx="5"/>
          </p:nvPr>
        </p:nvSpPr>
        <p:spPr/>
        <p:txBody>
          <a:bodyPr/>
          <a:lstStyle/>
          <a:p>
            <a:fld id="{E0792441-FE69-4A1C-BE5F-53FC40C05BB5}" type="slidenum">
              <a:rPr lang="en-CA" smtClean="0"/>
              <a:t>9</a:t>
            </a:fld>
            <a:endParaRPr lang="en-CA"/>
          </a:p>
        </p:txBody>
      </p:sp>
    </p:spTree>
    <p:extLst>
      <p:ext uri="{BB962C8B-B14F-4D97-AF65-F5344CB8AC3E}">
        <p14:creationId xmlns:p14="http://schemas.microsoft.com/office/powerpoint/2010/main" val="140404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Explain: Environments, Solutions, Entities</a:t>
            </a:r>
          </a:p>
          <a:p>
            <a:endParaRPr lang="en-CA" dirty="0"/>
          </a:p>
        </p:txBody>
      </p:sp>
      <p:sp>
        <p:nvSpPr>
          <p:cNvPr id="4" name="Slide Number Placeholder 3"/>
          <p:cNvSpPr>
            <a:spLocks noGrp="1"/>
          </p:cNvSpPr>
          <p:nvPr>
            <p:ph type="sldNum" sz="quarter" idx="5"/>
          </p:nvPr>
        </p:nvSpPr>
        <p:spPr/>
        <p:txBody>
          <a:bodyPr/>
          <a:lstStyle/>
          <a:p>
            <a:fld id="{E0792441-FE69-4A1C-BE5F-53FC40C05BB5}" type="slidenum">
              <a:rPr lang="en-CA" smtClean="0"/>
              <a:t>11</a:t>
            </a:fld>
            <a:endParaRPr lang="en-CA"/>
          </a:p>
        </p:txBody>
      </p:sp>
    </p:spTree>
    <p:extLst>
      <p:ext uri="{BB962C8B-B14F-4D97-AF65-F5344CB8AC3E}">
        <p14:creationId xmlns:p14="http://schemas.microsoft.com/office/powerpoint/2010/main" val="18369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 Accessing CDS</a:t>
            </a:r>
          </a:p>
          <a:p>
            <a:r>
              <a:rPr lang="en-CA" dirty="0"/>
              <a:t>2 – Create Solution File</a:t>
            </a:r>
          </a:p>
          <a:p>
            <a:r>
              <a:rPr lang="en-CA" dirty="0"/>
              <a:t>3 – Create Entity</a:t>
            </a:r>
          </a:p>
          <a:p>
            <a:r>
              <a:rPr lang="en-CA" dirty="0"/>
              <a:t>4 – Create Attributes</a:t>
            </a:r>
          </a:p>
          <a:p>
            <a:r>
              <a:rPr lang="en-CA" dirty="0"/>
              <a:t>5 – Create Business Rules</a:t>
            </a:r>
          </a:p>
          <a:p>
            <a:r>
              <a:rPr lang="en-CA" dirty="0"/>
              <a:t>6 – Show Sample Flow</a:t>
            </a:r>
          </a:p>
          <a:p>
            <a:r>
              <a:rPr lang="en-CA" dirty="0"/>
              <a:t>7 – Create Canvas App</a:t>
            </a:r>
          </a:p>
          <a:p>
            <a:endParaRPr lang="en-CA" dirty="0"/>
          </a:p>
        </p:txBody>
      </p:sp>
      <p:sp>
        <p:nvSpPr>
          <p:cNvPr id="4" name="Slide Number Placeholder 3"/>
          <p:cNvSpPr>
            <a:spLocks noGrp="1"/>
          </p:cNvSpPr>
          <p:nvPr>
            <p:ph type="sldNum" sz="quarter" idx="5"/>
          </p:nvPr>
        </p:nvSpPr>
        <p:spPr/>
        <p:txBody>
          <a:bodyPr/>
          <a:lstStyle/>
          <a:p>
            <a:fld id="{E0792441-FE69-4A1C-BE5F-53FC40C05BB5}" type="slidenum">
              <a:rPr lang="en-CA" smtClean="0"/>
              <a:t>13</a:t>
            </a:fld>
            <a:endParaRPr lang="en-CA"/>
          </a:p>
        </p:txBody>
      </p:sp>
    </p:spTree>
    <p:extLst>
      <p:ext uri="{BB962C8B-B14F-4D97-AF65-F5344CB8AC3E}">
        <p14:creationId xmlns:p14="http://schemas.microsoft.com/office/powerpoint/2010/main" val="223892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https://docs.microsoft.com/en-us/common-data-model/industry-accelerators</a:t>
            </a:r>
            <a:endParaRPr lang="en-CA" dirty="0"/>
          </a:p>
        </p:txBody>
      </p:sp>
      <p:sp>
        <p:nvSpPr>
          <p:cNvPr id="4" name="Slide Number Placeholder 3"/>
          <p:cNvSpPr>
            <a:spLocks noGrp="1"/>
          </p:cNvSpPr>
          <p:nvPr>
            <p:ph type="sldNum" sz="quarter" idx="5"/>
          </p:nvPr>
        </p:nvSpPr>
        <p:spPr/>
        <p:txBody>
          <a:bodyPr/>
          <a:lstStyle/>
          <a:p>
            <a:fld id="{E0792441-FE69-4A1C-BE5F-53FC40C05BB5}" type="slidenum">
              <a:rPr lang="en-CA" smtClean="0"/>
              <a:t>14</a:t>
            </a:fld>
            <a:endParaRPr lang="en-CA"/>
          </a:p>
        </p:txBody>
      </p:sp>
    </p:spTree>
    <p:extLst>
      <p:ext uri="{BB962C8B-B14F-4D97-AF65-F5344CB8AC3E}">
        <p14:creationId xmlns:p14="http://schemas.microsoft.com/office/powerpoint/2010/main" val="280272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81AB-D01F-458E-885E-760ED112D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44BF4FE-424E-442D-B31C-608565F96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1AF49D2-D9F4-4655-BF52-13B16A2FDC79}"/>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5" name="Footer Placeholder 4">
            <a:extLst>
              <a:ext uri="{FF2B5EF4-FFF2-40B4-BE49-F238E27FC236}">
                <a16:creationId xmlns:a16="http://schemas.microsoft.com/office/drawing/2014/main" id="{E34A3C21-B424-4ABF-9083-E4CECA375A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DDE08F-ADA9-4AB6-8CAE-891D7566DEAD}"/>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373860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10D9-215D-4FB6-9B76-FCE745472B4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58D9E5-A3DD-4447-9F86-707DA639A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70C545-86A8-4671-88E4-644F66262CEC}"/>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5" name="Footer Placeholder 4">
            <a:extLst>
              <a:ext uri="{FF2B5EF4-FFF2-40B4-BE49-F238E27FC236}">
                <a16:creationId xmlns:a16="http://schemas.microsoft.com/office/drawing/2014/main" id="{9EA80F48-016E-4B6D-B4BA-8220FBDC5B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65E039-7B5B-4F9C-8A7C-CD93C89A827B}"/>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406263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DF4A2-841B-4470-916D-AAFD45869E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516302D-506D-46B1-90D8-337031E70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4971DDF-1708-4814-889A-2023A5E57292}"/>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5" name="Footer Placeholder 4">
            <a:extLst>
              <a:ext uri="{FF2B5EF4-FFF2-40B4-BE49-F238E27FC236}">
                <a16:creationId xmlns:a16="http://schemas.microsoft.com/office/drawing/2014/main" id="{B206D09F-FC2C-42F3-AFF9-CC575D6FA0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FABB50-9822-49A3-B85C-6979D0D15242}"/>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421938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6DBE-5596-4D90-BFD0-BC5ED72FF45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75C9CF-5A3E-4348-8F02-8A29AAEAA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AB27623-77A5-4FA9-BEA3-1D4EFB862F6C}"/>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5" name="Footer Placeholder 4">
            <a:extLst>
              <a:ext uri="{FF2B5EF4-FFF2-40B4-BE49-F238E27FC236}">
                <a16:creationId xmlns:a16="http://schemas.microsoft.com/office/drawing/2014/main" id="{D28EDC7A-FDC3-451A-BD4E-2928FF78539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3AE545-88AA-4505-8FD5-71AED649DD60}"/>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1067578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DA7F-A89F-403F-A974-1906FB9D7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1851A9F-7BE1-4BB1-B726-FB58D7DE9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299EB-7064-47A8-A438-5C81EB842ED2}"/>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5" name="Footer Placeholder 4">
            <a:extLst>
              <a:ext uri="{FF2B5EF4-FFF2-40B4-BE49-F238E27FC236}">
                <a16:creationId xmlns:a16="http://schemas.microsoft.com/office/drawing/2014/main" id="{E70274B7-738D-4ACC-B071-0A21454319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4F8CFD-932C-44D7-A9B9-7D608A49592F}"/>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345954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E9F8-E9E6-49E6-9E08-F7890946B7E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57BE4D-D842-45F2-9E94-3B078AEDF2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37A6D84-D2A2-414C-96B8-2E1C855A9F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1ADC633-F733-4FFD-85FA-6B8E97EA3760}"/>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6" name="Footer Placeholder 5">
            <a:extLst>
              <a:ext uri="{FF2B5EF4-FFF2-40B4-BE49-F238E27FC236}">
                <a16:creationId xmlns:a16="http://schemas.microsoft.com/office/drawing/2014/main" id="{B1618FF8-779E-406E-8A6D-EA474D15A76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27D2D5-D381-4139-9850-869A2736A260}"/>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280983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18C3-A9FE-44BE-9391-60B2AD71BB5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AFE03BD-1EFF-43E4-8237-99689393B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D93A4-E973-4E87-B8C3-30E9D4AC5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E4B723B-FBDE-471E-9F4B-D7F46BF29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95DF06-B6A1-4DDB-8601-9FF056B05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B3B1F1-A837-42D7-A238-99674B89C66F}"/>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8" name="Footer Placeholder 7">
            <a:extLst>
              <a:ext uri="{FF2B5EF4-FFF2-40B4-BE49-F238E27FC236}">
                <a16:creationId xmlns:a16="http://schemas.microsoft.com/office/drawing/2014/main" id="{70AAE486-1C93-48AC-9728-C8F0E76B4D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F45A4A5-A186-4A65-9F00-300EA1DF60AB}"/>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76466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F770-6E5C-471E-B3F9-7CB3B98B09E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EF064F2-3F08-48E3-AF9A-44FB7FB1F106}"/>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4" name="Footer Placeholder 3">
            <a:extLst>
              <a:ext uri="{FF2B5EF4-FFF2-40B4-BE49-F238E27FC236}">
                <a16:creationId xmlns:a16="http://schemas.microsoft.com/office/drawing/2014/main" id="{AB17EAAE-FE77-4154-BFC1-D7F63B5B43B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7BA40E4-103E-4964-9978-589529CC7192}"/>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113264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432919-9236-4777-8569-8BF4B3097383}"/>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3" name="Footer Placeholder 2">
            <a:extLst>
              <a:ext uri="{FF2B5EF4-FFF2-40B4-BE49-F238E27FC236}">
                <a16:creationId xmlns:a16="http://schemas.microsoft.com/office/drawing/2014/main" id="{46AC3BE9-0606-436F-B831-904C0FA19F3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7F6F05E-D3AF-4416-853F-BFA26CF1ED70}"/>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267718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FA1-44ED-48DA-8B08-DEE3EF146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7F852BE-8F96-4130-9F00-9E2880A90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7B8EBCC-DB21-447F-BD8D-B704C3843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EC69A-FCC3-4842-8B67-6469609F28F2}"/>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6" name="Footer Placeholder 5">
            <a:extLst>
              <a:ext uri="{FF2B5EF4-FFF2-40B4-BE49-F238E27FC236}">
                <a16:creationId xmlns:a16="http://schemas.microsoft.com/office/drawing/2014/main" id="{579CFFCD-F0FD-4D07-9988-E09844BC372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1500FB1-0BE5-4260-AB5F-73AC0C6DC280}"/>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264490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63E8-ECC2-4E80-BAA1-3242C8D29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819D7F0-1EB7-41FE-8317-F013D09F2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5C43EE-B1DE-479F-A1A9-96D993145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E69A0-70C9-4B49-ABF2-DE37E03E4AEA}"/>
              </a:ext>
            </a:extLst>
          </p:cNvPr>
          <p:cNvSpPr>
            <a:spLocks noGrp="1"/>
          </p:cNvSpPr>
          <p:nvPr>
            <p:ph type="dt" sz="half" idx="10"/>
          </p:nvPr>
        </p:nvSpPr>
        <p:spPr/>
        <p:txBody>
          <a:bodyPr/>
          <a:lstStyle/>
          <a:p>
            <a:fld id="{A9520DA3-3797-418D-BC39-2A1614668475}" type="datetimeFigureOut">
              <a:rPr lang="en-CA" smtClean="0"/>
              <a:t>2020-04-03</a:t>
            </a:fld>
            <a:endParaRPr lang="en-CA"/>
          </a:p>
        </p:txBody>
      </p:sp>
      <p:sp>
        <p:nvSpPr>
          <p:cNvPr id="6" name="Footer Placeholder 5">
            <a:extLst>
              <a:ext uri="{FF2B5EF4-FFF2-40B4-BE49-F238E27FC236}">
                <a16:creationId xmlns:a16="http://schemas.microsoft.com/office/drawing/2014/main" id="{8C6020E9-11C9-42C9-9B25-9B5C13F98E0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FE496A-CDB7-48F8-83DF-634A14358ACE}"/>
              </a:ext>
            </a:extLst>
          </p:cNvPr>
          <p:cNvSpPr>
            <a:spLocks noGrp="1"/>
          </p:cNvSpPr>
          <p:nvPr>
            <p:ph type="sldNum" sz="quarter" idx="12"/>
          </p:nvPr>
        </p:nvSpPr>
        <p:spPr/>
        <p:txBody>
          <a:bodyPr/>
          <a:lstStyle/>
          <a:p>
            <a:fld id="{D9E4B66B-D9D9-45D3-BCF4-6B825A4A5F9D}" type="slidenum">
              <a:rPr lang="en-CA" smtClean="0"/>
              <a:t>‹#›</a:t>
            </a:fld>
            <a:endParaRPr lang="en-CA"/>
          </a:p>
        </p:txBody>
      </p:sp>
    </p:spTree>
    <p:extLst>
      <p:ext uri="{BB962C8B-B14F-4D97-AF65-F5344CB8AC3E}">
        <p14:creationId xmlns:p14="http://schemas.microsoft.com/office/powerpoint/2010/main" val="233151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066F3F-6ED9-4E56-BBBE-37DB30389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CFD5B3B-9C93-4071-9ECF-8488CE240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692F60-CAF2-4922-BC87-B872FBC21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20DA3-3797-418D-BC39-2A1614668475}" type="datetimeFigureOut">
              <a:rPr lang="en-CA" smtClean="0"/>
              <a:t>2020-04-03</a:t>
            </a:fld>
            <a:endParaRPr lang="en-CA"/>
          </a:p>
        </p:txBody>
      </p:sp>
      <p:sp>
        <p:nvSpPr>
          <p:cNvPr id="5" name="Footer Placeholder 4">
            <a:extLst>
              <a:ext uri="{FF2B5EF4-FFF2-40B4-BE49-F238E27FC236}">
                <a16:creationId xmlns:a16="http://schemas.microsoft.com/office/drawing/2014/main" id="{9B5AB6EE-1BBF-4FB6-A2F9-8E86511AE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8EBCA25-9F1E-4345-AFB6-521395E79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4B66B-D9D9-45D3-BCF4-6B825A4A5F9D}" type="slidenum">
              <a:rPr lang="en-CA" smtClean="0"/>
              <a:t>‹#›</a:t>
            </a:fld>
            <a:endParaRPr lang="en-CA"/>
          </a:p>
        </p:txBody>
      </p:sp>
    </p:spTree>
    <p:extLst>
      <p:ext uri="{BB962C8B-B14F-4D97-AF65-F5344CB8AC3E}">
        <p14:creationId xmlns:p14="http://schemas.microsoft.com/office/powerpoint/2010/main" val="400335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common-data-model/industry-accelerators" TargetMode="External"/><Relationship Id="rId2" Type="http://schemas.openxmlformats.org/officeDocument/2006/relationships/hyperlink" Target="https://docs.microsoft.com/en-us/learn/paths/get-started-cds/" TargetMode="External"/><Relationship Id="rId1" Type="http://schemas.openxmlformats.org/officeDocument/2006/relationships/slideLayout" Target="../slideLayouts/slideLayout1.xml"/><Relationship Id="rId5" Type="http://schemas.openxmlformats.org/officeDocument/2006/relationships/hyperlink" Target="https://www.xrmtoolbox.com/" TargetMode="External"/><Relationship Id="rId4" Type="http://schemas.openxmlformats.org/officeDocument/2006/relationships/hyperlink" Target="https://cds.tool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2C6967-372F-4E7F-ACDC-62C2936EF1D2}"/>
              </a:ext>
            </a:extLst>
          </p:cNvPr>
          <p:cNvPicPr>
            <a:picLocks noChangeAspect="1"/>
          </p:cNvPicPr>
          <p:nvPr/>
        </p:nvPicPr>
        <p:blipFill>
          <a:blip r:embed="rId2"/>
          <a:stretch>
            <a:fillRect/>
          </a:stretch>
        </p:blipFill>
        <p:spPr>
          <a:xfrm>
            <a:off x="1443333" y="1295295"/>
            <a:ext cx="9483133" cy="2133705"/>
          </a:xfrm>
          <a:prstGeom prst="rect">
            <a:avLst/>
          </a:prstGeom>
        </p:spPr>
      </p:pic>
      <p:sp>
        <p:nvSpPr>
          <p:cNvPr id="5" name="Rectangle 4">
            <a:extLst>
              <a:ext uri="{FF2B5EF4-FFF2-40B4-BE49-F238E27FC236}">
                <a16:creationId xmlns:a16="http://schemas.microsoft.com/office/drawing/2014/main" id="{9DBD42EB-5CE2-40CF-A324-CD19511B0B31}"/>
              </a:ext>
            </a:extLst>
          </p:cNvPr>
          <p:cNvSpPr/>
          <p:nvPr/>
        </p:nvSpPr>
        <p:spPr>
          <a:xfrm>
            <a:off x="0" y="502920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CA" sz="2400" i="1" dirty="0">
                <a:solidFill>
                  <a:schemeClr val="bg1"/>
                </a:solidFill>
                <a:latin typeface="Segoe UI" panose="020B0502040204020203" pitchFamily="34" charset="0"/>
                <a:cs typeface="Segoe UI" panose="020B0502040204020203" pitchFamily="34" charset="0"/>
              </a:rPr>
              <a:t>“There can be no greater gift then that of giving one’s time and energy </a:t>
            </a:r>
          </a:p>
          <a:p>
            <a:pPr algn="r"/>
            <a:r>
              <a:rPr lang="en-CA" sz="2400" i="1" dirty="0">
                <a:solidFill>
                  <a:schemeClr val="bg1"/>
                </a:solidFill>
                <a:latin typeface="Segoe UI" panose="020B0502040204020203" pitchFamily="34" charset="0"/>
                <a:cs typeface="Segoe UI" panose="020B0502040204020203" pitchFamily="34" charset="0"/>
              </a:rPr>
              <a:t>to help others without expecting anything in return” </a:t>
            </a:r>
          </a:p>
          <a:p>
            <a:pPr algn="r"/>
            <a:r>
              <a:rPr lang="en-CA" sz="2400" i="1" dirty="0">
                <a:solidFill>
                  <a:schemeClr val="bg1"/>
                </a:solidFill>
                <a:latin typeface="Segoe UI" panose="020B0502040204020203" pitchFamily="34" charset="0"/>
                <a:cs typeface="Segoe UI" panose="020B0502040204020203" pitchFamily="34" charset="0"/>
              </a:rPr>
              <a:t>– Nelson Mandela</a:t>
            </a:r>
            <a:endParaRPr lang="en-CA" sz="4800" i="1" dirty="0">
              <a:solidFill>
                <a:schemeClr val="bg1"/>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33714E70-E99E-43FC-81EA-4ACE8354DDDD}"/>
              </a:ext>
            </a:extLst>
          </p:cNvPr>
          <p:cNvPicPr>
            <a:picLocks noChangeAspect="1"/>
          </p:cNvPicPr>
          <p:nvPr/>
        </p:nvPicPr>
        <p:blipFill>
          <a:blip r:embed="rId3"/>
          <a:stretch>
            <a:fillRect/>
          </a:stretch>
        </p:blipFill>
        <p:spPr>
          <a:xfrm>
            <a:off x="10109908" y="4051300"/>
            <a:ext cx="1633115" cy="840374"/>
          </a:xfrm>
          <a:prstGeom prst="rect">
            <a:avLst/>
          </a:prstGeom>
        </p:spPr>
      </p:pic>
    </p:spTree>
    <p:extLst>
      <p:ext uri="{BB962C8B-B14F-4D97-AF65-F5344CB8AC3E}">
        <p14:creationId xmlns:p14="http://schemas.microsoft.com/office/powerpoint/2010/main" val="138416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9880893" y="406568"/>
            <a:ext cx="2012089" cy="1015663"/>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CDM</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274601"/>
            <a:ext cx="11126907" cy="5016758"/>
          </a:xfrm>
          <a:prstGeom prst="rect">
            <a:avLst/>
          </a:prstGeom>
          <a:noFill/>
        </p:spPr>
        <p:txBody>
          <a:bodyPr wrap="square" rtlCol="0">
            <a:spAutoFit/>
          </a:bodyPr>
          <a:lstStyle/>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The Common Data Model (CDM) is simply the entity (table) definitions of commonly used business data. The CDM does not prescribe an implementation of the data processing itself. </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It defines what makes up the core definition of the entity(</a:t>
            </a:r>
            <a:r>
              <a:rPr lang="en-CA" sz="3200" dirty="0" err="1">
                <a:solidFill>
                  <a:srgbClr val="6B2C72"/>
                </a:solidFill>
                <a:latin typeface="Segoe UI" panose="020B0502040204020203" pitchFamily="34" charset="0"/>
                <a:cs typeface="Segoe UI" panose="020B0502040204020203" pitchFamily="34" charset="0"/>
              </a:rPr>
              <a:t>ies</a:t>
            </a:r>
            <a:r>
              <a:rPr lang="en-CA" sz="3200" dirty="0">
                <a:solidFill>
                  <a:srgbClr val="6B2C72"/>
                </a:solidFill>
                <a:latin typeface="Segoe UI" panose="020B0502040204020203" pitchFamily="34" charset="0"/>
                <a:cs typeface="Segoe UI" panose="020B0502040204020203" pitchFamily="34" charset="0"/>
              </a:rPr>
              <a:t>). </a:t>
            </a: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07396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254058-5D24-4526-95FF-D1E6458D8D00}"/>
              </a:ext>
            </a:extLst>
          </p:cNvPr>
          <p:cNvSpPr txBox="1"/>
          <p:nvPr/>
        </p:nvSpPr>
        <p:spPr>
          <a:xfrm>
            <a:off x="4277952" y="406568"/>
            <a:ext cx="7598555" cy="1015663"/>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CDM – Core Entities</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2050" name="Picture 2" descr="Common Data Model poster">
            <a:extLst>
              <a:ext uri="{FF2B5EF4-FFF2-40B4-BE49-F238E27FC236}">
                <a16:creationId xmlns:a16="http://schemas.microsoft.com/office/drawing/2014/main" id="{FC672CD1-73F4-4CF0-A7CC-A004422AD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0"/>
            <a:ext cx="996315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54ECFD4-438E-458A-BED0-F18B5752D103}"/>
              </a:ext>
            </a:extLst>
          </p:cNvPr>
          <p:cNvSpPr txBox="1"/>
          <p:nvPr/>
        </p:nvSpPr>
        <p:spPr>
          <a:xfrm>
            <a:off x="7990547" y="6334780"/>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29536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5767754" y="406568"/>
            <a:ext cx="6125228" cy="1015663"/>
          </a:xfrm>
          <a:prstGeom prst="rect">
            <a:avLst/>
          </a:prstGeom>
          <a:noFill/>
        </p:spPr>
        <p:txBody>
          <a:bodyPr wrap="squar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Getting Started</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274601"/>
            <a:ext cx="11126907" cy="5016758"/>
          </a:xfrm>
          <a:prstGeom prst="rect">
            <a:avLst/>
          </a:prstGeom>
          <a:noFill/>
        </p:spPr>
        <p:txBody>
          <a:bodyPr wrap="square" rtlCol="0">
            <a:spAutoFit/>
          </a:bodyPr>
          <a:lstStyle/>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Community Plan:</a:t>
            </a:r>
          </a:p>
          <a:p>
            <a:pPr marL="742950" lvl="1"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https://powerapps.microsoft.com/en-us/communityplan/</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Existing Tenant</a:t>
            </a:r>
          </a:p>
          <a:p>
            <a:pPr marL="742950" lvl="1"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https://admin.powerapps.com</a:t>
            </a: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33969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5767754" y="406568"/>
            <a:ext cx="6125228" cy="1015663"/>
          </a:xfrm>
          <a:prstGeom prst="rect">
            <a:avLst/>
          </a:prstGeom>
          <a:noFill/>
        </p:spPr>
        <p:txBody>
          <a:bodyPr wrap="square" rtlCol="0">
            <a:spAutoFit/>
          </a:bodyPr>
          <a:lstStyle/>
          <a:p>
            <a:pPr algn="r"/>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Demo</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274601"/>
            <a:ext cx="11126907" cy="3046988"/>
          </a:xfrm>
          <a:prstGeom prst="rect">
            <a:avLst/>
          </a:prstGeom>
          <a:noFill/>
        </p:spPr>
        <p:txBody>
          <a:bodyPr wrap="square" rtlCol="0">
            <a:spAutoFit/>
          </a:bodyPr>
          <a:lstStyle/>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Building a simple appointment booking system</a:t>
            </a: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1285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015663"/>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5776547" y="0"/>
            <a:ext cx="6125228" cy="1015663"/>
          </a:xfrm>
          <a:prstGeom prst="rect">
            <a:avLst/>
          </a:prstGeom>
          <a:noFill/>
        </p:spPr>
        <p:txBody>
          <a:bodyPr wrap="square" rtlCol="0">
            <a:spAutoFit/>
          </a:bodyPr>
          <a:lstStyle/>
          <a:p>
            <a:pPr algn="r"/>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Accelerators</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274601"/>
            <a:ext cx="11126907" cy="1077218"/>
          </a:xfrm>
          <a:prstGeom prst="rect">
            <a:avLst/>
          </a:prstGeom>
          <a:noFill/>
        </p:spPr>
        <p:txBody>
          <a:bodyPr wrap="square" rtlCol="0">
            <a:spAutoFit/>
          </a:bodyPr>
          <a:lstStyle/>
          <a:p>
            <a:pPr marL="285750" indent="-285750">
              <a:buFont typeface="Arial" panose="020B0604020202020204" pitchFamily="34" charset="0"/>
              <a:buChar char="•"/>
            </a:pPr>
            <a:endParaRPr lang="en-CA" sz="3200" dirty="0">
              <a:solidFill>
                <a:srgbClr val="7030A0"/>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7030A0"/>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8BFD8708-C192-41B8-8369-B5D34563D6F6}"/>
              </a:ext>
            </a:extLst>
          </p:cNvPr>
          <p:cNvPicPr>
            <a:picLocks noChangeAspect="1"/>
          </p:cNvPicPr>
          <p:nvPr/>
        </p:nvPicPr>
        <p:blipFill>
          <a:blip r:embed="rId3"/>
          <a:stretch>
            <a:fillRect/>
          </a:stretch>
        </p:blipFill>
        <p:spPr>
          <a:xfrm>
            <a:off x="889976" y="1132879"/>
            <a:ext cx="9467361" cy="5177463"/>
          </a:xfrm>
          <a:prstGeom prst="rect">
            <a:avLst/>
          </a:prstGeom>
        </p:spPr>
      </p:pic>
      <p:sp>
        <p:nvSpPr>
          <p:cNvPr id="12" name="TextBox 11">
            <a:extLst>
              <a:ext uri="{FF2B5EF4-FFF2-40B4-BE49-F238E27FC236}">
                <a16:creationId xmlns:a16="http://schemas.microsoft.com/office/drawing/2014/main" id="{83B96C4A-9322-46E3-A07C-38FAB074AB51}"/>
              </a:ext>
            </a:extLst>
          </p:cNvPr>
          <p:cNvSpPr txBox="1"/>
          <p:nvPr/>
        </p:nvSpPr>
        <p:spPr>
          <a:xfrm>
            <a:off x="7999339" y="6310342"/>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74481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5767754" y="406568"/>
            <a:ext cx="6125228" cy="1015663"/>
          </a:xfrm>
          <a:prstGeom prst="rect">
            <a:avLst/>
          </a:prstGeom>
          <a:noFill/>
        </p:spPr>
        <p:txBody>
          <a:bodyPr wrap="squar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Reference Links</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274601"/>
            <a:ext cx="11126907" cy="3539430"/>
          </a:xfrm>
          <a:prstGeom prst="rect">
            <a:avLst/>
          </a:prstGeom>
          <a:noFill/>
        </p:spPr>
        <p:txBody>
          <a:bodyPr wrap="square" rtlCol="0">
            <a:spAutoFit/>
          </a:bodyPr>
          <a:lstStyle/>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Free CDS Training : </a:t>
            </a:r>
            <a:r>
              <a:rPr lang="en-CA" sz="3200" dirty="0">
                <a:solidFill>
                  <a:srgbClr val="6B2C72"/>
                </a:solidFill>
                <a:hlinkClick r:id="rId2">
                  <a:extLst>
                    <a:ext uri="{A12FA001-AC4F-418D-AE19-62706E023703}">
                      <ahyp:hlinkClr xmlns:ahyp="http://schemas.microsoft.com/office/drawing/2018/hyperlinkcolor" val="tx"/>
                    </a:ext>
                  </a:extLst>
                </a:hlinkClick>
              </a:rPr>
              <a:t>https://docs.microsoft.com/en-us/learn/paths/get-started-cds/</a:t>
            </a:r>
            <a:endParaRPr lang="en-CA" sz="3200" dirty="0">
              <a:solidFill>
                <a:srgbClr val="6B2C72"/>
              </a:solidFill>
            </a:endParaRP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Accelerators: </a:t>
            </a:r>
            <a:r>
              <a:rPr lang="en-CA" sz="3200" dirty="0">
                <a:solidFill>
                  <a:srgbClr val="6B2C72"/>
                </a:solidFill>
                <a:hlinkClick r:id="rId3">
                  <a:extLst>
                    <a:ext uri="{A12FA001-AC4F-418D-AE19-62706E023703}">
                      <ahyp:hlinkClr xmlns:ahyp="http://schemas.microsoft.com/office/drawing/2018/hyperlinkcolor" val="tx"/>
                    </a:ext>
                  </a:extLst>
                </a:hlinkClick>
              </a:rPr>
              <a:t>https://docs.microsoft.com/en-us/common-data-model/industry-accelerators</a:t>
            </a: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CDS Tools: </a:t>
            </a:r>
            <a:r>
              <a:rPr lang="en-CA" sz="3200" dirty="0">
                <a:solidFill>
                  <a:srgbClr val="6B2C72"/>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https://cds.tools</a:t>
            </a:r>
            <a:r>
              <a:rPr lang="en-CA" sz="3200" dirty="0">
                <a:solidFill>
                  <a:srgbClr val="6B2C72"/>
                </a:solidFill>
                <a:latin typeface="Segoe UI" panose="020B0502040204020203" pitchFamily="34" charset="0"/>
                <a:cs typeface="Segoe UI" panose="020B0502040204020203" pitchFamily="34" charset="0"/>
              </a:rPr>
              <a:t> </a:t>
            </a:r>
          </a:p>
          <a:p>
            <a:pPr marL="285750" indent="-285750">
              <a:buFont typeface="Arial" panose="020B0604020202020204" pitchFamily="34" charset="0"/>
              <a:buChar char="•"/>
            </a:pPr>
            <a:r>
              <a:rPr lang="en-CA" sz="3200" dirty="0" err="1">
                <a:solidFill>
                  <a:srgbClr val="6B2C72"/>
                </a:solidFill>
                <a:latin typeface="Segoe UI" panose="020B0502040204020203" pitchFamily="34" charset="0"/>
                <a:cs typeface="Segoe UI" panose="020B0502040204020203" pitchFamily="34" charset="0"/>
              </a:rPr>
              <a:t>XrmToolBox</a:t>
            </a:r>
            <a:r>
              <a:rPr lang="en-CA" sz="3200" dirty="0">
                <a:solidFill>
                  <a:srgbClr val="6B2C72"/>
                </a:solidFill>
                <a:latin typeface="Segoe UI" panose="020B0502040204020203" pitchFamily="34" charset="0"/>
                <a:cs typeface="Segoe UI" panose="020B0502040204020203" pitchFamily="34" charset="0"/>
              </a:rPr>
              <a:t>: </a:t>
            </a:r>
            <a:r>
              <a:rPr lang="en-CA" sz="3200" dirty="0">
                <a:solidFill>
                  <a:srgbClr val="6B2C72"/>
                </a:solidFill>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https://www.xrmtoolbox.com</a:t>
            </a:r>
            <a:endParaRPr lang="en-CA" sz="3200" dirty="0">
              <a:solidFill>
                <a:srgbClr val="6B2C72"/>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79015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B2C7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0B60D1-5082-4448-A36C-038F53E85367}"/>
              </a:ext>
            </a:extLst>
          </p:cNvPr>
          <p:cNvSpPr/>
          <p:nvPr/>
        </p:nvSpPr>
        <p:spPr>
          <a:xfrm>
            <a:off x="0" y="0"/>
            <a:ext cx="4335817"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6B2C72"/>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1CFF67-AEE1-4126-B923-E4CA4EA6E3CC}"/>
              </a:ext>
            </a:extLst>
          </p:cNvPr>
          <p:cNvSpPr txBox="1"/>
          <p:nvPr/>
        </p:nvSpPr>
        <p:spPr>
          <a:xfrm>
            <a:off x="7556500" y="2938148"/>
            <a:ext cx="1919115" cy="1015663"/>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Q&amp;A</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8" name="Picture 7" descr="A picture containing drawing&#10;&#10;Description automatically generated">
            <a:extLst>
              <a:ext uri="{FF2B5EF4-FFF2-40B4-BE49-F238E27FC236}">
                <a16:creationId xmlns:a16="http://schemas.microsoft.com/office/drawing/2014/main" id="{A2C19AB2-52E8-425B-A05E-0447FB954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73" y="3953811"/>
            <a:ext cx="3386667" cy="2027767"/>
          </a:xfrm>
          <a:prstGeom prst="rect">
            <a:avLst/>
          </a:prstGeom>
        </p:spPr>
      </p:pic>
      <p:sp>
        <p:nvSpPr>
          <p:cNvPr id="9" name="TextBox 8">
            <a:extLst>
              <a:ext uri="{FF2B5EF4-FFF2-40B4-BE49-F238E27FC236}">
                <a16:creationId xmlns:a16="http://schemas.microsoft.com/office/drawing/2014/main" id="{51950C56-43F1-440A-8FE3-750AFDF61B6E}"/>
              </a:ext>
            </a:extLst>
          </p:cNvPr>
          <p:cNvSpPr txBox="1"/>
          <p:nvPr/>
        </p:nvSpPr>
        <p:spPr>
          <a:xfrm>
            <a:off x="143154" y="5981578"/>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66501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B2C7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0B60D1-5082-4448-A36C-038F53E85367}"/>
              </a:ext>
            </a:extLst>
          </p:cNvPr>
          <p:cNvSpPr/>
          <p:nvPr/>
        </p:nvSpPr>
        <p:spPr>
          <a:xfrm>
            <a:off x="0" y="0"/>
            <a:ext cx="4335817"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6B2C72"/>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1CFF67-AEE1-4126-B923-E4CA4EA6E3CC}"/>
              </a:ext>
            </a:extLst>
          </p:cNvPr>
          <p:cNvSpPr txBox="1"/>
          <p:nvPr/>
        </p:nvSpPr>
        <p:spPr>
          <a:xfrm>
            <a:off x="4810390" y="1839021"/>
            <a:ext cx="7441461" cy="2862322"/>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“As Iron sharpens </a:t>
            </a:r>
          </a:p>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Iron, so a friend</a:t>
            </a:r>
          </a:p>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sharpens another.”</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8" name="Picture 7" descr="A picture containing drawing&#10;&#10;Description automatically generated">
            <a:extLst>
              <a:ext uri="{FF2B5EF4-FFF2-40B4-BE49-F238E27FC236}">
                <a16:creationId xmlns:a16="http://schemas.microsoft.com/office/drawing/2014/main" id="{A2C19AB2-52E8-425B-A05E-0447FB954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73" y="3953811"/>
            <a:ext cx="3386667" cy="2027767"/>
          </a:xfrm>
          <a:prstGeom prst="rect">
            <a:avLst/>
          </a:prstGeom>
        </p:spPr>
      </p:pic>
      <p:sp>
        <p:nvSpPr>
          <p:cNvPr id="9" name="TextBox 8">
            <a:extLst>
              <a:ext uri="{FF2B5EF4-FFF2-40B4-BE49-F238E27FC236}">
                <a16:creationId xmlns:a16="http://schemas.microsoft.com/office/drawing/2014/main" id="{51950C56-43F1-440A-8FE3-750AFDF61B6E}"/>
              </a:ext>
            </a:extLst>
          </p:cNvPr>
          <p:cNvSpPr txBox="1"/>
          <p:nvPr/>
        </p:nvSpPr>
        <p:spPr>
          <a:xfrm>
            <a:off x="143154" y="5981578"/>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15470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B2C7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0B60D1-5082-4448-A36C-038F53E85367}"/>
              </a:ext>
            </a:extLst>
          </p:cNvPr>
          <p:cNvSpPr/>
          <p:nvPr/>
        </p:nvSpPr>
        <p:spPr>
          <a:xfrm>
            <a:off x="7856183" y="0"/>
            <a:ext cx="4335817"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6B2C72"/>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1CFF67-AEE1-4126-B923-E4CA4EA6E3CC}"/>
              </a:ext>
            </a:extLst>
          </p:cNvPr>
          <p:cNvSpPr txBox="1"/>
          <p:nvPr/>
        </p:nvSpPr>
        <p:spPr>
          <a:xfrm>
            <a:off x="1195487" y="601348"/>
            <a:ext cx="5564344" cy="1938992"/>
          </a:xfrm>
          <a:prstGeom prst="rect">
            <a:avLst/>
          </a:prstGeom>
          <a:noFill/>
        </p:spPr>
        <p:txBody>
          <a:bodyPr wrap="none" rtlCol="0">
            <a:spAutoFit/>
          </a:bodyPr>
          <a:lstStyle/>
          <a:p>
            <a:pPr algn="ctr"/>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Please fill out </a:t>
            </a:r>
          </a:p>
          <a:p>
            <a:pPr algn="ctr"/>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the survey!</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8" name="Picture 7" descr="A picture containing drawing&#10;&#10;Description automatically generated">
            <a:extLst>
              <a:ext uri="{FF2B5EF4-FFF2-40B4-BE49-F238E27FC236}">
                <a16:creationId xmlns:a16="http://schemas.microsoft.com/office/drawing/2014/main" id="{A2C19AB2-52E8-425B-A05E-0447FB954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0756" y="3953811"/>
            <a:ext cx="3386667" cy="2027767"/>
          </a:xfrm>
          <a:prstGeom prst="rect">
            <a:avLst/>
          </a:prstGeom>
        </p:spPr>
      </p:pic>
      <p:sp>
        <p:nvSpPr>
          <p:cNvPr id="9" name="TextBox 8">
            <a:extLst>
              <a:ext uri="{FF2B5EF4-FFF2-40B4-BE49-F238E27FC236}">
                <a16:creationId xmlns:a16="http://schemas.microsoft.com/office/drawing/2014/main" id="{51950C56-43F1-440A-8FE3-750AFDF61B6E}"/>
              </a:ext>
            </a:extLst>
          </p:cNvPr>
          <p:cNvSpPr txBox="1"/>
          <p:nvPr/>
        </p:nvSpPr>
        <p:spPr>
          <a:xfrm>
            <a:off x="7999337" y="5981578"/>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1026" name="Picture 2" descr="Scan me!">
            <a:extLst>
              <a:ext uri="{FF2B5EF4-FFF2-40B4-BE49-F238E27FC236}">
                <a16:creationId xmlns:a16="http://schemas.microsoft.com/office/drawing/2014/main" id="{7050F1A5-B251-4A90-8FAD-8F1ED604C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818" y="2787970"/>
            <a:ext cx="2331682" cy="2331682"/>
          </a:xfrm>
          <a:prstGeom prst="rect">
            <a:avLst/>
          </a:prstGeom>
          <a:solidFill>
            <a:srgbClr val="6B2C72"/>
          </a:solidFill>
        </p:spPr>
      </p:pic>
    </p:spTree>
    <p:extLst>
      <p:ext uri="{BB962C8B-B14F-4D97-AF65-F5344CB8AC3E}">
        <p14:creationId xmlns:p14="http://schemas.microsoft.com/office/powerpoint/2010/main" val="312215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2C6967-372F-4E7F-ACDC-62C2936EF1D2}"/>
              </a:ext>
            </a:extLst>
          </p:cNvPr>
          <p:cNvPicPr>
            <a:picLocks noChangeAspect="1"/>
          </p:cNvPicPr>
          <p:nvPr/>
        </p:nvPicPr>
        <p:blipFill>
          <a:blip r:embed="rId2"/>
          <a:stretch>
            <a:fillRect/>
          </a:stretch>
        </p:blipFill>
        <p:spPr>
          <a:xfrm>
            <a:off x="1443333" y="1295295"/>
            <a:ext cx="9483133" cy="2133705"/>
          </a:xfrm>
          <a:prstGeom prst="rect">
            <a:avLst/>
          </a:prstGeom>
        </p:spPr>
      </p:pic>
      <p:sp>
        <p:nvSpPr>
          <p:cNvPr id="5" name="Rectangle 4">
            <a:extLst>
              <a:ext uri="{FF2B5EF4-FFF2-40B4-BE49-F238E27FC236}">
                <a16:creationId xmlns:a16="http://schemas.microsoft.com/office/drawing/2014/main" id="{9DBD42EB-5CE2-40CF-A324-CD19511B0B31}"/>
              </a:ext>
            </a:extLst>
          </p:cNvPr>
          <p:cNvSpPr/>
          <p:nvPr/>
        </p:nvSpPr>
        <p:spPr>
          <a:xfrm>
            <a:off x="0" y="502920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i="1" dirty="0">
              <a:solidFill>
                <a:schemeClr val="bg1"/>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DA32DC39-B0DD-4BD1-88A3-400B01D7B1DB}"/>
              </a:ext>
            </a:extLst>
          </p:cNvPr>
          <p:cNvSpPr txBox="1"/>
          <p:nvPr/>
        </p:nvSpPr>
        <p:spPr>
          <a:xfrm>
            <a:off x="1443333" y="5435768"/>
            <a:ext cx="9615133" cy="1015663"/>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Thank You for Attending</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2" name="Picture 1">
            <a:extLst>
              <a:ext uri="{FF2B5EF4-FFF2-40B4-BE49-F238E27FC236}">
                <a16:creationId xmlns:a16="http://schemas.microsoft.com/office/drawing/2014/main" id="{B24B9B75-9368-4256-853A-C90494F87889}"/>
              </a:ext>
            </a:extLst>
          </p:cNvPr>
          <p:cNvPicPr>
            <a:picLocks noChangeAspect="1"/>
          </p:cNvPicPr>
          <p:nvPr/>
        </p:nvPicPr>
        <p:blipFill>
          <a:blip r:embed="rId3"/>
          <a:stretch>
            <a:fillRect/>
          </a:stretch>
        </p:blipFill>
        <p:spPr>
          <a:xfrm>
            <a:off x="10222804" y="4064000"/>
            <a:ext cx="1588308" cy="817317"/>
          </a:xfrm>
          <a:prstGeom prst="rect">
            <a:avLst/>
          </a:prstGeom>
        </p:spPr>
      </p:pic>
    </p:spTree>
    <p:extLst>
      <p:ext uri="{BB962C8B-B14F-4D97-AF65-F5344CB8AC3E}">
        <p14:creationId xmlns:p14="http://schemas.microsoft.com/office/powerpoint/2010/main" val="383326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502920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CA" sz="36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INTRO TO COMMON DATA SERVICE</a:t>
            </a:r>
            <a:endParaRPr lang="en-CA" sz="2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a:p>
            <a:pPr algn="r"/>
            <a:r>
              <a:rPr lang="en-CA" sz="2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VICTOR DANTAS / MICROSOFT MVP</a:t>
            </a:r>
            <a:endParaRPr lang="en-CA" sz="48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13" name="Picture 12" descr="A picture containing drawing&#10;&#10;Description automatically generated">
            <a:extLst>
              <a:ext uri="{FF2B5EF4-FFF2-40B4-BE49-F238E27FC236}">
                <a16:creationId xmlns:a16="http://schemas.microsoft.com/office/drawing/2014/main" id="{B421180E-43C4-47C4-B7BF-280EB74F9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574" y="0"/>
            <a:ext cx="9528852" cy="4764426"/>
          </a:xfrm>
          <a:prstGeom prst="rect">
            <a:avLst/>
          </a:prstGeom>
        </p:spPr>
      </p:pic>
      <p:pic>
        <p:nvPicPr>
          <p:cNvPr id="14" name="Picture 13">
            <a:extLst>
              <a:ext uri="{FF2B5EF4-FFF2-40B4-BE49-F238E27FC236}">
                <a16:creationId xmlns:a16="http://schemas.microsoft.com/office/drawing/2014/main" id="{C9511F5E-239C-4F26-8BF4-F39BB0DD2C00}"/>
              </a:ext>
            </a:extLst>
          </p:cNvPr>
          <p:cNvPicPr>
            <a:picLocks noChangeAspect="1"/>
          </p:cNvPicPr>
          <p:nvPr/>
        </p:nvPicPr>
        <p:blipFill>
          <a:blip r:embed="rId3"/>
          <a:stretch>
            <a:fillRect/>
          </a:stretch>
        </p:blipFill>
        <p:spPr>
          <a:xfrm>
            <a:off x="9844314" y="3851064"/>
            <a:ext cx="2032224" cy="1045749"/>
          </a:xfrm>
          <a:prstGeom prst="rect">
            <a:avLst/>
          </a:prstGeom>
        </p:spPr>
      </p:pic>
    </p:spTree>
    <p:extLst>
      <p:ext uri="{BB962C8B-B14F-4D97-AF65-F5344CB8AC3E}">
        <p14:creationId xmlns:p14="http://schemas.microsoft.com/office/powerpoint/2010/main" val="180104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B2C7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0B60D1-5082-4448-A36C-038F53E85367}"/>
              </a:ext>
            </a:extLst>
          </p:cNvPr>
          <p:cNvSpPr/>
          <p:nvPr/>
        </p:nvSpPr>
        <p:spPr>
          <a:xfrm>
            <a:off x="0" y="0"/>
            <a:ext cx="4335817"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6B2C72"/>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1CFF67-AEE1-4126-B923-E4CA4EA6E3CC}"/>
              </a:ext>
            </a:extLst>
          </p:cNvPr>
          <p:cNvSpPr txBox="1"/>
          <p:nvPr/>
        </p:nvSpPr>
        <p:spPr>
          <a:xfrm>
            <a:off x="6883400" y="520700"/>
            <a:ext cx="5171609" cy="2215991"/>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Introduction </a:t>
            </a:r>
          </a:p>
          <a:p>
            <a:pPr algn="r"/>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To CDS</a:t>
            </a:r>
          </a:p>
          <a:p>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 name="TextBox 5">
            <a:extLst>
              <a:ext uri="{FF2B5EF4-FFF2-40B4-BE49-F238E27FC236}">
                <a16:creationId xmlns:a16="http://schemas.microsoft.com/office/drawing/2014/main" id="{9AF49A59-90B9-40F0-AA6B-DC8D70D412BE}"/>
              </a:ext>
            </a:extLst>
          </p:cNvPr>
          <p:cNvSpPr txBox="1"/>
          <p:nvPr/>
        </p:nvSpPr>
        <p:spPr>
          <a:xfrm>
            <a:off x="8301968" y="2820039"/>
            <a:ext cx="3611887" cy="707886"/>
          </a:xfrm>
          <a:prstGeom prst="rect">
            <a:avLst/>
          </a:prstGeom>
          <a:noFill/>
        </p:spPr>
        <p:txBody>
          <a:bodyPr wrap="none" rtlCol="0">
            <a:spAutoFit/>
          </a:bodyPr>
          <a:lstStyle/>
          <a:p>
            <a:pPr algn="r"/>
            <a:r>
              <a:rPr lang="en-CA" sz="4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Victor Dantas</a:t>
            </a:r>
            <a:endParaRPr lang="en-CA" sz="11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8" name="Picture 7" descr="A picture containing drawing&#10;&#10;Description automatically generated">
            <a:extLst>
              <a:ext uri="{FF2B5EF4-FFF2-40B4-BE49-F238E27FC236}">
                <a16:creationId xmlns:a16="http://schemas.microsoft.com/office/drawing/2014/main" id="{A2C19AB2-52E8-425B-A05E-0447FB954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73" y="3953811"/>
            <a:ext cx="3386667" cy="2027767"/>
          </a:xfrm>
          <a:prstGeom prst="rect">
            <a:avLst/>
          </a:prstGeom>
        </p:spPr>
      </p:pic>
      <p:sp>
        <p:nvSpPr>
          <p:cNvPr id="9" name="TextBox 8">
            <a:extLst>
              <a:ext uri="{FF2B5EF4-FFF2-40B4-BE49-F238E27FC236}">
                <a16:creationId xmlns:a16="http://schemas.microsoft.com/office/drawing/2014/main" id="{51950C56-43F1-440A-8FE3-750AFDF61B6E}"/>
              </a:ext>
            </a:extLst>
          </p:cNvPr>
          <p:cNvSpPr txBox="1"/>
          <p:nvPr/>
        </p:nvSpPr>
        <p:spPr>
          <a:xfrm>
            <a:off x="143154" y="5981578"/>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3" name="Picture 2" descr="A picture containing shirt&#10;&#10;Description automatically generated">
            <a:extLst>
              <a:ext uri="{FF2B5EF4-FFF2-40B4-BE49-F238E27FC236}">
                <a16:creationId xmlns:a16="http://schemas.microsoft.com/office/drawing/2014/main" id="{921A1FF2-30C8-44AA-B771-D013EDB49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9574" y="3740975"/>
            <a:ext cx="2177853" cy="2763823"/>
          </a:xfrm>
          <a:prstGeom prst="rect">
            <a:avLst/>
          </a:prstGeom>
        </p:spPr>
      </p:pic>
    </p:spTree>
    <p:extLst>
      <p:ext uri="{BB962C8B-B14F-4D97-AF65-F5344CB8AC3E}">
        <p14:creationId xmlns:p14="http://schemas.microsoft.com/office/powerpoint/2010/main" val="9144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635000" y="406568"/>
            <a:ext cx="7162538" cy="1015663"/>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Session Objectives</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616200"/>
            <a:ext cx="5069593" cy="2554545"/>
          </a:xfrm>
          <a:prstGeom prst="rect">
            <a:avLst/>
          </a:prstGeom>
          <a:noFill/>
        </p:spPr>
        <p:txBody>
          <a:bodyPr wrap="none" rtlCol="0">
            <a:spAutoFit/>
          </a:bodyPr>
          <a:lstStyle/>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What it is? What it is not?</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How to get started?</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Best Practices</a:t>
            </a: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p:txBody>
      </p:sp>
      <p:pic>
        <p:nvPicPr>
          <p:cNvPr id="6" name="Picture 5" descr="A picture containing drawing&#10;&#10;Description automatically generated">
            <a:extLst>
              <a:ext uri="{FF2B5EF4-FFF2-40B4-BE49-F238E27FC236}">
                <a16:creationId xmlns:a16="http://schemas.microsoft.com/office/drawing/2014/main" id="{3C162CED-B20E-44B6-93AF-8CFE4769C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056" y="4548972"/>
            <a:ext cx="2509790" cy="1502737"/>
          </a:xfrm>
          <a:prstGeom prst="rect">
            <a:avLst/>
          </a:prstGeom>
        </p:spPr>
      </p:pic>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44057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8956333" y="406568"/>
            <a:ext cx="3092513" cy="1015663"/>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Agenda</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274601"/>
            <a:ext cx="3961341" cy="5509200"/>
          </a:xfrm>
          <a:prstGeom prst="rect">
            <a:avLst/>
          </a:prstGeom>
          <a:noFill/>
        </p:spPr>
        <p:txBody>
          <a:bodyPr wrap="none" rtlCol="0">
            <a:spAutoFit/>
          </a:bodyPr>
          <a:lstStyle/>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Overview</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CDS / CDM</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Components</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Building a Model</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Getting Data Into it</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Accelerators</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Useful Links</a:t>
            </a: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p:txBody>
      </p:sp>
      <p:pic>
        <p:nvPicPr>
          <p:cNvPr id="6" name="Picture 5" descr="A picture containing drawing&#10;&#10;Description automatically generated">
            <a:extLst>
              <a:ext uri="{FF2B5EF4-FFF2-40B4-BE49-F238E27FC236}">
                <a16:creationId xmlns:a16="http://schemas.microsoft.com/office/drawing/2014/main" id="{3C162CED-B20E-44B6-93AF-8CFE4769C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056" y="4548972"/>
            <a:ext cx="2509790" cy="1502737"/>
          </a:xfrm>
          <a:prstGeom prst="rect">
            <a:avLst/>
          </a:prstGeom>
        </p:spPr>
      </p:pic>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56354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6627739" y="406568"/>
            <a:ext cx="4990469" cy="1015663"/>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Intro do CDS</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1026" name="Picture 2" descr="Common Data Service: The Power Platform Series by [Yack, David]">
            <a:extLst>
              <a:ext uri="{FF2B5EF4-FFF2-40B4-BE49-F238E27FC236}">
                <a16:creationId xmlns:a16="http://schemas.microsoft.com/office/drawing/2014/main" id="{25EDC1CC-87DB-453C-A6E8-20D87978A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30" y="1030166"/>
            <a:ext cx="3298946" cy="52698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1DEB12-84D6-4927-AE73-5A058C849D2C}"/>
              </a:ext>
            </a:extLst>
          </p:cNvPr>
          <p:cNvSpPr txBox="1"/>
          <p:nvPr/>
        </p:nvSpPr>
        <p:spPr>
          <a:xfrm>
            <a:off x="5215303" y="2764774"/>
            <a:ext cx="6495315" cy="1569660"/>
          </a:xfrm>
          <a:prstGeom prst="rect">
            <a:avLst/>
          </a:prstGeom>
          <a:noFill/>
        </p:spPr>
        <p:txBody>
          <a:bodyPr wrap="square" rtlCol="0">
            <a:spAutoFit/>
          </a:bodyPr>
          <a:lstStyle/>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David Yack – Microsoft MVP</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Julie Yack – Microsoft MVP (Mom of all MVPs </a:t>
            </a:r>
            <a:r>
              <a:rPr lang="en-CA" sz="3200" dirty="0">
                <a:solidFill>
                  <a:srgbClr val="6B2C72"/>
                </a:solidFill>
                <a:latin typeface="Segoe UI" panose="020B0502040204020203" pitchFamily="34" charset="0"/>
                <a:cs typeface="Segoe UI" panose="020B0502040204020203" pitchFamily="34" charset="0"/>
                <a:sym typeface="Wingdings" panose="05000000000000000000" pitchFamily="2" charset="2"/>
              </a:rPr>
              <a:t></a:t>
            </a:r>
            <a:r>
              <a:rPr lang="en-CA" sz="3200" dirty="0">
                <a:solidFill>
                  <a:srgbClr val="6B2C72"/>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21888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7999339" y="406568"/>
            <a:ext cx="3762568" cy="1015663"/>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Overview</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274601"/>
            <a:ext cx="11126907" cy="5016758"/>
          </a:xfrm>
          <a:prstGeom prst="rect">
            <a:avLst/>
          </a:prstGeom>
          <a:noFill/>
        </p:spPr>
        <p:txBody>
          <a:bodyPr wrap="square" rtlCol="0">
            <a:spAutoFit/>
          </a:bodyPr>
          <a:lstStyle/>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The Common Data Service (CDS) is a key component of the Power Platform and provides data storage and related business logic execution. </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CDS implements the Common Data Model (CDM) allowing it to be part of the data fabric in an organization with a common way of describing core business data. </a:t>
            </a: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91926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7999339" y="406568"/>
            <a:ext cx="2996333" cy="1015663"/>
          </a:xfrm>
          <a:prstGeom prst="rect">
            <a:avLst/>
          </a:prstGeom>
          <a:noFill/>
        </p:spPr>
        <p:txBody>
          <a:bodyPr wrap="none" rtlCol="0">
            <a:spAutoFit/>
          </a:bodyPr>
          <a:lstStyle/>
          <a:p>
            <a:r>
              <a:rPr lang="en-CA" sz="6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History</a:t>
            </a:r>
            <a:endParaRPr lang="en-CA"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274601"/>
            <a:ext cx="11126907" cy="5016758"/>
          </a:xfrm>
          <a:prstGeom prst="rect">
            <a:avLst/>
          </a:prstGeom>
          <a:noFill/>
        </p:spPr>
        <p:txBody>
          <a:bodyPr wrap="square" rtlCol="0">
            <a:spAutoFit/>
          </a:bodyPr>
          <a:lstStyle/>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While the CDS name is relatively new, the core engine for CDS came from Dynamics 365 Customer Engagement (originally named Dynamics CRM).</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Microsoft broken out specific product/apps parts and renamed the core as CDS. </a:t>
            </a: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02043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BD42EB-5CE2-40CF-A324-CD19511B0B31}"/>
              </a:ext>
            </a:extLst>
          </p:cNvPr>
          <p:cNvSpPr/>
          <p:nvPr/>
        </p:nvSpPr>
        <p:spPr>
          <a:xfrm>
            <a:off x="0" y="0"/>
            <a:ext cx="12192000" cy="1828800"/>
          </a:xfrm>
          <a:prstGeom prst="rect">
            <a:avLst/>
          </a:prstGeom>
          <a:solidFill>
            <a:srgbClr val="6B2C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CA" sz="4800"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254058-5D24-4526-95FF-D1E6458D8D00}"/>
              </a:ext>
            </a:extLst>
          </p:cNvPr>
          <p:cNvSpPr txBox="1"/>
          <p:nvPr/>
        </p:nvSpPr>
        <p:spPr>
          <a:xfrm>
            <a:off x="288486" y="406568"/>
            <a:ext cx="10301218" cy="923330"/>
          </a:xfrm>
          <a:prstGeom prst="rect">
            <a:avLst/>
          </a:prstGeom>
          <a:noFill/>
        </p:spPr>
        <p:txBody>
          <a:bodyPr wrap="none" rtlCol="0">
            <a:spAutoFit/>
          </a:bodyPr>
          <a:lstStyle/>
          <a:p>
            <a:r>
              <a:rPr lang="en-CA" sz="54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CDS vs. Excel, Access, SP, SQL</a:t>
            </a:r>
            <a:endParaRPr lang="en-CA" sz="16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 name="TextBox 1">
            <a:extLst>
              <a:ext uri="{FF2B5EF4-FFF2-40B4-BE49-F238E27FC236}">
                <a16:creationId xmlns:a16="http://schemas.microsoft.com/office/drawing/2014/main" id="{C5114EA6-F2DD-4D8A-9E13-DA4111FE9D2E}"/>
              </a:ext>
            </a:extLst>
          </p:cNvPr>
          <p:cNvSpPr txBox="1"/>
          <p:nvPr/>
        </p:nvSpPr>
        <p:spPr>
          <a:xfrm>
            <a:off x="635000" y="2274601"/>
            <a:ext cx="11126907" cy="4524315"/>
          </a:xfrm>
          <a:prstGeom prst="rect">
            <a:avLst/>
          </a:prstGeom>
          <a:noFill/>
        </p:spPr>
        <p:txBody>
          <a:bodyPr wrap="square" rtlCol="0">
            <a:spAutoFit/>
          </a:bodyPr>
          <a:lstStyle/>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There is a wide variety of choices for data storage when it comes to business application data. </a:t>
            </a:r>
          </a:p>
          <a:p>
            <a:pPr marL="285750" indent="-285750">
              <a:buFont typeface="Arial" panose="020B0604020202020204" pitchFamily="34" charset="0"/>
              <a:buChar char="•"/>
            </a:pPr>
            <a:r>
              <a:rPr lang="en-CA" sz="3200" dirty="0">
                <a:solidFill>
                  <a:srgbClr val="6B2C72"/>
                </a:solidFill>
                <a:latin typeface="Segoe UI" panose="020B0502040204020203" pitchFamily="34" charset="0"/>
                <a:cs typeface="Segoe UI" panose="020B0502040204020203" pitchFamily="34" charset="0"/>
              </a:rPr>
              <a:t>CDS, will always be the most supported data storage option within the Power Platform.</a:t>
            </a: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CA" sz="3200" dirty="0">
              <a:solidFill>
                <a:srgbClr val="6B2C72"/>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D54ECFD4-438E-458A-BED0-F18B5752D103}"/>
              </a:ext>
            </a:extLst>
          </p:cNvPr>
          <p:cNvSpPr txBox="1"/>
          <p:nvPr/>
        </p:nvSpPr>
        <p:spPr>
          <a:xfrm>
            <a:off x="7999339" y="6051709"/>
            <a:ext cx="4049507" cy="523220"/>
          </a:xfrm>
          <a:prstGeom prst="rect">
            <a:avLst/>
          </a:prstGeom>
          <a:noFill/>
        </p:spPr>
        <p:txBody>
          <a:bodyPr wrap="none" rtlCol="0">
            <a:spAutoFit/>
          </a:bodyPr>
          <a:lstStyle/>
          <a:p>
            <a:r>
              <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a:t>
            </a:r>
            <a:r>
              <a:rPr lang="en-CA" sz="2800" dirty="0" err="1">
                <a:solidFill>
                  <a:srgbClr val="6B2C72"/>
                </a:solidFill>
                <a:latin typeface="Segoe UI Black" panose="020B0A02040204020203" pitchFamily="34" charset="0"/>
                <a:ea typeface="Segoe UI Black" panose="020B0A02040204020203" pitchFamily="34" charset="0"/>
                <a:cs typeface="Segoe UI Black" panose="020B0A02040204020203" pitchFamily="34" charset="0"/>
              </a:rPr>
              <a:t>EmPowerYourCareer</a:t>
            </a:r>
            <a:endParaRPr lang="en-CA" sz="2800" dirty="0">
              <a:solidFill>
                <a:srgbClr val="6B2C72"/>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09085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697</Words>
  <Application>Microsoft Office PowerPoint</Application>
  <PresentationFormat>Widescreen</PresentationFormat>
  <Paragraphs>106</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Segoe UI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Dantas</dc:creator>
  <cp:lastModifiedBy>Victor Dantas</cp:lastModifiedBy>
  <cp:revision>34</cp:revision>
  <dcterms:created xsi:type="dcterms:W3CDTF">2020-03-26T02:32:45Z</dcterms:created>
  <dcterms:modified xsi:type="dcterms:W3CDTF">2020-04-03T23:41:20Z</dcterms:modified>
</cp:coreProperties>
</file>