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7" r:id="rId6"/>
    <p:sldId id="268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2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8563-C58C-4A31-85B8-C2E464463E7E}" type="datetimeFigureOut">
              <a:rPr lang="fr-CA" smtClean="0"/>
              <a:t>2020-04-02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E7087-DC3D-401C-BD56-E1D4EBD8A0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630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E7087-DC3D-401C-BD56-E1D4EBD8A072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729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81AB-D01F-458E-885E-760ED112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BF4FE-424E-442D-B31C-608565F96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49D2-D9F4-4655-BF52-13B16A2F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3C21-B424-4ABF-9083-E4CECA37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E08F-ADA9-4AB6-8CAE-891D7566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60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10D9-215D-4FB6-9B76-FCE74547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8D9E5-A3DD-4447-9F86-707DA639A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C545-86A8-4671-88E4-644F6626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0F48-016E-4B6D-B4BA-8220FBDC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E039-7B5B-4F9C-8A7C-CD93C89A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63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DF4A2-841B-4470-916D-AAFD45869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6302D-506D-46B1-90D8-337031E7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1DDF-1708-4814-889A-2023A5E5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D09F-FC2C-42F3-AFF9-CC575D6F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BB50-9822-49A3-B85C-6979D0D1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38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6DBE-5596-4D90-BFD0-BC5ED72F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C9CF-5A3E-4348-8F02-8A29AAEA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7623-77A5-4FA9-BEA3-1D4EFB86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C7A-FDC3-451A-BD4E-2928FF78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E545-88AA-4505-8FD5-71AED649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57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DA7F-A89F-403F-A974-1906FB9D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51A9F-7BE1-4BB1-B726-FB58D7DE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99EB-7064-47A8-A438-5C81EB84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74B7-738D-4ACC-B071-0A214543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F8CFD-932C-44D7-A9B9-7D608A49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54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E9F8-E9E6-49E6-9E08-F7890946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BE4D-D842-45F2-9E94-3B078AEDF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A6D84-D2A2-414C-96B8-2E1C855A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DC633-F733-4FFD-85FA-6B8E97EA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8FF8-779E-406E-8A6D-EA474D15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7D2D5-D381-4139-9850-869A273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83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18C3-A9FE-44BE-9391-60B2AD71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03BD-1EFF-43E4-8237-99689393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D93A4-E973-4E87-B8C3-30E9D4AC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723B-FBDE-471E-9F4B-D7F46BF29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5DF06-B6A1-4DDB-8601-9FF056B0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3B1F1-A837-42D7-A238-99674B89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AE486-1C93-48AC-9728-C8F0E76B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A4A5-A186-4A65-9F00-300EA1D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66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F770-6E5C-471E-B3F9-7CB3B98B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064F2-3F08-48E3-AF9A-44FB7FB1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7EAAE-FE77-4154-BFC1-D7F63B5B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A40E4-103E-4964-9978-589529C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64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32919-9236-4777-8569-8BF4B309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C3BE9-0606-436F-B831-904C0FA1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6F05E-D3AF-4416-853F-BFA26CF1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1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7FA1-44ED-48DA-8B08-DEE3EF14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52BE-8F96-4130-9F00-9E2880A9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8EBCC-DB21-447F-BD8D-B704C3843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EC69A-FCC3-4842-8B67-6469609F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FFCD-F0FD-4D07-9988-E09844BC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00FB1-0BE5-4260-AB5F-73AC0C6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9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63E8-ECC2-4E80-BAA1-3242C8D2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9D7F0-1EB7-41FE-8317-F013D09F2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C43EE-B1DE-479F-A1A9-96D993145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E69A0-70C9-4B49-ABF2-DE37E03E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020E9-11C9-42C9-9B25-9B5C13F9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E496A-CDB7-48F8-83DF-634A1435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51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66F3F-6ED9-4E56-BBBE-37DB3038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5B3B-9C93-4071-9ECF-8488CE24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2F60-CAF2-4922-BC87-B872FBC21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B6EE-1BBF-4FB6-A2F9-8E86511AE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CA25-9F1E-4345-AFB6-521395E7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B66B-D9D9-45D3-BCF4-6B825A4A5F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35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www.linkedin.com/in/julien-miquel-45ba3447/" TargetMode="External"/><Relationship Id="rId18" Type="http://schemas.openxmlformats.org/officeDocument/2006/relationships/hyperlink" Target="https://twitter.com/aurelien_clere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linkedin.com/in/raphael-pothin-642bb657/?locale=en_US" TargetMode="External"/><Relationship Id="rId12" Type="http://schemas.openxmlformats.org/officeDocument/2006/relationships/image" Target="../media/image10.jfif"/><Relationship Id="rId17" Type="http://schemas.openxmlformats.org/officeDocument/2006/relationships/hyperlink" Target="https://www.linkedin.com/in/aur%C3%A9lien-clere-b3873927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medium.com/rapha%C3%ABl-pothin" TargetMode="External"/><Relationship Id="rId5" Type="http://schemas.openxmlformats.org/officeDocument/2006/relationships/image" Target="../media/image6.png"/><Relationship Id="rId15" Type="http://schemas.openxmlformats.org/officeDocument/2006/relationships/hyperlink" Target="https://guidemicrosoftpowerapps.com/" TargetMode="External"/><Relationship Id="rId10" Type="http://schemas.openxmlformats.org/officeDocument/2006/relationships/image" Target="../media/image9.png"/><Relationship Id="rId19" Type="http://schemas.openxmlformats.org/officeDocument/2006/relationships/hyperlink" Target="https://powerazure365.com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twitter.com/RaphaelPothin" TargetMode="External"/><Relationship Id="rId14" Type="http://schemas.openxmlformats.org/officeDocument/2006/relationships/hyperlink" Target="https://twitter.com/Ju_li3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C6967-372F-4E7F-ACDC-62C2936E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33" y="1295295"/>
            <a:ext cx="9483133" cy="2133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“There can be no greater gift then that of giving one’s time and energy </a:t>
            </a:r>
          </a:p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help others without expecting anything in return” </a:t>
            </a:r>
          </a:p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Nelson Mandela</a:t>
            </a:r>
            <a:endParaRPr lang="en-CA" sz="48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14E70-E99E-43FC-81EA-4ACE8354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908" y="4051300"/>
            <a:ext cx="1633115" cy="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2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B60D1-5082-4448-A36C-038F53E85367}"/>
              </a:ext>
            </a:extLst>
          </p:cNvPr>
          <p:cNvSpPr/>
          <p:nvPr/>
        </p:nvSpPr>
        <p:spPr>
          <a:xfrm>
            <a:off x="0" y="0"/>
            <a:ext cx="433581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CFF67-AEE1-4126-B923-E4CA4EA6E3CC}"/>
              </a:ext>
            </a:extLst>
          </p:cNvPr>
          <p:cNvSpPr txBox="1"/>
          <p:nvPr/>
        </p:nvSpPr>
        <p:spPr>
          <a:xfrm>
            <a:off x="5936974" y="520700"/>
            <a:ext cx="6089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Comment devenir un Power Platform Jedi Master ?</a:t>
            </a:r>
            <a:endParaRPr lang="en-CA" sz="11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49A59-90B9-40F0-AA6B-DC8D70D412BE}"/>
              </a:ext>
            </a:extLst>
          </p:cNvPr>
          <p:cNvSpPr txBox="1"/>
          <p:nvPr/>
        </p:nvSpPr>
        <p:spPr>
          <a:xfrm>
            <a:off x="9161400" y="3953811"/>
            <a:ext cx="28649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A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Julien Miquel</a:t>
            </a:r>
          </a:p>
          <a:p>
            <a:pPr algn="r"/>
            <a:r>
              <a:rPr lang="fr-CA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Aurélien </a:t>
            </a:r>
            <a:r>
              <a:rPr lang="fr-CA" sz="2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Clere</a:t>
            </a:r>
            <a:endParaRPr lang="fr-CA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r"/>
            <a:r>
              <a:rPr lang="fr-CA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Raphaël Pothin</a:t>
            </a:r>
            <a:endParaRPr lang="en-CA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19AB2-52E8-425B-A05E-0447FB954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" y="3953811"/>
            <a:ext cx="3386667" cy="2027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50C56-43F1-440A-8FE3-750AFDF61B6E}"/>
              </a:ext>
            </a:extLst>
          </p:cNvPr>
          <p:cNvSpPr txBox="1"/>
          <p:nvPr/>
        </p:nvSpPr>
        <p:spPr>
          <a:xfrm>
            <a:off x="143154" y="598157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9E97514-681F-4BC7-A8D5-B970773B94DC}"/>
              </a:ext>
            </a:extLst>
          </p:cNvPr>
          <p:cNvSpPr txBox="1"/>
          <p:nvPr/>
        </p:nvSpPr>
        <p:spPr>
          <a:xfrm>
            <a:off x="6458854" y="406568"/>
            <a:ext cx="5589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Qui </a:t>
            </a:r>
            <a:r>
              <a:rPr lang="en-CA" sz="6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êtes</a:t>
            </a:r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CA" sz="6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vous</a:t>
            </a:r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9" name="Espace réservé du contenu 5" descr="Une image contenant extérieur, neige, personne, debout&#10;&#10;Description générée automatiquement">
            <a:extLst>
              <a:ext uri="{FF2B5EF4-FFF2-40B4-BE49-F238E27FC236}">
                <a16:creationId xmlns:a16="http://schemas.microsoft.com/office/drawing/2014/main" id="{6E4B44C7-D7C9-42DB-90F8-DB5AB180C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992" y="1975444"/>
            <a:ext cx="1470115" cy="1470115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941401-DE97-46D5-B8ED-4B30F1FED584}"/>
              </a:ext>
            </a:extLst>
          </p:cNvPr>
          <p:cNvSpPr txBox="1">
            <a:spLocks/>
          </p:cNvSpPr>
          <p:nvPr/>
        </p:nvSpPr>
        <p:spPr>
          <a:xfrm>
            <a:off x="9346992" y="3592203"/>
            <a:ext cx="14701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i="1" dirty="0"/>
              <a:t>Raphaël Pothin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15D060B-3660-409F-AE6A-5DD00A57D3F3}"/>
              </a:ext>
            </a:extLst>
          </p:cNvPr>
          <p:cNvGrpSpPr/>
          <p:nvPr/>
        </p:nvGrpSpPr>
        <p:grpSpPr>
          <a:xfrm>
            <a:off x="8342815" y="3838424"/>
            <a:ext cx="3478467" cy="1195521"/>
            <a:chOff x="2340687" y="1233014"/>
            <a:chExt cx="3478467" cy="119552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2FC4ED02-D63D-4D2C-B5F0-3C1D9EA16DF7}"/>
                </a:ext>
              </a:extLst>
            </p:cNvPr>
            <p:cNvGrpSpPr/>
            <p:nvPr/>
          </p:nvGrpSpPr>
          <p:grpSpPr>
            <a:xfrm>
              <a:off x="2340687" y="1716170"/>
              <a:ext cx="3478467" cy="712365"/>
              <a:chOff x="592807" y="1780906"/>
              <a:chExt cx="3478467" cy="712365"/>
            </a:xfrm>
          </p:grpSpPr>
          <p:sp>
            <p:nvSpPr>
              <p:cNvPr id="17" name="Espace réservé du texte 3">
                <a:extLst>
                  <a:ext uri="{FF2B5EF4-FFF2-40B4-BE49-F238E27FC236}">
                    <a16:creationId xmlns:a16="http://schemas.microsoft.com/office/drawing/2014/main" id="{569AADA3-35E8-4C57-82D9-9CCED2B080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38" y="1996401"/>
                <a:ext cx="2653536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ts val="1224"/>
                  </a:spcBef>
                  <a:spcAft>
                    <a:spcPts val="0"/>
                  </a:spcAft>
                  <a:buClr>
                    <a:schemeClr val="tx1"/>
                  </a:buClr>
                  <a:buSzPct val="90000"/>
                  <a:buFont typeface="Wingdings" panose="05000000000000000000" pitchFamily="2" charset="2"/>
                  <a:buNone/>
                  <a:tabLst/>
                  <a:defRPr sz="28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2555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085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52462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4075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1400" dirty="0"/>
                  <a:t>Consultant en Solutions d’Affaire</a:t>
                </a:r>
                <a:endParaRPr lang="fr-CA" sz="1200" i="1" dirty="0"/>
              </a:p>
            </p:txBody>
          </p:sp>
          <p:pic>
            <p:nvPicPr>
              <p:cNvPr id="18" name="Image 17" descr="Une image contenant objet, lumière&#10;&#10;Description générée automatiquement">
                <a:extLst>
                  <a:ext uri="{FF2B5EF4-FFF2-40B4-BE49-F238E27FC236}">
                    <a16:creationId xmlns:a16="http://schemas.microsoft.com/office/drawing/2014/main" id="{F6621F48-5210-4384-8889-53B8FACE7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807" y="1780906"/>
                <a:ext cx="712365" cy="712365"/>
              </a:xfrm>
              <a:prstGeom prst="rect">
                <a:avLst/>
              </a:prstGeom>
            </p:spPr>
          </p:pic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2E442D4-5D80-4196-8342-94D445A5EA05}"/>
                </a:ext>
              </a:extLst>
            </p:cNvPr>
            <p:cNvGrpSpPr/>
            <p:nvPr/>
          </p:nvGrpSpPr>
          <p:grpSpPr>
            <a:xfrm>
              <a:off x="2340687" y="1233014"/>
              <a:ext cx="3478467" cy="712365"/>
              <a:chOff x="592807" y="1297750"/>
              <a:chExt cx="3478467" cy="712365"/>
            </a:xfrm>
          </p:grpSpPr>
          <p:pic>
            <p:nvPicPr>
              <p:cNvPr id="15" name="Image 14" descr="Une image contenant lampe&#10;&#10;Description générée automatiquement">
                <a:extLst>
                  <a:ext uri="{FF2B5EF4-FFF2-40B4-BE49-F238E27FC236}">
                    <a16:creationId xmlns:a16="http://schemas.microsoft.com/office/drawing/2014/main" id="{3D66090C-97EE-40BE-BBED-C23D28DC2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807" y="1297750"/>
                <a:ext cx="712365" cy="712365"/>
              </a:xfrm>
              <a:prstGeom prst="rect">
                <a:avLst/>
              </a:prstGeom>
            </p:spPr>
          </p:pic>
          <p:sp>
            <p:nvSpPr>
              <p:cNvPr id="16" name="Espace réservé du texte 3">
                <a:extLst>
                  <a:ext uri="{FF2B5EF4-FFF2-40B4-BE49-F238E27FC236}">
                    <a16:creationId xmlns:a16="http://schemas.microsoft.com/office/drawing/2014/main" id="{0D4D43F0-1D04-4B35-A504-0819796BAE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37" y="1500043"/>
                <a:ext cx="2653537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ts val="1224"/>
                  </a:spcBef>
                  <a:spcAft>
                    <a:spcPts val="0"/>
                  </a:spcAft>
                  <a:buClr>
                    <a:schemeClr val="tx1"/>
                  </a:buClr>
                  <a:buSzPct val="90000"/>
                  <a:buFont typeface="Wingdings" panose="05000000000000000000" pitchFamily="2" charset="2"/>
                  <a:buNone/>
                  <a:tabLst/>
                  <a:defRPr sz="28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2555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085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52462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4075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1400" dirty="0"/>
                  <a:t>Passionné par la Power Platform</a:t>
                </a:r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6BE270A-8E07-4478-9C8A-E915F03A8CC4}"/>
              </a:ext>
            </a:extLst>
          </p:cNvPr>
          <p:cNvGrpSpPr/>
          <p:nvPr/>
        </p:nvGrpSpPr>
        <p:grpSpPr>
          <a:xfrm>
            <a:off x="8454753" y="4924295"/>
            <a:ext cx="2092904" cy="1733297"/>
            <a:chOff x="2442491" y="3811937"/>
            <a:chExt cx="2092904" cy="1733297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846822A5-F469-4157-9144-C7B485B48E8C}"/>
                </a:ext>
              </a:extLst>
            </p:cNvPr>
            <p:cNvGrpSpPr/>
            <p:nvPr/>
          </p:nvGrpSpPr>
          <p:grpSpPr>
            <a:xfrm>
              <a:off x="2442491" y="4424208"/>
              <a:ext cx="2092904" cy="508755"/>
              <a:chOff x="694611" y="4182484"/>
              <a:chExt cx="2092904" cy="508755"/>
            </a:xfrm>
          </p:grpSpPr>
          <p:pic>
            <p:nvPicPr>
              <p:cNvPr id="31" name="Image 30" descr="Une image contenant dessin&#10;&#10;Description générée automatiquement">
                <a:extLst>
                  <a:ext uri="{FF2B5EF4-FFF2-40B4-BE49-F238E27FC236}">
                    <a16:creationId xmlns:a16="http://schemas.microsoft.com/office/drawing/2014/main" id="{6B3D2BB9-D2EB-4DBB-812E-B59119536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611" y="4182484"/>
                <a:ext cx="508755" cy="508755"/>
              </a:xfrm>
              <a:prstGeom prst="rect">
                <a:avLst/>
              </a:prstGeom>
            </p:spPr>
          </p:pic>
          <p:sp>
            <p:nvSpPr>
              <p:cNvPr id="32" name="Espace réservé du texte 3">
                <a:extLst>
                  <a:ext uri="{FF2B5EF4-FFF2-40B4-BE49-F238E27FC236}">
                    <a16:creationId xmlns:a16="http://schemas.microsoft.com/office/drawing/2014/main" id="{794DA050-F810-4CB0-93C6-7EFC87E67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36" y="4315585"/>
                <a:ext cx="1369779" cy="1846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ts val="1224"/>
                  </a:spcBef>
                  <a:spcAft>
                    <a:spcPts val="0"/>
                  </a:spcAft>
                  <a:buClr>
                    <a:schemeClr val="tx1"/>
                  </a:buClr>
                  <a:buSzPct val="90000"/>
                  <a:buFont typeface="Wingdings" panose="05000000000000000000" pitchFamily="2" charset="2"/>
                  <a:buNone/>
                  <a:tabLst/>
                  <a:defRPr sz="28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2555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085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52462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4075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1200" dirty="0">
                    <a:solidFill>
                      <a:schemeClr val="tx1"/>
                    </a:solidFill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Raphael POTHIN</a:t>
                </a:r>
                <a:endParaRPr lang="fr-CA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9E63815-CAE7-4DCB-AE39-B249FE5C0119}"/>
                </a:ext>
              </a:extLst>
            </p:cNvPr>
            <p:cNvGrpSpPr/>
            <p:nvPr/>
          </p:nvGrpSpPr>
          <p:grpSpPr>
            <a:xfrm>
              <a:off x="2442491" y="3811937"/>
              <a:ext cx="2092904" cy="1733297"/>
              <a:chOff x="2442491" y="3811937"/>
              <a:chExt cx="2092904" cy="1733297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E4D48671-108A-470B-9970-9E3C181FD059}"/>
                  </a:ext>
                </a:extLst>
              </p:cNvPr>
              <p:cNvGrpSpPr/>
              <p:nvPr/>
            </p:nvGrpSpPr>
            <p:grpSpPr>
              <a:xfrm>
                <a:off x="2442491" y="3811937"/>
                <a:ext cx="2092904" cy="507917"/>
                <a:chOff x="694611" y="3341565"/>
                <a:chExt cx="2092904" cy="507917"/>
              </a:xfrm>
            </p:grpSpPr>
            <p:pic>
              <p:nvPicPr>
                <p:cNvPr id="29" name="Image 28" descr="Une image contenant périphérique&#10;&#10;Description générée automatiquement">
                  <a:extLst>
                    <a:ext uri="{FF2B5EF4-FFF2-40B4-BE49-F238E27FC236}">
                      <a16:creationId xmlns:a16="http://schemas.microsoft.com/office/drawing/2014/main" id="{84D225A6-5D0D-45DA-93CC-1D4B53A68F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4611" y="3341565"/>
                  <a:ext cx="508755" cy="507917"/>
                </a:xfrm>
                <a:prstGeom prst="rect">
                  <a:avLst/>
                </a:prstGeom>
              </p:spPr>
            </p:pic>
            <p:sp>
              <p:nvSpPr>
                <p:cNvPr id="30" name="Espace réservé du texte 3">
                  <a:extLst>
                    <a:ext uri="{FF2B5EF4-FFF2-40B4-BE49-F238E27FC236}">
                      <a16:creationId xmlns:a16="http://schemas.microsoft.com/office/drawing/2014/main" id="{C59E4920-4489-4D27-BE5B-FC9D74EA0D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17736" y="3476082"/>
                  <a:ext cx="1369779" cy="184666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1224"/>
                    </a:spcBef>
                    <a:spcAft>
                      <a:spcPts val="0"/>
                    </a:spcAft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None/>
                    <a:tabLst/>
                    <a:defRPr sz="28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255588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20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45085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6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652462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854075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CA" sz="1200" dirty="0">
                      <a:solidFill>
                        <a:schemeClr val="tx1"/>
                      </a:solidFill>
                      <a:hlinkClick r:id="rId9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</a:t>
                  </a:r>
                  <a:r>
                    <a:rPr lang="fr-CA" sz="1200" dirty="0" err="1">
                      <a:solidFill>
                        <a:schemeClr val="tx1"/>
                      </a:solidFill>
                      <a:hlinkClick r:id="rId9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RaphaelPothin</a:t>
                  </a:r>
                  <a:endParaRPr lang="fr-CA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31C0A6E6-6A38-45AC-A7BF-1DC13EC66E63}"/>
                  </a:ext>
                </a:extLst>
              </p:cNvPr>
              <p:cNvGrpSpPr/>
              <p:nvPr/>
            </p:nvGrpSpPr>
            <p:grpSpPr>
              <a:xfrm>
                <a:off x="2442491" y="5037317"/>
                <a:ext cx="2092903" cy="507917"/>
                <a:chOff x="694611" y="4681269"/>
                <a:chExt cx="2092903" cy="507917"/>
              </a:xfrm>
            </p:grpSpPr>
            <p:pic>
              <p:nvPicPr>
                <p:cNvPr id="27" name="Image 26" descr="Une image contenant dessin, signe&#10;&#10;Description générée automatiquement">
                  <a:extLst>
                    <a:ext uri="{FF2B5EF4-FFF2-40B4-BE49-F238E27FC236}">
                      <a16:creationId xmlns:a16="http://schemas.microsoft.com/office/drawing/2014/main" id="{B2BE8BFD-65AD-448A-832F-1A1FAD894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4611" y="4681269"/>
                  <a:ext cx="507917" cy="507917"/>
                </a:xfrm>
                <a:prstGeom prst="rect">
                  <a:avLst/>
                </a:prstGeom>
              </p:spPr>
            </p:pic>
            <p:sp>
              <p:nvSpPr>
                <p:cNvPr id="28" name="Espace réservé du texte 3">
                  <a:extLst>
                    <a:ext uri="{FF2B5EF4-FFF2-40B4-BE49-F238E27FC236}">
                      <a16:creationId xmlns:a16="http://schemas.microsoft.com/office/drawing/2014/main" id="{8375174B-6EBA-4371-A11F-80DF615AF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17735" y="4812116"/>
                  <a:ext cx="1369779" cy="184666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1224"/>
                    </a:spcBef>
                    <a:spcAft>
                      <a:spcPts val="0"/>
                    </a:spcAft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None/>
                    <a:tabLst/>
                    <a:defRPr sz="28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255588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20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45085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6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652462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854075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CA" sz="1200" dirty="0">
                      <a:solidFill>
                        <a:schemeClr val="tx1"/>
                      </a:solidFill>
                      <a:hlinkClick r:id="rId11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Raphaël Pothin</a:t>
                  </a:r>
                  <a:endParaRPr lang="fr-CA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E462A9C-18FD-45DE-B05B-E7503FA1AEB0}"/>
              </a:ext>
            </a:extLst>
          </p:cNvPr>
          <p:cNvSpPr/>
          <p:nvPr/>
        </p:nvSpPr>
        <p:spPr>
          <a:xfrm>
            <a:off x="3651250" y="2121305"/>
            <a:ext cx="88900" cy="4406900"/>
          </a:xfrm>
          <a:prstGeom prst="rect">
            <a:avLst/>
          </a:prstGeom>
          <a:solidFill>
            <a:srgbClr val="6B2C72"/>
          </a:solidFill>
          <a:ln>
            <a:solidFill>
              <a:srgbClr val="6B2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E97278-184F-4523-961C-3DAA3CBB23FE}"/>
              </a:ext>
            </a:extLst>
          </p:cNvPr>
          <p:cNvSpPr/>
          <p:nvPr/>
        </p:nvSpPr>
        <p:spPr>
          <a:xfrm>
            <a:off x="8006553" y="2118130"/>
            <a:ext cx="88900" cy="4406900"/>
          </a:xfrm>
          <a:prstGeom prst="rect">
            <a:avLst/>
          </a:prstGeom>
          <a:solidFill>
            <a:srgbClr val="6B2C72"/>
          </a:solidFill>
          <a:ln>
            <a:solidFill>
              <a:srgbClr val="6B2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Picture 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5BDC6BAF-80C1-49AC-AE5F-D050860F5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4" y="2019988"/>
            <a:ext cx="1470115" cy="1470115"/>
          </a:xfrm>
          <a:prstGeom prst="rect">
            <a:avLst/>
          </a:prstGeom>
        </p:spPr>
      </p:pic>
      <p:sp>
        <p:nvSpPr>
          <p:cNvPr id="34" name="Espace réservé du texte 3">
            <a:extLst>
              <a:ext uri="{FF2B5EF4-FFF2-40B4-BE49-F238E27FC236}">
                <a16:creationId xmlns:a16="http://schemas.microsoft.com/office/drawing/2014/main" id="{38DE329A-5A27-4833-BD3A-13C039802EFD}"/>
              </a:ext>
            </a:extLst>
          </p:cNvPr>
          <p:cNvSpPr txBox="1">
            <a:spLocks/>
          </p:cNvSpPr>
          <p:nvPr/>
        </p:nvSpPr>
        <p:spPr>
          <a:xfrm>
            <a:off x="4942974" y="3589039"/>
            <a:ext cx="14701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i="1" dirty="0"/>
              <a:t>Julien Miquel</a:t>
            </a:r>
          </a:p>
        </p:txBody>
      </p:sp>
      <p:grpSp>
        <p:nvGrpSpPr>
          <p:cNvPr id="35" name="Groupe 11">
            <a:extLst>
              <a:ext uri="{FF2B5EF4-FFF2-40B4-BE49-F238E27FC236}">
                <a16:creationId xmlns:a16="http://schemas.microsoft.com/office/drawing/2014/main" id="{65EB7545-BD04-4E78-B53F-8E948B4331AB}"/>
              </a:ext>
            </a:extLst>
          </p:cNvPr>
          <p:cNvGrpSpPr/>
          <p:nvPr/>
        </p:nvGrpSpPr>
        <p:grpSpPr>
          <a:xfrm>
            <a:off x="3938797" y="3835260"/>
            <a:ext cx="3478467" cy="1195521"/>
            <a:chOff x="2340687" y="1233014"/>
            <a:chExt cx="3478467" cy="1195521"/>
          </a:xfrm>
        </p:grpSpPr>
        <p:grpSp>
          <p:nvGrpSpPr>
            <p:cNvPr id="36" name="Groupe 12">
              <a:extLst>
                <a:ext uri="{FF2B5EF4-FFF2-40B4-BE49-F238E27FC236}">
                  <a16:creationId xmlns:a16="http://schemas.microsoft.com/office/drawing/2014/main" id="{6B3C3286-5EBE-4356-9983-C5C837F72169}"/>
                </a:ext>
              </a:extLst>
            </p:cNvPr>
            <p:cNvGrpSpPr/>
            <p:nvPr/>
          </p:nvGrpSpPr>
          <p:grpSpPr>
            <a:xfrm>
              <a:off x="2340687" y="1716170"/>
              <a:ext cx="3478467" cy="712365"/>
              <a:chOff x="592807" y="1780906"/>
              <a:chExt cx="3478467" cy="712365"/>
            </a:xfrm>
          </p:grpSpPr>
          <p:sp>
            <p:nvSpPr>
              <p:cNvPr id="40" name="Espace réservé du texte 3">
                <a:extLst>
                  <a:ext uri="{FF2B5EF4-FFF2-40B4-BE49-F238E27FC236}">
                    <a16:creationId xmlns:a16="http://schemas.microsoft.com/office/drawing/2014/main" id="{37D97927-0757-4502-994D-A80ED7495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38" y="1996401"/>
                <a:ext cx="2653536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ts val="1224"/>
                  </a:spcBef>
                  <a:spcAft>
                    <a:spcPts val="0"/>
                  </a:spcAft>
                  <a:buClr>
                    <a:schemeClr val="tx1"/>
                  </a:buClr>
                  <a:buSzPct val="90000"/>
                  <a:buFont typeface="Wingdings" panose="05000000000000000000" pitchFamily="2" charset="2"/>
                  <a:buNone/>
                  <a:tabLst/>
                  <a:defRPr sz="28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2555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085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52462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4075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1400" dirty="0"/>
                  <a:t>Architecte d’application</a:t>
                </a:r>
                <a:endParaRPr lang="fr-CA" sz="1200" i="1" dirty="0"/>
              </a:p>
            </p:txBody>
          </p:sp>
          <p:pic>
            <p:nvPicPr>
              <p:cNvPr id="41" name="Image 17" descr="Une image contenant objet, lumière&#10;&#10;Description générée automatiquement">
                <a:extLst>
                  <a:ext uri="{FF2B5EF4-FFF2-40B4-BE49-F238E27FC236}">
                    <a16:creationId xmlns:a16="http://schemas.microsoft.com/office/drawing/2014/main" id="{CC75D9B7-52CE-4ACF-B48A-3FAA2141E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807" y="1780906"/>
                <a:ext cx="712365" cy="712365"/>
              </a:xfrm>
              <a:prstGeom prst="rect">
                <a:avLst/>
              </a:prstGeom>
            </p:spPr>
          </p:pic>
        </p:grpSp>
        <p:grpSp>
          <p:nvGrpSpPr>
            <p:cNvPr id="37" name="Groupe 13">
              <a:extLst>
                <a:ext uri="{FF2B5EF4-FFF2-40B4-BE49-F238E27FC236}">
                  <a16:creationId xmlns:a16="http://schemas.microsoft.com/office/drawing/2014/main" id="{D9BD2D0E-2767-41B2-8A18-094AC46D87CF}"/>
                </a:ext>
              </a:extLst>
            </p:cNvPr>
            <p:cNvGrpSpPr/>
            <p:nvPr/>
          </p:nvGrpSpPr>
          <p:grpSpPr>
            <a:xfrm>
              <a:off x="2340687" y="1233014"/>
              <a:ext cx="3478467" cy="712365"/>
              <a:chOff x="592807" y="1297750"/>
              <a:chExt cx="3478467" cy="712365"/>
            </a:xfrm>
          </p:grpSpPr>
          <p:pic>
            <p:nvPicPr>
              <p:cNvPr id="38" name="Image 14" descr="Une image contenant lampe&#10;&#10;Description générée automatiquement">
                <a:extLst>
                  <a:ext uri="{FF2B5EF4-FFF2-40B4-BE49-F238E27FC236}">
                    <a16:creationId xmlns:a16="http://schemas.microsoft.com/office/drawing/2014/main" id="{C7A80305-0DA3-4D8D-98B6-44EBDD321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807" y="1297750"/>
                <a:ext cx="712365" cy="712365"/>
              </a:xfrm>
              <a:prstGeom prst="rect">
                <a:avLst/>
              </a:prstGeom>
            </p:spPr>
          </p:pic>
          <p:sp>
            <p:nvSpPr>
              <p:cNvPr id="39" name="Espace réservé du texte 3">
                <a:extLst>
                  <a:ext uri="{FF2B5EF4-FFF2-40B4-BE49-F238E27FC236}">
                    <a16:creationId xmlns:a16="http://schemas.microsoft.com/office/drawing/2014/main" id="{9167D159-EAB1-4C4D-932F-59ABE8B9EA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37" y="1500043"/>
                <a:ext cx="2653537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ts val="1224"/>
                  </a:spcBef>
                  <a:spcAft>
                    <a:spcPts val="0"/>
                  </a:spcAft>
                  <a:buClr>
                    <a:schemeClr val="tx1"/>
                  </a:buClr>
                  <a:buSzPct val="90000"/>
                  <a:buFont typeface="Wingdings" panose="05000000000000000000" pitchFamily="2" charset="2"/>
                  <a:buNone/>
                  <a:tabLst/>
                  <a:defRPr sz="28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2555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085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52462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4075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1400" dirty="0"/>
                  <a:t>9 ans de passion !</a:t>
                </a:r>
              </a:p>
            </p:txBody>
          </p:sp>
        </p:grpSp>
      </p:grpSp>
      <p:grpSp>
        <p:nvGrpSpPr>
          <p:cNvPr id="42" name="Groupe 18">
            <a:extLst>
              <a:ext uri="{FF2B5EF4-FFF2-40B4-BE49-F238E27FC236}">
                <a16:creationId xmlns:a16="http://schemas.microsoft.com/office/drawing/2014/main" id="{59A413E3-57B1-4B27-AF0E-78479E2C199C}"/>
              </a:ext>
            </a:extLst>
          </p:cNvPr>
          <p:cNvGrpSpPr/>
          <p:nvPr/>
        </p:nvGrpSpPr>
        <p:grpSpPr>
          <a:xfrm>
            <a:off x="4050844" y="4987684"/>
            <a:ext cx="2104537" cy="1733297"/>
            <a:chOff x="2442491" y="3811937"/>
            <a:chExt cx="2104537" cy="1733297"/>
          </a:xfrm>
        </p:grpSpPr>
        <p:grpSp>
          <p:nvGrpSpPr>
            <p:cNvPr id="43" name="Groupe 19">
              <a:extLst>
                <a:ext uri="{FF2B5EF4-FFF2-40B4-BE49-F238E27FC236}">
                  <a16:creationId xmlns:a16="http://schemas.microsoft.com/office/drawing/2014/main" id="{21362BFF-4663-4E7C-B0DD-3DA9C87D024A}"/>
                </a:ext>
              </a:extLst>
            </p:cNvPr>
            <p:cNvGrpSpPr/>
            <p:nvPr/>
          </p:nvGrpSpPr>
          <p:grpSpPr>
            <a:xfrm>
              <a:off x="2442491" y="4424208"/>
              <a:ext cx="2092904" cy="508755"/>
              <a:chOff x="694611" y="4182484"/>
              <a:chExt cx="2092904" cy="508755"/>
            </a:xfrm>
          </p:grpSpPr>
          <p:pic>
            <p:nvPicPr>
              <p:cNvPr id="51" name="Image 30" descr="Une image contenant dessin&#10;&#10;Description générée automatiquement">
                <a:extLst>
                  <a:ext uri="{FF2B5EF4-FFF2-40B4-BE49-F238E27FC236}">
                    <a16:creationId xmlns:a16="http://schemas.microsoft.com/office/drawing/2014/main" id="{01602C26-D06E-4963-9ABA-34445D7DA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611" y="4182484"/>
                <a:ext cx="508755" cy="508755"/>
              </a:xfrm>
              <a:prstGeom prst="rect">
                <a:avLst/>
              </a:prstGeom>
            </p:spPr>
          </p:pic>
          <p:sp>
            <p:nvSpPr>
              <p:cNvPr id="52" name="Espace réservé du texte 3">
                <a:extLst>
                  <a:ext uri="{FF2B5EF4-FFF2-40B4-BE49-F238E27FC236}">
                    <a16:creationId xmlns:a16="http://schemas.microsoft.com/office/drawing/2014/main" id="{C7015BA0-D3B2-4663-B21B-14102D0CD5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36" y="4315585"/>
                <a:ext cx="1369779" cy="1846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ts val="1224"/>
                  </a:spcBef>
                  <a:spcAft>
                    <a:spcPts val="0"/>
                  </a:spcAft>
                  <a:buClr>
                    <a:schemeClr val="tx1"/>
                  </a:buClr>
                  <a:buSzPct val="90000"/>
                  <a:buFont typeface="Wingdings" panose="05000000000000000000" pitchFamily="2" charset="2"/>
                  <a:buNone/>
                  <a:tabLst/>
                  <a:defRPr sz="28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2555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085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52462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4075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1200" dirty="0">
                    <a:solidFill>
                      <a:schemeClr val="tx1"/>
                    </a:solidFill>
                    <a:hlinkClick r:id="rId1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Julien Miquel</a:t>
                </a:r>
                <a:endParaRPr lang="fr-CA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e 20">
              <a:extLst>
                <a:ext uri="{FF2B5EF4-FFF2-40B4-BE49-F238E27FC236}">
                  <a16:creationId xmlns:a16="http://schemas.microsoft.com/office/drawing/2014/main" id="{6C75F92F-5019-4EE4-939A-8CA6D2BD7704}"/>
                </a:ext>
              </a:extLst>
            </p:cNvPr>
            <p:cNvGrpSpPr/>
            <p:nvPr/>
          </p:nvGrpSpPr>
          <p:grpSpPr>
            <a:xfrm>
              <a:off x="2442491" y="3811937"/>
              <a:ext cx="2104537" cy="1733297"/>
              <a:chOff x="2442491" y="3811937"/>
              <a:chExt cx="2104537" cy="1733297"/>
            </a:xfrm>
          </p:grpSpPr>
          <p:grpSp>
            <p:nvGrpSpPr>
              <p:cNvPr id="45" name="Groupe 21">
                <a:extLst>
                  <a:ext uri="{FF2B5EF4-FFF2-40B4-BE49-F238E27FC236}">
                    <a16:creationId xmlns:a16="http://schemas.microsoft.com/office/drawing/2014/main" id="{F62E1628-68DA-46EA-8794-1B2139BA7EC3}"/>
                  </a:ext>
                </a:extLst>
              </p:cNvPr>
              <p:cNvGrpSpPr/>
              <p:nvPr/>
            </p:nvGrpSpPr>
            <p:grpSpPr>
              <a:xfrm>
                <a:off x="2442491" y="3811937"/>
                <a:ext cx="2104537" cy="507917"/>
                <a:chOff x="694611" y="3341565"/>
                <a:chExt cx="2104537" cy="507917"/>
              </a:xfrm>
            </p:grpSpPr>
            <p:pic>
              <p:nvPicPr>
                <p:cNvPr id="49" name="Image 28" descr="Une image contenant périphérique&#10;&#10;Description générée automatiquement">
                  <a:extLst>
                    <a:ext uri="{FF2B5EF4-FFF2-40B4-BE49-F238E27FC236}">
                      <a16:creationId xmlns:a16="http://schemas.microsoft.com/office/drawing/2014/main" id="{E9CEDED1-A393-4BC7-A22C-94582F9C8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4611" y="3341565"/>
                  <a:ext cx="508755" cy="507917"/>
                </a:xfrm>
                <a:prstGeom prst="rect">
                  <a:avLst/>
                </a:prstGeom>
              </p:spPr>
            </p:pic>
            <p:sp>
              <p:nvSpPr>
                <p:cNvPr id="50" name="Espace réservé du texte 3">
                  <a:extLst>
                    <a:ext uri="{FF2B5EF4-FFF2-40B4-BE49-F238E27FC236}">
                      <a16:creationId xmlns:a16="http://schemas.microsoft.com/office/drawing/2014/main" id="{20BD2CD2-D0E8-4B60-9798-EA3BFB8BB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9369" y="3476082"/>
                  <a:ext cx="1369779" cy="184666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1224"/>
                    </a:spcBef>
                    <a:spcAft>
                      <a:spcPts val="0"/>
                    </a:spcAft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None/>
                    <a:tabLst/>
                    <a:defRPr sz="28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255588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20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45085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6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652462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854075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CA" sz="1200" dirty="0">
                      <a:solidFill>
                        <a:schemeClr val="tx1"/>
                      </a:solidFill>
                      <a:hlinkClick r:id="rId14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@Ju_li3n</a:t>
                  </a:r>
                  <a:endParaRPr lang="fr-CA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e 22">
                <a:extLst>
                  <a:ext uri="{FF2B5EF4-FFF2-40B4-BE49-F238E27FC236}">
                    <a16:creationId xmlns:a16="http://schemas.microsoft.com/office/drawing/2014/main" id="{C5D3DBAE-BD27-4C35-B9FA-D83DCFFB8699}"/>
                  </a:ext>
                </a:extLst>
              </p:cNvPr>
              <p:cNvGrpSpPr/>
              <p:nvPr/>
            </p:nvGrpSpPr>
            <p:grpSpPr>
              <a:xfrm>
                <a:off x="2442491" y="5037317"/>
                <a:ext cx="2092903" cy="507917"/>
                <a:chOff x="694611" y="4681269"/>
                <a:chExt cx="2092903" cy="507917"/>
              </a:xfrm>
            </p:grpSpPr>
            <p:pic>
              <p:nvPicPr>
                <p:cNvPr id="47" name="Image 26" descr="Une image contenant dessin, signe&#10;&#10;Description générée automatiquement">
                  <a:extLst>
                    <a:ext uri="{FF2B5EF4-FFF2-40B4-BE49-F238E27FC236}">
                      <a16:creationId xmlns:a16="http://schemas.microsoft.com/office/drawing/2014/main" id="{3FBF0BFE-B04D-4629-AD7A-DEBB99F367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4611" y="4681269"/>
                  <a:ext cx="507917" cy="507917"/>
                </a:xfrm>
                <a:prstGeom prst="rect">
                  <a:avLst/>
                </a:prstGeom>
              </p:spPr>
            </p:pic>
            <p:sp>
              <p:nvSpPr>
                <p:cNvPr id="48" name="Espace réservé du texte 3">
                  <a:extLst>
                    <a:ext uri="{FF2B5EF4-FFF2-40B4-BE49-F238E27FC236}">
                      <a16:creationId xmlns:a16="http://schemas.microsoft.com/office/drawing/2014/main" id="{23F68C5B-AD65-4537-8C7C-64A8C9191D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17735" y="4812116"/>
                  <a:ext cx="1369779" cy="184666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1224"/>
                    </a:spcBef>
                    <a:spcAft>
                      <a:spcPts val="0"/>
                    </a:spcAft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None/>
                    <a:tabLst/>
                    <a:defRPr sz="28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255588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20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45085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6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652462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854075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CA" sz="1200" dirty="0">
                      <a:solidFill>
                        <a:schemeClr val="tx1"/>
                      </a:solidFill>
                      <a:hlinkClick r:id="rId15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Guide Power Apps</a:t>
                  </a:r>
                  <a:endParaRPr lang="fr-CA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11" name="Image 10" descr="Une image contenant personne, intérieur, homme, assis&#10;&#10;Description générée automatiquement">
            <a:extLst>
              <a:ext uri="{FF2B5EF4-FFF2-40B4-BE49-F238E27FC236}">
                <a16:creationId xmlns:a16="http://schemas.microsoft.com/office/drawing/2014/main" id="{8B3D73EF-24DF-4A26-9BB4-A130EAA0AD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0" y="2016542"/>
            <a:ext cx="1360349" cy="1479287"/>
          </a:xfrm>
          <a:prstGeom prst="rect">
            <a:avLst/>
          </a:prstGeom>
        </p:spPr>
      </p:pic>
      <p:grpSp>
        <p:nvGrpSpPr>
          <p:cNvPr id="54" name="Groupe 11">
            <a:extLst>
              <a:ext uri="{FF2B5EF4-FFF2-40B4-BE49-F238E27FC236}">
                <a16:creationId xmlns:a16="http://schemas.microsoft.com/office/drawing/2014/main" id="{CD072A79-098F-4C01-BCEE-6528C82DA615}"/>
              </a:ext>
            </a:extLst>
          </p:cNvPr>
          <p:cNvGrpSpPr/>
          <p:nvPr/>
        </p:nvGrpSpPr>
        <p:grpSpPr>
          <a:xfrm>
            <a:off x="261683" y="3836640"/>
            <a:ext cx="3478467" cy="1195521"/>
            <a:chOff x="2340687" y="1233014"/>
            <a:chExt cx="3478467" cy="1195521"/>
          </a:xfrm>
        </p:grpSpPr>
        <p:grpSp>
          <p:nvGrpSpPr>
            <p:cNvPr id="55" name="Groupe 12">
              <a:extLst>
                <a:ext uri="{FF2B5EF4-FFF2-40B4-BE49-F238E27FC236}">
                  <a16:creationId xmlns:a16="http://schemas.microsoft.com/office/drawing/2014/main" id="{AC2B9067-9300-44B2-A0D4-713294B5C572}"/>
                </a:ext>
              </a:extLst>
            </p:cNvPr>
            <p:cNvGrpSpPr/>
            <p:nvPr/>
          </p:nvGrpSpPr>
          <p:grpSpPr>
            <a:xfrm>
              <a:off x="2340687" y="1716170"/>
              <a:ext cx="3478467" cy="712365"/>
              <a:chOff x="592807" y="1780906"/>
              <a:chExt cx="3478467" cy="712365"/>
            </a:xfrm>
          </p:grpSpPr>
          <p:sp>
            <p:nvSpPr>
              <p:cNvPr id="59" name="Espace réservé du texte 3">
                <a:extLst>
                  <a:ext uri="{FF2B5EF4-FFF2-40B4-BE49-F238E27FC236}">
                    <a16:creationId xmlns:a16="http://schemas.microsoft.com/office/drawing/2014/main" id="{56BCC7BC-F86A-4C99-B283-746A04C80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38" y="1996401"/>
                <a:ext cx="2653536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ts val="1224"/>
                  </a:spcBef>
                  <a:spcAft>
                    <a:spcPts val="0"/>
                  </a:spcAft>
                  <a:buClr>
                    <a:schemeClr val="tx1"/>
                  </a:buClr>
                  <a:buSzPct val="90000"/>
                  <a:buFont typeface="Wingdings" panose="05000000000000000000" pitchFamily="2" charset="2"/>
                  <a:buNone/>
                  <a:tabLst/>
                  <a:defRPr sz="28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2555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085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52462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4075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1400" dirty="0"/>
                  <a:t>Consultant indépendant</a:t>
                </a:r>
                <a:endParaRPr lang="fr-CA" sz="1200" i="1" dirty="0"/>
              </a:p>
            </p:txBody>
          </p:sp>
          <p:pic>
            <p:nvPicPr>
              <p:cNvPr id="60" name="Image 17" descr="Une image contenant objet, lumière&#10;&#10;Description générée automatiquement">
                <a:extLst>
                  <a:ext uri="{FF2B5EF4-FFF2-40B4-BE49-F238E27FC236}">
                    <a16:creationId xmlns:a16="http://schemas.microsoft.com/office/drawing/2014/main" id="{B876BA53-934C-4CC1-BE73-20AC9121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807" y="1780906"/>
                <a:ext cx="712365" cy="712365"/>
              </a:xfrm>
              <a:prstGeom prst="rect">
                <a:avLst/>
              </a:prstGeom>
            </p:spPr>
          </p:pic>
        </p:grpSp>
        <p:grpSp>
          <p:nvGrpSpPr>
            <p:cNvPr id="56" name="Groupe 13">
              <a:extLst>
                <a:ext uri="{FF2B5EF4-FFF2-40B4-BE49-F238E27FC236}">
                  <a16:creationId xmlns:a16="http://schemas.microsoft.com/office/drawing/2014/main" id="{0E09A0FF-BF37-4141-BD67-93E3F6498B64}"/>
                </a:ext>
              </a:extLst>
            </p:cNvPr>
            <p:cNvGrpSpPr/>
            <p:nvPr/>
          </p:nvGrpSpPr>
          <p:grpSpPr>
            <a:xfrm>
              <a:off x="2340687" y="1233014"/>
              <a:ext cx="3478467" cy="712365"/>
              <a:chOff x="592807" y="1297750"/>
              <a:chExt cx="3478467" cy="712365"/>
            </a:xfrm>
          </p:grpSpPr>
          <p:pic>
            <p:nvPicPr>
              <p:cNvPr id="57" name="Image 14" descr="Une image contenant lampe&#10;&#10;Description générée automatiquement">
                <a:extLst>
                  <a:ext uri="{FF2B5EF4-FFF2-40B4-BE49-F238E27FC236}">
                    <a16:creationId xmlns:a16="http://schemas.microsoft.com/office/drawing/2014/main" id="{ED717E55-2372-4E30-B0B3-78D5822BD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807" y="1297750"/>
                <a:ext cx="712365" cy="712365"/>
              </a:xfrm>
              <a:prstGeom prst="rect">
                <a:avLst/>
              </a:prstGeom>
            </p:spPr>
          </p:pic>
          <p:sp>
            <p:nvSpPr>
              <p:cNvPr id="58" name="Espace réservé du texte 3">
                <a:extLst>
                  <a:ext uri="{FF2B5EF4-FFF2-40B4-BE49-F238E27FC236}">
                    <a16:creationId xmlns:a16="http://schemas.microsoft.com/office/drawing/2014/main" id="{4DED9C19-69FA-411D-B1F7-A465D9C0D6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37" y="1500043"/>
                <a:ext cx="2653537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ts val="1224"/>
                  </a:spcBef>
                  <a:spcAft>
                    <a:spcPts val="0"/>
                  </a:spcAft>
                  <a:buClr>
                    <a:schemeClr val="tx1"/>
                  </a:buClr>
                  <a:buSzPct val="90000"/>
                  <a:buFont typeface="Wingdings" panose="05000000000000000000" pitchFamily="2" charset="2"/>
                  <a:buNone/>
                  <a:tabLst/>
                  <a:defRPr sz="28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2555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085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52462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4075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1400" dirty="0"/>
                  <a:t>Couteau Suisse Microsoft</a:t>
                </a:r>
              </a:p>
            </p:txBody>
          </p:sp>
        </p:grpSp>
      </p:grpSp>
      <p:grpSp>
        <p:nvGrpSpPr>
          <p:cNvPr id="61" name="Groupe 18">
            <a:extLst>
              <a:ext uri="{FF2B5EF4-FFF2-40B4-BE49-F238E27FC236}">
                <a16:creationId xmlns:a16="http://schemas.microsoft.com/office/drawing/2014/main" id="{CF82649C-A212-44B3-9536-0BBD4B5E4B58}"/>
              </a:ext>
            </a:extLst>
          </p:cNvPr>
          <p:cNvGrpSpPr/>
          <p:nvPr/>
        </p:nvGrpSpPr>
        <p:grpSpPr>
          <a:xfrm>
            <a:off x="395121" y="4987684"/>
            <a:ext cx="2104537" cy="1733297"/>
            <a:chOff x="2442491" y="3811937"/>
            <a:chExt cx="2104537" cy="1733297"/>
          </a:xfrm>
        </p:grpSpPr>
        <p:grpSp>
          <p:nvGrpSpPr>
            <p:cNvPr id="62" name="Groupe 19">
              <a:extLst>
                <a:ext uri="{FF2B5EF4-FFF2-40B4-BE49-F238E27FC236}">
                  <a16:creationId xmlns:a16="http://schemas.microsoft.com/office/drawing/2014/main" id="{81FC2E7B-2F28-45A8-8C2C-CDC54A2D1545}"/>
                </a:ext>
              </a:extLst>
            </p:cNvPr>
            <p:cNvGrpSpPr/>
            <p:nvPr/>
          </p:nvGrpSpPr>
          <p:grpSpPr>
            <a:xfrm>
              <a:off x="2442491" y="4424208"/>
              <a:ext cx="2092904" cy="508755"/>
              <a:chOff x="694611" y="4182484"/>
              <a:chExt cx="2092904" cy="508755"/>
            </a:xfrm>
          </p:grpSpPr>
          <p:pic>
            <p:nvPicPr>
              <p:cNvPr id="70" name="Image 30" descr="Une image contenant dessin&#10;&#10;Description générée automatiquement">
                <a:extLst>
                  <a:ext uri="{FF2B5EF4-FFF2-40B4-BE49-F238E27FC236}">
                    <a16:creationId xmlns:a16="http://schemas.microsoft.com/office/drawing/2014/main" id="{E13481ED-8C5E-4752-95A5-227F4E883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611" y="4182484"/>
                <a:ext cx="508755" cy="508755"/>
              </a:xfrm>
              <a:prstGeom prst="rect">
                <a:avLst/>
              </a:prstGeom>
            </p:spPr>
          </p:pic>
          <p:sp>
            <p:nvSpPr>
              <p:cNvPr id="71" name="Espace réservé du texte 3">
                <a:extLst>
                  <a:ext uri="{FF2B5EF4-FFF2-40B4-BE49-F238E27FC236}">
                    <a16:creationId xmlns:a16="http://schemas.microsoft.com/office/drawing/2014/main" id="{67270084-7D55-4110-9313-2AF4C4AA68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736" y="4315585"/>
                <a:ext cx="1369779" cy="18466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ts val="1224"/>
                  </a:spcBef>
                  <a:spcAft>
                    <a:spcPts val="0"/>
                  </a:spcAft>
                  <a:buClr>
                    <a:schemeClr val="tx1"/>
                  </a:buClr>
                  <a:buSzPct val="90000"/>
                  <a:buFont typeface="Wingdings" panose="05000000000000000000" pitchFamily="2" charset="2"/>
                  <a:buNone/>
                  <a:tabLst/>
                  <a:defRPr sz="28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2555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085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52462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4075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b="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1200" dirty="0">
                    <a:solidFill>
                      <a:schemeClr val="tx1"/>
                    </a:solidFill>
                    <a:hlinkClick r:id="rId17"/>
                  </a:rPr>
                  <a:t>Aurélien Clere</a:t>
                </a:r>
                <a:endParaRPr lang="fr-CA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Groupe 20">
              <a:extLst>
                <a:ext uri="{FF2B5EF4-FFF2-40B4-BE49-F238E27FC236}">
                  <a16:creationId xmlns:a16="http://schemas.microsoft.com/office/drawing/2014/main" id="{99B6F7D8-BDC1-40BA-8E83-5417B705C43C}"/>
                </a:ext>
              </a:extLst>
            </p:cNvPr>
            <p:cNvGrpSpPr/>
            <p:nvPr/>
          </p:nvGrpSpPr>
          <p:grpSpPr>
            <a:xfrm>
              <a:off x="2442491" y="3811937"/>
              <a:ext cx="2104537" cy="1733297"/>
              <a:chOff x="2442491" y="3811937"/>
              <a:chExt cx="2104537" cy="1733297"/>
            </a:xfrm>
          </p:grpSpPr>
          <p:grpSp>
            <p:nvGrpSpPr>
              <p:cNvPr id="64" name="Groupe 21">
                <a:extLst>
                  <a:ext uri="{FF2B5EF4-FFF2-40B4-BE49-F238E27FC236}">
                    <a16:creationId xmlns:a16="http://schemas.microsoft.com/office/drawing/2014/main" id="{308EA23E-9755-454E-A202-4A17183AEEED}"/>
                  </a:ext>
                </a:extLst>
              </p:cNvPr>
              <p:cNvGrpSpPr/>
              <p:nvPr/>
            </p:nvGrpSpPr>
            <p:grpSpPr>
              <a:xfrm>
                <a:off x="2442491" y="3811937"/>
                <a:ext cx="2104537" cy="507917"/>
                <a:chOff x="694611" y="3341565"/>
                <a:chExt cx="2104537" cy="507917"/>
              </a:xfrm>
            </p:grpSpPr>
            <p:pic>
              <p:nvPicPr>
                <p:cNvPr id="68" name="Image 28" descr="Une image contenant périphérique&#10;&#10;Description générée automatiquement">
                  <a:extLst>
                    <a:ext uri="{FF2B5EF4-FFF2-40B4-BE49-F238E27FC236}">
                      <a16:creationId xmlns:a16="http://schemas.microsoft.com/office/drawing/2014/main" id="{EC768741-1257-4AC0-BA61-3575E4FF2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4611" y="3341565"/>
                  <a:ext cx="508755" cy="507917"/>
                </a:xfrm>
                <a:prstGeom prst="rect">
                  <a:avLst/>
                </a:prstGeom>
              </p:spPr>
            </p:pic>
            <p:sp>
              <p:nvSpPr>
                <p:cNvPr id="69" name="Espace réservé du texte 3">
                  <a:extLst>
                    <a:ext uri="{FF2B5EF4-FFF2-40B4-BE49-F238E27FC236}">
                      <a16:creationId xmlns:a16="http://schemas.microsoft.com/office/drawing/2014/main" id="{68CA87BB-4B1F-48FE-8D6C-05F35FD69A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9369" y="3476082"/>
                  <a:ext cx="1369779" cy="184666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1224"/>
                    </a:spcBef>
                    <a:spcAft>
                      <a:spcPts val="0"/>
                    </a:spcAft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None/>
                    <a:tabLst/>
                    <a:defRPr sz="28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255588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20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45085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6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652462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854075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CA" sz="1200" dirty="0">
                      <a:solidFill>
                        <a:schemeClr val="tx1"/>
                      </a:solidFill>
                      <a:hlinkClick r:id="rId18"/>
                    </a:rPr>
                    <a:t>@</a:t>
                  </a:r>
                  <a:r>
                    <a:rPr lang="fr-CA" sz="1200" dirty="0" err="1">
                      <a:solidFill>
                        <a:schemeClr val="tx1"/>
                      </a:solidFill>
                      <a:hlinkClick r:id="rId18"/>
                    </a:rPr>
                    <a:t>Aurelien_Clere</a:t>
                  </a:r>
                  <a:endParaRPr lang="fr-CA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5" name="Groupe 22">
                <a:extLst>
                  <a:ext uri="{FF2B5EF4-FFF2-40B4-BE49-F238E27FC236}">
                    <a16:creationId xmlns:a16="http://schemas.microsoft.com/office/drawing/2014/main" id="{2DFF5D93-2970-44F0-898D-4110A9FFB1CA}"/>
                  </a:ext>
                </a:extLst>
              </p:cNvPr>
              <p:cNvGrpSpPr/>
              <p:nvPr/>
            </p:nvGrpSpPr>
            <p:grpSpPr>
              <a:xfrm>
                <a:off x="2442491" y="5037317"/>
                <a:ext cx="2101381" cy="507917"/>
                <a:chOff x="694611" y="4681269"/>
                <a:chExt cx="2101381" cy="507917"/>
              </a:xfrm>
            </p:grpSpPr>
            <p:pic>
              <p:nvPicPr>
                <p:cNvPr id="66" name="Image 26" descr="Une image contenant dessin, signe&#10;&#10;Description générée automatiquement">
                  <a:extLst>
                    <a:ext uri="{FF2B5EF4-FFF2-40B4-BE49-F238E27FC236}">
                      <a16:creationId xmlns:a16="http://schemas.microsoft.com/office/drawing/2014/main" id="{AA6C914B-508A-41FA-83F7-0A31598D94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4611" y="4681269"/>
                  <a:ext cx="507917" cy="507917"/>
                </a:xfrm>
                <a:prstGeom prst="rect">
                  <a:avLst/>
                </a:prstGeom>
              </p:spPr>
            </p:pic>
            <p:sp>
              <p:nvSpPr>
                <p:cNvPr id="67" name="Espace réservé du texte 3">
                  <a:extLst>
                    <a:ext uri="{FF2B5EF4-FFF2-40B4-BE49-F238E27FC236}">
                      <a16:creationId xmlns:a16="http://schemas.microsoft.com/office/drawing/2014/main" id="{161F58DD-7366-474B-8B98-023D26DA7A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6213" y="4719783"/>
                  <a:ext cx="1369779" cy="36933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1224"/>
                    </a:spcBef>
                    <a:spcAft>
                      <a:spcPts val="0"/>
                    </a:spcAft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None/>
                    <a:tabLst/>
                    <a:defRPr sz="28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lvl1pPr>
                  <a:lvl2pPr marL="255588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20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450850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6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652462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854075" marR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400" b="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CA" sz="1200" dirty="0">
                      <a:solidFill>
                        <a:schemeClr val="tx1"/>
                      </a:solidFill>
                      <a:hlinkClick r:id="rId19"/>
                    </a:rPr>
                    <a:t>Blog/Webinar : PowerAzure365.com</a:t>
                  </a:r>
                  <a:endParaRPr lang="fr-CA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72" name="Espace réservé du texte 3">
            <a:extLst>
              <a:ext uri="{FF2B5EF4-FFF2-40B4-BE49-F238E27FC236}">
                <a16:creationId xmlns:a16="http://schemas.microsoft.com/office/drawing/2014/main" id="{00FA6C8C-2755-4499-B953-4957D3029CF3}"/>
              </a:ext>
            </a:extLst>
          </p:cNvPr>
          <p:cNvSpPr txBox="1">
            <a:spLocks/>
          </p:cNvSpPr>
          <p:nvPr/>
        </p:nvSpPr>
        <p:spPr>
          <a:xfrm>
            <a:off x="839059" y="3561046"/>
            <a:ext cx="14701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i="1" dirty="0"/>
              <a:t>Aurélien Clere</a:t>
            </a:r>
          </a:p>
        </p:txBody>
      </p:sp>
    </p:spTree>
    <p:extLst>
      <p:ext uri="{BB962C8B-B14F-4D97-AF65-F5344CB8AC3E}">
        <p14:creationId xmlns:p14="http://schemas.microsoft.com/office/powerpoint/2010/main" val="41566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0922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1566239" y="2459504"/>
            <a:ext cx="9059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Dans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quel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contexte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avez-vous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cotoyé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la Power Platform </a:t>
            </a:r>
            <a:r>
              <a:rPr lang="en-US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 Dynamics 365 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4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0922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755583" y="2151727"/>
            <a:ext cx="10680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Connaissez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vous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des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cas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personnes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d’entreprises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pour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lesquels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la Power Platform </a:t>
            </a:r>
            <a:r>
              <a:rPr lang="en-US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 Dynamics 365 a tout </a:t>
            </a:r>
            <a:r>
              <a:rPr lang="en-US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changé</a:t>
            </a:r>
            <a:r>
              <a:rPr lang="en-US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(</a:t>
            </a:r>
            <a:r>
              <a:rPr lang="en-US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</a:t>
            </a:r>
            <a:r>
              <a:rPr lang="en-US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presque</a:t>
            </a:r>
            <a:r>
              <a:rPr lang="en-US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) ?</a:t>
            </a:r>
            <a:endParaRPr lang="en-CA" sz="40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7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0922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1479347" y="2767280"/>
            <a:ext cx="9233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Où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et comment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peut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-on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apprendre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à </a:t>
            </a:r>
            <a:r>
              <a:rPr lang="en-CA" sz="4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utiliser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la Power Platform </a:t>
            </a:r>
            <a:r>
              <a:rPr lang="en-US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 Dynamics 365</a:t>
            </a:r>
            <a:r>
              <a:rPr lang="en-CA" sz="4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8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2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B60D1-5082-4448-A36C-038F53E85367}"/>
              </a:ext>
            </a:extLst>
          </p:cNvPr>
          <p:cNvSpPr/>
          <p:nvPr/>
        </p:nvSpPr>
        <p:spPr>
          <a:xfrm>
            <a:off x="0" y="0"/>
            <a:ext cx="433581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CFF67-AEE1-4126-B923-E4CA4EA6E3CC}"/>
              </a:ext>
            </a:extLst>
          </p:cNvPr>
          <p:cNvSpPr txBox="1"/>
          <p:nvPr/>
        </p:nvSpPr>
        <p:spPr>
          <a:xfrm>
            <a:off x="7556500" y="2938148"/>
            <a:ext cx="1919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Q&amp;A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19AB2-52E8-425B-A05E-0447FB954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" y="3953811"/>
            <a:ext cx="3386667" cy="2027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50C56-43F1-440A-8FE3-750AFDF61B6E}"/>
              </a:ext>
            </a:extLst>
          </p:cNvPr>
          <p:cNvSpPr txBox="1"/>
          <p:nvPr/>
        </p:nvSpPr>
        <p:spPr>
          <a:xfrm>
            <a:off x="143154" y="598157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2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B60D1-5082-4448-A36C-038F53E85367}"/>
              </a:ext>
            </a:extLst>
          </p:cNvPr>
          <p:cNvSpPr/>
          <p:nvPr/>
        </p:nvSpPr>
        <p:spPr>
          <a:xfrm>
            <a:off x="7856183" y="0"/>
            <a:ext cx="433581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CFF67-AEE1-4126-B923-E4CA4EA6E3CC}"/>
              </a:ext>
            </a:extLst>
          </p:cNvPr>
          <p:cNvSpPr txBox="1"/>
          <p:nvPr/>
        </p:nvSpPr>
        <p:spPr>
          <a:xfrm>
            <a:off x="443478" y="652148"/>
            <a:ext cx="7068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S’il</a:t>
            </a:r>
            <a:r>
              <a:rPr lang="en-CA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CA" sz="4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vous</a:t>
            </a:r>
            <a:r>
              <a:rPr lang="en-CA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plait </a:t>
            </a:r>
            <a:r>
              <a:rPr lang="en-CA" sz="4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répondez</a:t>
            </a:r>
            <a:r>
              <a:rPr lang="en-CA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à </a:t>
            </a:r>
            <a:r>
              <a:rPr lang="en-CA" sz="4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ce</a:t>
            </a:r>
            <a:r>
              <a:rPr lang="en-CA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questionnaire!</a:t>
            </a:r>
            <a:endParaRPr lang="en-CA" sz="12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19AB2-52E8-425B-A05E-0447FB954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756" y="3953811"/>
            <a:ext cx="3386667" cy="2027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50C56-43F1-440A-8FE3-750AFDF61B6E}"/>
              </a:ext>
            </a:extLst>
          </p:cNvPr>
          <p:cNvSpPr txBox="1"/>
          <p:nvPr/>
        </p:nvSpPr>
        <p:spPr>
          <a:xfrm>
            <a:off x="7999337" y="598157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026" name="Picture 2" descr="Scan me!">
            <a:extLst>
              <a:ext uri="{FF2B5EF4-FFF2-40B4-BE49-F238E27FC236}">
                <a16:creationId xmlns:a16="http://schemas.microsoft.com/office/drawing/2014/main" id="{7050F1A5-B251-4A90-8FAD-8F1ED604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18" y="2787970"/>
            <a:ext cx="2331682" cy="2331682"/>
          </a:xfrm>
          <a:prstGeom prst="rect">
            <a:avLst/>
          </a:prstGeom>
          <a:solidFill>
            <a:srgbClr val="6B2C72"/>
          </a:solidFill>
        </p:spPr>
      </p:pic>
    </p:spTree>
    <p:extLst>
      <p:ext uri="{BB962C8B-B14F-4D97-AF65-F5344CB8AC3E}">
        <p14:creationId xmlns:p14="http://schemas.microsoft.com/office/powerpoint/2010/main" val="312215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C6967-372F-4E7F-ACDC-62C2936E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33" y="1295295"/>
            <a:ext cx="9483133" cy="2133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2DC39-B0DD-4BD1-88A3-400B01D7B1DB}"/>
              </a:ext>
            </a:extLst>
          </p:cNvPr>
          <p:cNvSpPr txBox="1"/>
          <p:nvPr/>
        </p:nvSpPr>
        <p:spPr>
          <a:xfrm>
            <a:off x="97335" y="5435768"/>
            <a:ext cx="12175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Merci pour </a:t>
            </a:r>
            <a:r>
              <a:rPr lang="en-CA" sz="6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votre</a:t>
            </a:r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participation !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B9B75-9368-4256-853A-C90494F8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804" y="4064000"/>
            <a:ext cx="1588308" cy="8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6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179</Words>
  <Application>Microsoft Office PowerPoint</Application>
  <PresentationFormat>Grand écran</PresentationFormat>
  <Paragraphs>39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Black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Dantas</dc:creator>
  <cp:lastModifiedBy>Aurelien Clere</cp:lastModifiedBy>
  <cp:revision>35</cp:revision>
  <dcterms:created xsi:type="dcterms:W3CDTF">2020-03-26T02:32:45Z</dcterms:created>
  <dcterms:modified xsi:type="dcterms:W3CDTF">2020-04-02T09:07:31Z</dcterms:modified>
</cp:coreProperties>
</file>