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8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9" r:id="rId25"/>
    <p:sldId id="330" r:id="rId26"/>
    <p:sldId id="331" r:id="rId27"/>
    <p:sldId id="332" r:id="rId28"/>
    <p:sldId id="333" r:id="rId29"/>
    <p:sldId id="334" r:id="rId30"/>
    <p:sldId id="341" r:id="rId31"/>
    <p:sldId id="336" r:id="rId32"/>
    <p:sldId id="338" r:id="rId33"/>
    <p:sldId id="339" r:id="rId34"/>
    <p:sldId id="34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5ADyfGglkjhtscApCMKyg==" hashData="ZtKpkBGPSDVFYQdcnQzoKYDIJQlueoavPm9CHdwxDfdzaxPZfvccxxrnSCHK/WZ08soigc8+kXr0ETp7E+nXA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E4E"/>
    <a:srgbClr val="6B2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53" autoAdjust="0"/>
  </p:normalViewPr>
  <p:slideViewPr>
    <p:cSldViewPr snapToGrid="0">
      <p:cViewPr varScale="1">
        <p:scale>
          <a:sx n="75" d="100"/>
          <a:sy n="75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D14B6-BA73-40A9-812D-0BF9F304AF11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087E869-B55E-4E02-9D97-8536D70F9117}">
      <dgm:prSet/>
      <dgm:spPr/>
      <dgm:t>
        <a:bodyPr/>
        <a:lstStyle/>
        <a:p>
          <a:pPr rtl="0"/>
          <a:r>
            <a:rPr lang="en-US" dirty="0" smtClean="0">
              <a:solidFill>
                <a:srgbClr val="6B2C72"/>
              </a:solidFill>
            </a:rPr>
            <a:t>What is Power Virtual Agent</a:t>
          </a:r>
          <a:endParaRPr lang="en-US" dirty="0">
            <a:solidFill>
              <a:srgbClr val="6B2C72"/>
            </a:solidFill>
          </a:endParaRPr>
        </a:p>
      </dgm:t>
    </dgm:pt>
    <dgm:pt modelId="{5589F6DF-7BAD-4387-AF47-222EA4927742}" type="parTrans" cxnId="{D414DFF1-B87F-47CF-BE3F-D0168D0D68D6}">
      <dgm:prSet/>
      <dgm:spPr/>
      <dgm:t>
        <a:bodyPr/>
        <a:lstStyle/>
        <a:p>
          <a:endParaRPr lang="en-US"/>
        </a:p>
      </dgm:t>
    </dgm:pt>
    <dgm:pt modelId="{C5A25C64-00A8-4592-8C4A-7298302637B4}" type="sibTrans" cxnId="{D414DFF1-B87F-47CF-BE3F-D0168D0D68D6}">
      <dgm:prSet/>
      <dgm:spPr/>
      <dgm:t>
        <a:bodyPr/>
        <a:lstStyle/>
        <a:p>
          <a:endParaRPr lang="en-US"/>
        </a:p>
      </dgm:t>
    </dgm:pt>
    <dgm:pt modelId="{98626A08-8A8D-4A5C-A269-9F761CC56D29}">
      <dgm:prSet/>
      <dgm:spPr/>
      <dgm:t>
        <a:bodyPr/>
        <a:lstStyle/>
        <a:p>
          <a:pPr rtl="0"/>
          <a:r>
            <a:rPr lang="en-US" dirty="0" smtClean="0">
              <a:solidFill>
                <a:srgbClr val="6B2C72"/>
              </a:solidFill>
            </a:rPr>
            <a:t>How to get started</a:t>
          </a:r>
          <a:endParaRPr lang="en-US" dirty="0">
            <a:solidFill>
              <a:srgbClr val="6B2C72"/>
            </a:solidFill>
          </a:endParaRPr>
        </a:p>
      </dgm:t>
    </dgm:pt>
    <dgm:pt modelId="{CFC24B89-5957-4D11-96CA-9DFF3D9592AD}" type="parTrans" cxnId="{0E3DF942-1A37-408D-8288-7BD680F11104}">
      <dgm:prSet/>
      <dgm:spPr/>
      <dgm:t>
        <a:bodyPr/>
        <a:lstStyle/>
        <a:p>
          <a:endParaRPr lang="en-US"/>
        </a:p>
      </dgm:t>
    </dgm:pt>
    <dgm:pt modelId="{CC157D71-34EC-4C70-AB27-6ED06F168BF7}" type="sibTrans" cxnId="{0E3DF942-1A37-408D-8288-7BD680F11104}">
      <dgm:prSet/>
      <dgm:spPr/>
      <dgm:t>
        <a:bodyPr/>
        <a:lstStyle/>
        <a:p>
          <a:endParaRPr lang="en-US"/>
        </a:p>
      </dgm:t>
    </dgm:pt>
    <dgm:pt modelId="{4A319F2E-82FD-46EE-AA1C-3C901415CB3E}">
      <dgm:prSet/>
      <dgm:spPr/>
      <dgm:t>
        <a:bodyPr/>
        <a:lstStyle/>
        <a:p>
          <a:pPr rtl="0"/>
          <a:r>
            <a:rPr lang="en-US" dirty="0" smtClean="0">
              <a:solidFill>
                <a:srgbClr val="6B2C72"/>
              </a:solidFill>
            </a:rPr>
            <a:t>Entities</a:t>
          </a:r>
          <a:endParaRPr lang="en-US" dirty="0">
            <a:solidFill>
              <a:srgbClr val="6B2C72"/>
            </a:solidFill>
          </a:endParaRPr>
        </a:p>
      </dgm:t>
    </dgm:pt>
    <dgm:pt modelId="{19BE747A-F26B-4B11-B3A1-E57F30BB18DD}" type="parTrans" cxnId="{D0890C9F-16BD-44E9-AB95-43454C955ACE}">
      <dgm:prSet/>
      <dgm:spPr/>
      <dgm:t>
        <a:bodyPr/>
        <a:lstStyle/>
        <a:p>
          <a:endParaRPr lang="en-US"/>
        </a:p>
      </dgm:t>
    </dgm:pt>
    <dgm:pt modelId="{95356496-66D7-40A7-AC01-D8EEF9DCF0DA}" type="sibTrans" cxnId="{D0890C9F-16BD-44E9-AB95-43454C955ACE}">
      <dgm:prSet/>
      <dgm:spPr/>
      <dgm:t>
        <a:bodyPr/>
        <a:lstStyle/>
        <a:p>
          <a:endParaRPr lang="en-US"/>
        </a:p>
      </dgm:t>
    </dgm:pt>
    <dgm:pt modelId="{355CEE4D-8000-40ED-A53B-0CA65501D86C}">
      <dgm:prSet/>
      <dgm:spPr/>
      <dgm:t>
        <a:bodyPr/>
        <a:lstStyle/>
        <a:p>
          <a:r>
            <a:rPr lang="en-US" dirty="0" smtClean="0">
              <a:solidFill>
                <a:srgbClr val="6B2C72"/>
              </a:solidFill>
            </a:rPr>
            <a:t>PVA Components</a:t>
          </a:r>
          <a:endParaRPr lang="en-US" dirty="0">
            <a:solidFill>
              <a:srgbClr val="6B2C72"/>
            </a:solidFill>
          </a:endParaRPr>
        </a:p>
      </dgm:t>
    </dgm:pt>
    <dgm:pt modelId="{B370B084-0D73-4432-9F46-4CA323BE14F2}" type="parTrans" cxnId="{3D4073E5-FA80-40F9-96CA-0BAD5922F8D9}">
      <dgm:prSet/>
      <dgm:spPr/>
      <dgm:t>
        <a:bodyPr/>
        <a:lstStyle/>
        <a:p>
          <a:endParaRPr lang="en-US"/>
        </a:p>
      </dgm:t>
    </dgm:pt>
    <dgm:pt modelId="{B8828DD8-03AC-4632-948A-811F3E9F8144}" type="sibTrans" cxnId="{3D4073E5-FA80-40F9-96CA-0BAD5922F8D9}">
      <dgm:prSet/>
      <dgm:spPr/>
      <dgm:t>
        <a:bodyPr/>
        <a:lstStyle/>
        <a:p>
          <a:endParaRPr lang="en-US"/>
        </a:p>
      </dgm:t>
    </dgm:pt>
    <dgm:pt modelId="{F991D8F0-E70B-4382-BF46-90BE9FAB4F01}">
      <dgm:prSet/>
      <dgm:spPr/>
      <dgm:t>
        <a:bodyPr/>
        <a:lstStyle/>
        <a:p>
          <a:r>
            <a:rPr lang="en-US" dirty="0" smtClean="0">
              <a:solidFill>
                <a:srgbClr val="6B2C72"/>
              </a:solidFill>
            </a:rPr>
            <a:t>Topics &amp; Trigger Phrases</a:t>
          </a:r>
          <a:endParaRPr lang="en-US" dirty="0">
            <a:solidFill>
              <a:srgbClr val="6B2C72"/>
            </a:solidFill>
          </a:endParaRPr>
        </a:p>
      </dgm:t>
    </dgm:pt>
    <dgm:pt modelId="{60FA4ED9-F197-4A41-8569-D67B4EE50DA9}" type="parTrans" cxnId="{0E451785-956E-4E01-8AA7-7B98E0953361}">
      <dgm:prSet/>
      <dgm:spPr/>
      <dgm:t>
        <a:bodyPr/>
        <a:lstStyle/>
        <a:p>
          <a:endParaRPr lang="en-US"/>
        </a:p>
      </dgm:t>
    </dgm:pt>
    <dgm:pt modelId="{FA9268EC-0ADC-40A6-844E-ADEB93D19658}" type="sibTrans" cxnId="{0E451785-956E-4E01-8AA7-7B98E0953361}">
      <dgm:prSet/>
      <dgm:spPr/>
      <dgm:t>
        <a:bodyPr/>
        <a:lstStyle/>
        <a:p>
          <a:endParaRPr lang="en-US"/>
        </a:p>
      </dgm:t>
    </dgm:pt>
    <dgm:pt modelId="{934477C4-B36C-49A0-B405-3A20FDBC700D}">
      <dgm:prSet/>
      <dgm:spPr/>
      <dgm:t>
        <a:bodyPr/>
        <a:lstStyle/>
        <a:p>
          <a:r>
            <a:rPr lang="en-US" dirty="0" smtClean="0">
              <a:solidFill>
                <a:srgbClr val="6B2C72"/>
              </a:solidFill>
            </a:rPr>
            <a:t>Authoring Canvas</a:t>
          </a:r>
          <a:endParaRPr lang="en-US" dirty="0">
            <a:solidFill>
              <a:srgbClr val="6B2C72"/>
            </a:solidFill>
          </a:endParaRPr>
        </a:p>
      </dgm:t>
    </dgm:pt>
    <dgm:pt modelId="{B7D366AA-C58B-4187-BF19-E8FC75B70C77}" type="parTrans" cxnId="{D31F6A38-96D6-4EC3-97F8-BC67CC44CF15}">
      <dgm:prSet/>
      <dgm:spPr/>
      <dgm:t>
        <a:bodyPr/>
        <a:lstStyle/>
        <a:p>
          <a:endParaRPr lang="en-US"/>
        </a:p>
      </dgm:t>
    </dgm:pt>
    <dgm:pt modelId="{1E3A0279-0678-41B2-8F23-3A1A246F1998}" type="sibTrans" cxnId="{D31F6A38-96D6-4EC3-97F8-BC67CC44CF15}">
      <dgm:prSet/>
      <dgm:spPr/>
      <dgm:t>
        <a:bodyPr/>
        <a:lstStyle/>
        <a:p>
          <a:endParaRPr lang="en-US"/>
        </a:p>
      </dgm:t>
    </dgm:pt>
    <dgm:pt modelId="{0BC7C0F2-C53D-4993-B34C-C27DD4CE124F}">
      <dgm:prSet/>
      <dgm:spPr/>
      <dgm:t>
        <a:bodyPr/>
        <a:lstStyle/>
        <a:p>
          <a:pPr rtl="0"/>
          <a:r>
            <a:rPr lang="en-US" dirty="0" smtClean="0">
              <a:solidFill>
                <a:srgbClr val="6B2C72"/>
              </a:solidFill>
            </a:rPr>
            <a:t>Demos</a:t>
          </a:r>
          <a:endParaRPr lang="en-US" dirty="0">
            <a:solidFill>
              <a:srgbClr val="6B2C72"/>
            </a:solidFill>
          </a:endParaRPr>
        </a:p>
      </dgm:t>
    </dgm:pt>
    <dgm:pt modelId="{D4A05077-F071-4C73-A03E-57FC162C421E}" type="parTrans" cxnId="{65FA1192-2008-4FCD-A5C6-45E3F61AD8ED}">
      <dgm:prSet/>
      <dgm:spPr/>
      <dgm:t>
        <a:bodyPr/>
        <a:lstStyle/>
        <a:p>
          <a:endParaRPr lang="en-US"/>
        </a:p>
      </dgm:t>
    </dgm:pt>
    <dgm:pt modelId="{2330F6DE-BDBA-47F8-B2D6-F4D47FCE4177}" type="sibTrans" cxnId="{65FA1192-2008-4FCD-A5C6-45E3F61AD8ED}">
      <dgm:prSet/>
      <dgm:spPr/>
      <dgm:t>
        <a:bodyPr/>
        <a:lstStyle/>
        <a:p>
          <a:endParaRPr lang="en-US"/>
        </a:p>
      </dgm:t>
    </dgm:pt>
    <dgm:pt modelId="{F2E3018D-9BFA-4E31-92FC-8FF1B31BBEE6}" type="pres">
      <dgm:prSet presAssocID="{463D14B6-BA73-40A9-812D-0BF9F304AF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C831F9-EB49-43BF-8A3A-2E8DC7905A89}" type="pres">
      <dgm:prSet presAssocID="{2087E869-B55E-4E02-9D97-8536D70F911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9DE9A-F00C-498B-B991-F5334A92D4DF}" type="pres">
      <dgm:prSet presAssocID="{C5A25C64-00A8-4592-8C4A-7298302637B4}" presName="spacer" presStyleCnt="0"/>
      <dgm:spPr/>
    </dgm:pt>
    <dgm:pt modelId="{A71AD052-3DB8-4880-B61C-06786C7FF04D}" type="pres">
      <dgm:prSet presAssocID="{98626A08-8A8D-4A5C-A269-9F761CC56D2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7CFD7-D015-462C-BF9E-8353572D3D7C}" type="pres">
      <dgm:prSet presAssocID="{CC157D71-34EC-4C70-AB27-6ED06F168BF7}" presName="spacer" presStyleCnt="0"/>
      <dgm:spPr/>
    </dgm:pt>
    <dgm:pt modelId="{FC120D77-72C6-4541-8BF8-C16C8AD1FC42}" type="pres">
      <dgm:prSet presAssocID="{355CEE4D-8000-40ED-A53B-0CA65501D86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D6133-6593-4D11-9A4F-C828C60FEB25}" type="pres">
      <dgm:prSet presAssocID="{B8828DD8-03AC-4632-948A-811F3E9F8144}" presName="spacer" presStyleCnt="0"/>
      <dgm:spPr/>
    </dgm:pt>
    <dgm:pt modelId="{780DF86A-A369-437D-8139-AEB8960DF0D0}" type="pres">
      <dgm:prSet presAssocID="{F991D8F0-E70B-4382-BF46-90BE9FAB4F0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5F31C-C5F2-4358-B78D-B76375A72BD1}" type="pres">
      <dgm:prSet presAssocID="{FA9268EC-0ADC-40A6-844E-ADEB93D19658}" presName="spacer" presStyleCnt="0"/>
      <dgm:spPr/>
    </dgm:pt>
    <dgm:pt modelId="{903302CA-3CDE-4A57-92F5-333C0F62BD03}" type="pres">
      <dgm:prSet presAssocID="{934477C4-B36C-49A0-B405-3A20FDBC700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2074-7CF2-4E62-84C3-34917DB0D7BD}" type="pres">
      <dgm:prSet presAssocID="{1E3A0279-0678-41B2-8F23-3A1A246F1998}" presName="spacer" presStyleCnt="0"/>
      <dgm:spPr/>
    </dgm:pt>
    <dgm:pt modelId="{52EBB359-CCEA-4A48-B1EA-6A7982790FA0}" type="pres">
      <dgm:prSet presAssocID="{4A319F2E-82FD-46EE-AA1C-3C901415CB3E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01C24-CE02-4E7C-93E3-0E92E30555E8}" type="pres">
      <dgm:prSet presAssocID="{95356496-66D7-40A7-AC01-D8EEF9DCF0DA}" presName="spacer" presStyleCnt="0"/>
      <dgm:spPr/>
    </dgm:pt>
    <dgm:pt modelId="{63227AF1-A0DA-4E4A-A216-2B672F0AAB80}" type="pres">
      <dgm:prSet presAssocID="{0BC7C0F2-C53D-4993-B34C-C27DD4CE124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1F6A38-96D6-4EC3-97F8-BC67CC44CF15}" srcId="{463D14B6-BA73-40A9-812D-0BF9F304AF11}" destId="{934477C4-B36C-49A0-B405-3A20FDBC700D}" srcOrd="4" destOrd="0" parTransId="{B7D366AA-C58B-4187-BF19-E8FC75B70C77}" sibTransId="{1E3A0279-0678-41B2-8F23-3A1A246F1998}"/>
    <dgm:cxn modelId="{0E3DF942-1A37-408D-8288-7BD680F11104}" srcId="{463D14B6-BA73-40A9-812D-0BF9F304AF11}" destId="{98626A08-8A8D-4A5C-A269-9F761CC56D29}" srcOrd="1" destOrd="0" parTransId="{CFC24B89-5957-4D11-96CA-9DFF3D9592AD}" sibTransId="{CC157D71-34EC-4C70-AB27-6ED06F168BF7}"/>
    <dgm:cxn modelId="{DACAF202-FB68-4880-B02B-936632E56A98}" type="presOf" srcId="{355CEE4D-8000-40ED-A53B-0CA65501D86C}" destId="{FC120D77-72C6-4541-8BF8-C16C8AD1FC42}" srcOrd="0" destOrd="0" presId="urn:microsoft.com/office/officeart/2005/8/layout/vList2"/>
    <dgm:cxn modelId="{65FA1192-2008-4FCD-A5C6-45E3F61AD8ED}" srcId="{463D14B6-BA73-40A9-812D-0BF9F304AF11}" destId="{0BC7C0F2-C53D-4993-B34C-C27DD4CE124F}" srcOrd="6" destOrd="0" parTransId="{D4A05077-F071-4C73-A03E-57FC162C421E}" sibTransId="{2330F6DE-BDBA-47F8-B2D6-F4D47FCE4177}"/>
    <dgm:cxn modelId="{41769280-388F-41F8-B165-6115BE0EDF98}" type="presOf" srcId="{F991D8F0-E70B-4382-BF46-90BE9FAB4F01}" destId="{780DF86A-A369-437D-8139-AEB8960DF0D0}" srcOrd="0" destOrd="0" presId="urn:microsoft.com/office/officeart/2005/8/layout/vList2"/>
    <dgm:cxn modelId="{A0674CF9-4B0E-441A-9BDE-295F54A830FD}" type="presOf" srcId="{98626A08-8A8D-4A5C-A269-9F761CC56D29}" destId="{A71AD052-3DB8-4880-B61C-06786C7FF04D}" srcOrd="0" destOrd="0" presId="urn:microsoft.com/office/officeart/2005/8/layout/vList2"/>
    <dgm:cxn modelId="{88C0D643-5941-4EA5-A3E7-283C65196853}" type="presOf" srcId="{2087E869-B55E-4E02-9D97-8536D70F9117}" destId="{73C831F9-EB49-43BF-8A3A-2E8DC7905A89}" srcOrd="0" destOrd="0" presId="urn:microsoft.com/office/officeart/2005/8/layout/vList2"/>
    <dgm:cxn modelId="{D0890C9F-16BD-44E9-AB95-43454C955ACE}" srcId="{463D14B6-BA73-40A9-812D-0BF9F304AF11}" destId="{4A319F2E-82FD-46EE-AA1C-3C901415CB3E}" srcOrd="5" destOrd="0" parTransId="{19BE747A-F26B-4B11-B3A1-E57F30BB18DD}" sibTransId="{95356496-66D7-40A7-AC01-D8EEF9DCF0DA}"/>
    <dgm:cxn modelId="{A36B8BDA-A334-4C5B-B0BB-869851C2499F}" type="presOf" srcId="{934477C4-B36C-49A0-B405-3A20FDBC700D}" destId="{903302CA-3CDE-4A57-92F5-333C0F62BD03}" srcOrd="0" destOrd="0" presId="urn:microsoft.com/office/officeart/2005/8/layout/vList2"/>
    <dgm:cxn modelId="{E48076E9-674F-40E3-AE0B-A79DFDEB6AB8}" type="presOf" srcId="{463D14B6-BA73-40A9-812D-0BF9F304AF11}" destId="{F2E3018D-9BFA-4E31-92FC-8FF1B31BBEE6}" srcOrd="0" destOrd="0" presId="urn:microsoft.com/office/officeart/2005/8/layout/vList2"/>
    <dgm:cxn modelId="{4919208B-E55C-4D12-8463-248D2375114A}" type="presOf" srcId="{0BC7C0F2-C53D-4993-B34C-C27DD4CE124F}" destId="{63227AF1-A0DA-4E4A-A216-2B672F0AAB80}" srcOrd="0" destOrd="0" presId="urn:microsoft.com/office/officeart/2005/8/layout/vList2"/>
    <dgm:cxn modelId="{3D4073E5-FA80-40F9-96CA-0BAD5922F8D9}" srcId="{463D14B6-BA73-40A9-812D-0BF9F304AF11}" destId="{355CEE4D-8000-40ED-A53B-0CA65501D86C}" srcOrd="2" destOrd="0" parTransId="{B370B084-0D73-4432-9F46-4CA323BE14F2}" sibTransId="{B8828DD8-03AC-4632-948A-811F3E9F8144}"/>
    <dgm:cxn modelId="{D414DFF1-B87F-47CF-BE3F-D0168D0D68D6}" srcId="{463D14B6-BA73-40A9-812D-0BF9F304AF11}" destId="{2087E869-B55E-4E02-9D97-8536D70F9117}" srcOrd="0" destOrd="0" parTransId="{5589F6DF-7BAD-4387-AF47-222EA4927742}" sibTransId="{C5A25C64-00A8-4592-8C4A-7298302637B4}"/>
    <dgm:cxn modelId="{4E1C5A51-8AAC-4284-8F9A-42967B7D545C}" type="presOf" srcId="{4A319F2E-82FD-46EE-AA1C-3C901415CB3E}" destId="{52EBB359-CCEA-4A48-B1EA-6A7982790FA0}" srcOrd="0" destOrd="0" presId="urn:microsoft.com/office/officeart/2005/8/layout/vList2"/>
    <dgm:cxn modelId="{0E451785-956E-4E01-8AA7-7B98E0953361}" srcId="{463D14B6-BA73-40A9-812D-0BF9F304AF11}" destId="{F991D8F0-E70B-4382-BF46-90BE9FAB4F01}" srcOrd="3" destOrd="0" parTransId="{60FA4ED9-F197-4A41-8569-D67B4EE50DA9}" sibTransId="{FA9268EC-0ADC-40A6-844E-ADEB93D19658}"/>
    <dgm:cxn modelId="{8BB3CEAA-B5F5-426C-9D61-1076194A2584}" type="presParOf" srcId="{F2E3018D-9BFA-4E31-92FC-8FF1B31BBEE6}" destId="{73C831F9-EB49-43BF-8A3A-2E8DC7905A89}" srcOrd="0" destOrd="0" presId="urn:microsoft.com/office/officeart/2005/8/layout/vList2"/>
    <dgm:cxn modelId="{4E297441-5F6F-49B6-A9CB-D05F947A421B}" type="presParOf" srcId="{F2E3018D-9BFA-4E31-92FC-8FF1B31BBEE6}" destId="{1D99DE9A-F00C-498B-B991-F5334A92D4DF}" srcOrd="1" destOrd="0" presId="urn:microsoft.com/office/officeart/2005/8/layout/vList2"/>
    <dgm:cxn modelId="{82C3CE68-F79B-4A62-90D5-F260257A67DA}" type="presParOf" srcId="{F2E3018D-9BFA-4E31-92FC-8FF1B31BBEE6}" destId="{A71AD052-3DB8-4880-B61C-06786C7FF04D}" srcOrd="2" destOrd="0" presId="urn:microsoft.com/office/officeart/2005/8/layout/vList2"/>
    <dgm:cxn modelId="{EDC34845-8083-4D42-82AB-53EA0F915016}" type="presParOf" srcId="{F2E3018D-9BFA-4E31-92FC-8FF1B31BBEE6}" destId="{59F7CFD7-D015-462C-BF9E-8353572D3D7C}" srcOrd="3" destOrd="0" presId="urn:microsoft.com/office/officeart/2005/8/layout/vList2"/>
    <dgm:cxn modelId="{7F9C3D2C-80DF-4259-A9E5-86D7955F3C8A}" type="presParOf" srcId="{F2E3018D-9BFA-4E31-92FC-8FF1B31BBEE6}" destId="{FC120D77-72C6-4541-8BF8-C16C8AD1FC42}" srcOrd="4" destOrd="0" presId="urn:microsoft.com/office/officeart/2005/8/layout/vList2"/>
    <dgm:cxn modelId="{56247FE4-40A4-42AD-A118-C281C97BDF34}" type="presParOf" srcId="{F2E3018D-9BFA-4E31-92FC-8FF1B31BBEE6}" destId="{D79D6133-6593-4D11-9A4F-C828C60FEB25}" srcOrd="5" destOrd="0" presId="urn:microsoft.com/office/officeart/2005/8/layout/vList2"/>
    <dgm:cxn modelId="{852E1AC5-B2B1-496C-8E76-FD6EAE174165}" type="presParOf" srcId="{F2E3018D-9BFA-4E31-92FC-8FF1B31BBEE6}" destId="{780DF86A-A369-437D-8139-AEB8960DF0D0}" srcOrd="6" destOrd="0" presId="urn:microsoft.com/office/officeart/2005/8/layout/vList2"/>
    <dgm:cxn modelId="{9D3D8A1F-CDE0-45D6-8604-E94410B193C9}" type="presParOf" srcId="{F2E3018D-9BFA-4E31-92FC-8FF1B31BBEE6}" destId="{6605F31C-C5F2-4358-B78D-B76375A72BD1}" srcOrd="7" destOrd="0" presId="urn:microsoft.com/office/officeart/2005/8/layout/vList2"/>
    <dgm:cxn modelId="{1CD10A43-F7A0-446C-B943-6D7FE7AF2683}" type="presParOf" srcId="{F2E3018D-9BFA-4E31-92FC-8FF1B31BBEE6}" destId="{903302CA-3CDE-4A57-92F5-333C0F62BD03}" srcOrd="8" destOrd="0" presId="urn:microsoft.com/office/officeart/2005/8/layout/vList2"/>
    <dgm:cxn modelId="{6CC4B9F2-9871-4C3A-8F80-EF572BD384A3}" type="presParOf" srcId="{F2E3018D-9BFA-4E31-92FC-8FF1B31BBEE6}" destId="{13E52074-7CF2-4E62-84C3-34917DB0D7BD}" srcOrd="9" destOrd="0" presId="urn:microsoft.com/office/officeart/2005/8/layout/vList2"/>
    <dgm:cxn modelId="{C8F2109D-E364-4B05-9654-4AD39F0D6A6C}" type="presParOf" srcId="{F2E3018D-9BFA-4E31-92FC-8FF1B31BBEE6}" destId="{52EBB359-CCEA-4A48-B1EA-6A7982790FA0}" srcOrd="10" destOrd="0" presId="urn:microsoft.com/office/officeart/2005/8/layout/vList2"/>
    <dgm:cxn modelId="{AB194FE9-64C0-4D1D-9FD0-FFD5E0CFC01F}" type="presParOf" srcId="{F2E3018D-9BFA-4E31-92FC-8FF1B31BBEE6}" destId="{02201C24-CE02-4E7C-93E3-0E92E30555E8}" srcOrd="11" destOrd="0" presId="urn:microsoft.com/office/officeart/2005/8/layout/vList2"/>
    <dgm:cxn modelId="{3AE106E7-F89C-408F-880E-4F6618BC99DC}" type="presParOf" srcId="{F2E3018D-9BFA-4E31-92FC-8FF1B31BBEE6}" destId="{63227AF1-A0DA-4E4A-A216-2B672F0AAB8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831F9-EB49-43BF-8A3A-2E8DC7905A89}">
      <dsp:nvSpPr>
        <dsp:cNvPr id="0" name=""/>
        <dsp:cNvSpPr/>
      </dsp:nvSpPr>
      <dsp:spPr>
        <a:xfrm>
          <a:off x="0" y="50911"/>
          <a:ext cx="11621595" cy="4890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6B2C72"/>
              </a:solidFill>
            </a:rPr>
            <a:t>What is Power Virtual Agent</a:t>
          </a:r>
          <a:endParaRPr lang="en-US" sz="1900" kern="1200" dirty="0">
            <a:solidFill>
              <a:srgbClr val="6B2C72"/>
            </a:solidFill>
          </a:endParaRPr>
        </a:p>
      </dsp:txBody>
      <dsp:txXfrm>
        <a:off x="23874" y="74785"/>
        <a:ext cx="11573847" cy="441312"/>
      </dsp:txXfrm>
    </dsp:sp>
    <dsp:sp modelId="{A71AD052-3DB8-4880-B61C-06786C7FF04D}">
      <dsp:nvSpPr>
        <dsp:cNvPr id="0" name=""/>
        <dsp:cNvSpPr/>
      </dsp:nvSpPr>
      <dsp:spPr>
        <a:xfrm>
          <a:off x="0" y="594691"/>
          <a:ext cx="11621595" cy="4890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6B2C72"/>
              </a:solidFill>
            </a:rPr>
            <a:t>How to get started</a:t>
          </a:r>
          <a:endParaRPr lang="en-US" sz="1900" kern="1200" dirty="0">
            <a:solidFill>
              <a:srgbClr val="6B2C72"/>
            </a:solidFill>
          </a:endParaRPr>
        </a:p>
      </dsp:txBody>
      <dsp:txXfrm>
        <a:off x="23874" y="618565"/>
        <a:ext cx="11573847" cy="441312"/>
      </dsp:txXfrm>
    </dsp:sp>
    <dsp:sp modelId="{FC120D77-72C6-4541-8BF8-C16C8AD1FC42}">
      <dsp:nvSpPr>
        <dsp:cNvPr id="0" name=""/>
        <dsp:cNvSpPr/>
      </dsp:nvSpPr>
      <dsp:spPr>
        <a:xfrm>
          <a:off x="0" y="1138471"/>
          <a:ext cx="11621595" cy="4890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6B2C72"/>
              </a:solidFill>
            </a:rPr>
            <a:t>PVA Components</a:t>
          </a:r>
          <a:endParaRPr lang="en-US" sz="1900" kern="1200" dirty="0">
            <a:solidFill>
              <a:srgbClr val="6B2C72"/>
            </a:solidFill>
          </a:endParaRPr>
        </a:p>
      </dsp:txBody>
      <dsp:txXfrm>
        <a:off x="23874" y="1162345"/>
        <a:ext cx="11573847" cy="441312"/>
      </dsp:txXfrm>
    </dsp:sp>
    <dsp:sp modelId="{780DF86A-A369-437D-8139-AEB8960DF0D0}">
      <dsp:nvSpPr>
        <dsp:cNvPr id="0" name=""/>
        <dsp:cNvSpPr/>
      </dsp:nvSpPr>
      <dsp:spPr>
        <a:xfrm>
          <a:off x="0" y="1682251"/>
          <a:ext cx="11621595" cy="4890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6B2C72"/>
              </a:solidFill>
            </a:rPr>
            <a:t>Topics &amp; Trigger Phrases</a:t>
          </a:r>
          <a:endParaRPr lang="en-US" sz="1900" kern="1200" dirty="0">
            <a:solidFill>
              <a:srgbClr val="6B2C72"/>
            </a:solidFill>
          </a:endParaRPr>
        </a:p>
      </dsp:txBody>
      <dsp:txXfrm>
        <a:off x="23874" y="1706125"/>
        <a:ext cx="11573847" cy="441312"/>
      </dsp:txXfrm>
    </dsp:sp>
    <dsp:sp modelId="{903302CA-3CDE-4A57-92F5-333C0F62BD03}">
      <dsp:nvSpPr>
        <dsp:cNvPr id="0" name=""/>
        <dsp:cNvSpPr/>
      </dsp:nvSpPr>
      <dsp:spPr>
        <a:xfrm>
          <a:off x="0" y="2226031"/>
          <a:ext cx="11621595" cy="4890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6B2C72"/>
              </a:solidFill>
            </a:rPr>
            <a:t>Authoring Canvas</a:t>
          </a:r>
          <a:endParaRPr lang="en-US" sz="1900" kern="1200" dirty="0">
            <a:solidFill>
              <a:srgbClr val="6B2C72"/>
            </a:solidFill>
          </a:endParaRPr>
        </a:p>
      </dsp:txBody>
      <dsp:txXfrm>
        <a:off x="23874" y="2249905"/>
        <a:ext cx="11573847" cy="441312"/>
      </dsp:txXfrm>
    </dsp:sp>
    <dsp:sp modelId="{52EBB359-CCEA-4A48-B1EA-6A7982790FA0}">
      <dsp:nvSpPr>
        <dsp:cNvPr id="0" name=""/>
        <dsp:cNvSpPr/>
      </dsp:nvSpPr>
      <dsp:spPr>
        <a:xfrm>
          <a:off x="0" y="2769811"/>
          <a:ext cx="11621595" cy="4890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6B2C72"/>
              </a:solidFill>
            </a:rPr>
            <a:t>Entities</a:t>
          </a:r>
          <a:endParaRPr lang="en-US" sz="1900" kern="1200" dirty="0">
            <a:solidFill>
              <a:srgbClr val="6B2C72"/>
            </a:solidFill>
          </a:endParaRPr>
        </a:p>
      </dsp:txBody>
      <dsp:txXfrm>
        <a:off x="23874" y="2793685"/>
        <a:ext cx="11573847" cy="441312"/>
      </dsp:txXfrm>
    </dsp:sp>
    <dsp:sp modelId="{63227AF1-A0DA-4E4A-A216-2B672F0AAB80}">
      <dsp:nvSpPr>
        <dsp:cNvPr id="0" name=""/>
        <dsp:cNvSpPr/>
      </dsp:nvSpPr>
      <dsp:spPr>
        <a:xfrm>
          <a:off x="0" y="3313591"/>
          <a:ext cx="11621595" cy="4890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6B2C72"/>
              </a:solidFill>
            </a:rPr>
            <a:t>Demos</a:t>
          </a:r>
          <a:endParaRPr lang="en-US" sz="1900" kern="1200" dirty="0">
            <a:solidFill>
              <a:srgbClr val="6B2C72"/>
            </a:solidFill>
          </a:endParaRPr>
        </a:p>
      </dsp:txBody>
      <dsp:txXfrm>
        <a:off x="23874" y="3337465"/>
        <a:ext cx="11573847" cy="441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C00FA-DA83-45DF-8058-9DA2A7F0158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531F-CF4B-4C5C-8CD1-B57D4AE2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1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6801"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1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Virtual</a:t>
            </a:r>
            <a:r>
              <a:rPr lang="en-US" baseline="0" dirty="0" smtClean="0"/>
              <a:t> agents are made up of several components. Lets look at each individual component to see how it’s used in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8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5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3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0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4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3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50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7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7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97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5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99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4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5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5BCE-0C6B-4DF8-ABFF-431DB9C064C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1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5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3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8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2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62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4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D38ED-5DEA-4594-AE99-1C992A659E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 userDrawn="1"/>
        </p:nvSpPr>
        <p:spPr>
          <a:xfrm>
            <a:off x="0" y="0"/>
            <a:ext cx="12192000" cy="1213643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372" y="5676742"/>
            <a:ext cx="1650560" cy="988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 userDrawn="1"/>
        </p:nvSpPr>
        <p:spPr>
          <a:xfrm>
            <a:off x="10557478" y="6532478"/>
            <a:ext cx="156645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1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10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hiteCoverUpLogo"/>
          <p:cNvSpPr/>
          <p:nvPr userDrawn="1"/>
        </p:nvSpPr>
        <p:spPr>
          <a:xfrm>
            <a:off x="10763250" y="5995035"/>
            <a:ext cx="1152525" cy="65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0"/>
          </p:nvPr>
        </p:nvSpPr>
        <p:spPr>
          <a:xfrm>
            <a:off x="548640" y="1280160"/>
            <a:ext cx="11338560" cy="51206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36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F18-E6C8-44C5-B1D8-A1E21AD059D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70CE-7824-4257-9A50-DC85DF37D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/>
          <p:cNvSpPr txBox="1">
            <a:spLocks/>
          </p:cNvSpPr>
          <p:nvPr userDrawn="1"/>
        </p:nvSpPr>
        <p:spPr>
          <a:xfrm>
            <a:off x="1" y="226243"/>
            <a:ext cx="12192000" cy="987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rgbClr val="6B2C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6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Title (sentence case)</a:t>
            </a:r>
            <a:endParaRPr lang="en-US" sz="6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 userDrawn="1"/>
        </p:nvSpPr>
        <p:spPr>
          <a:xfrm>
            <a:off x="0" y="0"/>
            <a:ext cx="12192000" cy="1213643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69686"/>
            <a:ext cx="12192000" cy="1043957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372" y="5676742"/>
            <a:ext cx="1650560" cy="9882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 userDrawn="1"/>
        </p:nvSpPr>
        <p:spPr>
          <a:xfrm>
            <a:off x="10557478" y="6532478"/>
            <a:ext cx="156645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1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10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01625" y="1357313"/>
            <a:ext cx="9332570" cy="35729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B2C72"/>
                </a:solidFill>
              </a:defRPr>
            </a:lvl1pPr>
            <a:lvl2pPr>
              <a:defRPr>
                <a:solidFill>
                  <a:srgbClr val="6B2C72"/>
                </a:solidFill>
              </a:defRPr>
            </a:lvl2pPr>
            <a:lvl3pPr>
              <a:defRPr>
                <a:solidFill>
                  <a:srgbClr val="6B2C72"/>
                </a:solidFill>
              </a:defRPr>
            </a:lvl3pPr>
            <a:lvl4pPr>
              <a:defRPr>
                <a:solidFill>
                  <a:srgbClr val="6B2C72"/>
                </a:solidFill>
              </a:defRPr>
            </a:lvl4pPr>
            <a:lvl5pPr>
              <a:defRPr>
                <a:solidFill>
                  <a:srgbClr val="6B2C72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3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/>
          <p:cNvSpPr txBox="1">
            <a:spLocks/>
          </p:cNvSpPr>
          <p:nvPr userDrawn="1"/>
        </p:nvSpPr>
        <p:spPr>
          <a:xfrm>
            <a:off x="1" y="226243"/>
            <a:ext cx="12192000" cy="987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rgbClr val="6B2C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6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Title (sentence case)</a:t>
            </a:r>
            <a:endParaRPr lang="en-US" sz="6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 userDrawn="1"/>
        </p:nvSpPr>
        <p:spPr>
          <a:xfrm>
            <a:off x="0" y="0"/>
            <a:ext cx="12192000" cy="1213643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69686"/>
            <a:ext cx="12192000" cy="1043957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162CED-B20E-44B6-93AF-8CFE4769CB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372" y="5676742"/>
            <a:ext cx="1650560" cy="988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4ECFD4-438E-458A-BED0-F18B5752D103}"/>
              </a:ext>
            </a:extLst>
          </p:cNvPr>
          <p:cNvSpPr txBox="1"/>
          <p:nvPr userDrawn="1"/>
        </p:nvSpPr>
        <p:spPr>
          <a:xfrm>
            <a:off x="10557478" y="6532478"/>
            <a:ext cx="156645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0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10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10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2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B2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0B60D1-5082-4448-A36C-038F53E85367}"/>
              </a:ext>
            </a:extLst>
          </p:cNvPr>
          <p:cNvSpPr/>
          <p:nvPr userDrawn="1"/>
        </p:nvSpPr>
        <p:spPr>
          <a:xfrm>
            <a:off x="-3" y="0"/>
            <a:ext cx="433581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19AB2-52E8-425B-A05E-0447FB9542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3" y="3953811"/>
            <a:ext cx="3386667" cy="20277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950C56-43F1-440A-8FE3-750AFDF61B6E}"/>
              </a:ext>
            </a:extLst>
          </p:cNvPr>
          <p:cNvSpPr txBox="1"/>
          <p:nvPr userDrawn="1"/>
        </p:nvSpPr>
        <p:spPr>
          <a:xfrm>
            <a:off x="143154" y="5981578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D84E45C-36CE-4BB7-A04F-2FCE91710A53}"/>
              </a:ext>
            </a:extLst>
          </p:cNvPr>
          <p:cNvSpPr txBox="1">
            <a:spLocks/>
          </p:cNvSpPr>
          <p:nvPr userDrawn="1"/>
        </p:nvSpPr>
        <p:spPr>
          <a:xfrm>
            <a:off x="290772" y="1932152"/>
            <a:ext cx="4396419" cy="106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4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36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INTRODUCTION TO POWER VIRTUAL AGENT</a:t>
            </a:r>
            <a:endParaRPr lang="en-CA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r"/>
            <a:r>
              <a:rPr lang="en-CA" sz="24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DIAN TAYLOR / PRESALES ENGINEER</a:t>
            </a:r>
            <a:endParaRPr lang="en-CA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21180E-43C4-47C4-B7BF-280EB74F9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74" y="0"/>
            <a:ext cx="9528852" cy="4764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11F5E-239C-4F26-8BF4-F39BB0DD2C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4314" y="3851064"/>
            <a:ext cx="2032224" cy="10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2C6967-372F-4E7F-ACDC-62C2936EF1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3333" y="1295295"/>
            <a:ext cx="9483133" cy="21337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“There can be no greater gift then that of giving one’s time and energy </a:t>
            </a:r>
          </a:p>
          <a:p>
            <a:pPr algn="r"/>
            <a:r>
              <a:rPr lang="en-CA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help others without expecting anything in return” </a:t>
            </a:r>
          </a:p>
          <a:p>
            <a:pPr algn="r"/>
            <a:r>
              <a:rPr lang="en-CA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Nelson Mandela</a:t>
            </a:r>
            <a:endParaRPr lang="en-CA" sz="48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714E70-E99E-43FC-81EA-4ACE8354DD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9908" y="4051300"/>
            <a:ext cx="1633115" cy="8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6B2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0B60D1-5082-4448-A36C-038F53E85367}"/>
              </a:ext>
            </a:extLst>
          </p:cNvPr>
          <p:cNvSpPr/>
          <p:nvPr userDrawn="1"/>
        </p:nvSpPr>
        <p:spPr>
          <a:xfrm>
            <a:off x="0" y="0"/>
            <a:ext cx="433581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FF67-AEE1-4126-B923-E4CA4EA6E3CC}"/>
              </a:ext>
            </a:extLst>
          </p:cNvPr>
          <p:cNvSpPr txBox="1"/>
          <p:nvPr userDrawn="1"/>
        </p:nvSpPr>
        <p:spPr>
          <a:xfrm>
            <a:off x="7556500" y="2938148"/>
            <a:ext cx="19191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Q&amp;A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19AB2-52E8-425B-A05E-0447FB9542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3" y="3953811"/>
            <a:ext cx="3386667" cy="2027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50C56-43F1-440A-8FE3-750AFDF61B6E}"/>
              </a:ext>
            </a:extLst>
          </p:cNvPr>
          <p:cNvSpPr txBox="1"/>
          <p:nvPr userDrawn="1"/>
        </p:nvSpPr>
        <p:spPr>
          <a:xfrm>
            <a:off x="143154" y="5981578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4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6B2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0B60D1-5082-4448-A36C-038F53E85367}"/>
              </a:ext>
            </a:extLst>
          </p:cNvPr>
          <p:cNvSpPr/>
          <p:nvPr userDrawn="1"/>
        </p:nvSpPr>
        <p:spPr>
          <a:xfrm>
            <a:off x="7856183" y="0"/>
            <a:ext cx="433581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6B2C7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CFF67-AEE1-4126-B923-E4CA4EA6E3CC}"/>
              </a:ext>
            </a:extLst>
          </p:cNvPr>
          <p:cNvSpPr txBox="1"/>
          <p:nvPr userDrawn="1"/>
        </p:nvSpPr>
        <p:spPr>
          <a:xfrm>
            <a:off x="1195487" y="601348"/>
            <a:ext cx="55643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Please fill out </a:t>
            </a:r>
          </a:p>
          <a:p>
            <a:pPr algn="ctr"/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survey!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19AB2-52E8-425B-A05E-0447FB9542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756" y="3953811"/>
            <a:ext cx="3386667" cy="20277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950C56-43F1-440A-8FE3-750AFDF61B6E}"/>
              </a:ext>
            </a:extLst>
          </p:cNvPr>
          <p:cNvSpPr txBox="1"/>
          <p:nvPr userDrawn="1"/>
        </p:nvSpPr>
        <p:spPr>
          <a:xfrm>
            <a:off x="7999337" y="5981578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CA" sz="2800" dirty="0" err="1">
                <a:solidFill>
                  <a:srgbClr val="6B2C7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EmPowerYourCareer</a:t>
            </a:r>
            <a:endParaRPr lang="en-CA" sz="2800" dirty="0">
              <a:solidFill>
                <a:srgbClr val="6B2C7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4" name="Picture 2" descr="Scan me!">
            <a:extLst>
              <a:ext uri="{FF2B5EF4-FFF2-40B4-BE49-F238E27FC236}">
                <a16:creationId xmlns:a16="http://schemas.microsoft.com/office/drawing/2014/main" id="{7050F1A5-B251-4A90-8FAD-8F1ED604C4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818" y="2787970"/>
            <a:ext cx="2331682" cy="2331682"/>
          </a:xfrm>
          <a:prstGeom prst="rect">
            <a:avLst/>
          </a:prstGeom>
          <a:solidFill>
            <a:srgbClr val="6B2C72"/>
          </a:solidFill>
        </p:spPr>
      </p:pic>
    </p:spTree>
    <p:extLst>
      <p:ext uri="{BB962C8B-B14F-4D97-AF65-F5344CB8AC3E}">
        <p14:creationId xmlns:p14="http://schemas.microsoft.com/office/powerpoint/2010/main" val="267718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 userDrawn="1"/>
        </p:nvSpPr>
        <p:spPr>
          <a:xfrm>
            <a:off x="0" y="5644357"/>
            <a:ext cx="12192000" cy="1213643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C6967-372F-4E7F-ACDC-62C2936EF1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3333" y="1295295"/>
            <a:ext cx="9483133" cy="2133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32DC39-B0DD-4BD1-88A3-400B01D7B1DB}"/>
              </a:ext>
            </a:extLst>
          </p:cNvPr>
          <p:cNvSpPr txBox="1"/>
          <p:nvPr userDrawn="1"/>
        </p:nvSpPr>
        <p:spPr>
          <a:xfrm>
            <a:off x="1443333" y="5643162"/>
            <a:ext cx="9615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Thank You for Attending</a:t>
            </a:r>
            <a:endParaRPr lang="en-CA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B9B75-9368-4256-853A-C90494F878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2804" y="4064000"/>
            <a:ext cx="1588308" cy="8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0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5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2" r:id="rId2"/>
    <p:sldLayoutId id="2147483660" r:id="rId3"/>
    <p:sldLayoutId id="2147483651" r:id="rId4"/>
    <p:sldLayoutId id="2147483650" r:id="rId5"/>
    <p:sldLayoutId id="2147483649" r:id="rId6"/>
    <p:sldLayoutId id="2147483654" r:id="rId7"/>
    <p:sldLayoutId id="2147483655" r:id="rId8"/>
    <p:sldLayoutId id="2147483656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B2C7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B2C7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B2C7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B2C7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B2C7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B2C7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365goddess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virtualagents.microsof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2C6967-372F-4E7F-ACDC-62C2936E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33" y="1295295"/>
            <a:ext cx="9483133" cy="2133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D42EB-5CE2-40CF-A324-CD19511B0B31}"/>
              </a:ext>
            </a:extLst>
          </p:cNvPr>
          <p:cNvSpPr/>
          <p:nvPr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rgbClr val="6B2C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“There can be no greater gift then that of giving one’s time and energy </a:t>
            </a:r>
          </a:p>
          <a:p>
            <a:pPr algn="r"/>
            <a:r>
              <a:rPr lang="en-CA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help others without expecting anything in return” </a:t>
            </a:r>
          </a:p>
          <a:p>
            <a:pPr algn="r"/>
            <a:r>
              <a:rPr lang="en-CA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Nelson Mandela</a:t>
            </a:r>
            <a:endParaRPr lang="en-CA" sz="48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14E70-E99E-43FC-81EA-4ACE8354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908" y="4051300"/>
            <a:ext cx="1633115" cy="8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first bot!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56189"/>
            <a:ext cx="3976396" cy="482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6B2C72"/>
                </a:solidFill>
              </a:rPr>
              <a:t>Name your bot</a:t>
            </a:r>
          </a:p>
          <a:p>
            <a:r>
              <a:rPr lang="en-US" sz="2400" dirty="0" smtClean="0">
                <a:solidFill>
                  <a:srgbClr val="6B2C72"/>
                </a:solidFill>
              </a:rPr>
              <a:t>Select environment for the bot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397" y="1197172"/>
            <a:ext cx="6932904" cy="47873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0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first bot!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66463"/>
            <a:ext cx="3976396" cy="481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6B2C72"/>
                </a:solidFill>
              </a:rPr>
              <a:t>Now wait!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76" y="1502131"/>
            <a:ext cx="6408652" cy="43575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0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first bot!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02131"/>
            <a:ext cx="3976396" cy="4674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6B2C72"/>
                </a:solidFill>
              </a:rPr>
              <a:t>Explore PVA while your bot is being created</a:t>
            </a:r>
            <a:r>
              <a:rPr lang="en-US" dirty="0" smtClean="0">
                <a:solidFill>
                  <a:srgbClr val="6B2C72"/>
                </a:solidFill>
              </a:rPr>
              <a:t>!</a:t>
            </a:r>
          </a:p>
          <a:p>
            <a:endParaRPr lang="en-US" dirty="0">
              <a:solidFill>
                <a:srgbClr val="6B2C7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75" y="1502131"/>
            <a:ext cx="6355307" cy="43575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03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Virtual Agent Components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6538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6B2C72"/>
                </a:solidFill>
              </a:rPr>
              <a:t>Topics</a:t>
            </a:r>
          </a:p>
          <a:p>
            <a:r>
              <a:rPr lang="en-US" sz="2400" dirty="0" smtClean="0">
                <a:solidFill>
                  <a:srgbClr val="6B2C72"/>
                </a:solidFill>
              </a:rPr>
              <a:t>Entities</a:t>
            </a:r>
          </a:p>
          <a:p>
            <a:r>
              <a:rPr lang="en-US" sz="2400" dirty="0" smtClean="0">
                <a:solidFill>
                  <a:srgbClr val="6B2C72"/>
                </a:solidFill>
              </a:rPr>
              <a:t>Analytics</a:t>
            </a:r>
          </a:p>
          <a:p>
            <a:r>
              <a:rPr lang="en-US" sz="2400" dirty="0" smtClean="0">
                <a:solidFill>
                  <a:srgbClr val="6B2C72"/>
                </a:solidFill>
              </a:rPr>
              <a:t>Publish</a:t>
            </a:r>
          </a:p>
          <a:p>
            <a:r>
              <a:rPr lang="en-US" sz="2400" dirty="0" smtClean="0">
                <a:solidFill>
                  <a:srgbClr val="6B2C72"/>
                </a:solidFill>
              </a:rPr>
              <a:t>Manage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659" y="1254708"/>
            <a:ext cx="6831493" cy="51549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1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6538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6B2C72"/>
                </a:solidFill>
              </a:rPr>
              <a:t>Conversation Paths</a:t>
            </a:r>
          </a:p>
          <a:p>
            <a:r>
              <a:rPr lang="en-US" sz="2400" dirty="0" smtClean="0">
                <a:solidFill>
                  <a:srgbClr val="6B2C72"/>
                </a:solidFill>
              </a:rPr>
              <a:t>Authoring Canvas</a:t>
            </a:r>
          </a:p>
          <a:p>
            <a:r>
              <a:rPr lang="en-US" sz="2400" dirty="0">
                <a:solidFill>
                  <a:srgbClr val="6B2C72"/>
                </a:solidFill>
              </a:rPr>
              <a:t>Ability to turn on/off</a:t>
            </a:r>
          </a:p>
          <a:p>
            <a:r>
              <a:rPr lang="en-US" sz="2400" dirty="0">
                <a:solidFill>
                  <a:srgbClr val="6B2C72"/>
                </a:solidFill>
              </a:rPr>
              <a:t>Suggested </a:t>
            </a:r>
            <a:r>
              <a:rPr lang="en-US" sz="2400" dirty="0" smtClean="0">
                <a:solidFill>
                  <a:srgbClr val="6B2C72"/>
                </a:solidFill>
              </a:rPr>
              <a:t>Topics</a:t>
            </a:r>
          </a:p>
          <a:p>
            <a:r>
              <a:rPr lang="en-US" sz="2400" dirty="0" smtClean="0">
                <a:solidFill>
                  <a:srgbClr val="6B2C72"/>
                </a:solidFill>
              </a:rPr>
              <a:t>Lesson Topics</a:t>
            </a:r>
          </a:p>
          <a:p>
            <a:r>
              <a:rPr lang="en-US" sz="2400" dirty="0">
                <a:solidFill>
                  <a:srgbClr val="6B2C72"/>
                </a:solidFill>
              </a:rPr>
              <a:t>Trigger Phrases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517" y="1529256"/>
            <a:ext cx="7848601" cy="41711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46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Phrases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624" y="1371600"/>
            <a:ext cx="6574543" cy="4907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825625"/>
            <a:ext cx="106538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6B2C72"/>
                </a:solidFill>
              </a:rPr>
              <a:t>Phrases/Keywords/Questions</a:t>
            </a:r>
          </a:p>
          <a:p>
            <a:r>
              <a:rPr lang="en-US" sz="2400" dirty="0" smtClean="0">
                <a:solidFill>
                  <a:srgbClr val="6B2C72"/>
                </a:solidFill>
              </a:rPr>
              <a:t>Used for Topic Routing</a:t>
            </a:r>
          </a:p>
          <a:p>
            <a:r>
              <a:rPr lang="en-US" sz="2400" dirty="0" smtClean="0">
                <a:solidFill>
                  <a:srgbClr val="6B2C72"/>
                </a:solidFill>
              </a:rPr>
              <a:t>AI </a:t>
            </a:r>
            <a:endParaRPr lang="en-US" sz="2400" dirty="0">
              <a:solidFill>
                <a:srgbClr val="6B2C72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6538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6B2C72"/>
                </a:solidFill>
              </a:rPr>
              <a:t>Questions</a:t>
            </a:r>
          </a:p>
          <a:p>
            <a:r>
              <a:rPr lang="en-US" dirty="0" smtClean="0">
                <a:solidFill>
                  <a:srgbClr val="6B2C72"/>
                </a:solidFill>
              </a:rPr>
              <a:t>Answers</a:t>
            </a:r>
          </a:p>
          <a:p>
            <a:r>
              <a:rPr lang="en-US" dirty="0" smtClean="0">
                <a:solidFill>
                  <a:srgbClr val="6B2C72"/>
                </a:solidFill>
              </a:rPr>
              <a:t>Variables</a:t>
            </a:r>
          </a:p>
          <a:p>
            <a:r>
              <a:rPr lang="en-US" dirty="0" smtClean="0">
                <a:solidFill>
                  <a:srgbClr val="6B2C72"/>
                </a:solidFill>
              </a:rPr>
              <a:t>Actions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140" y="1253089"/>
            <a:ext cx="8779960" cy="50209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7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1" y="1825625"/>
            <a:ext cx="63753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6B2C72"/>
                </a:solidFill>
              </a:rPr>
              <a:t>Formatting options in PVA message or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6B2C72"/>
                </a:solidFill>
              </a:rPr>
              <a:t>Question from PVA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6B2C72"/>
                </a:solidFill>
              </a:rPr>
              <a:t>Trigger Actions from Power Automate (aka Flow) or Bot Skills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6B2C72"/>
                </a:solidFill>
              </a:rPr>
              <a:t>Show a message to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6B2C72"/>
                </a:solidFill>
              </a:rPr>
              <a:t>PVA  will redirect to another topic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6B2C72"/>
                </a:solidFill>
              </a:rPr>
              <a:t>Ends the conversation</a:t>
            </a:r>
            <a:endParaRPr lang="en-US" sz="2400" dirty="0">
              <a:solidFill>
                <a:srgbClr val="6B2C7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246" y="1396207"/>
            <a:ext cx="5046754" cy="398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825625"/>
            <a:ext cx="106538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14" y="1975680"/>
            <a:ext cx="3913117" cy="40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Power Virtual Agent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215756" y="1381125"/>
            <a:ext cx="4736388" cy="46640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Avoid Repetitive Conversations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Allow the bot to skip questions that have already been answered earlier in the conversation</a:t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1381758"/>
            <a:ext cx="5971377" cy="47970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8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1CFF67-AEE1-4126-B923-E4CA4EA6E3CC}"/>
              </a:ext>
            </a:extLst>
          </p:cNvPr>
          <p:cNvSpPr txBox="1"/>
          <p:nvPr/>
        </p:nvSpPr>
        <p:spPr>
          <a:xfrm>
            <a:off x="4555274" y="287031"/>
            <a:ext cx="7856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Introduction to Power Virtual Agent</a:t>
            </a:r>
            <a:endParaRPr lang="en-CA" sz="1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Text Placeholder 23"/>
          <p:cNvSpPr txBox="1">
            <a:spLocks/>
          </p:cNvSpPr>
          <p:nvPr/>
        </p:nvSpPr>
        <p:spPr>
          <a:xfrm>
            <a:off x="5149372" y="3953811"/>
            <a:ext cx="9053512" cy="304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  <a:hlinkClick r:id="rId2"/>
              </a:rPr>
              <a:t>https://D365Goddess.com 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800" dirty="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@D365Goddess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Search for D365 Goddess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500" dirty="0" smtClean="0">
                <a:solidFill>
                  <a:schemeClr val="bg1"/>
                </a:solidFill>
              </a:rPr>
              <a:t>  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https://www.linkedin.com/in/diantaylor/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34" y="4296611"/>
            <a:ext cx="482138" cy="1898418"/>
          </a:xfrm>
          <a:prstGeom prst="rect">
            <a:avLst/>
          </a:prstGeom>
        </p:spPr>
      </p:pic>
      <p:pic>
        <p:nvPicPr>
          <p:cNvPr id="6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" b="6351"/>
          <a:stretch>
            <a:fillRect/>
          </a:stretch>
        </p:blipFill>
        <p:spPr>
          <a:xfrm>
            <a:off x="4555274" y="1208740"/>
            <a:ext cx="2100144" cy="25205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05" y="2939745"/>
            <a:ext cx="1931208" cy="789555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67958A79-A416-44CE-BC19-863C35F0F9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0772" y="1208740"/>
            <a:ext cx="3932237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6B2C72"/>
                </a:solidFill>
              </a:rPr>
              <a:t>Dian Taylor</a:t>
            </a:r>
            <a:endParaRPr lang="en-US" b="1" dirty="0">
              <a:solidFill>
                <a:srgbClr val="6B2C72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D84E45C-36CE-4BB7-A04F-2FCE91710A53}"/>
              </a:ext>
            </a:extLst>
          </p:cNvPr>
          <p:cNvSpPr txBox="1">
            <a:spLocks/>
          </p:cNvSpPr>
          <p:nvPr/>
        </p:nvSpPr>
        <p:spPr>
          <a:xfrm>
            <a:off x="290772" y="2330372"/>
            <a:ext cx="3932237" cy="106675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6B2C72"/>
                </a:solidFill>
              </a:rPr>
              <a:t>Presales Engineer</a:t>
            </a:r>
            <a:br>
              <a:rPr lang="en-US" dirty="0" smtClean="0">
                <a:solidFill>
                  <a:srgbClr val="6B2C72"/>
                </a:solidFill>
              </a:rPr>
            </a:br>
            <a:r>
              <a:rPr lang="en-US" dirty="0" smtClean="0">
                <a:solidFill>
                  <a:srgbClr val="6B2C72"/>
                </a:solidFill>
              </a:rPr>
              <a:t>RSM US LLP</a:t>
            </a:r>
            <a:br>
              <a:rPr lang="en-US" dirty="0" smtClean="0">
                <a:solidFill>
                  <a:srgbClr val="6B2C72"/>
                </a:solidFill>
              </a:rPr>
            </a:br>
            <a:r>
              <a:rPr lang="en-US" dirty="0" smtClean="0">
                <a:solidFill>
                  <a:srgbClr val="6B2C72"/>
                </a:solidFill>
              </a:rPr>
              <a:t>dian.taylor@rsmus.com</a:t>
            </a:r>
            <a:endParaRPr lang="en-US" dirty="0">
              <a:solidFill>
                <a:srgbClr val="6B2C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5173"/>
            <a:ext cx="5381634" cy="32359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2342307"/>
            <a:ext cx="5172075" cy="3303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5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ge 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663" y="1313259"/>
            <a:ext cx="8097837" cy="50648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3396"/>
            <a:ext cx="63753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6B2C72"/>
                </a:solidFill>
              </a:rPr>
              <a:t>Smart Matching</a:t>
            </a:r>
          </a:p>
          <a:p>
            <a:r>
              <a:rPr lang="en-US" sz="2400" dirty="0" smtClean="0">
                <a:solidFill>
                  <a:srgbClr val="6B2C72"/>
                </a:solidFill>
              </a:rPr>
              <a:t>Synonyms</a:t>
            </a:r>
            <a:br>
              <a:rPr lang="en-US" sz="2400" dirty="0" smtClean="0">
                <a:solidFill>
                  <a:srgbClr val="6B2C72"/>
                </a:solidFill>
              </a:rPr>
            </a:br>
            <a:endParaRPr lang="en-US" sz="2400" dirty="0">
              <a:solidFill>
                <a:srgbClr val="6B2C72"/>
              </a:solidFill>
            </a:endParaRPr>
          </a:p>
        </p:txBody>
      </p:sp>
      <p:pic>
        <p:nvPicPr>
          <p:cNvPr id="7" name="SmartMatching Pi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2342468"/>
            <a:ext cx="5600700" cy="3790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Synonym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831" y="2013784"/>
            <a:ext cx="8010394" cy="13898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83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825625"/>
            <a:ext cx="106538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14" y="1975680"/>
            <a:ext cx="3913117" cy="40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Create Personalized Customer Experiences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6538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6B2C72"/>
                </a:solidFill>
              </a:rPr>
              <a:t>Enable your bot to act on behalf of your </a:t>
            </a:r>
            <a:r>
              <a:rPr lang="en-US" sz="2400" dirty="0" smtClean="0">
                <a:solidFill>
                  <a:srgbClr val="6B2C72"/>
                </a:solidFill>
              </a:rPr>
              <a:t>customer</a:t>
            </a:r>
          </a:p>
          <a:p>
            <a:r>
              <a:rPr lang="en-US" sz="2400" dirty="0" smtClean="0">
                <a:solidFill>
                  <a:srgbClr val="6B2C72"/>
                </a:solidFill>
              </a:rPr>
              <a:t>Skip questions if the information has already been given by the user</a:t>
            </a:r>
            <a:endParaRPr lang="en-US" sz="2400" dirty="0">
              <a:solidFill>
                <a:srgbClr val="6B2C72"/>
              </a:solidFill>
            </a:endParaRPr>
          </a:p>
          <a:p>
            <a:r>
              <a:rPr lang="en-US" sz="2400" dirty="0" smtClean="0">
                <a:solidFill>
                  <a:srgbClr val="6B2C72"/>
                </a:solidFill>
              </a:rPr>
              <a:t>Hand-off to D365 </a:t>
            </a:r>
            <a:r>
              <a:rPr lang="en-US" sz="2400" dirty="0" err="1" smtClean="0">
                <a:solidFill>
                  <a:srgbClr val="6B2C72"/>
                </a:solidFill>
              </a:rPr>
              <a:t>Omnichannel</a:t>
            </a:r>
            <a:r>
              <a:rPr lang="en-US" sz="2400" dirty="0" smtClean="0">
                <a:solidFill>
                  <a:srgbClr val="6B2C72"/>
                </a:solidFill>
              </a:rPr>
              <a:t> for Customer Service</a:t>
            </a:r>
          </a:p>
          <a:p>
            <a:r>
              <a:rPr lang="en-US" sz="2400" dirty="0">
                <a:solidFill>
                  <a:srgbClr val="6B2C72"/>
                </a:solidFill>
              </a:rPr>
              <a:t>Handoff to generic live-chat provider. </a:t>
            </a:r>
            <a:endParaRPr lang="en-US" sz="2400" dirty="0" smtClean="0">
              <a:solidFill>
                <a:srgbClr val="6B2C7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5124" name="Dashboard" descr="The Analytics summary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15" y="1000746"/>
            <a:ext cx="9182570" cy="531115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PI'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84" y="2183184"/>
            <a:ext cx="11940464" cy="909640"/>
          </a:xfrm>
          <a:prstGeom prst="rect">
            <a:avLst/>
          </a:prstGeom>
        </p:spPr>
      </p:pic>
      <p:pic>
        <p:nvPicPr>
          <p:cNvPr id="4" name="Engagement over tim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84" y="2464110"/>
            <a:ext cx="11626915" cy="2384426"/>
          </a:xfrm>
          <a:prstGeom prst="rect">
            <a:avLst/>
          </a:prstGeom>
        </p:spPr>
      </p:pic>
      <p:pic>
        <p:nvPicPr>
          <p:cNvPr id="5" name="Rate Driver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3465668"/>
            <a:ext cx="11583707" cy="24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6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825625"/>
            <a:ext cx="106538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14" y="1975680"/>
            <a:ext cx="3913117" cy="40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your bot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9061" y="1377951"/>
            <a:ext cx="11920539" cy="5276850"/>
            <a:chOff x="119061" y="933450"/>
            <a:chExt cx="13345387" cy="64059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061" y="952500"/>
              <a:ext cx="2581275" cy="2057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000" y="952500"/>
              <a:ext cx="2581275" cy="2057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9101" y="933450"/>
              <a:ext cx="2600325" cy="20955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09758" y="952500"/>
              <a:ext cx="2571750" cy="2057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8111" y="3125629"/>
              <a:ext cx="2562225" cy="204787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28529" y="3135154"/>
              <a:ext cx="2562225" cy="20383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99101" y="3141282"/>
              <a:ext cx="2543175" cy="2057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09758" y="3165730"/>
              <a:ext cx="2590800" cy="20669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4583" y="5289233"/>
              <a:ext cx="2571750" cy="20193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23766" y="5298758"/>
              <a:ext cx="2571750" cy="19812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480249" y="5317808"/>
              <a:ext cx="2609850" cy="199072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209758" y="5317808"/>
              <a:ext cx="2571750" cy="20002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861963" y="952500"/>
              <a:ext cx="2587337" cy="20467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878942" y="3178430"/>
              <a:ext cx="2585506" cy="201094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878941" y="5317808"/>
              <a:ext cx="2570359" cy="202163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54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2610" y="1279525"/>
            <a:ext cx="4261976" cy="466407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Try out the bot</a:t>
            </a:r>
          </a:p>
          <a:p>
            <a:r>
              <a:rPr lang="en-US" sz="2200" dirty="0" smtClean="0"/>
              <a:t>Share with your team to test</a:t>
            </a:r>
          </a:p>
          <a:p>
            <a:r>
              <a:rPr lang="en-US" sz="2200" dirty="0" smtClean="0"/>
              <a:t>Not for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86" y="1371600"/>
            <a:ext cx="6892263" cy="49514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2610" y="1279525"/>
            <a:ext cx="3616789" cy="466407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Iframe</a:t>
            </a:r>
          </a:p>
          <a:p>
            <a:r>
              <a:rPr lang="en-US" sz="2200" dirty="0" smtClean="0"/>
              <a:t>Customer facing or internal facing (I.E </a:t>
            </a:r>
            <a:r>
              <a:rPr lang="en-US" sz="2200" dirty="0" smtClean="0"/>
              <a:t>SharePoint)</a:t>
            </a:r>
            <a:endParaRPr lang="en-US" sz="2200" dirty="0" smtClean="0"/>
          </a:p>
          <a:p>
            <a:r>
              <a:rPr lang="en-US" sz="2200" dirty="0" smtClean="0"/>
              <a:t>Power Apps Portal</a:t>
            </a:r>
          </a:p>
          <a:p>
            <a:r>
              <a:rPr lang="en-US" sz="2200" dirty="0" smtClean="0"/>
              <a:t>Custom 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 descr="Add bot to custom web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2420937"/>
            <a:ext cx="7578725" cy="33274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8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Omnichannel</a:t>
            </a:r>
            <a:r>
              <a:rPr lang="en-US" sz="4000" dirty="0" smtClean="0"/>
              <a:t> for Customer Service integration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144" y="1279525"/>
            <a:ext cx="5639656" cy="4664075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Omnichannel</a:t>
            </a:r>
            <a:r>
              <a:rPr lang="en-US" sz="2200" dirty="0" smtClean="0"/>
              <a:t> is Microsoft add-on to D365 Customer Service</a:t>
            </a:r>
          </a:p>
          <a:p>
            <a:r>
              <a:rPr lang="en-US" sz="2200" dirty="0" smtClean="0"/>
              <a:t>Seamless Integration </a:t>
            </a:r>
          </a:p>
          <a:p>
            <a:r>
              <a:rPr lang="en-US" sz="2200" dirty="0" smtClean="0"/>
              <a:t>Handoff to live 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29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1783070"/>
            <a:ext cx="7883525" cy="447326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77349087"/>
              </p:ext>
            </p:extLst>
          </p:nvPr>
        </p:nvGraphicFramePr>
        <p:xfrm>
          <a:off x="286153" y="1406806"/>
          <a:ext cx="11621595" cy="385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18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Bot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825625"/>
            <a:ext cx="106538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14" y="1975680"/>
            <a:ext cx="3913117" cy="40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541124"/>
            <a:ext cx="10653889" cy="4635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6B2C72"/>
                </a:solidFill>
              </a:rPr>
              <a:t>Channels</a:t>
            </a:r>
          </a:p>
          <a:p>
            <a:r>
              <a:rPr lang="en-US" sz="2400" dirty="0" smtClean="0">
                <a:solidFill>
                  <a:srgbClr val="6B2C72"/>
                </a:solidFill>
              </a:rPr>
              <a:t>Authentication</a:t>
            </a:r>
          </a:p>
          <a:p>
            <a:r>
              <a:rPr lang="en-US" sz="2400" dirty="0" smtClean="0">
                <a:solidFill>
                  <a:srgbClr val="6B2C72"/>
                </a:solidFill>
              </a:rPr>
              <a:t>Skills</a:t>
            </a:r>
            <a:endParaRPr lang="en-US" sz="2400" dirty="0" smtClean="0">
              <a:solidFill>
                <a:srgbClr val="6B2C72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3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Power Virtual Agent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861" y="1349086"/>
            <a:ext cx="4200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Power Virtual Agent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4294967295"/>
          </p:nvPr>
        </p:nvSpPr>
        <p:spPr>
          <a:xfrm>
            <a:off x="669925" y="1279525"/>
            <a:ext cx="11522075" cy="9937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Power Virtual Agents is Designed for Everyone</a:t>
            </a:r>
          </a:p>
          <a:p>
            <a:pPr marL="0" indent="0">
              <a:buNone/>
            </a:pPr>
            <a:r>
              <a:rPr lang="en-US" sz="2400" dirty="0" smtClean="0"/>
              <a:t>The chatbot service that enhances everyone’s experience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06399" y="2501900"/>
            <a:ext cx="3521075" cy="2984500"/>
            <a:chOff x="406399" y="2501900"/>
            <a:chExt cx="3521075" cy="2984500"/>
          </a:xfrm>
        </p:grpSpPr>
        <p:sp>
          <p:nvSpPr>
            <p:cNvPr id="19" name="Rounded Rectangle 18"/>
            <p:cNvSpPr/>
            <p:nvPr/>
          </p:nvSpPr>
          <p:spPr>
            <a:xfrm>
              <a:off x="406399" y="2501900"/>
              <a:ext cx="3521075" cy="29845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8087" y="2752725"/>
              <a:ext cx="1724025" cy="1790700"/>
            </a:xfrm>
            <a:prstGeom prst="rect">
              <a:avLst/>
            </a:prstGeom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914400" y="4727575"/>
              <a:ext cx="2463800" cy="492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400050" indent="-40005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857250" indent="-4000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−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14450" indent="-4000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771650" indent="-4000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−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28850" indent="-4000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 smtClean="0"/>
                <a:t>Your Customers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86249" y="2501900"/>
            <a:ext cx="3521076" cy="2984500"/>
            <a:chOff x="4502149" y="2501900"/>
            <a:chExt cx="3521076" cy="2984500"/>
          </a:xfrm>
        </p:grpSpPr>
        <p:sp>
          <p:nvSpPr>
            <p:cNvPr id="18" name="Rounded Rectangle 17"/>
            <p:cNvSpPr/>
            <p:nvPr/>
          </p:nvSpPr>
          <p:spPr>
            <a:xfrm>
              <a:off x="4502149" y="2501900"/>
              <a:ext cx="3521075" cy="29845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1150" y="2752725"/>
              <a:ext cx="1733550" cy="1543050"/>
            </a:xfrm>
            <a:prstGeom prst="rect">
              <a:avLst/>
            </a:prstGeom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619624" y="4727575"/>
              <a:ext cx="3403601" cy="4921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400050" indent="-40005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857250" indent="-4000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−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14450" indent="-4000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771650" indent="-4000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−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28850" indent="-4000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 smtClean="0"/>
                <a:t>Subject Matter Experts</a:t>
              </a:r>
              <a:endParaRPr 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248649" y="2514600"/>
            <a:ext cx="3521075" cy="2984500"/>
            <a:chOff x="8324849" y="2514600"/>
            <a:chExt cx="3521075" cy="2984500"/>
          </a:xfrm>
        </p:grpSpPr>
        <p:sp>
          <p:nvSpPr>
            <p:cNvPr id="20" name="Rounded Rectangle 19"/>
            <p:cNvSpPr/>
            <p:nvPr/>
          </p:nvSpPr>
          <p:spPr>
            <a:xfrm>
              <a:off x="8324849" y="2514600"/>
              <a:ext cx="3521075" cy="29845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3375" y="2752725"/>
              <a:ext cx="1771650" cy="2076450"/>
            </a:xfrm>
            <a:prstGeom prst="rect">
              <a:avLst/>
            </a:prstGeom>
          </p:spPr>
        </p:pic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9134475" y="4727575"/>
              <a:ext cx="2463800" cy="492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400050" indent="-40005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857250" indent="-4000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−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14450" indent="-4000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771650" indent="-4000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−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28850" indent="-4000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 smtClean="0"/>
                <a:t>IT Admin/Dev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89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Power Virtual Agent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0" y="1381125"/>
            <a:ext cx="4813300" cy="46640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Simple, graphical bot creation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Easily test and maintain bots through a simple, easy to use graphical interface</a:t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r>
              <a:rPr lang="en-US" sz="2400" b="1" dirty="0" smtClean="0"/>
              <a:t>Extract information from user responses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Recognize, extract and act on user’s responses. </a:t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r>
              <a:rPr lang="en-US" sz="2400" b="1" dirty="0" smtClean="0"/>
              <a:t>Remember User Responses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Store user information in variables for later use to create personalized </a:t>
            </a:r>
            <a:r>
              <a:rPr lang="en-US" sz="1800" dirty="0" err="1" smtClean="0"/>
              <a:t>converstations</a:t>
            </a:r>
            <a:endParaRPr lang="en-US" sz="18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568" y="1635757"/>
            <a:ext cx="6813632" cy="39522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79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Power Virtual Agent</a:t>
            </a:r>
            <a:endParaRPr lang="en-US" dirty="0"/>
          </a:p>
        </p:txBody>
      </p:sp>
      <p:pic>
        <p:nvPicPr>
          <p:cNvPr id="922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277112"/>
            <a:ext cx="85725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91369"/>
            <a:ext cx="10515600" cy="4351338"/>
          </a:xfrm>
        </p:spPr>
        <p:txBody>
          <a:bodyPr/>
          <a:lstStyle/>
          <a:p>
            <a:r>
              <a:rPr lang="en-US" sz="2400" dirty="0" smtClean="0"/>
              <a:t>Get </a:t>
            </a:r>
            <a:r>
              <a:rPr lang="en-US" sz="2400" dirty="0"/>
              <a:t>a trial at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powervirtualagents.microsoft.com</a:t>
            </a:r>
            <a:endParaRPr lang="en-US" sz="2400" dirty="0" smtClean="0"/>
          </a:p>
          <a:p>
            <a:r>
              <a:rPr lang="en-US" sz="2400" dirty="0" smtClean="0"/>
              <a:t>Personal email addresses not supported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982" y="2372435"/>
            <a:ext cx="7089775" cy="39513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16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376737"/>
            <a:ext cx="10515600" cy="4800226"/>
          </a:xfrm>
        </p:spPr>
        <p:txBody>
          <a:bodyPr/>
          <a:lstStyle/>
          <a:p>
            <a:r>
              <a:rPr lang="en-US" sz="2400" dirty="0" smtClean="0"/>
              <a:t>Environment to host bot will be created</a:t>
            </a:r>
          </a:p>
          <a:p>
            <a:r>
              <a:rPr lang="en-US" sz="2400" dirty="0" smtClean="0"/>
              <a:t>Additional environments can be created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512</Words>
  <Application>Microsoft Office PowerPoint</Application>
  <PresentationFormat>Widescreen</PresentationFormat>
  <Paragraphs>143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Segoe UI</vt:lpstr>
      <vt:lpstr>Segoe UI Black</vt:lpstr>
      <vt:lpstr>Office Theme</vt:lpstr>
      <vt:lpstr>PowerPoint Presentation</vt:lpstr>
      <vt:lpstr>Dian Taylor</vt:lpstr>
      <vt:lpstr>Agenda</vt:lpstr>
      <vt:lpstr>What is Power Virtual Agent</vt:lpstr>
      <vt:lpstr>What is Power Virtual Agent</vt:lpstr>
      <vt:lpstr>What is Power Virtual Agent</vt:lpstr>
      <vt:lpstr>What is Power Virtual Agent</vt:lpstr>
      <vt:lpstr>How to get started</vt:lpstr>
      <vt:lpstr>Environments</vt:lpstr>
      <vt:lpstr>Create your first bot!</vt:lpstr>
      <vt:lpstr>Create your first bot!</vt:lpstr>
      <vt:lpstr>Create your first bot!</vt:lpstr>
      <vt:lpstr>Power Virtual Agent Components</vt:lpstr>
      <vt:lpstr>Topics</vt:lpstr>
      <vt:lpstr>Trigger Phrases</vt:lpstr>
      <vt:lpstr>Authoring Canvas</vt:lpstr>
      <vt:lpstr>Authoring Canvas</vt:lpstr>
      <vt:lpstr>Demo #1</vt:lpstr>
      <vt:lpstr>What is Power Virtual Agent</vt:lpstr>
      <vt:lpstr>Entities</vt:lpstr>
      <vt:lpstr>Entities</vt:lpstr>
      <vt:lpstr>Demo #2</vt:lpstr>
      <vt:lpstr>Create Personalized Customer Experiences</vt:lpstr>
      <vt:lpstr>Analytics</vt:lpstr>
      <vt:lpstr>Demo #3</vt:lpstr>
      <vt:lpstr>Publish your bot</vt:lpstr>
      <vt:lpstr>Demo Website</vt:lpstr>
      <vt:lpstr>Website</vt:lpstr>
      <vt:lpstr>Omnichannel for Customer Service integration</vt:lpstr>
      <vt:lpstr>Publish Bot</vt:lpstr>
      <vt:lpstr>Manage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Dantas</dc:creator>
  <cp:lastModifiedBy>Taylor, Dian</cp:lastModifiedBy>
  <cp:revision>29</cp:revision>
  <dcterms:created xsi:type="dcterms:W3CDTF">2020-03-26T02:32:45Z</dcterms:created>
  <dcterms:modified xsi:type="dcterms:W3CDTF">2020-04-06T12:57:05Z</dcterms:modified>
  <cp:contentStatus/>
</cp:coreProperties>
</file>