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EDD9-BE42-7F3F-AB0D-02CABA9E0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C094DD-59F5-2845-8452-C85719663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ECD06-E396-DD40-E626-85126DAF6152}"/>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5" name="Footer Placeholder 4">
            <a:extLst>
              <a:ext uri="{FF2B5EF4-FFF2-40B4-BE49-F238E27FC236}">
                <a16:creationId xmlns:a16="http://schemas.microsoft.com/office/drawing/2014/main" id="{50B868DA-29BC-A4DF-087D-F12D109F4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CF5CC-4EA8-D694-DA84-A14A4931CFEE}"/>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302607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9D55-9868-2DAF-5F04-E569ACEB4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9C6E4C-5BE5-FD9D-695D-2A9F0103DF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37369-222C-E1BA-31EF-3BAAA40CCB2B}"/>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5" name="Footer Placeholder 4">
            <a:extLst>
              <a:ext uri="{FF2B5EF4-FFF2-40B4-BE49-F238E27FC236}">
                <a16:creationId xmlns:a16="http://schemas.microsoft.com/office/drawing/2014/main" id="{E1966599-329F-770D-4810-ABDC84966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73D78-37D6-9BF2-C54E-836F69BC3F31}"/>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135054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5B2B4E-B678-6135-AED7-5C624A4366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047EDE-2521-E8A1-1508-466F1BFEF9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65E8B-0A83-104F-8C85-883161A0D4ED}"/>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5" name="Footer Placeholder 4">
            <a:extLst>
              <a:ext uri="{FF2B5EF4-FFF2-40B4-BE49-F238E27FC236}">
                <a16:creationId xmlns:a16="http://schemas.microsoft.com/office/drawing/2014/main" id="{4B8B51B6-A4BD-36A7-6A91-FFFE4EF10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F1650-02CD-68CF-73C7-2835690DBE3F}"/>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27230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79BB-9ECD-947D-8D28-18CA217F0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E4196-6573-3B99-5224-30C05D8846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44007-1C3F-3269-8EEC-1E30CE54F781}"/>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5" name="Footer Placeholder 4">
            <a:extLst>
              <a:ext uri="{FF2B5EF4-FFF2-40B4-BE49-F238E27FC236}">
                <a16:creationId xmlns:a16="http://schemas.microsoft.com/office/drawing/2014/main" id="{F3896873-1626-0F26-B1DE-D47EAE39B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01C29-A655-B7B7-C7CC-97BDB0822BCD}"/>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46896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6786-40A4-839F-626C-A27801786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ECFC90-7F73-6276-65AC-A51D2B4FA1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AD53EF-1FA8-1CC6-9CFB-EB061EB7DD63}"/>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5" name="Footer Placeholder 4">
            <a:extLst>
              <a:ext uri="{FF2B5EF4-FFF2-40B4-BE49-F238E27FC236}">
                <a16:creationId xmlns:a16="http://schemas.microsoft.com/office/drawing/2014/main" id="{23003504-BF5B-2B2F-9A5E-92FBC310B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F20E4-C865-1F87-47A8-D7CCE811AEE0}"/>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20308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946D-9B0D-AD47-31E9-35DAB1F35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3131C-0EE5-F91E-4056-93820E059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C83C6-6D97-B081-DBA6-8834BCBC6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CFD693-BB39-9CE4-8FAF-E6952EBEC90C}"/>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6" name="Footer Placeholder 5">
            <a:extLst>
              <a:ext uri="{FF2B5EF4-FFF2-40B4-BE49-F238E27FC236}">
                <a16:creationId xmlns:a16="http://schemas.microsoft.com/office/drawing/2014/main" id="{0BB9AEC0-E56A-EFDE-B6F2-611FB21BF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93BE0-2679-80AD-6D20-861F184CAEAF}"/>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240386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FC81-9392-45A5-3F2E-6E1CE759E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D8876C-3135-B4BF-D7E5-A61F273BD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6BBA5-E556-59E0-59FE-EB654EF53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A2A35-177C-9F9F-3E3E-CC9B47F9F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5B818-EB02-26ED-C97C-827E6F8BE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410BC-B314-A366-5F19-D36588BDFE91}"/>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8" name="Footer Placeholder 7">
            <a:extLst>
              <a:ext uri="{FF2B5EF4-FFF2-40B4-BE49-F238E27FC236}">
                <a16:creationId xmlns:a16="http://schemas.microsoft.com/office/drawing/2014/main" id="{1FC65F31-A1B4-FA17-4BCC-D93A6ABCD1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FEF49-1B34-3CB9-F959-49BB79CBECB7}"/>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194045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7F89-5FFF-AB4C-1E35-B3C982BBF7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102543-9645-9400-3A4E-A66E7D1BECCF}"/>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4" name="Footer Placeholder 3">
            <a:extLst>
              <a:ext uri="{FF2B5EF4-FFF2-40B4-BE49-F238E27FC236}">
                <a16:creationId xmlns:a16="http://schemas.microsoft.com/office/drawing/2014/main" id="{B9FE20F0-D251-9A45-3070-26C0AF19D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6672C2-B164-0D73-FC95-D2E3EBB57400}"/>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397862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9C0CE-E448-01C8-8514-FB3F9511707A}"/>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3" name="Footer Placeholder 2">
            <a:extLst>
              <a:ext uri="{FF2B5EF4-FFF2-40B4-BE49-F238E27FC236}">
                <a16:creationId xmlns:a16="http://schemas.microsoft.com/office/drawing/2014/main" id="{929D2B69-53C5-2627-BAF9-6F569872E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A6E5AD-7E06-1D61-1FFA-C4792955106B}"/>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220731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5924-2185-306C-B296-13EC0866B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E84C10-61BE-C997-F3FF-2FC4DAE1A6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842D7B-9CDB-1E7D-7EB0-784092803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21BF0-B030-32CF-05EA-860BA28FDDD7}"/>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6" name="Footer Placeholder 5">
            <a:extLst>
              <a:ext uri="{FF2B5EF4-FFF2-40B4-BE49-F238E27FC236}">
                <a16:creationId xmlns:a16="http://schemas.microsoft.com/office/drawing/2014/main" id="{B29698B0-FA5F-8F8B-A3E2-F249474C7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2ED88-D401-3423-BC30-80E975A4929F}"/>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55612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C07F-CDCB-0EFE-BA05-CF8345E69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DAD41A-59B9-CCEC-245F-5F810298F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322F31-F342-53B4-FE8F-0834C8099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5C2E9-DDCE-96AD-30EB-DEB27517E61E}"/>
              </a:ext>
            </a:extLst>
          </p:cNvPr>
          <p:cNvSpPr>
            <a:spLocks noGrp="1"/>
          </p:cNvSpPr>
          <p:nvPr>
            <p:ph type="dt" sz="half" idx="10"/>
          </p:nvPr>
        </p:nvSpPr>
        <p:spPr/>
        <p:txBody>
          <a:bodyPr/>
          <a:lstStyle/>
          <a:p>
            <a:fld id="{CD9AF4F5-1D50-B54F-9D4E-CE28730248B4}" type="datetimeFigureOut">
              <a:rPr lang="en-US" smtClean="0"/>
              <a:t>3/2/24</a:t>
            </a:fld>
            <a:endParaRPr lang="en-US"/>
          </a:p>
        </p:txBody>
      </p:sp>
      <p:sp>
        <p:nvSpPr>
          <p:cNvPr id="6" name="Footer Placeholder 5">
            <a:extLst>
              <a:ext uri="{FF2B5EF4-FFF2-40B4-BE49-F238E27FC236}">
                <a16:creationId xmlns:a16="http://schemas.microsoft.com/office/drawing/2014/main" id="{BC12AF8B-3F5D-E046-3CC4-D0BD21A18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4EE99-3DBA-4A40-89CA-762E89B9B752}"/>
              </a:ext>
            </a:extLst>
          </p:cNvPr>
          <p:cNvSpPr>
            <a:spLocks noGrp="1"/>
          </p:cNvSpPr>
          <p:nvPr>
            <p:ph type="sldNum" sz="quarter" idx="12"/>
          </p:nvPr>
        </p:nvSpPr>
        <p:spPr/>
        <p:txBody>
          <a:bodyPr/>
          <a:lstStyle/>
          <a:p>
            <a:fld id="{0FC7D5B9-D44A-FF43-8D09-53D4FC136532}" type="slidenum">
              <a:rPr lang="en-US" smtClean="0"/>
              <a:t>‹#›</a:t>
            </a:fld>
            <a:endParaRPr lang="en-US"/>
          </a:p>
        </p:txBody>
      </p:sp>
    </p:spTree>
    <p:extLst>
      <p:ext uri="{BB962C8B-B14F-4D97-AF65-F5344CB8AC3E}">
        <p14:creationId xmlns:p14="http://schemas.microsoft.com/office/powerpoint/2010/main" val="94179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DAF0D-A3CF-71A1-3EF6-B82A95B72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1553B7-43A1-C33B-F05A-A5F08E51E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453B7-9129-D56B-FD27-D8827BDDD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9AF4F5-1D50-B54F-9D4E-CE28730248B4}" type="datetimeFigureOut">
              <a:rPr lang="en-US" smtClean="0"/>
              <a:t>3/2/24</a:t>
            </a:fld>
            <a:endParaRPr lang="en-US"/>
          </a:p>
        </p:txBody>
      </p:sp>
      <p:sp>
        <p:nvSpPr>
          <p:cNvPr id="5" name="Footer Placeholder 4">
            <a:extLst>
              <a:ext uri="{FF2B5EF4-FFF2-40B4-BE49-F238E27FC236}">
                <a16:creationId xmlns:a16="http://schemas.microsoft.com/office/drawing/2014/main" id="{D1BF0646-FD28-8CCB-E348-A96CF8A26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562EC6-5A62-1157-3E7C-F1EA1ED89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C7D5B9-D44A-FF43-8D09-53D4FC136532}" type="slidenum">
              <a:rPr lang="en-US" smtClean="0"/>
              <a:t>‹#›</a:t>
            </a:fld>
            <a:endParaRPr lang="en-US"/>
          </a:p>
        </p:txBody>
      </p:sp>
    </p:spTree>
    <p:extLst>
      <p:ext uri="{BB962C8B-B14F-4D97-AF65-F5344CB8AC3E}">
        <p14:creationId xmlns:p14="http://schemas.microsoft.com/office/powerpoint/2010/main" val="4668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CCD7DE-ABBE-C4CE-6B5C-2B55B83BFC09}"/>
              </a:ext>
            </a:extLst>
          </p:cNvPr>
          <p:cNvSpPr txBox="1"/>
          <p:nvPr/>
        </p:nvSpPr>
        <p:spPr>
          <a:xfrm>
            <a:off x="2597085" y="1532839"/>
            <a:ext cx="6098058" cy="4801314"/>
          </a:xfrm>
          <a:prstGeom prst="rect">
            <a:avLst/>
          </a:prstGeom>
          <a:noFill/>
        </p:spPr>
        <p:txBody>
          <a:bodyPr wrap="square">
            <a:spAutoFit/>
          </a:bodyPr>
          <a:lstStyle/>
          <a:p>
            <a:pPr algn="l">
              <a:buFont typeface="+mj-lt"/>
              <a:buAutoNum type="arabicPeriod"/>
            </a:pPr>
            <a:r>
              <a:rPr lang="en-US" b="1" i="0" dirty="0">
                <a:effectLst/>
                <a:latin typeface="Calibri" panose="020F0502020204030204" pitchFamily="34" charset="0"/>
                <a:cs typeface="Calibri" panose="020F0502020204030204" pitchFamily="34" charset="0"/>
              </a:rPr>
              <a:t>Initialization</a:t>
            </a:r>
            <a:r>
              <a:rPr lang="en-US" b="0" i="0" dirty="0">
                <a:effectLst/>
                <a:latin typeface="Calibri" panose="020F0502020204030204" pitchFamily="34" charset="0"/>
                <a:cs typeface="Calibri" panose="020F0502020204030204" pitchFamily="34" charset="0"/>
              </a:rPr>
              <a:t>: Start by selecting �</a:t>
            </a:r>
            <a:r>
              <a:rPr lang="en-US" b="0" i="1" dirty="0">
                <a:effectLst/>
                <a:latin typeface="Calibri" panose="020F0502020204030204" pitchFamily="34" charset="0"/>
                <a:cs typeface="Calibri" panose="020F0502020204030204" pitchFamily="34" charset="0"/>
              </a:rPr>
              <a:t>k</a:t>
            </a:r>
            <a:r>
              <a:rPr lang="en-US" b="0" i="0" dirty="0">
                <a:effectLst/>
                <a:latin typeface="Calibri" panose="020F0502020204030204" pitchFamily="34" charset="0"/>
                <a:cs typeface="Calibri" panose="020F0502020204030204" pitchFamily="34" charset="0"/>
              </a:rPr>
              <a:t> initial centroids. �</a:t>
            </a:r>
            <a:r>
              <a:rPr lang="en-US" b="0" i="1" dirty="0">
                <a:effectLst/>
                <a:latin typeface="Calibri" panose="020F0502020204030204" pitchFamily="34" charset="0"/>
                <a:cs typeface="Calibri" panose="020F0502020204030204" pitchFamily="34" charset="0"/>
              </a:rPr>
              <a:t>k</a:t>
            </a:r>
            <a:r>
              <a:rPr lang="en-US" b="0" i="0" dirty="0">
                <a:effectLst/>
                <a:latin typeface="Calibri" panose="020F0502020204030204" pitchFamily="34" charset="0"/>
                <a:cs typeface="Calibri" panose="020F0502020204030204" pitchFamily="34" charset="0"/>
              </a:rPr>
              <a:t> is the number of clusters you want to find. These centroids can be chosen randomly from the dataset or by other methods designed to speed up convergence and improve cluster quality.</a:t>
            </a:r>
          </a:p>
          <a:p>
            <a:pPr algn="l">
              <a:buFont typeface="+mj-lt"/>
              <a:buAutoNum type="arabicPeriod"/>
            </a:pPr>
            <a:r>
              <a:rPr lang="en-US" b="1" i="0" dirty="0">
                <a:effectLst/>
                <a:latin typeface="Calibri" panose="020F0502020204030204" pitchFamily="34" charset="0"/>
                <a:cs typeface="Calibri" panose="020F0502020204030204" pitchFamily="34" charset="0"/>
              </a:rPr>
              <a:t>Assignment</a:t>
            </a:r>
            <a:r>
              <a:rPr lang="en-US" b="0" i="0" dirty="0">
                <a:effectLst/>
                <a:latin typeface="Calibri" panose="020F0502020204030204" pitchFamily="34" charset="0"/>
                <a:cs typeface="Calibri" panose="020F0502020204030204" pitchFamily="34" charset="0"/>
              </a:rPr>
              <a:t>: Assign each data point to the nearest centroid to form �</a:t>
            </a:r>
            <a:r>
              <a:rPr lang="en-US" b="0" i="1" dirty="0">
                <a:effectLst/>
                <a:latin typeface="Calibri" panose="020F0502020204030204" pitchFamily="34" charset="0"/>
                <a:cs typeface="Calibri" panose="020F0502020204030204" pitchFamily="34" charset="0"/>
              </a:rPr>
              <a:t>k</a:t>
            </a:r>
            <a:r>
              <a:rPr lang="en-US" b="0" i="0" dirty="0">
                <a:effectLst/>
                <a:latin typeface="Calibri" panose="020F0502020204030204" pitchFamily="34" charset="0"/>
                <a:cs typeface="Calibri" panose="020F0502020204030204" pitchFamily="34" charset="0"/>
              </a:rPr>
              <a:t> clusters. The distance between a data point and a centroid is typically measured using Euclidean distance, though other distance measures can also be used depending on the nature of the data.</a:t>
            </a:r>
          </a:p>
          <a:p>
            <a:pPr algn="l">
              <a:buFont typeface="+mj-lt"/>
              <a:buAutoNum type="arabicPeriod"/>
            </a:pPr>
            <a:r>
              <a:rPr lang="en-US" b="1" i="0" dirty="0">
                <a:effectLst/>
                <a:latin typeface="Calibri" panose="020F0502020204030204" pitchFamily="34" charset="0"/>
                <a:cs typeface="Calibri" panose="020F0502020204030204" pitchFamily="34" charset="0"/>
              </a:rPr>
              <a:t>Update</a:t>
            </a:r>
            <a:r>
              <a:rPr lang="en-US" b="0" i="0" dirty="0">
                <a:effectLst/>
                <a:latin typeface="Calibri" panose="020F0502020204030204" pitchFamily="34" charset="0"/>
                <a:cs typeface="Calibri" panose="020F0502020204030204" pitchFamily="34" charset="0"/>
              </a:rPr>
              <a:t>: After all data points have been assigned to clusters, recalculate the centroids of these clusters. The new centroid of each cluster is calculated by taking the mean of all points assigned to that cluster.</a:t>
            </a:r>
          </a:p>
          <a:p>
            <a:pPr algn="l">
              <a:buFont typeface="+mj-lt"/>
              <a:buAutoNum type="arabicPeriod"/>
            </a:pPr>
            <a:r>
              <a:rPr lang="en-US" b="1" i="0" dirty="0">
                <a:effectLst/>
                <a:latin typeface="Calibri" panose="020F0502020204030204" pitchFamily="34" charset="0"/>
                <a:cs typeface="Calibri" panose="020F0502020204030204" pitchFamily="34" charset="0"/>
              </a:rPr>
              <a:t>Iteration</a:t>
            </a:r>
            <a:r>
              <a:rPr lang="en-US" b="0" i="0" dirty="0">
                <a:effectLst/>
                <a:latin typeface="Calibri" panose="020F0502020204030204" pitchFamily="34" charset="0"/>
                <a:cs typeface="Calibri" panose="020F0502020204030204" pitchFamily="34" charset="0"/>
              </a:rPr>
              <a:t>: Repeat the assignment and update steps until the centroids no longer change significantly, indicating that the algorithm has converged, or until a specified number of iterations has been reached.</a:t>
            </a:r>
          </a:p>
        </p:txBody>
      </p:sp>
      <p:sp>
        <p:nvSpPr>
          <p:cNvPr id="7" name="Title 6">
            <a:extLst>
              <a:ext uri="{FF2B5EF4-FFF2-40B4-BE49-F238E27FC236}">
                <a16:creationId xmlns:a16="http://schemas.microsoft.com/office/drawing/2014/main" id="{17F650B3-4FCB-1784-5C23-09A567D9C31E}"/>
              </a:ext>
            </a:extLst>
          </p:cNvPr>
          <p:cNvSpPr>
            <a:spLocks noGrp="1"/>
          </p:cNvSpPr>
          <p:nvPr>
            <p:ph type="title"/>
          </p:nvPr>
        </p:nvSpPr>
        <p:spPr>
          <a:xfrm>
            <a:off x="838200" y="0"/>
            <a:ext cx="10515600" cy="1325563"/>
          </a:xfrm>
        </p:spPr>
        <p:txBody>
          <a:bodyPr/>
          <a:lstStyle/>
          <a:p>
            <a:r>
              <a:rPr lang="en-US" dirty="0"/>
              <a:t>K-means</a:t>
            </a:r>
          </a:p>
        </p:txBody>
      </p:sp>
      <p:pic>
        <p:nvPicPr>
          <p:cNvPr id="12" name="Picture 11" descr="A robot sitting at a desk with a typewriter and books&#10;&#10;Description automatically generated">
            <a:extLst>
              <a:ext uri="{FF2B5EF4-FFF2-40B4-BE49-F238E27FC236}">
                <a16:creationId xmlns:a16="http://schemas.microsoft.com/office/drawing/2014/main" id="{70F7B33E-0903-6503-86BD-0D8466DD2837}"/>
              </a:ext>
            </a:extLst>
          </p:cNvPr>
          <p:cNvPicPr>
            <a:picLocks noChangeAspect="1"/>
          </p:cNvPicPr>
          <p:nvPr/>
        </p:nvPicPr>
        <p:blipFill>
          <a:blip r:embed="rId2"/>
          <a:stretch>
            <a:fillRect/>
          </a:stretch>
        </p:blipFill>
        <p:spPr>
          <a:xfrm>
            <a:off x="9332097" y="2513227"/>
            <a:ext cx="2406822" cy="2406822"/>
          </a:xfrm>
          <a:prstGeom prst="rect">
            <a:avLst/>
          </a:prstGeom>
        </p:spPr>
      </p:pic>
    </p:spTree>
    <p:extLst>
      <p:ext uri="{BB962C8B-B14F-4D97-AF65-F5344CB8AC3E}">
        <p14:creationId xmlns:p14="http://schemas.microsoft.com/office/powerpoint/2010/main" val="119918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rson walking up a stairs">
            <a:extLst>
              <a:ext uri="{FF2B5EF4-FFF2-40B4-BE49-F238E27FC236}">
                <a16:creationId xmlns:a16="http://schemas.microsoft.com/office/drawing/2014/main" id="{31FC04E3-48E0-A45C-807A-881EA1182291}"/>
              </a:ext>
            </a:extLst>
          </p:cNvPr>
          <p:cNvPicPr>
            <a:picLocks noChangeAspect="1"/>
          </p:cNvPicPr>
          <p:nvPr/>
        </p:nvPicPr>
        <p:blipFill rotWithShape="1">
          <a:blip r:embed="rId2"/>
          <a:srcRect t="4365" b="11365"/>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C66E2-F062-D507-C72E-FF0B0A3A27A3}"/>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Challenges</a:t>
            </a:r>
          </a:p>
        </p:txBody>
      </p:sp>
    </p:spTree>
    <p:extLst>
      <p:ext uri="{BB962C8B-B14F-4D97-AF65-F5344CB8AC3E}">
        <p14:creationId xmlns:p14="http://schemas.microsoft.com/office/powerpoint/2010/main" val="34210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50E6-E03E-BD8C-0B2C-BADBDF0A396C}"/>
              </a:ext>
            </a:extLst>
          </p:cNvPr>
          <p:cNvSpPr>
            <a:spLocks noGrp="1"/>
          </p:cNvSpPr>
          <p:nvPr>
            <p:ph type="title"/>
          </p:nvPr>
        </p:nvSpPr>
        <p:spPr>
          <a:xfrm>
            <a:off x="838200" y="159063"/>
            <a:ext cx="10515600" cy="1325563"/>
          </a:xfrm>
        </p:spPr>
        <p:txBody>
          <a:bodyPr/>
          <a:lstStyle/>
          <a:p>
            <a:r>
              <a:rPr lang="en-US" dirty="0"/>
              <a:t>Silhouette Coefficient</a:t>
            </a:r>
          </a:p>
        </p:txBody>
      </p:sp>
      <p:sp>
        <p:nvSpPr>
          <p:cNvPr id="6" name="TextBox 5">
            <a:extLst>
              <a:ext uri="{FF2B5EF4-FFF2-40B4-BE49-F238E27FC236}">
                <a16:creationId xmlns:a16="http://schemas.microsoft.com/office/drawing/2014/main" id="{771DA2CC-4C56-0BDA-B5C5-5DD71B283F3E}"/>
              </a:ext>
            </a:extLst>
          </p:cNvPr>
          <p:cNvSpPr txBox="1"/>
          <p:nvPr/>
        </p:nvSpPr>
        <p:spPr>
          <a:xfrm>
            <a:off x="252248" y="1986063"/>
            <a:ext cx="11101552" cy="5170646"/>
          </a:xfrm>
          <a:prstGeom prst="rect">
            <a:avLst/>
          </a:prstGeom>
          <a:noFill/>
        </p:spPr>
        <p:txBody>
          <a:bodyPr wrap="square">
            <a:spAutoFit/>
          </a:bodyPr>
          <a:lstStyle/>
          <a:p>
            <a:pPr algn="l"/>
            <a:r>
              <a:rPr lang="en-US" sz="2400" b="0" i="0" dirty="0">
                <a:effectLst/>
                <a:latin typeface="Calibri" panose="020F0502020204030204" pitchFamily="34" charset="0"/>
                <a:cs typeface="Calibri" panose="020F0502020204030204" pitchFamily="34" charset="0"/>
              </a:rPr>
              <a:t>where:</a:t>
            </a:r>
          </a:p>
          <a:p>
            <a:pPr algn="l">
              <a:buFont typeface="Arial" panose="020B0604020202020204" pitchFamily="34" charset="0"/>
              <a:buChar char="•"/>
            </a:pPr>
            <a:r>
              <a:rPr lang="en-US" sz="2400" b="0" i="1" dirty="0">
                <a:effectLst/>
                <a:latin typeface="Calibri" panose="020F0502020204030204" pitchFamily="34" charset="0"/>
                <a:cs typeface="Calibri" panose="020F0502020204030204" pitchFamily="34" charset="0"/>
              </a:rPr>
              <a:t>a</a:t>
            </a:r>
            <a:r>
              <a:rPr lang="en-US" sz="2400" b="0" i="0" dirty="0">
                <a:effectLst/>
                <a:latin typeface="Calibri" panose="020F0502020204030204" pitchFamily="34" charset="0"/>
                <a:cs typeface="Calibri" panose="020F0502020204030204" pitchFamily="34" charset="0"/>
              </a:rPr>
              <a:t> is the average distance from the data point to the other points in the same cluster (cohesion),</a:t>
            </a:r>
          </a:p>
          <a:p>
            <a:pPr algn="l">
              <a:buFont typeface="Arial" panose="020B0604020202020204" pitchFamily="34" charset="0"/>
              <a:buChar char="•"/>
            </a:pPr>
            <a:r>
              <a:rPr lang="en-US" sz="2400" b="0" i="1" dirty="0">
                <a:effectLst/>
                <a:latin typeface="Calibri" panose="020F0502020204030204" pitchFamily="34" charset="0"/>
                <a:cs typeface="Calibri" panose="020F0502020204030204" pitchFamily="34" charset="0"/>
              </a:rPr>
              <a:t>b</a:t>
            </a:r>
            <a:r>
              <a:rPr lang="en-US" sz="2400" b="0" i="0" dirty="0">
                <a:effectLst/>
                <a:latin typeface="Calibri" panose="020F0502020204030204" pitchFamily="34" charset="0"/>
                <a:cs typeface="Calibri" panose="020F0502020204030204" pitchFamily="34" charset="0"/>
              </a:rPr>
              <a:t> is the smallest average distance from the data point to points in a different cluster, minimized over clusters (separation).</a:t>
            </a:r>
          </a:p>
          <a:p>
            <a:pPr algn="l"/>
            <a:r>
              <a:rPr lang="en-US" sz="2400" b="0" i="0" dirty="0">
                <a:effectLst/>
                <a:latin typeface="Calibri" panose="020F0502020204030204" pitchFamily="34" charset="0"/>
                <a:cs typeface="Calibri" panose="020F0502020204030204" pitchFamily="34" charset="0"/>
              </a:rPr>
              <a:t>The silhouette coefficient for a set of samples is given as the mean of the silhouette coefficient for each sample. The value of the silhouette coefficient ranges from -1 to 1, where:</a:t>
            </a:r>
          </a:p>
          <a:p>
            <a:pPr algn="l">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A high value indicates that the object is well matched to its own cluster and poorly matched to neighboring clusters. If most objects have a high value, then the clustering configuration is appropriate.</a:t>
            </a:r>
          </a:p>
          <a:p>
            <a:pPr algn="l">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If many points have a low or negative silhouette coefficient, it suggests that the clusters are overlapping and that the data point might have been assigned to the wrong cluster.</a:t>
            </a:r>
          </a:p>
          <a:p>
            <a:pPr>
              <a:buChar char="•"/>
            </a:pPr>
            <a:endParaRPr lang="en-US" dirty="0"/>
          </a:p>
        </p:txBody>
      </p:sp>
      <p:pic>
        <p:nvPicPr>
          <p:cNvPr id="7" name="Picture 6">
            <a:extLst>
              <a:ext uri="{FF2B5EF4-FFF2-40B4-BE49-F238E27FC236}">
                <a16:creationId xmlns:a16="http://schemas.microsoft.com/office/drawing/2014/main" id="{E8B19A24-E04A-B135-E8FF-60B52DDEC1EB}"/>
              </a:ext>
            </a:extLst>
          </p:cNvPr>
          <p:cNvPicPr>
            <a:picLocks/>
          </p:cNvPicPr>
          <p:nvPr/>
        </p:nvPicPr>
        <p:blipFill>
          <a:blip r:embed="rId2"/>
          <a:stretch>
            <a:fillRect/>
          </a:stretch>
        </p:blipFill>
        <p:spPr>
          <a:xfrm>
            <a:off x="252248" y="1323281"/>
            <a:ext cx="1852318" cy="734813"/>
          </a:xfrm>
          <a:prstGeom prst="rect">
            <a:avLst/>
          </a:prstGeom>
        </p:spPr>
      </p:pic>
      <p:pic>
        <p:nvPicPr>
          <p:cNvPr id="8" name="Picture 7" descr="A robot sitting at a desk with a typewriter and books&#10;&#10;Description automatically generated">
            <a:extLst>
              <a:ext uri="{FF2B5EF4-FFF2-40B4-BE49-F238E27FC236}">
                <a16:creationId xmlns:a16="http://schemas.microsoft.com/office/drawing/2014/main" id="{41AAC2B9-D2F7-0FF6-FAC5-1F89EA6345A3}"/>
              </a:ext>
            </a:extLst>
          </p:cNvPr>
          <p:cNvPicPr>
            <a:picLocks noChangeAspect="1"/>
          </p:cNvPicPr>
          <p:nvPr/>
        </p:nvPicPr>
        <p:blipFill>
          <a:blip r:embed="rId3"/>
          <a:stretch>
            <a:fillRect/>
          </a:stretch>
        </p:blipFill>
        <p:spPr>
          <a:xfrm>
            <a:off x="9532930" y="0"/>
            <a:ext cx="2406822" cy="2406822"/>
          </a:xfrm>
          <a:prstGeom prst="rect">
            <a:avLst/>
          </a:prstGeom>
        </p:spPr>
      </p:pic>
    </p:spTree>
    <p:extLst>
      <p:ext uri="{BB962C8B-B14F-4D97-AF65-F5344CB8AC3E}">
        <p14:creationId xmlns:p14="http://schemas.microsoft.com/office/powerpoint/2010/main" val="86054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49D2D-8746-EE61-4439-905BC7312157}"/>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a:t>Hierarchical Clustering</a:t>
            </a:r>
          </a:p>
        </p:txBody>
      </p:sp>
      <p:sp>
        <p:nvSpPr>
          <p:cNvPr id="4" name="TextBox 3">
            <a:extLst>
              <a:ext uri="{FF2B5EF4-FFF2-40B4-BE49-F238E27FC236}">
                <a16:creationId xmlns:a16="http://schemas.microsoft.com/office/drawing/2014/main" id="{E32DC6C0-02A2-9498-CC96-B90249F9666C}"/>
              </a:ext>
            </a:extLst>
          </p:cNvPr>
          <p:cNvSpPr txBox="1"/>
          <p:nvPr/>
        </p:nvSpPr>
        <p:spPr>
          <a:xfrm>
            <a:off x="836680" y="2405067"/>
            <a:ext cx="6002110" cy="372903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Start by treating each data point as a single cluster.</a:t>
            </a:r>
          </a:p>
          <a:p>
            <a:pPr indent="-228600">
              <a:lnSpc>
                <a:spcPct val="90000"/>
              </a:lnSpc>
              <a:spcAft>
                <a:spcPts val="600"/>
              </a:spcAft>
              <a:buFont typeface="Arial" panose="020B0604020202020204" pitchFamily="34" charset="0"/>
              <a:buChar char="•"/>
            </a:pPr>
            <a:r>
              <a:rPr lang="en-US" sz="2000" b="0" i="0" dirty="0">
                <a:effectLst/>
              </a:rPr>
              <a:t>Find the closest (most similar) pair of clusters and merge them into a single cluster, so that now you have one less cluster.</a:t>
            </a:r>
          </a:p>
          <a:p>
            <a:pPr indent="-228600">
              <a:lnSpc>
                <a:spcPct val="90000"/>
              </a:lnSpc>
              <a:spcAft>
                <a:spcPts val="600"/>
              </a:spcAft>
              <a:buFont typeface="Arial" panose="020B0604020202020204" pitchFamily="34" charset="0"/>
              <a:buChar char="•"/>
            </a:pPr>
            <a:r>
              <a:rPr lang="en-US" sz="2000" b="0" i="0" dirty="0">
                <a:effectLst/>
              </a:rPr>
              <a:t>Compute distances (similarities) between the new cluster and each of the old clusters.</a:t>
            </a:r>
          </a:p>
          <a:p>
            <a:pPr indent="-228600">
              <a:lnSpc>
                <a:spcPct val="90000"/>
              </a:lnSpc>
              <a:spcAft>
                <a:spcPts val="600"/>
              </a:spcAft>
              <a:buFont typeface="Arial" panose="020B0604020202020204" pitchFamily="34" charset="0"/>
              <a:buChar char="•"/>
            </a:pPr>
            <a:r>
              <a:rPr lang="en-US" sz="2000" b="0" i="0" dirty="0">
                <a:effectLst/>
              </a:rPr>
              <a:t>Repeat steps 2 and 3 until all items are clustered into a single cluster</a:t>
            </a:r>
          </a:p>
        </p:txBody>
      </p:sp>
      <p:pic>
        <p:nvPicPr>
          <p:cNvPr id="5" name="Picture 4" descr="A robot sitting at a desk with a typewriter and books&#10;&#10;Description automatically generated">
            <a:extLst>
              <a:ext uri="{FF2B5EF4-FFF2-40B4-BE49-F238E27FC236}">
                <a16:creationId xmlns:a16="http://schemas.microsoft.com/office/drawing/2014/main" id="{EED616D7-5025-6148-EE6D-A459C596BB9A}"/>
              </a:ext>
            </a:extLst>
          </p:cNvPr>
          <p:cNvPicPr>
            <a:picLocks noChangeAspect="1"/>
          </p:cNvPicPr>
          <p:nvPr/>
        </p:nvPicPr>
        <p:blipFill rotWithShape="1">
          <a:blip r:embed="rId2"/>
          <a:srcRect l="13759" r="13442"/>
          <a:stretch/>
        </p:blipFill>
        <p:spPr>
          <a:xfrm>
            <a:off x="7199440" y="10"/>
            <a:ext cx="4992560" cy="6857990"/>
          </a:xfrm>
          <a:prstGeom prst="rect">
            <a:avLst/>
          </a:prstGeom>
          <a:effectLst/>
        </p:spPr>
      </p:pic>
    </p:spTree>
    <p:extLst>
      <p:ext uri="{BB962C8B-B14F-4D97-AF65-F5344CB8AC3E}">
        <p14:creationId xmlns:p14="http://schemas.microsoft.com/office/powerpoint/2010/main" val="322617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C6B02-76FB-4203-B533-8527CB265A81}"/>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a:t>DBSCAN</a:t>
            </a:r>
          </a:p>
        </p:txBody>
      </p:sp>
      <p:sp>
        <p:nvSpPr>
          <p:cNvPr id="4" name="TextBox 3">
            <a:extLst>
              <a:ext uri="{FF2B5EF4-FFF2-40B4-BE49-F238E27FC236}">
                <a16:creationId xmlns:a16="http://schemas.microsoft.com/office/drawing/2014/main" id="{FB8D2A85-C8D3-B73E-BFA9-12FBF696EF51}"/>
              </a:ext>
            </a:extLst>
          </p:cNvPr>
          <p:cNvSpPr txBox="1"/>
          <p:nvPr/>
        </p:nvSpPr>
        <p:spPr>
          <a:xfrm>
            <a:off x="836680" y="2405067"/>
            <a:ext cx="6002110" cy="372903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b="1" i="0" dirty="0">
                <a:effectLst/>
              </a:rPr>
              <a:t>Initialization</a:t>
            </a:r>
            <a:r>
              <a:rPr lang="en-US" sz="1600" b="0" i="0" dirty="0">
                <a:effectLst/>
              </a:rPr>
              <a:t>: Start with an arbitrary point that has not been visited. Determine if it is a core point by checking if it has at least </a:t>
            </a:r>
            <a:r>
              <a:rPr lang="en-US" sz="1600" b="0" i="1" dirty="0" err="1">
                <a:effectLst/>
              </a:rPr>
              <a:t>MinPts</a:t>
            </a:r>
            <a:r>
              <a:rPr lang="en-US" sz="1600" b="0" i="0" dirty="0">
                <a:effectLst/>
              </a:rPr>
              <a:t> within its </a:t>
            </a:r>
            <a:r>
              <a:rPr lang="en-US" sz="1600" b="0" i="1" dirty="0">
                <a:effectLst/>
              </a:rPr>
              <a:t>ϵ</a:t>
            </a:r>
            <a:r>
              <a:rPr lang="en-US" sz="1600" b="0" i="0" dirty="0">
                <a:effectLst/>
              </a:rPr>
              <a:t>-neighborhood.</a:t>
            </a:r>
          </a:p>
          <a:p>
            <a:pPr indent="-228600">
              <a:lnSpc>
                <a:spcPct val="90000"/>
              </a:lnSpc>
              <a:spcAft>
                <a:spcPts val="600"/>
              </a:spcAft>
              <a:buFont typeface="Arial" panose="020B0604020202020204" pitchFamily="34" charset="0"/>
              <a:buChar char="•"/>
            </a:pPr>
            <a:r>
              <a:rPr lang="en-US" sz="1600" b="1" i="0" dirty="0">
                <a:effectLst/>
              </a:rPr>
              <a:t>Cluster Formation</a:t>
            </a:r>
            <a:r>
              <a:rPr lang="en-US" sz="1600" b="0" i="0" dirty="0">
                <a:effectLst/>
              </a:rPr>
              <a:t>: If the point is a core point, form a cluster starting from it by recursively adding all directly reachable points in its </a:t>
            </a:r>
            <a:r>
              <a:rPr lang="en-US" sz="1600" b="0" i="1" dirty="0">
                <a:effectLst/>
              </a:rPr>
              <a:t>ϵ</a:t>
            </a:r>
            <a:r>
              <a:rPr lang="en-US" sz="1600" b="0" i="0" dirty="0">
                <a:effectLst/>
              </a:rPr>
              <a:t>-neighborhood to the cluster. This process includes adding other core points found in the neighborhood and their reachable points, expanding the cluster.</a:t>
            </a:r>
          </a:p>
          <a:p>
            <a:pPr indent="-228600">
              <a:lnSpc>
                <a:spcPct val="90000"/>
              </a:lnSpc>
              <a:spcAft>
                <a:spcPts val="600"/>
              </a:spcAft>
              <a:buFont typeface="Arial" panose="020B0604020202020204" pitchFamily="34" charset="0"/>
              <a:buChar char="•"/>
            </a:pPr>
            <a:r>
              <a:rPr lang="en-US" sz="1600" b="1" i="0" dirty="0">
                <a:effectLst/>
              </a:rPr>
              <a:t>Border Points Identification</a:t>
            </a:r>
            <a:r>
              <a:rPr lang="en-US" sz="1600" b="0" i="0" dirty="0">
                <a:effectLst/>
              </a:rPr>
              <a:t>: As the cluster expands, include border points found in the neighborhood of core points, but do not expand the cluster from these border points.</a:t>
            </a:r>
          </a:p>
          <a:p>
            <a:pPr indent="-228600">
              <a:lnSpc>
                <a:spcPct val="90000"/>
              </a:lnSpc>
              <a:spcAft>
                <a:spcPts val="600"/>
              </a:spcAft>
              <a:buFont typeface="Arial" panose="020B0604020202020204" pitchFamily="34" charset="0"/>
              <a:buChar char="•"/>
            </a:pPr>
            <a:r>
              <a:rPr lang="en-US" sz="1600" b="1" i="0" dirty="0">
                <a:effectLst/>
              </a:rPr>
              <a:t>Handling Noise</a:t>
            </a:r>
            <a:r>
              <a:rPr lang="en-US" sz="1600" b="0" i="0" dirty="0">
                <a:effectLst/>
              </a:rPr>
              <a:t>: Points that are not part of any cluster by the end of the algorithm are labeled as noise.</a:t>
            </a:r>
          </a:p>
          <a:p>
            <a:pPr indent="-228600">
              <a:lnSpc>
                <a:spcPct val="90000"/>
              </a:lnSpc>
              <a:spcAft>
                <a:spcPts val="600"/>
              </a:spcAft>
              <a:buFont typeface="Arial" panose="020B0604020202020204" pitchFamily="34" charset="0"/>
              <a:buChar char="•"/>
            </a:pPr>
            <a:r>
              <a:rPr lang="en-US" sz="1600" b="1" i="0" dirty="0">
                <a:effectLst/>
              </a:rPr>
              <a:t>Repeat</a:t>
            </a:r>
            <a:r>
              <a:rPr lang="en-US" sz="1600" b="0" i="0" dirty="0">
                <a:effectLst/>
              </a:rPr>
              <a:t>: Continue the process with another unvisited point until all points are either part of a cluster or marked as noise.</a:t>
            </a:r>
          </a:p>
        </p:txBody>
      </p:sp>
      <p:pic>
        <p:nvPicPr>
          <p:cNvPr id="5" name="Picture 4" descr="A robot sitting at a desk with a typewriter and books&#10;&#10;Description automatically generated">
            <a:extLst>
              <a:ext uri="{FF2B5EF4-FFF2-40B4-BE49-F238E27FC236}">
                <a16:creationId xmlns:a16="http://schemas.microsoft.com/office/drawing/2014/main" id="{48570CB4-F155-963B-E24E-EBFA5CD8E02E}"/>
              </a:ext>
            </a:extLst>
          </p:cNvPr>
          <p:cNvPicPr>
            <a:picLocks noChangeAspect="1"/>
          </p:cNvPicPr>
          <p:nvPr/>
        </p:nvPicPr>
        <p:blipFill rotWithShape="1">
          <a:blip r:embed="rId2"/>
          <a:srcRect l="13759" r="13442"/>
          <a:stretch/>
        </p:blipFill>
        <p:spPr>
          <a:xfrm>
            <a:off x="7199440" y="10"/>
            <a:ext cx="4992560" cy="6857990"/>
          </a:xfrm>
          <a:prstGeom prst="rect">
            <a:avLst/>
          </a:prstGeom>
          <a:effectLst/>
        </p:spPr>
      </p:pic>
    </p:spTree>
    <p:extLst>
      <p:ext uri="{BB962C8B-B14F-4D97-AF65-F5344CB8AC3E}">
        <p14:creationId xmlns:p14="http://schemas.microsoft.com/office/powerpoint/2010/main" val="3416663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92DF661-C7E4-7D4C-B44A-A39E0CB7B203}">
  <we:reference id="wa104381909" version="3.12.0.0" store="en-US" storeType="OMEX"/>
  <we:alternateReferences>
    <we:reference id="wa104381909" version="3.12.0.0" store="en-US" storeType="OMEX"/>
  </we:alternateReferences>
  <we:properties>
    <we:property name="EQUATION_HISTORY" value="&quot;[{\&quot;mathml\&quot;:\&quot;&lt;math style=\\\&quot;font-family:stix;font-size:16px;\\\&quot; xmlns=\\\&quot;http://www.w3.org/1998/Math/MathML\\\&quot;&gt;&lt;mstyle mathsize=\\\&quot;16px\\\&quot;&gt;&lt;mi&gt;s&lt;/mi&gt;&lt;mo&gt;=&lt;/mo&gt;&lt;mfrac&gt;&lt;mrow&gt;&lt;mi&gt;b&lt;/mi&gt;&lt;mo&gt;-&lt;/mo&gt;&lt;mi&gt;a&lt;/mi&gt;&lt;/mrow&gt;&lt;mrow&gt;&lt;mi&gt;m&lt;/mi&gt;&lt;mi&gt;a&lt;/mi&gt;&lt;mi&gt;x&lt;/mi&gt;&lt;mfenced&gt;&lt;mrow&gt;&lt;mi&gt;b&lt;/mi&gt;&lt;mo&gt;,&lt;/mo&gt;&lt;mi&gt;a&lt;/mi&gt;&lt;/mrow&gt;&lt;/mfenced&gt;&lt;/mrow&gt;&lt;/mfrac&gt;&lt;/mstyle&gt;&lt;/math&gt;\&quot;,\&quot;base64Image\&quot;:\&quot;iVBORw0KGgoAAAANSUhEUgAAAoQAAAD3CAYAAACEnkUJAAAACXBIWXMAAA7EAAAOxAGVKw4bAAAABGJhU0UAAACOyiQ8uQAAJJFJREFUeNrt3Q+EFV0fwPGflZUkVpIkkSRJYj2SZEWSrGRJkiSRlUeSJY8kK5EkSSLJSrIkK8njIUmSRyRrJSuSJEkkK1mJ553fe+fa2dvMOWf+3rkz3w/H27vPvXPuPXPmzO+eOX9EAKDzdXlpEcUAAABQj8BvrZd2eWnYS6NemvTSLy99pngAAACqodtL6/2gb9BL17005qUPfuD3X0S6Q9EBAAB0vjFDwGdLgxQfAABA5zvjpdde+uqlHzEDwjUUHwAAQPXomMEtXnprCQa/UFQAAADVNmgJCEcpIgAAgGrbZwkID1NEAAAA1TZsCQhXU0QAAADVdtcQDH6keAAAAKrvmyEgvEnxAAAAVNtqMT8u3kMRAQAAVJtphrHuXNJDEQEAAFSbafzgC4oHAACg2nRhatOOJWcpIgAAgGrbLObxg1soIgAAgGozrT+oPYddFBEAAEC1PTUEhGMUDwAAQLXNk8Ys4qiA8AhFBAAAUG0DwnZ1AAAAtXbdEAy+p3gAAACq740hIByheAAAAKpthZgfFw9QRAAAANV2SMzb1S2giAAAAKrtjiEg/JfiAQAAqL4pQ0B4xvEYC7100Eu3vTTupe9e+uknPf5DL12Uxm4oQFbWe+mE/6NmUhoLqP/0/3fCS1e9tCHkfWu8dMBLV7x0y0v3pTF5St+3nWIFANTNBjGPH+yzvH+1f0P9aTlOMOmNew9Fj4T0x8dJL72NUec0YOwJHOOe4bXLKWIAQN2clGTb1c310nkxL2ZtS3pTns8pQIxA8JxfL1vHud71f2QsDdTZZV4a8tIX/3XPvDTH/28/IurkOMUMAKijx4aA7W7Ee3RW8qsUgWDrGEWCQtgMeulrSP257geBJhoYfvBff9pLvYb6eJ6iBgDUjfaWmHr4BkPes1FmelyySvc4FYiwxEuPQuqMBnhxxqP2+e/ToPKooS5uo8gBAHWzyxKorWp5/Sb5fQKK9jDul9m9NIu8tFsaE0lcg8K9nA600ODsc0hdeerXsbjG/fdH/aDRcbBdFDsAoG4uGwK0dy2vXd8SDOoMzg0Oeex3DAjfcDoQENWLpz8y5iY85g1LHXxAsQMA6mjScHO8EXidPrb7FPhvlyReT8pfjkHhFk4JPBci6seTFMGgOmGpf8coegBA3Syx3Bx3+a/r9tJzMY8rtNHg8b1DQHiZ01J7VyR6qaKelMc+bal/6yh+AEDdmB7l6kST5szfq4G/H0qR3xmHgPARp6XWonoGv0ljZntaVw117wvFDwCoo1HDzfGp/5qdgb+dSplfv0NAOMVpqa1jYu+tTuumIY9RTgEAoI6+Gm6Ow9KYxdmcjXkng/wWOgSEPzkttbTDUCdGMszHtDvJfk4DAKBuei2Bma41eFdmZv9msXB0FwEhQqyU6L20dSJTT4Z5vTPUvaWcCgBA3QyJebu65vqEv/zgMSu2gPAHp6ZW9EfCuBTTa2dahJ0ljwAAtfSPmNdi++j/+2zGN39bQPieU1Mr58S8pWGW+gx5XeNUAADqRntKfhpujtP+/76VxpIzWZnvEBCOFVQG1yXbrffKlro7oB6ut3yHDRnnZ9quboBmAQBQNzscg4qtGee7zSHPqwSEtQkITY+K89gxZMyQXw/NAgCgbi46BBR/55CvyxZ2uwkIaxEQHrF8/t6M89PhCtMReY3TJAAA6mjcIaBYk0O+Iw75LiEgrHxAOE9mb4PYmh7nkKepd/oSTQIAoG4WOwQTeS3Q+8aSb5E9NQSE7TMkxQ5VsJ3vnTQLAIC62eMQTKzOId9VDvmeJCCsfECoE5o+Gz73m5zy/CbRWzR20ywAAOpm1BJI/JNTvicdgpjlBISVDwgPWT73UA557jXk94wmAQBQR58sN+S+nPKdaFMginJ5ZqgD2lu3OIc8nxjyPM8pAQDUzVpLUDaZU74bxd6j1cfpqTzbsIFHOeRpW+uwn9MCAKibY5ab4/Gc8r1tyfc5p6YWTlvqwZEc8rwl5h7JOZwWAEDd3JfiH9ctk+j9Y5tpC6emFl5Y6sGyjPOz9UgyfhAAUDu6MK9pu7qHOeV7yXJTfsCpqYUFlnrwNoc871jyvMBpAQDUzVbLzfFQDnkuswShP7y0glNTCwOW+ncr4/xsYwdZfxAAUEtnxfy4eGEOed6y3JCPcVpq40zBP0heWvLTOj+P0wIAqBvT+K2nOeS3yXJDfswpqZUxS33YnmFeR/1j6gLYUQtST3BKAAB1Yxu/dTrj/HS84itDfnqjXsxpqRXb/tk9GeWz0ktTMjNrOSq/a5wSAEDd2Lary3rv2FNiflS3iVNSO98tdbArgzy6A4HnTS/tNuS3m1MCAKibEUuA1pVhXr1iXmZmH6ejlqYtAWGW9Vz3Q54vjV7AqPyWWo41n1MGAKiaj4Yb44sM81ng34yj8jrBqagt24zftI77x9HAc53/t6jtEj9bjnXIv2ZWcdoAAFWx2nIjvplhXvcM+QxzKmrth6UeppnlHhwScdj/2zxDXncMx2ouj6Oft5fTBgCoij8tN+KjGeUzbMjjJKeh9j5IPnsK61qCzbUur7b8PSqvoYhjbQ8ca4BTBgCoEttyH7syyGPQcPyDnAI41MPLCY55MPD+RzJ7LKxp3c0dIcfqk5lezFOcLgBAlXSJ/VFd2n2ED0Qc94uwRzFmnLTUQ52F7LoU0RyZvSWiLkK9IEYA2jphZLPMLFVzk1MFAKiazWIfzJ9mPcChiGP+K41t64Aml63knoh9dq8uWRRc43LSS4tCXmd6RB3sSRwI/Gh65AebAABUymGHm3CS5TX0PWHb0ulyM6cl22VsUB0vHerjO2mMe10eeJ/+e780dtQJvnY8IhhUpmVutBdQh0oEl2N6KSw1AwCoqL0ON+A/Yh5zq3/TDtv+bg1FDkvd+S+jpL15pt1N4hzrtSGwBACg43XL770qremG47H08fPDkPfrIzt2fYCr6xkEg+cc8pl2PNYEwSAAoC5B4XmZWU4jLN310jb/tU06trDfv/mGLTatj9h01xEeDyMOHaP3d8JAUMcObnTM57m4jVns4ZQAAOpEe0H+ErdxXFHpkzRmd7JgL9I6ZfmR0hoIHoz54+OomLdrPMOPGQBA3emuEDq7Unv/RqUxK/ibNB6zadJZl7pszANpDMDXpWUYH4isaS+0bmeoQxGmAnVPt40b84PGND8+jkmjd7t5XA0sL3hpBUUPAAAAAAAAAAAAAAAAAAAAAAAAAAAAAAAAAAAAAAAAAAAAAAAAAAAAAAAAAAAAAAAAAAAAAAAAAAAAAAAAAAAAAAAAAAAAAAAAAAAAAAAAAAAAAAAAAAAAAAAAAAAAAAAAAAAAAAAAAACAdlnipUNeuuWlF16a8tK0l3556Yf/txEv7fFSj+E4w176z0uLKVIAAIDOsNJLo37g959j0tc+9tJpL+30Up+XtnnpnP/fpylWAACAzjDopZ8hAd8HL53w0lovdfmvneOljdLoAfxkCRjHKVoAAIDyOxURzN3z0jzLe+dLo1cxKiAcpXgBAADKbUdEIPfaS3NjHGck4jgXKGIAAIDy0kfAbyMCuYMxj9XtB5Gtx9lTwPfYKu5jHjs9jVFtAQBAlvoNgcfCBMfbFnKc7QSEBIQAAKC8RgyBR1ITLceZW8D3ICAEAABIaNwQeHQlPOZQ4BhFLTlDQAgAAJDQD0PgsSnhMVcHjvGcgJCAEAAAlJsp8Dif4rjfpNglZwgIAQAAEjL1EH6RxhqDSYz5xzhLQEhACAAAyu2xJfg4k/C4l6S4JWeQn/9IJBKJRCKVJuXmnNj3KV6X4Li6n/FowveCgJBEIpFIJFKBAeEGh8zfSPJHxyAgJJFIJBKJVPKAUE06fIC7xEYEhCQSiUQikaobEP7p+CFOEx8REJJIJBKJRKpmQKh7EH90/CD7iZEICEkkEolEIlUvIFSDjh9EJ5lsI04CAACopgnHoHDKS2spLgAAgOrpFfcuy/deWkSRAQAAVI9tXcJgekxxAQAAVI9OMHF9dKzpJEUGAABQPaukMU7QdZIJ4wkBAAAqaIe49xK+pLgAAACqaThGULinzZ91q9RnDaIxqiYAACjSY8cgZZKAkIAQAABU0xIvfXUMVDYTEBIQAgCAajrgGKhcICAkIAQAAOWzwUuj/v+m8a9DoPKUgJCAEAAAlM9hyWa9wI0Ogcp3AkICQgAAUD7X/SDiTgbHei72NQkJCAkIAQBAyYz5QcSHDI71pyVQmaa4AQAAyudlIGBblvJYay0B4SeKGwAAoHymAwHb4ZTH6hIeZQIAAHSU7paA7e8MjmkKCE9Q5AAAAOWySX6f9JHmsXG3JSBcRZEDAACUy66QoO1MiuNtMQSDDyluAACA8gmbFaxrBS5JeLyLhoBwPcUNAABQPiMRwVuSNQkXSvSexsMUNQAAQDmNSXYTQB4IM4sBAAA6zhsxTwI5J42lZEy0Z/CfiPdfpYgBAADKLbgGof77W8vfNE1KY6xhcIawzibu99IlaYw5bA0EP3ppN8ULAABQbvMDAdwxmd0TuNRLB730ROLtofvWS0NemkfxAgAAlN9WafQGnre8bp00Zg8/l0Zv4LSf9N/jXhr10nFhFjEAAAAAAAAAAAAAAAAAAAAAAAAAAAAAAAAAAAAAAAAAAAAAAAAAAAAAAAAAAAAAAAAAAAAAAAAAAAAAAAAAAAAAAAAAAACaury0iGIAAAAIt8BLOysU+K310i4vDXtp1EuTXvrlpc+cakToqdA1AABAbANe+uSln15a0SGfudtL6/2gb9BL17005qUPfuD3X0S6w+lGhHt+HbnvpaUUBwCgLhZ66W4gWHokjV6SshszBHy2NMhpR4ShQD355qW9FAkAoOq2SuPxafMGeNtLczrks5/x0msvffXSj5gB4RpOPQy2e2kqUF9GvDSXYgEAVNHZliDpSod/Hx0zuMVLby3B4BdOPRysb/mxNOGlZRQLAKAq9BHxo5Yg6WKFvt+gJSAcpQrAkQaA7wN1RwPETRQLAKDT6WSRdy0B0oWKfcd9loDwMNUAMSxpCQqnhVnIAIAOtkFmPwLTdL2C33PYEhCupiogQVD4saUeMdkEANBxdGzdVMsNbayi3/WuIRj8SFVAQvpD4ktLfdpDsQAAOkWfl7633MieS3VnTX4zBIQ3qQ5IQccPtq5v2U+xAADKTh8Tt/YM6mPjxRX9vqvF/LiYHh2k1TppSZc86qVYAABltVx+HzOovRuba3Szbv3uPVQLZGC0pW7pDj9LKBYAQNlo4PMmJCgarvj3No0ffEG1QIbXV+skEx2GMYeiAQCUyf2QgOhlxb+zLkxt2rHkLNUCGeoPqWOXKBYAQFmckPDHpVXfrm2zmMcPbqFqIGP3QurZNooFANBu6+T3WZB16bkwrT+oPYddVA9kbGXI9aaPkhdQNACAdtGA51VIMKRLziyswfd/aggIx6geyMm1kPp2jWIBALTLaanv2Ll5Et4z2kxHqB7IyaqIOvcHRQMAKNoyaeyx2npT+inVXXMwaEDYrg7t84/UbxIXAKCEbkYEQrdr8v2vG4LB91QP5GxfRN3bR9EAAIqyxhAMba9JGbwxlMEIVQQ565ZGb3xr3XsrTGYCABRkNCIQ+l6Tm9EKMT8uHqCKoAD3IurfYYoGANDOYGi0JmVwSMzb1bEECNpZD99QNACAvF0wBEMHalIGdwxl8C9VBCX4cbaL4gGqYYl/QZ/ybz7vJP5g4fnSeHSge61+k8Z4E10s95V/U1+e8jPqo8E90ugV0kH0034eb/zjl2Hj9fXS2EVDy3DS//7Ncpjw0lUvbQh53xo/uLnipVvS2Jbtvf++LMbIadn1SWPZFj0/HwKf7WEG56bPPy9f/WN+9tJFSb82oO6b+sVwE1pRk+tzylAGZxyPoefioDQm4YxL43H7Tz9N+fVAz9lmmsNatQ1xfYqoh084xUBn6fIbnb3SWFj0oX9jCLvAXYOEuX6g8V3M45x+JPwVqZ/5uKEhaiYNRja1oUz1RntSGoOr/3NMelPoCRzjnuG1SYM1DaYG/EDNdm7e+QF9XLrcy9+G477y60dSpqVWvtTkmt1gOXd9lvev9gOJnzHq56T/4wvVbBvSMPVWr+KUA+Wk44p2+MHUbf9X6C/HRsl1TMhmP5hwbeymJd5+sxv9m5Pr8b9KcTtWaD7n/EC3dUzXXf+GulRmJj3oOnpDgR6vZ37QJiHHaKbxBJ9Lz8kNwzGj0smY+fRKoyfQdtxjKcp4zHDcuzW5jk9Ksu3qNBA/H+OaD0v3Ev5QIBAsZ9uQd308y6kHymk6xY3gssPx/0p47OuOn/90wuOfKaBsB/3gM+y7LbW8Vxv/D/7rT/uBVdR3OR/jM+2O6IlwrQdx1rLTQP2b43GTrhM4x9Krda4m1/HjBEGxPkp/leL6bx2jSFDY2W1DlnaJ+UkDgBK6JI1xJ5qu+TcP116jfsuxb6S4wdgCj27/syY9fp6/nHWc4qOQPD9IvLFXfTLTo3nU8F22xTjmAT+A0l6dP6XxqLHZAzHfD5RtZbfBIZ/VETe8rAPCnZbj1uGR5hwx9/ANRgTrXzIKBoM9hejctiFLSy11he3sgA6hY1NeWi7onzLzuCLsBvVAfh/zstkPPhZHNIqtx48yN+T9z/zeL81b93O9JfaxinnQBjjsEelTLy1KcLxxmRkLF1VOcdbYW2g4b013LGV32vL+RX5AHyeYSLrH7mXLcesw+WGXpQxax2zpGNrWCSjaw7i/pXdqkX9NPYxxHvfSfHZs25A104+UYaoD0DkOWBr+B4b3Bgc4v5fwSRy2RXR/GILN4H6ZU/6NLCyoTRpwJhX1S/2hJJ80cSPFeUhqvSXPh4b3dsnsx5fN2cnNiUph3+dlivIZt3zW7hpcq6ag+F3IuQ0GgxPi1uO7X7IdV1w3VWkb4jBNknlBlQA6xxFJNgkg2DP3SGbPhGv1X4IG47bM3g5pZcLjZz37NGodvCeSbgbtCclvMoaJaQu0aUPPQ7Acoh4D6+NkHaqgj/x1jGnSsWfdll6I6Zpcq6YJVTcCr9PHlcFZ+Jdi9iC5jgfeQvNZ6bbBlWnm86+U3x1AgW5aGpuwWcDDMnt3CNPNZqHl+GH7rgYnkDwX80zhbiluvNMViV6WoyflsW2TZtbldP6vWPJdH/Ke7YH/fr+AOrrV8hk/1OA6XWIpg12B6+G5mMcV2uj17DIU4LKgym1DVveQfqoH0BmeSLwJH3sD//2Ww/Ft455ad5fol9njBW29Shstx89qDEvUr3+dXZvFgshXpT1r7A1IvLFiOgaqOT7qlRQz4/SQ5TPer8F1ut/SCzM/pB4dSpGfy6SjRzSflW4bXJ2TdGORAZSA9gSYlvK40fJ67S1qzkx2XffN9us2+ChYl1lozlidcPxlbQsWsphscEzy36LJ9Cs7zz16F0i8HtzmJCJd3LqohWdtPRB3anCtjhq+/1P/NcGZ2KdS5tfvEBBO0YRWum1wZRuHfpdqApSfbVJBsEHT4Kz5GEl7Fec45mFaTPhdS3D6r//3j9KYoZz2RmlaqNfVDon3uDsp0zic/TnXA9PYtJcRDf+hAuvpfYk/7KBqTEv7aC/4IpmZhZpFgGwb6pHXhK1OUoe2wcVuYUgH0PH2iftg4Gaj9Ebi7f5h2iYt2AN5LhDE9cY4/lSOv55XGo7/SdKPDQoy7fCyNOd6cMtSDzT4XxIISv4uuJ7axrNdrfh12mv5/htlZq1OvT6zeIzfRUBI2+DI1pv8S9q7LA6AlIHA48DrBmXmEVGcx4RrxK0HclPgb/tiHP8Py/EPp7whjhf0y9y04HARy3vYlhrRSR0PAnWg6JuQbXeVixW/TofEvid488bbm2G+toDwh9RTndoGF9sd6spKbrdAub02XMAnAr+Ef0iyMTEHLL0LOiNSF5durmN1I+bxbctjLEtRNqaB0v9mfB76DHldK6AerBX7eoTNf//Zhpuv7WZzqOLX6T9iXoPuo2S/d6xLub+XeqpT2+Bii0Nd2c7tFigv22SCXv+m8EJm1jKLyzS+rzkztDmDTsexxV2vyrQLSppfz7axlRsyPhemLakGCqoPLtsYvmxDPZ3n8LkOVPg6te3h3Ow9fSvZLs4936Hcx2rYbtaxbbBZ4lBXBgRAaZmWG/nsv6bZAzch7pNIgj5abuLN9eWSPOqy3SjTjCsbl2J3BTBNvOkpqD7cc2jU17ehnvY4fK79Fb5Od4jbItFbM853m0OeVR+7SduQ3Y+HfQKgtEwLEusyB6v9gEt7INYkOP4yMT8uXiIzj4r/yuFGmXTJB9vOLb0Zn4cuiR4jN15gfThl+d7X21RPN9c8ILzo8P3zmOTjsoXd7pq1mXVtG7IICA9yywXKa8Jw8e6RmUfFQzncUPRx8SWZ2Ykk6xul9jgmeXymjyc/idtEmyJ6Yi4VWB9sAfbONtVT2y4lVQ8Ixx2+/5oc8h1xyHdJjdrLOrcNLmVT93G+QMdaYAmmmlvTpRkgfVvMs0Kb45+SLm48nkPjPCTFPpZT10sShNn2Cz7cprrqMmC9qgHhYofvntfCxG8s+Y5LvdS5bXBpO2z19Ay3XaCc9oh55uCUHxyk6XmI+jX9M3CzSbqbwiJL43MiwTF1TOJnyWeSiinPb5JtL2capiD7Zpvqqm3poioHhHscvvvqHPJd5ZDvyRq1l7QNZnOFHkKgY91wuIAv5HxDeSfJJqq43Cj/SHBM2xZ4Qzmch72G/J61oV6YeiQm2lRXXcYnVXWW8ajle/+TU74nHcp8eY3aS9qG9NcoYwiBkrLt/KA7UizIsQFNOyD9luWzJ/FMzI/RF+dwHp4Y8jzfhnphC7QXtOEzzalx78Mny/fuyynfiTYFomVF25A+IGSWMVBCqyX/x0F3LMdP29tkulEmGVNl69F8lMN5sK1n1t+GujEo5ZxY8svyua5U8Dq1LRY+mVO+Gx3ahz6pD9oGO5eloViHECiho2LvHUy7F+pUjoGFLaBN8kv0tOWYR3I4Dy77BxdpmcN5a9cWcZ8tn+taBa/TY5bvfDynfG9b8n0u9ULbYOeyNBQ7lQAl9EDynQ22IeeejT8l+6UwXkh+W+Al6XVoxxihZw6N+rOS1tmRCl6n96X4x5TLxN4bu6Vm7SVtg53LIubsZQyUjG13j18ZNHC2Aelpf1GbVu5PshSGbQu/tzmcB9sj9QsF14tTLXWgbL0TNy3ldadi12mX5Tp9mFO+lyzl/EDqhbbBTb/lM//y6zSAEtlZQINv2l9Y98udm+LYXWLeczfJYq0DljK5lfE5sI0PKnqs3h+BIFAfGdt2qGjHox/bMIe/K3ad2hbjzmMSzTJLEKrX3YqatZd1bxtc7bZ85s/ceoHyuSb5DvydI+YeprTbn9nGqiQJVs4UfPN96fBrel5B9UHzCS5AvFfsvVOn21BvbbuofKzYdXrWUj8W5pDnLUsZH6the1nntiGOA5bPPcatFygf0+zcr5K+W3+XpWHYnPL4w2LeHznJ5x+T4nrEjgZ+MUctOlvken83IoL1f6RcS47Ytsaarth1ahq39jSH/DZZyvex1FOd24as2uV2TkYDEKFX8l+644qYd0BJ66lk/7jbtldsT0blr4Oqm7N4j0j7Z8wGg/dXMvtR/ilL8NWO8UCvLeepuyLXqW3cWtY9tF3++Tc97lss9VTXtiEu2xjf3QKgVE5Jvr136k2OvxK1l8j0ODrpI63vlnLJIvjpDtxcbop5zE0Rjafe4L/4+en3b91P2rZ/8KY21F/bcIeqzH61LQ6+tcB24VebznVZ1LFtSOKeZL/yA4Ac/Sv5jsGyLZewMeXxbY+jbfsu640vbEHdactxszAiM3uezrcEN0stx5qfwed5KOZ9gG2z0Y+3of7aBvjvqch1OiLFzdbstfzIqvvuEnVsG5J4J8XOxAaQwkJLw3YpgzxMC+lmMcvM9Dj6k+W9zUHPX+X3R4u2WX1pHZeZR63r/L9NJCynQ37wviqj83Tb8DrT1ll3HfPSR2H6iHNuBuU41xKknqvItfrR8B1fZJjPAjH36J+g2axd25BEl+VHxVWqEVAueyX/x22miQg3Mji+aZyTafmHTYFAIqwX6YelbNLM6Aw+/jvs/800QcK0nl6zh+yH37OTxNpAr8cbS4+CaabrD4e8go/CdmVUj00LVFdhJqNtF56bGeZlesw33Ibvrtsmas/1lH+9Tvn//8+MflAkUae2IamVljLaxu0XKJdRwwX7JYPj2x4xpg0IFlsancMR71suM9ueRS1580Hy2Td0Z6BMrrb8PSqvoYhjbQ8cK+nSQHpTfR3SIxHFttSL7f1Xxd4LGdeBnOtxu9l24TmaUT6mWaEnC/7Oi6SxHZ5tWaF27J9cl7YhDdNQDg3qWZAaKBG9IE2Do7PovTON7/sp6Xe3sC18Gnaz6AkEQC8MvQy2pSUuJ/i8BwPvf9TSKJp63naEHKsv0FNxKkUZBmcCDjoG+b8SBifNHmm9oS7IsC7Ps/zwWNrh16qtLmbR0zpoOP7BNnznh2J/NNtsR7aV7HxUpW1Iw/SZrwuAUrHNGO3PII/rku82W1cl3pIjGoQ0J9F8tgQKtq32NJh2XXZDg6jg9l8vQwIi002m9RHuZplZjuJmRNCrPQSrLZ8r+B3jbPNmWuYnak/V3sBNKo+ZvzekmhNLbLvwZFGeUT2sX6Q9s7T/cAwGg2ulFhn0d3LbUBTTMI6NAqBULkr+a8qZBsIPZXD8x+I+uHuxzKz4/92/6Zi4bBf1ROwz+HSsYnCc46Q0Hoe1Mj2GCp6LgUCA8Eh+72U90tJbpr2hYY/Ojwde807i9dhdsJTLhpbX63ii5uLnZ3Oqz6b1NEc6+Drd7FAP06wHOBRxTP3htKxN3/lgzICw6F6nTm0bivwREzUTe1wAlM6kJBuo7GqNpBtr5sLWc6I9ZN1+QNQcMxjnEZNty6hmMKVjvJYH3qf/3h/SkzYe0eCLmJey0F/6u2T20iMvQ244pp0lJv2bv45HCo4d1d6EtTHL3ban7nuZWe5nIFD2ee9sEbWE0qcOvk4PO9TBJMuK6HvCtqXT4QCnpb1jvAYTBIR6XRc5yaTT2oYimdqhgwKgVGwzwLJYZ2xI8h/o/yvmTUMb1h0ZBj5xkv5iN+1gEOdYryNuHiMJPteOBOWuwcLXmPnozXFhzvXaNPh+fYdeq3sdyvaPmMfcKuFrxD0V+7qdRdiT8BrrL/AzdlrbUKSoyUkfhMkkQOkcFfMit1lsvWR6nDua0ff4HKOh1CA0yYzE6xk0+C5r4U07HmvC0ODfjvm50gT+F2Pko+dpRUF1O2q9trMdeq12i3nMZpwJYPr4OWyyhvYel2m3C/3h8D3BdXag4M/ZSW1DkaKuwaMCoHRMawNm8VjPtp1cVo8NXHvE0oyH0nE4fyds7HV8kOsA6ufiNi7JFKwfF/fHa3tTlv1Sx5u2Pq5dV2Dd3mXonehUGhSeF/NMal0UfJvMnki12O8106AjbLHpl/6PgjL22uyV+E8Ahgr+jJ3UNhRlnUQ/IaB3ECgZ27IhWTSqtuVgshqsHtz8PWr24fGMGqJTlhtya2N/MGa+tl7bMw7HmyvmrQib4/s2Z1T+tseZ2rPVjv1Ko26g/R1+7Wrvz1/iNn7NFKDrrNbeDvi++vhat2ybdOwla9f4tE5oG4pyKeJzDggAFHDTGPMDw2n/hnfXb3S7M85Le1x0666Hgfx0YstH/zOcSnmjPeb35DSPqzcPndEb53HrHD8IfuYfY1pmdnc4mkOZ6Izie4HymPLLf2cb60TULNDHFar3C/2brPb+jfo/BL7556BZf3SYhC7/oRMPDkg5xgdmpUt+X1i/nY+9O6FtyJuuVBD21OARtykAQLtEje/aQNFUxv6Wc7uKImmr0xK+JuMKigYA0C7agxY26egJRVMZ56QaY0SrYJGE9w4eoWgAAO0WtQzNToqmEp4Fzul5iqOtwnrkH1AsAIAy36h0xuN8iqajBceJ6sSK5RRJ24QtRK2T1xZSNACAstAlkMLWRbtC0XS04DqnlyiOtpkvvy9yrpNe1lE0AICy0UHtX0KCwq0UTUcKrrep40R7KJK2CVsMv59iAQCUle5S07pWnAYTiymajtJPUF8aR0KCwUMUCwCg7ML2yNX1++ZQNB1huzQeRzbP3V8USdtskd83OBiiWAAAnWJQ8ttbG/k50BKAMG6wfXSB868t19BxigUA0GkOhwSFZymWUtIdSS63nKszFEvb6GzuT8JjYgBAReg+zDzyKjfdeSS4b/OUf97QHroH/UeZPZuYNT0BAB1Px0G1Pvo6RrGUxjGZvcjxUoqkrcHgh8D50F7CXooFAFAV2gs12RIUnqBYSkEfF9/xA3e0zxqZ/ZhYt39cRLEAAKpGF9e92RIUXqBYgP8v1xTsRR+mSAAAVben5eans4+7KRbU1H6ZWbvzvR8cAgBQC4v9QLA5iWElRYIa0sf1r/3r4Kqw9zcAoKZ03BpbcKHOdBeYTRRDdv4Hu596aCkEgsMAAAEXdEVYdE1hdGhNTAA8bWF0aCB4bWxucz0iaHR0cDovL3d3dy53My5vcmcvMTk5OC9NYXRoL01hdGhNTCI+PG1zdHlsZSBtYXRoc2l6ZT0iMTZweCI+PG1pPnM8L21pPjxtbz49PC9tbz48bWZyYWM+PG1yb3c+PG1pPmI8L21pPjxtbz4tPC9tbz48bWk+YTwvbWk+PC9tcm93Pjxtcm93PjxtaT5tPC9taT48bWk+YTwvbWk+PG1pPng8L21pPjxtZmVuY2VkPjxtcm93PjxtaT5iPC9taT48bW8+LDwvbW8+PG1pPmE8L21pPjwvbXJvdz48L21mZW5jZWQ+PC9tcm93PjwvbWZyYWM+PC9tc3R5bGU+PC9tYXRoPqCniG8AAAAASUVORK5CYII=\&quot;,\&quot;slideId\&quot;:258,\&quot;accessibleText\&quot;:\&quot;s equals fraction numerator b minus a over denominator m a x open parentheses b comma a close parentheses end fraction\&quot;,\&quot;imageHeight\&quot;:26.7027027027027}]&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119</TotalTime>
  <Words>549</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K-means</vt:lpstr>
      <vt:lpstr>Challenges</vt:lpstr>
      <vt:lpstr>Silhouette Coefficient</vt:lpstr>
      <vt:lpstr>Hierarchical Clustering</vt:lpstr>
      <vt:lpstr>DBSCAN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dc:title>
  <dc:creator>William Ratcliff</dc:creator>
  <cp:lastModifiedBy>William Ratcliff</cp:lastModifiedBy>
  <cp:revision>7</cp:revision>
  <dcterms:created xsi:type="dcterms:W3CDTF">2024-03-03T04:37:08Z</dcterms:created>
  <dcterms:modified xsi:type="dcterms:W3CDTF">2024-03-03T06:36:43Z</dcterms:modified>
</cp:coreProperties>
</file>