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5BF5AA-6568-4834-8887-C7A8210CEBD7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ACF79C-A90B-4235-BA09-7171AFA19BD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9E6335-5A8E-4629-ABE2-8C8D4F85D639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8F4DAC-D8EA-4BC5-9A99-C31E311167EE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DA2191-BC4C-4015-A14D-11141496EF6D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7F9B85-8F7B-48A4-A98A-C9D1F6C56EDF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4EC077-0F6B-4CF6-87DE-6B7BC4CE426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F55537-0653-4605-A06C-817D88C7A59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966114-261B-4395-B036-4CAA36E0D64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B6DCE3-794A-4164-A07D-5FED0D276B9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6A0788-FD3A-45CE-AD17-4F247C4F1B75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 rtl="1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rtl="1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6543E6-E663-408F-A40E-2581149EFF8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840" algn="r" rtl="1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 algn="r" rtl="1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rtl="1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rtl="1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rtl="1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rtl="1">
              <a:lnSpc>
                <a:spcPct val="100000"/>
              </a:lnSpc>
              <a:buNone/>
            </a:pPr>
            <a:fld id="{E49F2182-F9CB-4AF7-91BC-90F4AE06299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indent="0" rtl="1">
                <a:lnSpc>
                  <a:spcPct val="100000"/>
                </a:lnSpc>
                <a:buNone/>
              </a:p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 smtClean="0">
                <a:solidFill>
                  <a:srgbClr val="0070C0"/>
                </a:solidFill>
                <a:latin typeface="David"/>
                <a:cs typeface="David"/>
              </a:rPr>
              <a:t>דוגמה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500" lnSpcReduction="20000"/>
          </a:bodyPr>
          <a:lstStyle/>
          <a:p>
            <a:pPr marL="303840" indent="0" algn="ctr" rtl="1">
              <a:lnSpc>
                <a:spcPct val="100000"/>
              </a:lnSpc>
              <a:spcBef>
                <a:spcPts val="1120"/>
              </a:spcBef>
              <a:buNone/>
              <a:tabLst>
                <a:tab pos="0" algn="l"/>
              </a:tabLst>
            </a:pPr>
            <a:r>
              <a:rPr lang="he-IL" sz="5600" b="0" strike="noStrike" spc="-1">
                <a:solidFill>
                  <a:srgbClr val="000000"/>
                </a:solidFill>
                <a:latin typeface="Calibri"/>
              </a:rPr>
              <a:t>סגר את עיניו לפני הסימן </a:t>
            </a:r>
            <a:r>
              <a:rPr lang="he-IL" sz="5600" b="0" strike="noStrike" spc="-1">
                <a:solidFill>
                  <a:srgbClr val="000000"/>
                </a:solidFill>
                <a:latin typeface="Calibri"/>
              </a:rPr>
              <a:t>וזכה </a:t>
            </a:r>
            <a:r>
              <a:rPr lang="he-IL" sz="5600" b="0" strike="noStrike" spc="-1" smtClean="0">
                <a:solidFill>
                  <a:srgbClr val="000000"/>
                </a:solidFill>
                <a:latin typeface="Calibri"/>
              </a:rPr>
              <a:t>בריבונות</a:t>
            </a:r>
            <a:endParaRPr lang="he-IL" sz="5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0384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0384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Content Placeholder 2"/>
          <p:cNvSpPr/>
          <p:nvPr/>
        </p:nvSpPr>
        <p:spPr>
          <a:xfrm>
            <a:off x="4114800" y="5486400"/>
            <a:ext cx="449532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45" name="Rectangle 5"/>
          <p:cNvSpPr/>
          <p:nvPr/>
        </p:nvSpPr>
        <p:spPr>
          <a:xfrm>
            <a:off x="457200" y="4495680"/>
            <a:ext cx="3657240" cy="2122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פתרון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FF0000"/>
                </a:solidFill>
                <a:latin typeface="David"/>
                <a:cs typeface="David"/>
              </a:rPr>
              <a:t>סגר </a:t>
            </a:r>
            <a:r>
              <a:rPr lang="he-IL" sz="2800" b="1" strike="noStrike" spc="-1">
                <a:solidFill>
                  <a:srgbClr val="FF0000"/>
                </a:solidFill>
                <a:latin typeface="David"/>
                <a:cs typeface="David"/>
              </a:rPr>
              <a:t>את </a:t>
            </a:r>
            <a:r>
              <a:rPr lang="he-IL" sz="2800" b="1" strike="noStrike" spc="-1">
                <a:solidFill>
                  <a:srgbClr val="FF0000"/>
                </a:solidFill>
                <a:latin typeface="David"/>
                <a:cs typeface="David"/>
              </a:rPr>
              <a:t>עיניו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לפני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/>
                <a:cs typeface="David"/>
              </a:rPr>
              <a:t>הסימן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וזכה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בריבונות</a:t>
            </a:r>
            <a:endParaRPr lang="he-IL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FF0000"/>
                </a:solidFill>
                <a:latin typeface="Calibri"/>
                <a:cs typeface="David"/>
              </a:rPr>
              <a:t>ע </a:t>
            </a:r>
            <a:r>
              <a:rPr lang="he-IL" sz="2800" b="1" strike="noStrike" spc="-1">
                <a:solidFill>
                  <a:srgbClr val="FF0000"/>
                </a:solidFill>
                <a:latin typeface="Calibri"/>
                <a:cs typeface="David"/>
              </a:rPr>
              <a:t>צ מ </a:t>
            </a:r>
            <a:r>
              <a:rPr lang="he-IL" sz="2800" b="1" strike="noStrike" spc="-1">
                <a:solidFill>
                  <a:schemeClr val="accent1"/>
                </a:solidFill>
                <a:latin typeface="Calibri"/>
                <a:cs typeface="David"/>
              </a:rPr>
              <a:t>א </a:t>
            </a:r>
            <a:r>
              <a:rPr lang="he-IL" sz="2800" b="1" strike="noStrike" spc="-1">
                <a:solidFill>
                  <a:schemeClr val="accent1"/>
                </a:solidFill>
                <a:latin typeface="Calibri"/>
                <a:cs typeface="David"/>
              </a:rPr>
              <a:t>ו </a:t>
            </a:r>
            <a:r>
              <a:rPr lang="he-IL" sz="2800" b="1" strike="noStrike" spc="-1" smtClean="0">
                <a:solidFill>
                  <a:schemeClr val="accent1"/>
                </a:solidFill>
                <a:latin typeface="Calibri"/>
                <a:cs typeface="David"/>
              </a:rPr>
              <a:t>ת</a:t>
            </a:r>
            <a:endParaRPr lang="he-IL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9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500" lnSpcReduction="20000"/>
          </a:bodyPr>
          <a:lstStyle/>
          <a:p>
            <a:pPr marL="30240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 dirty="0">
                <a:solidFill>
                  <a:srgbClr val="000000"/>
                </a:solidFill>
                <a:latin typeface="Calibri"/>
              </a:rPr>
              <a:t>שנת העצמאות הגיעה בסוג של כלב </a:t>
            </a:r>
            <a:r>
              <a:rPr lang="he-IL" sz="6600" b="0" strike="noStrike" spc="-1" dirty="0" smtClean="0">
                <a:solidFill>
                  <a:srgbClr val="000000"/>
                </a:solidFill>
                <a:latin typeface="Calibri"/>
              </a:rPr>
              <a:t>מבולבל</a:t>
            </a:r>
          </a:p>
          <a:p>
            <a:pPr marL="30240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dirty="0" smtClean="0">
                <a:solidFill>
                  <a:schemeClr val="accent6">
                    <a:lumMod val="75000"/>
                  </a:schemeClr>
                </a:solidFill>
                <a:latin typeface="David"/>
              </a:rPr>
              <a:t>( _ _ " _ )</a:t>
            </a:r>
            <a:endParaRPr lang="he-IL" sz="8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0240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90" name="Rectangle 5"/>
          <p:cNvSpPr/>
          <p:nvPr/>
        </p:nvSpPr>
        <p:spPr>
          <a:xfrm>
            <a:off x="457200" y="4495680"/>
            <a:ext cx="373320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8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הנשיא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הראשון הוא </a:t>
            </a:r>
            <a:r>
              <a:rPr lang="he-IL" sz="28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בדיחה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לפני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strike="noStrike" spc="-1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אוכל 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במדבר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David"/>
                <a:cs typeface="David"/>
              </a:rPr>
              <a:t>ו </a:t>
            </a:r>
            <a:r>
              <a:rPr lang="he-IL" sz="3200" b="1" strike="noStrike" spc="-1">
                <a:solidFill>
                  <a:srgbClr val="FF0000"/>
                </a:solidFill>
                <a:latin typeface="David"/>
                <a:cs typeface="David"/>
              </a:rPr>
              <a:t>י צ </a:t>
            </a:r>
            <a:r>
              <a:rPr lang="he-IL" sz="3200" b="1" strike="noStrike" spc="-1">
                <a:solidFill>
                  <a:srgbClr val="0070C0"/>
                </a:solidFill>
                <a:latin typeface="David"/>
                <a:cs typeface="David"/>
              </a:rPr>
              <a:t>מ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/>
                <a:cs typeface="David"/>
              </a:rPr>
              <a:t>ן</a:t>
            </a:r>
            <a:endParaRPr lang="he-I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10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 dirty="0">
                <a:solidFill>
                  <a:srgbClr val="000000"/>
                </a:solidFill>
                <a:latin typeface="Calibri"/>
              </a:rPr>
              <a:t>צבא העם </a:t>
            </a:r>
            <a:r>
              <a:rPr lang="he-IL" sz="6600" b="0" strike="noStrike" spc="-1" dirty="0" smtClean="0">
                <a:solidFill>
                  <a:srgbClr val="000000"/>
                </a:solidFill>
                <a:latin typeface="Calibri"/>
              </a:rPr>
              <a:t>שמח</a:t>
            </a:r>
          </a:p>
          <a:p>
            <a:pPr marL="34308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dirty="0" smtClean="0">
                <a:solidFill>
                  <a:schemeClr val="accent6">
                    <a:lumMod val="75000"/>
                  </a:schemeClr>
                </a:solidFill>
                <a:latin typeface="David"/>
              </a:rPr>
              <a:t>( _ _ " _ )</a:t>
            </a:r>
            <a:endParaRPr lang="he-IL" sz="8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95" name="Rectangle 5"/>
          <p:cNvSpPr/>
          <p:nvPr/>
        </p:nvSpPr>
        <p:spPr>
          <a:xfrm>
            <a:off x="609480" y="4495680"/>
            <a:ext cx="35809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9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שנת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העצמאות הגיעה </a:t>
            </a:r>
            <a:r>
              <a:rPr lang="he-IL" sz="28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בסוג של </a:t>
            </a:r>
            <a:r>
              <a:rPr lang="he-IL" sz="28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כלב 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מבולבל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ת </a:t>
            </a:r>
            <a:r>
              <a:rPr lang="he-IL" sz="32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 " </a:t>
            </a:r>
            <a:r>
              <a:rPr lang="he-IL" sz="32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 </a:t>
            </a:r>
            <a:r>
              <a:rPr lang="he-IL" sz="1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(תחש</a:t>
            </a:r>
            <a:r>
              <a:rPr lang="he-IL" sz="1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1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בשיכול </a:t>
            </a:r>
            <a:r>
              <a:rPr lang="he-IL" sz="1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אותיות</a:t>
            </a:r>
            <a:r>
              <a:rPr lang="he-IL" sz="1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1800" b="0" strike="noStrike" spc="-1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11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צבא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העם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שמח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4308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/>
                <a:cs typeface="David"/>
              </a:rPr>
              <a:t>צה"ל</a:t>
            </a:r>
            <a:endParaRPr lang="he-IL" sz="80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4308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100" name="Rectangle 5"/>
          <p:cNvSpPr/>
          <p:nvPr/>
        </p:nvSpPr>
        <p:spPr>
          <a:xfrm>
            <a:off x="609480" y="4495680"/>
            <a:ext cx="358092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10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צבא </a:t>
            </a:r>
            <a:r>
              <a:rPr lang="he-IL" sz="2800" b="0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העם </a:t>
            </a:r>
            <a:r>
              <a:rPr lang="he-IL" sz="2800" b="0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שמח 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צ </a:t>
            </a:r>
            <a:r>
              <a:rPr lang="he-IL" sz="32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 " </a:t>
            </a:r>
            <a:r>
              <a:rPr lang="he-IL" sz="3200" b="1" strike="noStrike" spc="-1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 </a:t>
            </a:r>
            <a:r>
              <a:rPr lang="he-IL" sz="1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(שמח</a:t>
            </a:r>
            <a:r>
              <a:rPr lang="he-IL" sz="1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= צהל</a:t>
            </a:r>
            <a:r>
              <a:rPr lang="he-IL" b="1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1800" b="0" strike="noStrike" spc="-1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0000"/>
                </a:solidFill>
                <a:latin typeface="Calibri"/>
              </a:rPr>
              <a:t>כל </a:t>
            </a:r>
            <a:r>
              <a:rPr lang="he-IL" sz="4400" b="0" strike="noStrike" spc="-1">
                <a:solidFill>
                  <a:srgbClr val="000000"/>
                </a:solidFill>
                <a:latin typeface="Calibri"/>
              </a:rPr>
              <a:t>החידות </a:t>
            </a:r>
            <a:r>
              <a:rPr lang="he-IL" sz="4400" b="0" strike="noStrike" spc="-1" smtClean="0">
                <a:solidFill>
                  <a:srgbClr val="000000"/>
                </a:solidFill>
                <a:latin typeface="Calibri"/>
              </a:rPr>
              <a:t>והפתרונות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500" lnSpcReduction="20000"/>
          </a:bodyPr>
          <a:lstStyle/>
          <a:p>
            <a:pPr marL="31392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דוגמה: עצמאות - סגר את עיניו לפני הסימן וזכה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בריבונות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דגל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- כשכותבים נון למד מקבלים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נס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מטס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- ממגש בשמיים בצהרי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החג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חתן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התנ"ך - תכנת חנה לא בסדר, אבל זכה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בחידון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ישראל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- נמצא רמטכ"ל, איזו מדינה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!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מנגל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- נכשל בכלי קציר על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האש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יום </a:t>
            </a:r>
            <a:r>
              <a:rPr lang="he-IL" sz="3200" b="0" strike="noStrike" spc="-1" dirty="0" err="1">
                <a:solidFill>
                  <a:srgbClr val="000000"/>
                </a:solidFill>
                <a:latin typeface="Calibri"/>
              </a:rPr>
              <a:t>הזכרון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 - ריכוז המון חסר סדר לפני חג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העצמאות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בן </a:t>
            </a:r>
            <a:r>
              <a:rPr lang="he-IL" sz="3200" b="0" strike="noStrike" spc="-1" dirty="0" err="1">
                <a:solidFill>
                  <a:srgbClr val="000000"/>
                </a:solidFill>
                <a:latin typeface="Calibri"/>
              </a:rPr>
              <a:t>גוריון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 - הכדורגלן בלע כלב צעיר ויצא ראש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ממשלה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ויצמן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- הנשיא הראשון הוא בדיחה לפני האוכל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במדבר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תש"ח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– שנת העצמאות הגיעה בסוג של כלב </a:t>
            </a: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מבולבל</a:t>
            </a:r>
          </a:p>
          <a:p>
            <a:pPr marL="470880" indent="-470880" algn="r" rtl="1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he-IL" sz="3200" b="0" strike="noStrike" spc="-1" dirty="0" smtClean="0">
                <a:solidFill>
                  <a:srgbClr val="000000"/>
                </a:solidFill>
                <a:latin typeface="Calibri"/>
              </a:rPr>
              <a:t>צה"ל </a:t>
            </a:r>
            <a:r>
              <a:rPr lang="he-IL" sz="3200" b="0" strike="noStrike" spc="-1" dirty="0">
                <a:solidFill>
                  <a:srgbClr val="000000"/>
                </a:solidFill>
                <a:latin typeface="Calibri"/>
              </a:rPr>
              <a:t>- צבא העם </a:t>
            </a:r>
            <a:r>
              <a:rPr lang="he-IL" sz="3200" b="0" strike="noStrike" spc="-1" dirty="0" smtClean="0">
                <a:solidFill>
                  <a:schemeClr val="tx1"/>
                </a:solidFill>
                <a:latin typeface="Calibri"/>
              </a:rPr>
              <a:t>שמח</a:t>
            </a:r>
            <a:endParaRPr lang="he-IL" sz="3200" b="0" strike="noStrike" spc="-1" dirty="0">
              <a:solidFill>
                <a:schemeClr val="tx1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1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500" lnSpcReduction="20000"/>
          </a:bodyPr>
          <a:lstStyle/>
          <a:p>
            <a:pPr marL="32256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כשכותבים נון למד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מקבלים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נס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2256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2256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50" name="Rectangle 5"/>
          <p:cNvSpPr/>
          <p:nvPr/>
        </p:nvSpPr>
        <p:spPr>
          <a:xfrm>
            <a:off x="533520" y="4572000"/>
            <a:ext cx="38095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דוגמה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ופתרון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FF0000"/>
                </a:solidFill>
                <a:latin typeface="David"/>
                <a:cs typeface="David"/>
              </a:rPr>
              <a:t>סגר </a:t>
            </a:r>
            <a:r>
              <a:rPr lang="he-IL" sz="2800" b="1" strike="noStrike" spc="-1">
                <a:solidFill>
                  <a:srgbClr val="FF0000"/>
                </a:solidFill>
                <a:latin typeface="David"/>
                <a:cs typeface="David"/>
              </a:rPr>
              <a:t>את </a:t>
            </a:r>
            <a:r>
              <a:rPr lang="he-IL" sz="2800" b="1" strike="noStrike" spc="-1">
                <a:solidFill>
                  <a:srgbClr val="FF0000"/>
                </a:solidFill>
                <a:latin typeface="David"/>
                <a:cs typeface="David"/>
              </a:rPr>
              <a:t>עיניו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לפני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/>
                <a:cs typeface="David"/>
              </a:rPr>
              <a:t>הסימן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וזכה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בריבונות</a:t>
            </a:r>
            <a:endParaRPr lang="he-IL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Calibri"/>
                <a:cs typeface="David"/>
              </a:rPr>
              <a:t>ע </a:t>
            </a:r>
            <a:r>
              <a:rPr lang="he-IL" sz="3200" b="1" strike="noStrike" spc="-1">
                <a:solidFill>
                  <a:srgbClr val="FF0000"/>
                </a:solidFill>
                <a:latin typeface="Calibri"/>
                <a:cs typeface="David"/>
              </a:rPr>
              <a:t>צ מ </a:t>
            </a:r>
            <a:r>
              <a:rPr lang="he-IL" sz="3200" b="1" strike="noStrike" spc="-1">
                <a:solidFill>
                  <a:schemeClr val="accent1"/>
                </a:solidFill>
                <a:latin typeface="Calibri"/>
                <a:cs typeface="David"/>
              </a:rPr>
              <a:t>א </a:t>
            </a:r>
            <a:r>
              <a:rPr lang="he-IL" sz="3200" b="1" strike="noStrike" spc="-1">
                <a:solidFill>
                  <a:schemeClr val="accent1"/>
                </a:solidFill>
                <a:latin typeface="Calibri"/>
                <a:cs typeface="David"/>
              </a:rPr>
              <a:t>ו </a:t>
            </a:r>
            <a:r>
              <a:rPr lang="he-IL" sz="3200" b="1" strike="noStrike" spc="-1" smtClean="0">
                <a:solidFill>
                  <a:schemeClr val="accent1"/>
                </a:solidFill>
                <a:latin typeface="Calibri"/>
                <a:cs typeface="David"/>
              </a:rPr>
              <a:t>ת</a:t>
            </a:r>
            <a:endParaRPr lang="he-I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2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500"/>
          </a:bodyPr>
          <a:lstStyle/>
          <a:p>
            <a:pPr marL="34452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ממגש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בשמיים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בצהרי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החג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4452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4452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55" name="Rectangle 5"/>
          <p:cNvSpPr/>
          <p:nvPr/>
        </p:nvSpPr>
        <p:spPr>
          <a:xfrm>
            <a:off x="609480" y="4495680"/>
            <a:ext cx="33523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1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כשכותבים 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/>
                <a:cs typeface="David"/>
              </a:rPr>
              <a:t>נון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</a:rPr>
              <a:t> </a:t>
            </a:r>
            <a:r>
              <a:rPr lang="he-IL" sz="2800" b="1" strike="noStrike" spc="-1" smtClean="0">
                <a:solidFill>
                  <a:schemeClr val="accent1"/>
                </a:solidFill>
                <a:latin typeface="David"/>
                <a:cs typeface="David"/>
              </a:rPr>
              <a:t>למד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</a:rPr>
              <a:t> </a:t>
            </a:r>
            <a:r>
              <a:rPr lang="he-IL" sz="2800" b="1" spc="-1" smtClean="0">
                <a:solidFill>
                  <a:srgbClr val="000000"/>
                </a:solidFill>
                <a:latin typeface="David"/>
                <a:cs typeface="David"/>
              </a:rPr>
              <a:t>מקבלים </a:t>
            </a:r>
            <a:r>
              <a:rPr lang="he-IL" sz="2800" b="1" spc="-1" smtClean="0">
                <a:solidFill>
                  <a:srgbClr val="000000"/>
                </a:solidFill>
                <a:latin typeface="David"/>
                <a:cs typeface="David"/>
              </a:rPr>
              <a:t>נס</a:t>
            </a:r>
            <a:endParaRPr lang="he-IL" sz="2800" b="1" spc="-1" smtClean="0">
              <a:solidFill>
                <a:srgbClr val="000000"/>
              </a:solidFill>
              <a:latin typeface="David"/>
              <a:cs typeface="David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Calibri"/>
                <a:cs typeface="David"/>
              </a:rPr>
              <a:t>ד </a:t>
            </a:r>
            <a:r>
              <a:rPr lang="he-IL" sz="3200" b="1" strike="noStrike" spc="-1">
                <a:solidFill>
                  <a:srgbClr val="FF0000"/>
                </a:solidFill>
                <a:latin typeface="Calibri"/>
                <a:cs typeface="David"/>
              </a:rPr>
              <a:t>ג </a:t>
            </a:r>
            <a:r>
              <a:rPr lang="he-IL" sz="3200" b="1" strike="noStrike" spc="-1" smtClean="0">
                <a:solidFill>
                  <a:schemeClr val="accent1"/>
                </a:solidFill>
                <a:latin typeface="Calibri"/>
                <a:cs typeface="David"/>
              </a:rPr>
              <a:t>ל</a:t>
            </a:r>
            <a:endParaRPr lang="he-I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3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500" lnSpcReduction="20000"/>
          </a:bodyPr>
          <a:lstStyle/>
          <a:p>
            <a:pPr marL="30240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תכנת חנה לא בסדר, אבל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זכה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בחידון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0240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  _ _ _ "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0240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60" name="Rectangle 5"/>
          <p:cNvSpPr/>
          <p:nvPr/>
        </p:nvSpPr>
        <p:spPr>
          <a:xfrm>
            <a:off x="380880" y="4495680"/>
            <a:ext cx="380952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2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FF0000"/>
                </a:solidFill>
                <a:latin typeface="David"/>
                <a:cs typeface="David"/>
              </a:rPr>
              <a:t>מ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/>
                <a:cs typeface="David"/>
              </a:rPr>
              <a:t>מגש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בשמיים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/>
              </a:rPr>
              <a:t>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בצהרי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החג</a:t>
            </a:r>
            <a:endParaRPr lang="he-IL" sz="28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ט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endParaRPr lang="he-IL" sz="3200" b="0" strike="noStrike" spc="-1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4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lstStyle/>
          <a:p>
            <a:pPr marL="33732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נמצא רמטכ"ל, איזו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מדינה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!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3732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3732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65" name="Rectangle 5"/>
          <p:cNvSpPr/>
          <p:nvPr/>
        </p:nvSpPr>
        <p:spPr>
          <a:xfrm>
            <a:off x="457200" y="4495680"/>
            <a:ext cx="365724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3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ת</a:t>
            </a:r>
            <a:r>
              <a:rPr lang="he-IL" sz="2800" b="0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0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0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</a:t>
            </a: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0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0" strike="noStrike" spc="-1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נ</a:t>
            </a:r>
            <a:r>
              <a:rPr lang="he-IL" sz="2800" b="0" strike="noStrike" spc="-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 לא </a:t>
            </a: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בסדר</a:t>
            </a: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, אבל זכה </a:t>
            </a:r>
            <a:r>
              <a:rPr lang="he-IL" sz="2800" b="0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בחידון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7030A0"/>
                </a:solidFill>
                <a:latin typeface="David"/>
                <a:cs typeface="David"/>
              </a:rPr>
              <a:t>ח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3200" b="1" strike="noStrike" spc="-1" smtClean="0">
                <a:solidFill>
                  <a:srgbClr val="000000"/>
                </a:solidFill>
                <a:latin typeface="David"/>
                <a:cs typeface="David"/>
              </a:rPr>
              <a:t>ת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3200" b="1" strike="noStrike" spc="-1" smtClean="0">
                <a:solidFill>
                  <a:srgbClr val="00B050"/>
                </a:solidFill>
                <a:latin typeface="David"/>
                <a:cs typeface="David"/>
              </a:rPr>
              <a:t>ן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 </a:t>
            </a:r>
            <a:r>
              <a:rPr lang="he-IL" sz="3200" b="1" strike="noStrike" spc="-1" smtClean="0">
                <a:solidFill>
                  <a:srgbClr val="C00000"/>
                </a:solidFill>
                <a:latin typeface="David"/>
                <a:cs typeface="David"/>
              </a:rPr>
              <a:t>ה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/>
                <a:cs typeface="David"/>
              </a:rPr>
              <a:t>ת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3200" b="1" strike="noStrike" spc="-1" smtClean="0">
                <a:solidFill>
                  <a:srgbClr val="00B0F0"/>
                </a:solidFill>
                <a:latin typeface="David"/>
                <a:cs typeface="David"/>
              </a:rPr>
              <a:t>נ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3200" b="1" strike="noStrike" spc="-1" smtClean="0">
                <a:solidFill>
                  <a:srgbClr val="000000"/>
                </a:solidFill>
                <a:latin typeface="David"/>
              </a:rPr>
              <a:t>"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 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/>
              </a:rPr>
              <a:t>ך</a:t>
            </a:r>
            <a:endParaRPr lang="he-I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5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 marL="31896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נכשל בכלי קציר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על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האש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1896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1896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70" name="Rectangle 5"/>
          <p:cNvSpPr/>
          <p:nvPr/>
        </p:nvSpPr>
        <p:spPr>
          <a:xfrm>
            <a:off x="152280" y="4495680"/>
            <a:ext cx="457164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4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נמצא</a:t>
            </a:r>
            <a:r>
              <a:rPr lang="he-IL" sz="2800" b="1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רמטכ"ל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, איזו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מדינה!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David"/>
                <a:cs typeface="David"/>
              </a:rPr>
              <a:t>י </a:t>
            </a:r>
            <a:r>
              <a:rPr lang="he-IL" sz="3200" b="1" strike="noStrike" spc="-1">
                <a:solidFill>
                  <a:srgbClr val="FF0000"/>
                </a:solidFill>
                <a:latin typeface="David"/>
                <a:cs typeface="David"/>
              </a:rPr>
              <a:t>ש </a:t>
            </a:r>
            <a:r>
              <a:rPr lang="he-IL" sz="3200" b="1" strike="noStrike" spc="-1">
                <a:solidFill>
                  <a:srgbClr val="00B050"/>
                </a:solidFill>
                <a:latin typeface="David"/>
                <a:cs typeface="David"/>
              </a:rPr>
              <a:t>ר </a:t>
            </a:r>
            <a:r>
              <a:rPr lang="he-IL" sz="3200" b="1" strike="noStrike" spc="-1">
                <a:solidFill>
                  <a:srgbClr val="00B050"/>
                </a:solidFill>
                <a:latin typeface="David"/>
                <a:cs typeface="David"/>
              </a:rPr>
              <a:t>א </a:t>
            </a:r>
            <a:r>
              <a:rPr lang="he-IL" sz="3200" b="1" strike="noStrike" spc="-1" smtClean="0">
                <a:solidFill>
                  <a:srgbClr val="00B050"/>
                </a:solidFill>
                <a:latin typeface="David"/>
                <a:cs typeface="David"/>
              </a:rPr>
              <a:t>ל</a:t>
            </a:r>
            <a:endParaRPr lang="he-I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6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500" lnSpcReduction="20000"/>
          </a:bodyPr>
          <a:lstStyle/>
          <a:p>
            <a:pPr marL="29448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ריכוז המון חסר סדר לפני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חג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העצמאות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29448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  _ _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29448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75" name="Rectangle 5"/>
          <p:cNvSpPr/>
          <p:nvPr/>
        </p:nvSpPr>
        <p:spPr>
          <a:xfrm>
            <a:off x="609480" y="4495680"/>
            <a:ext cx="33523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5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נכשל</a:t>
            </a:r>
            <a:r>
              <a:rPr lang="he-IL" sz="2800" b="1" strike="noStrike" spc="-1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בכלי </a:t>
            </a:r>
            <a:r>
              <a:rPr lang="he-IL" sz="2800" b="1" strike="noStrike" spc="-1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קציר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על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האש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נ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ג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ל</a:t>
            </a:r>
            <a:endParaRPr lang="he-IL" sz="3200" b="0" strike="noStrike" spc="-1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7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500" lnSpcReduction="20000"/>
          </a:bodyPr>
          <a:lstStyle/>
          <a:p>
            <a:pPr marL="30240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הכדורגלן בלע כלב צעיר ויצא </a:t>
            </a:r>
            <a:r>
              <a:rPr lang="he-IL" sz="6600" b="0" strike="noStrike" spc="-1">
                <a:solidFill>
                  <a:srgbClr val="000000"/>
                </a:solidFill>
                <a:latin typeface="Calibri"/>
              </a:rPr>
              <a:t>ראש </a:t>
            </a: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ממשלה</a:t>
            </a:r>
            <a:endParaRPr lang="he-IL" sz="6600" b="0" strike="noStrike" spc="-1" smtClean="0">
              <a:solidFill>
                <a:srgbClr val="000000"/>
              </a:solidFill>
              <a:latin typeface="Calibri"/>
            </a:endParaRPr>
          </a:p>
          <a:p>
            <a:pPr marL="30240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  _ _ _ _ 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0240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80" name="Rectangle 5"/>
          <p:cNvSpPr/>
          <p:nvPr/>
        </p:nvSpPr>
        <p:spPr>
          <a:xfrm>
            <a:off x="380880" y="4267080"/>
            <a:ext cx="419076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6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ז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trike="noStrike" spc="-1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strike="noStrike" spc="-1" smtClean="0">
                <a:solidFill>
                  <a:srgbClr val="92D05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strike="noStrike" spc="-1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strike="noStrike" spc="-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ן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 חסר סדר לפני חג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העצמאות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92D050"/>
                </a:solidFill>
                <a:latin typeface="David" pitchFamily="34" charset="-79"/>
                <a:cs typeface="David" pitchFamily="34" charset="-79"/>
              </a:rPr>
              <a:t>ם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 </a:t>
            </a:r>
            <a:r>
              <a:rPr lang="he-IL" sz="3200" b="1" strike="noStrike" spc="-1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ז </a:t>
            </a:r>
            <a:r>
              <a:rPr lang="he-IL" sz="3200" b="1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3200" b="1" strike="noStrike" spc="-1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3200" b="1" strike="noStrike" spc="-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ן</a:t>
            </a:r>
            <a:endParaRPr lang="he-IL" sz="3200" b="0" strike="noStrike" spc="-1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rtl="1">
              <a:lnSpc>
                <a:spcPct val="100000"/>
              </a:lnSpc>
              <a:buNone/>
            </a:pPr>
            <a:r>
              <a:rPr lang="he-IL" sz="4400" b="0" strike="noStrike" spc="-1">
                <a:solidFill>
                  <a:srgbClr val="0070C0"/>
                </a:solidFill>
                <a:latin typeface="David"/>
                <a:cs typeface="David"/>
              </a:rPr>
              <a:t>תחנה </a:t>
            </a:r>
            <a:r>
              <a:rPr lang="he-IL" sz="4400" b="0" strike="noStrike" spc="-1" smtClean="0">
                <a:solidFill>
                  <a:srgbClr val="0070C0"/>
                </a:solidFill>
                <a:latin typeface="David"/>
              </a:rPr>
              <a:t>8</a:t>
            </a:r>
            <a:endParaRPr lang="he-I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5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500" lnSpcReduction="20000"/>
          </a:bodyPr>
          <a:lstStyle/>
          <a:p>
            <a:pPr marL="302400" indent="0" algn="ctr" rtl="1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he-IL" sz="6600" b="0" strike="noStrike" spc="-1" smtClean="0">
                <a:solidFill>
                  <a:srgbClr val="000000"/>
                </a:solidFill>
                <a:latin typeface="Calibri"/>
              </a:rPr>
              <a:t>הנשיא הראשון הוא בדיחה לפני האוכל במדבר</a:t>
            </a:r>
          </a:p>
          <a:p>
            <a:pPr marL="302400" indent="0" algn="ctr" rtl="1">
              <a:lnSpc>
                <a:spcPct val="10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he-IL" sz="8000" b="0" strike="noStrike" spc="-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_ )</a:t>
            </a:r>
            <a:endParaRPr lang="he-IL" sz="80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marL="302400" indent="0" algn="r" rtl="1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he-IL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ontent Placeholder 2"/>
          <p:cNvSpPr/>
          <p:nvPr/>
        </p:nvSpPr>
        <p:spPr>
          <a:xfrm>
            <a:off x="4038480" y="5486400"/>
            <a:ext cx="457164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9500" lnSpcReduction="20000"/>
          </a:bodyPr>
          <a:lstStyle/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חידות הגיון בנושא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יום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העצמאות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מועדון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ניווט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השרון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www.nivut.org.il  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marL="303840" indent="-303840" algn="r" rtl="1"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endParaRPr lang="he-IL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2"/>
          <p:cNvPicPr/>
          <p:nvPr/>
        </p:nvPicPr>
        <p:blipFill>
          <a:blip r:embed="rId2" cstate="print"/>
          <a:srcRect l="34554" t="17707" r="35575" b="28125"/>
          <a:stretch/>
        </p:blipFill>
        <p:spPr>
          <a:xfrm>
            <a:off x="685800" y="304920"/>
            <a:ext cx="1294920" cy="1320480"/>
          </a:xfrm>
          <a:prstGeom prst="rect">
            <a:avLst/>
          </a:prstGeom>
          <a:ln w="9525">
            <a:noFill/>
          </a:ln>
        </p:spPr>
      </p:pic>
      <p:sp>
        <p:nvSpPr>
          <p:cNvPr id="85" name="Rectangle 5"/>
          <p:cNvSpPr/>
          <p:nvPr/>
        </p:nvSpPr>
        <p:spPr>
          <a:xfrm>
            <a:off x="609480" y="4495680"/>
            <a:ext cx="3352320" cy="21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rtl="1">
              <a:lnSpc>
                <a:spcPct val="100000"/>
              </a:lnSpc>
            </a:pP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פתרון </a:t>
            </a:r>
            <a:r>
              <a:rPr lang="he-IL" sz="2400" b="0" strike="noStrike" spc="-1">
                <a:solidFill>
                  <a:srgbClr val="0070C0"/>
                </a:solidFill>
                <a:latin typeface="Calibri"/>
              </a:rPr>
              <a:t>חידה </a:t>
            </a:r>
            <a:r>
              <a:rPr lang="he-IL" sz="2400" b="0" strike="noStrike" spc="-1" smtClean="0">
                <a:solidFill>
                  <a:srgbClr val="0070C0"/>
                </a:solidFill>
                <a:latin typeface="Calibri"/>
              </a:rPr>
              <a:t>7</a:t>
            </a: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he-IL" sz="2400" b="0" strike="noStrike" spc="-1" smtClean="0">
              <a:solidFill>
                <a:srgbClr val="000000"/>
              </a:solid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lang="he-IL" sz="2800" b="1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הכדורגלן </a:t>
            </a:r>
            <a:r>
              <a:rPr lang="he-IL" sz="2800" b="1" strike="noStrike" spc="-1" smtClean="0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בלע</a:t>
            </a:r>
            <a:r>
              <a:rPr lang="he-IL" sz="2800" b="1" strike="noStrike" spc="-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trike="noStrike" spc="-1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כלב </a:t>
            </a:r>
            <a:r>
              <a:rPr lang="he-IL" sz="2800" b="1" strike="noStrike" spc="-1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צעיר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ויצא ראש </a:t>
            </a:r>
            <a:r>
              <a:rPr lang="he-IL" sz="2800" b="1" strike="noStrike" spc="-1">
                <a:solidFill>
                  <a:srgbClr val="000000"/>
                </a:solidFill>
                <a:latin typeface="David" pitchFamily="34" charset="-79"/>
                <a:cs typeface="David" pitchFamily="34" charset="-79"/>
              </a:rPr>
              <a:t>ממשלה </a:t>
            </a:r>
            <a:endParaRPr lang="he-IL" sz="2800" b="0" strike="noStrike" spc="-1" smtClean="0">
              <a:solidFill>
                <a:srgbClr val="000000"/>
              </a:solidFill>
              <a:latin typeface="David" pitchFamily="34" charset="-79"/>
              <a:cs typeface="David" pitchFamily="34" charset="-79"/>
            </a:endParaRPr>
          </a:p>
          <a:p>
            <a:pPr algn="ctr" rtl="1">
              <a:lnSpc>
                <a:spcPct val="100000"/>
              </a:lnSpc>
            </a:pPr>
            <a:r>
              <a:rPr lang="he-IL" sz="3200" b="1" strike="noStrike" spc="-1" smtClean="0">
                <a:solidFill>
                  <a:srgbClr val="00B050"/>
                </a:solidFill>
                <a:latin typeface="Calibri"/>
                <a:cs typeface="David"/>
              </a:rPr>
              <a:t>ב </a:t>
            </a:r>
            <a:r>
              <a:rPr lang="he-IL" sz="3200" b="1" strike="noStrike" spc="-1">
                <a:solidFill>
                  <a:srgbClr val="00B050"/>
                </a:solidFill>
                <a:latin typeface="Calibri"/>
                <a:cs typeface="David"/>
              </a:rPr>
              <a:t>ן  </a:t>
            </a:r>
            <a:r>
              <a:rPr lang="he-IL" sz="3200" b="1" strike="noStrike" spc="-1">
                <a:solidFill>
                  <a:srgbClr val="C00000"/>
                </a:solidFill>
                <a:latin typeface="Calibri"/>
                <a:cs typeface="David"/>
              </a:rPr>
              <a:t>ג ו ר </a:t>
            </a:r>
            <a:r>
              <a:rPr lang="he-IL" sz="3200" b="1" strike="noStrike" spc="-1">
                <a:solidFill>
                  <a:srgbClr val="00B050"/>
                </a:solidFill>
                <a:latin typeface="Calibri"/>
                <a:cs typeface="David"/>
              </a:rPr>
              <a:t>י </a:t>
            </a:r>
            <a:r>
              <a:rPr lang="he-IL" sz="3200" b="1" strike="noStrike" spc="-1">
                <a:solidFill>
                  <a:srgbClr val="00B050"/>
                </a:solidFill>
                <a:latin typeface="Calibri"/>
                <a:cs typeface="David"/>
              </a:rPr>
              <a:t>ו </a:t>
            </a:r>
            <a:r>
              <a:rPr lang="he-IL" sz="3200" b="1" strike="noStrike" spc="-1" smtClean="0">
                <a:solidFill>
                  <a:srgbClr val="00B050"/>
                </a:solidFill>
                <a:latin typeface="Calibri"/>
                <a:cs typeface="David"/>
              </a:rPr>
              <a:t>ן</a:t>
            </a:r>
            <a:endParaRPr lang="he-IL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559</Words>
  <Application>Microsoft Office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תחנה 10</vt:lpstr>
      <vt:lpstr>תחנה 11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User</dc:creator>
  <dc:description/>
  <cp:lastModifiedBy>aitan</cp:lastModifiedBy>
  <cp:revision>183</cp:revision>
  <dcterms:created xsi:type="dcterms:W3CDTF">2011-11-04T16:46:52Z</dcterms:created>
  <dcterms:modified xsi:type="dcterms:W3CDTF">2023-04-24T07:05:22Z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  <property fmtid="{D5CDD505-2E9C-101B-9397-08002B2CF9AE}" pid="3" name="PresentationFormat">
    <vt:lpwstr>On-screen Show (4:3)</vt:lpwstr>
  </property>
  <property fmtid="{D5CDD505-2E9C-101B-9397-08002B2CF9AE}" pid="4" name="Slides">
    <vt:i4>13</vt:i4>
  </property>
</Properties>
</file>