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99" r:id="rId17"/>
    <p:sldId id="300" r:id="rId18"/>
    <p:sldId id="301" r:id="rId19"/>
    <p:sldId id="302" r:id="rId20"/>
    <p:sldId id="297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סימן במוסלמית פורחת 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he-IL" sz="6600" dirty="0" smtClean="0"/>
              <a:t>תופעה: כשל וצלע לכיוון דרום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נ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נשירה בבעלות קבוצה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תופעה: </a:t>
            </a:r>
            <a:r>
              <a:rPr lang="he-IL" sz="2800" dirty="0" smtClean="0">
                <a:solidFill>
                  <a:srgbClr val="FF0000"/>
                </a:solidFill>
              </a:rPr>
              <a:t>כשל</a:t>
            </a:r>
            <a:r>
              <a:rPr lang="he-IL" sz="2800" dirty="0" smtClean="0"/>
              <a:t> ו</a:t>
            </a:r>
            <a:r>
              <a:rPr lang="he-IL" sz="2800" dirty="0" smtClean="0">
                <a:solidFill>
                  <a:srgbClr val="00B050"/>
                </a:solidFill>
              </a:rPr>
              <a:t>צלע</a:t>
            </a:r>
            <a:r>
              <a:rPr lang="he-IL" sz="2800" dirty="0" smtClean="0"/>
              <a:t> לכיוון דרום</a:t>
            </a:r>
            <a:endParaRPr lang="he-IL" sz="2800" b="1" dirty="0">
              <a:solidFill>
                <a:srgbClr val="00B05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נ </a:t>
            </a:r>
            <a:r>
              <a:rPr lang="he-IL" sz="2800" b="1" dirty="0" smtClean="0">
                <a:solidFill>
                  <a:srgbClr val="00B050"/>
                </a:solidFill>
              </a:rPr>
              <a:t>ד י ד ה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11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נשירה בבעלות קבוצה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6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12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נודד מרחם על גפה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6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נשירה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בבעלות</a:t>
            </a: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קבוצה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ל </a:t>
            </a:r>
            <a:r>
              <a:rPr lang="he-IL" sz="2800" b="1" dirty="0" smtClean="0">
                <a:solidFill>
                  <a:srgbClr val="FF0000"/>
                </a:solidFill>
              </a:rPr>
              <a:t>כ ת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13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נודד מרחם על גפה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ח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</a:t>
            </a:r>
            <a:r>
              <a:rPr lang="he-IL" sz="2400" dirty="0" smtClean="0">
                <a:solidFill>
                  <a:srgbClr val="0070C0"/>
                </a:solidFill>
              </a:rPr>
              <a:t>חידה 7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14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יוסת אחרת העונה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נודד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מרחם</a:t>
            </a: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על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גפה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ח ס </a:t>
            </a:r>
            <a:r>
              <a:rPr lang="he-IL" sz="2800" b="1" dirty="0" smtClean="0">
                <a:solidFill>
                  <a:srgbClr val="FF0000"/>
                </a:solidFill>
              </a:rPr>
              <a:t>י ד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15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יוסת אחרת העונה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ס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8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בשולחן הניווט בכיף בסוף המסלול...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dirty="0" smtClean="0"/>
              <a:t>דוגמה:  סתוונית - סימן במוסלמית פורחת בסתיו</a:t>
            </a:r>
          </a:p>
          <a:p>
            <a:pPr>
              <a:buNone/>
            </a:pPr>
            <a:r>
              <a:rPr lang="he-IL" dirty="0" smtClean="0"/>
              <a:t>1.  כרכום - פרח </a:t>
            </a:r>
            <a:r>
              <a:rPr lang="he-IL" dirty="0" err="1" smtClean="0"/>
              <a:t>סתיווי</a:t>
            </a:r>
            <a:r>
              <a:rPr lang="he-IL" dirty="0" smtClean="0"/>
              <a:t> מרוכך ומבולבל</a:t>
            </a:r>
          </a:p>
          <a:p>
            <a:pPr>
              <a:buNone/>
            </a:pPr>
            <a:r>
              <a:rPr lang="he-IL" dirty="0" smtClean="0"/>
              <a:t>2.  חצב - חפר פרח בסתיו</a:t>
            </a:r>
          </a:p>
          <a:p>
            <a:pPr>
              <a:buNone/>
            </a:pPr>
            <a:r>
              <a:rPr lang="he-IL" dirty="0" smtClean="0"/>
              <a:t>3.  יורה - ילמד משקע בסתיו</a:t>
            </a:r>
          </a:p>
          <a:p>
            <a:pPr>
              <a:buNone/>
            </a:pPr>
            <a:r>
              <a:rPr lang="he-IL" dirty="0" smtClean="0"/>
              <a:t>4.  תשרי - שירת בבלבול חודש</a:t>
            </a:r>
          </a:p>
          <a:p>
            <a:pPr>
              <a:buNone/>
            </a:pPr>
            <a:r>
              <a:rPr lang="he-IL" dirty="0" smtClean="0"/>
              <a:t>5.  נדידה - תופעה: כשל וצלע לכיוון דרום</a:t>
            </a:r>
          </a:p>
          <a:p>
            <a:pPr>
              <a:buNone/>
            </a:pPr>
            <a:r>
              <a:rPr lang="he-IL" dirty="0" smtClean="0"/>
              <a:t>6.  שלכת - נשירה בבעלות קבוצה</a:t>
            </a:r>
          </a:p>
          <a:p>
            <a:pPr>
              <a:buNone/>
            </a:pPr>
            <a:r>
              <a:rPr lang="he-IL" dirty="0" smtClean="0"/>
              <a:t>7.  חסידה - עוף נודד מרחם על גפה</a:t>
            </a:r>
          </a:p>
          <a:p>
            <a:pPr>
              <a:buNone/>
            </a:pPr>
            <a:r>
              <a:rPr lang="he-IL" dirty="0" smtClean="0"/>
              <a:t>8.  </a:t>
            </a:r>
            <a:r>
              <a:rPr lang="he-IL" smtClean="0"/>
              <a:t>סתיו - יוסת אחרת העונה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פרח סתווי מרוכך ומבולבל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פרח סתווי 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ומבולבל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כ </a:t>
            </a:r>
            <a:r>
              <a:rPr lang="he-IL" sz="2800" b="1" dirty="0" smtClean="0">
                <a:solidFill>
                  <a:srgbClr val="0070C0"/>
                </a:solidFill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</a:rPr>
              <a:t>כ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/>
              <a:t>ם</a:t>
            </a:r>
            <a:endParaRPr lang="he-IL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בסתיו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ח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ילמד משקע </a:t>
            </a:r>
            <a:r>
              <a:rPr lang="he-IL" sz="6600" dirty="0" smtClean="0"/>
              <a:t>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2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חפר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פרח בסתיו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 צ ב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ילמד משקע 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י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שירת בבלבול חודש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ילמד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משקע בסתיו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י ו ר 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שירת בבלבול חודש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ת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he-IL" sz="6600" dirty="0" smtClean="0"/>
              <a:t>תופעה: כשל וצלע לכיוון דרום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בבלבול חודש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ת </a:t>
            </a:r>
            <a:r>
              <a:rPr lang="he-IL" sz="2800" b="1" dirty="0" smtClean="0"/>
              <a:t>ש</a:t>
            </a:r>
            <a:r>
              <a:rPr lang="he-IL" sz="2800" b="1" dirty="0" smtClean="0">
                <a:solidFill>
                  <a:srgbClr val="0070C0"/>
                </a:solidFill>
              </a:rPr>
              <a:t> ר </a:t>
            </a:r>
            <a:r>
              <a:rPr lang="he-IL" sz="2800" b="1" dirty="0" smtClean="0">
                <a:solidFill>
                  <a:srgbClr val="FF0000"/>
                </a:solidFill>
              </a:rPr>
              <a:t>י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548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 תחנה 10</vt:lpstr>
      <vt:lpstr> תחנה 11</vt:lpstr>
      <vt:lpstr> תחנה 12</vt:lpstr>
      <vt:lpstr> תחנה 13</vt:lpstr>
      <vt:lpstr> תחנה 14</vt:lpstr>
      <vt:lpstr> תחנה 15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114</cp:revision>
  <dcterms:created xsi:type="dcterms:W3CDTF">2011-11-04T16:46:52Z</dcterms:created>
  <dcterms:modified xsi:type="dcterms:W3CDTF">2022-11-01T17:11:28Z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