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0" r:id="rId4"/>
    <p:sldId id="258" r:id="rId5"/>
    <p:sldId id="259" r:id="rId6"/>
    <p:sldId id="269" r:id="rId7"/>
    <p:sldId id="262" r:id="rId8"/>
    <p:sldId id="261" r:id="rId9"/>
    <p:sldId id="263" r:id="rId10"/>
    <p:sldId id="264" r:id="rId11"/>
    <p:sldId id="265" r:id="rId12"/>
    <p:sldId id="266" r:id="rId13"/>
    <p:sldId id="267" r:id="rId14"/>
    <p:sldId id="268" r:id="rId15"/>
  </p:sldIdLst>
  <p:sldSz cx="12192000" cy="6858000"/>
  <p:notesSz cx="6858000" cy="9144000"/>
  <p:defaultText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p:cViewPr>
        <p:scale>
          <a:sx n="133" d="100"/>
          <a:sy n="133" d="100"/>
        </p:scale>
        <p:origin x="1504"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2C28D-B85B-2F4F-BFD0-2533E9617076}" type="datetimeFigureOut">
              <a:rPr lang="en-JO" smtClean="0"/>
              <a:t>05/06/2024</a:t>
            </a:fld>
            <a:endParaRPr lang="en-J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42890-472F-7340-867D-0EE69B6E624C}" type="slidenum">
              <a:rPr lang="en-JO" smtClean="0"/>
              <a:t>‹#›</a:t>
            </a:fld>
            <a:endParaRPr lang="en-JO"/>
          </a:p>
        </p:txBody>
      </p:sp>
    </p:spTree>
    <p:extLst>
      <p:ext uri="{BB962C8B-B14F-4D97-AF65-F5344CB8AC3E}">
        <p14:creationId xmlns:p14="http://schemas.microsoft.com/office/powerpoint/2010/main" val="2746590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O" dirty="0"/>
          </a:p>
        </p:txBody>
      </p:sp>
      <p:sp>
        <p:nvSpPr>
          <p:cNvPr id="4" name="Slide Number Placeholder 3"/>
          <p:cNvSpPr>
            <a:spLocks noGrp="1"/>
          </p:cNvSpPr>
          <p:nvPr>
            <p:ph type="sldNum" sz="quarter" idx="5"/>
          </p:nvPr>
        </p:nvSpPr>
        <p:spPr/>
        <p:txBody>
          <a:bodyPr/>
          <a:lstStyle/>
          <a:p>
            <a:fld id="{0E642890-472F-7340-867D-0EE69B6E624C}" type="slidenum">
              <a:rPr lang="en-JO" smtClean="0"/>
              <a:t>13</a:t>
            </a:fld>
            <a:endParaRPr lang="en-JO"/>
          </a:p>
        </p:txBody>
      </p:sp>
    </p:spTree>
    <p:extLst>
      <p:ext uri="{BB962C8B-B14F-4D97-AF65-F5344CB8AC3E}">
        <p14:creationId xmlns:p14="http://schemas.microsoft.com/office/powerpoint/2010/main" val="92893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3FB0-936B-C5A1-8197-285A0F670D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O"/>
          </a:p>
        </p:txBody>
      </p:sp>
      <p:sp>
        <p:nvSpPr>
          <p:cNvPr id="3" name="Subtitle 2">
            <a:extLst>
              <a:ext uri="{FF2B5EF4-FFF2-40B4-BE49-F238E27FC236}">
                <a16:creationId xmlns:a16="http://schemas.microsoft.com/office/drawing/2014/main" id="{95B9AAF3-D0CC-0650-DB80-D7E3603EF3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O"/>
          </a:p>
        </p:txBody>
      </p:sp>
      <p:sp>
        <p:nvSpPr>
          <p:cNvPr id="4" name="Date Placeholder 3">
            <a:extLst>
              <a:ext uri="{FF2B5EF4-FFF2-40B4-BE49-F238E27FC236}">
                <a16:creationId xmlns:a16="http://schemas.microsoft.com/office/drawing/2014/main" id="{C8DA28EF-8DEA-6469-F8FE-36E6254AC5AC}"/>
              </a:ext>
            </a:extLst>
          </p:cNvPr>
          <p:cNvSpPr>
            <a:spLocks noGrp="1"/>
          </p:cNvSpPr>
          <p:nvPr>
            <p:ph type="dt" sz="half" idx="10"/>
          </p:nvPr>
        </p:nvSpPr>
        <p:spPr/>
        <p:txBody>
          <a:bodyPr/>
          <a:lstStyle/>
          <a:p>
            <a:fld id="{581C46D6-4362-4846-A8B1-C3780AAE627F}" type="datetimeFigureOut">
              <a:rPr lang="en-JO" smtClean="0"/>
              <a:t>05/06/2024</a:t>
            </a:fld>
            <a:endParaRPr lang="en-JO"/>
          </a:p>
        </p:txBody>
      </p:sp>
      <p:sp>
        <p:nvSpPr>
          <p:cNvPr id="5" name="Footer Placeholder 4">
            <a:extLst>
              <a:ext uri="{FF2B5EF4-FFF2-40B4-BE49-F238E27FC236}">
                <a16:creationId xmlns:a16="http://schemas.microsoft.com/office/drawing/2014/main" id="{05680259-8459-5A62-B61A-1FA7B9DAA622}"/>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47924F84-3872-C257-1A95-C7F882202CD5}"/>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114685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4BB4-9683-DB00-F70D-CA00383CD6D9}"/>
              </a:ext>
            </a:extLst>
          </p:cNvPr>
          <p:cNvSpPr>
            <a:spLocks noGrp="1"/>
          </p:cNvSpPr>
          <p:nvPr>
            <p:ph type="title"/>
          </p:nvPr>
        </p:nvSpPr>
        <p:spPr/>
        <p:txBody>
          <a:bodyPr/>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5DCE1236-2EF1-9F03-6A85-3F5B0AE4CB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F01AB5E4-41C5-A715-946C-67B3EC0C51EF}"/>
              </a:ext>
            </a:extLst>
          </p:cNvPr>
          <p:cNvSpPr>
            <a:spLocks noGrp="1"/>
          </p:cNvSpPr>
          <p:nvPr>
            <p:ph type="dt" sz="half" idx="10"/>
          </p:nvPr>
        </p:nvSpPr>
        <p:spPr/>
        <p:txBody>
          <a:bodyPr/>
          <a:lstStyle/>
          <a:p>
            <a:fld id="{581C46D6-4362-4846-A8B1-C3780AAE627F}" type="datetimeFigureOut">
              <a:rPr lang="en-JO" smtClean="0"/>
              <a:t>05/06/2024</a:t>
            </a:fld>
            <a:endParaRPr lang="en-JO"/>
          </a:p>
        </p:txBody>
      </p:sp>
      <p:sp>
        <p:nvSpPr>
          <p:cNvPr id="5" name="Footer Placeholder 4">
            <a:extLst>
              <a:ext uri="{FF2B5EF4-FFF2-40B4-BE49-F238E27FC236}">
                <a16:creationId xmlns:a16="http://schemas.microsoft.com/office/drawing/2014/main" id="{3798A612-A73E-6BB0-720F-918D86F4AE2E}"/>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AFCE278E-C564-765A-5FD5-C2A49D490ED1}"/>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234720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1911A-2BBB-4F68-977A-044839ADEA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0F03100E-769C-0DC1-5667-AED942BCF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07533DC3-6DF6-8C5B-19FE-93723C394133}"/>
              </a:ext>
            </a:extLst>
          </p:cNvPr>
          <p:cNvSpPr>
            <a:spLocks noGrp="1"/>
          </p:cNvSpPr>
          <p:nvPr>
            <p:ph type="dt" sz="half" idx="10"/>
          </p:nvPr>
        </p:nvSpPr>
        <p:spPr/>
        <p:txBody>
          <a:bodyPr/>
          <a:lstStyle/>
          <a:p>
            <a:fld id="{581C46D6-4362-4846-A8B1-C3780AAE627F}" type="datetimeFigureOut">
              <a:rPr lang="en-JO" smtClean="0"/>
              <a:t>05/06/2024</a:t>
            </a:fld>
            <a:endParaRPr lang="en-JO"/>
          </a:p>
        </p:txBody>
      </p:sp>
      <p:sp>
        <p:nvSpPr>
          <p:cNvPr id="5" name="Footer Placeholder 4">
            <a:extLst>
              <a:ext uri="{FF2B5EF4-FFF2-40B4-BE49-F238E27FC236}">
                <a16:creationId xmlns:a16="http://schemas.microsoft.com/office/drawing/2014/main" id="{21147CDB-3B4B-6DAA-70B9-8D4B1A6A4308}"/>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312A9269-2B98-8F75-0791-A681F6A77EDF}"/>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2590851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EF6E-D187-F44A-AF00-599400CEEDE9}"/>
              </a:ext>
            </a:extLst>
          </p:cNvPr>
          <p:cNvSpPr>
            <a:spLocks noGrp="1"/>
          </p:cNvSpPr>
          <p:nvPr>
            <p:ph type="title"/>
          </p:nvPr>
        </p:nvSpPr>
        <p:spPr/>
        <p:txBody>
          <a:bodyPr/>
          <a:lstStyle/>
          <a:p>
            <a:r>
              <a:rPr lang="en-US"/>
              <a:t>Click to edit Master title style</a:t>
            </a:r>
            <a:endParaRPr lang="en-JO"/>
          </a:p>
        </p:txBody>
      </p:sp>
      <p:sp>
        <p:nvSpPr>
          <p:cNvPr id="3" name="Text Placeholder 2">
            <a:extLst>
              <a:ext uri="{FF2B5EF4-FFF2-40B4-BE49-F238E27FC236}">
                <a16:creationId xmlns:a16="http://schemas.microsoft.com/office/drawing/2014/main" id="{D6D63231-12D4-CDB3-4148-F3E9B8E8527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12D75906-384A-197E-46A8-7C5BD6926AB8}"/>
              </a:ext>
            </a:extLst>
          </p:cNvPr>
          <p:cNvSpPr>
            <a:spLocks noGrp="1"/>
          </p:cNvSpPr>
          <p:nvPr>
            <p:ph type="dt" sz="half" idx="10"/>
          </p:nvPr>
        </p:nvSpPr>
        <p:spPr/>
        <p:txBody>
          <a:bodyPr/>
          <a:lstStyle/>
          <a:p>
            <a:fld id="{581C46D6-4362-4846-A8B1-C3780AAE627F}" type="datetimeFigureOut">
              <a:rPr lang="en-JO" smtClean="0"/>
              <a:t>05/06/2024</a:t>
            </a:fld>
            <a:endParaRPr lang="en-JO"/>
          </a:p>
        </p:txBody>
      </p:sp>
      <p:sp>
        <p:nvSpPr>
          <p:cNvPr id="5" name="Footer Placeholder 4">
            <a:extLst>
              <a:ext uri="{FF2B5EF4-FFF2-40B4-BE49-F238E27FC236}">
                <a16:creationId xmlns:a16="http://schemas.microsoft.com/office/drawing/2014/main" id="{8397E59B-3BA7-6535-0211-9214A4C29F8F}"/>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C519C322-F498-538C-FBAD-5196B9BEBA76}"/>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391602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AE76-88A9-1C9C-58EF-8358346AB084}"/>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3B3CD233-492E-7E08-C741-B4572F103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64D5127D-7993-170A-EE30-D0E6D3F1BBB0}"/>
              </a:ext>
            </a:extLst>
          </p:cNvPr>
          <p:cNvSpPr>
            <a:spLocks noGrp="1"/>
          </p:cNvSpPr>
          <p:nvPr>
            <p:ph type="dt" sz="half" idx="10"/>
          </p:nvPr>
        </p:nvSpPr>
        <p:spPr/>
        <p:txBody>
          <a:bodyPr/>
          <a:lstStyle/>
          <a:p>
            <a:fld id="{581C46D6-4362-4846-A8B1-C3780AAE627F}" type="datetimeFigureOut">
              <a:rPr lang="en-JO" smtClean="0"/>
              <a:t>05/06/2024</a:t>
            </a:fld>
            <a:endParaRPr lang="en-JO"/>
          </a:p>
        </p:txBody>
      </p:sp>
      <p:sp>
        <p:nvSpPr>
          <p:cNvPr id="5" name="Footer Placeholder 4">
            <a:extLst>
              <a:ext uri="{FF2B5EF4-FFF2-40B4-BE49-F238E27FC236}">
                <a16:creationId xmlns:a16="http://schemas.microsoft.com/office/drawing/2014/main" id="{1FDB5E4C-BAC5-8F51-7D18-C188CDC5A5FE}"/>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1CD2510A-29CB-EC20-277A-B0A7121FCEBF}"/>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153075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84BB-72E6-697E-0FFD-D0561A6042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O"/>
          </a:p>
        </p:txBody>
      </p:sp>
      <p:sp>
        <p:nvSpPr>
          <p:cNvPr id="3" name="Text Placeholder 2">
            <a:extLst>
              <a:ext uri="{FF2B5EF4-FFF2-40B4-BE49-F238E27FC236}">
                <a16:creationId xmlns:a16="http://schemas.microsoft.com/office/drawing/2014/main" id="{DB8CF375-4179-4EFA-9B84-13A95A9E9A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FDCB9-787E-EF86-5185-BDE0D22BBC5B}"/>
              </a:ext>
            </a:extLst>
          </p:cNvPr>
          <p:cNvSpPr>
            <a:spLocks noGrp="1"/>
          </p:cNvSpPr>
          <p:nvPr>
            <p:ph type="dt" sz="half" idx="10"/>
          </p:nvPr>
        </p:nvSpPr>
        <p:spPr/>
        <p:txBody>
          <a:bodyPr/>
          <a:lstStyle/>
          <a:p>
            <a:fld id="{581C46D6-4362-4846-A8B1-C3780AAE627F}" type="datetimeFigureOut">
              <a:rPr lang="en-JO" smtClean="0"/>
              <a:t>05/06/2024</a:t>
            </a:fld>
            <a:endParaRPr lang="en-JO"/>
          </a:p>
        </p:txBody>
      </p:sp>
      <p:sp>
        <p:nvSpPr>
          <p:cNvPr id="5" name="Footer Placeholder 4">
            <a:extLst>
              <a:ext uri="{FF2B5EF4-FFF2-40B4-BE49-F238E27FC236}">
                <a16:creationId xmlns:a16="http://schemas.microsoft.com/office/drawing/2014/main" id="{42D77F02-5E36-2E78-1B10-2E349018CE9D}"/>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F472A64C-A6DF-E121-E3A7-9D2219D28EFC}"/>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157594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EF717-AAD7-6B78-9918-3DF3DE8C8EE5}"/>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59486CA2-D969-2512-7B8D-34781953DA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Content Placeholder 3">
            <a:extLst>
              <a:ext uri="{FF2B5EF4-FFF2-40B4-BE49-F238E27FC236}">
                <a16:creationId xmlns:a16="http://schemas.microsoft.com/office/drawing/2014/main" id="{366A4B20-06F0-0009-A78B-0AC0687A98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Date Placeholder 4">
            <a:extLst>
              <a:ext uri="{FF2B5EF4-FFF2-40B4-BE49-F238E27FC236}">
                <a16:creationId xmlns:a16="http://schemas.microsoft.com/office/drawing/2014/main" id="{C180E0AD-1B68-09F1-8B2A-F6F09BE594BB}"/>
              </a:ext>
            </a:extLst>
          </p:cNvPr>
          <p:cNvSpPr>
            <a:spLocks noGrp="1"/>
          </p:cNvSpPr>
          <p:nvPr>
            <p:ph type="dt" sz="half" idx="10"/>
          </p:nvPr>
        </p:nvSpPr>
        <p:spPr/>
        <p:txBody>
          <a:bodyPr/>
          <a:lstStyle/>
          <a:p>
            <a:fld id="{581C46D6-4362-4846-A8B1-C3780AAE627F}" type="datetimeFigureOut">
              <a:rPr lang="en-JO" smtClean="0"/>
              <a:t>05/06/2024</a:t>
            </a:fld>
            <a:endParaRPr lang="en-JO"/>
          </a:p>
        </p:txBody>
      </p:sp>
      <p:sp>
        <p:nvSpPr>
          <p:cNvPr id="6" name="Footer Placeholder 5">
            <a:extLst>
              <a:ext uri="{FF2B5EF4-FFF2-40B4-BE49-F238E27FC236}">
                <a16:creationId xmlns:a16="http://schemas.microsoft.com/office/drawing/2014/main" id="{6AE88CF6-BDFD-3446-6108-174228364497}"/>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355D566E-8837-CC89-80D2-93DDA4D2C24D}"/>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2659812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3218-BFD9-4853-9FBA-31E85EA4B386}"/>
              </a:ext>
            </a:extLst>
          </p:cNvPr>
          <p:cNvSpPr>
            <a:spLocks noGrp="1"/>
          </p:cNvSpPr>
          <p:nvPr>
            <p:ph type="title"/>
          </p:nvPr>
        </p:nvSpPr>
        <p:spPr>
          <a:xfrm>
            <a:off x="839788" y="365125"/>
            <a:ext cx="10515600" cy="1325563"/>
          </a:xfrm>
        </p:spPr>
        <p:txBody>
          <a:bodyPr/>
          <a:lstStyle/>
          <a:p>
            <a:r>
              <a:rPr lang="en-US"/>
              <a:t>Click to edit Master title style</a:t>
            </a:r>
            <a:endParaRPr lang="en-JO"/>
          </a:p>
        </p:txBody>
      </p:sp>
      <p:sp>
        <p:nvSpPr>
          <p:cNvPr id="3" name="Text Placeholder 2">
            <a:extLst>
              <a:ext uri="{FF2B5EF4-FFF2-40B4-BE49-F238E27FC236}">
                <a16:creationId xmlns:a16="http://schemas.microsoft.com/office/drawing/2014/main" id="{A193B0B0-63F3-F50E-561E-B98729B56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7A2F12-B45C-5C2C-3AA9-4B4647EF3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Text Placeholder 4">
            <a:extLst>
              <a:ext uri="{FF2B5EF4-FFF2-40B4-BE49-F238E27FC236}">
                <a16:creationId xmlns:a16="http://schemas.microsoft.com/office/drawing/2014/main" id="{F4D55327-4AEC-741B-5136-0FE4F0285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3FBA3-BE3E-7F67-5011-7C278D0711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7" name="Date Placeholder 6">
            <a:extLst>
              <a:ext uri="{FF2B5EF4-FFF2-40B4-BE49-F238E27FC236}">
                <a16:creationId xmlns:a16="http://schemas.microsoft.com/office/drawing/2014/main" id="{F9457CF7-DC3A-D854-2EA2-C2BA9D36DFFE}"/>
              </a:ext>
            </a:extLst>
          </p:cNvPr>
          <p:cNvSpPr>
            <a:spLocks noGrp="1"/>
          </p:cNvSpPr>
          <p:nvPr>
            <p:ph type="dt" sz="half" idx="10"/>
          </p:nvPr>
        </p:nvSpPr>
        <p:spPr/>
        <p:txBody>
          <a:bodyPr/>
          <a:lstStyle/>
          <a:p>
            <a:fld id="{581C46D6-4362-4846-A8B1-C3780AAE627F}" type="datetimeFigureOut">
              <a:rPr lang="en-JO" smtClean="0"/>
              <a:t>05/06/2024</a:t>
            </a:fld>
            <a:endParaRPr lang="en-JO"/>
          </a:p>
        </p:txBody>
      </p:sp>
      <p:sp>
        <p:nvSpPr>
          <p:cNvPr id="8" name="Footer Placeholder 7">
            <a:extLst>
              <a:ext uri="{FF2B5EF4-FFF2-40B4-BE49-F238E27FC236}">
                <a16:creationId xmlns:a16="http://schemas.microsoft.com/office/drawing/2014/main" id="{DA9A40C8-8A72-CCEE-C6BC-155C1F882DB0}"/>
              </a:ext>
            </a:extLst>
          </p:cNvPr>
          <p:cNvSpPr>
            <a:spLocks noGrp="1"/>
          </p:cNvSpPr>
          <p:nvPr>
            <p:ph type="ftr" sz="quarter" idx="11"/>
          </p:nvPr>
        </p:nvSpPr>
        <p:spPr/>
        <p:txBody>
          <a:bodyPr/>
          <a:lstStyle/>
          <a:p>
            <a:endParaRPr lang="en-JO"/>
          </a:p>
        </p:txBody>
      </p:sp>
      <p:sp>
        <p:nvSpPr>
          <p:cNvPr id="9" name="Slide Number Placeholder 8">
            <a:extLst>
              <a:ext uri="{FF2B5EF4-FFF2-40B4-BE49-F238E27FC236}">
                <a16:creationId xmlns:a16="http://schemas.microsoft.com/office/drawing/2014/main" id="{479D8C98-130F-121B-39A3-FC8F5E671AD0}"/>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4809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840D-AB5F-96F9-E3C7-AC2993B6154D}"/>
              </a:ext>
            </a:extLst>
          </p:cNvPr>
          <p:cNvSpPr>
            <a:spLocks noGrp="1"/>
          </p:cNvSpPr>
          <p:nvPr>
            <p:ph type="title"/>
          </p:nvPr>
        </p:nvSpPr>
        <p:spPr/>
        <p:txBody>
          <a:bodyPr/>
          <a:lstStyle/>
          <a:p>
            <a:r>
              <a:rPr lang="en-US"/>
              <a:t>Click to edit Master title style</a:t>
            </a:r>
            <a:endParaRPr lang="en-JO"/>
          </a:p>
        </p:txBody>
      </p:sp>
      <p:sp>
        <p:nvSpPr>
          <p:cNvPr id="3" name="Date Placeholder 2">
            <a:extLst>
              <a:ext uri="{FF2B5EF4-FFF2-40B4-BE49-F238E27FC236}">
                <a16:creationId xmlns:a16="http://schemas.microsoft.com/office/drawing/2014/main" id="{AEC82432-6311-EF36-A84D-288B73F725B7}"/>
              </a:ext>
            </a:extLst>
          </p:cNvPr>
          <p:cNvSpPr>
            <a:spLocks noGrp="1"/>
          </p:cNvSpPr>
          <p:nvPr>
            <p:ph type="dt" sz="half" idx="10"/>
          </p:nvPr>
        </p:nvSpPr>
        <p:spPr/>
        <p:txBody>
          <a:bodyPr/>
          <a:lstStyle/>
          <a:p>
            <a:fld id="{581C46D6-4362-4846-A8B1-C3780AAE627F}" type="datetimeFigureOut">
              <a:rPr lang="en-JO" smtClean="0"/>
              <a:t>05/06/2024</a:t>
            </a:fld>
            <a:endParaRPr lang="en-JO"/>
          </a:p>
        </p:txBody>
      </p:sp>
      <p:sp>
        <p:nvSpPr>
          <p:cNvPr id="4" name="Footer Placeholder 3">
            <a:extLst>
              <a:ext uri="{FF2B5EF4-FFF2-40B4-BE49-F238E27FC236}">
                <a16:creationId xmlns:a16="http://schemas.microsoft.com/office/drawing/2014/main" id="{A9EEC6E4-63B0-AEEE-D0C6-D034F05AE56D}"/>
              </a:ext>
            </a:extLst>
          </p:cNvPr>
          <p:cNvSpPr>
            <a:spLocks noGrp="1"/>
          </p:cNvSpPr>
          <p:nvPr>
            <p:ph type="ftr" sz="quarter" idx="11"/>
          </p:nvPr>
        </p:nvSpPr>
        <p:spPr/>
        <p:txBody>
          <a:bodyPr/>
          <a:lstStyle/>
          <a:p>
            <a:endParaRPr lang="en-JO"/>
          </a:p>
        </p:txBody>
      </p:sp>
      <p:sp>
        <p:nvSpPr>
          <p:cNvPr id="5" name="Slide Number Placeholder 4">
            <a:extLst>
              <a:ext uri="{FF2B5EF4-FFF2-40B4-BE49-F238E27FC236}">
                <a16:creationId xmlns:a16="http://schemas.microsoft.com/office/drawing/2014/main" id="{BC1EDE4E-A2E7-8B27-5FE8-C0F5DA20B5F1}"/>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389482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DDBC3B-4F3A-AAFD-619A-8A14797B3AA9}"/>
              </a:ext>
            </a:extLst>
          </p:cNvPr>
          <p:cNvSpPr>
            <a:spLocks noGrp="1"/>
          </p:cNvSpPr>
          <p:nvPr>
            <p:ph type="dt" sz="half" idx="10"/>
          </p:nvPr>
        </p:nvSpPr>
        <p:spPr/>
        <p:txBody>
          <a:bodyPr/>
          <a:lstStyle/>
          <a:p>
            <a:fld id="{581C46D6-4362-4846-A8B1-C3780AAE627F}" type="datetimeFigureOut">
              <a:rPr lang="en-JO" smtClean="0"/>
              <a:t>05/06/2024</a:t>
            </a:fld>
            <a:endParaRPr lang="en-JO"/>
          </a:p>
        </p:txBody>
      </p:sp>
      <p:sp>
        <p:nvSpPr>
          <p:cNvPr id="3" name="Footer Placeholder 2">
            <a:extLst>
              <a:ext uri="{FF2B5EF4-FFF2-40B4-BE49-F238E27FC236}">
                <a16:creationId xmlns:a16="http://schemas.microsoft.com/office/drawing/2014/main" id="{49553B0C-52D8-39FA-61CD-25A1747FCF22}"/>
              </a:ext>
            </a:extLst>
          </p:cNvPr>
          <p:cNvSpPr>
            <a:spLocks noGrp="1"/>
          </p:cNvSpPr>
          <p:nvPr>
            <p:ph type="ftr" sz="quarter" idx="11"/>
          </p:nvPr>
        </p:nvSpPr>
        <p:spPr/>
        <p:txBody>
          <a:bodyPr/>
          <a:lstStyle/>
          <a:p>
            <a:endParaRPr lang="en-JO"/>
          </a:p>
        </p:txBody>
      </p:sp>
      <p:sp>
        <p:nvSpPr>
          <p:cNvPr id="4" name="Slide Number Placeholder 3">
            <a:extLst>
              <a:ext uri="{FF2B5EF4-FFF2-40B4-BE49-F238E27FC236}">
                <a16:creationId xmlns:a16="http://schemas.microsoft.com/office/drawing/2014/main" id="{570422BF-157B-424B-06D4-71D57C67F42C}"/>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351974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574D-4A7D-18B8-323A-17049538C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Content Placeholder 2">
            <a:extLst>
              <a:ext uri="{FF2B5EF4-FFF2-40B4-BE49-F238E27FC236}">
                <a16:creationId xmlns:a16="http://schemas.microsoft.com/office/drawing/2014/main" id="{DC6591FB-DFAD-20A4-8E49-D42F1AD5E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Text Placeholder 3">
            <a:extLst>
              <a:ext uri="{FF2B5EF4-FFF2-40B4-BE49-F238E27FC236}">
                <a16:creationId xmlns:a16="http://schemas.microsoft.com/office/drawing/2014/main" id="{E6EF778F-7C72-A186-1222-3572C816A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4F9FE-6D35-E919-B157-3BF5F292A064}"/>
              </a:ext>
            </a:extLst>
          </p:cNvPr>
          <p:cNvSpPr>
            <a:spLocks noGrp="1"/>
          </p:cNvSpPr>
          <p:nvPr>
            <p:ph type="dt" sz="half" idx="10"/>
          </p:nvPr>
        </p:nvSpPr>
        <p:spPr/>
        <p:txBody>
          <a:bodyPr/>
          <a:lstStyle/>
          <a:p>
            <a:fld id="{581C46D6-4362-4846-A8B1-C3780AAE627F}" type="datetimeFigureOut">
              <a:rPr lang="en-JO" smtClean="0"/>
              <a:t>05/06/2024</a:t>
            </a:fld>
            <a:endParaRPr lang="en-JO"/>
          </a:p>
        </p:txBody>
      </p:sp>
      <p:sp>
        <p:nvSpPr>
          <p:cNvPr id="6" name="Footer Placeholder 5">
            <a:extLst>
              <a:ext uri="{FF2B5EF4-FFF2-40B4-BE49-F238E27FC236}">
                <a16:creationId xmlns:a16="http://schemas.microsoft.com/office/drawing/2014/main" id="{3EF54FA7-6C7C-0126-EDB0-869632986C77}"/>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C1789321-E6BA-2968-0E16-CFB178EB5341}"/>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85599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34E0-8768-A3FE-A3C5-031983594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Picture Placeholder 2">
            <a:extLst>
              <a:ext uri="{FF2B5EF4-FFF2-40B4-BE49-F238E27FC236}">
                <a16:creationId xmlns:a16="http://schemas.microsoft.com/office/drawing/2014/main" id="{FB840302-CBC5-778E-9967-63737C7582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O"/>
          </a:p>
        </p:txBody>
      </p:sp>
      <p:sp>
        <p:nvSpPr>
          <p:cNvPr id="4" name="Text Placeholder 3">
            <a:extLst>
              <a:ext uri="{FF2B5EF4-FFF2-40B4-BE49-F238E27FC236}">
                <a16:creationId xmlns:a16="http://schemas.microsoft.com/office/drawing/2014/main" id="{1ED281D6-2425-775E-48CC-95B71B651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0E284-A7DE-18C3-67D2-C172B860A4C8}"/>
              </a:ext>
            </a:extLst>
          </p:cNvPr>
          <p:cNvSpPr>
            <a:spLocks noGrp="1"/>
          </p:cNvSpPr>
          <p:nvPr>
            <p:ph type="dt" sz="half" idx="10"/>
          </p:nvPr>
        </p:nvSpPr>
        <p:spPr/>
        <p:txBody>
          <a:bodyPr/>
          <a:lstStyle/>
          <a:p>
            <a:fld id="{581C46D6-4362-4846-A8B1-C3780AAE627F}" type="datetimeFigureOut">
              <a:rPr lang="en-JO" smtClean="0"/>
              <a:t>05/06/2024</a:t>
            </a:fld>
            <a:endParaRPr lang="en-JO"/>
          </a:p>
        </p:txBody>
      </p:sp>
      <p:sp>
        <p:nvSpPr>
          <p:cNvPr id="6" name="Footer Placeholder 5">
            <a:extLst>
              <a:ext uri="{FF2B5EF4-FFF2-40B4-BE49-F238E27FC236}">
                <a16:creationId xmlns:a16="http://schemas.microsoft.com/office/drawing/2014/main" id="{4D021271-4484-369A-492F-50098B2D28B4}"/>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76CDD68F-36A2-CD05-E563-8FC3B79CD34D}"/>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420618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A252E2-2D0C-B471-B414-24D8A958AB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O"/>
          </a:p>
        </p:txBody>
      </p:sp>
      <p:sp>
        <p:nvSpPr>
          <p:cNvPr id="3" name="Text Placeholder 2">
            <a:extLst>
              <a:ext uri="{FF2B5EF4-FFF2-40B4-BE49-F238E27FC236}">
                <a16:creationId xmlns:a16="http://schemas.microsoft.com/office/drawing/2014/main" id="{9345EA5F-B9FE-FA9E-380D-5865D18119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195AB54C-52D3-CB0B-6DC8-953D2EEAC3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1C46D6-4362-4846-A8B1-C3780AAE627F}" type="datetimeFigureOut">
              <a:rPr lang="en-JO" smtClean="0"/>
              <a:t>05/06/2024</a:t>
            </a:fld>
            <a:endParaRPr lang="en-JO"/>
          </a:p>
        </p:txBody>
      </p:sp>
      <p:sp>
        <p:nvSpPr>
          <p:cNvPr id="5" name="Footer Placeholder 4">
            <a:extLst>
              <a:ext uri="{FF2B5EF4-FFF2-40B4-BE49-F238E27FC236}">
                <a16:creationId xmlns:a16="http://schemas.microsoft.com/office/drawing/2014/main" id="{B21C3BC3-21ED-E67E-376B-717180E7E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JO"/>
          </a:p>
        </p:txBody>
      </p:sp>
      <p:sp>
        <p:nvSpPr>
          <p:cNvPr id="6" name="Slide Number Placeholder 5">
            <a:extLst>
              <a:ext uri="{FF2B5EF4-FFF2-40B4-BE49-F238E27FC236}">
                <a16:creationId xmlns:a16="http://schemas.microsoft.com/office/drawing/2014/main" id="{07D8CB05-4FF3-71F8-F172-2EB491665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A1E324-FFFA-4C4F-B767-B0F48C1EEB1C}" type="slidenum">
              <a:rPr lang="en-JO" smtClean="0"/>
              <a:t>‹#›</a:t>
            </a:fld>
            <a:endParaRPr lang="en-JO"/>
          </a:p>
        </p:txBody>
      </p:sp>
    </p:spTree>
    <p:extLst>
      <p:ext uri="{BB962C8B-B14F-4D97-AF65-F5344CB8AC3E}">
        <p14:creationId xmlns:p14="http://schemas.microsoft.com/office/powerpoint/2010/main" val="1234964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atasets/jacksoncrow/stock-market-dataset?resource=download" TargetMode="Externa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7DBA296C-0E71-389E-4714-EE86EE8351EA}"/>
              </a:ext>
            </a:extLst>
          </p:cNvPr>
          <p:cNvPicPr>
            <a:picLocks noChangeAspect="1"/>
          </p:cNvPicPr>
          <p:nvPr/>
        </p:nvPicPr>
        <p:blipFill>
          <a:blip r:embed="rId2"/>
          <a:stretch>
            <a:fillRect/>
          </a:stretch>
        </p:blipFill>
        <p:spPr>
          <a:xfrm>
            <a:off x="1289303" y="1264594"/>
            <a:ext cx="9613397" cy="1922679"/>
          </a:xfrm>
          <a:prstGeom prst="rect">
            <a:avLst/>
          </a:prstGeom>
        </p:spPr>
      </p:pic>
      <p:sp>
        <p:nvSpPr>
          <p:cNvPr id="16" name="Right Triangle 1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90752-9607-DD90-E8C1-C987878FE9D7}"/>
              </a:ext>
            </a:extLst>
          </p:cNvPr>
          <p:cNvSpPr>
            <a:spLocks noGrp="1"/>
          </p:cNvSpPr>
          <p:nvPr>
            <p:ph type="ctrTitle"/>
          </p:nvPr>
        </p:nvSpPr>
        <p:spPr>
          <a:xfrm>
            <a:off x="1289304" y="3429000"/>
            <a:ext cx="8921672" cy="1713305"/>
          </a:xfrm>
        </p:spPr>
        <p:txBody>
          <a:bodyPr anchor="b">
            <a:normAutofit/>
          </a:bodyPr>
          <a:lstStyle/>
          <a:p>
            <a:pPr algn="l"/>
            <a:r>
              <a:rPr lang="en-US" sz="4400" dirty="0"/>
              <a:t>Stock Price Prediction: Addressing the Challenge of Market Dynamics</a:t>
            </a:r>
            <a:endParaRPr lang="en-JO" sz="4400" dirty="0"/>
          </a:p>
        </p:txBody>
      </p:sp>
      <p:sp>
        <p:nvSpPr>
          <p:cNvPr id="3" name="Subtitle 2">
            <a:extLst>
              <a:ext uri="{FF2B5EF4-FFF2-40B4-BE49-F238E27FC236}">
                <a16:creationId xmlns:a16="http://schemas.microsoft.com/office/drawing/2014/main" id="{ACB577C5-C5B9-C4B0-B3B4-E47A0CF6621F}"/>
              </a:ext>
            </a:extLst>
          </p:cNvPr>
          <p:cNvSpPr>
            <a:spLocks noGrp="1"/>
          </p:cNvSpPr>
          <p:nvPr>
            <p:ph type="subTitle" idx="1"/>
          </p:nvPr>
        </p:nvSpPr>
        <p:spPr>
          <a:xfrm>
            <a:off x="1289303" y="5142305"/>
            <a:ext cx="7321298" cy="753165"/>
          </a:xfrm>
        </p:spPr>
        <p:txBody>
          <a:bodyPr anchor="t">
            <a:normAutofit fontScale="70000" lnSpcReduction="20000"/>
          </a:bodyPr>
          <a:lstStyle/>
          <a:p>
            <a:pPr algn="l"/>
            <a:r>
              <a:rPr lang="en-US" dirty="0"/>
              <a:t>Prepared </a:t>
            </a:r>
            <a:r>
              <a:rPr lang="en-US" dirty="0" err="1"/>
              <a:t>by:Hashem</a:t>
            </a:r>
            <a:r>
              <a:rPr lang="en-US" dirty="0"/>
              <a:t> Al-</a:t>
            </a:r>
            <a:r>
              <a:rPr lang="en-US" dirty="0" err="1"/>
              <a:t>Ayasrah</a:t>
            </a:r>
            <a:r>
              <a:rPr lang="en-US" dirty="0"/>
              <a:t> 202010678  Qais Qawasmi 201920084</a:t>
            </a:r>
          </a:p>
          <a:p>
            <a:pPr algn="l"/>
            <a:r>
              <a:rPr lang="en-US" dirty="0"/>
              <a:t>Supervised </a:t>
            </a:r>
            <a:r>
              <a:rPr lang="en-US" dirty="0" err="1"/>
              <a:t>by:Dr</a:t>
            </a:r>
            <a:r>
              <a:rPr lang="en-US" dirty="0"/>
              <a:t>. Ahmad Hussein</a:t>
            </a:r>
            <a:endParaRPr lang="en-JO" dirty="0"/>
          </a:p>
        </p:txBody>
      </p:sp>
    </p:spTree>
    <p:extLst>
      <p:ext uri="{BB962C8B-B14F-4D97-AF65-F5344CB8AC3E}">
        <p14:creationId xmlns:p14="http://schemas.microsoft.com/office/powerpoint/2010/main" val="830755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1" name="Rectangle 30">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5E8F4-AC6E-F589-571D-854BCE7BD610}"/>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4000"/>
              <a:t>Model Accuracy</a:t>
            </a:r>
          </a:p>
        </p:txBody>
      </p:sp>
      <p:sp>
        <p:nvSpPr>
          <p:cNvPr id="36" name="Rectangle 3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416FD5B-6573-E2D4-7AAD-4219065922C4}"/>
              </a:ext>
            </a:extLst>
          </p:cNvPr>
          <p:cNvSpPr>
            <a:spLocks noGrp="1"/>
          </p:cNvSpPr>
          <p:nvPr>
            <p:ph type="body" idx="1"/>
          </p:nvPr>
        </p:nvSpPr>
        <p:spPr>
          <a:xfrm>
            <a:off x="1055715" y="2508105"/>
            <a:ext cx="5040285" cy="3632493"/>
          </a:xfrm>
        </p:spPr>
        <p:txBody>
          <a:bodyPr vert="horz" lIns="91440" tIns="45720" rIns="91440" bIns="45720" rtlCol="0" anchor="ctr">
            <a:normAutofit/>
          </a:bodyPr>
          <a:lstStyle/>
          <a:p>
            <a:r>
              <a:rPr lang="en-US" sz="2000"/>
              <a:t>The performance of the model was evaluated using the following metrics: Mean Absolute Error (MAE), Mean Squared Error (MSE), Root Mean Squared Error (RMSE), and R? Score. The model achieved an R? score of 0.9972, indicating high accuracy.</a:t>
            </a:r>
          </a:p>
        </p:txBody>
      </p:sp>
      <p:pic>
        <p:nvPicPr>
          <p:cNvPr id="7" name="Picture 6" descr="A screenshot of a graph&#10;&#10;Description automatically generated">
            <a:extLst>
              <a:ext uri="{FF2B5EF4-FFF2-40B4-BE49-F238E27FC236}">
                <a16:creationId xmlns:a16="http://schemas.microsoft.com/office/drawing/2014/main" id="{61B40458-5580-12D3-580F-F177B9569C7D}"/>
              </a:ext>
            </a:extLst>
          </p:cNvPr>
          <p:cNvPicPr>
            <a:picLocks noChangeAspect="1"/>
          </p:cNvPicPr>
          <p:nvPr/>
        </p:nvPicPr>
        <p:blipFill>
          <a:blip r:embed="rId2"/>
          <a:stretch>
            <a:fillRect/>
          </a:stretch>
        </p:blipFill>
        <p:spPr>
          <a:xfrm>
            <a:off x="7923587" y="774285"/>
            <a:ext cx="2435280" cy="2581173"/>
          </a:xfrm>
          <a:prstGeom prst="rect">
            <a:avLst/>
          </a:prstGeom>
        </p:spPr>
      </p:pic>
      <p:pic>
        <p:nvPicPr>
          <p:cNvPr id="5" name="Picture 4" descr="A group of blue squares&#10;&#10;Description automatically generated">
            <a:extLst>
              <a:ext uri="{FF2B5EF4-FFF2-40B4-BE49-F238E27FC236}">
                <a16:creationId xmlns:a16="http://schemas.microsoft.com/office/drawing/2014/main" id="{B747E5EA-B64F-3783-A9E3-131D798D75EC}"/>
              </a:ext>
            </a:extLst>
          </p:cNvPr>
          <p:cNvPicPr>
            <a:picLocks noChangeAspect="1"/>
          </p:cNvPicPr>
          <p:nvPr/>
        </p:nvPicPr>
        <p:blipFill>
          <a:blip r:embed="rId3"/>
          <a:stretch>
            <a:fillRect/>
          </a:stretch>
        </p:blipFill>
        <p:spPr>
          <a:xfrm>
            <a:off x="6946667" y="3768380"/>
            <a:ext cx="4389120" cy="2194560"/>
          </a:xfrm>
          <a:prstGeom prst="rect">
            <a:avLst/>
          </a:prstGeom>
        </p:spPr>
      </p:pic>
    </p:spTree>
    <p:extLst>
      <p:ext uri="{BB962C8B-B14F-4D97-AF65-F5344CB8AC3E}">
        <p14:creationId xmlns:p14="http://schemas.microsoft.com/office/powerpoint/2010/main" val="253993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A0F5E-7DA3-1DD4-AE78-91C7BF386A2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Discussion</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173FE44-417F-6918-8029-DFC08585B08B}"/>
              </a:ext>
            </a:extLst>
          </p:cNvPr>
          <p:cNvSpPr>
            <a:spLocks noGrp="1"/>
          </p:cNvSpPr>
          <p:nvPr>
            <p:ph type="body" idx="1"/>
          </p:nvPr>
        </p:nvSpPr>
        <p:spPr>
          <a:xfrm>
            <a:off x="793661" y="2599509"/>
            <a:ext cx="4530898" cy="3639450"/>
          </a:xfrm>
        </p:spPr>
        <p:txBody>
          <a:bodyPr vert="horz" lIns="91440" tIns="45720" rIns="91440" bIns="45720" rtlCol="0" anchor="ctr">
            <a:normAutofit/>
          </a:bodyPr>
          <a:lstStyle/>
          <a:p>
            <a:r>
              <a:rPr lang="en-US" sz="2000"/>
              <a:t>The high R? score indicates that our model can explain a significant portion of the variance in stock prices. These findings imply that machine learning models, specifically those utilizing LSTM, GRU, and CNN architectures, can effectively predict stock prices with high accuracy.</a:t>
            </a:r>
          </a:p>
        </p:txBody>
      </p:sp>
      <p:pic>
        <p:nvPicPr>
          <p:cNvPr id="5" name="Picture 4" descr="A diagram of a business flowchart&#10;&#10;Description automatically generated">
            <a:extLst>
              <a:ext uri="{FF2B5EF4-FFF2-40B4-BE49-F238E27FC236}">
                <a16:creationId xmlns:a16="http://schemas.microsoft.com/office/drawing/2014/main" id="{161C9452-CBAE-DC45-EA71-2DD3605CD421}"/>
              </a:ext>
            </a:extLst>
          </p:cNvPr>
          <p:cNvPicPr>
            <a:picLocks noChangeAspect="1"/>
          </p:cNvPicPr>
          <p:nvPr/>
        </p:nvPicPr>
        <p:blipFill>
          <a:blip r:embed="rId2"/>
          <a:stretch>
            <a:fillRect/>
          </a:stretch>
        </p:blipFill>
        <p:spPr>
          <a:xfrm>
            <a:off x="6113352" y="2484255"/>
            <a:ext cx="4746637" cy="3714244"/>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0BA3E25-B73F-919C-8159-9E1A4A1A9DEE}"/>
              </a:ext>
            </a:extLst>
          </p:cNvPr>
          <p:cNvSpPr txBox="1"/>
          <p:nvPr/>
        </p:nvSpPr>
        <p:spPr>
          <a:xfrm>
            <a:off x="6113352" y="6150119"/>
            <a:ext cx="4746431" cy="369332"/>
          </a:xfrm>
          <a:prstGeom prst="rect">
            <a:avLst/>
          </a:prstGeom>
          <a:noFill/>
        </p:spPr>
        <p:txBody>
          <a:bodyPr wrap="square">
            <a:spAutoFit/>
          </a:bodyPr>
          <a:lstStyle/>
          <a:p>
            <a:pPr algn="ctr"/>
            <a:r>
              <a:rPr lang="en-JO" dirty="0"/>
              <a:t>Implications of Research Findings</a:t>
            </a:r>
          </a:p>
        </p:txBody>
      </p:sp>
    </p:spTree>
    <p:extLst>
      <p:ext uri="{BB962C8B-B14F-4D97-AF65-F5344CB8AC3E}">
        <p14:creationId xmlns:p14="http://schemas.microsoft.com/office/powerpoint/2010/main" val="285965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A2027-71EE-29A2-598A-86BF499E8BC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Conclusion</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EFB6278-8A87-F441-F1A4-BED1863B69A1}"/>
              </a:ext>
            </a:extLst>
          </p:cNvPr>
          <p:cNvSpPr>
            <a:spLocks noGrp="1"/>
          </p:cNvSpPr>
          <p:nvPr>
            <p:ph type="body" idx="1"/>
          </p:nvPr>
        </p:nvSpPr>
        <p:spPr>
          <a:xfrm>
            <a:off x="793661" y="2599509"/>
            <a:ext cx="4530898" cy="3639450"/>
          </a:xfrm>
        </p:spPr>
        <p:txBody>
          <a:bodyPr vert="horz" lIns="91440" tIns="45720" rIns="91440" bIns="45720" rtlCol="0" anchor="ctr">
            <a:normAutofit/>
          </a:bodyPr>
          <a:lstStyle/>
          <a:p>
            <a:r>
              <a:rPr lang="en-US" sz="2000" dirty="0"/>
              <a:t>The stock price prediction model achieved high accuracy and robustness, as evidenced by the performance metrics and cross-validation scores.</a:t>
            </a:r>
          </a:p>
        </p:txBody>
      </p:sp>
      <p:pic>
        <p:nvPicPr>
          <p:cNvPr id="5" name="Picture 4" descr="A graph with lines and numbers&#10;&#10;Description automatically generated">
            <a:extLst>
              <a:ext uri="{FF2B5EF4-FFF2-40B4-BE49-F238E27FC236}">
                <a16:creationId xmlns:a16="http://schemas.microsoft.com/office/drawing/2014/main" id="{83600570-523B-7E24-287D-8ECD505BF378}"/>
              </a:ext>
            </a:extLst>
          </p:cNvPr>
          <p:cNvPicPr>
            <a:picLocks noChangeAspect="1"/>
          </p:cNvPicPr>
          <p:nvPr/>
        </p:nvPicPr>
        <p:blipFill>
          <a:blip r:embed="rId2"/>
          <a:stretch>
            <a:fillRect/>
          </a:stretch>
        </p:blipFill>
        <p:spPr>
          <a:xfrm>
            <a:off x="5911532" y="2796294"/>
            <a:ext cx="5150277" cy="3090165"/>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2210162-6B51-DACC-6389-25A4F3E85345}"/>
              </a:ext>
            </a:extLst>
          </p:cNvPr>
          <p:cNvSpPr txBox="1"/>
          <p:nvPr/>
        </p:nvSpPr>
        <p:spPr>
          <a:xfrm>
            <a:off x="6096000" y="5777294"/>
            <a:ext cx="5036394" cy="461665"/>
          </a:xfrm>
          <a:prstGeom prst="rect">
            <a:avLst/>
          </a:prstGeom>
          <a:noFill/>
        </p:spPr>
        <p:txBody>
          <a:bodyPr wrap="square">
            <a:spAutoFit/>
          </a:bodyPr>
          <a:lstStyle/>
          <a:p>
            <a:r>
              <a:rPr lang="en-JO" sz="1200" dirty="0"/>
              <a:t>The model generated predictions for AAPL stock, including support and resistance levels and trendlines.</a:t>
            </a:r>
          </a:p>
        </p:txBody>
      </p:sp>
    </p:spTree>
    <p:extLst>
      <p:ext uri="{BB962C8B-B14F-4D97-AF65-F5344CB8AC3E}">
        <p14:creationId xmlns:p14="http://schemas.microsoft.com/office/powerpoint/2010/main" val="230591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1CBE7-8CA9-0C02-0BFD-73F26F0EB54B}"/>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Future Work</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E53504D-0EDD-2C59-FC31-83EA8E006DB9}"/>
              </a:ext>
            </a:extLst>
          </p:cNvPr>
          <p:cNvSpPr>
            <a:spLocks noGrp="1"/>
          </p:cNvSpPr>
          <p:nvPr>
            <p:ph type="body" idx="1"/>
          </p:nvPr>
        </p:nvSpPr>
        <p:spPr>
          <a:xfrm>
            <a:off x="793661" y="2599509"/>
            <a:ext cx="4530898" cy="3639450"/>
          </a:xfrm>
        </p:spPr>
        <p:txBody>
          <a:bodyPr vert="horz" lIns="91440" tIns="45720" rIns="91440" bIns="45720" rtlCol="0" anchor="ctr">
            <a:normAutofit fontScale="77500" lnSpcReduction="20000"/>
          </a:bodyPr>
          <a:lstStyle/>
          <a:p>
            <a:r>
              <a:rPr lang="en-US" sz="2000" dirty="0"/>
              <a:t>Implementing the model on </a:t>
            </a:r>
            <a:r>
              <a:rPr lang="en-US" sz="2000" dirty="0" err="1"/>
              <a:t>TradingView</a:t>
            </a:r>
            <a:r>
              <a:rPr lang="en-US" sz="2000" dirty="0"/>
              <a:t> to show live trendlines and support/resistance levels.</a:t>
            </a:r>
          </a:p>
          <a:p>
            <a:r>
              <a:rPr lang="en-US" sz="2000" dirty="0"/>
              <a:t>Exploring additional technical indicators and alternative data sources such as social media sentiment and macroeconomic indicators.</a:t>
            </a:r>
          </a:p>
          <a:p>
            <a:r>
              <a:rPr lang="en-US" sz="2000" dirty="0"/>
              <a:t>Enhancing the model by incorporating ensemble learning techniques and advanced architectures like Transformers.</a:t>
            </a:r>
          </a:p>
          <a:p>
            <a:r>
              <a:rPr lang="en-US" sz="2000" dirty="0"/>
              <a:t>Developing a user-friendly interface for the Trader Alert System to facilitate real-time stock price predictions and alerts for end-users.</a:t>
            </a:r>
          </a:p>
          <a:p>
            <a:r>
              <a:rPr lang="en-US" sz="2000" dirty="0"/>
              <a:t>Conducting a comprehensive analysis of the model's performance in different market conditions, including periods of high volatility and economic downturns.</a:t>
            </a:r>
          </a:p>
        </p:txBody>
      </p:sp>
      <p:pic>
        <p:nvPicPr>
          <p:cNvPr id="5" name="Picture 4" descr="A screen shot of a graph&#10;&#10;Description automatically generated">
            <a:extLst>
              <a:ext uri="{FF2B5EF4-FFF2-40B4-BE49-F238E27FC236}">
                <a16:creationId xmlns:a16="http://schemas.microsoft.com/office/drawing/2014/main" id="{81102C87-0400-D167-A15B-EC31CF2AABE7}"/>
              </a:ext>
            </a:extLst>
          </p:cNvPr>
          <p:cNvPicPr>
            <a:picLocks noChangeAspect="1"/>
          </p:cNvPicPr>
          <p:nvPr/>
        </p:nvPicPr>
        <p:blipFill rotWithShape="1">
          <a:blip r:embed="rId3"/>
          <a:srcRect t="6350" r="13528" b="15663"/>
          <a:stretch/>
        </p:blipFill>
        <p:spPr>
          <a:xfrm>
            <a:off x="5911532" y="2936304"/>
            <a:ext cx="4453561" cy="2510340"/>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631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4" name="Rectangle 2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8F34A-EE4C-F91B-9CC6-3721A2E2538A}"/>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4000"/>
              <a:t>Acknowledgment</a:t>
            </a:r>
          </a:p>
        </p:txBody>
      </p:sp>
      <p:sp>
        <p:nvSpPr>
          <p:cNvPr id="29" name="Rectangle 2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AA11A03-5C52-7E4E-EA75-C6A0E99AF214}"/>
              </a:ext>
            </a:extLst>
          </p:cNvPr>
          <p:cNvSpPr>
            <a:spLocks noGrp="1"/>
          </p:cNvSpPr>
          <p:nvPr>
            <p:ph type="body" idx="1"/>
          </p:nvPr>
        </p:nvSpPr>
        <p:spPr>
          <a:xfrm>
            <a:off x="1055715" y="2508105"/>
            <a:ext cx="5040285" cy="3632493"/>
          </a:xfrm>
        </p:spPr>
        <p:txBody>
          <a:bodyPr vert="horz" lIns="91440" tIns="45720" rIns="91440" bIns="45720" rtlCol="0" anchor="ctr">
            <a:normAutofit/>
          </a:bodyPr>
          <a:lstStyle/>
          <a:p>
            <a:r>
              <a:rPr lang="en-US" sz="2000" dirty="0"/>
              <a:t>We would like to thank everyone who contributed to the successful completion of this project, starting from the guidance of our supervisor Dr. Ahmad Hussein and the teamwork with our colleagues.</a:t>
            </a:r>
          </a:p>
        </p:txBody>
      </p:sp>
      <p:pic>
        <p:nvPicPr>
          <p:cNvPr id="7" name="Picture 6" descr="A close-up of a paper with writing&#10;&#10;Description automatically generated">
            <a:extLst>
              <a:ext uri="{FF2B5EF4-FFF2-40B4-BE49-F238E27FC236}">
                <a16:creationId xmlns:a16="http://schemas.microsoft.com/office/drawing/2014/main" id="{97696F34-2765-6689-A878-7D484B22BBB3}"/>
              </a:ext>
            </a:extLst>
          </p:cNvPr>
          <p:cNvPicPr>
            <a:picLocks noChangeAspect="1"/>
          </p:cNvPicPr>
          <p:nvPr/>
        </p:nvPicPr>
        <p:blipFill>
          <a:blip r:embed="rId2"/>
          <a:stretch>
            <a:fillRect/>
          </a:stretch>
        </p:blipFill>
        <p:spPr>
          <a:xfrm>
            <a:off x="7850640" y="774285"/>
            <a:ext cx="2581173" cy="2581173"/>
          </a:xfrm>
          <a:prstGeom prst="rect">
            <a:avLst/>
          </a:prstGeom>
        </p:spPr>
      </p:pic>
      <p:pic>
        <p:nvPicPr>
          <p:cNvPr id="5" name="Picture 4" descr="A close up of a logo&#10;&#10;Description automatically generated">
            <a:extLst>
              <a:ext uri="{FF2B5EF4-FFF2-40B4-BE49-F238E27FC236}">
                <a16:creationId xmlns:a16="http://schemas.microsoft.com/office/drawing/2014/main" id="{26EC8F26-7F7F-DCB6-C95E-BEA14F8C6D21}"/>
              </a:ext>
            </a:extLst>
          </p:cNvPr>
          <p:cNvPicPr>
            <a:picLocks noChangeAspect="1"/>
          </p:cNvPicPr>
          <p:nvPr/>
        </p:nvPicPr>
        <p:blipFill>
          <a:blip r:embed="rId3"/>
          <a:stretch>
            <a:fillRect/>
          </a:stretch>
        </p:blipFill>
        <p:spPr>
          <a:xfrm>
            <a:off x="6946667" y="4426748"/>
            <a:ext cx="4389120" cy="877824"/>
          </a:xfrm>
          <a:prstGeom prst="rect">
            <a:avLst/>
          </a:prstGeom>
        </p:spPr>
      </p:pic>
    </p:spTree>
    <p:extLst>
      <p:ext uri="{BB962C8B-B14F-4D97-AF65-F5344CB8AC3E}">
        <p14:creationId xmlns:p14="http://schemas.microsoft.com/office/powerpoint/2010/main" val="34722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92B035-D42B-BF8F-79D0-474F9C8EBB5B}"/>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Introduction</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502AE24-54A0-C78C-3DDD-ECA6136C42C1}"/>
              </a:ext>
            </a:extLst>
          </p:cNvPr>
          <p:cNvSpPr>
            <a:spLocks noGrp="1"/>
          </p:cNvSpPr>
          <p:nvPr>
            <p:ph type="body" idx="1"/>
          </p:nvPr>
        </p:nvSpPr>
        <p:spPr>
          <a:xfrm>
            <a:off x="793661" y="2599509"/>
            <a:ext cx="4530898" cy="3639450"/>
          </a:xfrm>
        </p:spPr>
        <p:txBody>
          <a:bodyPr vert="horz" lIns="91440" tIns="45720" rIns="91440" bIns="45720" rtlCol="0" anchor="ctr">
            <a:normAutofit/>
          </a:bodyPr>
          <a:lstStyle/>
          <a:p>
            <a:r>
              <a:rPr lang="en-US" sz="2000"/>
              <a:t>This study addresses the challenge of predicting stock prices in a highly volatile market by leveraging advanced machine learning techniques.</a:t>
            </a:r>
          </a:p>
        </p:txBody>
      </p:sp>
      <p:pic>
        <p:nvPicPr>
          <p:cNvPr id="5" name="Picture 4" descr="A graph showing a line graph&#10;&#10;Description automatically generated with medium confidence">
            <a:extLst>
              <a:ext uri="{FF2B5EF4-FFF2-40B4-BE49-F238E27FC236}">
                <a16:creationId xmlns:a16="http://schemas.microsoft.com/office/drawing/2014/main" id="{D63711E2-DEA9-6C6C-B0C8-46A11EEB1762}"/>
              </a:ext>
            </a:extLst>
          </p:cNvPr>
          <p:cNvPicPr>
            <a:picLocks noChangeAspect="1"/>
          </p:cNvPicPr>
          <p:nvPr/>
        </p:nvPicPr>
        <p:blipFill>
          <a:blip r:embed="rId2"/>
          <a:stretch>
            <a:fillRect/>
          </a:stretch>
        </p:blipFill>
        <p:spPr>
          <a:xfrm>
            <a:off x="5911532" y="2902329"/>
            <a:ext cx="5150277" cy="2878095"/>
          </a:xfrm>
          <a:prstGeom prst="rect">
            <a:avLst/>
          </a:prstGeo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75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847D1-4ED2-5020-D59E-1F9101730EBB}"/>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Objectives</a:t>
            </a:r>
          </a:p>
        </p:txBody>
      </p:sp>
      <p:sp>
        <p:nvSpPr>
          <p:cNvPr id="3" name="Text Placeholder 2">
            <a:extLst>
              <a:ext uri="{FF2B5EF4-FFF2-40B4-BE49-F238E27FC236}">
                <a16:creationId xmlns:a16="http://schemas.microsoft.com/office/drawing/2014/main" id="{4E7DF1BC-33FD-FE43-F0EA-468353A0F0AE}"/>
              </a:ext>
            </a:extLst>
          </p:cNvPr>
          <p:cNvSpPr>
            <a:spLocks noGrp="1"/>
          </p:cNvSpPr>
          <p:nvPr>
            <p:ph type="body" idx="1"/>
          </p:nvPr>
        </p:nvSpPr>
        <p:spPr>
          <a:xfrm>
            <a:off x="761800" y="2470244"/>
            <a:ext cx="5334197" cy="3769835"/>
          </a:xfrm>
        </p:spPr>
        <p:txBody>
          <a:bodyPr vert="horz" lIns="91440" tIns="45720" rIns="91440" bIns="45720" rtlCol="0" anchor="ctr">
            <a:normAutofit fontScale="85000" lnSpcReduction="20000"/>
          </a:bodyPr>
          <a:lstStyle/>
          <a:p>
            <a:r>
              <a:rPr lang="en-US" sz="2000" dirty="0"/>
              <a:t>Creating a Predictive Model: Using a three-layer multilayer perceptron that was trained using the backpropagation algorithm, create a robust model.</a:t>
            </a:r>
          </a:p>
          <a:p>
            <a:r>
              <a:rPr lang="en-US" sz="2000" dirty="0"/>
              <a:t>Including Crucial Variables: To capture a range of influences on stock price movements, identify and incorporate crucial input variables, such as technical and fundamental analytical features.</a:t>
            </a:r>
          </a:p>
          <a:p>
            <a:r>
              <a:rPr lang="en-US" sz="2000" dirty="0"/>
              <a:t>Optimizing Model Architecture: To improve forecast accuracy and optimize the model's architecture, try out different configurations.</a:t>
            </a:r>
          </a:p>
          <a:p>
            <a:r>
              <a:rPr lang="en-US" sz="2000" dirty="0"/>
              <a:t>Analyzing a Hybrid Approach: Determine how well a hybridized prediction approach combines technical and fundamental analytical variables.</a:t>
            </a:r>
          </a:p>
          <a:p>
            <a:r>
              <a:rPr lang="en-US" sz="2000" dirty="0"/>
              <a:t>Testing and Validation : Make use of performance metrics and properly chosen datasets to carry out comprehensive testing and validation.</a:t>
            </a:r>
          </a:p>
        </p:txBody>
      </p:sp>
      <p:pic>
        <p:nvPicPr>
          <p:cNvPr id="14" name="Picture 13" descr="A green and purple cubes&#10;&#10;Description automatically generated with medium confidence">
            <a:extLst>
              <a:ext uri="{FF2B5EF4-FFF2-40B4-BE49-F238E27FC236}">
                <a16:creationId xmlns:a16="http://schemas.microsoft.com/office/drawing/2014/main" id="{6E637AB8-171F-A58F-C45D-30398B13A13F}"/>
              </a:ext>
            </a:extLst>
          </p:cNvPr>
          <p:cNvPicPr>
            <a:picLocks noChangeAspect="1"/>
          </p:cNvPicPr>
          <p:nvPr/>
        </p:nvPicPr>
        <p:blipFill rotWithShape="1">
          <a:blip r:embed="rId2"/>
          <a:srcRect l="11437" r="44880"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7317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94A72-FBD3-F2DB-5083-E5A0F3AD741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Background</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D8621ED-6C5C-51EB-FF2C-3748FCE47A07}"/>
              </a:ext>
            </a:extLst>
          </p:cNvPr>
          <p:cNvSpPr>
            <a:spLocks noGrp="1"/>
          </p:cNvSpPr>
          <p:nvPr>
            <p:ph type="body" idx="1"/>
          </p:nvPr>
        </p:nvSpPr>
        <p:spPr>
          <a:xfrm>
            <a:off x="793661" y="2599509"/>
            <a:ext cx="4530898" cy="3639450"/>
          </a:xfrm>
        </p:spPr>
        <p:txBody>
          <a:bodyPr vert="horz" lIns="91440" tIns="45720" rIns="91440" bIns="45720" rtlCol="0" anchor="ctr">
            <a:normAutofit/>
          </a:bodyPr>
          <a:lstStyle/>
          <a:p>
            <a:r>
              <a:rPr lang="en-US" sz="2000"/>
              <a:t>Stock price prediction is a critical area of research in finance and economics. Accurate predictions can lead to significant financial gains for investors and institutions. However, the stock market is highly volatile and influenced by various unpredictable factors, making accurate predictions challenging.</a:t>
            </a:r>
          </a:p>
        </p:txBody>
      </p:sp>
      <p:pic>
        <p:nvPicPr>
          <p:cNvPr id="5" name="Picture 4" descr="A diagram of a chart&#10;&#10;Description automatically generated">
            <a:extLst>
              <a:ext uri="{FF2B5EF4-FFF2-40B4-BE49-F238E27FC236}">
                <a16:creationId xmlns:a16="http://schemas.microsoft.com/office/drawing/2014/main" id="{4142E7AA-B31B-836E-3D2A-A9238BA6890D}"/>
              </a:ext>
            </a:extLst>
          </p:cNvPr>
          <p:cNvPicPr>
            <a:picLocks noChangeAspect="1"/>
          </p:cNvPicPr>
          <p:nvPr/>
        </p:nvPicPr>
        <p:blipFill>
          <a:blip r:embed="rId2"/>
          <a:stretch>
            <a:fillRect/>
          </a:stretch>
        </p:blipFill>
        <p:spPr>
          <a:xfrm>
            <a:off x="5911532" y="2873548"/>
            <a:ext cx="5150277" cy="2935657"/>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82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C68AC-8852-3081-7C6A-A0DA6F67FCC6}"/>
              </a:ext>
            </a:extLst>
          </p:cNvPr>
          <p:cNvSpPr>
            <a:spLocks noGrp="1"/>
          </p:cNvSpPr>
          <p:nvPr>
            <p:ph type="title"/>
          </p:nvPr>
        </p:nvSpPr>
        <p:spPr>
          <a:xfrm>
            <a:off x="818984" y="4230093"/>
            <a:ext cx="4150581" cy="1800165"/>
          </a:xfrm>
        </p:spPr>
        <p:txBody>
          <a:bodyPr vert="horz" lIns="91440" tIns="45720" rIns="91440" bIns="45720" rtlCol="0" anchor="t">
            <a:normAutofit/>
          </a:bodyPr>
          <a:lstStyle/>
          <a:p>
            <a:pPr algn="r"/>
            <a:r>
              <a:rPr lang="en-US" sz="4000" kern="1200">
                <a:solidFill>
                  <a:schemeClr val="tx1"/>
                </a:solidFill>
                <a:latin typeface="+mj-lt"/>
                <a:ea typeface="+mj-ea"/>
                <a:cs typeface="+mj-cs"/>
              </a:rPr>
              <a:t>Traditional Methods</a:t>
            </a:r>
          </a:p>
        </p:txBody>
      </p:sp>
      <p:pic>
        <p:nvPicPr>
          <p:cNvPr id="5" name="Picture 4" descr="A diagram of a stock prediction techniques&#10;&#10;Description automatically generated">
            <a:extLst>
              <a:ext uri="{FF2B5EF4-FFF2-40B4-BE49-F238E27FC236}">
                <a16:creationId xmlns:a16="http://schemas.microsoft.com/office/drawing/2014/main" id="{4D578B5A-1DA7-9028-CE52-8FBF1A543448}"/>
              </a:ext>
            </a:extLst>
          </p:cNvPr>
          <p:cNvPicPr>
            <a:picLocks noChangeAspect="1"/>
          </p:cNvPicPr>
          <p:nvPr/>
        </p:nvPicPr>
        <p:blipFill>
          <a:blip r:embed="rId2"/>
          <a:stretch>
            <a:fillRect/>
          </a:stretch>
        </p:blipFill>
        <p:spPr>
          <a:xfrm>
            <a:off x="556592" y="729988"/>
            <a:ext cx="11139778" cy="2909749"/>
          </a:xfrm>
          <a:prstGeom prst="rect">
            <a:avLst/>
          </a:prstGeom>
        </p:spPr>
      </p:pic>
      <p:sp>
        <p:nvSpPr>
          <p:cNvPr id="3" name="Text Placeholder 2">
            <a:extLst>
              <a:ext uri="{FF2B5EF4-FFF2-40B4-BE49-F238E27FC236}">
                <a16:creationId xmlns:a16="http://schemas.microsoft.com/office/drawing/2014/main" id="{871E8151-6C55-1F44-2E0F-EF50DF26BE31}"/>
              </a:ext>
            </a:extLst>
          </p:cNvPr>
          <p:cNvSpPr>
            <a:spLocks noGrp="1"/>
          </p:cNvSpPr>
          <p:nvPr>
            <p:ph type="body" idx="1"/>
          </p:nvPr>
        </p:nvSpPr>
        <p:spPr>
          <a:xfrm>
            <a:off x="5246415" y="4230094"/>
            <a:ext cx="6235268" cy="1800164"/>
          </a:xfrm>
        </p:spPr>
        <p:txBody>
          <a:bodyPr vert="horz" lIns="91440" tIns="45720" rIns="91440" bIns="45720" rtlCol="0" anchor="t">
            <a:normAutofit/>
          </a:bodyPr>
          <a:lstStyle/>
          <a:p>
            <a:r>
              <a:rPr lang="en-US" sz="2000"/>
              <a:t>Traditional methods for stock price prediction include techniques such as moving averages, exponential smoothing, and ARIMA models. While these methods have been useful, they often rely on linear assumptions and may not capture the complex patterns present in stock price movements.</a:t>
            </a:r>
          </a:p>
        </p:txBody>
      </p:sp>
      <p:sp>
        <p:nvSpPr>
          <p:cNvPr id="28" name="Rectangle 27">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82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7412B8E-484B-4452-8644-AD263F593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7" name="Rectangle 3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1F395-C520-B2B5-8387-C4948BF8E0EC}"/>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600"/>
              <a:t>Literature Review</a:t>
            </a:r>
          </a:p>
        </p:txBody>
      </p:sp>
      <p:sp>
        <p:nvSpPr>
          <p:cNvPr id="3" name="Text Placeholder 2">
            <a:extLst>
              <a:ext uri="{FF2B5EF4-FFF2-40B4-BE49-F238E27FC236}">
                <a16:creationId xmlns:a16="http://schemas.microsoft.com/office/drawing/2014/main" id="{FD1BE440-612C-6E1B-F229-6FDD66738502}"/>
              </a:ext>
            </a:extLst>
          </p:cNvPr>
          <p:cNvSpPr>
            <a:spLocks noGrp="1"/>
          </p:cNvSpPr>
          <p:nvPr>
            <p:ph type="body" idx="1"/>
          </p:nvPr>
        </p:nvSpPr>
        <p:spPr>
          <a:xfrm>
            <a:off x="1045029" y="2524721"/>
            <a:ext cx="4991629" cy="3677123"/>
          </a:xfrm>
        </p:spPr>
        <p:txBody>
          <a:bodyPr vert="horz" lIns="91440" tIns="45720" rIns="91440" bIns="45720" rtlCol="0" anchor="ctr">
            <a:normAutofit/>
          </a:bodyPr>
          <a:lstStyle/>
          <a:p>
            <a:r>
              <a:rPr lang="en-US" sz="1000" b="1" i="0" u="none" strike="noStrike" dirty="0">
                <a:effectLst/>
              </a:rPr>
              <a:t>Traditional Methods:</a:t>
            </a:r>
            <a:endParaRPr lang="en-US" sz="1000" b="0" i="0" u="none" strike="noStrike" dirty="0">
              <a:effectLst/>
            </a:endParaRPr>
          </a:p>
          <a:p>
            <a:pPr marL="0" indent="0">
              <a:buNone/>
            </a:pPr>
            <a:r>
              <a:rPr lang="en-US" sz="1000" b="0" i="0" u="none" strike="noStrike" dirty="0">
                <a:effectLst/>
              </a:rPr>
              <a:t>Moving averages, exponential smoothing, ARIMA</a:t>
            </a:r>
          </a:p>
          <a:p>
            <a:r>
              <a:rPr lang="en-US" sz="1000" b="1" i="0" u="none" strike="noStrike" dirty="0">
                <a:effectLst/>
              </a:rPr>
              <a:t>Machine Learning:</a:t>
            </a:r>
            <a:endParaRPr lang="en-US" sz="1000" b="0" i="0" u="none" strike="noStrike" dirty="0">
              <a:effectLst/>
            </a:endParaRPr>
          </a:p>
          <a:p>
            <a:pPr marL="0" indent="0">
              <a:buNone/>
            </a:pPr>
            <a:r>
              <a:rPr lang="en-US" sz="1000" b="0" i="0" u="none" strike="noStrike" dirty="0">
                <a:effectLst/>
              </a:rPr>
              <a:t>SVM, Random Forests</a:t>
            </a:r>
          </a:p>
          <a:p>
            <a:r>
              <a:rPr lang="en-US" sz="1000" b="1" i="0" u="none" strike="noStrike" dirty="0">
                <a:effectLst/>
              </a:rPr>
              <a:t>Deep Learning:</a:t>
            </a:r>
            <a:endParaRPr lang="en-US" sz="1000" b="0" i="0" u="none" strike="noStrike" dirty="0">
              <a:effectLst/>
            </a:endParaRPr>
          </a:p>
          <a:p>
            <a:pPr marL="0" indent="0">
              <a:buNone/>
            </a:pPr>
            <a:r>
              <a:rPr lang="en-US" sz="1000" b="0" i="0" u="none" strike="noStrike" dirty="0">
                <a:effectLst/>
              </a:rPr>
              <a:t>RNNs: Time series forecasting, vanishing gradient problem</a:t>
            </a:r>
          </a:p>
          <a:p>
            <a:pPr marL="0" indent="0">
              <a:buNone/>
            </a:pPr>
            <a:r>
              <a:rPr lang="en-US" sz="1000" b="0" i="0" u="none" strike="noStrike" dirty="0">
                <a:effectLst/>
              </a:rPr>
              <a:t>LSTMs: Superior performance, addresses vanishing gradient</a:t>
            </a:r>
          </a:p>
          <a:p>
            <a:pPr marL="0" indent="0">
              <a:buNone/>
            </a:pPr>
            <a:r>
              <a:rPr lang="en-US" sz="1000" b="0" i="0" u="none" strike="noStrike" dirty="0">
                <a:effectLst/>
              </a:rPr>
              <a:t>CNNs: Captures local features and patterns</a:t>
            </a:r>
          </a:p>
          <a:p>
            <a:r>
              <a:rPr lang="en-US" sz="1000" b="1" i="0" u="none" strike="noStrike" dirty="0">
                <a:effectLst/>
              </a:rPr>
              <a:t>Hybrid Models:</a:t>
            </a:r>
            <a:endParaRPr lang="en-US" sz="1000" b="0" i="0" u="none" strike="noStrike" dirty="0">
              <a:effectLst/>
            </a:endParaRPr>
          </a:p>
          <a:p>
            <a:pPr marL="0" indent="0">
              <a:buNone/>
            </a:pPr>
            <a:r>
              <a:rPr lang="en-US" sz="1000" b="0" i="0" u="none" strike="noStrike" dirty="0">
                <a:effectLst/>
              </a:rPr>
              <a:t>Combining RNNs and CNNs</a:t>
            </a:r>
          </a:p>
          <a:p>
            <a:r>
              <a:rPr lang="en-US" sz="1000" b="1" i="0" u="none" strike="noStrike" dirty="0">
                <a:effectLst/>
              </a:rPr>
              <a:t>Sentiment Analysis:</a:t>
            </a:r>
            <a:endParaRPr lang="en-US" sz="1000" b="0" i="0" u="none" strike="noStrike" dirty="0">
              <a:effectLst/>
            </a:endParaRPr>
          </a:p>
          <a:p>
            <a:pPr marL="0" indent="0">
              <a:buNone/>
            </a:pPr>
            <a:r>
              <a:rPr lang="en-US" sz="1000" b="0" i="0" u="none" strike="noStrike" dirty="0">
                <a:effectLst/>
              </a:rPr>
              <a:t>News articles, social media, financial reports</a:t>
            </a:r>
          </a:p>
          <a:p>
            <a:r>
              <a:rPr lang="en-US" sz="1000" b="1" i="0" u="none" strike="noStrike" dirty="0">
                <a:effectLst/>
              </a:rPr>
              <a:t>Research Gaps:</a:t>
            </a:r>
            <a:endParaRPr lang="en-US" sz="1000" b="0" i="0" u="none" strike="noStrike" dirty="0">
              <a:effectLst/>
            </a:endParaRPr>
          </a:p>
          <a:p>
            <a:pPr marL="0" indent="0">
              <a:buNone/>
            </a:pPr>
            <a:r>
              <a:rPr lang="en-US" sz="1000" b="0" i="0" u="none" strike="noStrike" dirty="0">
                <a:effectLst/>
              </a:rPr>
              <a:t>Robust models, alternative data sources</a:t>
            </a:r>
          </a:p>
        </p:txBody>
      </p:sp>
      <p:sp>
        <p:nvSpPr>
          <p:cNvPr id="43" name="Rectangle 42">
            <a:extLst>
              <a:ext uri="{FF2B5EF4-FFF2-40B4-BE49-F238E27FC236}">
                <a16:creationId xmlns:a16="http://schemas.microsoft.com/office/drawing/2014/main" id="{0FD95D09-2666-454C-AE57-F5C7D8660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9" y="650054"/>
            <a:ext cx="4719382" cy="55964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tree&#10;&#10;Description automatically generated">
            <a:extLst>
              <a:ext uri="{FF2B5EF4-FFF2-40B4-BE49-F238E27FC236}">
                <a16:creationId xmlns:a16="http://schemas.microsoft.com/office/drawing/2014/main" id="{6F2F8051-8D15-59AB-8623-5D4AE24D3B30}"/>
              </a:ext>
            </a:extLst>
          </p:cNvPr>
          <p:cNvPicPr>
            <a:picLocks noChangeAspect="1"/>
          </p:cNvPicPr>
          <p:nvPr/>
        </p:nvPicPr>
        <p:blipFill>
          <a:blip r:embed="rId2"/>
          <a:stretch>
            <a:fillRect/>
          </a:stretch>
        </p:blipFill>
        <p:spPr>
          <a:xfrm>
            <a:off x="6881707" y="873941"/>
            <a:ext cx="2064082" cy="1475818"/>
          </a:xfrm>
          <a:prstGeom prst="rect">
            <a:avLst/>
          </a:prstGeom>
        </p:spPr>
      </p:pic>
      <p:pic>
        <p:nvPicPr>
          <p:cNvPr id="5" name="Picture 4" descr="A graph showing the price of a stock market&#10;&#10;Description automatically generated">
            <a:extLst>
              <a:ext uri="{FF2B5EF4-FFF2-40B4-BE49-F238E27FC236}">
                <a16:creationId xmlns:a16="http://schemas.microsoft.com/office/drawing/2014/main" id="{BFDDF3D5-9271-71DF-AA90-D6B649B93A02}"/>
              </a:ext>
            </a:extLst>
          </p:cNvPr>
          <p:cNvPicPr>
            <a:picLocks noChangeAspect="1"/>
          </p:cNvPicPr>
          <p:nvPr/>
        </p:nvPicPr>
        <p:blipFill>
          <a:blip r:embed="rId3"/>
          <a:stretch>
            <a:fillRect/>
          </a:stretch>
        </p:blipFill>
        <p:spPr>
          <a:xfrm>
            <a:off x="9076116" y="873940"/>
            <a:ext cx="2064082" cy="1253929"/>
          </a:xfrm>
          <a:prstGeom prst="rect">
            <a:avLst/>
          </a:prstGeom>
        </p:spPr>
      </p:pic>
      <p:pic>
        <p:nvPicPr>
          <p:cNvPr id="9" name="Picture 8" descr="A graph and a diagram&#10;&#10;Description automatically generated">
            <a:extLst>
              <a:ext uri="{FF2B5EF4-FFF2-40B4-BE49-F238E27FC236}">
                <a16:creationId xmlns:a16="http://schemas.microsoft.com/office/drawing/2014/main" id="{D198F82F-3922-FA02-213C-C55887F571AB}"/>
              </a:ext>
            </a:extLst>
          </p:cNvPr>
          <p:cNvPicPr>
            <a:picLocks noChangeAspect="1"/>
          </p:cNvPicPr>
          <p:nvPr/>
        </p:nvPicPr>
        <p:blipFill>
          <a:blip r:embed="rId4"/>
          <a:stretch>
            <a:fillRect/>
          </a:stretch>
        </p:blipFill>
        <p:spPr>
          <a:xfrm>
            <a:off x="6881706" y="2992610"/>
            <a:ext cx="4258492" cy="1639519"/>
          </a:xfrm>
          <a:prstGeom prst="rect">
            <a:avLst/>
          </a:prstGeom>
        </p:spPr>
      </p:pic>
      <p:cxnSp>
        <p:nvCxnSpPr>
          <p:cNvPr id="45" name="Straight Connector 4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89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76A58-A9CB-EC35-EFE3-9115830579F7}"/>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a:t>Data Collection</a:t>
            </a:r>
          </a:p>
        </p:txBody>
      </p:sp>
      <p:grpSp>
        <p:nvGrpSpPr>
          <p:cNvPr id="25" name="Group 2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389725E-0CCC-3B85-4248-ABFB1C9F747C}"/>
              </a:ext>
            </a:extLst>
          </p:cNvPr>
          <p:cNvSpPr>
            <a:spLocks noGrp="1"/>
          </p:cNvSpPr>
          <p:nvPr>
            <p:ph type="body" idx="1"/>
          </p:nvPr>
        </p:nvSpPr>
        <p:spPr>
          <a:xfrm>
            <a:off x="590719" y="2330505"/>
            <a:ext cx="5278066" cy="3979585"/>
          </a:xfrm>
        </p:spPr>
        <p:txBody>
          <a:bodyPr vert="horz" lIns="91440" tIns="45720" rIns="91440" bIns="45720" rtlCol="0" anchor="ctr">
            <a:normAutofit lnSpcReduction="10000"/>
          </a:bodyPr>
          <a:lstStyle/>
          <a:p>
            <a:pPr marL="0" indent="0">
              <a:buNone/>
            </a:pPr>
            <a:r>
              <a:rPr lang="en-US" sz="2000" dirty="0"/>
              <a:t>- Source: Yahoo Finance via </a:t>
            </a:r>
            <a:r>
              <a:rPr lang="en-US" sz="2000" dirty="0" err="1"/>
              <a:t>yfinance</a:t>
            </a:r>
            <a:r>
              <a:rPr lang="en-US" sz="2000" dirty="0"/>
              <a:t> Python package</a:t>
            </a:r>
          </a:p>
          <a:p>
            <a:pPr marL="0" indent="0">
              <a:buNone/>
            </a:pPr>
            <a:r>
              <a:rPr lang="en-US" sz="2000" dirty="0"/>
              <a:t>- Location: Kaggle - Historical daily prices for NASDAQ stocks and ETFs</a:t>
            </a:r>
          </a:p>
          <a:p>
            <a:pPr marL="0" indent="0">
              <a:buNone/>
            </a:pPr>
            <a:r>
              <a:rPr lang="en-US" sz="2000" dirty="0"/>
              <a:t>- Dataset Format: CSV files named by ticker symbols</a:t>
            </a:r>
          </a:p>
          <a:p>
            <a:pPr marL="0" indent="0">
              <a:buNone/>
            </a:pPr>
            <a:r>
              <a:rPr lang="en-US" sz="2000" dirty="0"/>
              <a:t>- Fields: Date, Open, High, Low, Close, Adj Close, Volume</a:t>
            </a:r>
          </a:p>
          <a:p>
            <a:pPr marL="0" indent="0">
              <a:buNone/>
            </a:pPr>
            <a:r>
              <a:rPr lang="en-US" sz="2000" dirty="0"/>
              <a:t>- Processing: Identified trends, support, and resistance levels</a:t>
            </a:r>
          </a:p>
          <a:p>
            <a:pPr marL="0" indent="0">
              <a:buNone/>
            </a:pPr>
            <a:r>
              <a:rPr lang="en-US" sz="2000" dirty="0"/>
              <a:t>- Reference: Kaggle Stock Market </a:t>
            </a:r>
            <a:r>
              <a:rPr lang="en-US" sz="2000" dirty="0" err="1"/>
              <a:t>Dataset</a:t>
            </a:r>
            <a:r>
              <a:rPr lang="en-US" sz="2000" dirty="0" err="1">
                <a:hlinkClick r:id="rId2"/>
              </a:rPr>
              <a:t>Kaggle</a:t>
            </a:r>
            <a:r>
              <a:rPr lang="en-US" sz="2000" dirty="0">
                <a:hlinkClick r:id="rId2"/>
              </a:rPr>
              <a:t> DataSet</a:t>
            </a:r>
            <a:endParaRPr lang="en-US" sz="2000" dirty="0"/>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A46550-B391-ED33-343E-9F26B8F3AAF3}"/>
              </a:ext>
            </a:extLst>
          </p:cNvPr>
          <p:cNvPicPr>
            <a:picLocks noChangeAspect="1"/>
          </p:cNvPicPr>
          <p:nvPr/>
        </p:nvPicPr>
        <p:blipFill>
          <a:blip r:embed="rId3"/>
          <a:stretch>
            <a:fillRect/>
          </a:stretch>
        </p:blipFill>
        <p:spPr>
          <a:xfrm>
            <a:off x="7183176" y="581892"/>
            <a:ext cx="4197927"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19BA7E5-A454-1529-B67D-4FEF2BD55795}"/>
              </a:ext>
            </a:extLst>
          </p:cNvPr>
          <p:cNvPicPr>
            <a:picLocks noChangeAspect="1"/>
          </p:cNvPicPr>
          <p:nvPr/>
        </p:nvPicPr>
        <p:blipFill>
          <a:blip r:embed="rId4"/>
          <a:stretch>
            <a:fillRect/>
          </a:stretch>
        </p:blipFill>
        <p:spPr>
          <a:xfrm>
            <a:off x="7182244" y="3707894"/>
            <a:ext cx="4197927" cy="2518756"/>
          </a:xfrm>
          <a:prstGeom prst="rect">
            <a:avLst/>
          </a:prstGeom>
        </p:spPr>
      </p:pic>
    </p:spTree>
    <p:extLst>
      <p:ext uri="{BB962C8B-B14F-4D97-AF65-F5344CB8AC3E}">
        <p14:creationId xmlns:p14="http://schemas.microsoft.com/office/powerpoint/2010/main" val="278019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3DA7A-498F-992B-43D5-601A43BD31FB}"/>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Methodology</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B7183A0-31B6-0117-70FC-DB71742ACD2F}"/>
              </a:ext>
            </a:extLst>
          </p:cNvPr>
          <p:cNvSpPr>
            <a:spLocks noGrp="1"/>
          </p:cNvSpPr>
          <p:nvPr>
            <p:ph type="body" idx="1"/>
          </p:nvPr>
        </p:nvSpPr>
        <p:spPr>
          <a:xfrm>
            <a:off x="590719" y="2330505"/>
            <a:ext cx="4559425" cy="3979585"/>
          </a:xfrm>
        </p:spPr>
        <p:txBody>
          <a:bodyPr vert="horz" lIns="91440" tIns="45720" rIns="91440" bIns="45720" rtlCol="0" anchor="ctr">
            <a:normAutofit/>
          </a:bodyPr>
          <a:lstStyle/>
          <a:p>
            <a:r>
              <a:rPr lang="en-US" sz="2000" dirty="0"/>
              <a:t>Data Collection, Data Preprocessing, Feature Engineering, Model Development, </a:t>
            </a:r>
            <a:r>
              <a:rPr lang="en-US" sz="2000" dirty="0" err="1"/>
              <a:t>Backtesting</a:t>
            </a:r>
            <a:r>
              <a:rPr lang="en-US" sz="2000" dirty="0"/>
              <a:t>, Implementation, Evaluation.</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data flow&#10;&#10;Description automatically generated">
            <a:extLst>
              <a:ext uri="{FF2B5EF4-FFF2-40B4-BE49-F238E27FC236}">
                <a16:creationId xmlns:a16="http://schemas.microsoft.com/office/drawing/2014/main" id="{365DBFA9-3578-6596-CED3-624B749F4F0A}"/>
              </a:ext>
            </a:extLst>
          </p:cNvPr>
          <p:cNvPicPr>
            <a:picLocks noChangeAspect="1"/>
          </p:cNvPicPr>
          <p:nvPr/>
        </p:nvPicPr>
        <p:blipFill rotWithShape="1">
          <a:blip r:embed="rId2"/>
          <a:srcRect l="14954" r="4326" b="1"/>
          <a:stretch/>
        </p:blipFill>
        <p:spPr>
          <a:xfrm>
            <a:off x="5977788" y="799352"/>
            <a:ext cx="5425410" cy="5259296"/>
          </a:xfrm>
          <a:prstGeom prst="rect">
            <a:avLst/>
          </a:prstGeom>
        </p:spPr>
      </p:pic>
    </p:spTree>
    <p:extLst>
      <p:ext uri="{BB962C8B-B14F-4D97-AF65-F5344CB8AC3E}">
        <p14:creationId xmlns:p14="http://schemas.microsoft.com/office/powerpoint/2010/main" val="245431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01552-A360-4F1C-F763-BC4E2F84D65C}"/>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Results</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C641412-69DE-3B7A-215A-617B1BC26FD1}"/>
              </a:ext>
            </a:extLst>
          </p:cNvPr>
          <p:cNvSpPr>
            <a:spLocks noGrp="1"/>
          </p:cNvSpPr>
          <p:nvPr>
            <p:ph type="body" idx="1"/>
          </p:nvPr>
        </p:nvSpPr>
        <p:spPr>
          <a:xfrm>
            <a:off x="645066" y="2031101"/>
            <a:ext cx="4282984" cy="3511943"/>
          </a:xfrm>
        </p:spPr>
        <p:txBody>
          <a:bodyPr vert="horz" lIns="91440" tIns="45720" rIns="91440" bIns="45720" rtlCol="0" anchor="ctr">
            <a:normAutofit/>
          </a:bodyPr>
          <a:lstStyle/>
          <a:p>
            <a:r>
              <a:rPr lang="en-US" sz="1800"/>
              <a:t>The model was trained for 50 epochs, and the training and validation loss were recorded. The performance metrics indicate high accuracy.</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a line&#10;&#10;Description automatically generated">
            <a:extLst>
              <a:ext uri="{FF2B5EF4-FFF2-40B4-BE49-F238E27FC236}">
                <a16:creationId xmlns:a16="http://schemas.microsoft.com/office/drawing/2014/main" id="{393F6652-AA24-EA11-716E-A87FC8301BCB}"/>
              </a:ext>
            </a:extLst>
          </p:cNvPr>
          <p:cNvPicPr>
            <a:picLocks noChangeAspect="1"/>
          </p:cNvPicPr>
          <p:nvPr/>
        </p:nvPicPr>
        <p:blipFill>
          <a:blip r:embed="rId2"/>
          <a:stretch>
            <a:fillRect/>
          </a:stretch>
        </p:blipFill>
        <p:spPr>
          <a:xfrm>
            <a:off x="5987738" y="1624160"/>
            <a:ext cx="5628018" cy="3376810"/>
          </a:xfrm>
          <a:prstGeom prst="rect">
            <a:avLst/>
          </a:prstGeom>
        </p:spPr>
      </p:pic>
    </p:spTree>
    <p:extLst>
      <p:ext uri="{BB962C8B-B14F-4D97-AF65-F5344CB8AC3E}">
        <p14:creationId xmlns:p14="http://schemas.microsoft.com/office/powerpoint/2010/main" val="2634020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714</Words>
  <Application>Microsoft Macintosh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Stock Price Prediction: Addressing the Challenge of Market Dynamics</vt:lpstr>
      <vt:lpstr>Introduction</vt:lpstr>
      <vt:lpstr>Objectives</vt:lpstr>
      <vt:lpstr>Background</vt:lpstr>
      <vt:lpstr>Traditional Methods</vt:lpstr>
      <vt:lpstr>Literature Review</vt:lpstr>
      <vt:lpstr>Data Collection</vt:lpstr>
      <vt:lpstr>Methodology</vt:lpstr>
      <vt:lpstr>Results</vt:lpstr>
      <vt:lpstr>Model Accuracy</vt:lpstr>
      <vt:lpstr>Discussion</vt:lpstr>
      <vt:lpstr>Conclusion</vt:lpstr>
      <vt:lpstr>Future Work</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انس السيد</dc:creator>
  <cp:lastModifiedBy>انس السيد</cp:lastModifiedBy>
  <cp:revision>9</cp:revision>
  <dcterms:created xsi:type="dcterms:W3CDTF">2024-06-05T19:52:04Z</dcterms:created>
  <dcterms:modified xsi:type="dcterms:W3CDTF">2024-06-05T22:02:24Z</dcterms:modified>
</cp:coreProperties>
</file>