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6EC0-618A-4575-9688-C74E2289E808}" type="datetimeFigureOut">
              <a:rPr kumimoji="1" lang="ja-JP" altLang="en-US" smtClean="0"/>
              <a:t>2012/11/29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3169-3298-4D79-B636-094EA9382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71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6EC0-618A-4575-9688-C74E2289E808}" type="datetimeFigureOut">
              <a:rPr kumimoji="1" lang="ja-JP" altLang="en-US" smtClean="0"/>
              <a:t>2012/11/29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3169-3298-4D79-B636-094EA9382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72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6EC0-618A-4575-9688-C74E2289E808}" type="datetimeFigureOut">
              <a:rPr kumimoji="1" lang="ja-JP" altLang="en-US" smtClean="0"/>
              <a:t>2012/11/29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3169-3298-4D79-B636-094EA9382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99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6EC0-618A-4575-9688-C74E2289E808}" type="datetimeFigureOut">
              <a:rPr kumimoji="1" lang="ja-JP" altLang="en-US" smtClean="0"/>
              <a:t>2012/11/29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3169-3298-4D79-B636-094EA9382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79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6EC0-618A-4575-9688-C74E2289E808}" type="datetimeFigureOut">
              <a:rPr kumimoji="1" lang="ja-JP" altLang="en-US" smtClean="0"/>
              <a:t>2012/11/29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3169-3298-4D79-B636-094EA9382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2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6EC0-618A-4575-9688-C74E2289E808}" type="datetimeFigureOut">
              <a:rPr kumimoji="1" lang="ja-JP" altLang="en-US" smtClean="0"/>
              <a:t>2012/11/29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3169-3298-4D79-B636-094EA9382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75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6EC0-618A-4575-9688-C74E2289E808}" type="datetimeFigureOut">
              <a:rPr kumimoji="1" lang="ja-JP" altLang="en-US" smtClean="0"/>
              <a:t>2012/11/29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3169-3298-4D79-B636-094EA9382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84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6EC0-618A-4575-9688-C74E2289E808}" type="datetimeFigureOut">
              <a:rPr kumimoji="1" lang="ja-JP" altLang="en-US" smtClean="0"/>
              <a:t>2012/11/29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3169-3298-4D79-B636-094EA9382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98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6EC0-618A-4575-9688-C74E2289E808}" type="datetimeFigureOut">
              <a:rPr kumimoji="1" lang="ja-JP" altLang="en-US" smtClean="0"/>
              <a:t>2012/11/29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3169-3298-4D79-B636-094EA9382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90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6EC0-618A-4575-9688-C74E2289E808}" type="datetimeFigureOut">
              <a:rPr kumimoji="1" lang="ja-JP" altLang="en-US" smtClean="0"/>
              <a:t>2012/11/29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3169-3298-4D79-B636-094EA9382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52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6EC0-618A-4575-9688-C74E2289E808}" type="datetimeFigureOut">
              <a:rPr kumimoji="1" lang="ja-JP" altLang="en-US" smtClean="0"/>
              <a:t>2012/11/29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3169-3298-4D79-B636-094EA9382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36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6EC0-618A-4575-9688-C74E2289E808}" type="datetimeFigureOut">
              <a:rPr kumimoji="1" lang="ja-JP" altLang="en-US" smtClean="0"/>
              <a:t>2012/11/29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E3169-3298-4D79-B636-094EA9382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92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err="1"/>
              <a:t>mroonga</a:t>
            </a:r>
            <a:r>
              <a:rPr lang="ja-JP" altLang="en-US" dirty="0"/>
              <a:t>を使った、高速な対訳検索＆ダウンロードシステムについて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～</a:t>
            </a:r>
            <a:r>
              <a:rPr lang="en-US" altLang="ja-JP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BI</a:t>
            </a:r>
            <a:r>
              <a:rPr lang="ja-JP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的使い方の場合の高速化～</a:t>
            </a:r>
            <a:endParaRPr kumimoji="1" lang="ja-JP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91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システムによる高速化結果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6711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なんと</a:t>
            </a:r>
            <a:r>
              <a:rPr lang="ja-JP" altLang="en-US" dirty="0" smtClean="0"/>
              <a:t>、５分掛かっていた検索が２秒以下に。</a:t>
            </a:r>
            <a:endParaRPr lang="en-US" altLang="ja-JP" dirty="0" smtClean="0"/>
          </a:p>
          <a:p>
            <a:r>
              <a:rPr kumimoji="1" lang="en-US" altLang="ja-JP" dirty="0" smtClean="0"/>
              <a:t>150</a:t>
            </a:r>
            <a:r>
              <a:rPr kumimoji="1" lang="ja-JP" altLang="en-US" dirty="0" smtClean="0"/>
              <a:t>倍の高速化。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9775" y="3861048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実際の</a:t>
            </a:r>
            <a:r>
              <a:rPr kumimoji="1" lang="en-US" altLang="ja-JP" dirty="0" smtClean="0"/>
              <a:t>bash</a:t>
            </a:r>
            <a:r>
              <a:rPr kumimoji="1" lang="ja-JP" altLang="en-US" dirty="0" smtClean="0"/>
              <a:t>スクリプトは、こんな感じ。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err="1" smtClean="0"/>
              <a:t>mysql</a:t>
            </a:r>
            <a:r>
              <a:rPr kumimoji="1" lang="en-US" altLang="ja-JP" dirty="0" smtClean="0"/>
              <a:t> $c &lt; sql1 &gt; out1 &amp; </a:t>
            </a:r>
            <a:r>
              <a:rPr kumimoji="1" lang="en-US" altLang="ja-JP" dirty="0" err="1" smtClean="0"/>
              <a:t>mysql</a:t>
            </a:r>
            <a:r>
              <a:rPr kumimoji="1" lang="en-US" altLang="ja-JP" dirty="0" smtClean="0"/>
              <a:t> $c &lt; sql2 &gt; out2 &amp; … wait; cat out1 out2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82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クライアント＆サーバー型で、１レコード</a:t>
            </a:r>
            <a:r>
              <a:rPr lang="ja-JP" altLang="en-US" dirty="0"/>
              <a:t>毎</a:t>
            </a:r>
            <a:r>
              <a:rPr lang="ja-JP" altLang="en-US" dirty="0" smtClean="0"/>
              <a:t>にデータを大量にフェッチすると遅い</a:t>
            </a:r>
            <a:endParaRPr lang="en-US" altLang="ja-JP" dirty="0" smtClean="0"/>
          </a:p>
          <a:p>
            <a:r>
              <a:rPr kumimoji="1" lang="en-US" altLang="ja-JP" dirty="0" smtClean="0"/>
              <a:t>SWAP</a:t>
            </a:r>
            <a:r>
              <a:rPr kumimoji="1" lang="ja-JP" altLang="en-US" dirty="0" smtClean="0"/>
              <a:t>が起きる状況だと</a:t>
            </a:r>
            <a:r>
              <a:rPr kumimoji="1" lang="en-US" altLang="ja-JP" dirty="0" err="1" smtClean="0"/>
              <a:t>mroonga</a:t>
            </a:r>
            <a:r>
              <a:rPr kumimoji="1" lang="ja-JP" altLang="en-US" dirty="0" smtClean="0"/>
              <a:t>といえど遅い</a:t>
            </a:r>
            <a:endParaRPr kumimoji="1" lang="en-US" altLang="ja-JP" dirty="0" smtClean="0"/>
          </a:p>
          <a:p>
            <a:r>
              <a:rPr lang="en-US" altLang="ja-JP" dirty="0" smtClean="0"/>
              <a:t>RAM Disk</a:t>
            </a:r>
            <a:r>
              <a:rPr lang="ja-JP" altLang="en-US" dirty="0" smtClean="0"/>
              <a:t>上にデータを置くと速い</a:t>
            </a:r>
            <a:endParaRPr lang="en-US" altLang="ja-JP" dirty="0" smtClean="0"/>
          </a:p>
          <a:p>
            <a:r>
              <a:rPr kumimoji="1" lang="ja-JP" altLang="en-US" dirty="0" smtClean="0"/>
              <a:t>結果をファイルとして得るなら、可能な場合は</a:t>
            </a:r>
            <a:r>
              <a:rPr kumimoji="1" lang="en-US" altLang="ja-JP" dirty="0" err="1" smtClean="0"/>
              <a:t>mysql</a:t>
            </a:r>
            <a:r>
              <a:rPr kumimoji="1" lang="ja-JP" altLang="en-US" dirty="0" smtClean="0"/>
              <a:t>を使って</a:t>
            </a:r>
            <a:r>
              <a:rPr kumimoji="1" lang="ja-JP" altLang="en-US" dirty="0" smtClean="0"/>
              <a:t>１処理で</a:t>
            </a:r>
            <a:r>
              <a:rPr kumimoji="1" lang="ja-JP" altLang="en-US" dirty="0" smtClean="0"/>
              <a:t>取得した方が</a:t>
            </a:r>
            <a:r>
              <a:rPr kumimoji="1" lang="ja-JP" altLang="en-US" dirty="0" smtClean="0"/>
              <a:t>速い</a:t>
            </a:r>
            <a:endParaRPr kumimoji="1" lang="en-US" altLang="ja-JP" dirty="0" smtClean="0"/>
          </a:p>
          <a:p>
            <a:r>
              <a:rPr lang="ja-JP" altLang="en-US" dirty="0" smtClean="0"/>
              <a:t>複数テーブルに分けて検索して結果をマージしたほうが速いかは未検証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90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システム概要</a:t>
            </a:r>
            <a:endParaRPr kumimoji="1" lang="en-US" altLang="ja-JP" dirty="0" smtClean="0"/>
          </a:p>
          <a:p>
            <a:r>
              <a:rPr lang="en-US" altLang="ja-JP" dirty="0"/>
              <a:t>C</a:t>
            </a:r>
            <a:r>
              <a:rPr lang="en-US" altLang="ja-JP" dirty="0" smtClean="0"/>
              <a:t>#</a:t>
            </a:r>
            <a:r>
              <a:rPr lang="ja-JP" altLang="en-US" dirty="0" smtClean="0"/>
              <a:t>プログラマが構築した第</a:t>
            </a:r>
            <a:r>
              <a:rPr lang="en-US" altLang="ja-JP" dirty="0" smtClean="0"/>
              <a:t>1</a:t>
            </a:r>
            <a:r>
              <a:rPr lang="ja-JP" altLang="en-US" dirty="0" smtClean="0"/>
              <a:t>システム</a:t>
            </a:r>
            <a:endParaRPr lang="en-US" altLang="ja-JP" dirty="0" smtClean="0"/>
          </a:p>
          <a:p>
            <a:r>
              <a:rPr kumimoji="1" lang="ja-JP" altLang="en-US" dirty="0"/>
              <a:t>第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システムの特性</a:t>
            </a:r>
            <a:endParaRPr kumimoji="1" lang="en-US" altLang="ja-JP" dirty="0" smtClean="0"/>
          </a:p>
          <a:p>
            <a:r>
              <a:rPr lang="ja-JP" altLang="en-US" dirty="0"/>
              <a:t>ユーザーから</a:t>
            </a:r>
            <a:r>
              <a:rPr lang="ja-JP" altLang="en-US" dirty="0" smtClean="0"/>
              <a:t>の要望</a:t>
            </a:r>
            <a:endParaRPr kumimoji="1" lang="en-US" altLang="ja-JP" dirty="0" smtClean="0"/>
          </a:p>
          <a:p>
            <a:r>
              <a:rPr lang="ja-JP" altLang="en-US" dirty="0"/>
              <a:t>遅い原因</a:t>
            </a:r>
            <a:r>
              <a:rPr lang="ja-JP" altLang="en-US" dirty="0" smtClean="0"/>
              <a:t>の推測</a:t>
            </a:r>
            <a:endParaRPr kumimoji="1" lang="en-US" altLang="ja-JP" dirty="0" smtClean="0"/>
          </a:p>
          <a:p>
            <a:r>
              <a:rPr lang="en-US" altLang="ja-JP" dirty="0" smtClean="0"/>
              <a:t>DB</a:t>
            </a:r>
            <a:r>
              <a:rPr lang="ja-JP" altLang="en-US" dirty="0" smtClean="0"/>
              <a:t>エンジニアが構築した第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システム</a:t>
            </a:r>
            <a:endParaRPr lang="en-US" altLang="ja-JP" dirty="0" smtClean="0"/>
          </a:p>
          <a:p>
            <a:r>
              <a:rPr kumimoji="1" lang="ja-JP" altLang="en-US" dirty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システムの特性</a:t>
            </a:r>
            <a:endParaRPr kumimoji="1" lang="en-US" altLang="ja-JP" dirty="0" smtClean="0"/>
          </a:p>
          <a:p>
            <a:r>
              <a:rPr lang="ja-JP" altLang="en-US" dirty="0"/>
              <a:t>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システムによる高速化結果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288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３千５百万件の日英対訳データ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（データ量は</a:t>
            </a:r>
            <a:r>
              <a:rPr lang="en-US" altLang="ja-JP" dirty="0" smtClean="0"/>
              <a:t>16GB</a:t>
            </a:r>
            <a:r>
              <a:rPr lang="ja-JP" altLang="en-US" dirty="0" smtClean="0"/>
              <a:t>弱）</a:t>
            </a:r>
            <a:endParaRPr kumimoji="1" lang="en-US" altLang="ja-JP" dirty="0" smtClean="0"/>
          </a:p>
          <a:p>
            <a:r>
              <a:rPr lang="en-US" altLang="ja-JP" dirty="0" err="1" smtClean="0"/>
              <a:t>Mroonga</a:t>
            </a:r>
            <a:r>
              <a:rPr lang="ja-JP" altLang="en-US" dirty="0" smtClean="0"/>
              <a:t>で全文検索</a:t>
            </a:r>
            <a:r>
              <a:rPr lang="en-US" altLang="ja-JP" dirty="0" smtClean="0"/>
              <a:t>DB</a:t>
            </a:r>
            <a:r>
              <a:rPr lang="ja-JP" altLang="en-US" dirty="0" smtClean="0"/>
              <a:t>を構築</a:t>
            </a:r>
            <a:endParaRPr lang="en-US" altLang="ja-JP" dirty="0" smtClean="0"/>
          </a:p>
          <a:p>
            <a:r>
              <a:rPr kumimoji="1" lang="ja-JP" altLang="en-US" dirty="0" smtClean="0"/>
              <a:t>単語 </a:t>
            </a:r>
            <a:r>
              <a:rPr kumimoji="1" lang="en-US" altLang="ja-JP" dirty="0" smtClean="0"/>
              <a:t>or </a:t>
            </a:r>
            <a:r>
              <a:rPr kumimoji="1" lang="ja-JP" altLang="en-US" dirty="0" smtClean="0"/>
              <a:t>フレーズで検索</a:t>
            </a:r>
            <a:endParaRPr kumimoji="1" lang="en-US" altLang="ja-JP" dirty="0" smtClean="0"/>
          </a:p>
          <a:p>
            <a:r>
              <a:rPr lang="ja-JP" altLang="en-US" dirty="0"/>
              <a:t>検索結果</a:t>
            </a:r>
            <a:r>
              <a:rPr lang="ja-JP" altLang="en-US" dirty="0" smtClean="0"/>
              <a:t>をファイルとしてダウンロード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12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C#</a:t>
            </a:r>
            <a:r>
              <a:rPr lang="ja-JP" altLang="en-US" dirty="0" smtClean="0"/>
              <a:t>プログラマが構築した第</a:t>
            </a:r>
            <a:r>
              <a:rPr lang="en-US" altLang="ja-JP" dirty="0" smtClean="0"/>
              <a:t>1</a:t>
            </a:r>
            <a:r>
              <a:rPr lang="ja-JP" altLang="en-US" dirty="0" smtClean="0"/>
              <a:t>システム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SENNA</a:t>
            </a:r>
            <a:r>
              <a:rPr kumimoji="1" lang="ja-JP" altLang="en-US" dirty="0" err="1" smtClean="0"/>
              <a:t>での</a:t>
            </a:r>
            <a:r>
              <a:rPr kumimoji="1" lang="ja-JP" altLang="en-US" dirty="0" smtClean="0"/>
              <a:t>知見を活かし、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百万件程度にテーブルを分割</a:t>
            </a:r>
            <a:endParaRPr kumimoji="1" lang="en-US" altLang="ja-JP" dirty="0" smtClean="0"/>
          </a:p>
          <a:p>
            <a:r>
              <a:rPr kumimoji="1" lang="ja-JP" altLang="en-US" dirty="0" smtClean="0"/>
              <a:t>分割後に別データを追加したので</a:t>
            </a:r>
            <a:r>
              <a:rPr lang="ja-JP" altLang="en-US" dirty="0"/>
              <a:t>件数</a:t>
            </a:r>
            <a:r>
              <a:rPr lang="ja-JP" altLang="en-US" dirty="0" smtClean="0"/>
              <a:t>が不揃いに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（第</a:t>
            </a:r>
            <a:r>
              <a:rPr lang="en-US" altLang="ja-JP" dirty="0" smtClean="0"/>
              <a:t>1~</a:t>
            </a:r>
            <a:r>
              <a:rPr lang="ja-JP" altLang="en-US" dirty="0" smtClean="0"/>
              <a:t>第</a:t>
            </a:r>
            <a:r>
              <a:rPr lang="en-US" altLang="ja-JP" dirty="0" smtClean="0"/>
              <a:t>4</a:t>
            </a:r>
            <a:r>
              <a:rPr lang="ja-JP" altLang="en-US" dirty="0" smtClean="0"/>
              <a:t>テーブルは</a:t>
            </a:r>
            <a:r>
              <a:rPr lang="en-US" altLang="ja-JP" dirty="0" smtClean="0"/>
              <a:t>5</a:t>
            </a:r>
            <a:r>
              <a:rPr lang="ja-JP" altLang="en-US" dirty="0" smtClean="0"/>
              <a:t>百万件、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第</a:t>
            </a:r>
            <a:r>
              <a:rPr lang="en-US" altLang="ja-JP" dirty="0" smtClean="0"/>
              <a:t>5</a:t>
            </a:r>
            <a:r>
              <a:rPr lang="ja-JP" altLang="en-US" dirty="0" smtClean="0"/>
              <a:t>は</a:t>
            </a:r>
            <a:r>
              <a:rPr lang="en-US" altLang="ja-JP" dirty="0" smtClean="0"/>
              <a:t>374</a:t>
            </a:r>
            <a:r>
              <a:rPr lang="ja-JP" altLang="en-US" dirty="0" smtClean="0"/>
              <a:t>万件、第</a:t>
            </a:r>
            <a:r>
              <a:rPr lang="en-US" altLang="ja-JP" dirty="0" smtClean="0"/>
              <a:t>6</a:t>
            </a:r>
            <a:r>
              <a:rPr lang="ja-JP" altLang="en-US" dirty="0" smtClean="0"/>
              <a:t>は千百万件）</a:t>
            </a:r>
            <a:endParaRPr lang="en-US" altLang="ja-JP" dirty="0" smtClean="0"/>
          </a:p>
          <a:p>
            <a:r>
              <a:rPr lang="en-US" altLang="ja-JP" dirty="0"/>
              <a:t>C</a:t>
            </a:r>
            <a:r>
              <a:rPr lang="en-US" altLang="ja-JP" dirty="0" smtClean="0"/>
              <a:t>#</a:t>
            </a:r>
            <a:r>
              <a:rPr lang="ja-JP" altLang="en-US" dirty="0" smtClean="0"/>
              <a:t>のプログラムが、エンドユーザーの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r>
              <a:rPr lang="en-US" altLang="ja-JP" dirty="0" smtClean="0"/>
              <a:t>DB</a:t>
            </a:r>
            <a:r>
              <a:rPr lang="ja-JP" altLang="en-US" dirty="0" smtClean="0"/>
              <a:t>自体は同じフロアの別セグメントのマシンルーム内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509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システムの</a:t>
            </a:r>
            <a:r>
              <a:rPr lang="ja-JP" altLang="en-US" dirty="0" smtClean="0"/>
              <a:t>特性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20</a:t>
            </a:r>
            <a:r>
              <a:rPr lang="ja-JP" altLang="en-US" dirty="0" smtClean="0"/>
              <a:t>スレッドで検索（</a:t>
            </a:r>
            <a:r>
              <a:rPr lang="en-US" altLang="ja-JP" dirty="0" smtClean="0"/>
              <a:t>SENNA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知見による）</a:t>
            </a:r>
            <a:endParaRPr lang="en-US" altLang="ja-JP" dirty="0" smtClean="0"/>
          </a:p>
          <a:p>
            <a:r>
              <a:rPr kumimoji="1" lang="ja-JP" altLang="en-US" dirty="0" smtClean="0"/>
              <a:t>１回の</a:t>
            </a:r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で、</a:t>
            </a:r>
            <a:r>
              <a:rPr kumimoji="1" lang="en-US" altLang="ja-JP" dirty="0" smtClean="0"/>
              <a:t>limit 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万を指定</a:t>
            </a:r>
            <a:endParaRPr kumimoji="1" lang="en-US" altLang="ja-JP" dirty="0" smtClean="0"/>
          </a:p>
          <a:p>
            <a:r>
              <a:rPr lang="ja-JP" altLang="en-US" dirty="0"/>
              <a:t>ループ</a:t>
            </a:r>
            <a:r>
              <a:rPr lang="ja-JP" altLang="en-US" dirty="0" smtClean="0"/>
              <a:t>でフェッチ</a:t>
            </a:r>
            <a:endParaRPr lang="en-US" altLang="ja-JP" dirty="0" smtClean="0"/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万件を超えた場合は、</a:t>
            </a:r>
            <a:r>
              <a:rPr kumimoji="1" lang="en-US" altLang="ja-JP" dirty="0" smtClean="0"/>
              <a:t>limit 1</a:t>
            </a:r>
            <a:r>
              <a:rPr kumimoji="1" lang="ja-JP" altLang="en-US" dirty="0" smtClean="0"/>
              <a:t>万 </a:t>
            </a:r>
            <a:r>
              <a:rPr kumimoji="1" lang="en-US" altLang="ja-JP" dirty="0" smtClean="0"/>
              <a:t>offset 1</a:t>
            </a:r>
            <a:r>
              <a:rPr kumimoji="1" lang="ja-JP" altLang="en-US" dirty="0" smtClean="0"/>
              <a:t>万で再検索</a:t>
            </a:r>
            <a:endParaRPr kumimoji="1" lang="en-US" altLang="ja-JP" dirty="0" smtClean="0"/>
          </a:p>
          <a:p>
            <a:r>
              <a:rPr kumimoji="1" lang="ja-JP" altLang="en-US" dirty="0" smtClean="0"/>
              <a:t>単語によっては、検索開始からダウンロード終了まで５分！！</a:t>
            </a:r>
            <a:endParaRPr kumimoji="1" lang="en-US" altLang="ja-JP" dirty="0" smtClean="0"/>
          </a:p>
          <a:p>
            <a:r>
              <a:rPr lang="en-US" altLang="ja-JP" dirty="0" smtClean="0"/>
              <a:t>Xeon L5320(1.8GHz)4</a:t>
            </a:r>
            <a:r>
              <a:rPr lang="ja-JP" altLang="en-US" dirty="0" smtClean="0"/>
              <a:t>コア、８</a:t>
            </a:r>
            <a:r>
              <a:rPr lang="en-US" altLang="ja-JP" dirty="0" smtClean="0"/>
              <a:t>GB</a:t>
            </a:r>
            <a:r>
              <a:rPr lang="ja-JP" altLang="en-US" dirty="0"/>
              <a:t>の</a:t>
            </a:r>
            <a:r>
              <a:rPr lang="en-US" altLang="ja-JP" dirty="0" smtClean="0"/>
              <a:t>RAM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062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ユーザーからの要望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最低でも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秒以内にしてください</a:t>
            </a:r>
            <a:endParaRPr kumimoji="1" lang="en-US" altLang="ja-JP" dirty="0" smtClean="0"/>
          </a:p>
          <a:p>
            <a:r>
              <a:rPr lang="ja-JP" altLang="en-US" dirty="0" smtClean="0"/>
              <a:t>出来れば、</a:t>
            </a:r>
            <a:r>
              <a:rPr lang="en-US" altLang="ja-JP" dirty="0" smtClean="0"/>
              <a:t>5</a:t>
            </a:r>
            <a:r>
              <a:rPr lang="ja-JP" altLang="en-US" dirty="0" smtClean="0"/>
              <a:t>秒以内にしてください</a:t>
            </a:r>
            <a:endParaRPr lang="en-US" altLang="ja-JP" dirty="0" smtClean="0"/>
          </a:p>
          <a:p>
            <a:r>
              <a:rPr kumimoji="1" lang="ja-JP" altLang="en-US" dirty="0" smtClean="0"/>
              <a:t>つまり、現状</a:t>
            </a:r>
            <a:r>
              <a:rPr kumimoji="1" lang="en-US" altLang="ja-JP" dirty="0" smtClean="0"/>
              <a:t>300</a:t>
            </a:r>
            <a:r>
              <a:rPr kumimoji="1" lang="ja-JP" altLang="en-US" dirty="0" smtClean="0"/>
              <a:t>秒の処理を、</a:t>
            </a:r>
            <a:r>
              <a:rPr kumimoji="1" lang="en-US" altLang="ja-JP" dirty="0" smtClean="0"/>
              <a:t>30</a:t>
            </a:r>
            <a:r>
              <a:rPr kumimoji="1" lang="ja-JP" altLang="en-US" dirty="0" smtClean="0"/>
              <a:t>倍～</a:t>
            </a:r>
            <a:r>
              <a:rPr kumimoji="1" lang="en-US" altLang="ja-JP" dirty="0" smtClean="0"/>
              <a:t>60</a:t>
            </a:r>
            <a:r>
              <a:rPr kumimoji="1" lang="ja-JP" altLang="en-US" dirty="0" smtClean="0"/>
              <a:t>倍高速化する必要がある！！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59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遅い原因の推測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20888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何件マッチしたかの </a:t>
            </a:r>
            <a:r>
              <a:rPr lang="en-US" altLang="ja-JP" dirty="0" smtClean="0"/>
              <a:t>select count(1)</a:t>
            </a:r>
            <a:r>
              <a:rPr lang="ja-JP" altLang="en-US" dirty="0" smtClean="0"/>
              <a:t>の結果は１秒以内に返って来る</a:t>
            </a:r>
            <a:endParaRPr lang="en-US" altLang="ja-JP" dirty="0" smtClean="0"/>
          </a:p>
          <a:p>
            <a:r>
              <a:rPr lang="en-US" altLang="ja-JP" dirty="0" smtClean="0"/>
              <a:t>RAM</a:t>
            </a:r>
            <a:r>
              <a:rPr lang="ja-JP" altLang="en-US" dirty="0" smtClean="0"/>
              <a:t>が足りなく、</a:t>
            </a:r>
            <a:r>
              <a:rPr lang="en-US" altLang="ja-JP" dirty="0" smtClean="0"/>
              <a:t>Swap</a:t>
            </a:r>
            <a:r>
              <a:rPr lang="ja-JP" altLang="en-US" dirty="0" smtClean="0"/>
              <a:t>が２</a:t>
            </a:r>
            <a:r>
              <a:rPr lang="en-US" altLang="ja-JP" dirty="0" smtClean="0"/>
              <a:t>GB</a:t>
            </a:r>
            <a:r>
              <a:rPr lang="ja-JP" altLang="en-US" dirty="0" smtClean="0"/>
              <a:t>も使われていた</a:t>
            </a:r>
            <a:endParaRPr lang="en-US" altLang="ja-JP" dirty="0" smtClean="0"/>
          </a:p>
          <a:p>
            <a:r>
              <a:rPr lang="ja-JP" altLang="en-US" dirty="0"/>
              <a:t>フェッチ</a:t>
            </a:r>
            <a:r>
              <a:rPr lang="ja-JP" altLang="en-US" dirty="0" smtClean="0"/>
              <a:t>で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から大量にデータを取得するのに時間が掛かっていると思われる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72000" y="60932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1938" y="4523636"/>
            <a:ext cx="756084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[root@DB28 ~]# free -m</a:t>
            </a:r>
          </a:p>
          <a:p>
            <a:r>
              <a:rPr lang="en-US" altLang="ja-JP" dirty="0"/>
              <a:t>             total       used       free     shared    buffers     cached</a:t>
            </a:r>
          </a:p>
          <a:p>
            <a:r>
              <a:rPr lang="en-US" altLang="ja-JP" dirty="0" err="1"/>
              <a:t>Mem</a:t>
            </a:r>
            <a:r>
              <a:rPr lang="en-US" altLang="ja-JP" dirty="0"/>
              <a:t>:          7981       7937         44          0        156       6731</a:t>
            </a:r>
          </a:p>
          <a:p>
            <a:r>
              <a:rPr lang="en-US" altLang="ja-JP" dirty="0"/>
              <a:t>-/+ buffers/cache:       1049       6932</a:t>
            </a:r>
          </a:p>
          <a:p>
            <a:r>
              <a:rPr lang="en-US" altLang="ja-JP" dirty="0"/>
              <a:t>Swap:         9983       2055       7928</a:t>
            </a:r>
          </a:p>
          <a:p>
            <a:r>
              <a:rPr lang="en-US" altLang="ja-JP" dirty="0"/>
              <a:t>[root@DB28 ~]#</a:t>
            </a:r>
          </a:p>
        </p:txBody>
      </p:sp>
    </p:spTree>
    <p:extLst>
      <p:ext uri="{BB962C8B-B14F-4D97-AF65-F5344CB8AC3E}">
        <p14:creationId xmlns:p14="http://schemas.microsoft.com/office/powerpoint/2010/main" val="339059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DB</a:t>
            </a:r>
            <a:r>
              <a:rPr lang="ja-JP" altLang="en-US" dirty="0" smtClean="0"/>
              <a:t>エンジニアが構築した第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システム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キューブ</a:t>
            </a:r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を使用</a:t>
            </a:r>
            <a:r>
              <a:rPr kumimoji="1" lang="en-US" altLang="ja-JP" dirty="0" smtClean="0"/>
              <a:t>(32GB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RAM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Core i7 3.5GHz </a:t>
            </a:r>
            <a:r>
              <a:rPr kumimoji="1" lang="ja-JP" altLang="en-US" dirty="0" smtClean="0"/>
              <a:t>仮想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コア。マシンルーム内）</a:t>
            </a:r>
            <a:endParaRPr kumimoji="1" lang="en-US" altLang="ja-JP" dirty="0" smtClean="0"/>
          </a:p>
          <a:p>
            <a:r>
              <a:rPr lang="en-US" altLang="ja-JP" dirty="0"/>
              <a:t>/</a:t>
            </a:r>
            <a:r>
              <a:rPr lang="en-US" altLang="ja-JP" dirty="0" err="1" smtClean="0"/>
              <a:t>dev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shm</a:t>
            </a:r>
            <a:r>
              <a:rPr lang="ja-JP" altLang="en-US" dirty="0" smtClean="0"/>
              <a:t> （</a:t>
            </a:r>
            <a:r>
              <a:rPr lang="en-US" altLang="ja-JP" dirty="0" smtClean="0"/>
              <a:t>RAM Disk</a:t>
            </a:r>
            <a:r>
              <a:rPr lang="ja-JP" altLang="en-US" dirty="0" smtClean="0"/>
              <a:t>）上に</a:t>
            </a:r>
            <a:r>
              <a:rPr lang="en-US" altLang="ja-JP" dirty="0" err="1" smtClean="0"/>
              <a:t>mroonga</a:t>
            </a:r>
            <a:r>
              <a:rPr lang="ja-JP" altLang="en-US" dirty="0" smtClean="0"/>
              <a:t>を構築</a:t>
            </a:r>
            <a:endParaRPr lang="en-US" altLang="ja-JP" dirty="0" smtClean="0"/>
          </a:p>
          <a:p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PHP</a:t>
            </a:r>
            <a:r>
              <a:rPr kumimoji="1" lang="ja-JP" altLang="en-US" dirty="0" smtClean="0"/>
              <a:t>に</a:t>
            </a:r>
            <a:endParaRPr kumimoji="1" lang="en-US" altLang="ja-JP" dirty="0" smtClean="0"/>
          </a:p>
          <a:p>
            <a:r>
              <a:rPr lang="en-US" altLang="ja-JP" dirty="0" smtClean="0"/>
              <a:t>PHP</a:t>
            </a:r>
            <a:r>
              <a:rPr lang="ja-JP" altLang="en-US" dirty="0" smtClean="0"/>
              <a:t>がシェルを呼び出し、シェルが</a:t>
            </a:r>
            <a:r>
              <a:rPr lang="en-US" altLang="ja-JP" dirty="0" err="1" smtClean="0"/>
              <a:t>mysql</a:t>
            </a:r>
            <a:r>
              <a:rPr lang="ja-JP" altLang="en-US" dirty="0" smtClean="0"/>
              <a:t>を呼び、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の結果をファイルに出力</a:t>
            </a:r>
            <a:endParaRPr lang="en-US" altLang="ja-JP" dirty="0" smtClean="0"/>
          </a:p>
          <a:p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が８個なので、テーブルを８分割し、１プロセスが１テーブルを検索するようにした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965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システムの</a:t>
            </a:r>
            <a:r>
              <a:rPr lang="ja-JP" altLang="en-US" dirty="0" smtClean="0"/>
              <a:t>特性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各プロセスは、それぞれ用のテーブルを見る</a:t>
            </a:r>
            <a:endParaRPr lang="en-US" altLang="ja-JP" dirty="0" smtClean="0"/>
          </a:p>
          <a:p>
            <a:r>
              <a:rPr lang="ja-JP" altLang="en-US" dirty="0" smtClean="0"/>
              <a:t>８プロセスが、バックグラウンドモードで起動され、検索結果を専用のファイルに書く</a:t>
            </a:r>
            <a:endParaRPr lang="en-US" altLang="ja-JP" dirty="0" smtClean="0"/>
          </a:p>
          <a:p>
            <a:r>
              <a:rPr kumimoji="1" lang="ja-JP" altLang="en-US" dirty="0" smtClean="0"/>
              <a:t>全プロセス終了を待機</a:t>
            </a:r>
            <a:r>
              <a:rPr kumimoji="1" lang="en-US" altLang="ja-JP" dirty="0" smtClean="0"/>
              <a:t>(bash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wait</a:t>
            </a:r>
            <a:r>
              <a:rPr kumimoji="1" lang="ja-JP" altLang="en-US" dirty="0" smtClean="0"/>
              <a:t>を使用）</a:t>
            </a:r>
            <a:endParaRPr kumimoji="1" lang="en-US" altLang="ja-JP" dirty="0" smtClean="0"/>
          </a:p>
          <a:p>
            <a:r>
              <a:rPr lang="ja-JP" altLang="en-US" dirty="0" smtClean="0"/>
              <a:t>全プロセス終了後、各ファイルを</a:t>
            </a:r>
            <a:r>
              <a:rPr lang="en-US" altLang="ja-JP" dirty="0" smtClean="0"/>
              <a:t>cat</a:t>
            </a:r>
            <a:r>
              <a:rPr lang="ja-JP" altLang="en-US" dirty="0" smtClean="0"/>
              <a:t>で繋げて出力</a:t>
            </a:r>
            <a:endParaRPr lang="en-US" altLang="ja-JP" dirty="0" smtClean="0"/>
          </a:p>
          <a:p>
            <a:r>
              <a:rPr kumimoji="1" lang="ja-JP" altLang="en-US" dirty="0"/>
              <a:t>上記</a:t>
            </a:r>
            <a:r>
              <a:rPr kumimoji="1" lang="ja-JP" altLang="en-US" dirty="0" smtClean="0"/>
              <a:t>を１つの</a:t>
            </a:r>
            <a:r>
              <a:rPr kumimoji="1" lang="en-US" altLang="ja-JP" dirty="0" smtClean="0"/>
              <a:t>bash</a:t>
            </a:r>
            <a:r>
              <a:rPr kumimoji="1" lang="ja-JP" altLang="en-US" dirty="0" smtClean="0"/>
              <a:t>コマンドとして実行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53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562</Words>
  <Application>Microsoft Office PowerPoint</Application>
  <PresentationFormat>画面に合わせる (4:3)</PresentationFormat>
  <Paragraphs>71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​​テーマ</vt:lpstr>
      <vt:lpstr>mroongaを使った、高速な対訳検索＆ダウンロードシステムについて</vt:lpstr>
      <vt:lpstr>目次</vt:lpstr>
      <vt:lpstr>システム概要</vt:lpstr>
      <vt:lpstr>C#プログラマが構築した第1システム</vt:lpstr>
      <vt:lpstr>第1システムの特性</vt:lpstr>
      <vt:lpstr>ユーザーからの要望</vt:lpstr>
      <vt:lpstr>遅い原因の推測</vt:lpstr>
      <vt:lpstr>DBエンジニアが構築した第2システム</vt:lpstr>
      <vt:lpstr>第2システムの特性</vt:lpstr>
      <vt:lpstr>第2システムによる高速化結果</vt:lpstr>
      <vt:lpstr>まとめ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mroongaを使った、高速な対訳検索＆ダウンロードシステムについて</dc:title>
  <dc:creator>磯部 和広 ki.</dc:creator>
  <cp:lastModifiedBy>FJ-USER</cp:lastModifiedBy>
  <cp:revision>8</cp:revision>
  <dcterms:created xsi:type="dcterms:W3CDTF">2012-11-29T06:11:29Z</dcterms:created>
  <dcterms:modified xsi:type="dcterms:W3CDTF">2012-11-29T10:44:29Z</dcterms:modified>
</cp:coreProperties>
</file>