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notesSlides/notesSlide31.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4"/>
  </p:notesMasterIdLst>
  <p:sldIdLst>
    <p:sldId id="256" r:id="rId2"/>
    <p:sldId id="258" r:id="rId3"/>
    <p:sldId id="259" r:id="rId4"/>
    <p:sldId id="260" r:id="rId5"/>
    <p:sldId id="265" r:id="rId6"/>
    <p:sldId id="261" r:id="rId7"/>
    <p:sldId id="263" r:id="rId8"/>
    <p:sldId id="267" r:id="rId9"/>
    <p:sldId id="269" r:id="rId10"/>
    <p:sldId id="271" r:id="rId11"/>
    <p:sldId id="272" r:id="rId12"/>
    <p:sldId id="270" r:id="rId13"/>
    <p:sldId id="273" r:id="rId14"/>
    <p:sldId id="289" r:id="rId15"/>
    <p:sldId id="281" r:id="rId16"/>
    <p:sldId id="280" r:id="rId17"/>
    <p:sldId id="279" r:id="rId18"/>
    <p:sldId id="296" r:id="rId19"/>
    <p:sldId id="276" r:id="rId20"/>
    <p:sldId id="282" r:id="rId21"/>
    <p:sldId id="286" r:id="rId22"/>
    <p:sldId id="284" r:id="rId23"/>
    <p:sldId id="287" r:id="rId24"/>
    <p:sldId id="288" r:id="rId25"/>
    <p:sldId id="299" r:id="rId26"/>
    <p:sldId id="305" r:id="rId27"/>
    <p:sldId id="302" r:id="rId28"/>
    <p:sldId id="304" r:id="rId29"/>
    <p:sldId id="303" r:id="rId30"/>
    <p:sldId id="292" r:id="rId31"/>
    <p:sldId id="306" r:id="rId32"/>
    <p:sldId id="307" r:id="rId33"/>
  </p:sldIdLst>
  <p:sldSz cx="9144000" cy="6858000" type="screen4x3"/>
  <p:notesSz cx="6858000" cy="9144000"/>
  <p:embeddedFontLst>
    <p:embeddedFont>
      <p:font typeface="Calibri" pitchFamily="34" charset="0"/>
      <p:regular r:id="rId35"/>
      <p:bold r:id="rId36"/>
      <p:italic r:id="rId37"/>
      <p:boldItalic r:id="rId38"/>
    </p:embeddedFont>
  </p:embeddedFont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6C0A"/>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5" autoAdjust="0"/>
    <p:restoredTop sz="88079" autoAdjust="0"/>
  </p:normalViewPr>
  <p:slideViewPr>
    <p:cSldViewPr>
      <p:cViewPr varScale="1">
        <p:scale>
          <a:sx n="88" d="100"/>
          <a:sy n="88" d="100"/>
        </p:scale>
        <p:origin x="-174" y="-102"/>
      </p:cViewPr>
      <p:guideLst>
        <p:guide orient="horz" pos="2160"/>
        <p:guide pos="2880"/>
      </p:guideLst>
    </p:cSldViewPr>
  </p:slideViewPr>
  <p:notesTextViewPr>
    <p:cViewPr>
      <p:scale>
        <a:sx n="100" d="100"/>
        <a:sy n="100" d="100"/>
      </p:scale>
      <p:origin x="0" y="0"/>
    </p:cViewPr>
  </p:notesTextViewPr>
  <p:notesViewPr>
    <p:cSldViewPr>
      <p:cViewPr varScale="1">
        <p:scale>
          <a:sx n="76" d="100"/>
          <a:sy n="76" d="100"/>
        </p:scale>
        <p:origin x="-163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__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__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__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__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__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Office_Excel_______6.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ja-JP"/>
  <c:chart>
    <c:plotArea>
      <c:layout>
        <c:manualLayout>
          <c:layoutTarget val="inner"/>
          <c:xMode val="edge"/>
          <c:yMode val="edge"/>
          <c:x val="0.1485095265869544"/>
          <c:y val="5.5131471468061112E-2"/>
          <c:w val="0.61399047341304891"/>
          <c:h val="0.71476457054554055"/>
        </c:manualLayout>
      </c:layout>
      <c:scatterChart>
        <c:scatterStyle val="lineMarker"/>
        <c:ser>
          <c:idx val="0"/>
          <c:order val="0"/>
          <c:tx>
            <c:strRef>
              <c:f>Sheet1!$B$1</c:f>
              <c:strCache>
                <c:ptCount val="1"/>
                <c:pt idx="0">
                  <c:v>grn_pat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Sheet1!$B$2:$B$29</c:f>
              <c:numCache>
                <c:formatCode>General</c:formatCode>
                <c:ptCount val="28"/>
                <c:pt idx="0">
                  <c:v>0.37541400000000086</c:v>
                </c:pt>
                <c:pt idx="1">
                  <c:v>0.40710000000000002</c:v>
                </c:pt>
                <c:pt idx="2">
                  <c:v>0.42080900000000032</c:v>
                </c:pt>
                <c:pt idx="3">
                  <c:v>0.43399300000000002</c:v>
                </c:pt>
                <c:pt idx="4">
                  <c:v>0.4531150000000001</c:v>
                </c:pt>
                <c:pt idx="5">
                  <c:v>0.487709</c:v>
                </c:pt>
                <c:pt idx="6">
                  <c:v>0.48821000000000031</c:v>
                </c:pt>
                <c:pt idx="7">
                  <c:v>0.51870300000000003</c:v>
                </c:pt>
                <c:pt idx="8">
                  <c:v>0.54829099999999997</c:v>
                </c:pt>
                <c:pt idx="9">
                  <c:v>0.57179899999999995</c:v>
                </c:pt>
                <c:pt idx="10">
                  <c:v>0.67119600000000113</c:v>
                </c:pt>
                <c:pt idx="11">
                  <c:v>0.70309600000000005</c:v>
                </c:pt>
                <c:pt idx="12">
                  <c:v>0.78449199999999997</c:v>
                </c:pt>
                <c:pt idx="13">
                  <c:v>0.843692000000001</c:v>
                </c:pt>
                <c:pt idx="14">
                  <c:v>0.83088899999999999</c:v>
                </c:pt>
                <c:pt idx="15">
                  <c:v>0.94618800000000003</c:v>
                </c:pt>
                <c:pt idx="16">
                  <c:v>0.89919600000000099</c:v>
                </c:pt>
                <c:pt idx="17">
                  <c:v>1.0157109999999998</c:v>
                </c:pt>
                <c:pt idx="18">
                  <c:v>0.9615899999999995</c:v>
                </c:pt>
                <c:pt idx="19">
                  <c:v>1.1936899999999999</c:v>
                </c:pt>
                <c:pt idx="20">
                  <c:v>1.3494969999999979</c:v>
                </c:pt>
                <c:pt idx="21">
                  <c:v>1.4549969999999977</c:v>
                </c:pt>
                <c:pt idx="22">
                  <c:v>1.5376089999999998</c:v>
                </c:pt>
                <c:pt idx="23">
                  <c:v>1.595092</c:v>
                </c:pt>
                <c:pt idx="24">
                  <c:v>1.6758919999999979</c:v>
                </c:pt>
                <c:pt idx="25">
                  <c:v>1.7090080000000001</c:v>
                </c:pt>
                <c:pt idx="26">
                  <c:v>1.7350909999999999</c:v>
                </c:pt>
                <c:pt idx="27">
                  <c:v>1.7598870000000022</c:v>
                </c:pt>
              </c:numCache>
            </c:numRef>
          </c:yVal>
        </c:ser>
        <c:ser>
          <c:idx val="1"/>
          <c:order val="1"/>
          <c:tx>
            <c:strRef>
              <c:f>Sheet1!$C$1</c:f>
              <c:strCache>
                <c:ptCount val="1"/>
                <c:pt idx="0">
                  <c:v>grn_hash</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Sheet1!$C$2:$C$29</c:f>
              <c:numCache>
                <c:formatCode>General</c:formatCode>
                <c:ptCount val="28"/>
                <c:pt idx="0">
                  <c:v>0.13439699999999999</c:v>
                </c:pt>
                <c:pt idx="1">
                  <c:v>0.15468599999999999</c:v>
                </c:pt>
                <c:pt idx="2">
                  <c:v>0.16689300000000037</c:v>
                </c:pt>
                <c:pt idx="3">
                  <c:v>0.15540100000000037</c:v>
                </c:pt>
                <c:pt idx="4">
                  <c:v>0.15921600000000047</c:v>
                </c:pt>
                <c:pt idx="5">
                  <c:v>0.17600099999999999</c:v>
                </c:pt>
                <c:pt idx="6">
                  <c:v>0.19948500000000047</c:v>
                </c:pt>
                <c:pt idx="7">
                  <c:v>0.21068999999999999</c:v>
                </c:pt>
                <c:pt idx="8">
                  <c:v>0.19919900000000032</c:v>
                </c:pt>
                <c:pt idx="9">
                  <c:v>0.19750600000000032</c:v>
                </c:pt>
                <c:pt idx="10">
                  <c:v>0.2783060000000005</c:v>
                </c:pt>
                <c:pt idx="11">
                  <c:v>0.35250200000000032</c:v>
                </c:pt>
                <c:pt idx="12">
                  <c:v>0.39699100000000032</c:v>
                </c:pt>
                <c:pt idx="13">
                  <c:v>0.43048900000000057</c:v>
                </c:pt>
                <c:pt idx="14">
                  <c:v>0.45130300000000001</c:v>
                </c:pt>
                <c:pt idx="15">
                  <c:v>0.46238900000000038</c:v>
                </c:pt>
                <c:pt idx="16">
                  <c:v>0.50509000000000004</c:v>
                </c:pt>
                <c:pt idx="17">
                  <c:v>0.55789900000000126</c:v>
                </c:pt>
                <c:pt idx="18">
                  <c:v>0.50909499999999996</c:v>
                </c:pt>
                <c:pt idx="19">
                  <c:v>0.605321000000001</c:v>
                </c:pt>
                <c:pt idx="20">
                  <c:v>0.64940500000000112</c:v>
                </c:pt>
                <c:pt idx="21">
                  <c:v>0.73168299999999997</c:v>
                </c:pt>
                <c:pt idx="22">
                  <c:v>0.72569799999999995</c:v>
                </c:pt>
                <c:pt idx="23">
                  <c:v>0.70509900000000125</c:v>
                </c:pt>
                <c:pt idx="24">
                  <c:v>0.75180499999999995</c:v>
                </c:pt>
                <c:pt idx="25">
                  <c:v>0.74398500000000112</c:v>
                </c:pt>
                <c:pt idx="26">
                  <c:v>0.74529600000000062</c:v>
                </c:pt>
                <c:pt idx="27">
                  <c:v>0.81179100000000126</c:v>
                </c:pt>
              </c:numCache>
            </c:numRef>
          </c:yVal>
        </c:ser>
        <c:ser>
          <c:idx val="2"/>
          <c:order val="2"/>
          <c:tx>
            <c:strRef>
              <c:f>Sheet1!$D$1</c:f>
              <c:strCache>
                <c:ptCount val="1"/>
                <c:pt idx="0">
                  <c:v>grn_dat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Sheet1!$D$2:$D$29</c:f>
              <c:numCache>
                <c:formatCode>General</c:formatCode>
                <c:ptCount val="28"/>
                <c:pt idx="0">
                  <c:v>0.14581700000000028</c:v>
                </c:pt>
                <c:pt idx="1">
                  <c:v>0.16989700000000044</c:v>
                </c:pt>
                <c:pt idx="2">
                  <c:v>0.16999200000000056</c:v>
                </c:pt>
                <c:pt idx="3">
                  <c:v>0.17859900000000031</c:v>
                </c:pt>
                <c:pt idx="4">
                  <c:v>0.18000600000000028</c:v>
                </c:pt>
                <c:pt idx="5">
                  <c:v>0.19099700000000053</c:v>
                </c:pt>
                <c:pt idx="6">
                  <c:v>0.20000899999999999</c:v>
                </c:pt>
                <c:pt idx="7">
                  <c:v>0.21460099999999999</c:v>
                </c:pt>
                <c:pt idx="8">
                  <c:v>0.22170500000000037</c:v>
                </c:pt>
                <c:pt idx="9">
                  <c:v>0.23798900000000031</c:v>
                </c:pt>
                <c:pt idx="10">
                  <c:v>0.31161300000000008</c:v>
                </c:pt>
                <c:pt idx="11">
                  <c:v>0.31681100000000056</c:v>
                </c:pt>
                <c:pt idx="12">
                  <c:v>0.43439900000000031</c:v>
                </c:pt>
                <c:pt idx="13">
                  <c:v>0.50170400000000004</c:v>
                </c:pt>
                <c:pt idx="14">
                  <c:v>0.55921100000000001</c:v>
                </c:pt>
                <c:pt idx="15">
                  <c:v>0.53069599999999995</c:v>
                </c:pt>
                <c:pt idx="16">
                  <c:v>0.55029399999999951</c:v>
                </c:pt>
                <c:pt idx="17">
                  <c:v>0.57179899999999995</c:v>
                </c:pt>
                <c:pt idx="18">
                  <c:v>0.588202</c:v>
                </c:pt>
                <c:pt idx="19">
                  <c:v>0.77629099999999951</c:v>
                </c:pt>
                <c:pt idx="20">
                  <c:v>0.87778600000000062</c:v>
                </c:pt>
                <c:pt idx="21">
                  <c:v>0.96349700000000005</c:v>
                </c:pt>
                <c:pt idx="22">
                  <c:v>1.0312079999999999</c:v>
                </c:pt>
                <c:pt idx="23">
                  <c:v>1.0613919999999977</c:v>
                </c:pt>
                <c:pt idx="24">
                  <c:v>1.0696889999999999</c:v>
                </c:pt>
                <c:pt idx="25">
                  <c:v>1.0859009999999998</c:v>
                </c:pt>
                <c:pt idx="26">
                  <c:v>1.0911939999999998</c:v>
                </c:pt>
                <c:pt idx="27">
                  <c:v>1.110101</c:v>
                </c:pt>
              </c:numCache>
            </c:numRef>
          </c:yVal>
        </c:ser>
        <c:axId val="144288000"/>
        <c:axId val="142614912"/>
      </c:scatterChart>
      <c:valAx>
        <c:axId val="144288000"/>
        <c:scaling>
          <c:logBase val="10"/>
          <c:orientation val="minMax"/>
          <c:min val="1000"/>
        </c:scaling>
        <c:axPos val="b"/>
        <c:title>
          <c:tx>
            <c:rich>
              <a:bodyPr/>
              <a:lstStyle/>
              <a:p>
                <a:pPr>
                  <a:defRPr sz="2400"/>
                </a:pPr>
                <a:r>
                  <a:rPr lang="en-US" altLang="ja-JP" sz="2400" dirty="0" smtClean="0"/>
                  <a:t>Number of keys</a:t>
                </a:r>
                <a:endParaRPr lang="ja-JP" altLang="en-US" sz="2400" dirty="0"/>
              </a:p>
            </c:rich>
          </c:tx>
        </c:title>
        <c:numFmt formatCode="#,##0_);\(#,##0\)" sourceLinked="0"/>
        <c:tickLblPos val="nextTo"/>
        <c:txPr>
          <a:bodyPr/>
          <a:lstStyle/>
          <a:p>
            <a:pPr>
              <a:defRPr sz="2400"/>
            </a:pPr>
            <a:endParaRPr lang="ja-JP"/>
          </a:p>
        </c:txPr>
        <c:crossAx val="142614912"/>
        <c:crosses val="autoZero"/>
        <c:crossBetween val="midCat"/>
      </c:valAx>
      <c:valAx>
        <c:axId val="142614912"/>
        <c:scaling>
          <c:orientation val="minMax"/>
        </c:scaling>
        <c:axPos val="l"/>
        <c:majorGridlines/>
        <c:title>
          <c:tx>
            <c:rich>
              <a:bodyPr rot="-5400000" vert="horz"/>
              <a:lstStyle/>
              <a:p>
                <a:pPr>
                  <a:defRPr sz="2400"/>
                </a:pPr>
                <a:r>
                  <a:rPr lang="en-US" altLang="ja-JP" sz="2400" baseline="0" dirty="0" smtClean="0"/>
                  <a:t>Search time </a:t>
                </a:r>
                <a:r>
                  <a:rPr lang="en-US" altLang="ja-JP" sz="2400" dirty="0" smtClean="0"/>
                  <a:t>[</a:t>
                </a:r>
                <a:r>
                  <a:rPr lang="en-US" altLang="ja-JP" sz="2400" dirty="0" err="1" smtClean="0"/>
                  <a:t>μs</a:t>
                </a:r>
                <a:r>
                  <a:rPr lang="en-US" altLang="ja-JP" sz="2400" dirty="0" smtClean="0"/>
                  <a:t>/key]</a:t>
                </a:r>
                <a:endParaRPr lang="ja-JP" altLang="en-US" sz="2400" dirty="0"/>
              </a:p>
            </c:rich>
          </c:tx>
        </c:title>
        <c:numFmt formatCode="General" sourceLinked="0"/>
        <c:tickLblPos val="nextTo"/>
        <c:txPr>
          <a:bodyPr/>
          <a:lstStyle/>
          <a:p>
            <a:pPr>
              <a:defRPr sz="2400"/>
            </a:pPr>
            <a:endParaRPr lang="ja-JP"/>
          </a:p>
        </c:txPr>
        <c:crossAx val="144288000"/>
        <c:crosses val="autoZero"/>
        <c:crossBetween val="midCat"/>
      </c:valAx>
    </c:plotArea>
    <c:legend>
      <c:legendPos val="r"/>
      <c:txPr>
        <a:bodyPr/>
        <a:lstStyle/>
        <a:p>
          <a:pPr>
            <a:defRPr sz="2400"/>
          </a:pPr>
          <a:endParaRPr lang="ja-JP"/>
        </a:p>
      </c:txPr>
    </c:legend>
    <c:plotVisOnly val="1"/>
  </c:chart>
  <c:txPr>
    <a:bodyPr/>
    <a:lstStyle/>
    <a:p>
      <a:pPr>
        <a:defRPr sz="1800"/>
      </a:pPr>
      <a:endParaRPr lang="ja-JP"/>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ja-JP"/>
  <c:chart>
    <c:plotArea>
      <c:layout>
        <c:manualLayout>
          <c:layoutTarget val="inner"/>
          <c:xMode val="edge"/>
          <c:yMode val="edge"/>
          <c:x val="0.1485095265869544"/>
          <c:y val="5.5131471468061063E-2"/>
          <c:w val="0.61399047341304935"/>
          <c:h val="0.71476457054554077"/>
        </c:manualLayout>
      </c:layout>
      <c:scatterChart>
        <c:scatterStyle val="lineMarker"/>
        <c:ser>
          <c:idx val="0"/>
          <c:order val="0"/>
          <c:tx>
            <c:strRef>
              <c:f>Sheet1!$B$1</c:f>
              <c:strCache>
                <c:ptCount val="1"/>
                <c:pt idx="0">
                  <c:v>grn_pat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Sheet1!$B$2:$B$29</c:f>
              <c:numCache>
                <c:formatCode>General</c:formatCode>
                <c:ptCount val="28"/>
                <c:pt idx="0">
                  <c:v>0.39100600000000063</c:v>
                </c:pt>
                <c:pt idx="1">
                  <c:v>0.422597</c:v>
                </c:pt>
                <c:pt idx="2">
                  <c:v>0.44306100000000004</c:v>
                </c:pt>
                <c:pt idx="3">
                  <c:v>0.450432</c:v>
                </c:pt>
                <c:pt idx="4">
                  <c:v>0.4617690000000001</c:v>
                </c:pt>
                <c:pt idx="5">
                  <c:v>0.48951300000000031</c:v>
                </c:pt>
                <c:pt idx="6">
                  <c:v>0.51147599999999949</c:v>
                </c:pt>
                <c:pt idx="7">
                  <c:v>0.527501</c:v>
                </c:pt>
                <c:pt idx="8">
                  <c:v>0.53434899999999996</c:v>
                </c:pt>
                <c:pt idx="9">
                  <c:v>0.53038599999999958</c:v>
                </c:pt>
                <c:pt idx="10">
                  <c:v>0.50181199999999959</c:v>
                </c:pt>
                <c:pt idx="11">
                  <c:v>0.49086400000000063</c:v>
                </c:pt>
                <c:pt idx="12">
                  <c:v>0.49237000000000075</c:v>
                </c:pt>
                <c:pt idx="13">
                  <c:v>0.48800000000000032</c:v>
                </c:pt>
                <c:pt idx="14">
                  <c:v>0.49154400000000031</c:v>
                </c:pt>
                <c:pt idx="15">
                  <c:v>0.49698700000000057</c:v>
                </c:pt>
                <c:pt idx="16">
                  <c:v>0.4967390000000001</c:v>
                </c:pt>
                <c:pt idx="17">
                  <c:v>0.50391399999999886</c:v>
                </c:pt>
                <c:pt idx="18">
                  <c:v>0.50076500000000002</c:v>
                </c:pt>
                <c:pt idx="19">
                  <c:v>0.57309900000000125</c:v>
                </c:pt>
                <c:pt idx="20">
                  <c:v>0.63900600000000063</c:v>
                </c:pt>
                <c:pt idx="21">
                  <c:v>0.67115899999999995</c:v>
                </c:pt>
                <c:pt idx="22">
                  <c:v>0.68768399999999996</c:v>
                </c:pt>
                <c:pt idx="23">
                  <c:v>0.69497399999999998</c:v>
                </c:pt>
                <c:pt idx="24">
                  <c:v>0.68733100000000003</c:v>
                </c:pt>
                <c:pt idx="25">
                  <c:v>0.68380700000000005</c:v>
                </c:pt>
                <c:pt idx="26">
                  <c:v>0.68037400000000003</c:v>
                </c:pt>
                <c:pt idx="27">
                  <c:v>0.67750699999999997</c:v>
                </c:pt>
              </c:numCache>
            </c:numRef>
          </c:yVal>
        </c:ser>
        <c:ser>
          <c:idx val="1"/>
          <c:order val="1"/>
          <c:tx>
            <c:strRef>
              <c:f>Sheet1!$C$1</c:f>
              <c:strCache>
                <c:ptCount val="1"/>
                <c:pt idx="0">
                  <c:v>grn_hash</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Sheet1!$C$2:$C$29</c:f>
              <c:numCache>
                <c:formatCode>General</c:formatCode>
                <c:ptCount val="28"/>
                <c:pt idx="0">
                  <c:v>2.0771030000000001</c:v>
                </c:pt>
                <c:pt idx="1">
                  <c:v>1.7089839999999998</c:v>
                </c:pt>
                <c:pt idx="2">
                  <c:v>1.4410809999999998</c:v>
                </c:pt>
                <c:pt idx="3">
                  <c:v>1.1842850000000025</c:v>
                </c:pt>
                <c:pt idx="4">
                  <c:v>1.0293959999999998</c:v>
                </c:pt>
                <c:pt idx="5">
                  <c:v>0.91950100000000001</c:v>
                </c:pt>
                <c:pt idx="6">
                  <c:v>0.842162999999999</c:v>
                </c:pt>
                <c:pt idx="7">
                  <c:v>0.78391999999999951</c:v>
                </c:pt>
                <c:pt idx="8">
                  <c:v>0.72916300000000001</c:v>
                </c:pt>
                <c:pt idx="9">
                  <c:v>0.68333100000000002</c:v>
                </c:pt>
                <c:pt idx="10">
                  <c:v>0.46522600000000008</c:v>
                </c:pt>
                <c:pt idx="11">
                  <c:v>0.38665100000000002</c:v>
                </c:pt>
                <c:pt idx="12">
                  <c:v>0.352663</c:v>
                </c:pt>
                <c:pt idx="13">
                  <c:v>0.32933200000000057</c:v>
                </c:pt>
                <c:pt idx="14">
                  <c:v>0.31734700000000032</c:v>
                </c:pt>
                <c:pt idx="15">
                  <c:v>0.30461400000000038</c:v>
                </c:pt>
                <c:pt idx="16">
                  <c:v>0.29608900000000032</c:v>
                </c:pt>
                <c:pt idx="17">
                  <c:v>0.29157500000000008</c:v>
                </c:pt>
                <c:pt idx="18">
                  <c:v>0.28783800000000032</c:v>
                </c:pt>
                <c:pt idx="19">
                  <c:v>0.28451600000000032</c:v>
                </c:pt>
                <c:pt idx="20">
                  <c:v>0.298707</c:v>
                </c:pt>
                <c:pt idx="21">
                  <c:v>0.31312200000000057</c:v>
                </c:pt>
                <c:pt idx="22">
                  <c:v>0.33010800000000057</c:v>
                </c:pt>
                <c:pt idx="23">
                  <c:v>0.49149300000000001</c:v>
                </c:pt>
                <c:pt idx="24">
                  <c:v>0.47131600000000057</c:v>
                </c:pt>
                <c:pt idx="25">
                  <c:v>0.45779799999999998</c:v>
                </c:pt>
                <c:pt idx="26">
                  <c:v>0.44936400000000032</c:v>
                </c:pt>
                <c:pt idx="27">
                  <c:v>0.4455900000000001</c:v>
                </c:pt>
              </c:numCache>
            </c:numRef>
          </c:yVal>
        </c:ser>
        <c:ser>
          <c:idx val="2"/>
          <c:order val="2"/>
          <c:tx>
            <c:strRef>
              <c:f>Sheet1!$D$1</c:f>
              <c:strCache>
                <c:ptCount val="1"/>
                <c:pt idx="0">
                  <c:v>grn_dat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Sheet1!$D$2:$D$29</c:f>
              <c:numCache>
                <c:formatCode>General</c:formatCode>
                <c:ptCount val="28"/>
                <c:pt idx="0">
                  <c:v>0.64206099999999999</c:v>
                </c:pt>
                <c:pt idx="1">
                  <c:v>0.67400900000000175</c:v>
                </c:pt>
                <c:pt idx="2">
                  <c:v>0.68529399999999996</c:v>
                </c:pt>
                <c:pt idx="3">
                  <c:v>0.70655299999999888</c:v>
                </c:pt>
                <c:pt idx="4">
                  <c:v>0.694990000000001</c:v>
                </c:pt>
                <c:pt idx="5">
                  <c:v>0.68501599999999996</c:v>
                </c:pt>
                <c:pt idx="6">
                  <c:v>0.6983279999999995</c:v>
                </c:pt>
                <c:pt idx="7">
                  <c:v>0.70837099999999997</c:v>
                </c:pt>
                <c:pt idx="8">
                  <c:v>0.70489800000000125</c:v>
                </c:pt>
                <c:pt idx="9">
                  <c:v>0.70848500000000003</c:v>
                </c:pt>
                <c:pt idx="10">
                  <c:v>1.0182739999999999</c:v>
                </c:pt>
                <c:pt idx="11">
                  <c:v>0.89915599999999996</c:v>
                </c:pt>
                <c:pt idx="12">
                  <c:v>1.1879919999999979</c:v>
                </c:pt>
                <c:pt idx="13">
                  <c:v>1.0820909999999999</c:v>
                </c:pt>
                <c:pt idx="14">
                  <c:v>1.0125239999999998</c:v>
                </c:pt>
                <c:pt idx="15">
                  <c:v>0.95764900000000175</c:v>
                </c:pt>
                <c:pt idx="16">
                  <c:v>1.3129739999999999</c:v>
                </c:pt>
                <c:pt idx="17">
                  <c:v>1.2382</c:v>
                </c:pt>
                <c:pt idx="18">
                  <c:v>1.177902</c:v>
                </c:pt>
                <c:pt idx="19">
                  <c:v>1.2581209999999998</c:v>
                </c:pt>
                <c:pt idx="20">
                  <c:v>1.5035419999999979</c:v>
                </c:pt>
                <c:pt idx="21">
                  <c:v>1.310514</c:v>
                </c:pt>
                <c:pt idx="22">
                  <c:v>1.1957389999999999</c:v>
                </c:pt>
                <c:pt idx="23">
                  <c:v>1.56331</c:v>
                </c:pt>
                <c:pt idx="24">
                  <c:v>1.4275659999999977</c:v>
                </c:pt>
                <c:pt idx="25">
                  <c:v>1.324241</c:v>
                </c:pt>
                <c:pt idx="26">
                  <c:v>1.2433599999999998</c:v>
                </c:pt>
                <c:pt idx="27">
                  <c:v>1.1796500000000001</c:v>
                </c:pt>
              </c:numCache>
            </c:numRef>
          </c:yVal>
        </c:ser>
        <c:axId val="144361344"/>
        <c:axId val="144048128"/>
      </c:scatterChart>
      <c:valAx>
        <c:axId val="144361344"/>
        <c:scaling>
          <c:logBase val="10"/>
          <c:orientation val="minMax"/>
          <c:min val="1000"/>
        </c:scaling>
        <c:axPos val="b"/>
        <c:title>
          <c:tx>
            <c:rich>
              <a:bodyPr/>
              <a:lstStyle/>
              <a:p>
                <a:pPr>
                  <a:defRPr sz="2400"/>
                </a:pPr>
                <a:r>
                  <a:rPr lang="en-US" altLang="ja-JP" sz="2400" dirty="0" smtClean="0"/>
                  <a:t>Number of keys</a:t>
                </a:r>
                <a:endParaRPr lang="ja-JP" altLang="en-US" sz="2400" dirty="0"/>
              </a:p>
            </c:rich>
          </c:tx>
        </c:title>
        <c:numFmt formatCode="#,##0_);\(#,##0\)" sourceLinked="0"/>
        <c:tickLblPos val="nextTo"/>
        <c:txPr>
          <a:bodyPr/>
          <a:lstStyle/>
          <a:p>
            <a:pPr>
              <a:defRPr sz="2400"/>
            </a:pPr>
            <a:endParaRPr lang="ja-JP"/>
          </a:p>
        </c:txPr>
        <c:crossAx val="144048128"/>
        <c:crosses val="autoZero"/>
        <c:crossBetween val="midCat"/>
      </c:valAx>
      <c:valAx>
        <c:axId val="144048128"/>
        <c:scaling>
          <c:orientation val="minMax"/>
        </c:scaling>
        <c:axPos val="l"/>
        <c:majorGridlines/>
        <c:title>
          <c:tx>
            <c:rich>
              <a:bodyPr rot="-5400000" vert="horz"/>
              <a:lstStyle/>
              <a:p>
                <a:pPr>
                  <a:defRPr sz="2400"/>
                </a:pPr>
                <a:r>
                  <a:rPr lang="en-US" altLang="ja-JP" sz="2400" baseline="0" dirty="0" smtClean="0"/>
                  <a:t>Insertion time </a:t>
                </a:r>
                <a:r>
                  <a:rPr lang="en-US" altLang="ja-JP" sz="2400" dirty="0" smtClean="0"/>
                  <a:t>[</a:t>
                </a:r>
                <a:r>
                  <a:rPr lang="en-US" altLang="ja-JP" sz="2400" dirty="0" err="1" smtClean="0"/>
                  <a:t>μs</a:t>
                </a:r>
                <a:r>
                  <a:rPr lang="en-US" altLang="ja-JP" sz="2400" dirty="0" smtClean="0"/>
                  <a:t>/key]</a:t>
                </a:r>
                <a:endParaRPr lang="ja-JP" altLang="en-US" sz="2400" dirty="0"/>
              </a:p>
            </c:rich>
          </c:tx>
        </c:title>
        <c:numFmt formatCode="General" sourceLinked="0"/>
        <c:tickLblPos val="nextTo"/>
        <c:txPr>
          <a:bodyPr/>
          <a:lstStyle/>
          <a:p>
            <a:pPr>
              <a:defRPr sz="2400"/>
            </a:pPr>
            <a:endParaRPr lang="ja-JP"/>
          </a:p>
        </c:txPr>
        <c:crossAx val="144361344"/>
        <c:crosses val="autoZero"/>
        <c:crossBetween val="midCat"/>
      </c:valAx>
    </c:plotArea>
    <c:legend>
      <c:legendPos val="r"/>
      <c:txPr>
        <a:bodyPr/>
        <a:lstStyle/>
        <a:p>
          <a:pPr>
            <a:defRPr sz="2400"/>
          </a:pPr>
          <a:endParaRPr lang="ja-JP"/>
        </a:p>
      </c:txPr>
    </c:legend>
    <c:plotVisOnly val="1"/>
  </c:chart>
  <c:txPr>
    <a:bodyPr/>
    <a:lstStyle/>
    <a:p>
      <a:pPr>
        <a:defRPr sz="1800"/>
      </a:pPr>
      <a:endParaRPr lang="ja-JP"/>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ja-JP"/>
  <c:chart>
    <c:plotArea>
      <c:layout>
        <c:manualLayout>
          <c:layoutTarget val="inner"/>
          <c:xMode val="edge"/>
          <c:yMode val="edge"/>
          <c:x val="0.1485095265869544"/>
          <c:y val="5.5131471468061063E-2"/>
          <c:w val="0.61399047341304791"/>
          <c:h val="0.7147645705455401"/>
        </c:manualLayout>
      </c:layout>
      <c:scatterChart>
        <c:scatterStyle val="lineMarker"/>
        <c:ser>
          <c:idx val="0"/>
          <c:order val="0"/>
          <c:tx>
            <c:strRef>
              <c:f>Sheet1!$B$1</c:f>
              <c:strCache>
                <c:ptCount val="1"/>
                <c:pt idx="0">
                  <c:v>grn_pat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Sheet1!$B$2:$B$29</c:f>
              <c:numCache>
                <c:formatCode>General</c:formatCode>
                <c:ptCount val="28"/>
                <c:pt idx="0">
                  <c:v>8.437759999999999</c:v>
                </c:pt>
                <c:pt idx="1">
                  <c:v>8.437759999999999</c:v>
                </c:pt>
                <c:pt idx="2">
                  <c:v>8.437759999999999</c:v>
                </c:pt>
                <c:pt idx="3">
                  <c:v>8.437759999999999</c:v>
                </c:pt>
                <c:pt idx="4">
                  <c:v>8.437759999999999</c:v>
                </c:pt>
                <c:pt idx="5">
                  <c:v>8.437759999999999</c:v>
                </c:pt>
                <c:pt idx="6">
                  <c:v>8.437759999999999</c:v>
                </c:pt>
                <c:pt idx="7">
                  <c:v>8.437759999999999</c:v>
                </c:pt>
                <c:pt idx="8">
                  <c:v>8.437759999999999</c:v>
                </c:pt>
                <c:pt idx="9">
                  <c:v>8.437759999999999</c:v>
                </c:pt>
                <c:pt idx="10">
                  <c:v>8.437759999999999</c:v>
                </c:pt>
                <c:pt idx="11">
                  <c:v>8.437759999999999</c:v>
                </c:pt>
                <c:pt idx="12">
                  <c:v>8.437759999999999</c:v>
                </c:pt>
                <c:pt idx="13">
                  <c:v>8.437759999999999</c:v>
                </c:pt>
                <c:pt idx="14">
                  <c:v>8.437759999999999</c:v>
                </c:pt>
                <c:pt idx="15">
                  <c:v>8.437759999999999</c:v>
                </c:pt>
                <c:pt idx="16">
                  <c:v>8.437759999999999</c:v>
                </c:pt>
                <c:pt idx="17">
                  <c:v>8.437759999999999</c:v>
                </c:pt>
                <c:pt idx="18">
                  <c:v>8.437759999999999</c:v>
                </c:pt>
                <c:pt idx="19">
                  <c:v>8.437759999999999</c:v>
                </c:pt>
                <c:pt idx="20">
                  <c:v>16.826367999999999</c:v>
                </c:pt>
                <c:pt idx="21">
                  <c:v>21.020671999999987</c:v>
                </c:pt>
                <c:pt idx="22">
                  <c:v>21.020671999999987</c:v>
                </c:pt>
                <c:pt idx="23">
                  <c:v>29.409279999999963</c:v>
                </c:pt>
                <c:pt idx="24">
                  <c:v>29.409279999999963</c:v>
                </c:pt>
                <c:pt idx="25">
                  <c:v>37.797888</c:v>
                </c:pt>
                <c:pt idx="26">
                  <c:v>37.797888</c:v>
                </c:pt>
                <c:pt idx="27">
                  <c:v>41.992192000000088</c:v>
                </c:pt>
              </c:numCache>
            </c:numRef>
          </c:yVal>
        </c:ser>
        <c:ser>
          <c:idx val="1"/>
          <c:order val="1"/>
          <c:tx>
            <c:strRef>
              <c:f>Sheet1!$C$1</c:f>
              <c:strCache>
                <c:ptCount val="1"/>
                <c:pt idx="0">
                  <c:v>grn_hash</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Sheet1!$C$2:$C$29</c:f>
              <c:numCache>
                <c:formatCode>General</c:formatCode>
                <c:ptCount val="28"/>
                <c:pt idx="0">
                  <c:v>16.842751999999987</c:v>
                </c:pt>
                <c:pt idx="1">
                  <c:v>16.842751999999987</c:v>
                </c:pt>
                <c:pt idx="2">
                  <c:v>16.842751999999987</c:v>
                </c:pt>
                <c:pt idx="3">
                  <c:v>16.842751999999987</c:v>
                </c:pt>
                <c:pt idx="4">
                  <c:v>16.842751999999987</c:v>
                </c:pt>
                <c:pt idx="5">
                  <c:v>16.842751999999987</c:v>
                </c:pt>
                <c:pt idx="6">
                  <c:v>16.842751999999987</c:v>
                </c:pt>
                <c:pt idx="7">
                  <c:v>16.842751999999987</c:v>
                </c:pt>
                <c:pt idx="8">
                  <c:v>16.842751999999987</c:v>
                </c:pt>
                <c:pt idx="9">
                  <c:v>16.842751999999987</c:v>
                </c:pt>
                <c:pt idx="10">
                  <c:v>16.842751999999987</c:v>
                </c:pt>
                <c:pt idx="11">
                  <c:v>16.842751999999987</c:v>
                </c:pt>
                <c:pt idx="12">
                  <c:v>16.842751999999987</c:v>
                </c:pt>
                <c:pt idx="13">
                  <c:v>16.842751999999987</c:v>
                </c:pt>
                <c:pt idx="14">
                  <c:v>16.842751999999987</c:v>
                </c:pt>
                <c:pt idx="15">
                  <c:v>16.842751999999987</c:v>
                </c:pt>
                <c:pt idx="16">
                  <c:v>16.842751999999987</c:v>
                </c:pt>
                <c:pt idx="17">
                  <c:v>16.842751999999987</c:v>
                </c:pt>
                <c:pt idx="18">
                  <c:v>16.842751999999987</c:v>
                </c:pt>
                <c:pt idx="19">
                  <c:v>16.842751999999987</c:v>
                </c:pt>
                <c:pt idx="20">
                  <c:v>25.231359999999999</c:v>
                </c:pt>
                <c:pt idx="21">
                  <c:v>29.425663999999962</c:v>
                </c:pt>
                <c:pt idx="22">
                  <c:v>29.425663999999962</c:v>
                </c:pt>
                <c:pt idx="23">
                  <c:v>46.20288</c:v>
                </c:pt>
                <c:pt idx="24">
                  <c:v>46.20288</c:v>
                </c:pt>
                <c:pt idx="25">
                  <c:v>54.591487999999998</c:v>
                </c:pt>
                <c:pt idx="26">
                  <c:v>54.591487999999998</c:v>
                </c:pt>
                <c:pt idx="27">
                  <c:v>58.785792000000065</c:v>
                </c:pt>
              </c:numCache>
            </c:numRef>
          </c:yVal>
        </c:ser>
        <c:ser>
          <c:idx val="2"/>
          <c:order val="2"/>
          <c:tx>
            <c:strRef>
              <c:f>Sheet1!$D$1</c:f>
              <c:strCache>
                <c:ptCount val="1"/>
                <c:pt idx="0">
                  <c:v>grn_dat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Sheet1!$D$2:$D$29</c:f>
              <c:numCache>
                <c:formatCode>General</c:formatCode>
                <c:ptCount val="28"/>
                <c:pt idx="0">
                  <c:v>1.048576</c:v>
                </c:pt>
                <c:pt idx="1">
                  <c:v>1.048576</c:v>
                </c:pt>
                <c:pt idx="2">
                  <c:v>1.048576</c:v>
                </c:pt>
                <c:pt idx="3">
                  <c:v>1.048576</c:v>
                </c:pt>
                <c:pt idx="4">
                  <c:v>1.048576</c:v>
                </c:pt>
                <c:pt idx="5">
                  <c:v>1.048576</c:v>
                </c:pt>
                <c:pt idx="6">
                  <c:v>1.048576</c:v>
                </c:pt>
                <c:pt idx="7">
                  <c:v>1.048576</c:v>
                </c:pt>
                <c:pt idx="8">
                  <c:v>1.048576</c:v>
                </c:pt>
                <c:pt idx="9">
                  <c:v>1.048576</c:v>
                </c:pt>
                <c:pt idx="10">
                  <c:v>3.1457280000000001</c:v>
                </c:pt>
                <c:pt idx="11">
                  <c:v>3.1457280000000001</c:v>
                </c:pt>
                <c:pt idx="12">
                  <c:v>6.2914560000000002</c:v>
                </c:pt>
                <c:pt idx="13">
                  <c:v>6.2914560000000002</c:v>
                </c:pt>
                <c:pt idx="14">
                  <c:v>6.2914560000000002</c:v>
                </c:pt>
                <c:pt idx="15">
                  <c:v>6.2914560000000002</c:v>
                </c:pt>
                <c:pt idx="16">
                  <c:v>12.582912</c:v>
                </c:pt>
                <c:pt idx="17">
                  <c:v>12.582912</c:v>
                </c:pt>
                <c:pt idx="18">
                  <c:v>12.582912</c:v>
                </c:pt>
                <c:pt idx="19">
                  <c:v>25.165824000000001</c:v>
                </c:pt>
                <c:pt idx="20">
                  <c:v>50.331647999999994</c:v>
                </c:pt>
                <c:pt idx="21">
                  <c:v>50.331647999999994</c:v>
                </c:pt>
                <c:pt idx="22">
                  <c:v>50.331647999999994</c:v>
                </c:pt>
                <c:pt idx="23">
                  <c:v>100.663296</c:v>
                </c:pt>
                <c:pt idx="24">
                  <c:v>100.663296</c:v>
                </c:pt>
                <c:pt idx="25">
                  <c:v>100.663296</c:v>
                </c:pt>
                <c:pt idx="26">
                  <c:v>100.663296</c:v>
                </c:pt>
                <c:pt idx="27">
                  <c:v>100.663296</c:v>
                </c:pt>
              </c:numCache>
            </c:numRef>
          </c:yVal>
        </c:ser>
        <c:axId val="144434688"/>
        <c:axId val="144436608"/>
      </c:scatterChart>
      <c:valAx>
        <c:axId val="144434688"/>
        <c:scaling>
          <c:logBase val="10"/>
          <c:orientation val="minMax"/>
          <c:min val="1000"/>
        </c:scaling>
        <c:axPos val="b"/>
        <c:title>
          <c:tx>
            <c:rich>
              <a:bodyPr/>
              <a:lstStyle/>
              <a:p>
                <a:pPr>
                  <a:defRPr sz="2400"/>
                </a:pPr>
                <a:r>
                  <a:rPr lang="en-US" altLang="ja-JP" sz="2400" dirty="0" smtClean="0"/>
                  <a:t>Number of keys</a:t>
                </a:r>
                <a:endParaRPr lang="ja-JP" altLang="en-US" sz="2400" dirty="0"/>
              </a:p>
            </c:rich>
          </c:tx>
        </c:title>
        <c:numFmt formatCode="#,##0_);\(#,##0\)" sourceLinked="0"/>
        <c:tickLblPos val="nextTo"/>
        <c:txPr>
          <a:bodyPr/>
          <a:lstStyle/>
          <a:p>
            <a:pPr>
              <a:defRPr sz="2400"/>
            </a:pPr>
            <a:endParaRPr lang="ja-JP"/>
          </a:p>
        </c:txPr>
        <c:crossAx val="144436608"/>
        <c:crosses val="autoZero"/>
        <c:crossBetween val="midCat"/>
      </c:valAx>
      <c:valAx>
        <c:axId val="144436608"/>
        <c:scaling>
          <c:orientation val="minMax"/>
        </c:scaling>
        <c:axPos val="l"/>
        <c:majorGridlines/>
        <c:title>
          <c:tx>
            <c:rich>
              <a:bodyPr rot="-5400000" vert="horz"/>
              <a:lstStyle/>
              <a:p>
                <a:pPr>
                  <a:defRPr sz="2400"/>
                </a:pPr>
                <a:r>
                  <a:rPr lang="en-US" altLang="ja-JP" sz="2400" dirty="0" smtClean="0"/>
                  <a:t>Size</a:t>
                </a:r>
                <a:r>
                  <a:rPr lang="en-US" altLang="ja-JP" sz="2400" baseline="0" dirty="0" smtClean="0"/>
                  <a:t> </a:t>
                </a:r>
                <a:r>
                  <a:rPr lang="en-US" altLang="ja-JP" sz="2400" dirty="0" smtClean="0"/>
                  <a:t>[MB]</a:t>
                </a:r>
                <a:endParaRPr lang="ja-JP" altLang="en-US" sz="2400" dirty="0"/>
              </a:p>
            </c:rich>
          </c:tx>
        </c:title>
        <c:numFmt formatCode="General" sourceLinked="0"/>
        <c:tickLblPos val="nextTo"/>
        <c:txPr>
          <a:bodyPr/>
          <a:lstStyle/>
          <a:p>
            <a:pPr>
              <a:defRPr sz="2400"/>
            </a:pPr>
            <a:endParaRPr lang="ja-JP"/>
          </a:p>
        </c:txPr>
        <c:crossAx val="144434688"/>
        <c:crosses val="autoZero"/>
        <c:crossBetween val="midCat"/>
      </c:valAx>
    </c:plotArea>
    <c:legend>
      <c:legendPos val="r"/>
      <c:txPr>
        <a:bodyPr/>
        <a:lstStyle/>
        <a:p>
          <a:pPr>
            <a:defRPr sz="2400"/>
          </a:pPr>
          <a:endParaRPr lang="ja-JP"/>
        </a:p>
      </c:txPr>
    </c:legend>
    <c:plotVisOnly val="1"/>
  </c:chart>
  <c:txPr>
    <a:bodyPr/>
    <a:lstStyle/>
    <a:p>
      <a:pPr>
        <a:defRPr sz="1800"/>
      </a:pPr>
      <a:endParaRPr lang="ja-JP"/>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ja-JP"/>
  <c:chart>
    <c:plotArea>
      <c:layout>
        <c:manualLayout>
          <c:layoutTarget val="inner"/>
          <c:xMode val="edge"/>
          <c:yMode val="edge"/>
          <c:x val="0.1485095265869544"/>
          <c:y val="5.5131471468061063E-2"/>
          <c:w val="0.61399047341304935"/>
          <c:h val="0.71476457054554077"/>
        </c:manualLayout>
      </c:layout>
      <c:scatterChart>
        <c:scatterStyle val="lineMarker"/>
        <c:ser>
          <c:idx val="0"/>
          <c:order val="0"/>
          <c:tx>
            <c:strRef>
              <c:f>Sheet1!$B$1</c:f>
              <c:strCache>
                <c:ptCount val="1"/>
                <c:pt idx="0">
                  <c:v>grn_pat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Sheet1!$B$2:$B$29</c:f>
              <c:numCache>
                <c:formatCode>General</c:formatCode>
                <c:ptCount val="28"/>
                <c:pt idx="0">
                  <c:v>0.37541400000000097</c:v>
                </c:pt>
                <c:pt idx="1">
                  <c:v>0.40710000000000002</c:v>
                </c:pt>
                <c:pt idx="2">
                  <c:v>0.42080900000000032</c:v>
                </c:pt>
                <c:pt idx="3">
                  <c:v>0.43399300000000002</c:v>
                </c:pt>
                <c:pt idx="4">
                  <c:v>0.4531150000000001</c:v>
                </c:pt>
                <c:pt idx="5">
                  <c:v>0.487709</c:v>
                </c:pt>
                <c:pt idx="6">
                  <c:v>0.48821000000000031</c:v>
                </c:pt>
                <c:pt idx="7">
                  <c:v>0.51870300000000003</c:v>
                </c:pt>
                <c:pt idx="8">
                  <c:v>0.54829099999999997</c:v>
                </c:pt>
                <c:pt idx="9">
                  <c:v>0.57179899999999995</c:v>
                </c:pt>
                <c:pt idx="10">
                  <c:v>0.67119600000000135</c:v>
                </c:pt>
                <c:pt idx="11">
                  <c:v>0.70309600000000005</c:v>
                </c:pt>
                <c:pt idx="12">
                  <c:v>0.78449199999999997</c:v>
                </c:pt>
                <c:pt idx="13">
                  <c:v>0.84369200000000122</c:v>
                </c:pt>
                <c:pt idx="14">
                  <c:v>0.83088899999999999</c:v>
                </c:pt>
                <c:pt idx="15">
                  <c:v>0.94618800000000003</c:v>
                </c:pt>
                <c:pt idx="16">
                  <c:v>0.899196</c:v>
                </c:pt>
                <c:pt idx="17">
                  <c:v>1.0157109999999998</c:v>
                </c:pt>
                <c:pt idx="18">
                  <c:v>0.9615899999999995</c:v>
                </c:pt>
                <c:pt idx="19">
                  <c:v>1.1936899999999999</c:v>
                </c:pt>
                <c:pt idx="20">
                  <c:v>1.3494969999999975</c:v>
                </c:pt>
                <c:pt idx="21">
                  <c:v>1.4549969999999972</c:v>
                </c:pt>
                <c:pt idx="22">
                  <c:v>1.5376089999999998</c:v>
                </c:pt>
                <c:pt idx="23">
                  <c:v>1.595092</c:v>
                </c:pt>
                <c:pt idx="24">
                  <c:v>1.6758919999999975</c:v>
                </c:pt>
                <c:pt idx="25">
                  <c:v>1.7090079999999999</c:v>
                </c:pt>
                <c:pt idx="26">
                  <c:v>1.7350909999999975</c:v>
                </c:pt>
                <c:pt idx="27">
                  <c:v>1.759887</c:v>
                </c:pt>
              </c:numCache>
            </c:numRef>
          </c:yVal>
        </c:ser>
        <c:ser>
          <c:idx val="1"/>
          <c:order val="1"/>
          <c:tx>
            <c:strRef>
              <c:f>Sheet1!$C$1</c:f>
              <c:strCache>
                <c:ptCount val="1"/>
                <c:pt idx="0">
                  <c:v>grn_hash</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Sheet1!$C$2:$C$29</c:f>
              <c:numCache>
                <c:formatCode>General</c:formatCode>
                <c:ptCount val="28"/>
                <c:pt idx="0">
                  <c:v>0.13439699999999999</c:v>
                </c:pt>
                <c:pt idx="1">
                  <c:v>0.15468599999999999</c:v>
                </c:pt>
                <c:pt idx="2">
                  <c:v>0.16689300000000001</c:v>
                </c:pt>
                <c:pt idx="3">
                  <c:v>0.15540100000000046</c:v>
                </c:pt>
                <c:pt idx="4">
                  <c:v>0.15921600000000058</c:v>
                </c:pt>
                <c:pt idx="5">
                  <c:v>0.17600099999999999</c:v>
                </c:pt>
                <c:pt idx="6">
                  <c:v>0.1994850000000003</c:v>
                </c:pt>
                <c:pt idx="7">
                  <c:v>0.21068999999999999</c:v>
                </c:pt>
                <c:pt idx="8">
                  <c:v>0.19919899999999999</c:v>
                </c:pt>
                <c:pt idx="9">
                  <c:v>0.19750599999999999</c:v>
                </c:pt>
                <c:pt idx="10">
                  <c:v>0.27830600000000061</c:v>
                </c:pt>
                <c:pt idx="11">
                  <c:v>0.35250200000000032</c:v>
                </c:pt>
                <c:pt idx="12">
                  <c:v>0.39699100000000032</c:v>
                </c:pt>
                <c:pt idx="13">
                  <c:v>0.43048900000000068</c:v>
                </c:pt>
                <c:pt idx="14">
                  <c:v>0.45130300000000001</c:v>
                </c:pt>
                <c:pt idx="15">
                  <c:v>0.46238900000000038</c:v>
                </c:pt>
                <c:pt idx="16">
                  <c:v>0.50509000000000004</c:v>
                </c:pt>
                <c:pt idx="17">
                  <c:v>0.5578990000000017</c:v>
                </c:pt>
                <c:pt idx="18">
                  <c:v>0.50909499999999996</c:v>
                </c:pt>
                <c:pt idx="19">
                  <c:v>0.60532100000000122</c:v>
                </c:pt>
                <c:pt idx="20">
                  <c:v>0.64940500000000134</c:v>
                </c:pt>
                <c:pt idx="21">
                  <c:v>0.73168299999999997</c:v>
                </c:pt>
                <c:pt idx="22">
                  <c:v>0.72569799999999995</c:v>
                </c:pt>
                <c:pt idx="23">
                  <c:v>0.70509900000000159</c:v>
                </c:pt>
                <c:pt idx="24">
                  <c:v>0.75180499999999995</c:v>
                </c:pt>
                <c:pt idx="25">
                  <c:v>0.74398500000000134</c:v>
                </c:pt>
                <c:pt idx="26">
                  <c:v>0.74529600000000062</c:v>
                </c:pt>
                <c:pt idx="27">
                  <c:v>0.81179100000000171</c:v>
                </c:pt>
              </c:numCache>
            </c:numRef>
          </c:yVal>
        </c:ser>
        <c:ser>
          <c:idx val="2"/>
          <c:order val="2"/>
          <c:tx>
            <c:strRef>
              <c:f>Sheet1!$D$1</c:f>
              <c:strCache>
                <c:ptCount val="1"/>
                <c:pt idx="0">
                  <c:v>grn_dat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Sheet1!$D$2:$D$29</c:f>
              <c:numCache>
                <c:formatCode>General</c:formatCode>
                <c:ptCount val="28"/>
                <c:pt idx="0">
                  <c:v>0.14581700000000034</c:v>
                </c:pt>
                <c:pt idx="1">
                  <c:v>0.16989699999999999</c:v>
                </c:pt>
                <c:pt idx="2">
                  <c:v>0.16999200000000037</c:v>
                </c:pt>
                <c:pt idx="3">
                  <c:v>0.17859900000000037</c:v>
                </c:pt>
                <c:pt idx="4">
                  <c:v>0.18000600000000033</c:v>
                </c:pt>
                <c:pt idx="5">
                  <c:v>0.19099700000000033</c:v>
                </c:pt>
                <c:pt idx="6">
                  <c:v>0.20000899999999999</c:v>
                </c:pt>
                <c:pt idx="7">
                  <c:v>0.21460099999999999</c:v>
                </c:pt>
                <c:pt idx="8">
                  <c:v>0.22170500000000001</c:v>
                </c:pt>
                <c:pt idx="9">
                  <c:v>0.23798900000000037</c:v>
                </c:pt>
                <c:pt idx="10">
                  <c:v>0.31161300000000008</c:v>
                </c:pt>
                <c:pt idx="11">
                  <c:v>0.31681100000000068</c:v>
                </c:pt>
                <c:pt idx="12">
                  <c:v>0.43439900000000031</c:v>
                </c:pt>
                <c:pt idx="13">
                  <c:v>0.50170400000000004</c:v>
                </c:pt>
                <c:pt idx="14">
                  <c:v>0.55921100000000001</c:v>
                </c:pt>
                <c:pt idx="15">
                  <c:v>0.53069599999999995</c:v>
                </c:pt>
                <c:pt idx="16">
                  <c:v>0.55029399999999951</c:v>
                </c:pt>
                <c:pt idx="17">
                  <c:v>0.57179899999999995</c:v>
                </c:pt>
                <c:pt idx="18">
                  <c:v>0.58820199999999956</c:v>
                </c:pt>
                <c:pt idx="19">
                  <c:v>0.77629099999999995</c:v>
                </c:pt>
                <c:pt idx="20">
                  <c:v>0.87778600000000062</c:v>
                </c:pt>
                <c:pt idx="21">
                  <c:v>0.96349700000000005</c:v>
                </c:pt>
                <c:pt idx="22">
                  <c:v>1.0312079999999999</c:v>
                </c:pt>
                <c:pt idx="23">
                  <c:v>1.0613919999999972</c:v>
                </c:pt>
                <c:pt idx="24">
                  <c:v>1.0696889999999999</c:v>
                </c:pt>
                <c:pt idx="25">
                  <c:v>1.0859009999999998</c:v>
                </c:pt>
                <c:pt idx="26">
                  <c:v>1.0911939999999998</c:v>
                </c:pt>
                <c:pt idx="27">
                  <c:v>1.110101</c:v>
                </c:pt>
              </c:numCache>
            </c:numRef>
          </c:yVal>
        </c:ser>
        <c:axId val="144871424"/>
        <c:axId val="144873344"/>
      </c:scatterChart>
      <c:valAx>
        <c:axId val="144871424"/>
        <c:scaling>
          <c:logBase val="10"/>
          <c:orientation val="minMax"/>
          <c:min val="1000"/>
        </c:scaling>
        <c:axPos val="b"/>
        <c:title>
          <c:tx>
            <c:rich>
              <a:bodyPr/>
              <a:lstStyle/>
              <a:p>
                <a:pPr>
                  <a:defRPr sz="2400"/>
                </a:pPr>
                <a:r>
                  <a:rPr lang="en-US" altLang="ja-JP" sz="2400" dirty="0" smtClean="0"/>
                  <a:t>Number of keys</a:t>
                </a:r>
                <a:endParaRPr lang="ja-JP" altLang="en-US" sz="2400" dirty="0"/>
              </a:p>
            </c:rich>
          </c:tx>
          <c:layout/>
        </c:title>
        <c:numFmt formatCode="#,##0_);\(#,##0\)" sourceLinked="0"/>
        <c:tickLblPos val="nextTo"/>
        <c:txPr>
          <a:bodyPr/>
          <a:lstStyle/>
          <a:p>
            <a:pPr>
              <a:defRPr sz="2400"/>
            </a:pPr>
            <a:endParaRPr lang="ja-JP"/>
          </a:p>
        </c:txPr>
        <c:crossAx val="144873344"/>
        <c:crosses val="autoZero"/>
        <c:crossBetween val="midCat"/>
      </c:valAx>
      <c:valAx>
        <c:axId val="144873344"/>
        <c:scaling>
          <c:orientation val="minMax"/>
        </c:scaling>
        <c:axPos val="l"/>
        <c:majorGridlines/>
        <c:title>
          <c:tx>
            <c:rich>
              <a:bodyPr rot="-5400000" vert="horz"/>
              <a:lstStyle/>
              <a:p>
                <a:pPr>
                  <a:defRPr sz="2400"/>
                </a:pPr>
                <a:r>
                  <a:rPr lang="en-US" altLang="ja-JP" sz="2400" baseline="0" dirty="0" smtClean="0"/>
                  <a:t>Search time </a:t>
                </a:r>
                <a:r>
                  <a:rPr lang="en-US" altLang="ja-JP" sz="2400" dirty="0" smtClean="0"/>
                  <a:t>[</a:t>
                </a:r>
                <a:r>
                  <a:rPr lang="en-US" altLang="ja-JP" sz="2400" dirty="0" err="1" smtClean="0"/>
                  <a:t>μs</a:t>
                </a:r>
                <a:r>
                  <a:rPr lang="en-US" altLang="ja-JP" sz="2400" dirty="0" smtClean="0"/>
                  <a:t>/key]</a:t>
                </a:r>
                <a:endParaRPr lang="ja-JP" altLang="en-US" sz="2400" dirty="0"/>
              </a:p>
            </c:rich>
          </c:tx>
          <c:layout/>
        </c:title>
        <c:numFmt formatCode="General" sourceLinked="0"/>
        <c:tickLblPos val="nextTo"/>
        <c:txPr>
          <a:bodyPr/>
          <a:lstStyle/>
          <a:p>
            <a:pPr>
              <a:defRPr sz="2400"/>
            </a:pPr>
            <a:endParaRPr lang="ja-JP"/>
          </a:p>
        </c:txPr>
        <c:crossAx val="144871424"/>
        <c:crosses val="autoZero"/>
        <c:crossBetween val="midCat"/>
      </c:valAx>
    </c:plotArea>
    <c:legend>
      <c:legendPos val="r"/>
      <c:layout/>
      <c:txPr>
        <a:bodyPr/>
        <a:lstStyle/>
        <a:p>
          <a:pPr>
            <a:defRPr sz="2400"/>
          </a:pPr>
          <a:endParaRPr lang="ja-JP"/>
        </a:p>
      </c:txPr>
    </c:legend>
    <c:plotVisOnly val="1"/>
  </c:chart>
  <c:txPr>
    <a:bodyPr/>
    <a:lstStyle/>
    <a:p>
      <a:pPr>
        <a:defRPr sz="1800"/>
      </a:pPr>
      <a:endParaRPr lang="ja-JP"/>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ja-JP"/>
  <c:chart>
    <c:plotArea>
      <c:layout>
        <c:manualLayout>
          <c:layoutTarget val="inner"/>
          <c:xMode val="edge"/>
          <c:yMode val="edge"/>
          <c:x val="0.1485095265869544"/>
          <c:y val="5.5131471468061063E-2"/>
          <c:w val="0.61399047341305035"/>
          <c:h val="0.71476457054554121"/>
        </c:manualLayout>
      </c:layout>
      <c:scatterChart>
        <c:scatterStyle val="lineMarker"/>
        <c:ser>
          <c:idx val="0"/>
          <c:order val="0"/>
          <c:tx>
            <c:strRef>
              <c:f>'Sheet1'!$B$1</c:f>
              <c:strCache>
                <c:ptCount val="1"/>
                <c:pt idx="0">
                  <c:v>grn_pat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'Sheet1'!$B$2:$B$29</c:f>
              <c:numCache>
                <c:formatCode>General</c:formatCode>
                <c:ptCount val="28"/>
                <c:pt idx="0">
                  <c:v>0.39100600000000096</c:v>
                </c:pt>
                <c:pt idx="1">
                  <c:v>0.422597</c:v>
                </c:pt>
                <c:pt idx="2">
                  <c:v>0.44306100000000004</c:v>
                </c:pt>
                <c:pt idx="3">
                  <c:v>0.450432</c:v>
                </c:pt>
                <c:pt idx="4">
                  <c:v>0.4617690000000001</c:v>
                </c:pt>
                <c:pt idx="5">
                  <c:v>0.48951300000000031</c:v>
                </c:pt>
                <c:pt idx="6">
                  <c:v>0.51147599999999949</c:v>
                </c:pt>
                <c:pt idx="7">
                  <c:v>0.527501</c:v>
                </c:pt>
                <c:pt idx="8">
                  <c:v>0.53434899999999996</c:v>
                </c:pt>
                <c:pt idx="9">
                  <c:v>0.53038599999999958</c:v>
                </c:pt>
                <c:pt idx="10">
                  <c:v>0.50181199999999959</c:v>
                </c:pt>
                <c:pt idx="11">
                  <c:v>0.49086400000000097</c:v>
                </c:pt>
                <c:pt idx="12">
                  <c:v>0.49237000000000103</c:v>
                </c:pt>
                <c:pt idx="13">
                  <c:v>0.48800000000000032</c:v>
                </c:pt>
                <c:pt idx="14">
                  <c:v>0.49154400000000031</c:v>
                </c:pt>
                <c:pt idx="15">
                  <c:v>0.49698700000000084</c:v>
                </c:pt>
                <c:pt idx="16">
                  <c:v>0.4967390000000001</c:v>
                </c:pt>
                <c:pt idx="17">
                  <c:v>0.50391399999999831</c:v>
                </c:pt>
                <c:pt idx="18">
                  <c:v>0.50076500000000002</c:v>
                </c:pt>
                <c:pt idx="19">
                  <c:v>0.57309900000000191</c:v>
                </c:pt>
                <c:pt idx="20">
                  <c:v>0.63900600000000063</c:v>
                </c:pt>
                <c:pt idx="21">
                  <c:v>0.67115899999999995</c:v>
                </c:pt>
                <c:pt idx="22">
                  <c:v>0.68768399999999996</c:v>
                </c:pt>
                <c:pt idx="23">
                  <c:v>0.69497399999999998</c:v>
                </c:pt>
                <c:pt idx="24">
                  <c:v>0.68733100000000003</c:v>
                </c:pt>
                <c:pt idx="25">
                  <c:v>0.68380700000000005</c:v>
                </c:pt>
                <c:pt idx="26">
                  <c:v>0.68037400000000003</c:v>
                </c:pt>
                <c:pt idx="27">
                  <c:v>0.67750699999999997</c:v>
                </c:pt>
              </c:numCache>
            </c:numRef>
          </c:yVal>
        </c:ser>
        <c:ser>
          <c:idx val="1"/>
          <c:order val="1"/>
          <c:tx>
            <c:strRef>
              <c:f>'Sheet1'!$C$1</c:f>
              <c:strCache>
                <c:ptCount val="1"/>
                <c:pt idx="0">
                  <c:v>grn_hash</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'Sheet1'!$C$2:$C$29</c:f>
              <c:numCache>
                <c:formatCode>General</c:formatCode>
                <c:ptCount val="28"/>
                <c:pt idx="0">
                  <c:v>2.0771030000000001</c:v>
                </c:pt>
                <c:pt idx="1">
                  <c:v>1.7089839999999998</c:v>
                </c:pt>
                <c:pt idx="2">
                  <c:v>1.4410809999999998</c:v>
                </c:pt>
                <c:pt idx="3">
                  <c:v>1.1842850000000034</c:v>
                </c:pt>
                <c:pt idx="4">
                  <c:v>1.0293959999999998</c:v>
                </c:pt>
                <c:pt idx="5">
                  <c:v>0.91950100000000001</c:v>
                </c:pt>
                <c:pt idx="6">
                  <c:v>0.84216299999999855</c:v>
                </c:pt>
                <c:pt idx="7">
                  <c:v>0.78391999999999951</c:v>
                </c:pt>
                <c:pt idx="8">
                  <c:v>0.72916300000000001</c:v>
                </c:pt>
                <c:pt idx="9">
                  <c:v>0.68333100000000002</c:v>
                </c:pt>
                <c:pt idx="10">
                  <c:v>0.46522600000000008</c:v>
                </c:pt>
                <c:pt idx="11">
                  <c:v>0.38665100000000002</c:v>
                </c:pt>
                <c:pt idx="12">
                  <c:v>0.352663</c:v>
                </c:pt>
                <c:pt idx="13">
                  <c:v>0.32933200000000085</c:v>
                </c:pt>
                <c:pt idx="14">
                  <c:v>0.31734700000000032</c:v>
                </c:pt>
                <c:pt idx="15">
                  <c:v>0.30461400000000038</c:v>
                </c:pt>
                <c:pt idx="16">
                  <c:v>0.29608900000000032</c:v>
                </c:pt>
                <c:pt idx="17">
                  <c:v>0.29157500000000008</c:v>
                </c:pt>
                <c:pt idx="18">
                  <c:v>0.28783800000000032</c:v>
                </c:pt>
                <c:pt idx="19">
                  <c:v>0.28451600000000032</c:v>
                </c:pt>
                <c:pt idx="20">
                  <c:v>0.298707</c:v>
                </c:pt>
                <c:pt idx="21">
                  <c:v>0.31312200000000084</c:v>
                </c:pt>
                <c:pt idx="22">
                  <c:v>0.33010800000000085</c:v>
                </c:pt>
                <c:pt idx="23">
                  <c:v>0.49149300000000001</c:v>
                </c:pt>
                <c:pt idx="24">
                  <c:v>0.47131600000000085</c:v>
                </c:pt>
                <c:pt idx="25">
                  <c:v>0.45779799999999998</c:v>
                </c:pt>
                <c:pt idx="26">
                  <c:v>0.44936400000000032</c:v>
                </c:pt>
                <c:pt idx="27">
                  <c:v>0.4455900000000001</c:v>
                </c:pt>
              </c:numCache>
            </c:numRef>
          </c:yVal>
        </c:ser>
        <c:ser>
          <c:idx val="2"/>
          <c:order val="2"/>
          <c:tx>
            <c:strRef>
              <c:f>'Sheet1'!$D$1</c:f>
              <c:strCache>
                <c:ptCount val="1"/>
                <c:pt idx="0">
                  <c:v>grn_dat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'Sheet1'!$D$2:$D$29</c:f>
              <c:numCache>
                <c:formatCode>General</c:formatCode>
                <c:ptCount val="28"/>
                <c:pt idx="0">
                  <c:v>0.64206099999999999</c:v>
                </c:pt>
                <c:pt idx="1">
                  <c:v>0.67400900000000252</c:v>
                </c:pt>
                <c:pt idx="2">
                  <c:v>0.68529399999999996</c:v>
                </c:pt>
                <c:pt idx="3">
                  <c:v>0.70655299999999832</c:v>
                </c:pt>
                <c:pt idx="4">
                  <c:v>0.69499000000000144</c:v>
                </c:pt>
                <c:pt idx="5">
                  <c:v>0.68501599999999996</c:v>
                </c:pt>
                <c:pt idx="6">
                  <c:v>0.6983279999999995</c:v>
                </c:pt>
                <c:pt idx="7">
                  <c:v>0.70837099999999997</c:v>
                </c:pt>
                <c:pt idx="8">
                  <c:v>0.70489800000000191</c:v>
                </c:pt>
                <c:pt idx="9">
                  <c:v>0.70848500000000003</c:v>
                </c:pt>
                <c:pt idx="10">
                  <c:v>1.0182739999999999</c:v>
                </c:pt>
                <c:pt idx="11">
                  <c:v>0.89915599999999996</c:v>
                </c:pt>
                <c:pt idx="12">
                  <c:v>1.1879919999999971</c:v>
                </c:pt>
                <c:pt idx="13">
                  <c:v>1.0820909999999999</c:v>
                </c:pt>
                <c:pt idx="14">
                  <c:v>1.0125239999999998</c:v>
                </c:pt>
                <c:pt idx="15">
                  <c:v>0.95764900000000253</c:v>
                </c:pt>
                <c:pt idx="16">
                  <c:v>1.3129739999999999</c:v>
                </c:pt>
                <c:pt idx="17">
                  <c:v>1.2382</c:v>
                </c:pt>
                <c:pt idx="18">
                  <c:v>1.177902</c:v>
                </c:pt>
                <c:pt idx="19">
                  <c:v>1.2581209999999998</c:v>
                </c:pt>
                <c:pt idx="20">
                  <c:v>1.503541999999997</c:v>
                </c:pt>
                <c:pt idx="21">
                  <c:v>1.310514</c:v>
                </c:pt>
                <c:pt idx="22">
                  <c:v>1.1957389999999999</c:v>
                </c:pt>
                <c:pt idx="23">
                  <c:v>1.56331</c:v>
                </c:pt>
                <c:pt idx="24">
                  <c:v>1.4275659999999968</c:v>
                </c:pt>
                <c:pt idx="25">
                  <c:v>1.324241</c:v>
                </c:pt>
                <c:pt idx="26">
                  <c:v>1.2433599999999998</c:v>
                </c:pt>
                <c:pt idx="27">
                  <c:v>1.1796500000000001</c:v>
                </c:pt>
              </c:numCache>
            </c:numRef>
          </c:yVal>
        </c:ser>
        <c:axId val="144670720"/>
        <c:axId val="144672640"/>
      </c:scatterChart>
      <c:valAx>
        <c:axId val="144670720"/>
        <c:scaling>
          <c:logBase val="10"/>
          <c:orientation val="minMax"/>
          <c:min val="1000"/>
        </c:scaling>
        <c:axPos val="b"/>
        <c:title>
          <c:tx>
            <c:rich>
              <a:bodyPr/>
              <a:lstStyle/>
              <a:p>
                <a:pPr>
                  <a:defRPr sz="2400"/>
                </a:pPr>
                <a:r>
                  <a:rPr lang="en-US" altLang="ja-JP" sz="2400" dirty="0" smtClean="0"/>
                  <a:t>Number of keys</a:t>
                </a:r>
                <a:endParaRPr lang="ja-JP" altLang="en-US" sz="2400" dirty="0"/>
              </a:p>
            </c:rich>
          </c:tx>
          <c:layout/>
        </c:title>
        <c:numFmt formatCode="#,##0_);\(#,##0\)" sourceLinked="0"/>
        <c:tickLblPos val="nextTo"/>
        <c:txPr>
          <a:bodyPr/>
          <a:lstStyle/>
          <a:p>
            <a:pPr>
              <a:defRPr sz="2400"/>
            </a:pPr>
            <a:endParaRPr lang="ja-JP"/>
          </a:p>
        </c:txPr>
        <c:crossAx val="144672640"/>
        <c:crosses val="autoZero"/>
        <c:crossBetween val="midCat"/>
      </c:valAx>
      <c:valAx>
        <c:axId val="144672640"/>
        <c:scaling>
          <c:orientation val="minMax"/>
        </c:scaling>
        <c:axPos val="l"/>
        <c:majorGridlines/>
        <c:title>
          <c:tx>
            <c:rich>
              <a:bodyPr rot="-5400000" vert="horz"/>
              <a:lstStyle/>
              <a:p>
                <a:pPr>
                  <a:defRPr sz="2400"/>
                </a:pPr>
                <a:r>
                  <a:rPr lang="en-US" altLang="ja-JP" sz="2400" baseline="0" dirty="0" smtClean="0"/>
                  <a:t>Insertion time </a:t>
                </a:r>
                <a:r>
                  <a:rPr lang="en-US" altLang="ja-JP" sz="2400" dirty="0" smtClean="0"/>
                  <a:t>[</a:t>
                </a:r>
                <a:r>
                  <a:rPr lang="en-US" altLang="ja-JP" sz="2400" dirty="0" err="1" smtClean="0"/>
                  <a:t>μs</a:t>
                </a:r>
                <a:r>
                  <a:rPr lang="en-US" altLang="ja-JP" sz="2400" dirty="0" smtClean="0"/>
                  <a:t>/key]</a:t>
                </a:r>
                <a:endParaRPr lang="ja-JP" altLang="en-US" sz="2400" dirty="0"/>
              </a:p>
            </c:rich>
          </c:tx>
          <c:layout/>
        </c:title>
        <c:numFmt formatCode="General" sourceLinked="0"/>
        <c:tickLblPos val="nextTo"/>
        <c:txPr>
          <a:bodyPr/>
          <a:lstStyle/>
          <a:p>
            <a:pPr>
              <a:defRPr sz="2400"/>
            </a:pPr>
            <a:endParaRPr lang="ja-JP"/>
          </a:p>
        </c:txPr>
        <c:crossAx val="144670720"/>
        <c:crosses val="autoZero"/>
        <c:crossBetween val="midCat"/>
      </c:valAx>
    </c:plotArea>
    <c:legend>
      <c:legendPos val="r"/>
      <c:layout/>
      <c:txPr>
        <a:bodyPr/>
        <a:lstStyle/>
        <a:p>
          <a:pPr>
            <a:defRPr sz="2400"/>
          </a:pPr>
          <a:endParaRPr lang="ja-JP"/>
        </a:p>
      </c:txPr>
    </c:legend>
    <c:plotVisOnly val="1"/>
  </c:chart>
  <c:txPr>
    <a:bodyPr/>
    <a:lstStyle/>
    <a:p>
      <a:pPr>
        <a:defRPr sz="1800"/>
      </a:pPr>
      <a:endParaRPr lang="ja-JP"/>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ja-JP"/>
  <c:chart>
    <c:plotArea>
      <c:layout>
        <c:manualLayout>
          <c:layoutTarget val="inner"/>
          <c:xMode val="edge"/>
          <c:yMode val="edge"/>
          <c:x val="0.1485095265869544"/>
          <c:y val="5.5131471468061063E-2"/>
          <c:w val="0.61399047341304891"/>
          <c:h val="0.71476457054554055"/>
        </c:manualLayout>
      </c:layout>
      <c:scatterChart>
        <c:scatterStyle val="lineMarker"/>
        <c:ser>
          <c:idx val="0"/>
          <c:order val="0"/>
          <c:tx>
            <c:strRef>
              <c:f>Sheet1!$B$1</c:f>
              <c:strCache>
                <c:ptCount val="1"/>
                <c:pt idx="0">
                  <c:v>grn_pat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Sheet1!$B$2:$B$29</c:f>
              <c:numCache>
                <c:formatCode>General</c:formatCode>
                <c:ptCount val="28"/>
                <c:pt idx="0">
                  <c:v>8.437759999999999</c:v>
                </c:pt>
                <c:pt idx="1">
                  <c:v>8.437759999999999</c:v>
                </c:pt>
                <c:pt idx="2">
                  <c:v>8.437759999999999</c:v>
                </c:pt>
                <c:pt idx="3">
                  <c:v>8.437759999999999</c:v>
                </c:pt>
                <c:pt idx="4">
                  <c:v>8.437759999999999</c:v>
                </c:pt>
                <c:pt idx="5">
                  <c:v>8.437759999999999</c:v>
                </c:pt>
                <c:pt idx="6">
                  <c:v>8.437759999999999</c:v>
                </c:pt>
                <c:pt idx="7">
                  <c:v>8.437759999999999</c:v>
                </c:pt>
                <c:pt idx="8">
                  <c:v>8.437759999999999</c:v>
                </c:pt>
                <c:pt idx="9">
                  <c:v>8.437759999999999</c:v>
                </c:pt>
                <c:pt idx="10">
                  <c:v>8.437759999999999</c:v>
                </c:pt>
                <c:pt idx="11">
                  <c:v>8.437759999999999</c:v>
                </c:pt>
                <c:pt idx="12">
                  <c:v>8.437759999999999</c:v>
                </c:pt>
                <c:pt idx="13">
                  <c:v>8.437759999999999</c:v>
                </c:pt>
                <c:pt idx="14">
                  <c:v>8.437759999999999</c:v>
                </c:pt>
                <c:pt idx="15">
                  <c:v>8.437759999999999</c:v>
                </c:pt>
                <c:pt idx="16">
                  <c:v>8.437759999999999</c:v>
                </c:pt>
                <c:pt idx="17">
                  <c:v>8.437759999999999</c:v>
                </c:pt>
                <c:pt idx="18">
                  <c:v>8.437759999999999</c:v>
                </c:pt>
                <c:pt idx="19">
                  <c:v>12.632064</c:v>
                </c:pt>
                <c:pt idx="20">
                  <c:v>16.826367999999999</c:v>
                </c:pt>
                <c:pt idx="21">
                  <c:v>21.020671999999987</c:v>
                </c:pt>
                <c:pt idx="22">
                  <c:v>21.020671999999987</c:v>
                </c:pt>
                <c:pt idx="23">
                  <c:v>29.409279999999956</c:v>
                </c:pt>
                <c:pt idx="24">
                  <c:v>29.409279999999956</c:v>
                </c:pt>
                <c:pt idx="25">
                  <c:v>33.603584000000005</c:v>
                </c:pt>
                <c:pt idx="26">
                  <c:v>37.797888</c:v>
                </c:pt>
                <c:pt idx="27">
                  <c:v>37.797888</c:v>
                </c:pt>
              </c:numCache>
            </c:numRef>
          </c:yVal>
        </c:ser>
        <c:ser>
          <c:idx val="1"/>
          <c:order val="1"/>
          <c:tx>
            <c:strRef>
              <c:f>Sheet1!$C$1</c:f>
              <c:strCache>
                <c:ptCount val="1"/>
                <c:pt idx="0">
                  <c:v>grn_hash</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Sheet1!$C$2:$C$29</c:f>
              <c:numCache>
                <c:formatCode>General</c:formatCode>
                <c:ptCount val="28"/>
                <c:pt idx="0">
                  <c:v>16.842751999999987</c:v>
                </c:pt>
                <c:pt idx="1">
                  <c:v>16.842751999999987</c:v>
                </c:pt>
                <c:pt idx="2">
                  <c:v>16.842751999999987</c:v>
                </c:pt>
                <c:pt idx="3">
                  <c:v>16.842751999999987</c:v>
                </c:pt>
                <c:pt idx="4">
                  <c:v>16.842751999999987</c:v>
                </c:pt>
                <c:pt idx="5">
                  <c:v>16.842751999999987</c:v>
                </c:pt>
                <c:pt idx="6">
                  <c:v>16.842751999999987</c:v>
                </c:pt>
                <c:pt idx="7">
                  <c:v>16.842751999999987</c:v>
                </c:pt>
                <c:pt idx="8">
                  <c:v>16.842751999999987</c:v>
                </c:pt>
                <c:pt idx="9">
                  <c:v>16.842751999999987</c:v>
                </c:pt>
                <c:pt idx="10">
                  <c:v>16.842751999999987</c:v>
                </c:pt>
                <c:pt idx="11">
                  <c:v>16.842751999999987</c:v>
                </c:pt>
                <c:pt idx="12">
                  <c:v>16.842751999999987</c:v>
                </c:pt>
                <c:pt idx="13">
                  <c:v>16.842751999999987</c:v>
                </c:pt>
                <c:pt idx="14">
                  <c:v>16.842751999999987</c:v>
                </c:pt>
                <c:pt idx="15">
                  <c:v>16.842751999999987</c:v>
                </c:pt>
                <c:pt idx="16">
                  <c:v>16.842751999999987</c:v>
                </c:pt>
                <c:pt idx="17">
                  <c:v>16.842751999999987</c:v>
                </c:pt>
                <c:pt idx="18">
                  <c:v>16.842751999999987</c:v>
                </c:pt>
                <c:pt idx="19">
                  <c:v>21.037056000000035</c:v>
                </c:pt>
                <c:pt idx="20">
                  <c:v>25.231359999999999</c:v>
                </c:pt>
                <c:pt idx="21">
                  <c:v>29.425663999999955</c:v>
                </c:pt>
                <c:pt idx="22">
                  <c:v>29.425663999999955</c:v>
                </c:pt>
                <c:pt idx="23">
                  <c:v>46.20288</c:v>
                </c:pt>
                <c:pt idx="24">
                  <c:v>46.20288</c:v>
                </c:pt>
                <c:pt idx="25">
                  <c:v>50.397183999999996</c:v>
                </c:pt>
                <c:pt idx="26">
                  <c:v>54.591487999999998</c:v>
                </c:pt>
                <c:pt idx="27">
                  <c:v>54.591487999999998</c:v>
                </c:pt>
              </c:numCache>
            </c:numRef>
          </c:yVal>
        </c:ser>
        <c:ser>
          <c:idx val="2"/>
          <c:order val="2"/>
          <c:tx>
            <c:strRef>
              <c:f>Sheet1!$D$1</c:f>
              <c:strCache>
                <c:ptCount val="1"/>
                <c:pt idx="0">
                  <c:v>grn_dat</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Sheet1!$D$2:$D$29</c:f>
              <c:numCache>
                <c:formatCode>General</c:formatCode>
                <c:ptCount val="28"/>
                <c:pt idx="0">
                  <c:v>1.048576</c:v>
                </c:pt>
                <c:pt idx="1">
                  <c:v>1.048576</c:v>
                </c:pt>
                <c:pt idx="2">
                  <c:v>1.048576</c:v>
                </c:pt>
                <c:pt idx="3">
                  <c:v>1.048576</c:v>
                </c:pt>
                <c:pt idx="4">
                  <c:v>1.048576</c:v>
                </c:pt>
                <c:pt idx="5">
                  <c:v>1.048576</c:v>
                </c:pt>
                <c:pt idx="6">
                  <c:v>1.048576</c:v>
                </c:pt>
                <c:pt idx="7">
                  <c:v>1.048576</c:v>
                </c:pt>
                <c:pt idx="8">
                  <c:v>1.048576</c:v>
                </c:pt>
                <c:pt idx="9">
                  <c:v>1.048576</c:v>
                </c:pt>
                <c:pt idx="10">
                  <c:v>3.1457280000000001</c:v>
                </c:pt>
                <c:pt idx="11">
                  <c:v>3.1457280000000001</c:v>
                </c:pt>
                <c:pt idx="12">
                  <c:v>6.2914560000000002</c:v>
                </c:pt>
                <c:pt idx="13">
                  <c:v>6.2914560000000002</c:v>
                </c:pt>
                <c:pt idx="14">
                  <c:v>6.2914560000000002</c:v>
                </c:pt>
                <c:pt idx="15">
                  <c:v>6.2914560000000002</c:v>
                </c:pt>
                <c:pt idx="16">
                  <c:v>12.582912</c:v>
                </c:pt>
                <c:pt idx="17">
                  <c:v>12.582912</c:v>
                </c:pt>
                <c:pt idx="18">
                  <c:v>12.582912</c:v>
                </c:pt>
                <c:pt idx="19">
                  <c:v>25.165824000000001</c:v>
                </c:pt>
                <c:pt idx="20">
                  <c:v>50.331647999999994</c:v>
                </c:pt>
                <c:pt idx="21">
                  <c:v>50.331647999999994</c:v>
                </c:pt>
                <c:pt idx="22">
                  <c:v>50.331647999999994</c:v>
                </c:pt>
                <c:pt idx="23">
                  <c:v>100.663296</c:v>
                </c:pt>
                <c:pt idx="24">
                  <c:v>100.663296</c:v>
                </c:pt>
                <c:pt idx="25">
                  <c:v>100.663296</c:v>
                </c:pt>
                <c:pt idx="26">
                  <c:v>100.663296</c:v>
                </c:pt>
                <c:pt idx="27">
                  <c:v>100.663296</c:v>
                </c:pt>
              </c:numCache>
            </c:numRef>
          </c:yVal>
        </c:ser>
        <c:ser>
          <c:idx val="3"/>
          <c:order val="3"/>
          <c:tx>
            <c:strRef>
              <c:f>Sheet1!$E$1</c:f>
              <c:strCache>
                <c:ptCount val="1"/>
                <c:pt idx="0">
                  <c:v>marisa</c:v>
                </c:pt>
              </c:strCache>
            </c:strRef>
          </c:tx>
          <c:xVal>
            <c:numRef>
              <c:f>Sheet1!$A$2:$A$29</c:f>
              <c:numCache>
                <c:formatCode>General</c:formatCode>
                <c:ptCount val="28"/>
                <c:pt idx="0">
                  <c:v>1000</c:v>
                </c:pt>
                <c:pt idx="1">
                  <c:v>2000</c:v>
                </c:pt>
                <c:pt idx="2">
                  <c:v>3000</c:v>
                </c:pt>
                <c:pt idx="3">
                  <c:v>4000</c:v>
                </c:pt>
                <c:pt idx="4">
                  <c:v>5000</c:v>
                </c:pt>
                <c:pt idx="5">
                  <c:v>6000</c:v>
                </c:pt>
                <c:pt idx="6">
                  <c:v>7000</c:v>
                </c:pt>
                <c:pt idx="7">
                  <c:v>8000</c:v>
                </c:pt>
                <c:pt idx="8">
                  <c:v>9000</c:v>
                </c:pt>
                <c:pt idx="9">
                  <c:v>10000</c:v>
                </c:pt>
                <c:pt idx="10">
                  <c:v>20000</c:v>
                </c:pt>
                <c:pt idx="11">
                  <c:v>30000</c:v>
                </c:pt>
                <c:pt idx="12">
                  <c:v>40000</c:v>
                </c:pt>
                <c:pt idx="13">
                  <c:v>50000</c:v>
                </c:pt>
                <c:pt idx="14">
                  <c:v>60000</c:v>
                </c:pt>
                <c:pt idx="15">
                  <c:v>70000</c:v>
                </c:pt>
                <c:pt idx="16">
                  <c:v>80000</c:v>
                </c:pt>
                <c:pt idx="17">
                  <c:v>90000</c:v>
                </c:pt>
                <c:pt idx="18">
                  <c:v>100000</c:v>
                </c:pt>
                <c:pt idx="19">
                  <c:v>200000</c:v>
                </c:pt>
                <c:pt idx="20">
                  <c:v>300000</c:v>
                </c:pt>
                <c:pt idx="21">
                  <c:v>400000</c:v>
                </c:pt>
                <c:pt idx="22">
                  <c:v>500000</c:v>
                </c:pt>
                <c:pt idx="23">
                  <c:v>600000</c:v>
                </c:pt>
                <c:pt idx="24">
                  <c:v>700000</c:v>
                </c:pt>
                <c:pt idx="25">
                  <c:v>800000</c:v>
                </c:pt>
                <c:pt idx="26">
                  <c:v>900000</c:v>
                </c:pt>
                <c:pt idx="27">
                  <c:v>1000000</c:v>
                </c:pt>
              </c:numCache>
            </c:numRef>
          </c:xVal>
          <c:yVal>
            <c:numRef>
              <c:f>Sheet1!$E$2:$E$29</c:f>
              <c:numCache>
                <c:formatCode>General</c:formatCode>
                <c:ptCount val="28"/>
                <c:pt idx="0">
                  <c:v>1.4272E-2</c:v>
                </c:pt>
                <c:pt idx="1">
                  <c:v>2.4784E-2</c:v>
                </c:pt>
                <c:pt idx="2">
                  <c:v>3.1216000000000011E-2</c:v>
                </c:pt>
                <c:pt idx="3">
                  <c:v>3.6248000000000002E-2</c:v>
                </c:pt>
                <c:pt idx="4">
                  <c:v>4.1152000000000001E-2</c:v>
                </c:pt>
                <c:pt idx="5">
                  <c:v>4.6559999999999976E-2</c:v>
                </c:pt>
                <c:pt idx="6">
                  <c:v>5.1103999999999997E-2</c:v>
                </c:pt>
                <c:pt idx="7">
                  <c:v>5.6023999999999997E-2</c:v>
                </c:pt>
                <c:pt idx="8">
                  <c:v>6.0520000000000004E-2</c:v>
                </c:pt>
                <c:pt idx="9">
                  <c:v>6.9431999999999994E-2</c:v>
                </c:pt>
                <c:pt idx="10">
                  <c:v>0.13295199999999999</c:v>
                </c:pt>
                <c:pt idx="11">
                  <c:v>0.2095600000000003</c:v>
                </c:pt>
                <c:pt idx="12">
                  <c:v>0.28136000000000061</c:v>
                </c:pt>
                <c:pt idx="13">
                  <c:v>0.34684800000000032</c:v>
                </c:pt>
                <c:pt idx="14">
                  <c:v>0.41982400000000092</c:v>
                </c:pt>
                <c:pt idx="15">
                  <c:v>0.47614400000000001</c:v>
                </c:pt>
                <c:pt idx="16">
                  <c:v>0.540184</c:v>
                </c:pt>
                <c:pt idx="17">
                  <c:v>0.60286399999999996</c:v>
                </c:pt>
                <c:pt idx="18">
                  <c:v>0.66028000000000064</c:v>
                </c:pt>
                <c:pt idx="19">
                  <c:v>1.3507439999999999</c:v>
                </c:pt>
                <c:pt idx="20">
                  <c:v>1.9824480000000027</c:v>
                </c:pt>
                <c:pt idx="21">
                  <c:v>2.5427360000000001</c:v>
                </c:pt>
                <c:pt idx="22">
                  <c:v>3.1460319999999999</c:v>
                </c:pt>
                <c:pt idx="23">
                  <c:v>3.7089599999999998</c:v>
                </c:pt>
                <c:pt idx="24">
                  <c:v>4.2757440000000004</c:v>
                </c:pt>
                <c:pt idx="25">
                  <c:v>4.8423920000000003</c:v>
                </c:pt>
                <c:pt idx="26">
                  <c:v>5.3695439999999985</c:v>
                </c:pt>
                <c:pt idx="27">
                  <c:v>5.8823920000000003</c:v>
                </c:pt>
              </c:numCache>
            </c:numRef>
          </c:yVal>
        </c:ser>
        <c:axId val="145077760"/>
        <c:axId val="145084416"/>
      </c:scatterChart>
      <c:valAx>
        <c:axId val="145077760"/>
        <c:scaling>
          <c:logBase val="10"/>
          <c:orientation val="minMax"/>
          <c:min val="1000"/>
        </c:scaling>
        <c:axPos val="b"/>
        <c:title>
          <c:tx>
            <c:rich>
              <a:bodyPr/>
              <a:lstStyle/>
              <a:p>
                <a:pPr>
                  <a:defRPr sz="2400"/>
                </a:pPr>
                <a:r>
                  <a:rPr lang="en-US" altLang="ja-JP" sz="2400" dirty="0" smtClean="0"/>
                  <a:t>Number of keys</a:t>
                </a:r>
                <a:endParaRPr lang="ja-JP" altLang="en-US" sz="2400" dirty="0"/>
              </a:p>
            </c:rich>
          </c:tx>
          <c:layout/>
        </c:title>
        <c:numFmt formatCode="#,##0_);\(#,##0\)" sourceLinked="0"/>
        <c:tickLblPos val="nextTo"/>
        <c:txPr>
          <a:bodyPr/>
          <a:lstStyle/>
          <a:p>
            <a:pPr>
              <a:defRPr sz="2400"/>
            </a:pPr>
            <a:endParaRPr lang="ja-JP"/>
          </a:p>
        </c:txPr>
        <c:crossAx val="145084416"/>
        <c:crosses val="autoZero"/>
        <c:crossBetween val="midCat"/>
      </c:valAx>
      <c:valAx>
        <c:axId val="145084416"/>
        <c:scaling>
          <c:orientation val="minMax"/>
        </c:scaling>
        <c:axPos val="l"/>
        <c:majorGridlines/>
        <c:title>
          <c:tx>
            <c:rich>
              <a:bodyPr rot="-5400000" vert="horz"/>
              <a:lstStyle/>
              <a:p>
                <a:pPr>
                  <a:defRPr sz="2400"/>
                </a:pPr>
                <a:r>
                  <a:rPr lang="en-US" altLang="ja-JP" sz="2400" dirty="0" smtClean="0"/>
                  <a:t>Size</a:t>
                </a:r>
                <a:r>
                  <a:rPr lang="en-US" altLang="ja-JP" sz="2400" baseline="0" dirty="0" smtClean="0"/>
                  <a:t> </a:t>
                </a:r>
                <a:r>
                  <a:rPr lang="en-US" altLang="ja-JP" sz="2400" dirty="0" smtClean="0"/>
                  <a:t>[MB]</a:t>
                </a:r>
                <a:endParaRPr lang="ja-JP" altLang="en-US" sz="2400" dirty="0"/>
              </a:p>
            </c:rich>
          </c:tx>
          <c:layout/>
        </c:title>
        <c:numFmt formatCode="General" sourceLinked="0"/>
        <c:tickLblPos val="nextTo"/>
        <c:txPr>
          <a:bodyPr/>
          <a:lstStyle/>
          <a:p>
            <a:pPr>
              <a:defRPr sz="2400"/>
            </a:pPr>
            <a:endParaRPr lang="ja-JP"/>
          </a:p>
        </c:txPr>
        <c:crossAx val="145077760"/>
        <c:crosses val="autoZero"/>
        <c:crossBetween val="midCat"/>
      </c:valAx>
    </c:plotArea>
    <c:legend>
      <c:legendPos val="r"/>
      <c:layout/>
      <c:txPr>
        <a:bodyPr/>
        <a:lstStyle/>
        <a:p>
          <a:pPr>
            <a:defRPr sz="2400"/>
          </a:pPr>
          <a:endParaRPr lang="ja-JP"/>
        </a:p>
      </c:txPr>
    </c:legend>
    <c:plotVisOnly val="1"/>
  </c:chart>
  <c:txPr>
    <a:bodyPr/>
    <a:lstStyle/>
    <a:p>
      <a:pPr>
        <a:defRPr sz="1800"/>
      </a:pPr>
      <a:endParaRPr lang="ja-JP"/>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1512BE-049F-459C-A0DB-3BF1A0FBA93A}" type="datetimeFigureOut">
              <a:rPr kumimoji="1" lang="ja-JP" altLang="en-US" smtClean="0"/>
              <a:pPr/>
              <a:t>2011/12/2</a:t>
            </a:fld>
            <a:endParaRPr kumimoji="1" lang="ja-JP" altLang="en-US"/>
          </a:p>
        </p:txBody>
      </p:sp>
      <p:sp>
        <p:nvSpPr>
          <p:cNvPr id="4" name="スライド イメージ プレースホルダ 3"/>
          <p:cNvSpPr>
            <a:spLocks noGrp="1" noRot="1" noChangeAspect="1"/>
          </p:cNvSpPr>
          <p:nvPr>
            <p:ph type="sldImg" idx="2"/>
          </p:nvPr>
        </p:nvSpPr>
        <p:spPr>
          <a:xfrm>
            <a:off x="693000" y="685800"/>
            <a:ext cx="5472000" cy="4104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5004048"/>
            <a:ext cx="5486400" cy="3454152"/>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B770F3-4A5E-4127-9297-278B18C89B74}"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lnSpc>
        <a:spcPct val="125000"/>
      </a:lnSpc>
      <a:defRPr kumimoji="1" sz="1800" kern="1200">
        <a:solidFill>
          <a:schemeClr val="tx1"/>
        </a:solidFill>
        <a:latin typeface="+mn-lt"/>
        <a:ea typeface="+mn-ea"/>
        <a:cs typeface="+mn-cs"/>
      </a:defRPr>
    </a:lvl1pPr>
    <a:lvl2pPr marL="457200" algn="l" defTabSz="914400" rtl="0" eaLnBrk="1" latinLnBrk="0" hangingPunct="1">
      <a:lnSpc>
        <a:spcPct val="125000"/>
      </a:lnSpc>
      <a:defRPr kumimoji="1" sz="1800" kern="1200">
        <a:solidFill>
          <a:schemeClr val="tx1"/>
        </a:solidFill>
        <a:latin typeface="+mn-lt"/>
        <a:ea typeface="+mn-ea"/>
        <a:cs typeface="+mn-cs"/>
      </a:defRPr>
    </a:lvl2pPr>
    <a:lvl3pPr marL="914400" algn="l" defTabSz="914400" rtl="0" eaLnBrk="1" latinLnBrk="0" hangingPunct="1">
      <a:lnSpc>
        <a:spcPct val="125000"/>
      </a:lnSpc>
      <a:defRPr kumimoji="1" sz="1800" kern="1200">
        <a:solidFill>
          <a:schemeClr val="tx1"/>
        </a:solidFill>
        <a:latin typeface="+mn-lt"/>
        <a:ea typeface="+mn-ea"/>
        <a:cs typeface="+mn-cs"/>
      </a:defRPr>
    </a:lvl3pPr>
    <a:lvl4pPr marL="1371600" algn="l" defTabSz="914400" rtl="0" eaLnBrk="1" latinLnBrk="0" hangingPunct="1">
      <a:lnSpc>
        <a:spcPct val="125000"/>
      </a:lnSpc>
      <a:defRPr kumimoji="1" sz="1800" kern="1200">
        <a:solidFill>
          <a:schemeClr val="tx1"/>
        </a:solidFill>
        <a:latin typeface="+mn-lt"/>
        <a:ea typeface="+mn-ea"/>
        <a:cs typeface="+mn-cs"/>
      </a:defRPr>
    </a:lvl4pPr>
    <a:lvl5pPr marL="1828800" algn="l" defTabSz="914400" rtl="0" eaLnBrk="1" latinLnBrk="0" hangingPunct="1">
      <a:lnSpc>
        <a:spcPct val="125000"/>
      </a:lnSpc>
      <a:defRPr kumimoji="1" sz="18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今回の発表では，説明を簡単にする目的で，</a:t>
            </a:r>
            <a:r>
              <a:rPr kumimoji="1" lang="en-US" altLang="ja-JP" dirty="0" smtClean="0"/>
              <a:t>Common Prefix Search </a:t>
            </a:r>
            <a:r>
              <a:rPr kumimoji="1" lang="ja-JP" altLang="en-US" dirty="0" smtClean="0"/>
              <a:t>と </a:t>
            </a:r>
            <a:r>
              <a:rPr kumimoji="1" lang="en-US" altLang="ja-JP" dirty="0" smtClean="0"/>
              <a:t>Predictive Search</a:t>
            </a:r>
            <a:r>
              <a:rPr kumimoji="1" lang="ja-JP" altLang="en-US" dirty="0" smtClean="0"/>
              <a:t> をまとめて前方一致検索ということにしました．</a:t>
            </a:r>
            <a:endParaRPr kumimoji="1" lang="en-US" altLang="ja-JP" dirty="0" smtClean="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文字列を差し替えるだけの単純な機能ですが，これのおかげでテーブルやカラムの名前変更が可能になりました．</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参考資料に書いてある内容は，本来は参照ロックフリーでないダブル配列をどうやって参照ロックフリーにしたのか，参照ロックフリーにすることで悪化した更新効率をどうやって補っているのか，ダブル配列の苦手な </a:t>
            </a:r>
            <a:r>
              <a:rPr kumimoji="1" lang="en-US" altLang="ja-JP" dirty="0" smtClean="0"/>
              <a:t>Predictive Search</a:t>
            </a:r>
            <a:r>
              <a:rPr kumimoji="1" lang="ja-JP" altLang="en-US" dirty="0" smtClean="0"/>
              <a:t> をどうやって効率化したのかというものです．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ベンチマークに入ります</a:t>
            </a:r>
            <a:r>
              <a:rPr kumimoji="1" lang="ja-JP" altLang="en-US" dirty="0" err="1" smtClean="0"/>
              <a:t>よの</a:t>
            </a:r>
            <a:r>
              <a:rPr kumimoji="1" lang="ja-JP" altLang="en-US" dirty="0" smtClean="0"/>
              <a:t>合図です．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日本語 </a:t>
            </a:r>
            <a:r>
              <a:rPr kumimoji="1" lang="en-US" altLang="ja-JP" dirty="0" smtClean="0"/>
              <a:t>Wikipedia </a:t>
            </a:r>
            <a:r>
              <a:rPr kumimoji="1" lang="ja-JP" altLang="en-US" dirty="0" smtClean="0"/>
              <a:t>のタイトル一覧を利用しました．</a:t>
            </a:r>
            <a:endParaRPr kumimoji="1" lang="en-US" altLang="ja-JP" dirty="0" smtClean="0"/>
          </a:p>
          <a:p>
            <a:r>
              <a:rPr lang="ja-JP" altLang="en-US" dirty="0" smtClean="0"/>
              <a:t>ウィキペディア創設者ジミー・ウェールズからのお願いを無下にすることはできません．</a:t>
            </a:r>
            <a:endParaRPr lang="en-US" altLang="ja-JP" dirty="0" smtClean="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93738" y="685800"/>
            <a:ext cx="5470525" cy="4103688"/>
          </a:xfrm>
        </p:spPr>
      </p:sp>
      <p:sp>
        <p:nvSpPr>
          <p:cNvPr id="3" name="ノート プレースホルダ 2"/>
          <p:cNvSpPr>
            <a:spLocks noGrp="1"/>
          </p:cNvSpPr>
          <p:nvPr>
            <p:ph type="body" idx="1"/>
          </p:nvPr>
        </p:nvSpPr>
        <p:spPr/>
        <p:txBody>
          <a:bodyPr>
            <a:normAutofit/>
          </a:bodyPr>
          <a:lstStyle/>
          <a:p>
            <a:r>
              <a:rPr kumimoji="1" lang="en-US" altLang="ja-JP" dirty="0" err="1" smtClean="0"/>
              <a:t>grn_dat</a:t>
            </a:r>
            <a:r>
              <a:rPr kumimoji="1" lang="ja-JP" altLang="en-US" dirty="0" smtClean="0"/>
              <a:t> は </a:t>
            </a:r>
            <a:r>
              <a:rPr kumimoji="1" lang="en-US" altLang="ja-JP" dirty="0" err="1" smtClean="0"/>
              <a:t>grn_pat</a:t>
            </a:r>
            <a:r>
              <a:rPr kumimoji="1" lang="ja-JP" altLang="en-US" baseline="0" dirty="0" smtClean="0"/>
              <a:t> の代替としての役割を持つので，</a:t>
            </a:r>
            <a:r>
              <a:rPr kumimoji="1" lang="en-US" altLang="ja-JP" baseline="0" dirty="0" err="1" smtClean="0"/>
              <a:t>grn_pat</a:t>
            </a:r>
            <a:r>
              <a:rPr kumimoji="1" lang="ja-JP" altLang="en-US" baseline="0" dirty="0" smtClean="0"/>
              <a:t>（青）と </a:t>
            </a:r>
            <a:r>
              <a:rPr kumimoji="1" lang="en-US" altLang="ja-JP" baseline="0" dirty="0" err="1" smtClean="0"/>
              <a:t>grn_dat</a:t>
            </a:r>
            <a:r>
              <a:rPr kumimoji="1" lang="ja-JP" altLang="en-US" baseline="0" dirty="0" smtClean="0"/>
              <a:t>（緑）を比較してください．</a:t>
            </a:r>
            <a:endParaRPr kumimoji="1" lang="en-US" altLang="ja-JP" baseline="0" dirty="0" smtClean="0"/>
          </a:p>
          <a:p>
            <a:r>
              <a:rPr kumimoji="1" lang="ja-JP" altLang="en-US" baseline="0" dirty="0" smtClean="0"/>
              <a:t>下にあるほど高速です．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93738" y="685800"/>
            <a:ext cx="5470525" cy="4103688"/>
          </a:xfrm>
        </p:spPr>
      </p:sp>
      <p:sp>
        <p:nvSpPr>
          <p:cNvPr id="3" name="ノート プレースホルダ 2"/>
          <p:cNvSpPr>
            <a:spLocks noGrp="1"/>
          </p:cNvSpPr>
          <p:nvPr>
            <p:ph type="body" idx="1"/>
          </p:nvPr>
        </p:nvSpPr>
        <p:spPr/>
        <p:txBody>
          <a:bodyPr>
            <a:normAutofit/>
          </a:bodyPr>
          <a:lstStyle/>
          <a:p>
            <a:r>
              <a:rPr kumimoji="1" lang="en-US" altLang="ja-JP" dirty="0" err="1" smtClean="0"/>
              <a:t>grn_dat</a:t>
            </a:r>
            <a:r>
              <a:rPr kumimoji="1" lang="en-US" altLang="ja-JP" dirty="0" smtClean="0"/>
              <a:t> </a:t>
            </a:r>
            <a:r>
              <a:rPr kumimoji="1" lang="ja-JP" altLang="en-US" dirty="0" smtClean="0"/>
              <a:t>は参照の割合が多い用途に使いましょうということを示す実験結果です．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93738" y="685800"/>
            <a:ext cx="5470525" cy="4103688"/>
          </a:xfrm>
        </p:spPr>
      </p:sp>
      <p:sp>
        <p:nvSpPr>
          <p:cNvPr id="3" name="ノート プレースホルダ 2"/>
          <p:cNvSpPr>
            <a:spLocks noGrp="1"/>
          </p:cNvSpPr>
          <p:nvPr>
            <p:ph type="body" idx="1"/>
          </p:nvPr>
        </p:nvSpPr>
        <p:spPr/>
        <p:txBody>
          <a:bodyPr>
            <a:normAutofit/>
          </a:bodyPr>
          <a:lstStyle/>
          <a:p>
            <a:r>
              <a:rPr kumimoji="1" lang="ja-JP" altLang="en-US" dirty="0" smtClean="0"/>
              <a:t>メモリ消費が気になるときは </a:t>
            </a:r>
            <a:r>
              <a:rPr kumimoji="1" lang="en-US" altLang="ja-JP" dirty="0" err="1" smtClean="0"/>
              <a:t>grn_pat</a:t>
            </a:r>
            <a:r>
              <a:rPr kumimoji="1" lang="ja-JP" altLang="en-US" dirty="0" smtClean="0"/>
              <a:t> を使った方がいいですよということを示す実験結果です．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正確には以前のバージョンにも </a:t>
            </a:r>
            <a:r>
              <a:rPr kumimoji="1" lang="en-US" altLang="ja-JP" dirty="0" err="1" smtClean="0"/>
              <a:t>grn_dat</a:t>
            </a:r>
            <a:r>
              <a:rPr kumimoji="1" lang="ja-JP" altLang="en-US" dirty="0" smtClean="0"/>
              <a:t> のコードは入っていたのですが，現在の仕様になり，実用に供されるようになったのは </a:t>
            </a:r>
            <a:r>
              <a:rPr kumimoji="1" lang="en-US" altLang="ja-JP" dirty="0" err="1" smtClean="0"/>
              <a:t>groonga</a:t>
            </a:r>
            <a:r>
              <a:rPr kumimoji="1" lang="en-US" altLang="ja-JP" dirty="0" smtClean="0"/>
              <a:t> 1.2.8</a:t>
            </a:r>
            <a:r>
              <a:rPr kumimoji="1" lang="ja-JP" altLang="en-US" dirty="0" smtClean="0"/>
              <a:t> からです．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93738" y="685800"/>
            <a:ext cx="5470525" cy="4103688"/>
          </a:xfrm>
        </p:spPr>
      </p:sp>
      <p:sp>
        <p:nvSpPr>
          <p:cNvPr id="3" name="ノート プレースホルダ 2"/>
          <p:cNvSpPr>
            <a:spLocks noGrp="1"/>
          </p:cNvSpPr>
          <p:nvPr>
            <p:ph type="body" idx="1"/>
          </p:nvPr>
        </p:nvSpPr>
        <p:spPr/>
        <p:txBody>
          <a:bodyPr>
            <a:normAutofit/>
          </a:bodyPr>
          <a:lstStyle/>
          <a:p>
            <a:r>
              <a:rPr kumimoji="1" lang="ja-JP" altLang="en-US" smtClean="0"/>
              <a:t>全文検索</a:t>
            </a:r>
            <a:r>
              <a:rPr kumimoji="1" lang="ja-JP" altLang="en-US" dirty="0" smtClean="0"/>
              <a:t>に用いる索引語を登録する場合，どうしても偏りが大きくなるので，それを利用すれば </a:t>
            </a:r>
            <a:r>
              <a:rPr kumimoji="1" lang="en-US" altLang="ja-JP" dirty="0" err="1" smtClean="0"/>
              <a:t>grn_pat</a:t>
            </a:r>
            <a:r>
              <a:rPr kumimoji="1" lang="ja-JP" altLang="en-US" dirty="0" smtClean="0"/>
              <a:t> とキャッシュの組み合わせで </a:t>
            </a:r>
            <a:r>
              <a:rPr kumimoji="1" lang="en-US" altLang="ja-JP" dirty="0" err="1" smtClean="0"/>
              <a:t>grn_hash</a:t>
            </a:r>
            <a:r>
              <a:rPr kumimoji="1" lang="ja-JP" altLang="en-US" dirty="0" smtClean="0"/>
              <a:t> 並みの性能が出せるはずという案です．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25</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26</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93738" y="685800"/>
            <a:ext cx="5470525" cy="4103688"/>
          </a:xfrm>
        </p:spPr>
      </p:sp>
      <p:sp>
        <p:nvSpPr>
          <p:cNvPr id="3" name="ノート プレースホルダ 2"/>
          <p:cNvSpPr>
            <a:spLocks noGrp="1"/>
          </p:cNvSpPr>
          <p:nvPr>
            <p:ph type="body" idx="1"/>
          </p:nvPr>
        </p:nvSpPr>
        <p:spPr/>
        <p:txBody>
          <a:bodyPr>
            <a:normAutofit/>
          </a:bodyPr>
          <a:lstStyle/>
          <a:p>
            <a:r>
              <a:rPr kumimoji="1" lang="ja-JP" altLang="en-US" dirty="0" smtClean="0"/>
              <a:t>小規模な </a:t>
            </a:r>
            <a:r>
              <a:rPr kumimoji="1" lang="en-US" altLang="ja-JP" dirty="0" err="1" smtClean="0"/>
              <a:t>grn_hash</a:t>
            </a:r>
            <a:r>
              <a:rPr kumimoji="1" lang="ja-JP" altLang="en-US" dirty="0" smtClean="0"/>
              <a:t> の構築時間が長くなっている部分は原因がほぼ特定されているので，改良の余地がありそうだという案です．</a:t>
            </a:r>
            <a:endParaRPr kumimoji="1" lang="en-US" altLang="ja-JP" dirty="0" smtClean="0"/>
          </a:p>
          <a:p>
            <a:r>
              <a:rPr kumimoji="1" lang="ja-JP" altLang="en-US" dirty="0" smtClean="0"/>
              <a:t>検索の途中経過なんかも </a:t>
            </a:r>
            <a:r>
              <a:rPr kumimoji="1" lang="en-US" altLang="ja-JP" dirty="0" err="1" smtClean="0"/>
              <a:t>grn_hash</a:t>
            </a:r>
            <a:r>
              <a:rPr kumimoji="1" lang="ja-JP" altLang="en-US" dirty="0" smtClean="0"/>
              <a:t> </a:t>
            </a:r>
            <a:r>
              <a:rPr kumimoji="1" lang="ja-JP" altLang="en-US" dirty="0" err="1" smtClean="0"/>
              <a:t>に保</a:t>
            </a:r>
            <a:r>
              <a:rPr kumimoji="1" lang="ja-JP" altLang="en-US" dirty="0" smtClean="0"/>
              <a:t>存しているので，全体的な性能に影響するのではないかと考えています．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27</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28</a:t>
            </a:fld>
            <a:endParaRPr kumimoji="1"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693738" y="685800"/>
            <a:ext cx="5470525" cy="4103688"/>
          </a:xfrm>
        </p:spPr>
      </p:sp>
      <p:sp>
        <p:nvSpPr>
          <p:cNvPr id="3" name="ノート プレースホルダ 2"/>
          <p:cNvSpPr>
            <a:spLocks noGrp="1"/>
          </p:cNvSpPr>
          <p:nvPr>
            <p:ph type="body" idx="1"/>
          </p:nvPr>
        </p:nvSpPr>
        <p:spPr/>
        <p:txBody>
          <a:bodyPr>
            <a:normAutofit/>
          </a:bodyPr>
          <a:lstStyle/>
          <a:p>
            <a:r>
              <a:rPr kumimoji="1" lang="ja-JP" altLang="en-US" dirty="0" smtClean="0"/>
              <a:t>更新不可で参照も遅い代わりに桁違いにコンパクトなデータ構造があるので，それらを上手く利用できれば無駄をなくすことができるのではないかという案です．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29</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30</a:t>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今回は </a:t>
            </a:r>
            <a:r>
              <a:rPr kumimoji="1" lang="en-US" altLang="ja-JP" dirty="0" err="1" smtClean="0"/>
              <a:t>grn_dat</a:t>
            </a:r>
            <a:r>
              <a:rPr kumimoji="1" lang="ja-JP" altLang="en-US" dirty="0" smtClean="0"/>
              <a:t> をメインに持ってきたので，</a:t>
            </a:r>
            <a:r>
              <a:rPr kumimoji="1" lang="en-US" altLang="ja-JP" dirty="0" err="1" smtClean="0"/>
              <a:t>grn_pat</a:t>
            </a:r>
            <a:r>
              <a:rPr kumimoji="1" lang="en-US" altLang="ja-JP" dirty="0" smtClean="0"/>
              <a:t>/hash/</a:t>
            </a:r>
            <a:r>
              <a:rPr kumimoji="1" lang="en-US" altLang="ja-JP" dirty="0" err="1" smtClean="0"/>
              <a:t>dat</a:t>
            </a:r>
            <a:r>
              <a:rPr kumimoji="1" lang="ja-JP" altLang="en-US" dirty="0" smtClean="0"/>
              <a:t> に関する内容に絞りました．</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31</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32</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ダブル配列というのは </a:t>
            </a:r>
            <a:r>
              <a:rPr kumimoji="1" lang="en-US" altLang="ja-JP" dirty="0" err="1" smtClean="0"/>
              <a:t>grn_dat</a:t>
            </a:r>
            <a:r>
              <a:rPr kumimoji="1" lang="ja-JP" altLang="en-US" dirty="0" smtClean="0"/>
              <a:t> が用いているデータ構造の名称です．</a:t>
            </a:r>
            <a:endParaRPr kumimoji="1" lang="en-US" altLang="ja-JP" dirty="0" smtClean="0"/>
          </a:p>
          <a:p>
            <a:r>
              <a:rPr kumimoji="1" lang="ja-JP" altLang="en-US" dirty="0" smtClean="0"/>
              <a:t>一部でカルト的な人気を誇っているかもしれません．</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基本的な機能は文字列に </a:t>
            </a:r>
            <a:r>
              <a:rPr kumimoji="1" lang="en-US" altLang="ja-JP" dirty="0" smtClean="0"/>
              <a:t>ID</a:t>
            </a:r>
            <a:r>
              <a:rPr kumimoji="1" lang="ja-JP" altLang="en-US" dirty="0" smtClean="0"/>
              <a:t> を割り当てるというものですが，重要なのは </a:t>
            </a:r>
            <a:r>
              <a:rPr kumimoji="1" lang="en-US" altLang="ja-JP" dirty="0" smtClean="0"/>
              <a:t>ID</a:t>
            </a:r>
            <a:r>
              <a:rPr kumimoji="1" lang="ja-JP" altLang="en-US" dirty="0" smtClean="0"/>
              <a:t> と文字列で相互に参照できることです．</a:t>
            </a:r>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err="1" smtClean="0"/>
              <a:t>grn_pat</a:t>
            </a:r>
            <a:r>
              <a:rPr kumimoji="1" lang="ja-JP" altLang="en-US" dirty="0" smtClean="0"/>
              <a:t> と </a:t>
            </a:r>
            <a:r>
              <a:rPr kumimoji="1" lang="en-US" altLang="ja-JP" dirty="0" err="1" smtClean="0"/>
              <a:t>grn_dat</a:t>
            </a:r>
            <a:r>
              <a:rPr kumimoji="1" lang="ja-JP" altLang="en-US" dirty="0" smtClean="0"/>
              <a:t> が前方一致検索をサポートできるのは，どちらもトライの仲間だからです．</a:t>
            </a:r>
            <a:endParaRPr kumimoji="1" lang="en-US" altLang="ja-JP" dirty="0" smtClean="0"/>
          </a:p>
          <a:p>
            <a:r>
              <a:rPr kumimoji="1" lang="ja-JP" altLang="en-US" dirty="0" smtClean="0"/>
              <a:t>ちなみに </a:t>
            </a:r>
            <a:r>
              <a:rPr kumimoji="1" lang="en-US" altLang="ja-JP" dirty="0" err="1" smtClean="0"/>
              <a:t>grn_dat</a:t>
            </a:r>
            <a:r>
              <a:rPr kumimoji="1" lang="ja-JP" altLang="en-US" dirty="0" smtClean="0"/>
              <a:t> の「高速」は参照に対する評価です．</a:t>
            </a:r>
            <a:endParaRPr kumimoji="1" lang="en-US" altLang="ja-JP" dirty="0" smtClean="0"/>
          </a:p>
          <a:p>
            <a:r>
              <a:rPr kumimoji="1" lang="ja-JP" altLang="en-US" dirty="0" smtClean="0"/>
              <a:t>単純な追加・検索については，ハッシュ表がもっとも優秀です．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err="1" smtClean="0"/>
              <a:t>groonga</a:t>
            </a:r>
            <a:r>
              <a:rPr kumimoji="1" lang="ja-JP" altLang="en-US" dirty="0" smtClean="0"/>
              <a:t> といえば参照ロックフリーということで，</a:t>
            </a:r>
            <a:r>
              <a:rPr kumimoji="1" lang="en-US" altLang="ja-JP" dirty="0" err="1" smtClean="0"/>
              <a:t>groonga</a:t>
            </a:r>
            <a:r>
              <a:rPr kumimoji="1" lang="ja-JP" altLang="en-US" baseline="0" dirty="0" smtClean="0"/>
              <a:t> のコアである </a:t>
            </a:r>
            <a:r>
              <a:rPr kumimoji="1" lang="en-US" altLang="ja-JP" baseline="0" dirty="0" err="1" smtClean="0"/>
              <a:t>grn_pat</a:t>
            </a:r>
            <a:r>
              <a:rPr kumimoji="1" lang="en-US" altLang="ja-JP" baseline="0" dirty="0" smtClean="0"/>
              <a:t>/hash/</a:t>
            </a:r>
            <a:r>
              <a:rPr kumimoji="1" lang="en-US" altLang="ja-JP" baseline="0" dirty="0" err="1" smtClean="0"/>
              <a:t>dat</a:t>
            </a:r>
            <a:r>
              <a:rPr kumimoji="1" lang="ja-JP" altLang="en-US" baseline="0" dirty="0" smtClean="0"/>
              <a:t> はいずれも参照ロックフリーな実装になっています．</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それぞれの特徴をまとめた表になっています．</a:t>
            </a:r>
            <a:endParaRPr kumimoji="1" lang="en-US" altLang="ja-JP" dirty="0" smtClean="0"/>
          </a:p>
          <a:p>
            <a:r>
              <a:rPr kumimoji="1" lang="en-US" altLang="ja-JP" dirty="0" err="1" smtClean="0"/>
              <a:t>grn_dat</a:t>
            </a:r>
            <a:r>
              <a:rPr kumimoji="1" lang="ja-JP" altLang="en-US" dirty="0" smtClean="0"/>
              <a:t> は参照が速い代わりに更新が遅くてサイズが大きいので，速度面で困ったとき，あるいは困ることが予想されるときに利用を検討すれば良いと思います．</a:t>
            </a:r>
            <a:endParaRPr kumimoji="1" lang="en-US" altLang="ja-JP" dirty="0" smtClean="0"/>
          </a:p>
          <a:p>
            <a:r>
              <a:rPr kumimoji="1" lang="ja-JP" altLang="en-US" dirty="0" smtClean="0"/>
              <a:t>文字列更新はテーブル・カラムをリネームしたいという要望から生まれた機能です．ダブル配列だから可能というものではありません．</a:t>
            </a:r>
            <a:endParaRPr kumimoji="1" lang="ja-JP" altLang="en-US" dirty="0"/>
          </a:p>
        </p:txBody>
      </p:sp>
      <p:sp>
        <p:nvSpPr>
          <p:cNvPr id="4" name="スライド番号プレースホルダ 3"/>
          <p:cNvSpPr>
            <a:spLocks noGrp="1"/>
          </p:cNvSpPr>
          <p:nvPr>
            <p:ph type="sldNum" sz="quarter" idx="10"/>
          </p:nvPr>
        </p:nvSpPr>
        <p:spPr/>
        <p:txBody>
          <a:bodyPr/>
          <a:lstStyle/>
          <a:p>
            <a:fld id="{82B770F3-4A5E-4127-9297-278B18C89B74}"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7" name="スライド番号プレースホルダ 6"/>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中央配置">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04664"/>
            <a:ext cx="8229600" cy="5760640"/>
          </a:xfrm>
        </p:spPr>
        <p:txBody>
          <a:bodyPr/>
          <a:lstStyle>
            <a:lvl1pPr>
              <a:lnSpc>
                <a:spcPct val="150000"/>
              </a:lnSpc>
              <a:defRPr/>
            </a:lvl1pPr>
          </a:lstStyle>
          <a:p>
            <a:r>
              <a:rPr kumimoji="1" lang="ja-JP" altLang="en-US" dirty="0" smtClean="0"/>
              <a:t>マスタ タイトルの書式設定</a:t>
            </a:r>
            <a:endParaRPr kumimoji="1" lang="ja-JP" altLang="en-US" dirty="0"/>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dirty="0"/>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7" name="スライド番号プレースホルダ 6"/>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8" name="フッター プレースホルダ 7"/>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9" name="スライド番号プレースホルダ 8"/>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3" name="フッター プレースホルダ 2"/>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4" name="スライド番号プレースホルダ 3"/>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7" name="スライド番号プレースホルダ 6"/>
          <p:cNvSpPr>
            <a:spLocks noGrp="1"/>
          </p:cNvSpPr>
          <p:nvPr>
            <p:ph type="sldNum" sz="quarter" idx="12"/>
          </p:nvPr>
        </p:nvSpPr>
        <p:spPr/>
        <p:txBody>
          <a:bodyPr/>
          <a:lstStyle/>
          <a:p>
            <a:fld id="{B1E10A67-A9B9-47D6-A98D-CD33587115BB}"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2"/>
          </p:nvPr>
        </p:nvSpPr>
        <p:spPr>
          <a:xfrm>
            <a:off x="457200" y="6356350"/>
            <a:ext cx="1666528" cy="365125"/>
          </a:xfrm>
          <a:prstGeom prst="rect">
            <a:avLst/>
          </a:prstGeom>
        </p:spPr>
        <p:txBody>
          <a:bodyPr vert="horz" lIns="91440" tIns="45720" rIns="91440" bIns="45720" rtlCol="0" anchor="ctr"/>
          <a:lstStyle>
            <a:lvl1pPr algn="l">
              <a:defRPr sz="1400">
                <a:solidFill>
                  <a:schemeClr val="tx1">
                    <a:tint val="75000"/>
                  </a:schemeClr>
                </a:solidFill>
              </a:defRPr>
            </a:lvl1pPr>
          </a:lstStyle>
          <a:p>
            <a:r>
              <a:rPr lang="ja-JP" altLang="en-US" smtClean="0"/>
              <a:t>いいにくの日 </a:t>
            </a:r>
            <a:r>
              <a:rPr lang="en-US" altLang="ja-JP" smtClean="0"/>
              <a:t>2011</a:t>
            </a:r>
            <a:endParaRPr lang="ja-JP" altLang="en-US" dirty="0"/>
          </a:p>
        </p:txBody>
      </p:sp>
      <p:sp>
        <p:nvSpPr>
          <p:cNvPr id="5" name="フッター プレースホルダ 4"/>
          <p:cNvSpPr>
            <a:spLocks noGrp="1"/>
          </p:cNvSpPr>
          <p:nvPr>
            <p:ph type="ftr" sz="quarter" idx="3"/>
          </p:nvPr>
        </p:nvSpPr>
        <p:spPr>
          <a:xfrm>
            <a:off x="2246962" y="6356350"/>
            <a:ext cx="4032448"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r>
              <a:rPr lang="ja-JP" altLang="en-US" dirty="0" smtClean="0"/>
              <a:t>全文検索エンジン </a:t>
            </a:r>
            <a:r>
              <a:rPr lang="en-US" altLang="ja-JP" dirty="0" err="1" smtClean="0"/>
              <a:t>groonga</a:t>
            </a:r>
            <a:r>
              <a:rPr lang="en-US" altLang="ja-JP" dirty="0" smtClean="0"/>
              <a:t> </a:t>
            </a:r>
            <a:r>
              <a:rPr lang="ja-JP" altLang="en-US" dirty="0" smtClean="0"/>
              <a:t>を囲む夕べ </a:t>
            </a:r>
            <a:r>
              <a:rPr lang="en-US" altLang="ja-JP" dirty="0" smtClean="0"/>
              <a:t>2  #</a:t>
            </a:r>
            <a:r>
              <a:rPr lang="en-US" altLang="ja-JP" dirty="0" err="1" smtClean="0"/>
              <a:t>groonga</a:t>
            </a:r>
            <a:endParaRPr lang="ja-JP" altLang="en-US" dirty="0"/>
          </a:p>
        </p:txBody>
      </p:sp>
      <p:sp>
        <p:nvSpPr>
          <p:cNvPr id="6" name="スライド番号プレースホルダ 5"/>
          <p:cNvSpPr>
            <a:spLocks noGrp="1"/>
          </p:cNvSpPr>
          <p:nvPr>
            <p:ph type="sldNum" sz="quarter" idx="4"/>
          </p:nvPr>
        </p:nvSpPr>
        <p:spPr>
          <a:xfrm>
            <a:off x="7730008" y="6356350"/>
            <a:ext cx="730424"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B1E10A67-A9B9-47D6-A98D-CD33587115BB}" type="slidenum">
              <a:rPr lang="ja-JP" altLang="en-US" smtClean="0"/>
              <a:pPr/>
              <a:t>&lt;#&gt;</a:t>
            </a:fld>
            <a:endParaRPr lang="ja-JP" altLang="en-US" dirty="0"/>
          </a:p>
        </p:txBody>
      </p:sp>
      <p:sp>
        <p:nvSpPr>
          <p:cNvPr id="8" name="フッター プレースホルダ 4"/>
          <p:cNvSpPr txBox="1">
            <a:spLocks/>
          </p:cNvSpPr>
          <p:nvPr userDrawn="1"/>
        </p:nvSpPr>
        <p:spPr>
          <a:xfrm>
            <a:off x="6433817" y="6365852"/>
            <a:ext cx="2448272"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chemeClr val="tx1">
                    <a:tint val="75000"/>
                  </a:schemeClr>
                </a:solidFill>
                <a:effectLst/>
                <a:uLnTx/>
                <a:uFillTx/>
                <a:latin typeface="+mn-lt"/>
                <a:ea typeface="+mn-ea"/>
                <a:cs typeface="+mn-cs"/>
              </a:rPr>
              <a:t>銀河の歴史がまた　　  ページ</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groonga.org/ja/blog/2011/11/08/grn_dat.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groonga.org/ja/blog/2011/07/13/lexicon-cache.html"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code.google.com/p/marisa-trie/"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groonga</a:t>
            </a:r>
            <a:r>
              <a:rPr lang="ja-JP" altLang="en-US" dirty="0" smtClean="0"/>
              <a:t> </a:t>
            </a:r>
            <a:r>
              <a:rPr kumimoji="1" lang="ja-JP" altLang="en-US" dirty="0" smtClean="0"/>
              <a:t>開発予報</a:t>
            </a:r>
            <a:endParaRPr kumimoji="1" lang="ja-JP" altLang="en-US" dirty="0"/>
          </a:p>
        </p:txBody>
      </p:sp>
      <p:sp>
        <p:nvSpPr>
          <p:cNvPr id="3" name="サブタイトル 2"/>
          <p:cNvSpPr>
            <a:spLocks noGrp="1"/>
          </p:cNvSpPr>
          <p:nvPr>
            <p:ph type="subTitle" idx="1"/>
          </p:nvPr>
        </p:nvSpPr>
        <p:spPr/>
        <p:txBody>
          <a:bodyPr/>
          <a:lstStyle/>
          <a:p>
            <a:r>
              <a:rPr lang="ja-JP" altLang="en-US" dirty="0" smtClean="0"/>
              <a:t>有限会社 未来検索ブラジル</a:t>
            </a:r>
            <a:endParaRPr lang="en-US" altLang="ja-JP" dirty="0" smtClean="0"/>
          </a:p>
          <a:p>
            <a:r>
              <a:rPr lang="ja-JP" altLang="en-US" dirty="0" smtClean="0"/>
              <a:t>矢田 晋</a:t>
            </a:r>
            <a:endParaRPr kumimoji="1" lang="ja-JP" altLang="en-US" dirty="0"/>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1</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前方一致検索とは</a:t>
            </a:r>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t>Common Prefix Search</a:t>
            </a:r>
          </a:p>
          <a:p>
            <a:pPr lvl="1"/>
            <a:r>
              <a:rPr kumimoji="1" lang="ja-JP" altLang="en-US" dirty="0" smtClean="0"/>
              <a:t>クエリの前半に一致する文字列を見つける</a:t>
            </a:r>
            <a:endParaRPr kumimoji="1" lang="en-US" altLang="ja-JP" dirty="0" smtClean="0"/>
          </a:p>
          <a:p>
            <a:pPr lvl="2">
              <a:buNone/>
            </a:pPr>
            <a:r>
              <a:rPr kumimoji="1" lang="en-US" altLang="ja-JP" dirty="0" smtClean="0"/>
              <a:t>“</a:t>
            </a:r>
            <a:r>
              <a:rPr kumimoji="1" lang="ja-JP" altLang="en-US" dirty="0" smtClean="0"/>
              <a:t>北海道</a:t>
            </a:r>
            <a:r>
              <a:rPr kumimoji="1" lang="en-US" altLang="ja-JP" dirty="0" smtClean="0"/>
              <a:t>” </a:t>
            </a:r>
            <a:r>
              <a:rPr kumimoji="1" lang="ja-JP" altLang="en-US" dirty="0" smtClean="0"/>
              <a:t>⇒ </a:t>
            </a:r>
            <a:r>
              <a:rPr kumimoji="1" lang="en-US" altLang="ja-JP" dirty="0" smtClean="0"/>
              <a:t>“</a:t>
            </a:r>
            <a:r>
              <a:rPr kumimoji="1" lang="ja-JP" altLang="en-US" dirty="0" smtClean="0"/>
              <a:t>北</a:t>
            </a:r>
            <a:r>
              <a:rPr kumimoji="1" lang="en-US" altLang="ja-JP" dirty="0" smtClean="0"/>
              <a:t>”, “</a:t>
            </a:r>
            <a:r>
              <a:rPr kumimoji="1" lang="ja-JP" altLang="en-US" dirty="0" smtClean="0"/>
              <a:t>北海</a:t>
            </a:r>
            <a:r>
              <a:rPr kumimoji="1" lang="en-US" altLang="ja-JP" dirty="0" smtClean="0"/>
              <a:t>”, “</a:t>
            </a:r>
            <a:r>
              <a:rPr kumimoji="1" lang="ja-JP" altLang="en-US" dirty="0" smtClean="0"/>
              <a:t>北海道</a:t>
            </a:r>
            <a:r>
              <a:rPr kumimoji="1" lang="en-US" altLang="ja-JP" dirty="0" smtClean="0"/>
              <a:t>”</a:t>
            </a:r>
          </a:p>
          <a:p>
            <a:pPr lvl="1"/>
            <a:r>
              <a:rPr lang="ja-JP" altLang="en-US" dirty="0" smtClean="0"/>
              <a:t>用途</a:t>
            </a:r>
            <a:r>
              <a:rPr lang="en-US" altLang="ja-JP" dirty="0" smtClean="0"/>
              <a:t>: </a:t>
            </a:r>
            <a:r>
              <a:rPr lang="ja-JP" altLang="en-US" dirty="0" smtClean="0"/>
              <a:t> クエリから索引語への分割</a:t>
            </a:r>
            <a:endParaRPr lang="en-US" altLang="ja-JP" dirty="0" smtClean="0"/>
          </a:p>
          <a:p>
            <a:pPr lvl="3"/>
            <a:endParaRPr kumimoji="1" lang="en-US" altLang="ja-JP" dirty="0" smtClean="0"/>
          </a:p>
          <a:p>
            <a:r>
              <a:rPr lang="en-US" altLang="ja-JP" dirty="0" smtClean="0"/>
              <a:t>Predictive Search</a:t>
            </a:r>
          </a:p>
          <a:p>
            <a:pPr lvl="1"/>
            <a:r>
              <a:rPr kumimoji="1" lang="ja-JP" altLang="en-US" dirty="0" smtClean="0"/>
              <a:t>クエリで始まる文字列を見つける</a:t>
            </a:r>
            <a:endParaRPr kumimoji="1" lang="en-US" altLang="ja-JP" dirty="0" smtClean="0"/>
          </a:p>
          <a:p>
            <a:pPr lvl="2">
              <a:buNone/>
            </a:pPr>
            <a:r>
              <a:rPr lang="en-US" altLang="ja-JP" dirty="0" smtClean="0"/>
              <a:t>“</a:t>
            </a:r>
            <a:r>
              <a:rPr lang="ja-JP" altLang="en-US" dirty="0"/>
              <a:t>南</a:t>
            </a:r>
            <a:r>
              <a:rPr lang="ja-JP" altLang="en-US" dirty="0" smtClean="0"/>
              <a:t>斗</a:t>
            </a:r>
            <a:r>
              <a:rPr lang="en-US" altLang="ja-JP" dirty="0" smtClean="0"/>
              <a:t>”</a:t>
            </a:r>
            <a:r>
              <a:rPr lang="ja-JP" altLang="en-US" dirty="0" smtClean="0"/>
              <a:t> ⇒ </a:t>
            </a:r>
            <a:r>
              <a:rPr lang="en-US" altLang="ja-JP" dirty="0" smtClean="0"/>
              <a:t>“</a:t>
            </a:r>
            <a:r>
              <a:rPr lang="ja-JP" altLang="en-US" dirty="0" smtClean="0"/>
              <a:t>南斗</a:t>
            </a:r>
            <a:r>
              <a:rPr lang="ja-JP" altLang="ja-JP" dirty="0" smtClean="0"/>
              <a:t>孤鷲拳</a:t>
            </a:r>
            <a:r>
              <a:rPr lang="ja-JP" altLang="en-US" dirty="0" smtClean="0"/>
              <a:t>（シン）</a:t>
            </a:r>
            <a:r>
              <a:rPr lang="en-US" altLang="ja-JP" dirty="0" smtClean="0"/>
              <a:t>”, “</a:t>
            </a:r>
            <a:r>
              <a:rPr lang="ja-JP" altLang="en-US" dirty="0" smtClean="0"/>
              <a:t>南斗</a:t>
            </a:r>
            <a:r>
              <a:rPr lang="ja-JP" altLang="ja-JP" dirty="0" smtClean="0"/>
              <a:t>水鳥拳</a:t>
            </a:r>
            <a:r>
              <a:rPr lang="ja-JP" altLang="en-US" dirty="0" smtClean="0"/>
              <a:t>（レイ）</a:t>
            </a:r>
            <a:r>
              <a:rPr lang="en-US" altLang="ja-JP" dirty="0" smtClean="0"/>
              <a:t>”, etc.</a:t>
            </a:r>
            <a:endParaRPr kumimoji="1" lang="en-US" altLang="ja-JP" dirty="0" smtClean="0"/>
          </a:p>
          <a:p>
            <a:pPr lvl="1"/>
            <a:r>
              <a:rPr lang="ja-JP" altLang="en-US" dirty="0" smtClean="0"/>
              <a:t>用途</a:t>
            </a:r>
            <a:r>
              <a:rPr lang="en-US" altLang="ja-JP" dirty="0" smtClean="0"/>
              <a:t>:</a:t>
            </a:r>
            <a:r>
              <a:rPr lang="ja-JP" altLang="en-US" dirty="0" smtClean="0"/>
              <a:t>  クエリの補完・拡張</a:t>
            </a:r>
            <a:endParaRPr kumimoji="1" lang="ja-JP" altLang="en-US" dirty="0"/>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10</a:t>
            </a:fld>
            <a:endParaRPr kumimoji="1" lang="ja-JP"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文字列</a:t>
            </a:r>
            <a:r>
              <a:rPr kumimoji="1" lang="ja-JP" altLang="en-US" dirty="0" smtClean="0"/>
              <a:t>更新とは</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ID </a:t>
            </a:r>
            <a:r>
              <a:rPr kumimoji="1" lang="ja-JP" altLang="en-US" dirty="0" smtClean="0"/>
              <a:t>を残して文字列のみを更新すること</a:t>
            </a:r>
            <a:endParaRPr kumimoji="1" lang="en-US" altLang="ja-JP" dirty="0" smtClean="0"/>
          </a:p>
          <a:p>
            <a:pPr lvl="1"/>
            <a:r>
              <a:rPr lang="ja-JP" altLang="en-US" dirty="0" smtClean="0"/>
              <a:t>用途</a:t>
            </a:r>
            <a:r>
              <a:rPr lang="en-US" altLang="ja-JP" dirty="0" smtClean="0"/>
              <a:t>:</a:t>
            </a:r>
            <a:r>
              <a:rPr lang="ja-JP" altLang="en-US" dirty="0" smtClean="0"/>
              <a:t> </a:t>
            </a:r>
            <a:r>
              <a:rPr lang="en-US" altLang="ja-JP" dirty="0" smtClean="0"/>
              <a:t> </a:t>
            </a:r>
            <a:r>
              <a:rPr lang="ja-JP" altLang="en-US" dirty="0" smtClean="0"/>
              <a:t>テーブル情報の管理</a:t>
            </a:r>
            <a:endParaRPr kumimoji="1" lang="ja-JP" altLang="en-US" dirty="0"/>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11</a:t>
            </a:fld>
            <a:endParaRPr kumimoji="1" lang="ja-JP" altLang="en-US"/>
          </a:p>
        </p:txBody>
      </p:sp>
      <p:graphicFrame>
        <p:nvGraphicFramePr>
          <p:cNvPr id="7" name="表 6"/>
          <p:cNvGraphicFramePr>
            <a:graphicFrameLocks noGrp="1"/>
          </p:cNvGraphicFramePr>
          <p:nvPr/>
        </p:nvGraphicFramePr>
        <p:xfrm>
          <a:off x="1043608" y="2990056"/>
          <a:ext cx="2975992" cy="2743200"/>
        </p:xfrm>
        <a:graphic>
          <a:graphicData uri="http://schemas.openxmlformats.org/drawingml/2006/table">
            <a:tbl>
              <a:tblPr firstRow="1" bandRow="1">
                <a:tableStyleId>{5C22544A-7EE6-4342-B048-85BDC9FD1C3A}</a:tableStyleId>
              </a:tblPr>
              <a:tblGrid>
                <a:gridCol w="887760"/>
                <a:gridCol w="2088232"/>
              </a:tblGrid>
              <a:tr h="370840">
                <a:tc>
                  <a:txBody>
                    <a:bodyPr/>
                    <a:lstStyle/>
                    <a:p>
                      <a:pPr algn="ctr"/>
                      <a:r>
                        <a:rPr kumimoji="1" lang="en-US" altLang="ja-JP" sz="2400" dirty="0" smtClean="0"/>
                        <a:t>ID</a:t>
                      </a:r>
                      <a:endParaRPr kumimoji="1" lang="ja-JP" altLang="en-US" sz="2400" dirty="0"/>
                    </a:p>
                  </a:txBody>
                  <a:tcPr anchor="ctr"/>
                </a:tc>
                <a:tc>
                  <a:txBody>
                    <a:bodyPr/>
                    <a:lstStyle/>
                    <a:p>
                      <a:pPr algn="ctr"/>
                      <a:r>
                        <a:rPr kumimoji="1" lang="ja-JP" altLang="en-US" sz="2400" dirty="0" smtClean="0"/>
                        <a:t>文字列</a:t>
                      </a:r>
                      <a:endParaRPr kumimoji="1" lang="ja-JP" altLang="en-US" sz="2400" dirty="0"/>
                    </a:p>
                  </a:txBody>
                  <a:tcPr anchor="ctr"/>
                </a:tc>
              </a:tr>
              <a:tr h="370840">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err="1" smtClean="0"/>
                        <a:t>Trebor</a:t>
                      </a:r>
                      <a:endParaRPr kumimoji="1" lang="ja-JP" altLang="en-US" sz="2400" dirty="0"/>
                    </a:p>
                  </a:txBody>
                  <a:tcPr anchor="ctr"/>
                </a:tc>
              </a:tr>
              <a:tr h="370840">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err="1" smtClean="0"/>
                        <a:t>Werdna</a:t>
                      </a:r>
                      <a:endParaRPr kumimoji="1" lang="ja-JP" altLang="en-US" sz="2400" dirty="0"/>
                    </a:p>
                  </a:txBody>
                  <a:tcPr anchor="ctr"/>
                </a:tc>
              </a:tr>
              <a:tr h="370840">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err="1" smtClean="0"/>
                        <a:t>L’kbreth</a:t>
                      </a:r>
                      <a:endParaRPr kumimoji="1" lang="ja-JP" altLang="en-US" sz="2400" dirty="0"/>
                    </a:p>
                  </a:txBody>
                  <a:tcPr anchor="ctr"/>
                </a:tc>
              </a:tr>
              <a:tr h="370840">
                <a:tc>
                  <a:txBody>
                    <a:bodyPr/>
                    <a:lstStyle/>
                    <a:p>
                      <a:pPr algn="ctr"/>
                      <a:r>
                        <a:rPr kumimoji="1" lang="en-US" altLang="ja-JP" sz="2400" dirty="0" smtClean="0"/>
                        <a:t>4</a:t>
                      </a:r>
                      <a:endParaRPr kumimoji="1" lang="ja-JP" altLang="en-US" sz="2400" dirty="0"/>
                    </a:p>
                  </a:txBody>
                  <a:tcPr anchor="ctr"/>
                </a:tc>
                <a:tc>
                  <a:txBody>
                    <a:bodyPr/>
                    <a:lstStyle/>
                    <a:p>
                      <a:pPr algn="ctr"/>
                      <a:r>
                        <a:rPr kumimoji="1" lang="en-US" altLang="ja-JP" sz="2400" dirty="0" smtClean="0"/>
                        <a:t>Gatekeeper</a:t>
                      </a:r>
                      <a:endParaRPr kumimoji="1" lang="ja-JP" altLang="en-US" sz="2400" dirty="0"/>
                    </a:p>
                  </a:txBody>
                  <a:tcPr anchor="ctr"/>
                </a:tc>
              </a:tr>
              <a:tr h="370840">
                <a:tc>
                  <a:txBody>
                    <a:bodyPr/>
                    <a:lstStyle/>
                    <a:p>
                      <a:pPr algn="ctr"/>
                      <a:r>
                        <a:rPr kumimoji="1" lang="en-US" altLang="ja-JP" sz="2400" dirty="0" smtClean="0"/>
                        <a:t>…</a:t>
                      </a:r>
                      <a:endParaRPr kumimoji="1" lang="ja-JP" altLang="en-US" sz="2400" dirty="0"/>
                    </a:p>
                  </a:txBody>
                  <a:tcPr anchor="ctr"/>
                </a:tc>
                <a:tc>
                  <a:txBody>
                    <a:bodyPr/>
                    <a:lstStyle/>
                    <a:p>
                      <a:pPr algn="ctr"/>
                      <a:r>
                        <a:rPr kumimoji="1" lang="en-US" altLang="ja-JP" sz="2400" dirty="0" smtClean="0"/>
                        <a:t>…</a:t>
                      </a:r>
                      <a:endParaRPr kumimoji="1" lang="ja-JP" altLang="en-US" sz="2400" dirty="0"/>
                    </a:p>
                  </a:txBody>
                  <a:tcPr anchor="ctr"/>
                </a:tc>
              </a:tr>
            </a:tbl>
          </a:graphicData>
        </a:graphic>
      </p:graphicFrame>
      <p:graphicFrame>
        <p:nvGraphicFramePr>
          <p:cNvPr id="8" name="表 7"/>
          <p:cNvGraphicFramePr>
            <a:graphicFrameLocks noGrp="1"/>
          </p:cNvGraphicFramePr>
          <p:nvPr/>
        </p:nvGraphicFramePr>
        <p:xfrm>
          <a:off x="5220072" y="2990056"/>
          <a:ext cx="2975992" cy="2743200"/>
        </p:xfrm>
        <a:graphic>
          <a:graphicData uri="http://schemas.openxmlformats.org/drawingml/2006/table">
            <a:tbl>
              <a:tblPr firstRow="1" bandRow="1">
                <a:tableStyleId>{5C22544A-7EE6-4342-B048-85BDC9FD1C3A}</a:tableStyleId>
              </a:tblPr>
              <a:tblGrid>
                <a:gridCol w="887760"/>
                <a:gridCol w="2088232"/>
              </a:tblGrid>
              <a:tr h="370840">
                <a:tc>
                  <a:txBody>
                    <a:bodyPr/>
                    <a:lstStyle/>
                    <a:p>
                      <a:pPr algn="ctr"/>
                      <a:r>
                        <a:rPr kumimoji="1" lang="en-US" altLang="ja-JP" sz="2400" dirty="0" smtClean="0"/>
                        <a:t>ID</a:t>
                      </a:r>
                      <a:endParaRPr kumimoji="1" lang="ja-JP" altLang="en-US" sz="2400" dirty="0"/>
                    </a:p>
                  </a:txBody>
                  <a:tcPr anchor="ctr"/>
                </a:tc>
                <a:tc>
                  <a:txBody>
                    <a:bodyPr/>
                    <a:lstStyle/>
                    <a:p>
                      <a:pPr algn="ctr"/>
                      <a:r>
                        <a:rPr kumimoji="1" lang="ja-JP" altLang="en-US" sz="2400" dirty="0" smtClean="0"/>
                        <a:t>文字列</a:t>
                      </a:r>
                      <a:endParaRPr kumimoji="1" lang="ja-JP" altLang="en-US" sz="2400" dirty="0"/>
                    </a:p>
                  </a:txBody>
                  <a:tcPr anchor="ctr"/>
                </a:tc>
              </a:tr>
              <a:tr h="370840">
                <a:tc>
                  <a:txBody>
                    <a:bodyPr/>
                    <a:lstStyle/>
                    <a:p>
                      <a:pPr algn="ctr"/>
                      <a:r>
                        <a:rPr kumimoji="1" lang="en-US" altLang="ja-JP" sz="2400" dirty="0" smtClean="0"/>
                        <a:t>1</a:t>
                      </a:r>
                      <a:endParaRPr kumimoji="1" lang="ja-JP" altLang="en-US" sz="2400" dirty="0"/>
                    </a:p>
                  </a:txBody>
                  <a:tcPr anchor="ctr"/>
                </a:tc>
                <a:tc>
                  <a:txBody>
                    <a:bodyPr/>
                    <a:lstStyle/>
                    <a:p>
                      <a:pPr algn="ctr"/>
                      <a:r>
                        <a:rPr kumimoji="1" lang="en-US" altLang="ja-JP" sz="2400" dirty="0" err="1" smtClean="0"/>
                        <a:t>Trebor</a:t>
                      </a:r>
                      <a:endParaRPr kumimoji="1" lang="ja-JP" altLang="en-US" sz="2400" dirty="0"/>
                    </a:p>
                  </a:txBody>
                  <a:tcPr anchor="ctr"/>
                </a:tc>
              </a:tr>
              <a:tr h="370840">
                <a:tc>
                  <a:txBody>
                    <a:bodyPr/>
                    <a:lstStyle/>
                    <a:p>
                      <a:pPr algn="ctr"/>
                      <a:r>
                        <a:rPr kumimoji="1" lang="en-US" altLang="ja-JP" sz="2400" dirty="0" smtClean="0"/>
                        <a:t>2</a:t>
                      </a:r>
                      <a:endParaRPr kumimoji="1" lang="ja-JP" altLang="en-US" sz="2400" dirty="0"/>
                    </a:p>
                  </a:txBody>
                  <a:tcPr anchor="ctr"/>
                </a:tc>
                <a:tc>
                  <a:txBody>
                    <a:bodyPr/>
                    <a:lstStyle/>
                    <a:p>
                      <a:pPr algn="ctr"/>
                      <a:r>
                        <a:rPr kumimoji="1" lang="en-US" altLang="ja-JP" sz="2400" dirty="0" err="1" smtClean="0"/>
                        <a:t>Werdna</a:t>
                      </a:r>
                      <a:endParaRPr kumimoji="1" lang="ja-JP" altLang="en-US" sz="2400" dirty="0"/>
                    </a:p>
                  </a:txBody>
                  <a:tcPr anchor="ctr"/>
                </a:tc>
              </a:tr>
              <a:tr h="370840">
                <a:tc>
                  <a:txBody>
                    <a:bodyPr/>
                    <a:lstStyle/>
                    <a:p>
                      <a:pPr algn="ctr"/>
                      <a:r>
                        <a:rPr kumimoji="1" lang="en-US" altLang="ja-JP" sz="2400" dirty="0" smtClean="0"/>
                        <a:t>3</a:t>
                      </a:r>
                      <a:endParaRPr kumimoji="1" lang="ja-JP" altLang="en-US" sz="2400" dirty="0"/>
                    </a:p>
                  </a:txBody>
                  <a:tcPr anchor="ctr"/>
                </a:tc>
                <a:tc>
                  <a:txBody>
                    <a:bodyPr/>
                    <a:lstStyle/>
                    <a:p>
                      <a:pPr algn="ctr"/>
                      <a:r>
                        <a:rPr kumimoji="1" lang="en-US" altLang="ja-JP" sz="2400" dirty="0" err="1" smtClean="0"/>
                        <a:t>L’kbreth</a:t>
                      </a:r>
                      <a:endParaRPr kumimoji="1" lang="ja-JP" altLang="en-US" sz="2400" dirty="0"/>
                    </a:p>
                  </a:txBody>
                  <a:tcPr anchor="ctr"/>
                </a:tc>
              </a:tr>
              <a:tr h="370840">
                <a:tc>
                  <a:txBody>
                    <a:bodyPr/>
                    <a:lstStyle/>
                    <a:p>
                      <a:pPr algn="ctr"/>
                      <a:r>
                        <a:rPr kumimoji="1" lang="en-US" altLang="ja-JP" sz="2400" dirty="0" smtClean="0"/>
                        <a:t>4</a:t>
                      </a:r>
                      <a:endParaRPr kumimoji="1" lang="ja-JP" altLang="en-US" sz="2400" dirty="0"/>
                    </a:p>
                  </a:txBody>
                  <a:tcPr anchor="ctr"/>
                </a:tc>
                <a:tc>
                  <a:txBody>
                    <a:bodyPr/>
                    <a:lstStyle/>
                    <a:p>
                      <a:pPr algn="ctr"/>
                      <a:r>
                        <a:rPr kumimoji="1" lang="en-US" altLang="ja-JP" sz="2400" dirty="0" err="1" smtClean="0"/>
                        <a:t>Sorn</a:t>
                      </a:r>
                      <a:endParaRPr kumimoji="1" lang="ja-JP" altLang="en-US" sz="2400" dirty="0"/>
                    </a:p>
                  </a:txBody>
                  <a:tcPr anchor="ctr"/>
                </a:tc>
              </a:tr>
              <a:tr h="370840">
                <a:tc>
                  <a:txBody>
                    <a:bodyPr/>
                    <a:lstStyle/>
                    <a:p>
                      <a:pPr algn="ctr"/>
                      <a:r>
                        <a:rPr kumimoji="1" lang="en-US" altLang="ja-JP" sz="2400" dirty="0" smtClean="0"/>
                        <a:t>…</a:t>
                      </a:r>
                      <a:endParaRPr kumimoji="1" lang="ja-JP" altLang="en-US" sz="2400" dirty="0"/>
                    </a:p>
                  </a:txBody>
                  <a:tcPr anchor="ctr"/>
                </a:tc>
                <a:tc>
                  <a:txBody>
                    <a:bodyPr/>
                    <a:lstStyle/>
                    <a:p>
                      <a:pPr algn="ctr"/>
                      <a:r>
                        <a:rPr kumimoji="1" lang="en-US" altLang="ja-JP" sz="2400" dirty="0" smtClean="0"/>
                        <a:t>…</a:t>
                      </a:r>
                      <a:endParaRPr kumimoji="1" lang="ja-JP" altLang="en-US" sz="2400" dirty="0"/>
                    </a:p>
                  </a:txBody>
                  <a:tcPr anchor="ctr"/>
                </a:tc>
              </a:tr>
            </a:tbl>
          </a:graphicData>
        </a:graphic>
      </p:graphicFrame>
      <p:sp>
        <p:nvSpPr>
          <p:cNvPr id="9" name="右矢印 8"/>
          <p:cNvSpPr/>
          <p:nvPr/>
        </p:nvSpPr>
        <p:spPr>
          <a:xfrm>
            <a:off x="4283968" y="4797152"/>
            <a:ext cx="720080" cy="504056"/>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2675408" y="5487615"/>
            <a:ext cx="4128840"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nchor="ctr">
            <a:spAutoFit/>
          </a:bodyPr>
          <a:lstStyle/>
          <a:p>
            <a:pPr algn="ctr"/>
            <a:r>
              <a:rPr kumimoji="1" lang="en-US" altLang="ja-JP" sz="2400" dirty="0" smtClean="0"/>
              <a:t>Update(“Gatekeeper”, “</a:t>
            </a:r>
            <a:r>
              <a:rPr kumimoji="1" lang="en-US" altLang="ja-JP" sz="2400" dirty="0" err="1" smtClean="0"/>
              <a:t>Sorn</a:t>
            </a:r>
            <a:r>
              <a:rPr kumimoji="1" lang="en-US" altLang="ja-JP" sz="2400" dirty="0" smtClean="0"/>
              <a:t>”)</a:t>
            </a:r>
            <a:endParaRPr kumimoji="1" lang="ja-JP" alt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grn_dat</a:t>
            </a:r>
            <a:r>
              <a:rPr kumimoji="1" lang="ja-JP" altLang="en-US" dirty="0" smtClean="0"/>
              <a:t> の役割</a:t>
            </a:r>
            <a:endParaRPr kumimoji="1" lang="ja-JP" altLang="en-US" dirty="0"/>
          </a:p>
        </p:txBody>
      </p:sp>
      <p:sp>
        <p:nvSpPr>
          <p:cNvPr id="3" name="コンテンツ プレースホルダ 2"/>
          <p:cNvSpPr>
            <a:spLocks noGrp="1"/>
          </p:cNvSpPr>
          <p:nvPr>
            <p:ph idx="1"/>
          </p:nvPr>
        </p:nvSpPr>
        <p:spPr/>
        <p:txBody>
          <a:bodyPr>
            <a:normAutofit/>
          </a:bodyPr>
          <a:lstStyle/>
          <a:p>
            <a:pPr lvl="0"/>
            <a:r>
              <a:rPr lang="en-US" altLang="ja-JP" dirty="0" err="1" smtClean="0"/>
              <a:t>grn_pat</a:t>
            </a:r>
            <a:r>
              <a:rPr lang="ja-JP" altLang="en-US" dirty="0" smtClean="0"/>
              <a:t> の代替として</a:t>
            </a:r>
          </a:p>
          <a:p>
            <a:pPr lvl="1" hangingPunct="0"/>
            <a:r>
              <a:rPr lang="ja-JP" altLang="en-US" dirty="0" smtClean="0"/>
              <a:t>前方一致検索が必要なとき</a:t>
            </a:r>
            <a:endParaRPr lang="en-US" altLang="ja-JP" dirty="0" smtClean="0"/>
          </a:p>
          <a:p>
            <a:pPr lvl="1" hangingPunct="0"/>
            <a:r>
              <a:rPr lang="ja-JP" altLang="en-US" dirty="0" smtClean="0"/>
              <a:t>更新より参照の方が多いとき</a:t>
            </a:r>
            <a:endParaRPr lang="en-US" altLang="ja-JP" dirty="0" smtClean="0"/>
          </a:p>
          <a:p>
            <a:pPr lvl="1" hangingPunct="0"/>
            <a:r>
              <a:rPr lang="ja-JP" altLang="en-US" dirty="0" smtClean="0"/>
              <a:t>メモリ使用量より参照時間を重視するとき</a:t>
            </a:r>
            <a:endParaRPr lang="en-US" altLang="ja-JP" dirty="0" smtClean="0"/>
          </a:p>
          <a:p>
            <a:pPr lvl="1" hangingPunct="0"/>
            <a:endParaRPr lang="en-US" altLang="ja-JP" dirty="0" smtClean="0"/>
          </a:p>
          <a:p>
            <a:pPr lvl="0"/>
            <a:r>
              <a:rPr lang="ja-JP" altLang="en-US" dirty="0" smtClean="0"/>
              <a:t>テーブル情報の管理に使うと</a:t>
            </a:r>
            <a:endParaRPr lang="en-US" altLang="ja-JP" dirty="0" smtClean="0"/>
          </a:p>
          <a:p>
            <a:pPr lvl="1"/>
            <a:r>
              <a:rPr lang="ja-JP" altLang="en-US" dirty="0" smtClean="0"/>
              <a:t>テーブルやカラムの名前変更が可能になる</a:t>
            </a:r>
            <a:endParaRPr lang="en-US" altLang="ja-JP" dirty="0" smtClean="0"/>
          </a:p>
          <a:p>
            <a:pPr lvl="1"/>
            <a:r>
              <a:rPr lang="en-US" altLang="ja-JP" dirty="0" err="1" smtClean="0"/>
              <a:t>MySQL</a:t>
            </a:r>
            <a:r>
              <a:rPr lang="ja-JP" altLang="en-US" dirty="0" smtClean="0"/>
              <a:t> で </a:t>
            </a:r>
            <a:r>
              <a:rPr lang="en-US" altLang="ja-JP" dirty="0" smtClean="0"/>
              <a:t>ALTER TABLE RENAME </a:t>
            </a:r>
            <a:r>
              <a:rPr lang="ja-JP" altLang="en-US" dirty="0" smtClean="0"/>
              <a:t>が可能になる</a:t>
            </a:r>
            <a:endParaRPr lang="en-US" altLang="ja-JP" dirty="0" smtClean="0"/>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12</a:t>
            </a:fld>
            <a:endParaRPr kumimoji="1"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技術的</a:t>
            </a:r>
            <a:r>
              <a:rPr lang="ja-JP" altLang="en-US" dirty="0" smtClean="0"/>
              <a:t>な情報がほしい方へ</a:t>
            </a:r>
            <a:endParaRPr kumimoji="1" lang="ja-JP" altLang="en-US" dirty="0"/>
          </a:p>
        </p:txBody>
      </p:sp>
      <p:sp>
        <p:nvSpPr>
          <p:cNvPr id="3" name="コンテンツ プレースホルダ 2"/>
          <p:cNvSpPr>
            <a:spLocks noGrp="1"/>
          </p:cNvSpPr>
          <p:nvPr>
            <p:ph idx="1"/>
          </p:nvPr>
        </p:nvSpPr>
        <p:spPr/>
        <p:txBody>
          <a:bodyPr>
            <a:normAutofit/>
          </a:bodyPr>
          <a:lstStyle/>
          <a:p>
            <a:pPr lvl="0"/>
            <a:r>
              <a:rPr lang="en-US" altLang="ja-JP" dirty="0" err="1" smtClean="0"/>
              <a:t>grn_dat</a:t>
            </a:r>
            <a:r>
              <a:rPr lang="en-US" altLang="ja-JP" dirty="0" smtClean="0"/>
              <a:t> </a:t>
            </a:r>
            <a:r>
              <a:rPr lang="ja-JP" altLang="en-US" dirty="0" smtClean="0"/>
              <a:t>開発のポイント</a:t>
            </a:r>
          </a:p>
          <a:p>
            <a:pPr lvl="1" hangingPunct="0"/>
            <a:r>
              <a:rPr lang="ja-JP" altLang="en-US" dirty="0" smtClean="0"/>
              <a:t>ダブル配列の参照ロックフリー化</a:t>
            </a:r>
          </a:p>
          <a:p>
            <a:pPr lvl="1" hangingPunct="0"/>
            <a:r>
              <a:rPr lang="ja-JP" altLang="en-US" dirty="0" smtClean="0"/>
              <a:t>更新の効率化</a:t>
            </a:r>
          </a:p>
          <a:p>
            <a:pPr lvl="1" hangingPunct="0"/>
            <a:r>
              <a:rPr lang="ja-JP" altLang="en-US" dirty="0" smtClean="0"/>
              <a:t>前方一致検索の効率化</a:t>
            </a:r>
            <a:endParaRPr lang="en-US" altLang="ja-JP" dirty="0" smtClean="0"/>
          </a:p>
          <a:p>
            <a:pPr hangingPunct="0"/>
            <a:endParaRPr lang="ja-JP" altLang="en-US" dirty="0" smtClean="0"/>
          </a:p>
          <a:p>
            <a:pPr lvl="0"/>
            <a:r>
              <a:rPr lang="ja-JP" altLang="en-US" dirty="0" smtClean="0"/>
              <a:t>参考資料</a:t>
            </a:r>
          </a:p>
          <a:p>
            <a:pPr lvl="1" hangingPunct="0"/>
            <a:r>
              <a:rPr lang="en-US" altLang="ja-JP" dirty="0" err="1" smtClean="0"/>
              <a:t>参照ロックフリーなダブル配列</a:t>
            </a:r>
            <a:endParaRPr lang="en-US" altLang="ja-JP" dirty="0" smtClean="0"/>
          </a:p>
          <a:p>
            <a:pPr lvl="2" hangingPunct="0"/>
            <a:r>
              <a:rPr lang="en-US" altLang="ja-JP" dirty="0" smtClean="0">
                <a:hlinkClick r:id="rId3"/>
              </a:rPr>
              <a:t>http://groonga.org/ja/blog/2011/11/08/grn_dat.html</a:t>
            </a:r>
            <a:endParaRPr lang="en-US" altLang="ja-JP" dirty="0" smtClean="0"/>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13</a:t>
            </a:fld>
            <a:endParaRPr kumimoji="1"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そろそろ説明は</a:t>
            </a:r>
            <a:r>
              <a:rPr lang="ja-JP" altLang="en-US" dirty="0" smtClean="0"/>
              <a:t>終わり</a:t>
            </a:r>
            <a:r>
              <a:rPr lang="ja-JP" altLang="en-US" dirty="0"/>
              <a:t>にして</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14</a:t>
            </a:fld>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見せてもらおうか</a:t>
            </a:r>
            <a:r>
              <a:rPr lang="en-US" altLang="ja-JP" dirty="0" smtClean="0"/>
              <a:t/>
            </a:r>
            <a:br>
              <a:rPr lang="en-US" altLang="ja-JP" dirty="0" smtClean="0"/>
            </a:br>
            <a:r>
              <a:rPr lang="ja-JP" altLang="en-US" dirty="0" smtClean="0"/>
              <a:t>新しいモジュールの性能とやらを</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15</a:t>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ベンチマーク（準備）</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データ</a:t>
            </a:r>
            <a:endParaRPr lang="en-US" altLang="ja-JP" dirty="0" smtClean="0"/>
          </a:p>
          <a:p>
            <a:pPr lvl="1"/>
            <a:r>
              <a:rPr lang="en-US" altLang="ja-JP" dirty="0" smtClean="0"/>
              <a:t>jawiki-20111111-all-titles-in-ns0</a:t>
            </a:r>
          </a:p>
          <a:p>
            <a:pPr lvl="1"/>
            <a:r>
              <a:rPr kumimoji="1" lang="ja-JP" altLang="en-US" dirty="0" smtClean="0"/>
              <a:t>先頭の </a:t>
            </a:r>
            <a:r>
              <a:rPr kumimoji="1" lang="en-US" altLang="ja-JP" dirty="0" smtClean="0"/>
              <a:t>100</a:t>
            </a:r>
            <a:r>
              <a:rPr kumimoji="1" lang="ja-JP" altLang="en-US" dirty="0" smtClean="0"/>
              <a:t> 万件を使用</a:t>
            </a:r>
            <a:endParaRPr lang="en-US" altLang="ja-JP" dirty="0"/>
          </a:p>
          <a:p>
            <a:r>
              <a:rPr kumimoji="1" lang="ja-JP" altLang="en-US" dirty="0" smtClean="0"/>
              <a:t>構築・参照</a:t>
            </a:r>
            <a:r>
              <a:rPr lang="ja-JP" altLang="en-US" dirty="0"/>
              <a:t>方法</a:t>
            </a:r>
            <a:endParaRPr kumimoji="1" lang="en-US" altLang="ja-JP" dirty="0" smtClean="0"/>
          </a:p>
          <a:p>
            <a:pPr lvl="1"/>
            <a:r>
              <a:rPr lang="ja-JP" altLang="en-US" dirty="0" smtClean="0"/>
              <a:t>ランダム</a:t>
            </a:r>
            <a:r>
              <a:rPr lang="ja-JP" altLang="en-US" dirty="0"/>
              <a:t>順</a:t>
            </a:r>
            <a:r>
              <a:rPr lang="ja-JP" altLang="en-US" dirty="0" smtClean="0"/>
              <a:t>に登録</a:t>
            </a:r>
            <a:endParaRPr lang="en-US" altLang="ja-JP" dirty="0" smtClean="0"/>
          </a:p>
          <a:p>
            <a:pPr lvl="1"/>
            <a:r>
              <a:rPr lang="ja-JP" altLang="en-US" dirty="0"/>
              <a:t>ランダム順に</a:t>
            </a:r>
            <a:r>
              <a:rPr kumimoji="1" lang="ja-JP" altLang="en-US" dirty="0" smtClean="0"/>
              <a:t>登録文字列を参照</a:t>
            </a:r>
            <a:endParaRPr kumimoji="1" lang="en-US" altLang="ja-JP" dirty="0" smtClean="0"/>
          </a:p>
          <a:p>
            <a:r>
              <a:rPr lang="ja-JP" altLang="en-US" dirty="0" smtClean="0"/>
              <a:t>計測方法</a:t>
            </a:r>
            <a:endParaRPr lang="en-US" altLang="ja-JP" dirty="0" smtClean="0"/>
          </a:p>
          <a:p>
            <a:pPr lvl="1"/>
            <a:r>
              <a:rPr kumimoji="1" lang="ja-JP" altLang="en-US" dirty="0" smtClean="0"/>
              <a:t>試行回数 </a:t>
            </a:r>
            <a:r>
              <a:rPr kumimoji="1" lang="en-US" altLang="ja-JP" dirty="0" smtClean="0"/>
              <a:t>11 </a:t>
            </a:r>
            <a:r>
              <a:rPr kumimoji="1" lang="ja-JP" altLang="en-US" dirty="0" smtClean="0"/>
              <a:t>で中央値を採用</a:t>
            </a:r>
            <a:endParaRPr kumimoji="1" lang="ja-JP" altLang="en-US" dirty="0"/>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16</a:t>
            </a:fld>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ベンチマーク（参照時間）</a:t>
            </a:r>
            <a:endParaRPr kumimoji="1" lang="ja-JP" altLang="en-US" dirty="0"/>
          </a:p>
        </p:txBody>
      </p:sp>
      <p:graphicFrame>
        <p:nvGraphicFramePr>
          <p:cNvPr id="7" name="コンテンツ プレースホルダ 6"/>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17</a:t>
            </a:fld>
            <a:endParaRPr kumimoji="1" lang="ja-JP" altLang="en-US"/>
          </a:p>
        </p:txBody>
      </p:sp>
      <p:sp>
        <p:nvSpPr>
          <p:cNvPr id="8" name="角丸四角形吹き出し 7"/>
          <p:cNvSpPr/>
          <p:nvPr/>
        </p:nvSpPr>
        <p:spPr>
          <a:xfrm>
            <a:off x="6660232" y="1844824"/>
            <a:ext cx="1728192" cy="1080120"/>
          </a:xfrm>
          <a:prstGeom prst="wedgeRoundRectCallout">
            <a:avLst>
              <a:gd name="adj1" fmla="val -40022"/>
              <a:gd name="adj2" fmla="val 75456"/>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3200" dirty="0" err="1" smtClean="0"/>
              <a:t>grn_dat</a:t>
            </a:r>
            <a:endParaRPr kumimoji="1" lang="en-US" altLang="ja-JP" sz="3200" dirty="0" smtClean="0"/>
          </a:p>
          <a:p>
            <a:pPr algn="ctr"/>
            <a:r>
              <a:rPr lang="ja-JP" altLang="en-US" sz="3200" dirty="0" smtClean="0"/>
              <a:t>速い</a:t>
            </a:r>
            <a:endParaRPr kumimoji="1" lang="ja-JP" altLang="en-US" sz="32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ベンチマーク（構築時間）</a:t>
            </a:r>
            <a:endParaRPr kumimoji="1" lang="ja-JP" altLang="en-US" dirty="0"/>
          </a:p>
        </p:txBody>
      </p:sp>
      <p:graphicFrame>
        <p:nvGraphicFramePr>
          <p:cNvPr id="7" name="コンテンツ プレースホルダ 6"/>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18</a:t>
            </a:fld>
            <a:endParaRPr kumimoji="1" lang="ja-JP" altLang="en-US"/>
          </a:p>
        </p:txBody>
      </p:sp>
      <p:sp>
        <p:nvSpPr>
          <p:cNvPr id="9" name="角丸四角形吹き出し 8"/>
          <p:cNvSpPr/>
          <p:nvPr/>
        </p:nvSpPr>
        <p:spPr>
          <a:xfrm>
            <a:off x="6300192" y="1700808"/>
            <a:ext cx="1728192" cy="1080120"/>
          </a:xfrm>
          <a:prstGeom prst="wedgeRoundRectCallout">
            <a:avLst>
              <a:gd name="adj1" fmla="val -38819"/>
              <a:gd name="adj2" fmla="val 72369"/>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3200" dirty="0" err="1" smtClean="0"/>
              <a:t>grn_dat</a:t>
            </a:r>
            <a:endParaRPr kumimoji="1" lang="en-US" altLang="ja-JP" sz="3200" dirty="0" smtClean="0"/>
          </a:p>
          <a:p>
            <a:pPr algn="ctr"/>
            <a:r>
              <a:rPr kumimoji="1" lang="ja-JP" altLang="en-US" sz="3200" dirty="0" smtClean="0"/>
              <a:t>遅い</a:t>
            </a:r>
            <a:endParaRPr kumimoji="1" lang="ja-JP" alt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ベンチマーク（サイズ）</a:t>
            </a:r>
            <a:endParaRPr kumimoji="1" lang="ja-JP" altLang="en-US" dirty="0"/>
          </a:p>
        </p:txBody>
      </p:sp>
      <p:graphicFrame>
        <p:nvGraphicFramePr>
          <p:cNvPr id="7" name="コンテンツ プレースホルダ 6"/>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19</a:t>
            </a:fld>
            <a:endParaRPr kumimoji="1" lang="ja-JP" altLang="en-US"/>
          </a:p>
        </p:txBody>
      </p:sp>
      <p:sp>
        <p:nvSpPr>
          <p:cNvPr id="8" name="角丸四角形吹き出し 7"/>
          <p:cNvSpPr/>
          <p:nvPr/>
        </p:nvSpPr>
        <p:spPr>
          <a:xfrm>
            <a:off x="4211960" y="2276872"/>
            <a:ext cx="1728192" cy="1080120"/>
          </a:xfrm>
          <a:prstGeom prst="wedgeRoundRectCallout">
            <a:avLst>
              <a:gd name="adj1" fmla="val 39345"/>
              <a:gd name="adj2" fmla="val 74173"/>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en-US" altLang="ja-JP" sz="3200" dirty="0" err="1" smtClean="0"/>
              <a:t>grn_dat</a:t>
            </a:r>
            <a:endParaRPr kumimoji="1" lang="en-US" altLang="ja-JP" sz="3200" dirty="0" smtClean="0"/>
          </a:p>
          <a:p>
            <a:pPr algn="ctr"/>
            <a:r>
              <a:rPr kumimoji="1" lang="ja-JP" altLang="en-US" sz="3200" dirty="0" smtClean="0"/>
              <a:t>大きい</a:t>
            </a:r>
            <a:endParaRPr kumimoji="1" lang="ja-JP" alt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pPr marL="0" lvl="0" indent="0"/>
            <a:r>
              <a:rPr lang="ja-JP" altLang="en-US" dirty="0" smtClean="0"/>
              <a:t>祝</a:t>
            </a:r>
            <a:r>
              <a:rPr lang="en-US" altLang="ja-JP" dirty="0" smtClean="0"/>
              <a:t/>
            </a:r>
            <a:br>
              <a:rPr lang="en-US" altLang="ja-JP" dirty="0" smtClean="0"/>
            </a:br>
            <a:r>
              <a:rPr lang="ja-JP" altLang="en-US" dirty="0" smtClean="0"/>
              <a:t>本日リリースされた</a:t>
            </a:r>
            <a:br>
              <a:rPr lang="ja-JP" altLang="en-US" dirty="0" smtClean="0"/>
            </a:br>
            <a:r>
              <a:rPr lang="en-US" altLang="ja-JP" dirty="0" err="1" smtClean="0"/>
              <a:t>groonga</a:t>
            </a:r>
            <a:r>
              <a:rPr lang="en-US" altLang="ja-JP" dirty="0" smtClean="0"/>
              <a:t> 1.2.8 </a:t>
            </a:r>
            <a:r>
              <a:rPr lang="en-US" altLang="ja-JP" dirty="0" err="1" smtClean="0"/>
              <a:t>には</a:t>
            </a:r>
            <a:r>
              <a:rPr lang="en-US" altLang="ja-JP" dirty="0" smtClean="0"/>
              <a:t/>
            </a:r>
            <a:br>
              <a:rPr lang="en-US" altLang="ja-JP" dirty="0" smtClean="0"/>
            </a:br>
            <a:r>
              <a:rPr lang="en-US" altLang="ja-JP" dirty="0" err="1" smtClean="0"/>
              <a:t>grn_dat</a:t>
            </a:r>
            <a:r>
              <a:rPr lang="en-US" altLang="ja-JP" dirty="0" smtClean="0"/>
              <a:t> </a:t>
            </a:r>
            <a:r>
              <a:rPr lang="en-US" altLang="ja-JP" dirty="0" err="1" smtClean="0"/>
              <a:t>が含まれています</a:t>
            </a:r>
            <a:endParaRPr lang="en-US" altLang="ja-JP" dirty="0"/>
          </a:p>
        </p:txBody>
      </p:sp>
      <p:sp>
        <p:nvSpPr>
          <p:cNvPr id="5" name="日付プレースホルダ 4"/>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2</a:t>
            </a:fld>
            <a:endParaRPr kumimoji="1" lang="ja-JP" altLang="en-US"/>
          </a:p>
        </p:txBody>
      </p:sp>
      <p:sp>
        <p:nvSpPr>
          <p:cNvPr id="7" name="フッター プレースホルダ 6"/>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まとめると</a:t>
            </a:r>
            <a:r>
              <a:rPr kumimoji="1" lang="en-US" altLang="ja-JP" dirty="0" smtClean="0"/>
              <a:t/>
            </a:r>
            <a:br>
              <a:rPr kumimoji="1" lang="en-US" altLang="ja-JP" dirty="0" smtClean="0"/>
            </a:br>
            <a:r>
              <a:rPr kumimoji="1" lang="ja-JP" altLang="en-US" dirty="0" smtClean="0"/>
              <a:t>前方一致検索ができて</a:t>
            </a:r>
            <a:r>
              <a:rPr kumimoji="1" lang="en-US" altLang="ja-JP" dirty="0" smtClean="0"/>
              <a:t/>
            </a:r>
            <a:br>
              <a:rPr kumimoji="1" lang="en-US" altLang="ja-JP" dirty="0" smtClean="0"/>
            </a:br>
            <a:r>
              <a:rPr lang="ja-JP" altLang="en-US" dirty="0" smtClean="0"/>
              <a:t>参照時間に優れる</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20</a:t>
            </a:fld>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そういえば</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21</a:t>
            </a:fld>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a:t>
            </a:r>
            <a:r>
              <a:rPr lang="en-US" altLang="ja-JP" dirty="0" err="1" smtClean="0"/>
              <a:t>groonga</a:t>
            </a:r>
            <a:r>
              <a:rPr lang="en-US" altLang="ja-JP" dirty="0" smtClean="0"/>
              <a:t> </a:t>
            </a:r>
            <a:r>
              <a:rPr lang="ja-JP" altLang="en-US" dirty="0" smtClean="0"/>
              <a:t>開発予報」</a:t>
            </a:r>
            <a:r>
              <a:rPr lang="en-US" altLang="ja-JP" dirty="0" smtClean="0"/>
              <a:t/>
            </a:r>
            <a:br>
              <a:rPr lang="en-US" altLang="ja-JP" dirty="0" smtClean="0"/>
            </a:br>
            <a:r>
              <a:rPr lang="ja-JP" altLang="en-US" dirty="0" smtClean="0"/>
              <a:t>というタイトルでした</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22</a:t>
            </a:fld>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検討中の内容を紹介します</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23</a:t>
            </a:fld>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ひとつ</a:t>
            </a:r>
            <a:r>
              <a:rPr kumimoji="1" lang="en-US" altLang="ja-JP" dirty="0" smtClean="0"/>
              <a:t/>
            </a:r>
            <a:br>
              <a:rPr kumimoji="1" lang="en-US" altLang="ja-JP" dirty="0" smtClean="0"/>
            </a:br>
            <a:r>
              <a:rPr kumimoji="1" lang="ja-JP" altLang="en-US" dirty="0" smtClean="0"/>
              <a:t>頻出する索引語をキャッシュ</a:t>
            </a:r>
            <a:r>
              <a:rPr kumimoji="1" lang="en-US" altLang="ja-JP" dirty="0" smtClean="0"/>
              <a:t/>
            </a:r>
            <a:br>
              <a:rPr kumimoji="1" lang="en-US" altLang="ja-JP" dirty="0" smtClean="0"/>
            </a:br>
            <a:r>
              <a:rPr lang="ja-JP" altLang="en-US" sz="2800" dirty="0" smtClean="0">
                <a:solidFill>
                  <a:schemeClr val="bg1"/>
                </a:solidFill>
              </a:rPr>
              <a:t>「</a:t>
            </a:r>
            <a:r>
              <a:rPr lang="ja-JP" altLang="ja-JP" sz="2800" dirty="0" smtClean="0">
                <a:solidFill>
                  <a:schemeClr val="bg1"/>
                </a:solidFill>
              </a:rPr>
              <a:t>人の世の生き血を啜り</a:t>
            </a:r>
            <a:r>
              <a:rPr lang="ja-JP" altLang="en-US" sz="2800" dirty="0" smtClean="0">
                <a:solidFill>
                  <a:schemeClr val="bg1"/>
                </a:solidFill>
              </a:rPr>
              <a:t>」</a:t>
            </a:r>
            <a:r>
              <a:rPr lang="en-US" altLang="ja-JP" dirty="0" smtClean="0"/>
              <a:t/>
            </a:r>
            <a:br>
              <a:rPr lang="en-US" altLang="ja-JP" dirty="0" smtClean="0"/>
            </a:br>
            <a:r>
              <a:rPr lang="en-US" altLang="ja-JP" sz="2400" dirty="0" smtClean="0">
                <a:hlinkClick r:id="rId3"/>
              </a:rPr>
              <a:t>http://groonga.org/ja/blog/2011/07/13/lexicon-cache.html</a:t>
            </a:r>
            <a:endParaRPr kumimoji="1" lang="ja-JP" altLang="en-US" sz="2400" dirty="0">
              <a:solidFill>
                <a:schemeClr val="bg1"/>
              </a:solidFill>
            </a:endParaRPr>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24</a:t>
            </a:fld>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ベンチマーク（参照時間）</a:t>
            </a:r>
            <a:endParaRPr kumimoji="1" lang="ja-JP" altLang="en-US" dirty="0"/>
          </a:p>
        </p:txBody>
      </p:sp>
      <p:graphicFrame>
        <p:nvGraphicFramePr>
          <p:cNvPr id="7" name="コンテンツ プレースホルダ 6"/>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25</a:t>
            </a:fld>
            <a:endParaRPr kumimoji="1" lang="ja-JP" altLang="en-US"/>
          </a:p>
        </p:txBody>
      </p:sp>
      <p:sp>
        <p:nvSpPr>
          <p:cNvPr id="8" name="角丸四角形吹き出し 7"/>
          <p:cNvSpPr/>
          <p:nvPr/>
        </p:nvSpPr>
        <p:spPr>
          <a:xfrm>
            <a:off x="1691680" y="2564904"/>
            <a:ext cx="3816424" cy="648072"/>
          </a:xfrm>
          <a:prstGeom prst="wedgeRoundRectCallout">
            <a:avLst>
              <a:gd name="adj1" fmla="val 37324"/>
              <a:gd name="adj2" fmla="val 102713"/>
              <a:gd name="adj3" fmla="val 16667"/>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3200" dirty="0" smtClean="0"/>
              <a:t>偏りが大きければ</a:t>
            </a:r>
            <a:r>
              <a:rPr kumimoji="1" lang="en-US" altLang="ja-JP" sz="3200" dirty="0" smtClean="0"/>
              <a:t>…</a:t>
            </a:r>
            <a:endParaRPr kumimoji="1" lang="ja-JP" altLang="en-US" sz="3200" dirty="0"/>
          </a:p>
        </p:txBody>
      </p:sp>
      <p:sp>
        <p:nvSpPr>
          <p:cNvPr id="9" name="ストライプ矢印 8"/>
          <p:cNvSpPr/>
          <p:nvPr/>
        </p:nvSpPr>
        <p:spPr>
          <a:xfrm rot="5400000">
            <a:off x="6084168" y="2852936"/>
            <a:ext cx="1152128" cy="4320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トライプ矢印 9"/>
          <p:cNvSpPr/>
          <p:nvPr/>
        </p:nvSpPr>
        <p:spPr>
          <a:xfrm rot="5400000">
            <a:off x="5544108" y="3248980"/>
            <a:ext cx="792088" cy="4320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トライプ矢印 10"/>
          <p:cNvSpPr/>
          <p:nvPr/>
        </p:nvSpPr>
        <p:spPr>
          <a:xfrm rot="5400000">
            <a:off x="4968044" y="3660246"/>
            <a:ext cx="504056" cy="4320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ストライプ矢印 11"/>
          <p:cNvSpPr/>
          <p:nvPr/>
        </p:nvSpPr>
        <p:spPr>
          <a:xfrm rot="5400000">
            <a:off x="4201569" y="3994673"/>
            <a:ext cx="308814" cy="4320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トライプ矢印 12"/>
          <p:cNvSpPr/>
          <p:nvPr/>
        </p:nvSpPr>
        <p:spPr>
          <a:xfrm rot="5400000">
            <a:off x="3244683" y="4261923"/>
            <a:ext cx="350378" cy="43204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ふたつ</a:t>
            </a:r>
            <a:r>
              <a:rPr kumimoji="1" lang="en-US" altLang="ja-JP" dirty="0" smtClean="0"/>
              <a:t/>
            </a:r>
            <a:br>
              <a:rPr kumimoji="1" lang="en-US" altLang="ja-JP" dirty="0" smtClean="0"/>
            </a:br>
            <a:r>
              <a:rPr kumimoji="1" lang="ja-JP" altLang="en-US" dirty="0" smtClean="0"/>
              <a:t>不安定なハッシュ表を調整</a:t>
            </a:r>
            <a:r>
              <a:rPr lang="en-US" altLang="ja-JP" dirty="0" smtClean="0"/>
              <a:t/>
            </a:r>
            <a:br>
              <a:rPr lang="en-US" altLang="ja-JP" dirty="0" smtClean="0"/>
            </a:br>
            <a:r>
              <a:rPr lang="ja-JP" altLang="en-US" sz="2800" dirty="0" smtClean="0">
                <a:solidFill>
                  <a:schemeClr val="bg1"/>
                </a:solidFill>
              </a:rPr>
              <a:t>「</a:t>
            </a:r>
            <a:r>
              <a:rPr lang="ja-JP" altLang="ja-JP" sz="2800" dirty="0" smtClean="0">
                <a:solidFill>
                  <a:schemeClr val="bg1"/>
                </a:solidFill>
              </a:rPr>
              <a:t>不埒な悪行三昧</a:t>
            </a:r>
            <a:r>
              <a:rPr lang="ja-JP" altLang="en-US" sz="2800" dirty="0" smtClean="0">
                <a:solidFill>
                  <a:schemeClr val="bg1"/>
                </a:solidFill>
              </a:rPr>
              <a:t>」</a:t>
            </a:r>
            <a:endParaRPr kumimoji="1" lang="ja-JP" altLang="en-US" dirty="0">
              <a:solidFill>
                <a:schemeClr val="bg1"/>
              </a:solidFill>
            </a:endParaRPr>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26</a:t>
            </a:fld>
            <a:endParaRPr kumimoji="1"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ベンチマーク</a:t>
            </a:r>
            <a:r>
              <a:rPr lang="ja-JP" altLang="en-US" dirty="0" smtClean="0"/>
              <a:t>（構築時間）</a:t>
            </a:r>
            <a:endParaRPr kumimoji="1" lang="ja-JP" altLang="en-US" dirty="0"/>
          </a:p>
        </p:txBody>
      </p:sp>
      <p:graphicFrame>
        <p:nvGraphicFramePr>
          <p:cNvPr id="7" name="コンテンツ プレースホルダ 6"/>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27</a:t>
            </a:fld>
            <a:endParaRPr kumimoji="1" lang="ja-JP" altLang="en-US"/>
          </a:p>
        </p:txBody>
      </p:sp>
      <p:sp>
        <p:nvSpPr>
          <p:cNvPr id="9" name="角丸四角形吹き出し 8"/>
          <p:cNvSpPr/>
          <p:nvPr/>
        </p:nvSpPr>
        <p:spPr>
          <a:xfrm>
            <a:off x="2195736" y="2636912"/>
            <a:ext cx="3384376" cy="648072"/>
          </a:xfrm>
          <a:prstGeom prst="wedgeRoundRectCallout">
            <a:avLst>
              <a:gd name="adj1" fmla="val -35938"/>
              <a:gd name="adj2" fmla="val 82916"/>
              <a:gd name="adj3" fmla="val 16667"/>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sz="3200" dirty="0" smtClean="0"/>
              <a:t>改良の余地あり</a:t>
            </a:r>
            <a:r>
              <a:rPr kumimoji="1" lang="en-US" altLang="ja-JP" sz="3200" dirty="0" smtClean="0"/>
              <a:t>…</a:t>
            </a:r>
            <a:endParaRPr kumimoji="1" lang="ja-JP" altLang="en-US" sz="3200" dirty="0"/>
          </a:p>
        </p:txBody>
      </p:sp>
      <p:sp>
        <p:nvSpPr>
          <p:cNvPr id="10" name="ストライプ矢印 9"/>
          <p:cNvSpPr/>
          <p:nvPr/>
        </p:nvSpPr>
        <p:spPr>
          <a:xfrm rot="5400000">
            <a:off x="1007604" y="3537012"/>
            <a:ext cx="1800200" cy="432048"/>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ストライプ矢印 10"/>
          <p:cNvSpPr/>
          <p:nvPr/>
        </p:nvSpPr>
        <p:spPr>
          <a:xfrm rot="5400000">
            <a:off x="1943708" y="3897052"/>
            <a:ext cx="1080120" cy="432048"/>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ストライプ矢印 11"/>
          <p:cNvSpPr/>
          <p:nvPr/>
        </p:nvSpPr>
        <p:spPr>
          <a:xfrm rot="5400000">
            <a:off x="2807804" y="4185084"/>
            <a:ext cx="504056" cy="432048"/>
          </a:xfrm>
          <a:prstGeom prst="strip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みっつ</a:t>
            </a:r>
            <a:r>
              <a:rPr kumimoji="1" lang="en-US" altLang="ja-JP" dirty="0" smtClean="0"/>
              <a:t/>
            </a:r>
            <a:br>
              <a:rPr kumimoji="1" lang="en-US" altLang="ja-JP" dirty="0" smtClean="0"/>
            </a:br>
            <a:r>
              <a:rPr kumimoji="1" lang="ja-JP" altLang="en-US" dirty="0" smtClean="0"/>
              <a:t>見る機会の少ないデータを圧縮</a:t>
            </a:r>
            <a:r>
              <a:rPr lang="en-US" altLang="ja-JP" dirty="0" smtClean="0"/>
              <a:t/>
            </a:r>
            <a:br>
              <a:rPr lang="en-US" altLang="ja-JP" dirty="0" smtClean="0"/>
            </a:br>
            <a:r>
              <a:rPr lang="ja-JP" altLang="en-US" sz="2800" dirty="0" smtClean="0">
                <a:solidFill>
                  <a:schemeClr val="bg1"/>
                </a:solidFill>
              </a:rPr>
              <a:t>「</a:t>
            </a:r>
            <a:r>
              <a:rPr lang="ja-JP" altLang="ja-JP" sz="2800" dirty="0" smtClean="0">
                <a:solidFill>
                  <a:schemeClr val="bg1"/>
                </a:solidFill>
              </a:rPr>
              <a:t>醜い浮世の鬼を</a:t>
            </a:r>
            <a:r>
              <a:rPr lang="ja-JP" altLang="en-US" sz="2800" dirty="0" smtClean="0">
                <a:solidFill>
                  <a:schemeClr val="bg1"/>
                </a:solidFill>
              </a:rPr>
              <a:t>」</a:t>
            </a:r>
            <a:r>
              <a:rPr lang="en-US" altLang="ja-JP" dirty="0" smtClean="0">
                <a:solidFill>
                  <a:schemeClr val="bg1"/>
                </a:solidFill>
              </a:rPr>
              <a:t/>
            </a:r>
            <a:br>
              <a:rPr lang="en-US" altLang="ja-JP" dirty="0" smtClean="0">
                <a:solidFill>
                  <a:schemeClr val="bg1"/>
                </a:solidFill>
              </a:rPr>
            </a:br>
            <a:r>
              <a:rPr lang="en-US" altLang="ja-JP" sz="2400" dirty="0" smtClean="0">
                <a:hlinkClick r:id="rId3"/>
              </a:rPr>
              <a:t> http://code.google.com/p/marisa-trie/</a:t>
            </a:r>
            <a:endParaRPr kumimoji="1" lang="ja-JP" altLang="en-US" sz="3200" dirty="0">
              <a:solidFill>
                <a:schemeClr val="bg1"/>
              </a:solidFill>
            </a:endParaRPr>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28</a:t>
            </a:fld>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ベンチマーク（サイズ）</a:t>
            </a:r>
            <a:endParaRPr kumimoji="1" lang="ja-JP" altLang="en-US" dirty="0"/>
          </a:p>
        </p:txBody>
      </p:sp>
      <p:graphicFrame>
        <p:nvGraphicFramePr>
          <p:cNvPr id="7" name="コンテンツ プレースホルダ 6"/>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29</a:t>
            </a:fld>
            <a:endParaRPr kumimoji="1" lang="ja-JP" altLang="en-US"/>
          </a:p>
        </p:txBody>
      </p:sp>
      <p:sp>
        <p:nvSpPr>
          <p:cNvPr id="8" name="角丸四角形吹き出し 7"/>
          <p:cNvSpPr/>
          <p:nvPr/>
        </p:nvSpPr>
        <p:spPr>
          <a:xfrm>
            <a:off x="2699792" y="3140968"/>
            <a:ext cx="3528392" cy="1152128"/>
          </a:xfrm>
          <a:prstGeom prst="wedgeRoundRectCallout">
            <a:avLst>
              <a:gd name="adj1" fmla="val 38755"/>
              <a:gd name="adj2" fmla="val 80506"/>
              <a:gd name="adj3" fmla="val 1666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kumimoji="1" lang="ja-JP" altLang="en-US" sz="3200" dirty="0" smtClean="0"/>
              <a:t>更新できない</a:t>
            </a:r>
            <a:r>
              <a:rPr lang="ja-JP" altLang="en-US" sz="3200" dirty="0" smtClean="0"/>
              <a:t>し</a:t>
            </a:r>
            <a:endParaRPr lang="en-US" altLang="ja-JP" sz="3200" dirty="0" smtClean="0"/>
          </a:p>
          <a:p>
            <a:pPr algn="ctr"/>
            <a:r>
              <a:rPr kumimoji="1" lang="ja-JP" altLang="en-US" sz="3200" dirty="0" smtClean="0"/>
              <a:t>参照も遅いけど</a:t>
            </a:r>
            <a:r>
              <a:rPr kumimoji="1" lang="en-US" altLang="ja-JP" sz="3200" dirty="0" smtClean="0"/>
              <a:t>…</a:t>
            </a:r>
            <a:endParaRPr kumimoji="1" lang="ja-JP" altLang="en-US" sz="3200" dirty="0"/>
          </a:p>
        </p:txBody>
      </p:sp>
      <p:sp>
        <p:nvSpPr>
          <p:cNvPr id="9" name="ストライプ矢印 8"/>
          <p:cNvSpPr/>
          <p:nvPr/>
        </p:nvSpPr>
        <p:spPr>
          <a:xfrm rot="5400000">
            <a:off x="6372200" y="4437112"/>
            <a:ext cx="432048" cy="432048"/>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0" name="ストライプ矢印 9"/>
          <p:cNvSpPr/>
          <p:nvPr/>
        </p:nvSpPr>
        <p:spPr>
          <a:xfrm rot="5400000">
            <a:off x="5904148" y="4617132"/>
            <a:ext cx="216024" cy="432048"/>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 name="ストライプ矢印 10"/>
          <p:cNvSpPr/>
          <p:nvPr/>
        </p:nvSpPr>
        <p:spPr>
          <a:xfrm rot="5400000">
            <a:off x="5364088" y="4725144"/>
            <a:ext cx="144016" cy="432048"/>
          </a:xfrm>
          <a:prstGeom prst="striped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a:r>
              <a:rPr lang="ja-JP" altLang="en-US" dirty="0" smtClean="0"/>
              <a:t>そこで今日は</a:t>
            </a:r>
            <a:r>
              <a:rPr lang="en-US" altLang="ja-JP" dirty="0" smtClean="0"/>
              <a:t/>
            </a:r>
            <a:br>
              <a:rPr lang="en-US" altLang="ja-JP" dirty="0" smtClean="0"/>
            </a:br>
            <a:r>
              <a:rPr lang="ja-JP" altLang="en-US" dirty="0" smtClean="0"/>
              <a:t>皆さんにちょっと</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スライド番号プレースホルダ 3"/>
          <p:cNvSpPr>
            <a:spLocks noGrp="1"/>
          </p:cNvSpPr>
          <p:nvPr>
            <p:ph type="sldNum" sz="quarter" idx="12"/>
          </p:nvPr>
        </p:nvSpPr>
        <p:spPr/>
        <p:txBody>
          <a:bodyPr/>
          <a:lstStyle/>
          <a:p>
            <a:fld id="{B1E10A67-A9B9-47D6-A98D-CD33587115BB}" type="slidenum">
              <a:rPr kumimoji="1" lang="ja-JP" altLang="en-US" smtClean="0"/>
              <a:pPr/>
              <a:t>3</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他にもありますが</a:t>
            </a:r>
            <a:r>
              <a:rPr kumimoji="1" lang="en-US" altLang="ja-JP" dirty="0" smtClean="0"/>
              <a:t/>
            </a:r>
            <a:br>
              <a:rPr kumimoji="1" lang="en-US" altLang="ja-JP" dirty="0" smtClean="0"/>
            </a:br>
            <a:r>
              <a:rPr lang="ja-JP" altLang="en-US" dirty="0"/>
              <a:t>この</a:t>
            </a:r>
            <a:r>
              <a:rPr lang="ja-JP" altLang="en-US" dirty="0" smtClean="0"/>
              <a:t>くらいで勘弁してください</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30</a:t>
            </a:fld>
            <a:endParaRPr kumimoji="1"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grn_dat</a:t>
            </a:r>
            <a:r>
              <a:rPr lang="ja-JP" altLang="en-US" dirty="0" smtClean="0"/>
              <a:t> と愉快な仲間たちに</a:t>
            </a:r>
            <a:r>
              <a:rPr lang="en-US" altLang="ja-JP" dirty="0" smtClean="0"/>
              <a:t/>
            </a:r>
            <a:br>
              <a:rPr lang="en-US" altLang="ja-JP" dirty="0" smtClean="0"/>
            </a:br>
            <a:r>
              <a:rPr lang="ja-JP" altLang="en-US" dirty="0" smtClean="0"/>
              <a:t>絞って紹介しました</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31</a:t>
            </a:fld>
            <a:endParaRPr kumimoji="1" lang="ja-JP"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a:t>
            </a:r>
            <a:r>
              <a:rPr kumimoji="1" lang="en-US" altLang="ja-JP" dirty="0" smtClean="0"/>
              <a:t/>
            </a:r>
            <a:br>
              <a:rPr kumimoji="1" lang="en-US" altLang="ja-JP" dirty="0" smtClean="0"/>
            </a:br>
            <a:r>
              <a:rPr lang="ja-JP" altLang="en-US" dirty="0" smtClean="0"/>
              <a:t>「</a:t>
            </a:r>
            <a:r>
              <a:rPr lang="en-US" altLang="ja-JP" dirty="0" err="1" smtClean="0"/>
              <a:t>groonga</a:t>
            </a:r>
            <a:r>
              <a:rPr lang="ja-JP" altLang="en-US" dirty="0" smtClean="0"/>
              <a:t> の野望」</a:t>
            </a:r>
            <a:r>
              <a:rPr lang="en-US" altLang="ja-JP" dirty="0" smtClean="0"/>
              <a:t/>
            </a:r>
            <a:br>
              <a:rPr lang="en-US" altLang="ja-JP" dirty="0" smtClean="0"/>
            </a:br>
            <a:r>
              <a:rPr lang="ja-JP" altLang="en-US" dirty="0"/>
              <a:t>お楽しみに</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5" name="スライド番号プレースホルダ 4"/>
          <p:cNvSpPr>
            <a:spLocks noGrp="1"/>
          </p:cNvSpPr>
          <p:nvPr>
            <p:ph type="sldNum" sz="quarter" idx="12"/>
          </p:nvPr>
        </p:nvSpPr>
        <p:spPr/>
        <p:txBody>
          <a:bodyPr/>
          <a:lstStyle/>
          <a:p>
            <a:fld id="{B1E10A67-A9B9-47D6-A98D-CD33587115BB}" type="slidenum">
              <a:rPr kumimoji="1" lang="ja-JP" altLang="en-US" smtClean="0"/>
              <a:pPr/>
              <a:t>32</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a:r>
              <a:rPr lang="ja-JP" altLang="en-US" dirty="0" smtClean="0"/>
              <a:t>ダブル配列の話を</a:t>
            </a:r>
            <a:r>
              <a:rPr lang="en-US" altLang="ja-JP" dirty="0" smtClean="0"/>
              <a:t/>
            </a:r>
            <a:br>
              <a:rPr lang="en-US" altLang="ja-JP" dirty="0" smtClean="0"/>
            </a:br>
            <a:r>
              <a:rPr lang="ja-JP" altLang="en-US" dirty="0" smtClean="0"/>
              <a:t>聞いてもらいます</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スライド番号プレースホルダ 3"/>
          <p:cNvSpPr>
            <a:spLocks noGrp="1"/>
          </p:cNvSpPr>
          <p:nvPr>
            <p:ph type="sldNum" sz="quarter" idx="12"/>
          </p:nvPr>
        </p:nvSpPr>
        <p:spPr/>
        <p:txBody>
          <a:bodyPr/>
          <a:lstStyle/>
          <a:p>
            <a:fld id="{B1E10A67-A9B9-47D6-A98D-CD33587115BB}" type="slidenum">
              <a:rPr kumimoji="1" lang="ja-JP" altLang="en-US" smtClean="0"/>
              <a:pPr/>
              <a:t>4</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とりあえず</a:t>
            </a:r>
            <a:r>
              <a:rPr lang="en-US" altLang="ja-JP" dirty="0" smtClean="0"/>
              <a:t/>
            </a:r>
            <a:br>
              <a:rPr lang="en-US" altLang="ja-JP" dirty="0" smtClean="0"/>
            </a:br>
            <a:r>
              <a:rPr lang="en-US" altLang="ja-JP" dirty="0" err="1" smtClean="0"/>
              <a:t>grn_dat</a:t>
            </a:r>
            <a:r>
              <a:rPr lang="ja-JP" altLang="en-US" dirty="0" smtClean="0"/>
              <a:t> とは何か</a:t>
            </a:r>
            <a:endParaRPr kumimoji="1" lang="ja-JP" altLang="en-US" dirty="0"/>
          </a:p>
        </p:txBody>
      </p:sp>
      <p:sp>
        <p:nvSpPr>
          <p:cNvPr id="3" name="日付プレースホルダ 2"/>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4" name="スライド番号プレースホルダ 3"/>
          <p:cNvSpPr>
            <a:spLocks noGrp="1"/>
          </p:cNvSpPr>
          <p:nvPr>
            <p:ph type="sldNum" sz="quarter" idx="12"/>
          </p:nvPr>
        </p:nvSpPr>
        <p:spPr/>
        <p:txBody>
          <a:bodyPr/>
          <a:lstStyle/>
          <a:p>
            <a:fld id="{B1E10A67-A9B9-47D6-A98D-CD33587115BB}" type="slidenum">
              <a:rPr kumimoji="1" lang="ja-JP" altLang="en-US" smtClean="0"/>
              <a:pPr/>
              <a:t>5</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err="1" smtClean="0"/>
              <a:t>grn_dat</a:t>
            </a:r>
            <a:r>
              <a:rPr lang="ja-JP" altLang="en-US" dirty="0" smtClean="0"/>
              <a:t> とは</a:t>
            </a:r>
            <a:endParaRPr kumimoji="1" lang="ja-JP" altLang="en-US" dirty="0"/>
          </a:p>
        </p:txBody>
      </p:sp>
      <p:sp>
        <p:nvSpPr>
          <p:cNvPr id="4" name="コンテンツ プレースホルダ 3"/>
          <p:cNvSpPr>
            <a:spLocks noGrp="1"/>
          </p:cNvSpPr>
          <p:nvPr>
            <p:ph idx="1"/>
          </p:nvPr>
        </p:nvSpPr>
        <p:spPr/>
        <p:txBody>
          <a:bodyPr>
            <a:normAutofit/>
          </a:bodyPr>
          <a:lstStyle/>
          <a:p>
            <a:pPr lvl="0"/>
            <a:r>
              <a:rPr kumimoji="1" lang="ja-JP" altLang="en-US" dirty="0" smtClean="0"/>
              <a:t>文字列を </a:t>
            </a:r>
            <a:r>
              <a:rPr kumimoji="1" lang="en-US" altLang="ja-JP" dirty="0" smtClean="0"/>
              <a:t>ID</a:t>
            </a:r>
            <a:r>
              <a:rPr kumimoji="1" lang="ja-JP" altLang="en-US" dirty="0" smtClean="0"/>
              <a:t> と関連付けるモジュール</a:t>
            </a:r>
            <a:endParaRPr kumimoji="1" lang="en-US" altLang="ja-JP" dirty="0" smtClean="0"/>
          </a:p>
          <a:p>
            <a:pPr lvl="1"/>
            <a:r>
              <a:rPr kumimoji="1" lang="en-US" altLang="ja-JP" dirty="0" err="1" smtClean="0"/>
              <a:t>grn_pat</a:t>
            </a:r>
            <a:r>
              <a:rPr kumimoji="1" lang="en-US" altLang="ja-JP" dirty="0" smtClean="0"/>
              <a:t>, </a:t>
            </a:r>
            <a:r>
              <a:rPr kumimoji="1" lang="en-US" altLang="ja-JP" dirty="0" err="1" smtClean="0"/>
              <a:t>grn_hash</a:t>
            </a:r>
            <a:r>
              <a:rPr kumimoji="1" lang="ja-JP" altLang="en-US" dirty="0" smtClean="0"/>
              <a:t> の仲間</a:t>
            </a:r>
            <a:endParaRPr kumimoji="1" lang="ja-JP" altLang="en-US" dirty="0"/>
          </a:p>
        </p:txBody>
      </p:sp>
      <p:sp>
        <p:nvSpPr>
          <p:cNvPr id="5" name="日付プレースホルダ 4"/>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6</a:t>
            </a:fld>
            <a:endParaRPr kumimoji="1" lang="ja-JP" altLang="en-US"/>
          </a:p>
        </p:txBody>
      </p:sp>
      <p:sp>
        <p:nvSpPr>
          <p:cNvPr id="7" name="フッター プレースホルダ 6"/>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graphicFrame>
        <p:nvGraphicFramePr>
          <p:cNvPr id="8" name="表 7"/>
          <p:cNvGraphicFramePr>
            <a:graphicFrameLocks noGrp="1"/>
          </p:cNvGraphicFramePr>
          <p:nvPr/>
        </p:nvGraphicFramePr>
        <p:xfrm>
          <a:off x="1451992" y="3350096"/>
          <a:ext cx="2975992" cy="2377440"/>
        </p:xfrm>
        <a:graphic>
          <a:graphicData uri="http://schemas.openxmlformats.org/drawingml/2006/table">
            <a:tbl>
              <a:tblPr firstRow="1" bandRow="1">
                <a:tableStyleId>{5C22544A-7EE6-4342-B048-85BDC9FD1C3A}</a:tableStyleId>
              </a:tblPr>
              <a:tblGrid>
                <a:gridCol w="887760"/>
                <a:gridCol w="2088232"/>
              </a:tblGrid>
              <a:tr h="370840">
                <a:tc>
                  <a:txBody>
                    <a:bodyPr/>
                    <a:lstStyle/>
                    <a:p>
                      <a:pPr algn="ctr"/>
                      <a:r>
                        <a:rPr kumimoji="1" lang="en-US" altLang="ja-JP" sz="2000" dirty="0" smtClean="0"/>
                        <a:t>ID</a:t>
                      </a:r>
                      <a:endParaRPr kumimoji="1" lang="ja-JP" altLang="en-US" sz="2000" dirty="0"/>
                    </a:p>
                  </a:txBody>
                  <a:tcPr anchor="ctr"/>
                </a:tc>
                <a:tc>
                  <a:txBody>
                    <a:bodyPr/>
                    <a:lstStyle/>
                    <a:p>
                      <a:pPr algn="ctr"/>
                      <a:r>
                        <a:rPr kumimoji="1" lang="ja-JP" altLang="en-US" sz="2000" dirty="0" smtClean="0"/>
                        <a:t>文字列</a:t>
                      </a:r>
                      <a:endParaRPr kumimoji="1" lang="ja-JP" altLang="en-US" sz="2000" dirty="0"/>
                    </a:p>
                  </a:txBody>
                  <a:tcPr anchor="ctr"/>
                </a:tc>
              </a:tr>
              <a:tr h="370840">
                <a:tc>
                  <a:txBody>
                    <a:bodyPr/>
                    <a:lstStyle/>
                    <a:p>
                      <a:pPr algn="ctr"/>
                      <a:r>
                        <a:rPr kumimoji="1" lang="en-US" altLang="ja-JP" sz="2000" dirty="0" smtClean="0"/>
                        <a:t>1</a:t>
                      </a:r>
                      <a:endParaRPr kumimoji="1" lang="ja-JP" altLang="en-US" sz="2000" dirty="0"/>
                    </a:p>
                  </a:txBody>
                  <a:tcPr anchor="ctr"/>
                </a:tc>
                <a:tc>
                  <a:txBody>
                    <a:bodyPr/>
                    <a:lstStyle/>
                    <a:p>
                      <a:pPr algn="ctr"/>
                      <a:r>
                        <a:rPr kumimoji="1" lang="en-US" altLang="ja-JP" sz="2000" dirty="0" err="1" smtClean="0"/>
                        <a:t>Trebor</a:t>
                      </a:r>
                      <a:endParaRPr kumimoji="1" lang="ja-JP" altLang="en-US" sz="2000" dirty="0"/>
                    </a:p>
                  </a:txBody>
                  <a:tcPr anchor="ctr"/>
                </a:tc>
              </a:tr>
              <a:tr h="370840">
                <a:tc>
                  <a:txBody>
                    <a:bodyPr/>
                    <a:lstStyle/>
                    <a:p>
                      <a:pPr algn="ctr"/>
                      <a:r>
                        <a:rPr kumimoji="1" lang="en-US" altLang="ja-JP" sz="2000" dirty="0" smtClean="0"/>
                        <a:t>2</a:t>
                      </a:r>
                      <a:endParaRPr kumimoji="1" lang="ja-JP" altLang="en-US" sz="2000" dirty="0"/>
                    </a:p>
                  </a:txBody>
                  <a:tcPr anchor="ctr"/>
                </a:tc>
                <a:tc>
                  <a:txBody>
                    <a:bodyPr/>
                    <a:lstStyle/>
                    <a:p>
                      <a:pPr algn="ctr"/>
                      <a:r>
                        <a:rPr kumimoji="1" lang="en-US" altLang="ja-JP" sz="2000" dirty="0" err="1" smtClean="0"/>
                        <a:t>Werdna</a:t>
                      </a:r>
                      <a:endParaRPr kumimoji="1" lang="ja-JP" altLang="en-US" sz="2000" dirty="0"/>
                    </a:p>
                  </a:txBody>
                  <a:tcPr anchor="ctr"/>
                </a:tc>
              </a:tr>
              <a:tr h="370840">
                <a:tc>
                  <a:txBody>
                    <a:bodyPr/>
                    <a:lstStyle/>
                    <a:p>
                      <a:pPr algn="ctr"/>
                      <a:r>
                        <a:rPr kumimoji="1" lang="en-US" altLang="ja-JP" sz="2000" dirty="0" smtClean="0"/>
                        <a:t>3</a:t>
                      </a:r>
                      <a:endParaRPr kumimoji="1" lang="ja-JP" altLang="en-US" sz="2000" dirty="0"/>
                    </a:p>
                  </a:txBody>
                  <a:tcPr anchor="ctr"/>
                </a:tc>
                <a:tc>
                  <a:txBody>
                    <a:bodyPr/>
                    <a:lstStyle/>
                    <a:p>
                      <a:pPr algn="ctr"/>
                      <a:r>
                        <a:rPr kumimoji="1" lang="en-US" altLang="ja-JP" sz="2000" dirty="0" err="1" smtClean="0"/>
                        <a:t>L’kbreth</a:t>
                      </a:r>
                      <a:endParaRPr kumimoji="1" lang="ja-JP" altLang="en-US" sz="2000" dirty="0"/>
                    </a:p>
                  </a:txBody>
                  <a:tcPr anchor="ctr"/>
                </a:tc>
              </a:tr>
              <a:tr h="370840">
                <a:tc>
                  <a:txBody>
                    <a:bodyPr/>
                    <a:lstStyle/>
                    <a:p>
                      <a:pPr algn="ctr"/>
                      <a:r>
                        <a:rPr kumimoji="1" lang="en-US" altLang="ja-JP" sz="2000" dirty="0" smtClean="0"/>
                        <a:t>4</a:t>
                      </a:r>
                      <a:endParaRPr kumimoji="1" lang="ja-JP" altLang="en-US" sz="2000" dirty="0"/>
                    </a:p>
                  </a:txBody>
                  <a:tcPr anchor="ctr"/>
                </a:tc>
                <a:tc>
                  <a:txBody>
                    <a:bodyPr/>
                    <a:lstStyle/>
                    <a:p>
                      <a:pPr algn="ctr"/>
                      <a:r>
                        <a:rPr kumimoji="1" lang="en-US" altLang="ja-JP" sz="2000" dirty="0" smtClean="0"/>
                        <a:t>Gatekeeper</a:t>
                      </a:r>
                      <a:endParaRPr kumimoji="1" lang="ja-JP" altLang="en-US" sz="2000" dirty="0"/>
                    </a:p>
                  </a:txBody>
                  <a:tcPr anchor="ctr"/>
                </a:tc>
              </a:tr>
              <a:tr h="370840">
                <a:tc>
                  <a:txBody>
                    <a:bodyPr/>
                    <a:lstStyle/>
                    <a:p>
                      <a:pPr algn="ctr"/>
                      <a:r>
                        <a:rPr kumimoji="1" lang="en-US" altLang="ja-JP" sz="2000" dirty="0" smtClean="0"/>
                        <a:t>…</a:t>
                      </a:r>
                      <a:endParaRPr kumimoji="1" lang="ja-JP" altLang="en-US" sz="2000" dirty="0"/>
                    </a:p>
                  </a:txBody>
                  <a:tcPr anchor="ctr"/>
                </a:tc>
                <a:tc>
                  <a:txBody>
                    <a:bodyPr/>
                    <a:lstStyle/>
                    <a:p>
                      <a:pPr algn="ctr"/>
                      <a:r>
                        <a:rPr kumimoji="1" lang="en-US" altLang="ja-JP" sz="2000" dirty="0" smtClean="0"/>
                        <a:t>…</a:t>
                      </a:r>
                      <a:endParaRPr kumimoji="1" lang="ja-JP" altLang="en-US" sz="2000" dirty="0"/>
                    </a:p>
                  </a:txBody>
                  <a:tcPr anchor="ctr"/>
                </a:tc>
              </a:tr>
            </a:tbl>
          </a:graphicData>
        </a:graphic>
      </p:graphicFrame>
      <p:sp>
        <p:nvSpPr>
          <p:cNvPr id="9" name="テキスト ボックス 8"/>
          <p:cNvSpPr txBox="1"/>
          <p:nvPr/>
        </p:nvSpPr>
        <p:spPr>
          <a:xfrm>
            <a:off x="5076056" y="3501008"/>
            <a:ext cx="3096344" cy="1015663"/>
          </a:xfrm>
          <a:prstGeom prst="rect">
            <a:avLst/>
          </a:prstGeom>
          <a:noFill/>
        </p:spPr>
        <p:txBody>
          <a:bodyPr wrap="square" rtlCol="0">
            <a:spAutoFit/>
          </a:bodyPr>
          <a:lstStyle/>
          <a:p>
            <a:pPr>
              <a:lnSpc>
                <a:spcPct val="150000"/>
              </a:lnSpc>
            </a:pPr>
            <a:r>
              <a:rPr lang="en-US" altLang="ja-JP" sz="2000" dirty="0" err="1" smtClean="0"/>
              <a:t>dat</a:t>
            </a:r>
            <a:r>
              <a:rPr lang="en-US" altLang="ja-JP" sz="2000" dirty="0" smtClean="0"/>
              <a:t>[1] == “</a:t>
            </a:r>
            <a:r>
              <a:rPr lang="en-US" altLang="ja-JP" sz="2000" dirty="0" err="1" smtClean="0"/>
              <a:t>Trebor</a:t>
            </a:r>
            <a:r>
              <a:rPr lang="en-US" altLang="ja-JP" sz="2000" dirty="0" smtClean="0"/>
              <a:t>”</a:t>
            </a:r>
          </a:p>
          <a:p>
            <a:pPr>
              <a:lnSpc>
                <a:spcPct val="150000"/>
              </a:lnSpc>
            </a:pPr>
            <a:r>
              <a:rPr kumimoji="1" lang="en-US" altLang="ja-JP" sz="2000" dirty="0" err="1" smtClean="0"/>
              <a:t>dat</a:t>
            </a:r>
            <a:r>
              <a:rPr kumimoji="1" lang="en-US" altLang="ja-JP" sz="2000" dirty="0" smtClean="0"/>
              <a:t>[2] == “</a:t>
            </a:r>
            <a:r>
              <a:rPr kumimoji="1" lang="en-US" altLang="ja-JP" sz="2000" dirty="0" err="1" smtClean="0"/>
              <a:t>Werdna</a:t>
            </a:r>
            <a:r>
              <a:rPr kumimoji="1" lang="en-US" altLang="ja-JP" sz="2000" dirty="0" smtClean="0"/>
              <a:t>”</a:t>
            </a:r>
            <a:endParaRPr kumimoji="1" lang="ja-JP" altLang="en-US" sz="2000" dirty="0"/>
          </a:p>
        </p:txBody>
      </p:sp>
      <p:sp>
        <p:nvSpPr>
          <p:cNvPr id="10" name="テキスト ボックス 9"/>
          <p:cNvSpPr txBox="1"/>
          <p:nvPr/>
        </p:nvSpPr>
        <p:spPr>
          <a:xfrm>
            <a:off x="5076056" y="4693291"/>
            <a:ext cx="3096344" cy="1015663"/>
          </a:xfrm>
          <a:prstGeom prst="rect">
            <a:avLst/>
          </a:prstGeom>
          <a:noFill/>
        </p:spPr>
        <p:txBody>
          <a:bodyPr wrap="square" rtlCol="0">
            <a:spAutoFit/>
          </a:bodyPr>
          <a:lstStyle/>
          <a:p>
            <a:pPr>
              <a:lnSpc>
                <a:spcPct val="150000"/>
              </a:lnSpc>
            </a:pPr>
            <a:r>
              <a:rPr lang="en-US" altLang="ja-JP" sz="2000" dirty="0" err="1" smtClean="0"/>
              <a:t>dat</a:t>
            </a:r>
            <a:r>
              <a:rPr lang="en-US" altLang="ja-JP" sz="2000" dirty="0" smtClean="0"/>
              <a:t>[“</a:t>
            </a:r>
            <a:r>
              <a:rPr lang="en-US" altLang="ja-JP" sz="2000" dirty="0" err="1" smtClean="0"/>
              <a:t>L’kbreth</a:t>
            </a:r>
            <a:r>
              <a:rPr lang="en-US" altLang="ja-JP" sz="2000" dirty="0" smtClean="0"/>
              <a:t>”] == 3</a:t>
            </a:r>
          </a:p>
          <a:p>
            <a:pPr>
              <a:lnSpc>
                <a:spcPct val="150000"/>
              </a:lnSpc>
            </a:pPr>
            <a:r>
              <a:rPr kumimoji="1" lang="en-US" altLang="ja-JP" sz="2000" dirty="0" err="1" smtClean="0"/>
              <a:t>dat</a:t>
            </a:r>
            <a:r>
              <a:rPr kumimoji="1" lang="en-US" altLang="ja-JP" sz="2000" dirty="0" smtClean="0"/>
              <a:t>[“Gatekeeper”] == 4</a:t>
            </a:r>
            <a:endParaRPr kumimoji="1" lang="ja-JP" altLang="en-US" sz="2000" dirty="0"/>
          </a:p>
        </p:txBody>
      </p:sp>
      <p:sp>
        <p:nvSpPr>
          <p:cNvPr id="11" name="下カーブ矢印 10"/>
          <p:cNvSpPr/>
          <p:nvPr/>
        </p:nvSpPr>
        <p:spPr>
          <a:xfrm>
            <a:off x="1907704" y="2924944"/>
            <a:ext cx="1512168" cy="360040"/>
          </a:xfrm>
          <a:prstGeom prst="curvedDownArrow">
            <a:avLst>
              <a:gd name="adj1" fmla="val 48162"/>
              <a:gd name="adj2" fmla="val 103334"/>
              <a:gd name="adj3" fmla="val 45351"/>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solidFill>
                <a:schemeClr val="tx1"/>
              </a:solidFill>
            </a:endParaRPr>
          </a:p>
        </p:txBody>
      </p:sp>
      <p:sp>
        <p:nvSpPr>
          <p:cNvPr id="12" name="下カーブ矢印 11"/>
          <p:cNvSpPr/>
          <p:nvPr/>
        </p:nvSpPr>
        <p:spPr>
          <a:xfrm flipH="1" flipV="1">
            <a:off x="1835696" y="5788916"/>
            <a:ext cx="1512168" cy="376388"/>
          </a:xfrm>
          <a:prstGeom prst="curvedDownArrow">
            <a:avLst>
              <a:gd name="adj1" fmla="val 55881"/>
              <a:gd name="adj2" fmla="val 103334"/>
              <a:gd name="adj3" fmla="val 45351"/>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pPr lvl="0"/>
            <a:r>
              <a:rPr lang="en-US" altLang="ja-JP" dirty="0" err="1" smtClean="0"/>
              <a:t>grn_dat</a:t>
            </a:r>
            <a:r>
              <a:rPr lang="en-US" altLang="ja-JP" dirty="0" smtClean="0"/>
              <a:t> と</a:t>
            </a:r>
            <a:r>
              <a:rPr lang="ja-JP" altLang="en-US" dirty="0" smtClean="0"/>
              <a:t>仲間たち</a:t>
            </a:r>
            <a:endParaRPr lang="en-US" altLang="ja-JP" dirty="0" smtClean="0"/>
          </a:p>
        </p:txBody>
      </p:sp>
      <p:sp>
        <p:nvSpPr>
          <p:cNvPr id="4" name="コンテンツ プレースホルダ 3"/>
          <p:cNvSpPr>
            <a:spLocks noGrp="1"/>
          </p:cNvSpPr>
          <p:nvPr>
            <p:ph idx="1"/>
          </p:nvPr>
        </p:nvSpPr>
        <p:spPr/>
        <p:txBody>
          <a:bodyPr>
            <a:normAutofit/>
          </a:bodyPr>
          <a:lstStyle/>
          <a:p>
            <a:pPr hangingPunct="0"/>
            <a:r>
              <a:rPr lang="en-US" altLang="ja-JP" dirty="0" err="1" smtClean="0"/>
              <a:t>grn_pat</a:t>
            </a:r>
            <a:r>
              <a:rPr lang="ja-JP" altLang="en-US" dirty="0"/>
              <a:t> </a:t>
            </a:r>
            <a:r>
              <a:rPr lang="en-US" altLang="ja-JP" dirty="0" smtClean="0"/>
              <a:t>– </a:t>
            </a:r>
            <a:r>
              <a:rPr lang="ja-JP" altLang="en-US" dirty="0" smtClean="0"/>
              <a:t>パトリシアトライ</a:t>
            </a:r>
            <a:endParaRPr lang="en-US" altLang="ja-JP" dirty="0" smtClean="0"/>
          </a:p>
          <a:p>
            <a:pPr lvl="1" hangingPunct="0"/>
            <a:r>
              <a:rPr lang="ja-JP" altLang="en-US" dirty="0" smtClean="0"/>
              <a:t>前方一致検索をサポートする</a:t>
            </a:r>
            <a:endParaRPr lang="en-US" altLang="ja-JP" dirty="0" smtClean="0"/>
          </a:p>
          <a:p>
            <a:pPr lvl="1" hangingPunct="0"/>
            <a:endParaRPr lang="en-US" altLang="ja-JP" dirty="0" smtClean="0"/>
          </a:p>
          <a:p>
            <a:pPr hangingPunct="0"/>
            <a:r>
              <a:rPr lang="en-US" altLang="ja-JP" dirty="0" err="1" smtClean="0"/>
              <a:t>grn_hash</a:t>
            </a:r>
            <a:r>
              <a:rPr lang="en-US" altLang="ja-JP" dirty="0" smtClean="0"/>
              <a:t> – </a:t>
            </a:r>
            <a:r>
              <a:rPr lang="ja-JP" altLang="en-US" dirty="0" smtClean="0"/>
              <a:t>ハッシュ表</a:t>
            </a:r>
            <a:endParaRPr lang="en-US" altLang="ja-JP" dirty="0" smtClean="0"/>
          </a:p>
          <a:p>
            <a:pPr lvl="1" hangingPunct="0"/>
            <a:r>
              <a:rPr lang="ja-JP" altLang="en-US" dirty="0" smtClean="0"/>
              <a:t>前方一致検索をサポートしない代わりに高速</a:t>
            </a:r>
            <a:endParaRPr lang="en-US" altLang="ja-JP" dirty="0"/>
          </a:p>
          <a:p>
            <a:pPr lvl="1" hangingPunct="0"/>
            <a:endParaRPr lang="en-US" altLang="ja-JP" dirty="0" smtClean="0"/>
          </a:p>
          <a:p>
            <a:pPr hangingPunct="0"/>
            <a:r>
              <a:rPr lang="en-US" altLang="ja-JP" dirty="0" err="1" smtClean="0"/>
              <a:t>grn_dat</a:t>
            </a:r>
            <a:r>
              <a:rPr lang="ja-JP" altLang="en-US" dirty="0" smtClean="0"/>
              <a:t> </a:t>
            </a:r>
            <a:r>
              <a:rPr lang="en-US" altLang="ja-JP" dirty="0" smtClean="0"/>
              <a:t>– </a:t>
            </a:r>
            <a:r>
              <a:rPr lang="ja-JP" altLang="en-US" dirty="0" smtClean="0"/>
              <a:t>ダブル配列</a:t>
            </a:r>
            <a:endParaRPr lang="en-US" altLang="ja-JP" dirty="0" smtClean="0"/>
          </a:p>
          <a:p>
            <a:pPr lvl="1" hangingPunct="0"/>
            <a:r>
              <a:rPr lang="ja-JP" altLang="en-US" dirty="0" smtClean="0"/>
              <a:t>前方一致検索をサポートする上に高速</a:t>
            </a:r>
            <a:endParaRPr lang="en-US" altLang="ja-JP" dirty="0" smtClean="0"/>
          </a:p>
        </p:txBody>
      </p:sp>
      <p:sp>
        <p:nvSpPr>
          <p:cNvPr id="5" name="日付プレースホルダ 4"/>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7</a:t>
            </a:fld>
            <a:endParaRPr kumimoji="1" lang="ja-JP" altLang="en-US"/>
          </a:p>
        </p:txBody>
      </p:sp>
      <p:sp>
        <p:nvSpPr>
          <p:cNvPr id="7" name="フッター プレースホルダ 6"/>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pic>
        <p:nvPicPr>
          <p:cNvPr id="1026" name="Picture 2" descr="C:\Users\s-yata\AppData\Local\Microsoft\Windows\Temporary Internet Files\Content.IE5\MA0RSDRV\MC900440035[1].png"/>
          <p:cNvPicPr>
            <a:picLocks noChangeAspect="1" noChangeArrowheads="1"/>
          </p:cNvPicPr>
          <p:nvPr/>
        </p:nvPicPr>
        <p:blipFill>
          <a:blip r:embed="rId3" cstate="print"/>
          <a:srcRect/>
          <a:stretch>
            <a:fillRect/>
          </a:stretch>
        </p:blipFill>
        <p:spPr bwMode="auto">
          <a:xfrm>
            <a:off x="4644008" y="4558192"/>
            <a:ext cx="1152128" cy="81502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ja-JP" altLang="en-US" dirty="0" smtClean="0"/>
              <a:t>いずれも</a:t>
            </a:r>
            <a:r>
              <a:rPr lang="en-US" altLang="ja-JP" dirty="0" smtClean="0"/>
              <a:t/>
            </a:r>
            <a:br>
              <a:rPr lang="en-US" altLang="ja-JP" dirty="0" smtClean="0"/>
            </a:br>
            <a:r>
              <a:rPr lang="ja-JP" altLang="en-US" dirty="0"/>
              <a:t>参照</a:t>
            </a:r>
            <a:r>
              <a:rPr lang="ja-JP" altLang="en-US" dirty="0" smtClean="0"/>
              <a:t>ロックフリー</a:t>
            </a:r>
            <a:endParaRPr kumimoji="1" lang="ja-JP" altLang="en-US" dirty="0"/>
          </a:p>
        </p:txBody>
      </p:sp>
      <p:sp>
        <p:nvSpPr>
          <p:cNvPr id="4" name="日付プレースホルダ 3"/>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8</a:t>
            </a:fld>
            <a:endParaRPr kumimoji="1"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err="1" smtClean="0"/>
              <a:t>grn_dat</a:t>
            </a:r>
            <a:r>
              <a:rPr lang="ja-JP" altLang="en-US" dirty="0" smtClean="0"/>
              <a:t> の特徴</a:t>
            </a:r>
            <a:endParaRPr kumimoji="1" lang="ja-JP" altLang="en-US" dirty="0"/>
          </a:p>
        </p:txBody>
      </p:sp>
      <p:sp>
        <p:nvSpPr>
          <p:cNvPr id="4" name="コンテンツ プレースホルダ 3"/>
          <p:cNvSpPr>
            <a:spLocks noGrp="1"/>
          </p:cNvSpPr>
          <p:nvPr>
            <p:ph idx="1"/>
          </p:nvPr>
        </p:nvSpPr>
        <p:spPr/>
        <p:txBody>
          <a:bodyPr>
            <a:normAutofit/>
          </a:bodyPr>
          <a:lstStyle/>
          <a:p>
            <a:r>
              <a:rPr lang="ja-JP" altLang="en-US" dirty="0"/>
              <a:t>前方一致</a:t>
            </a:r>
            <a:r>
              <a:rPr lang="ja-JP" altLang="en-US" dirty="0" smtClean="0"/>
              <a:t>検索と参照時間を重視</a:t>
            </a:r>
            <a:endParaRPr kumimoji="1" lang="en-US" altLang="ja-JP" dirty="0" smtClean="0"/>
          </a:p>
          <a:p>
            <a:pPr lvl="1"/>
            <a:r>
              <a:rPr lang="ja-JP" altLang="en-US" dirty="0" smtClean="0"/>
              <a:t>文字列更新については後述</a:t>
            </a:r>
            <a:endParaRPr kumimoji="1" lang="ja-JP" altLang="en-US" dirty="0"/>
          </a:p>
        </p:txBody>
      </p:sp>
      <p:sp>
        <p:nvSpPr>
          <p:cNvPr id="5" name="日付プレースホルダ 4"/>
          <p:cNvSpPr>
            <a:spLocks noGrp="1"/>
          </p:cNvSpPr>
          <p:nvPr>
            <p:ph type="dt" sz="half" idx="10"/>
          </p:nvPr>
        </p:nvSpPr>
        <p:spPr/>
        <p:txBody>
          <a:bodyPr/>
          <a:lstStyle/>
          <a:p>
            <a:r>
              <a:rPr kumimoji="1" lang="ja-JP" altLang="en-US" smtClean="0"/>
              <a:t>いいにくの日 </a:t>
            </a:r>
            <a:r>
              <a:rPr kumimoji="1" lang="en-US" altLang="ja-JP" smtClean="0"/>
              <a:t>2011</a:t>
            </a:r>
            <a:endParaRPr kumimoji="1" lang="ja-JP" altLang="en-US"/>
          </a:p>
        </p:txBody>
      </p:sp>
      <p:sp>
        <p:nvSpPr>
          <p:cNvPr id="6" name="スライド番号プレースホルダ 5"/>
          <p:cNvSpPr>
            <a:spLocks noGrp="1"/>
          </p:cNvSpPr>
          <p:nvPr>
            <p:ph type="sldNum" sz="quarter" idx="12"/>
          </p:nvPr>
        </p:nvSpPr>
        <p:spPr/>
        <p:txBody>
          <a:bodyPr/>
          <a:lstStyle/>
          <a:p>
            <a:fld id="{B1E10A67-A9B9-47D6-A98D-CD33587115BB}" type="slidenum">
              <a:rPr kumimoji="1" lang="ja-JP" altLang="en-US" smtClean="0"/>
              <a:pPr/>
              <a:t>9</a:t>
            </a:fld>
            <a:endParaRPr kumimoji="1" lang="ja-JP" altLang="en-US"/>
          </a:p>
        </p:txBody>
      </p:sp>
      <p:sp>
        <p:nvSpPr>
          <p:cNvPr id="7" name="フッター プレースホルダ 6"/>
          <p:cNvSpPr>
            <a:spLocks noGrp="1"/>
          </p:cNvSpPr>
          <p:nvPr>
            <p:ph type="ftr" sz="quarter" idx="11"/>
          </p:nvPr>
        </p:nvSpPr>
        <p:spPr/>
        <p:txBody>
          <a:bodyPr/>
          <a:lstStyle/>
          <a:p>
            <a:r>
              <a:rPr kumimoji="1" lang="ja-JP" altLang="en-US" smtClean="0"/>
              <a:t>全文検索エンジン </a:t>
            </a:r>
            <a:r>
              <a:rPr kumimoji="1" lang="en-US" altLang="ja-JP" smtClean="0"/>
              <a:t>groonga </a:t>
            </a:r>
            <a:r>
              <a:rPr kumimoji="1" lang="ja-JP" altLang="en-US" smtClean="0"/>
              <a:t>を囲む夕べ </a:t>
            </a:r>
            <a:r>
              <a:rPr kumimoji="1" lang="en-US" altLang="ja-JP" smtClean="0"/>
              <a:t>2  #groonga</a:t>
            </a:r>
            <a:endParaRPr kumimoji="1" lang="ja-JP" altLang="en-US"/>
          </a:p>
        </p:txBody>
      </p:sp>
      <p:graphicFrame>
        <p:nvGraphicFramePr>
          <p:cNvPr id="8" name="コンテンツ プレースホルダ 7"/>
          <p:cNvGraphicFramePr>
            <a:graphicFrameLocks/>
          </p:cNvGraphicFramePr>
          <p:nvPr/>
        </p:nvGraphicFramePr>
        <p:xfrm>
          <a:off x="1080000" y="2912328"/>
          <a:ext cx="6984000" cy="3024000"/>
        </p:xfrm>
        <a:graphic>
          <a:graphicData uri="http://schemas.openxmlformats.org/drawingml/2006/table">
            <a:tbl>
              <a:tblPr firstRow="1" bandRow="1">
                <a:tableStyleId>{5C22544A-7EE6-4342-B048-85BDC9FD1C3A}</a:tableStyleId>
              </a:tblPr>
              <a:tblGrid>
                <a:gridCol w="2448000"/>
                <a:gridCol w="1512000"/>
                <a:gridCol w="1512000"/>
                <a:gridCol w="1512000"/>
              </a:tblGrid>
              <a:tr h="504000">
                <a:tc>
                  <a:txBody>
                    <a:bodyPr/>
                    <a:lstStyle/>
                    <a:p>
                      <a:pPr algn="ctr"/>
                      <a:endParaRPr kumimoji="1" lang="ja-JP" altLang="en-US" sz="2400" dirty="0"/>
                    </a:p>
                  </a:txBody>
                  <a:tcPr/>
                </a:tc>
                <a:tc>
                  <a:txBody>
                    <a:bodyPr/>
                    <a:lstStyle/>
                    <a:p>
                      <a:pPr algn="ctr"/>
                      <a:r>
                        <a:rPr kumimoji="1" lang="en-US" altLang="ja-JP" sz="2400" dirty="0" err="1" smtClean="0"/>
                        <a:t>grn_pat</a:t>
                      </a:r>
                      <a:endParaRPr kumimoji="1" lang="ja-JP" altLang="en-US" sz="2400" dirty="0"/>
                    </a:p>
                  </a:txBody>
                  <a:tcPr/>
                </a:tc>
                <a:tc>
                  <a:txBody>
                    <a:bodyPr/>
                    <a:lstStyle/>
                    <a:p>
                      <a:pPr algn="ctr"/>
                      <a:r>
                        <a:rPr kumimoji="1" lang="en-US" altLang="ja-JP" sz="2400" dirty="0" err="1" smtClean="0"/>
                        <a:t>grn_hash</a:t>
                      </a:r>
                      <a:endParaRPr kumimoji="1" lang="ja-JP" altLang="en-US" sz="2400" dirty="0"/>
                    </a:p>
                  </a:txBody>
                  <a:tcPr/>
                </a:tc>
                <a:tc>
                  <a:txBody>
                    <a:bodyPr/>
                    <a:lstStyle/>
                    <a:p>
                      <a:pPr algn="ctr"/>
                      <a:r>
                        <a:rPr kumimoji="1" lang="en-US" altLang="ja-JP" sz="2400" dirty="0" err="1" smtClean="0"/>
                        <a:t>grn_dat</a:t>
                      </a:r>
                      <a:endParaRPr kumimoji="1" lang="ja-JP" altLang="en-US" sz="2400" dirty="0"/>
                    </a:p>
                  </a:txBody>
                  <a:tcPr/>
                </a:tc>
              </a:tr>
              <a:tr h="504000">
                <a:tc>
                  <a:txBody>
                    <a:bodyPr/>
                    <a:lstStyle/>
                    <a:p>
                      <a:pPr algn="ctr"/>
                      <a:r>
                        <a:rPr kumimoji="1" lang="ja-JP" altLang="en-US" sz="2400" dirty="0" smtClean="0"/>
                        <a:t>前方一致検索</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c>
                  <a:txBody>
                    <a:bodyPr/>
                    <a:lstStyle/>
                    <a:p>
                      <a:pPr algn="ctr"/>
                      <a:r>
                        <a:rPr kumimoji="1" lang="en-US" altLang="ja-JP" sz="2400" dirty="0" smtClean="0"/>
                        <a:t>×</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r>
              <a:tr h="504000">
                <a:tc>
                  <a:txBody>
                    <a:bodyPr/>
                    <a:lstStyle/>
                    <a:p>
                      <a:pPr algn="ctr"/>
                      <a:r>
                        <a:rPr kumimoji="1" lang="ja-JP" altLang="en-US" sz="2400" dirty="0" smtClean="0"/>
                        <a:t>参照</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2400" dirty="0" smtClean="0"/>
                        <a:t>◎</a:t>
                      </a:r>
                    </a:p>
                  </a:txBody>
                  <a:tcPr/>
                </a:tc>
              </a:tr>
              <a:tr h="504000">
                <a:tc>
                  <a:txBody>
                    <a:bodyPr/>
                    <a:lstStyle/>
                    <a:p>
                      <a:pPr algn="ctr"/>
                      <a:r>
                        <a:rPr kumimoji="1" lang="ja-JP" altLang="en-US" sz="2400" dirty="0" smtClean="0"/>
                        <a:t>更新</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r>
              <a:tr h="504000">
                <a:tc>
                  <a:txBody>
                    <a:bodyPr/>
                    <a:lstStyle/>
                    <a:p>
                      <a:pPr algn="ctr"/>
                      <a:r>
                        <a:rPr kumimoji="1" lang="ja-JP" altLang="en-US" sz="2400" dirty="0" smtClean="0"/>
                        <a:t>サイズ</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r>
              <a:tr h="504000">
                <a:tc>
                  <a:txBody>
                    <a:bodyPr/>
                    <a:lstStyle/>
                    <a:p>
                      <a:pPr algn="ctr"/>
                      <a:r>
                        <a:rPr kumimoji="1" lang="ja-JP" altLang="en-US" sz="2400" dirty="0" smtClean="0"/>
                        <a:t>文字列更新</a:t>
                      </a:r>
                      <a:endParaRPr kumimoji="1" lang="ja-JP" altLang="en-US" sz="2400" dirty="0"/>
                    </a:p>
                  </a:txBody>
                  <a:tcPr/>
                </a:tc>
                <a:tc>
                  <a:txBody>
                    <a:bodyPr/>
                    <a:lstStyle/>
                    <a:p>
                      <a:pPr algn="ctr"/>
                      <a:r>
                        <a:rPr kumimoji="1" lang="en-US" altLang="ja-JP" sz="2400" dirty="0" smtClean="0"/>
                        <a:t>×</a:t>
                      </a:r>
                      <a:endParaRPr kumimoji="1" lang="ja-JP" altLang="en-US" sz="2400" dirty="0"/>
                    </a:p>
                  </a:txBody>
                  <a:tcPr/>
                </a:tc>
                <a:tc>
                  <a:txBody>
                    <a:bodyPr/>
                    <a:lstStyle/>
                    <a:p>
                      <a:pPr algn="ctr"/>
                      <a:r>
                        <a:rPr kumimoji="1" lang="en-US" altLang="ja-JP" sz="2400" dirty="0" smtClean="0"/>
                        <a:t>×</a:t>
                      </a:r>
                      <a:endParaRPr kumimoji="1" lang="ja-JP" altLang="en-US" sz="2400" dirty="0"/>
                    </a:p>
                  </a:txBody>
                  <a:tcPr/>
                </a:tc>
                <a:tc>
                  <a:txBody>
                    <a:bodyPr/>
                    <a:lstStyle/>
                    <a:p>
                      <a:pPr algn="ctr"/>
                      <a:r>
                        <a:rPr kumimoji="1" lang="ja-JP" altLang="en-US" sz="2400" dirty="0" smtClean="0"/>
                        <a:t>○</a:t>
                      </a:r>
                      <a:endParaRPr kumimoji="1" lang="ja-JP" altLang="en-US" sz="2400" dirty="0"/>
                    </a:p>
                  </a:txBody>
                  <a:tcPr/>
                </a:tc>
              </a:tr>
            </a:tbl>
          </a:graphicData>
        </a:graphic>
      </p:graphicFrame>
      <p:sp>
        <p:nvSpPr>
          <p:cNvPr id="9" name="角丸四角形吹き出し 8"/>
          <p:cNvSpPr/>
          <p:nvPr/>
        </p:nvSpPr>
        <p:spPr>
          <a:xfrm>
            <a:off x="6732240" y="1988840"/>
            <a:ext cx="1440160" cy="576064"/>
          </a:xfrm>
          <a:prstGeom prst="wedgeRoundRectCallout">
            <a:avLst>
              <a:gd name="adj1" fmla="val 936"/>
              <a:gd name="adj2" fmla="val 10012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2400" dirty="0" smtClean="0"/>
              <a:t>イマココ</a:t>
            </a:r>
            <a:endParaRPr kumimoji="1" lang="ja-JP" alt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1718</Words>
  <Application>Microsoft Office PowerPoint</Application>
  <PresentationFormat>画面に合わせる (4:3)</PresentationFormat>
  <Paragraphs>322</Paragraphs>
  <Slides>32</Slides>
  <Notes>32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32</vt:i4>
      </vt:variant>
    </vt:vector>
  </HeadingPairs>
  <TitlesOfParts>
    <vt:vector size="36" baseType="lpstr">
      <vt:lpstr>Arial</vt:lpstr>
      <vt:lpstr>ＭＳ Ｐゴシック</vt:lpstr>
      <vt:lpstr>Calibri</vt:lpstr>
      <vt:lpstr>Office テーマ</vt:lpstr>
      <vt:lpstr>groonga 開発予報</vt:lpstr>
      <vt:lpstr>祝 本日リリースされた groonga 1.2.8 には grn_dat が含まれています</vt:lpstr>
      <vt:lpstr>そこで今日は 皆さんにちょっと</vt:lpstr>
      <vt:lpstr>ダブル配列の話を 聞いてもらいます</vt:lpstr>
      <vt:lpstr>とりあえず grn_dat とは何か</vt:lpstr>
      <vt:lpstr>grn_dat とは</vt:lpstr>
      <vt:lpstr>grn_dat と仲間たち</vt:lpstr>
      <vt:lpstr>いずれも 参照ロックフリー</vt:lpstr>
      <vt:lpstr>grn_dat の特徴</vt:lpstr>
      <vt:lpstr>前方一致検索とは</vt:lpstr>
      <vt:lpstr>文字列更新とは</vt:lpstr>
      <vt:lpstr>grn_dat の役割</vt:lpstr>
      <vt:lpstr>技術的な情報がほしい方へ</vt:lpstr>
      <vt:lpstr>そろそろ説明は終わりにして</vt:lpstr>
      <vt:lpstr>見せてもらおうか 新しいモジュールの性能とやらを</vt:lpstr>
      <vt:lpstr>ベンチマーク（準備）</vt:lpstr>
      <vt:lpstr>ベンチマーク（参照時間）</vt:lpstr>
      <vt:lpstr>ベンチマーク（構築時間）</vt:lpstr>
      <vt:lpstr>ベンチマーク（サイズ）</vt:lpstr>
      <vt:lpstr>まとめると 前方一致検索ができて 参照時間に優れる</vt:lpstr>
      <vt:lpstr>そういえば</vt:lpstr>
      <vt:lpstr>「groonga 開発予報」 というタイトルでした</vt:lpstr>
      <vt:lpstr>検討中の内容を紹介します</vt:lpstr>
      <vt:lpstr>ひとつ 頻出する索引語をキャッシュ 「人の世の生き血を啜り」 http://groonga.org/ja/blog/2011/07/13/lexicon-cache.html</vt:lpstr>
      <vt:lpstr>ベンチマーク（参照時間）</vt:lpstr>
      <vt:lpstr>ふたつ 不安定なハッシュ表を調整 「不埒な悪行三昧」</vt:lpstr>
      <vt:lpstr>ベンチマーク（構築時間）</vt:lpstr>
      <vt:lpstr>みっつ 見る機会の少ないデータを圧縮 「醜い浮世の鬼を」  http://code.google.com/p/marisa-trie/</vt:lpstr>
      <vt:lpstr>ベンチマーク（サイズ）</vt:lpstr>
      <vt:lpstr>他にもありますが このくらいで勘弁してください</vt:lpstr>
      <vt:lpstr>grn_dat と愉快な仲間たちに 絞って紹介しました</vt:lpstr>
      <vt:lpstr>次回 「groonga の野望」 お楽しみに</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groonga 開発予報</dc:title>
  <dc:creator>s-yata</dc:creator>
  <cp:lastModifiedBy>s-yata</cp:lastModifiedBy>
  <cp:revision>181</cp:revision>
  <dcterms:created xsi:type="dcterms:W3CDTF">2011-11-17T06:17:42Z</dcterms:created>
  <dcterms:modified xsi:type="dcterms:W3CDTF">2011-12-02T01:38:08Z</dcterms:modified>
</cp:coreProperties>
</file>