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BFF9F5-EB58-45D7-96D3-B4286EF58832}"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CE008-A2E3-4C2E-B017-4E68512565D8}" type="slidenum">
              <a:rPr lang="en-IN" smtClean="0"/>
              <a:t>‹#›</a:t>
            </a:fld>
            <a:endParaRPr lang="en-IN"/>
          </a:p>
        </p:txBody>
      </p:sp>
    </p:spTree>
    <p:extLst>
      <p:ext uri="{BB962C8B-B14F-4D97-AF65-F5344CB8AC3E}">
        <p14:creationId xmlns:p14="http://schemas.microsoft.com/office/powerpoint/2010/main" val="214096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FF9F5-EB58-45D7-96D3-B4286EF58832}"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CE008-A2E3-4C2E-B017-4E68512565D8}" type="slidenum">
              <a:rPr lang="en-IN" smtClean="0"/>
              <a:t>‹#›</a:t>
            </a:fld>
            <a:endParaRPr lang="en-IN"/>
          </a:p>
        </p:txBody>
      </p:sp>
    </p:spTree>
    <p:extLst>
      <p:ext uri="{BB962C8B-B14F-4D97-AF65-F5344CB8AC3E}">
        <p14:creationId xmlns:p14="http://schemas.microsoft.com/office/powerpoint/2010/main" val="98840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FF9F5-EB58-45D7-96D3-B4286EF58832}"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CE008-A2E3-4C2E-B017-4E68512565D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46537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FF9F5-EB58-45D7-96D3-B4286EF58832}"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CE008-A2E3-4C2E-B017-4E68512565D8}" type="slidenum">
              <a:rPr lang="en-IN" smtClean="0"/>
              <a:t>‹#›</a:t>
            </a:fld>
            <a:endParaRPr lang="en-IN"/>
          </a:p>
        </p:txBody>
      </p:sp>
    </p:spTree>
    <p:extLst>
      <p:ext uri="{BB962C8B-B14F-4D97-AF65-F5344CB8AC3E}">
        <p14:creationId xmlns:p14="http://schemas.microsoft.com/office/powerpoint/2010/main" val="1363125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FF9F5-EB58-45D7-96D3-B4286EF58832}"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CE008-A2E3-4C2E-B017-4E68512565D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5372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FF9F5-EB58-45D7-96D3-B4286EF58832}"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CE008-A2E3-4C2E-B017-4E68512565D8}" type="slidenum">
              <a:rPr lang="en-IN" smtClean="0"/>
              <a:t>‹#›</a:t>
            </a:fld>
            <a:endParaRPr lang="en-IN"/>
          </a:p>
        </p:txBody>
      </p:sp>
    </p:spTree>
    <p:extLst>
      <p:ext uri="{BB962C8B-B14F-4D97-AF65-F5344CB8AC3E}">
        <p14:creationId xmlns:p14="http://schemas.microsoft.com/office/powerpoint/2010/main" val="1138521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FF9F5-EB58-45D7-96D3-B4286EF58832}"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CE008-A2E3-4C2E-B017-4E68512565D8}" type="slidenum">
              <a:rPr lang="en-IN" smtClean="0"/>
              <a:t>‹#›</a:t>
            </a:fld>
            <a:endParaRPr lang="en-IN"/>
          </a:p>
        </p:txBody>
      </p:sp>
    </p:spTree>
    <p:extLst>
      <p:ext uri="{BB962C8B-B14F-4D97-AF65-F5344CB8AC3E}">
        <p14:creationId xmlns:p14="http://schemas.microsoft.com/office/powerpoint/2010/main" val="52364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FF9F5-EB58-45D7-96D3-B4286EF58832}"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CE008-A2E3-4C2E-B017-4E68512565D8}" type="slidenum">
              <a:rPr lang="en-IN" smtClean="0"/>
              <a:t>‹#›</a:t>
            </a:fld>
            <a:endParaRPr lang="en-IN"/>
          </a:p>
        </p:txBody>
      </p:sp>
    </p:spTree>
    <p:extLst>
      <p:ext uri="{BB962C8B-B14F-4D97-AF65-F5344CB8AC3E}">
        <p14:creationId xmlns:p14="http://schemas.microsoft.com/office/powerpoint/2010/main" val="403487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FF9F5-EB58-45D7-96D3-B4286EF58832}"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CE008-A2E3-4C2E-B017-4E68512565D8}" type="slidenum">
              <a:rPr lang="en-IN" smtClean="0"/>
              <a:t>‹#›</a:t>
            </a:fld>
            <a:endParaRPr lang="en-IN"/>
          </a:p>
        </p:txBody>
      </p:sp>
    </p:spTree>
    <p:extLst>
      <p:ext uri="{BB962C8B-B14F-4D97-AF65-F5344CB8AC3E}">
        <p14:creationId xmlns:p14="http://schemas.microsoft.com/office/powerpoint/2010/main" val="71320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FF9F5-EB58-45D7-96D3-B4286EF58832}"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CE008-A2E3-4C2E-B017-4E68512565D8}" type="slidenum">
              <a:rPr lang="en-IN" smtClean="0"/>
              <a:t>‹#›</a:t>
            </a:fld>
            <a:endParaRPr lang="en-IN"/>
          </a:p>
        </p:txBody>
      </p:sp>
    </p:spTree>
    <p:extLst>
      <p:ext uri="{BB962C8B-B14F-4D97-AF65-F5344CB8AC3E}">
        <p14:creationId xmlns:p14="http://schemas.microsoft.com/office/powerpoint/2010/main" val="91357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FF9F5-EB58-45D7-96D3-B4286EF58832}"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DCE008-A2E3-4C2E-B017-4E68512565D8}" type="slidenum">
              <a:rPr lang="en-IN" smtClean="0"/>
              <a:t>‹#›</a:t>
            </a:fld>
            <a:endParaRPr lang="en-IN"/>
          </a:p>
        </p:txBody>
      </p:sp>
    </p:spTree>
    <p:extLst>
      <p:ext uri="{BB962C8B-B14F-4D97-AF65-F5344CB8AC3E}">
        <p14:creationId xmlns:p14="http://schemas.microsoft.com/office/powerpoint/2010/main" val="323245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FF9F5-EB58-45D7-96D3-B4286EF58832}"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DCE008-A2E3-4C2E-B017-4E68512565D8}" type="slidenum">
              <a:rPr lang="en-IN" smtClean="0"/>
              <a:t>‹#›</a:t>
            </a:fld>
            <a:endParaRPr lang="en-IN"/>
          </a:p>
        </p:txBody>
      </p:sp>
    </p:spTree>
    <p:extLst>
      <p:ext uri="{BB962C8B-B14F-4D97-AF65-F5344CB8AC3E}">
        <p14:creationId xmlns:p14="http://schemas.microsoft.com/office/powerpoint/2010/main" val="111169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FF9F5-EB58-45D7-96D3-B4286EF58832}"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DCE008-A2E3-4C2E-B017-4E68512565D8}" type="slidenum">
              <a:rPr lang="en-IN" smtClean="0"/>
              <a:t>‹#›</a:t>
            </a:fld>
            <a:endParaRPr lang="en-IN"/>
          </a:p>
        </p:txBody>
      </p:sp>
    </p:spTree>
    <p:extLst>
      <p:ext uri="{BB962C8B-B14F-4D97-AF65-F5344CB8AC3E}">
        <p14:creationId xmlns:p14="http://schemas.microsoft.com/office/powerpoint/2010/main" val="227223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FF9F5-EB58-45D7-96D3-B4286EF58832}" type="datetimeFigureOut">
              <a:rPr lang="en-IN" smtClean="0"/>
              <a:t>05-12-2023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DCE008-A2E3-4C2E-B017-4E68512565D8}" type="slidenum">
              <a:rPr lang="en-IN" smtClean="0"/>
              <a:t>‹#›</a:t>
            </a:fld>
            <a:endParaRPr lang="en-IN"/>
          </a:p>
        </p:txBody>
      </p:sp>
    </p:spTree>
    <p:extLst>
      <p:ext uri="{BB962C8B-B14F-4D97-AF65-F5344CB8AC3E}">
        <p14:creationId xmlns:p14="http://schemas.microsoft.com/office/powerpoint/2010/main" val="156141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FF9F5-EB58-45D7-96D3-B4286EF58832}"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DCE008-A2E3-4C2E-B017-4E68512565D8}" type="slidenum">
              <a:rPr lang="en-IN" smtClean="0"/>
              <a:t>‹#›</a:t>
            </a:fld>
            <a:endParaRPr lang="en-IN"/>
          </a:p>
        </p:txBody>
      </p:sp>
    </p:spTree>
    <p:extLst>
      <p:ext uri="{BB962C8B-B14F-4D97-AF65-F5344CB8AC3E}">
        <p14:creationId xmlns:p14="http://schemas.microsoft.com/office/powerpoint/2010/main" val="53733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FF9F5-EB58-45D7-96D3-B4286EF58832}"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DCE008-A2E3-4C2E-B017-4E68512565D8}" type="slidenum">
              <a:rPr lang="en-IN" smtClean="0"/>
              <a:t>‹#›</a:t>
            </a:fld>
            <a:endParaRPr lang="en-IN"/>
          </a:p>
        </p:txBody>
      </p:sp>
    </p:spTree>
    <p:extLst>
      <p:ext uri="{BB962C8B-B14F-4D97-AF65-F5344CB8AC3E}">
        <p14:creationId xmlns:p14="http://schemas.microsoft.com/office/powerpoint/2010/main" val="3971808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BFF9F5-EB58-45D7-96D3-B4286EF58832}" type="datetimeFigureOut">
              <a:rPr lang="en-IN" smtClean="0"/>
              <a:t>05-12-2023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DCE008-A2E3-4C2E-B017-4E68512565D8}" type="slidenum">
              <a:rPr lang="en-IN" smtClean="0"/>
              <a:t>‹#›</a:t>
            </a:fld>
            <a:endParaRPr lang="en-IN"/>
          </a:p>
        </p:txBody>
      </p:sp>
    </p:spTree>
    <p:extLst>
      <p:ext uri="{BB962C8B-B14F-4D97-AF65-F5344CB8AC3E}">
        <p14:creationId xmlns:p14="http://schemas.microsoft.com/office/powerpoint/2010/main" val="35241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02FE-0926-837D-3D3A-035AEAA38928}"/>
              </a:ext>
            </a:extLst>
          </p:cNvPr>
          <p:cNvSpPr>
            <a:spLocks noGrp="1"/>
          </p:cNvSpPr>
          <p:nvPr>
            <p:ph type="ctrTitle"/>
          </p:nvPr>
        </p:nvSpPr>
        <p:spPr/>
        <p:txBody>
          <a:bodyPr/>
          <a:lstStyle/>
          <a:p>
            <a:r>
              <a:rPr lang="en-US" dirty="0"/>
              <a:t>T</a:t>
            </a:r>
            <a:r>
              <a:rPr lang="en-IN" dirty="0" err="1"/>
              <a:t>ravelix</a:t>
            </a:r>
            <a:endParaRPr lang="en-IN" dirty="0"/>
          </a:p>
        </p:txBody>
      </p:sp>
      <p:sp>
        <p:nvSpPr>
          <p:cNvPr id="3" name="Subtitle 2">
            <a:extLst>
              <a:ext uri="{FF2B5EF4-FFF2-40B4-BE49-F238E27FC236}">
                <a16:creationId xmlns:a16="http://schemas.microsoft.com/office/drawing/2014/main" id="{3424747C-1678-1471-3FAB-9B896C3C7568}"/>
              </a:ext>
            </a:extLst>
          </p:cNvPr>
          <p:cNvSpPr>
            <a:spLocks noGrp="1"/>
          </p:cNvSpPr>
          <p:nvPr>
            <p:ph type="subTitle" idx="1"/>
          </p:nvPr>
        </p:nvSpPr>
        <p:spPr/>
        <p:txBody>
          <a:bodyPr/>
          <a:lstStyle/>
          <a:p>
            <a:r>
              <a:rPr lang="en-IN" dirty="0"/>
              <a:t>By Muhammed Hashim M</a:t>
            </a:r>
          </a:p>
        </p:txBody>
      </p:sp>
    </p:spTree>
    <p:extLst>
      <p:ext uri="{BB962C8B-B14F-4D97-AF65-F5344CB8AC3E}">
        <p14:creationId xmlns:p14="http://schemas.microsoft.com/office/powerpoint/2010/main" val="307659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D347-4764-7EB0-9CCC-229021547BA6}"/>
              </a:ext>
            </a:extLst>
          </p:cNvPr>
          <p:cNvSpPr>
            <a:spLocks noGrp="1"/>
          </p:cNvSpPr>
          <p:nvPr>
            <p:ph type="title"/>
          </p:nvPr>
        </p:nvSpPr>
        <p:spPr>
          <a:xfrm>
            <a:off x="677334" y="609600"/>
            <a:ext cx="8596668" cy="748553"/>
          </a:xfrm>
        </p:spPr>
        <p:txBody>
          <a:bodyPr/>
          <a:lstStyle/>
          <a:p>
            <a:r>
              <a:rPr lang="en-IN" dirty="0"/>
              <a:t>Future Scope</a:t>
            </a:r>
          </a:p>
        </p:txBody>
      </p:sp>
      <p:sp>
        <p:nvSpPr>
          <p:cNvPr id="3" name="Content Placeholder 2">
            <a:extLst>
              <a:ext uri="{FF2B5EF4-FFF2-40B4-BE49-F238E27FC236}">
                <a16:creationId xmlns:a16="http://schemas.microsoft.com/office/drawing/2014/main" id="{52E115E8-B875-42B5-0A84-130A72ECA026}"/>
              </a:ext>
            </a:extLst>
          </p:cNvPr>
          <p:cNvSpPr>
            <a:spLocks noGrp="1"/>
          </p:cNvSpPr>
          <p:nvPr>
            <p:ph idx="1"/>
          </p:nvPr>
        </p:nvSpPr>
        <p:spPr>
          <a:xfrm>
            <a:off x="677334" y="1358153"/>
            <a:ext cx="8596668" cy="4683209"/>
          </a:xfrm>
        </p:spPr>
        <p:txBody>
          <a:bodyPr>
            <a:normAutofit/>
          </a:bodyPr>
          <a:lstStyle/>
          <a:p>
            <a:pPr algn="just"/>
            <a:r>
              <a:rPr lang="en-US" sz="2000" b="1" i="0" dirty="0" err="1">
                <a:solidFill>
                  <a:schemeClr val="tx1"/>
                </a:solidFill>
                <a:effectLst/>
                <a:latin typeface="Times New Roman" panose="02020603050405020304" pitchFamily="18" charset="0"/>
                <a:cs typeface="Times New Roman" panose="02020603050405020304" pitchFamily="18" charset="0"/>
              </a:rPr>
              <a:t>omprehensive</a:t>
            </a:r>
            <a:r>
              <a:rPr lang="en-US" sz="2000" b="1" i="0" dirty="0">
                <a:solidFill>
                  <a:schemeClr val="tx1"/>
                </a:solidFill>
                <a:effectLst/>
                <a:latin typeface="Times New Roman" panose="02020603050405020304" pitchFamily="18" charset="0"/>
                <a:cs typeface="Times New Roman" panose="02020603050405020304" pitchFamily="18" charset="0"/>
              </a:rPr>
              <a:t> Booking System: </a:t>
            </a:r>
            <a:r>
              <a:rPr lang="en-US" sz="2000" i="0" dirty="0" err="1">
                <a:solidFill>
                  <a:schemeClr val="tx1"/>
                </a:solidFill>
                <a:effectLst/>
                <a:latin typeface="Times New Roman" panose="02020603050405020304" pitchFamily="18" charset="0"/>
                <a:cs typeface="Times New Roman" panose="02020603050405020304" pitchFamily="18" charset="0"/>
              </a:rPr>
              <a:t>Travelix</a:t>
            </a:r>
            <a:r>
              <a:rPr lang="en-US" sz="2000" i="0" dirty="0">
                <a:solidFill>
                  <a:schemeClr val="tx1"/>
                </a:solidFill>
                <a:effectLst/>
                <a:latin typeface="Times New Roman" panose="02020603050405020304" pitchFamily="18" charset="0"/>
                <a:cs typeface="Times New Roman" panose="02020603050405020304" pitchFamily="18" charset="0"/>
              </a:rPr>
              <a:t> offers a user-friendly and comprehensive booking system, allowing users to effortlessly schedule and reserve transportation services. The platform provides an intuitive interface for managing bookings, ensuring a smooth and convenient experience for passengers.</a:t>
            </a:r>
          </a:p>
          <a:p>
            <a:pPr algn="just"/>
            <a:r>
              <a:rPr lang="en-US" sz="2000" b="1" dirty="0">
                <a:solidFill>
                  <a:schemeClr val="tx1"/>
                </a:solidFill>
                <a:latin typeface="Times New Roman" panose="02020603050405020304" pitchFamily="18" charset="0"/>
                <a:cs typeface="Times New Roman" panose="02020603050405020304" pitchFamily="18" charset="0"/>
              </a:rPr>
              <a:t>Integrated Payment Solutions: </a:t>
            </a:r>
            <a:r>
              <a:rPr lang="en-US" sz="2000" dirty="0">
                <a:solidFill>
                  <a:schemeClr val="tx1"/>
                </a:solidFill>
                <a:latin typeface="Times New Roman" panose="02020603050405020304" pitchFamily="18" charset="0"/>
                <a:cs typeface="Times New Roman" panose="02020603050405020304" pitchFamily="18" charset="0"/>
              </a:rPr>
              <a:t>The platform includes integrated payment solutions, streamlining financial transactions for both users and staff. This feature ensures secure and efficient payment processing, contributing to a hassle-free experience for users and effective payroll management for staff.</a:t>
            </a:r>
          </a:p>
          <a:p>
            <a:pPr algn="just"/>
            <a:r>
              <a:rPr lang="en-US" sz="2000" b="1" dirty="0">
                <a:solidFill>
                  <a:schemeClr val="tx1"/>
                </a:solidFill>
                <a:latin typeface="Times New Roman" panose="02020603050405020304" pitchFamily="18" charset="0"/>
                <a:cs typeface="Times New Roman" panose="02020603050405020304" pitchFamily="18" charset="0"/>
              </a:rPr>
              <a:t>Admin </a:t>
            </a:r>
            <a:r>
              <a:rPr lang="en-US" sz="2000" b="1" dirty="0" err="1">
                <a:solidFill>
                  <a:schemeClr val="tx1"/>
                </a:solidFill>
                <a:latin typeface="Times New Roman" panose="02020603050405020304" pitchFamily="18" charset="0"/>
                <a:cs typeface="Times New Roman" panose="02020603050405020304" pitchFamily="18" charset="0"/>
              </a:rPr>
              <a:t>Controland</a:t>
            </a:r>
            <a:r>
              <a:rPr lang="en-US" sz="2000" b="1" dirty="0">
                <a:solidFill>
                  <a:schemeClr val="tx1"/>
                </a:solidFill>
                <a:latin typeface="Times New Roman" panose="02020603050405020304" pitchFamily="18" charset="0"/>
                <a:cs typeface="Times New Roman" panose="02020603050405020304" pitchFamily="18" charset="0"/>
              </a:rPr>
              <a:t> Analytics</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Travelix</a:t>
            </a:r>
            <a:r>
              <a:rPr lang="en-US" sz="2000" dirty="0">
                <a:solidFill>
                  <a:schemeClr val="tx1"/>
                </a:solidFill>
                <a:latin typeface="Times New Roman" panose="02020603050405020304" pitchFamily="18" charset="0"/>
                <a:cs typeface="Times New Roman" panose="02020603050405020304" pitchFamily="18" charset="0"/>
              </a:rPr>
              <a:t> provides robust admin functionalities, empowering administrators to manage user accounts, monitor transportation schedules, and oversee the entire system. The platform also includes analytics tools, allowing admins to gather insights and make data-driven decisions for optimizing transportation services.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80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845B-776A-E0AF-EE88-9DD5593E1C79}"/>
              </a:ext>
            </a:extLst>
          </p:cNvPr>
          <p:cNvSpPr>
            <a:spLocks noGrp="1"/>
          </p:cNvSpPr>
          <p:nvPr>
            <p:ph type="title"/>
          </p:nvPr>
        </p:nvSpPr>
        <p:spPr>
          <a:xfrm>
            <a:off x="677334" y="609600"/>
            <a:ext cx="8596668" cy="654424"/>
          </a:xfrm>
        </p:spPr>
        <p:txBody>
          <a:bodyPr/>
          <a:lstStyle/>
          <a:p>
            <a:r>
              <a:rPr lang="en-IN" dirty="0"/>
              <a:t>Introduction</a:t>
            </a:r>
          </a:p>
        </p:txBody>
      </p:sp>
      <p:sp>
        <p:nvSpPr>
          <p:cNvPr id="3" name="Content Placeholder 2">
            <a:extLst>
              <a:ext uri="{FF2B5EF4-FFF2-40B4-BE49-F238E27FC236}">
                <a16:creationId xmlns:a16="http://schemas.microsoft.com/office/drawing/2014/main" id="{5B1B4851-9774-B75B-B8A6-60102E290E5D}"/>
              </a:ext>
            </a:extLst>
          </p:cNvPr>
          <p:cNvSpPr>
            <a:spLocks noGrp="1"/>
          </p:cNvSpPr>
          <p:nvPr>
            <p:ph idx="1"/>
          </p:nvPr>
        </p:nvSpPr>
        <p:spPr>
          <a:xfrm>
            <a:off x="677334" y="1371601"/>
            <a:ext cx="8596668" cy="4669762"/>
          </a:xfrm>
        </p:spPr>
        <p:txBody>
          <a:bodyPr>
            <a:normAutofit/>
          </a:bodyPr>
          <a:lstStyle/>
          <a:p>
            <a:pPr marL="0" indent="0" algn="just">
              <a:buNone/>
            </a:pPr>
            <a:r>
              <a:rPr lang="en-US" sz="2000" b="0" i="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Travelix</a:t>
            </a:r>
            <a:r>
              <a:rPr lang="en-US" sz="20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a user-friendly digital platform designed to automate transportation and logistics management. With three main modules—admin, staff, and user—the system offers features such as employee management, driver authentication, and support staff coordination. Leveraging an IoT module for secure authentication, </a:t>
            </a:r>
            <a:r>
              <a:rPr lang="en-US" sz="2000" b="0" i="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Travelix</a:t>
            </a:r>
            <a:r>
              <a:rPr lang="en-US" sz="20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records logistic transportation details for inventory purposes. The user module enables registered users to access transportation schedules, make payments, and share real-time journey locations, all supervised by the admin module. Featuring booking and reservation functions, real-time tracking, route optimization, and integrated payment options, </a:t>
            </a:r>
            <a:r>
              <a:rPr lang="en-US" sz="2000" b="0" i="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Travelix</a:t>
            </a:r>
            <a:r>
              <a:rPr lang="en-US" sz="20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aims to enhance customer experience and streamline transportation management.</a:t>
            </a:r>
            <a:endPar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782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DE7A-B61A-045C-B350-5000608CA0C9}"/>
              </a:ext>
            </a:extLst>
          </p:cNvPr>
          <p:cNvSpPr>
            <a:spLocks noGrp="1"/>
          </p:cNvSpPr>
          <p:nvPr>
            <p:ph type="title"/>
          </p:nvPr>
        </p:nvSpPr>
        <p:spPr>
          <a:xfrm>
            <a:off x="677334" y="609600"/>
            <a:ext cx="8596668" cy="775447"/>
          </a:xfrm>
        </p:spPr>
        <p:txBody>
          <a:bodyPr/>
          <a:lstStyle/>
          <a:p>
            <a:r>
              <a:rPr lang="en-IN" dirty="0"/>
              <a:t>Users</a:t>
            </a:r>
          </a:p>
        </p:txBody>
      </p:sp>
      <p:sp>
        <p:nvSpPr>
          <p:cNvPr id="3" name="Content Placeholder 2">
            <a:extLst>
              <a:ext uri="{FF2B5EF4-FFF2-40B4-BE49-F238E27FC236}">
                <a16:creationId xmlns:a16="http://schemas.microsoft.com/office/drawing/2014/main" id="{F8399949-6FDD-F4F6-0D1A-5E4E9D15E409}"/>
              </a:ext>
            </a:extLst>
          </p:cNvPr>
          <p:cNvSpPr>
            <a:spLocks noGrp="1"/>
          </p:cNvSpPr>
          <p:nvPr>
            <p:ph idx="1"/>
          </p:nvPr>
        </p:nvSpPr>
        <p:spPr>
          <a:xfrm>
            <a:off x="677334" y="1488613"/>
            <a:ext cx="8596668" cy="3880773"/>
          </a:xfrm>
        </p:spPr>
        <p:txBody>
          <a:bodyPr>
            <a:normAutofit/>
          </a:bodyPr>
          <a:lstStyle/>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Admin</a:t>
            </a:r>
          </a:p>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Staff</a:t>
            </a:r>
          </a:p>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User</a:t>
            </a:r>
          </a:p>
        </p:txBody>
      </p:sp>
    </p:spTree>
    <p:extLst>
      <p:ext uri="{BB962C8B-B14F-4D97-AF65-F5344CB8AC3E}">
        <p14:creationId xmlns:p14="http://schemas.microsoft.com/office/powerpoint/2010/main" val="180096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14CC-A312-1FAE-A82F-9766CB1B8C46}"/>
              </a:ext>
            </a:extLst>
          </p:cNvPr>
          <p:cNvSpPr>
            <a:spLocks noGrp="1"/>
          </p:cNvSpPr>
          <p:nvPr>
            <p:ph type="title"/>
          </p:nvPr>
        </p:nvSpPr>
        <p:spPr/>
        <p:txBody>
          <a:bodyPr/>
          <a:lstStyle/>
          <a:p>
            <a:r>
              <a:rPr lang="en-IN" dirty="0"/>
              <a:t>Modules of admin</a:t>
            </a:r>
          </a:p>
        </p:txBody>
      </p:sp>
      <p:sp>
        <p:nvSpPr>
          <p:cNvPr id="3" name="Content Placeholder 2">
            <a:extLst>
              <a:ext uri="{FF2B5EF4-FFF2-40B4-BE49-F238E27FC236}">
                <a16:creationId xmlns:a16="http://schemas.microsoft.com/office/drawing/2014/main" id="{6009CFE9-3774-1F62-ADF4-BD6A71B830EB}"/>
              </a:ext>
            </a:extLst>
          </p:cNvPr>
          <p:cNvSpPr>
            <a:spLocks noGrp="1"/>
          </p:cNvSpPr>
          <p:nvPr>
            <p:ph idx="1"/>
          </p:nvPr>
        </p:nvSpPr>
        <p:spPr>
          <a:xfrm>
            <a:off x="677334" y="1331259"/>
            <a:ext cx="8596668" cy="4710103"/>
          </a:xfrm>
        </p:spPr>
        <p:txBody>
          <a:bodyPr>
            <a:normAutofit lnSpcReduction="10000"/>
          </a:bodyPr>
          <a:lstStyle/>
          <a:p>
            <a:pPr algn="just"/>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 View: The Admin Functionality includes a User View, providing a comprehensive overview of registered users and   their activities on the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Travelix</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platform. Admins can efficiently manage and monitor user accounts,  ensuring a smooth and secure user experience.</a:t>
            </a:r>
          </a:p>
          <a:p>
            <a:pPr algn="just"/>
            <a:endPar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Bus Category:  Admins have the capability to categorize buses based on specific criteria, facilitating organized and efficient management of the   		         fleet. This 	feature allows for better navigation and control over different types of buses within the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Travelix</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transportation system.</a:t>
            </a:r>
          </a:p>
          <a:p>
            <a:pPr algn="just"/>
            <a:endPar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Bus List: In the Bus List section, administrators can access a detailed compilation of all buses in the system. This functionality provides a quick  reference for bus details, aiding in effective tracking, maintenance, and overall 		management of the entire fleet.</a:t>
            </a:r>
          </a:p>
          <a:p>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833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89D25D-F85C-49ED-B712-D66E097ADEC0}"/>
              </a:ext>
            </a:extLst>
          </p:cNvPr>
          <p:cNvSpPr txBox="1"/>
          <p:nvPr/>
        </p:nvSpPr>
        <p:spPr>
          <a:xfrm>
            <a:off x="377072" y="744718"/>
            <a:ext cx="8974318" cy="3170099"/>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Schedule Bus: Admins can easily schedule buses using this feature, streamlining the logistics of transportation services. This function ensures optimal planning and coordination, enabling administrators to allocate buses efficiently based on demand and operational requirements.</a:t>
            </a:r>
          </a:p>
          <a:p>
            <a:pPr algn="just"/>
            <a:endPar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Message View: The Message View functionality allows administrators to monitor and manage communication within the platform. Admins can view and respond to messages efficiently, ensuring effective 	and timely communication with users, drivers, and other staff members on the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Travelix</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system.</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IN" sz="2000" dirty="0"/>
          </a:p>
        </p:txBody>
      </p:sp>
    </p:spTree>
    <p:extLst>
      <p:ext uri="{BB962C8B-B14F-4D97-AF65-F5344CB8AC3E}">
        <p14:creationId xmlns:p14="http://schemas.microsoft.com/office/powerpoint/2010/main" val="2721879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1F26-60C6-0D91-6138-779C6388E086}"/>
              </a:ext>
            </a:extLst>
          </p:cNvPr>
          <p:cNvSpPr>
            <a:spLocks noGrp="1"/>
          </p:cNvSpPr>
          <p:nvPr>
            <p:ph type="title"/>
          </p:nvPr>
        </p:nvSpPr>
        <p:spPr>
          <a:xfrm>
            <a:off x="677334" y="609600"/>
            <a:ext cx="8596668" cy="775447"/>
          </a:xfrm>
        </p:spPr>
        <p:txBody>
          <a:bodyPr/>
          <a:lstStyle/>
          <a:p>
            <a:r>
              <a:rPr lang="en-IN" dirty="0"/>
              <a:t>Modules of Artist</a:t>
            </a:r>
          </a:p>
        </p:txBody>
      </p:sp>
      <p:sp>
        <p:nvSpPr>
          <p:cNvPr id="3" name="Content Placeholder 2">
            <a:extLst>
              <a:ext uri="{FF2B5EF4-FFF2-40B4-BE49-F238E27FC236}">
                <a16:creationId xmlns:a16="http://schemas.microsoft.com/office/drawing/2014/main" id="{B9BBDAA3-2930-3946-0C1F-88AE850B61CC}"/>
              </a:ext>
            </a:extLst>
          </p:cNvPr>
          <p:cNvSpPr>
            <a:spLocks noGrp="1"/>
          </p:cNvSpPr>
          <p:nvPr>
            <p:ph idx="1"/>
          </p:nvPr>
        </p:nvSpPr>
        <p:spPr>
          <a:xfrm>
            <a:off x="677334" y="1385047"/>
            <a:ext cx="8596668" cy="4656315"/>
          </a:xfrm>
        </p:spPr>
        <p:txBody>
          <a:bodyPr>
            <a:normAutofit/>
          </a:bodyPr>
          <a:lstStyle/>
          <a:p>
            <a:pPr algn="just"/>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Register</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Artists can register on the platform.</a:t>
            </a:r>
          </a:p>
          <a:p>
            <a:pPr algn="just"/>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Login:</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They can login using username and password.</a:t>
            </a:r>
          </a:p>
          <a:p>
            <a:pPr algn="just"/>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Staff Profile</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Staff functionality includes a dedicated Staff Profile feature, enabling employees to maintain and update their personal information. This ensures accurate and up-to-date records within the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Travelix</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system.</a:t>
            </a:r>
          </a:p>
          <a:p>
            <a:pPr algn="just"/>
            <a:endPar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Payment Integration</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The Staff module incorporates Payment Integration,   streamlining financial transactions and payroll processes. This feature ensures seamless and secure payment handling for staff, enhancing overall efficiency in the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Travelix</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platform.</a:t>
            </a:r>
            <a:endPar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734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BB247-E8D0-B753-C702-884BAF06CADC}"/>
              </a:ext>
            </a:extLst>
          </p:cNvPr>
          <p:cNvSpPr>
            <a:spLocks noGrp="1"/>
          </p:cNvSpPr>
          <p:nvPr>
            <p:ph type="title"/>
          </p:nvPr>
        </p:nvSpPr>
        <p:spPr>
          <a:xfrm>
            <a:off x="677334" y="609600"/>
            <a:ext cx="8596668" cy="748553"/>
          </a:xfrm>
        </p:spPr>
        <p:txBody>
          <a:bodyPr/>
          <a:lstStyle/>
          <a:p>
            <a:r>
              <a:rPr lang="en-IN" dirty="0">
                <a:latin typeface="Times New Roman" panose="02020603050405020304" pitchFamily="18" charset="0"/>
                <a:cs typeface="Times New Roman" panose="02020603050405020304" pitchFamily="18" charset="0"/>
              </a:rPr>
              <a:t>Modules of customers</a:t>
            </a:r>
          </a:p>
        </p:txBody>
      </p:sp>
      <p:sp>
        <p:nvSpPr>
          <p:cNvPr id="3" name="Content Placeholder 2">
            <a:extLst>
              <a:ext uri="{FF2B5EF4-FFF2-40B4-BE49-F238E27FC236}">
                <a16:creationId xmlns:a16="http://schemas.microsoft.com/office/drawing/2014/main" id="{11884EC5-648B-D0F1-A3AC-68394D36A9E4}"/>
              </a:ext>
            </a:extLst>
          </p:cNvPr>
          <p:cNvSpPr>
            <a:spLocks noGrp="1"/>
          </p:cNvSpPr>
          <p:nvPr>
            <p:ph idx="1"/>
          </p:nvPr>
        </p:nvSpPr>
        <p:spPr>
          <a:xfrm>
            <a:off x="677334" y="1237129"/>
            <a:ext cx="8596668" cy="4804233"/>
          </a:xfrm>
        </p:spPr>
        <p:txBody>
          <a:bodyPr>
            <a:noAutofit/>
          </a:bodyPr>
          <a:lstStyle/>
          <a:p>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Register and Login</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Customer can register and login in using username and password in platform</a:t>
            </a:r>
          </a:p>
          <a:p>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Booking</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User functionality encompasses Booking, allowing registered users to easily reserve transportation services through the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Travelix</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platform, ensuring a convenient and hassle-free experience.</a:t>
            </a:r>
          </a:p>
          <a:p>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Scheduling:</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Users can utilize the Scheduling feature to access and view transportation schedules, enabling efficient planning and coordination of their journeys within the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Travelix</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system.</a:t>
            </a:r>
          </a:p>
          <a:p>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Seat Reservation</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The Seat Reservation functionality empowers users to reserve specific seats on buses, offering a personalized and tailored experience during their travels with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Travelix</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055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C34C-073C-382C-64D7-4D2B1E8AF9C5}"/>
              </a:ext>
            </a:extLst>
          </p:cNvPr>
          <p:cNvSpPr>
            <a:spLocks noGrp="1"/>
          </p:cNvSpPr>
          <p:nvPr>
            <p:ph type="title"/>
          </p:nvPr>
        </p:nvSpPr>
        <p:spPr>
          <a:xfrm>
            <a:off x="677334" y="609600"/>
            <a:ext cx="8596668" cy="708212"/>
          </a:xfrm>
        </p:spPr>
        <p:txBody>
          <a:bodyPr/>
          <a:lstStyle/>
          <a:p>
            <a:r>
              <a:rPr lang="en-IN" dirty="0"/>
              <a:t>Technologies used</a:t>
            </a:r>
          </a:p>
        </p:txBody>
      </p:sp>
      <p:sp>
        <p:nvSpPr>
          <p:cNvPr id="3" name="Content Placeholder 2">
            <a:extLst>
              <a:ext uri="{FF2B5EF4-FFF2-40B4-BE49-F238E27FC236}">
                <a16:creationId xmlns:a16="http://schemas.microsoft.com/office/drawing/2014/main" id="{F07403D6-1F78-28FB-F4A8-8E0E8C485E87}"/>
              </a:ext>
            </a:extLst>
          </p:cNvPr>
          <p:cNvSpPr>
            <a:spLocks noGrp="1"/>
          </p:cNvSpPr>
          <p:nvPr>
            <p:ph idx="1"/>
          </p:nvPr>
        </p:nvSpPr>
        <p:spPr>
          <a:xfrm>
            <a:off x="677334" y="1317813"/>
            <a:ext cx="8596668" cy="4723550"/>
          </a:xfrm>
        </p:spPr>
        <p:txBody>
          <a:bodyPr>
            <a:noAutofit/>
          </a:bodyPr>
          <a:lstStyle/>
          <a:p>
            <a:pPr algn="just"/>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HTML</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HTML (Hypertext Markup Language) is employed in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Travelix</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to structure and present content on web pages, providing a standardized and user-friendly interface for seamless interaction.</a:t>
            </a:r>
            <a:endPar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CSS</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CSS is employed to style and format the visual presentation of HTML elements within web pages.</a:t>
            </a:r>
          </a:p>
          <a:p>
            <a:pPr algn="just"/>
            <a:r>
              <a:rPr lang="en-US" sz="20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Javascript</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JavaScript is used for client-side validation to ensure data input within web forms meets specified criteria, enhancing the overall reliability and security of web applications.</a:t>
            </a:r>
          </a:p>
          <a:p>
            <a:pPr algn="just"/>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Django</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Django is an open-source web framework written in Python that encourages rapid development and pragmatic design. It simplifies the creation of complex, database-driven websites by emphasizing efficiency and reusability. With its built-in components for authentication, content administration, and URL routing, Django enables developers to build scalable and secure web applications efficiently.</a:t>
            </a:r>
          </a:p>
        </p:txBody>
      </p:sp>
    </p:spTree>
    <p:extLst>
      <p:ext uri="{BB962C8B-B14F-4D97-AF65-F5344CB8AC3E}">
        <p14:creationId xmlns:p14="http://schemas.microsoft.com/office/powerpoint/2010/main" val="214321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ADFA11-649D-FAE7-197F-5495236F1FDD}"/>
              </a:ext>
            </a:extLst>
          </p:cNvPr>
          <p:cNvSpPr>
            <a:spLocks noGrp="1"/>
          </p:cNvSpPr>
          <p:nvPr>
            <p:ph idx="1"/>
          </p:nvPr>
        </p:nvSpPr>
        <p:spPr>
          <a:xfrm>
            <a:off x="569757" y="815883"/>
            <a:ext cx="8596668" cy="3880773"/>
          </a:xfrm>
        </p:spPr>
        <p:txBody>
          <a:bodyPr>
            <a:normAutofit/>
          </a:bodyPr>
          <a:lstStyle/>
          <a:p>
            <a:pPr algn="just"/>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SQLite</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SQLite is employed as the relational database management system (RDBMS) in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Travelix</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offering a lightweight and embedded solution for efficiently storing and managing data within the application.</a:t>
            </a:r>
            <a:endPar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1754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1201</TotalTime>
  <Words>858</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Times New Roman</vt:lpstr>
      <vt:lpstr>Trebuchet MS</vt:lpstr>
      <vt:lpstr>Wingdings</vt:lpstr>
      <vt:lpstr>Wingdings 3</vt:lpstr>
      <vt:lpstr>Facet</vt:lpstr>
      <vt:lpstr>Travelix</vt:lpstr>
      <vt:lpstr>Introduction</vt:lpstr>
      <vt:lpstr>Users</vt:lpstr>
      <vt:lpstr>Modules of admin</vt:lpstr>
      <vt:lpstr>PowerPoint Presentation</vt:lpstr>
      <vt:lpstr>Modules of Artist</vt:lpstr>
      <vt:lpstr>Modules of customers</vt:lpstr>
      <vt:lpstr>Technologies used</vt:lpstr>
      <vt:lpstr>PowerPoint Presentation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VENDOR</dc:title>
  <dc:creator>CYBERPUNK .</dc:creator>
  <cp:lastModifiedBy>Hashim m</cp:lastModifiedBy>
  <cp:revision>4</cp:revision>
  <dcterms:created xsi:type="dcterms:W3CDTF">2023-10-25T04:10:44Z</dcterms:created>
  <dcterms:modified xsi:type="dcterms:W3CDTF">2023-12-04T20:15:58Z</dcterms:modified>
</cp:coreProperties>
</file>