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B3CB-95F5-E2E1-1BCA-E61547270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B67E61-F759-CE08-3FBC-922578E88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E89AB-B4F2-EBD4-6C75-D2C521E0B001}"/>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C0AACB2D-9A77-DE58-BBC8-163771CC2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4FC3D-74CB-3147-7213-3437BBD47813}"/>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130437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EAA5-4D06-1760-1488-833547D8D4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C8977B-1844-9B8F-037C-76E6F9A07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B413C-26EF-A0A6-CECD-13EC4FC911FB}"/>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131BBEC7-DB87-E7FD-39B7-07199E4C1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71A59-49E5-530D-0F5D-501A5538572B}"/>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280326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B525B-6E5E-20FD-E908-EF97BC0AEB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163DA-6F42-3A2D-0978-B2B29CD4A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C1106-1823-03E4-A78B-C8E8657E348E}"/>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43AA5B42-98AB-B13E-A071-093771ED4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F23AF-C40C-FE84-0884-60AC51CBE06F}"/>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19411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318A-88EB-13CB-8583-F5E6D01AC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93AC9-F53E-47F4-6870-2F83C82DA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18D5F-629D-006A-F575-3C48609909FD}"/>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505990C3-0379-BBC5-0097-41BDA6C07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8EC53-5362-A206-620F-45E84EC01473}"/>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122391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2C53-12B2-13DD-9B62-8084F4574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92404-5A06-6D3A-2510-ABD1B2DBB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A8EF44-D17C-94A6-E7D3-0BE31F378DDE}"/>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97E5D3F9-1F4B-EFB0-EA82-BF6736D19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31F04-F028-9B7C-7BA9-6C3BD0414573}"/>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363324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20B4-9E29-7807-EC25-95B988F96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0CDBA-EE54-16F4-DB18-12A4C5BD7A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162EE5-E9BC-0588-2530-853C1F207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EE8B04-01F0-053F-1D31-DFDFFF660847}"/>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6" name="Footer Placeholder 5">
            <a:extLst>
              <a:ext uri="{FF2B5EF4-FFF2-40B4-BE49-F238E27FC236}">
                <a16:creationId xmlns:a16="http://schemas.microsoft.com/office/drawing/2014/main" id="{F1547C91-4402-E619-2B83-1CEE1DE10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54A68-7A50-B79D-8A37-F60FDBDAB9D5}"/>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123232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7A52-3B03-1C91-2BB6-8A9119578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43B16-2CFE-57DA-BBD0-BA9AD66D4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84561-B5D8-E792-8E53-3FFF89000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50ADD4-372D-DAB6-724E-1F998FB15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A7305-0662-49C4-D5E3-CCF89790D1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82A158-B5BB-CE61-3CB3-BCA1D0F5FA65}"/>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8" name="Footer Placeholder 7">
            <a:extLst>
              <a:ext uri="{FF2B5EF4-FFF2-40B4-BE49-F238E27FC236}">
                <a16:creationId xmlns:a16="http://schemas.microsoft.com/office/drawing/2014/main" id="{A073A9DD-9010-6BBF-9A93-5A2577F607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EC67F-678E-D724-4AF1-8F7C0ACC4F8A}"/>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56107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7DD0-3093-EBCF-B49D-2D006B3A5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77BD1-8CFE-FFFD-9F95-2577772F9BD4}"/>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4" name="Footer Placeholder 3">
            <a:extLst>
              <a:ext uri="{FF2B5EF4-FFF2-40B4-BE49-F238E27FC236}">
                <a16:creationId xmlns:a16="http://schemas.microsoft.com/office/drawing/2014/main" id="{A29A49DB-74B5-B266-F150-4D772C03F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81F45-66B2-8FEC-E88E-8D3700EA509C}"/>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40590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18827-FDE6-ED33-2A5F-397FC66D2A32}"/>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3" name="Footer Placeholder 2">
            <a:extLst>
              <a:ext uri="{FF2B5EF4-FFF2-40B4-BE49-F238E27FC236}">
                <a16:creationId xmlns:a16="http://schemas.microsoft.com/office/drawing/2014/main" id="{3699C2A6-8581-62BB-8E61-F67125F32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016226-1889-5C72-4DD0-63A0215F6380}"/>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23453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5FC6-B454-CD88-F0DC-90E4B9FE4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363E50-3F7A-9B33-0EE5-1A1050AAD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E4A103-46EA-956B-7219-E00DBC2A4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62812-5341-3190-535E-113B314AD82B}"/>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6" name="Footer Placeholder 5">
            <a:extLst>
              <a:ext uri="{FF2B5EF4-FFF2-40B4-BE49-F238E27FC236}">
                <a16:creationId xmlns:a16="http://schemas.microsoft.com/office/drawing/2014/main" id="{833A310A-1872-9755-6DA2-D4652192F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414ED-E100-F13B-27EC-88459A9AAB43}"/>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372714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B51D-FD51-5812-CA68-1ED45E34F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DBCD3-CF4D-702D-A98E-332D5B261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C2E79E-2BB9-C628-EBC9-3FE436B22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E48EC-6897-0FE9-E4AE-BF880894510C}"/>
              </a:ext>
            </a:extLst>
          </p:cNvPr>
          <p:cNvSpPr>
            <a:spLocks noGrp="1"/>
          </p:cNvSpPr>
          <p:nvPr>
            <p:ph type="dt" sz="half" idx="10"/>
          </p:nvPr>
        </p:nvSpPr>
        <p:spPr/>
        <p:txBody>
          <a:bodyPr/>
          <a:lstStyle/>
          <a:p>
            <a:fld id="{E3BAC5BD-2085-4EBB-8EBD-924A1FE17201}" type="datetimeFigureOut">
              <a:rPr lang="en-US" smtClean="0"/>
              <a:t>8/13/24</a:t>
            </a:fld>
            <a:endParaRPr lang="en-US"/>
          </a:p>
        </p:txBody>
      </p:sp>
      <p:sp>
        <p:nvSpPr>
          <p:cNvPr id="6" name="Footer Placeholder 5">
            <a:extLst>
              <a:ext uri="{FF2B5EF4-FFF2-40B4-BE49-F238E27FC236}">
                <a16:creationId xmlns:a16="http://schemas.microsoft.com/office/drawing/2014/main" id="{50E05CD8-CE0E-D9DB-DF83-217EC218C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396D0-BF4D-49C5-0081-91CA1E0ED5B1}"/>
              </a:ext>
            </a:extLst>
          </p:cNvPr>
          <p:cNvSpPr>
            <a:spLocks noGrp="1"/>
          </p:cNvSpPr>
          <p:nvPr>
            <p:ph type="sldNum" sz="quarter" idx="12"/>
          </p:nvPr>
        </p:nvSpPr>
        <p:spPr/>
        <p:txBody>
          <a:bodyPr/>
          <a:lstStyle/>
          <a:p>
            <a:fld id="{2990F7F8-9191-4769-BEF9-00522AFAF13F}" type="slidenum">
              <a:rPr lang="en-US" smtClean="0"/>
              <a:t>‹#›</a:t>
            </a:fld>
            <a:endParaRPr lang="en-US"/>
          </a:p>
        </p:txBody>
      </p:sp>
    </p:spTree>
    <p:extLst>
      <p:ext uri="{BB962C8B-B14F-4D97-AF65-F5344CB8AC3E}">
        <p14:creationId xmlns:p14="http://schemas.microsoft.com/office/powerpoint/2010/main" val="241772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5A451-7020-71C1-98A5-C4492249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1CA3F-357B-2C42-E0EE-FFB249265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2A1A5-94DE-AF03-93CC-70EA79C14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AC5BD-2085-4EBB-8EBD-924A1FE17201}" type="datetimeFigureOut">
              <a:rPr lang="en-US" smtClean="0"/>
              <a:t>8/13/24</a:t>
            </a:fld>
            <a:endParaRPr lang="en-US"/>
          </a:p>
        </p:txBody>
      </p:sp>
      <p:sp>
        <p:nvSpPr>
          <p:cNvPr id="5" name="Footer Placeholder 4">
            <a:extLst>
              <a:ext uri="{FF2B5EF4-FFF2-40B4-BE49-F238E27FC236}">
                <a16:creationId xmlns:a16="http://schemas.microsoft.com/office/drawing/2014/main" id="{0DA4F5D9-D52F-CF8C-F1EF-58FB54AA9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E08F6-175F-75AF-9AB5-008DE13D8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0F7F8-9191-4769-BEF9-00522AFAF13F}" type="slidenum">
              <a:rPr lang="en-US" smtClean="0"/>
              <a:t>‹#›</a:t>
            </a:fld>
            <a:endParaRPr lang="en-US"/>
          </a:p>
        </p:txBody>
      </p:sp>
    </p:spTree>
    <p:extLst>
      <p:ext uri="{BB962C8B-B14F-4D97-AF65-F5344CB8AC3E}">
        <p14:creationId xmlns:p14="http://schemas.microsoft.com/office/powerpoint/2010/main" val="56698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4">
            <a:extLst>
              <a:ext uri="{FF2B5EF4-FFF2-40B4-BE49-F238E27FC236}">
                <a16:creationId xmlns:a16="http://schemas.microsoft.com/office/drawing/2014/main" id="{61CB9875-82A7-678B-F771-4C7A86942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907"/>
            <a:ext cx="12192000" cy="6858000"/>
          </a:xfrm>
          <a:prstGeom prst="rect">
            <a:avLst/>
          </a:prstGeom>
        </p:spPr>
      </p:pic>
      <p:sp>
        <p:nvSpPr>
          <p:cNvPr id="7" name="TextBox 6">
            <a:extLst>
              <a:ext uri="{FF2B5EF4-FFF2-40B4-BE49-F238E27FC236}">
                <a16:creationId xmlns:a16="http://schemas.microsoft.com/office/drawing/2014/main" id="{222B1519-9F64-4246-EA43-A97E845565CB}"/>
              </a:ext>
            </a:extLst>
          </p:cNvPr>
          <p:cNvSpPr txBox="1"/>
          <p:nvPr/>
        </p:nvSpPr>
        <p:spPr>
          <a:xfrm>
            <a:off x="9431627" y="139907"/>
            <a:ext cx="2581469" cy="400110"/>
          </a:xfrm>
          <a:prstGeom prst="rect">
            <a:avLst/>
          </a:prstGeom>
          <a:noFill/>
        </p:spPr>
        <p:txBody>
          <a:bodyPr wrap="square" rtlCol="0">
            <a:spAutoFit/>
          </a:bodyPr>
          <a:lstStyle/>
          <a:p>
            <a:pPr algn="ctr"/>
            <a:r>
              <a:rPr lang="en-US" sz="2000" dirty="0">
                <a:latin typeface="Sakkal Majalla" panose="02000000000000000000" pitchFamily="2" charset="-78"/>
                <a:cs typeface="Sakkal Majalla" panose="02000000000000000000" pitchFamily="2" charset="-78"/>
              </a:rPr>
              <a:t>Data Science</a:t>
            </a:r>
          </a:p>
        </p:txBody>
      </p:sp>
      <p:sp>
        <p:nvSpPr>
          <p:cNvPr id="10" name="TextBox 9">
            <a:extLst>
              <a:ext uri="{FF2B5EF4-FFF2-40B4-BE49-F238E27FC236}">
                <a16:creationId xmlns:a16="http://schemas.microsoft.com/office/drawing/2014/main" id="{9B5A7CB5-3C7A-9577-C37F-C88F70A7341B}"/>
              </a:ext>
            </a:extLst>
          </p:cNvPr>
          <p:cNvSpPr txBox="1"/>
          <p:nvPr/>
        </p:nvSpPr>
        <p:spPr>
          <a:xfrm>
            <a:off x="1712251" y="2752449"/>
            <a:ext cx="886989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 Early Classification of Diabetes</a:t>
            </a:r>
            <a:endParaRPr lang="en-US" sz="3600" dirty="0">
              <a:solidFill>
                <a:srgbClr val="2046B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96200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BD60C718-9015-D21E-9DDE-48B27CDBC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BF30B2B3-BEFB-0F41-6ADD-189FA6ABF4F9}"/>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3171D32B-90F9-FC57-0E21-01C4830625C0}"/>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Planning</a:t>
            </a:r>
            <a:endParaRPr lang="en-US" sz="3600" dirty="0">
              <a:solidFill>
                <a:srgbClr val="C00000"/>
              </a:solidFill>
              <a:latin typeface="Sakkal Majalla" panose="02000000000000000000" pitchFamily="2" charset="-78"/>
              <a:cs typeface="Sakkal Majalla" panose="02000000000000000000" pitchFamily="2" charset="-78"/>
            </a:endParaRPr>
          </a:p>
        </p:txBody>
      </p:sp>
      <p:sp>
        <p:nvSpPr>
          <p:cNvPr id="7" name="TextBox 6">
            <a:extLst>
              <a:ext uri="{FF2B5EF4-FFF2-40B4-BE49-F238E27FC236}">
                <a16:creationId xmlns:a16="http://schemas.microsoft.com/office/drawing/2014/main" id="{64FFA05D-6B15-2CC0-88F4-ACC79CE30E37}"/>
              </a:ext>
            </a:extLst>
          </p:cNvPr>
          <p:cNvSpPr txBox="1"/>
          <p:nvPr/>
        </p:nvSpPr>
        <p:spPr>
          <a:xfrm>
            <a:off x="1718551" y="1634676"/>
            <a:ext cx="9280187" cy="707886"/>
          </a:xfrm>
          <a:prstGeom prst="rect">
            <a:avLst/>
          </a:prstGeom>
          <a:noFill/>
        </p:spPr>
        <p:txBody>
          <a:bodyPr wrap="square">
            <a:spAutoFit/>
          </a:bodyPr>
          <a:lstStyle/>
          <a:p>
            <a:r>
              <a:rPr lang="en-US" sz="2000" b="0" i="0" dirty="0">
                <a:solidFill>
                  <a:srgbClr val="000000"/>
                </a:solidFill>
                <a:effectLst/>
                <a:latin typeface="Sitka Text Semibold" pitchFamily="2" charset="0"/>
              </a:rPr>
              <a:t>To determine whether a specific dataset is best suited for classification using PCA and correlation, we need to consider several factors.</a:t>
            </a:r>
            <a:endParaRPr lang="en-US" sz="2000" dirty="0">
              <a:latin typeface="Sitka Text Semibold" pitchFamily="2" charset="0"/>
            </a:endParaRPr>
          </a:p>
        </p:txBody>
      </p:sp>
      <p:sp>
        <p:nvSpPr>
          <p:cNvPr id="8" name="TextBox 7">
            <a:extLst>
              <a:ext uri="{FF2B5EF4-FFF2-40B4-BE49-F238E27FC236}">
                <a16:creationId xmlns:a16="http://schemas.microsoft.com/office/drawing/2014/main" id="{C44593FF-6E0B-071B-847F-94162B6B079C}"/>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Summery</a:t>
            </a:r>
          </a:p>
        </p:txBody>
      </p:sp>
      <p:sp>
        <p:nvSpPr>
          <p:cNvPr id="10" name="TextBox 9">
            <a:extLst>
              <a:ext uri="{FF2B5EF4-FFF2-40B4-BE49-F238E27FC236}">
                <a16:creationId xmlns:a16="http://schemas.microsoft.com/office/drawing/2014/main" id="{C4721C9C-CAC0-ABD2-6FAC-1C05F54B83F3}"/>
              </a:ext>
            </a:extLst>
          </p:cNvPr>
          <p:cNvSpPr txBox="1"/>
          <p:nvPr/>
        </p:nvSpPr>
        <p:spPr>
          <a:xfrm>
            <a:off x="160081" y="2871478"/>
            <a:ext cx="11871838" cy="707886"/>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sz="2000" b="0" i="0" dirty="0">
                <a:solidFill>
                  <a:srgbClr val="000000"/>
                </a:solidFill>
                <a:effectLst/>
                <a:latin typeface="Abadi" panose="020B0604020104020204" pitchFamily="34" charset="0"/>
              </a:rPr>
              <a:t>determine whether the dependent variable in the dataset is categorical or binary. If the dependent variable is categorical or binary, then a classification model may be more appropriate.</a:t>
            </a:r>
            <a:endParaRPr lang="en-US" sz="2000" dirty="0">
              <a:latin typeface="Abadi" panose="020B0604020104020204" pitchFamily="34" charset="0"/>
            </a:endParaRPr>
          </a:p>
        </p:txBody>
      </p:sp>
      <p:sp>
        <p:nvSpPr>
          <p:cNvPr id="12" name="TextBox 11">
            <a:extLst>
              <a:ext uri="{FF2B5EF4-FFF2-40B4-BE49-F238E27FC236}">
                <a16:creationId xmlns:a16="http://schemas.microsoft.com/office/drawing/2014/main" id="{70A8448B-AAAA-EF7F-4560-466AFBDAFF1B}"/>
              </a:ext>
            </a:extLst>
          </p:cNvPr>
          <p:cNvSpPr txBox="1"/>
          <p:nvPr/>
        </p:nvSpPr>
        <p:spPr>
          <a:xfrm>
            <a:off x="160081" y="3785114"/>
            <a:ext cx="11871838" cy="646331"/>
          </a:xfrm>
          <a:prstGeom prst="rect">
            <a:avLst/>
          </a:prstGeom>
          <a:noFill/>
          <a:ln>
            <a:solidFill>
              <a:schemeClr val="tx1"/>
            </a:solidFill>
          </a:ln>
        </p:spPr>
        <p:txBody>
          <a:bodyPr wrap="square">
            <a:spAutoFit/>
          </a:bodyPr>
          <a:lstStyle/>
          <a:p>
            <a:pPr marL="285750" indent="-285750">
              <a:buFont typeface="Arial" panose="020B0604020202020204" pitchFamily="34" charset="0"/>
              <a:buChar char="•"/>
            </a:pPr>
            <a:r>
              <a:rPr lang="en-US" dirty="0">
                <a:solidFill>
                  <a:srgbClr val="000000"/>
                </a:solidFill>
                <a:latin typeface="Abadi" panose="020B0604020104020204" pitchFamily="34" charset="0"/>
              </a:rPr>
              <a:t>W</a:t>
            </a:r>
            <a:r>
              <a:rPr lang="en-US" b="0" i="0" dirty="0">
                <a:solidFill>
                  <a:srgbClr val="000000"/>
                </a:solidFill>
                <a:effectLst/>
                <a:latin typeface="Abadi" panose="020B0604020104020204" pitchFamily="34" charset="0"/>
              </a:rPr>
              <a:t>e can use correlation to identify potential predictors of the dependent variable. Variables that are highly correlated with the dependent variable may be good candidates for inclusion in a predictive model.</a:t>
            </a:r>
            <a:endParaRPr lang="en-US" dirty="0">
              <a:latin typeface="Abadi" panose="020B0604020104020204" pitchFamily="34" charset="0"/>
            </a:endParaRPr>
          </a:p>
        </p:txBody>
      </p:sp>
      <p:sp>
        <p:nvSpPr>
          <p:cNvPr id="14" name="TextBox 13">
            <a:extLst>
              <a:ext uri="{FF2B5EF4-FFF2-40B4-BE49-F238E27FC236}">
                <a16:creationId xmlns:a16="http://schemas.microsoft.com/office/drawing/2014/main" id="{2A32A9A2-E2EC-A2B8-4330-AF363D7D0BBE}"/>
              </a:ext>
            </a:extLst>
          </p:cNvPr>
          <p:cNvSpPr txBox="1"/>
          <p:nvPr/>
        </p:nvSpPr>
        <p:spPr>
          <a:xfrm>
            <a:off x="160080" y="4675503"/>
            <a:ext cx="10484729" cy="1200329"/>
          </a:xfrm>
          <a:prstGeom prst="rect">
            <a:avLst/>
          </a:prstGeom>
          <a:noFill/>
          <a:ln>
            <a:solidFill>
              <a:schemeClr val="tx1"/>
            </a:solidFill>
          </a:ln>
        </p:spPr>
        <p:txBody>
          <a:bodyPr wrap="square">
            <a:spAutoFit/>
          </a:bodyPr>
          <a:lstStyle/>
          <a:p>
            <a:pPr algn="l"/>
            <a:r>
              <a:rPr lang="en-US" b="0" i="0" dirty="0">
                <a:solidFill>
                  <a:srgbClr val="000000"/>
                </a:solidFill>
                <a:effectLst/>
                <a:latin typeface="Abadi" panose="020B0604020104020204" pitchFamily="34" charset="0"/>
              </a:rPr>
              <a:t>After identifying potential predictors, we can use PCA to reduce the dimensionality of the dataset and identify the most important variables that contribute to the variation in the data. We would typically select the principal components that explain the majority of the variance in the data and use them as input features for the classification model.</a:t>
            </a:r>
          </a:p>
        </p:txBody>
      </p:sp>
      <p:sp>
        <p:nvSpPr>
          <p:cNvPr id="16" name="TextBox 15">
            <a:extLst>
              <a:ext uri="{FF2B5EF4-FFF2-40B4-BE49-F238E27FC236}">
                <a16:creationId xmlns:a16="http://schemas.microsoft.com/office/drawing/2014/main" id="{5936C402-DCF3-3F70-4E31-345EC9A6BEC4}"/>
              </a:ext>
            </a:extLst>
          </p:cNvPr>
          <p:cNvSpPr txBox="1"/>
          <p:nvPr/>
        </p:nvSpPr>
        <p:spPr>
          <a:xfrm>
            <a:off x="495777" y="6182249"/>
            <a:ext cx="6202016" cy="369332"/>
          </a:xfrm>
          <a:prstGeom prst="rect">
            <a:avLst/>
          </a:prstGeom>
          <a:noFill/>
          <a:ln>
            <a:solidFill>
              <a:srgbClr val="FF0000"/>
            </a:solidFill>
          </a:ln>
        </p:spPr>
        <p:txBody>
          <a:bodyPr wrap="square">
            <a:spAutoFit/>
          </a:bodyPr>
          <a:lstStyle/>
          <a:p>
            <a:pPr algn="l"/>
            <a:r>
              <a:rPr lang="en-US" b="1" i="0" dirty="0">
                <a:solidFill>
                  <a:srgbClr val="C00000"/>
                </a:solidFill>
                <a:effectLst/>
                <a:latin typeface="Sitka Text Semibold" pitchFamily="2" charset="0"/>
              </a:rPr>
              <a:t>As a result, Classification model will be a great choice</a:t>
            </a:r>
          </a:p>
        </p:txBody>
      </p:sp>
    </p:spTree>
    <p:extLst>
      <p:ext uri="{BB962C8B-B14F-4D97-AF65-F5344CB8AC3E}">
        <p14:creationId xmlns:p14="http://schemas.microsoft.com/office/powerpoint/2010/main" val="135831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2" grpId="0" animBg="1"/>
      <p:bldP spid="14"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91ED8445-2B16-A87F-AEC0-3CC100F37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DB74C38A-FCEB-98F8-6BBD-EF67CF32CED7}"/>
              </a:ext>
            </a:extLst>
          </p:cNvPr>
          <p:cNvCxnSpPr>
            <a:cxnSpLocks/>
          </p:cNvCxnSpPr>
          <p:nvPr/>
        </p:nvCxnSpPr>
        <p:spPr>
          <a:xfrm>
            <a:off x="4417377" y="597180"/>
            <a:ext cx="474954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938D2C2A-B78B-2A97-8CC9-31D02C05B1EF}"/>
              </a:ext>
            </a:extLst>
          </p:cNvPr>
          <p:cNvSpPr txBox="1"/>
          <p:nvPr/>
        </p:nvSpPr>
        <p:spPr>
          <a:xfrm>
            <a:off x="4937493" y="-90270"/>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Building</a:t>
            </a:r>
            <a:endParaRPr lang="en-US" sz="3600" dirty="0">
              <a:solidFill>
                <a:srgbClr val="C00000"/>
              </a:solidFill>
              <a:latin typeface="Sakkal Majalla" panose="02000000000000000000" pitchFamily="2" charset="-78"/>
              <a:cs typeface="Sakkal Majalla" panose="02000000000000000000" pitchFamily="2" charset="-78"/>
            </a:endParaRPr>
          </a:p>
        </p:txBody>
      </p:sp>
      <p:pic>
        <p:nvPicPr>
          <p:cNvPr id="6" name="Picture 5">
            <a:extLst>
              <a:ext uri="{FF2B5EF4-FFF2-40B4-BE49-F238E27FC236}">
                <a16:creationId xmlns:a16="http://schemas.microsoft.com/office/drawing/2014/main" id="{22AC7B54-8452-9C10-1826-562FC3B4B17A}"/>
              </a:ext>
            </a:extLst>
          </p:cNvPr>
          <p:cNvPicPr>
            <a:picLocks noChangeAspect="1"/>
          </p:cNvPicPr>
          <p:nvPr/>
        </p:nvPicPr>
        <p:blipFill>
          <a:blip r:embed="rId3"/>
          <a:stretch>
            <a:fillRect/>
          </a:stretch>
        </p:blipFill>
        <p:spPr>
          <a:xfrm>
            <a:off x="73433" y="1704164"/>
            <a:ext cx="5333454" cy="5199933"/>
          </a:xfrm>
          <a:prstGeom prst="rect">
            <a:avLst/>
          </a:prstGeom>
        </p:spPr>
      </p:pic>
      <p:sp>
        <p:nvSpPr>
          <p:cNvPr id="8" name="TextBox 7">
            <a:extLst>
              <a:ext uri="{FF2B5EF4-FFF2-40B4-BE49-F238E27FC236}">
                <a16:creationId xmlns:a16="http://schemas.microsoft.com/office/drawing/2014/main" id="{AF62FC32-D4A8-3835-2C3C-266E5D1F6E26}"/>
              </a:ext>
            </a:extLst>
          </p:cNvPr>
          <p:cNvSpPr txBox="1"/>
          <p:nvPr/>
        </p:nvSpPr>
        <p:spPr>
          <a:xfrm>
            <a:off x="2035035" y="1280516"/>
            <a:ext cx="9514233" cy="707886"/>
          </a:xfrm>
          <a:prstGeom prst="rect">
            <a:avLst/>
          </a:prstGeom>
          <a:noFill/>
        </p:spPr>
        <p:txBody>
          <a:bodyPr wrap="square">
            <a:spAutoFit/>
          </a:bodyPr>
          <a:lstStyle/>
          <a:p>
            <a:r>
              <a:rPr lang="en-US" sz="2000" dirty="0">
                <a:latin typeface="Sitka Text Semibold" pitchFamily="2" charset="0"/>
              </a:rPr>
              <a:t>From the results, it can be seen that the Decision Tree performs better on the given data.</a:t>
            </a:r>
          </a:p>
        </p:txBody>
      </p:sp>
      <p:pic>
        <p:nvPicPr>
          <p:cNvPr id="6146" name="Picture 2">
            <a:extLst>
              <a:ext uri="{FF2B5EF4-FFF2-40B4-BE49-F238E27FC236}">
                <a16:creationId xmlns:a16="http://schemas.microsoft.com/office/drawing/2014/main" id="{42FB4669-FF68-91C6-4161-6C32A93A6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680" y="1713766"/>
            <a:ext cx="4996068" cy="49972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1D8F857-3ED1-805F-E2BE-606DA2EA4E12}"/>
              </a:ext>
            </a:extLst>
          </p:cNvPr>
          <p:cNvSpPr txBox="1"/>
          <p:nvPr/>
        </p:nvSpPr>
        <p:spPr>
          <a:xfrm>
            <a:off x="3978575" y="597180"/>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Naive Bayes Classifier &amp; Decision Tree</a:t>
            </a:r>
          </a:p>
        </p:txBody>
      </p:sp>
    </p:spTree>
    <p:extLst>
      <p:ext uri="{BB962C8B-B14F-4D97-AF65-F5344CB8AC3E}">
        <p14:creationId xmlns:p14="http://schemas.microsoft.com/office/powerpoint/2010/main" val="14180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BF84AA8F-3893-DFCA-A853-8716CBA56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A772118A-1A8A-1C75-8752-D56832782375}"/>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5EBE8AB3-D262-67F4-4F1A-C8F4F39EA697}"/>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Building</a:t>
            </a:r>
            <a:endParaRPr lang="en-US" sz="3600" dirty="0">
              <a:solidFill>
                <a:srgbClr val="C00000"/>
              </a:solidFill>
              <a:latin typeface="Sakkal Majalla" panose="02000000000000000000" pitchFamily="2" charset="-78"/>
              <a:cs typeface="Sakkal Majalla" panose="02000000000000000000" pitchFamily="2" charset="-78"/>
            </a:endParaRPr>
          </a:p>
        </p:txBody>
      </p:sp>
      <p:sp>
        <p:nvSpPr>
          <p:cNvPr id="6" name="TextBox 5">
            <a:extLst>
              <a:ext uri="{FF2B5EF4-FFF2-40B4-BE49-F238E27FC236}">
                <a16:creationId xmlns:a16="http://schemas.microsoft.com/office/drawing/2014/main" id="{D9CCA695-D6BE-2CA1-861C-573A17D862DF}"/>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Explanation</a:t>
            </a:r>
          </a:p>
        </p:txBody>
      </p:sp>
      <p:sp>
        <p:nvSpPr>
          <p:cNvPr id="8" name="TextBox 7">
            <a:extLst>
              <a:ext uri="{FF2B5EF4-FFF2-40B4-BE49-F238E27FC236}">
                <a16:creationId xmlns:a16="http://schemas.microsoft.com/office/drawing/2014/main" id="{F80FCFA8-55FF-22EC-6A48-321E8C1E23DF}"/>
              </a:ext>
            </a:extLst>
          </p:cNvPr>
          <p:cNvSpPr txBox="1"/>
          <p:nvPr/>
        </p:nvSpPr>
        <p:spPr>
          <a:xfrm>
            <a:off x="1733478" y="1824517"/>
            <a:ext cx="8354106" cy="1015663"/>
          </a:xfrm>
          <a:prstGeom prst="rect">
            <a:avLst/>
          </a:prstGeom>
          <a:noFill/>
          <a:ln>
            <a:solidFill>
              <a:schemeClr val="tx1"/>
            </a:solidFill>
          </a:ln>
        </p:spPr>
        <p:txBody>
          <a:bodyPr wrap="square">
            <a:spAutoFit/>
          </a:bodyPr>
          <a:lstStyle/>
          <a:p>
            <a:r>
              <a:rPr lang="en-US" sz="2000" dirty="0">
                <a:latin typeface="Sitka Text Semibold" pitchFamily="2" charset="0"/>
              </a:rPr>
              <a:t>Comparison in the </a:t>
            </a:r>
            <a:r>
              <a:rPr lang="en-US" sz="2000" dirty="0">
                <a:solidFill>
                  <a:srgbClr val="C00000"/>
                </a:solidFill>
                <a:latin typeface="Sitka Text Semibold" pitchFamily="2" charset="0"/>
              </a:rPr>
              <a:t>Accuracy</a:t>
            </a:r>
            <a:r>
              <a:rPr lang="en-US" sz="2000" dirty="0">
                <a:latin typeface="Sitka Text Semibold" pitchFamily="2" charset="0"/>
              </a:rPr>
              <a:t> using two different machine learning algorithms which are </a:t>
            </a:r>
            <a:r>
              <a:rPr lang="en-US" sz="2000" dirty="0">
                <a:solidFill>
                  <a:srgbClr val="C00000"/>
                </a:solidFill>
                <a:latin typeface="Sitka Text Semibold" pitchFamily="2" charset="0"/>
              </a:rPr>
              <a:t>Naive Bayes Classifier &amp; Decision Tree</a:t>
            </a:r>
          </a:p>
          <a:p>
            <a:r>
              <a:rPr lang="en-US" sz="2000" dirty="0">
                <a:latin typeface="Sitka Text Semibold" pitchFamily="2" charset="0"/>
              </a:rPr>
              <a:t>   </a:t>
            </a:r>
          </a:p>
        </p:txBody>
      </p:sp>
      <p:sp>
        <p:nvSpPr>
          <p:cNvPr id="9" name="TextBox 8">
            <a:extLst>
              <a:ext uri="{FF2B5EF4-FFF2-40B4-BE49-F238E27FC236}">
                <a16:creationId xmlns:a16="http://schemas.microsoft.com/office/drawing/2014/main" id="{F679C904-3D96-5574-E90C-E03D361ADE12}"/>
              </a:ext>
            </a:extLst>
          </p:cNvPr>
          <p:cNvSpPr txBox="1"/>
          <p:nvPr/>
        </p:nvSpPr>
        <p:spPr>
          <a:xfrm>
            <a:off x="184826" y="3636363"/>
            <a:ext cx="3025302" cy="646331"/>
          </a:xfrm>
          <a:prstGeom prst="rect">
            <a:avLst/>
          </a:prstGeom>
          <a:noFill/>
          <a:ln>
            <a:solidFill>
              <a:schemeClr val="tx1"/>
            </a:solidFill>
          </a:ln>
        </p:spPr>
        <p:txBody>
          <a:bodyPr wrap="square" rtlCol="0">
            <a:spAutoFit/>
          </a:bodyPr>
          <a:lstStyle/>
          <a:p>
            <a:r>
              <a:rPr lang="en-US" dirty="0">
                <a:latin typeface="Abadi" panose="020B0604020104020204" pitchFamily="34" charset="0"/>
              </a:rPr>
              <a:t>The Accuracy of the Decision Tree is 98.4%</a:t>
            </a:r>
          </a:p>
        </p:txBody>
      </p:sp>
      <p:pic>
        <p:nvPicPr>
          <p:cNvPr id="10" name="Graphic 9" descr="Arrow Right outline">
            <a:extLst>
              <a:ext uri="{FF2B5EF4-FFF2-40B4-BE49-F238E27FC236}">
                <a16:creationId xmlns:a16="http://schemas.microsoft.com/office/drawing/2014/main" id="{64188534-394A-4126-C911-D93A923527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54" y="3668033"/>
            <a:ext cx="664374" cy="664374"/>
          </a:xfrm>
          <a:prstGeom prst="rect">
            <a:avLst/>
          </a:prstGeom>
        </p:spPr>
      </p:pic>
      <p:sp>
        <p:nvSpPr>
          <p:cNvPr id="11" name="TextBox 10">
            <a:extLst>
              <a:ext uri="{FF2B5EF4-FFF2-40B4-BE49-F238E27FC236}">
                <a16:creationId xmlns:a16="http://schemas.microsoft.com/office/drawing/2014/main" id="{E224A9C3-CA3B-2157-7368-6F73213CCF30}"/>
              </a:ext>
            </a:extLst>
          </p:cNvPr>
          <p:cNvSpPr txBox="1"/>
          <p:nvPr/>
        </p:nvSpPr>
        <p:spPr>
          <a:xfrm>
            <a:off x="4251162" y="3636364"/>
            <a:ext cx="5457042" cy="646331"/>
          </a:xfrm>
          <a:prstGeom prst="rect">
            <a:avLst/>
          </a:prstGeom>
          <a:noFill/>
          <a:ln>
            <a:solidFill>
              <a:schemeClr val="tx1"/>
            </a:solidFill>
          </a:ln>
        </p:spPr>
        <p:txBody>
          <a:bodyPr wrap="square" rtlCol="0">
            <a:spAutoFit/>
          </a:bodyPr>
          <a:lstStyle/>
          <a:p>
            <a:r>
              <a:rPr lang="en-US" b="0" i="0" dirty="0">
                <a:solidFill>
                  <a:srgbClr val="000000"/>
                </a:solidFill>
                <a:effectLst/>
                <a:latin typeface="Abadi" panose="020B0604020104020204" pitchFamily="34" charset="0"/>
              </a:rPr>
              <a:t>means that it correctly classified 98.4% of the instances in the dataset</a:t>
            </a:r>
            <a:endParaRPr lang="en-US" dirty="0">
              <a:latin typeface="Abadi" panose="020B0604020104020204" pitchFamily="34" charset="0"/>
            </a:endParaRPr>
          </a:p>
        </p:txBody>
      </p:sp>
      <p:sp>
        <p:nvSpPr>
          <p:cNvPr id="12" name="TextBox 11">
            <a:extLst>
              <a:ext uri="{FF2B5EF4-FFF2-40B4-BE49-F238E27FC236}">
                <a16:creationId xmlns:a16="http://schemas.microsoft.com/office/drawing/2014/main" id="{6FF880E2-F555-219C-3226-9CF074E04CD2}"/>
              </a:ext>
            </a:extLst>
          </p:cNvPr>
          <p:cNvSpPr txBox="1"/>
          <p:nvPr/>
        </p:nvSpPr>
        <p:spPr>
          <a:xfrm>
            <a:off x="184826" y="4755711"/>
            <a:ext cx="3025302" cy="646331"/>
          </a:xfrm>
          <a:prstGeom prst="rect">
            <a:avLst/>
          </a:prstGeom>
          <a:noFill/>
          <a:ln>
            <a:solidFill>
              <a:schemeClr val="tx1"/>
            </a:solidFill>
          </a:ln>
        </p:spPr>
        <p:txBody>
          <a:bodyPr wrap="square" rtlCol="0">
            <a:spAutoFit/>
          </a:bodyPr>
          <a:lstStyle/>
          <a:p>
            <a:r>
              <a:rPr lang="en-US" dirty="0">
                <a:latin typeface="Abadi" panose="020B0604020104020204" pitchFamily="34" charset="0"/>
              </a:rPr>
              <a:t>The Accuracy of the Naïve Bayes Classifier is 87.1%</a:t>
            </a:r>
          </a:p>
        </p:txBody>
      </p:sp>
      <p:pic>
        <p:nvPicPr>
          <p:cNvPr id="13" name="Graphic 12" descr="Arrow Right outline">
            <a:extLst>
              <a:ext uri="{FF2B5EF4-FFF2-40B4-BE49-F238E27FC236}">
                <a16:creationId xmlns:a16="http://schemas.microsoft.com/office/drawing/2014/main" id="{8278FB4F-9F04-C0FD-F4B2-E79E809017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54" y="4737668"/>
            <a:ext cx="664374" cy="664374"/>
          </a:xfrm>
          <a:prstGeom prst="rect">
            <a:avLst/>
          </a:prstGeom>
        </p:spPr>
      </p:pic>
      <p:sp>
        <p:nvSpPr>
          <p:cNvPr id="14" name="TextBox 13">
            <a:extLst>
              <a:ext uri="{FF2B5EF4-FFF2-40B4-BE49-F238E27FC236}">
                <a16:creationId xmlns:a16="http://schemas.microsoft.com/office/drawing/2014/main" id="{6B9822D6-5F2F-F68D-4A0F-5CC1DB4CA1B6}"/>
              </a:ext>
            </a:extLst>
          </p:cNvPr>
          <p:cNvSpPr txBox="1"/>
          <p:nvPr/>
        </p:nvSpPr>
        <p:spPr>
          <a:xfrm>
            <a:off x="4251162" y="4746689"/>
            <a:ext cx="5457042" cy="646331"/>
          </a:xfrm>
          <a:prstGeom prst="rect">
            <a:avLst/>
          </a:prstGeom>
          <a:noFill/>
          <a:ln>
            <a:solidFill>
              <a:schemeClr val="tx1"/>
            </a:solidFill>
          </a:ln>
        </p:spPr>
        <p:txBody>
          <a:bodyPr wrap="square" rtlCol="0">
            <a:spAutoFit/>
          </a:bodyPr>
          <a:lstStyle/>
          <a:p>
            <a:r>
              <a:rPr lang="en-US" b="0" i="0" dirty="0">
                <a:solidFill>
                  <a:srgbClr val="000000"/>
                </a:solidFill>
                <a:effectLst/>
                <a:latin typeface="Abadi" panose="020B0604020104020204" pitchFamily="34" charset="0"/>
              </a:rPr>
              <a:t>means that it correctly classified 87.1% of the instances in the dataset</a:t>
            </a:r>
            <a:endParaRPr lang="en-US" dirty="0">
              <a:latin typeface="Abadi" panose="020B0604020104020204" pitchFamily="34" charset="0"/>
            </a:endParaRPr>
          </a:p>
        </p:txBody>
      </p:sp>
    </p:spTree>
    <p:extLst>
      <p:ext uri="{BB962C8B-B14F-4D97-AF65-F5344CB8AC3E}">
        <p14:creationId xmlns:p14="http://schemas.microsoft.com/office/powerpoint/2010/main" val="36963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4EB76974-9CF8-2B8D-148D-D6A83F012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CAD0A13F-A14C-C2ED-9317-674453F981ED}"/>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FCD59B63-BB52-6FA4-62C7-0173BEAF734B}"/>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Operationalize</a:t>
            </a:r>
            <a:endParaRPr lang="en-US" sz="3600" dirty="0">
              <a:solidFill>
                <a:srgbClr val="C00000"/>
              </a:solidFill>
              <a:latin typeface="Sakkal Majalla" panose="02000000000000000000" pitchFamily="2" charset="-78"/>
              <a:cs typeface="Sakkal Majalla" panose="02000000000000000000" pitchFamily="2" charset="-78"/>
            </a:endParaRPr>
          </a:p>
        </p:txBody>
      </p:sp>
      <p:sp>
        <p:nvSpPr>
          <p:cNvPr id="7" name="TextBox 6">
            <a:extLst>
              <a:ext uri="{FF2B5EF4-FFF2-40B4-BE49-F238E27FC236}">
                <a16:creationId xmlns:a16="http://schemas.microsoft.com/office/drawing/2014/main" id="{E7B88244-AA9C-7B5D-43A9-52D74A626FA2}"/>
              </a:ext>
            </a:extLst>
          </p:cNvPr>
          <p:cNvSpPr txBox="1"/>
          <p:nvPr/>
        </p:nvSpPr>
        <p:spPr>
          <a:xfrm>
            <a:off x="2709153" y="1236802"/>
            <a:ext cx="7057416" cy="461665"/>
          </a:xfrm>
          <a:prstGeom prst="rect">
            <a:avLst/>
          </a:prstGeom>
          <a:noFill/>
        </p:spPr>
        <p:txBody>
          <a:bodyPr wrap="square">
            <a:spAutoFit/>
          </a:bodyPr>
          <a:lstStyle/>
          <a:p>
            <a:r>
              <a:rPr lang="en-US" sz="2400" dirty="0">
                <a:latin typeface="Sitka Text Semibold" pitchFamily="2" charset="0"/>
              </a:rPr>
              <a:t>General guidelines to adopt our methodology</a:t>
            </a:r>
          </a:p>
        </p:txBody>
      </p:sp>
      <p:sp>
        <p:nvSpPr>
          <p:cNvPr id="9" name="TextBox 8">
            <a:extLst>
              <a:ext uri="{FF2B5EF4-FFF2-40B4-BE49-F238E27FC236}">
                <a16:creationId xmlns:a16="http://schemas.microsoft.com/office/drawing/2014/main" id="{B21A3817-D57D-41E3-66DF-4067A6CCDDAF}"/>
              </a:ext>
            </a:extLst>
          </p:cNvPr>
          <p:cNvSpPr txBox="1"/>
          <p:nvPr/>
        </p:nvSpPr>
        <p:spPr>
          <a:xfrm>
            <a:off x="1005735" y="2459421"/>
            <a:ext cx="6196518"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Defining the use case and objectives</a:t>
            </a:r>
            <a:endParaRPr lang="en-US" sz="2400" dirty="0">
              <a:latin typeface="Sitka Text Semibold" pitchFamily="2" charset="0"/>
            </a:endParaRPr>
          </a:p>
        </p:txBody>
      </p:sp>
      <p:sp>
        <p:nvSpPr>
          <p:cNvPr id="11" name="TextBox 10">
            <a:extLst>
              <a:ext uri="{FF2B5EF4-FFF2-40B4-BE49-F238E27FC236}">
                <a16:creationId xmlns:a16="http://schemas.microsoft.com/office/drawing/2014/main" id="{3C3EB38D-ABF3-40BE-B102-83C5C701AE8C}"/>
              </a:ext>
            </a:extLst>
          </p:cNvPr>
          <p:cNvSpPr txBox="1"/>
          <p:nvPr/>
        </p:nvSpPr>
        <p:spPr>
          <a:xfrm>
            <a:off x="988711" y="3354902"/>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Defining the input and output data</a:t>
            </a:r>
            <a:endParaRPr lang="en-US" sz="2400" dirty="0">
              <a:latin typeface="Sitka Text Semibold" pitchFamily="2" charset="0"/>
            </a:endParaRPr>
          </a:p>
        </p:txBody>
      </p:sp>
      <p:sp>
        <p:nvSpPr>
          <p:cNvPr id="13" name="TextBox 12">
            <a:extLst>
              <a:ext uri="{FF2B5EF4-FFF2-40B4-BE49-F238E27FC236}">
                <a16:creationId xmlns:a16="http://schemas.microsoft.com/office/drawing/2014/main" id="{9F062A4A-92AF-47B4-FF6B-3D11CE4A3D78}"/>
              </a:ext>
            </a:extLst>
          </p:cNvPr>
          <p:cNvSpPr txBox="1"/>
          <p:nvPr/>
        </p:nvSpPr>
        <p:spPr>
          <a:xfrm>
            <a:off x="983846" y="4241475"/>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Developing a deployment plan</a:t>
            </a:r>
            <a:endParaRPr lang="en-US" sz="2400" dirty="0">
              <a:latin typeface="Sitka Text Semibold" pitchFamily="2" charset="0"/>
            </a:endParaRPr>
          </a:p>
        </p:txBody>
      </p:sp>
      <p:sp>
        <p:nvSpPr>
          <p:cNvPr id="15" name="TextBox 14">
            <a:extLst>
              <a:ext uri="{FF2B5EF4-FFF2-40B4-BE49-F238E27FC236}">
                <a16:creationId xmlns:a16="http://schemas.microsoft.com/office/drawing/2014/main" id="{8283F3EA-9166-5330-F2A7-A1328F7D7051}"/>
              </a:ext>
            </a:extLst>
          </p:cNvPr>
          <p:cNvSpPr txBox="1"/>
          <p:nvPr/>
        </p:nvSpPr>
        <p:spPr>
          <a:xfrm>
            <a:off x="971687" y="5088072"/>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Monitoring and evaluate performance</a:t>
            </a:r>
            <a:endParaRPr lang="en-US" sz="2400" dirty="0">
              <a:latin typeface="Sitka Text Semibold" pitchFamily="2" charset="0"/>
            </a:endParaRPr>
          </a:p>
        </p:txBody>
      </p:sp>
      <p:sp>
        <p:nvSpPr>
          <p:cNvPr id="17" name="TextBox 16">
            <a:extLst>
              <a:ext uri="{FF2B5EF4-FFF2-40B4-BE49-F238E27FC236}">
                <a16:creationId xmlns:a16="http://schemas.microsoft.com/office/drawing/2014/main" id="{687AAE54-3CC7-A5B8-3EF1-935F9766FD6C}"/>
              </a:ext>
            </a:extLst>
          </p:cNvPr>
          <p:cNvSpPr txBox="1"/>
          <p:nvPr/>
        </p:nvSpPr>
        <p:spPr>
          <a:xfrm>
            <a:off x="971687" y="5901109"/>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Documenting the process</a:t>
            </a:r>
            <a:endParaRPr lang="en-US" sz="2400" dirty="0">
              <a:latin typeface="Sitka Text Semibold" pitchFamily="2" charset="0"/>
            </a:endParaRPr>
          </a:p>
        </p:txBody>
      </p:sp>
    </p:spTree>
    <p:extLst>
      <p:ext uri="{BB962C8B-B14F-4D97-AF65-F5344CB8AC3E}">
        <p14:creationId xmlns:p14="http://schemas.microsoft.com/office/powerpoint/2010/main" val="310211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467496A8-2CA7-3943-6272-5B494CDD7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C57F4950-AB31-082A-1BAA-16D874EACB1D}"/>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AB335CF8-DC4A-E59B-3613-BA6FEAC1350A}"/>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Operationalize</a:t>
            </a:r>
            <a:endParaRPr lang="en-US" sz="3600" dirty="0">
              <a:solidFill>
                <a:srgbClr val="C00000"/>
              </a:solidFill>
              <a:latin typeface="Sakkal Majalla" panose="02000000000000000000" pitchFamily="2" charset="-78"/>
              <a:cs typeface="Sakkal Majalla" panose="02000000000000000000" pitchFamily="2" charset="-78"/>
            </a:endParaRPr>
          </a:p>
        </p:txBody>
      </p:sp>
      <p:sp>
        <p:nvSpPr>
          <p:cNvPr id="6" name="TextBox 5">
            <a:extLst>
              <a:ext uri="{FF2B5EF4-FFF2-40B4-BE49-F238E27FC236}">
                <a16:creationId xmlns:a16="http://schemas.microsoft.com/office/drawing/2014/main" id="{77820989-87CB-5BBF-7535-B27BC3556389}"/>
              </a:ext>
            </a:extLst>
          </p:cNvPr>
          <p:cNvSpPr txBox="1"/>
          <p:nvPr/>
        </p:nvSpPr>
        <p:spPr>
          <a:xfrm>
            <a:off x="3166353" y="1236802"/>
            <a:ext cx="6843409" cy="830997"/>
          </a:xfrm>
          <a:prstGeom prst="rect">
            <a:avLst/>
          </a:prstGeom>
          <a:noFill/>
        </p:spPr>
        <p:txBody>
          <a:bodyPr wrap="square">
            <a:spAutoFit/>
          </a:bodyPr>
          <a:lstStyle/>
          <a:p>
            <a:r>
              <a:rPr lang="en-US" sz="2400" dirty="0">
                <a:latin typeface="Sitka Text Semibold" pitchFamily="2" charset="0"/>
              </a:rPr>
              <a:t>List of the problems and issues in the implementation of the selected methodology</a:t>
            </a:r>
          </a:p>
        </p:txBody>
      </p:sp>
      <p:sp>
        <p:nvSpPr>
          <p:cNvPr id="8" name="TextBox 7">
            <a:extLst>
              <a:ext uri="{FF2B5EF4-FFF2-40B4-BE49-F238E27FC236}">
                <a16:creationId xmlns:a16="http://schemas.microsoft.com/office/drawing/2014/main" id="{C10E0187-49FF-8479-FC95-9C2ED5B7B905}"/>
              </a:ext>
            </a:extLst>
          </p:cNvPr>
          <p:cNvSpPr txBox="1"/>
          <p:nvPr/>
        </p:nvSpPr>
        <p:spPr>
          <a:xfrm>
            <a:off x="1364305" y="2473605"/>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Abadi" panose="020B0604020104020204" pitchFamily="34" charset="0"/>
              </a:rPr>
              <a:t>Data quality</a:t>
            </a:r>
            <a:endParaRPr lang="en-US" sz="2400" dirty="0">
              <a:latin typeface="Abadi" panose="020B0604020104020204" pitchFamily="34" charset="0"/>
            </a:endParaRPr>
          </a:p>
        </p:txBody>
      </p:sp>
      <p:sp>
        <p:nvSpPr>
          <p:cNvPr id="10" name="TextBox 9">
            <a:extLst>
              <a:ext uri="{FF2B5EF4-FFF2-40B4-BE49-F238E27FC236}">
                <a16:creationId xmlns:a16="http://schemas.microsoft.com/office/drawing/2014/main" id="{FAC12215-C710-BE31-F1DF-C46E90FC4790}"/>
              </a:ext>
            </a:extLst>
          </p:cNvPr>
          <p:cNvSpPr txBox="1"/>
          <p:nvPr/>
        </p:nvSpPr>
        <p:spPr>
          <a:xfrm>
            <a:off x="1364305" y="3236181"/>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Feature selection</a:t>
            </a:r>
            <a:endParaRPr lang="en-US" sz="2400" dirty="0">
              <a:latin typeface="Sitka Text Semibold" pitchFamily="2" charset="0"/>
            </a:endParaRPr>
          </a:p>
        </p:txBody>
      </p:sp>
      <p:sp>
        <p:nvSpPr>
          <p:cNvPr id="12" name="TextBox 11">
            <a:extLst>
              <a:ext uri="{FF2B5EF4-FFF2-40B4-BE49-F238E27FC236}">
                <a16:creationId xmlns:a16="http://schemas.microsoft.com/office/drawing/2014/main" id="{0E31DEE9-5AE3-586D-F0AB-6FD14E36F5F7}"/>
              </a:ext>
            </a:extLst>
          </p:cNvPr>
          <p:cNvSpPr txBox="1"/>
          <p:nvPr/>
        </p:nvSpPr>
        <p:spPr>
          <a:xfrm>
            <a:off x="1364305" y="4111723"/>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Model interpretability</a:t>
            </a:r>
            <a:endParaRPr lang="en-US" sz="2400" dirty="0">
              <a:latin typeface="Sitka Text Semibold" pitchFamily="2" charset="0"/>
            </a:endParaRPr>
          </a:p>
        </p:txBody>
      </p:sp>
      <p:sp>
        <p:nvSpPr>
          <p:cNvPr id="14" name="TextBox 13">
            <a:extLst>
              <a:ext uri="{FF2B5EF4-FFF2-40B4-BE49-F238E27FC236}">
                <a16:creationId xmlns:a16="http://schemas.microsoft.com/office/drawing/2014/main" id="{DBE8B1FC-B882-75E0-17BF-F2C7CFD635BE}"/>
              </a:ext>
            </a:extLst>
          </p:cNvPr>
          <p:cNvSpPr txBox="1"/>
          <p:nvPr/>
        </p:nvSpPr>
        <p:spPr>
          <a:xfrm>
            <a:off x="1364305" y="4875920"/>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Patient privacy</a:t>
            </a:r>
            <a:endParaRPr lang="en-US" sz="2400" dirty="0">
              <a:latin typeface="Sitka Text Semibold" pitchFamily="2" charset="0"/>
            </a:endParaRPr>
          </a:p>
        </p:txBody>
      </p:sp>
      <p:sp>
        <p:nvSpPr>
          <p:cNvPr id="16" name="TextBox 15">
            <a:extLst>
              <a:ext uri="{FF2B5EF4-FFF2-40B4-BE49-F238E27FC236}">
                <a16:creationId xmlns:a16="http://schemas.microsoft.com/office/drawing/2014/main" id="{38617C27-026F-B853-0144-EB1025F77A09}"/>
              </a:ext>
            </a:extLst>
          </p:cNvPr>
          <p:cNvSpPr txBox="1"/>
          <p:nvPr/>
        </p:nvSpPr>
        <p:spPr>
          <a:xfrm>
            <a:off x="1364305" y="5752241"/>
            <a:ext cx="6230566" cy="461665"/>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latin typeface="Sitka Text Semibold" pitchFamily="2" charset="0"/>
              </a:rPr>
              <a:t>Continuous monitoring and updating</a:t>
            </a:r>
            <a:endParaRPr lang="en-US" sz="2400" dirty="0">
              <a:latin typeface="Sitka Text Semibold" pitchFamily="2" charset="0"/>
            </a:endParaRPr>
          </a:p>
        </p:txBody>
      </p:sp>
    </p:spTree>
    <p:extLst>
      <p:ext uri="{BB962C8B-B14F-4D97-AF65-F5344CB8AC3E}">
        <p14:creationId xmlns:p14="http://schemas.microsoft.com/office/powerpoint/2010/main" val="153560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08C69169-8022-4907-5511-8CBCE33F1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DFB7BB9D-0623-90D0-FBB0-223570C56FD8}"/>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535812B1-F4E7-3C47-8DD2-81DBD7A07CAD}"/>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Operationalize</a:t>
            </a:r>
            <a:endParaRPr lang="en-US" sz="3600" dirty="0">
              <a:solidFill>
                <a:srgbClr val="C00000"/>
              </a:solidFill>
              <a:latin typeface="Sakkal Majalla" panose="02000000000000000000" pitchFamily="2" charset="-78"/>
              <a:cs typeface="Sakkal Majalla" panose="02000000000000000000" pitchFamily="2" charset="-78"/>
            </a:endParaRPr>
          </a:p>
        </p:txBody>
      </p:sp>
      <p:sp>
        <p:nvSpPr>
          <p:cNvPr id="10" name="TextBox 9">
            <a:extLst>
              <a:ext uri="{FF2B5EF4-FFF2-40B4-BE49-F238E27FC236}">
                <a16:creationId xmlns:a16="http://schemas.microsoft.com/office/drawing/2014/main" id="{B0A1153D-FDF2-8A30-4889-CD8154309129}"/>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Communicate results</a:t>
            </a:r>
          </a:p>
        </p:txBody>
      </p:sp>
      <p:sp>
        <p:nvSpPr>
          <p:cNvPr id="11" name="TextBox 10">
            <a:extLst>
              <a:ext uri="{FF2B5EF4-FFF2-40B4-BE49-F238E27FC236}">
                <a16:creationId xmlns:a16="http://schemas.microsoft.com/office/drawing/2014/main" id="{61BFCEE8-BE9A-8481-052D-3519BBC90528}"/>
              </a:ext>
            </a:extLst>
          </p:cNvPr>
          <p:cNvSpPr txBox="1"/>
          <p:nvPr/>
        </p:nvSpPr>
        <p:spPr>
          <a:xfrm>
            <a:off x="1291441" y="2409554"/>
            <a:ext cx="9526352" cy="830997"/>
          </a:xfrm>
          <a:prstGeom prst="rect">
            <a:avLst/>
          </a:prstGeom>
          <a:noFill/>
          <a:ln>
            <a:solidFill>
              <a:schemeClr val="tx1"/>
            </a:solidFill>
          </a:ln>
        </p:spPr>
        <p:txBody>
          <a:bodyPr wrap="square">
            <a:spAutoFit/>
          </a:bodyPr>
          <a:lstStyle/>
          <a:p>
            <a:r>
              <a:rPr lang="en-US" sz="2400" dirty="0">
                <a:latin typeface="Sitka Text Semibold" pitchFamily="2" charset="0"/>
              </a:rPr>
              <a:t>Based on description and the boxplot, it appears that there is a correlation between age and the likelihood of having diabetes</a:t>
            </a:r>
          </a:p>
        </p:txBody>
      </p:sp>
      <p:sp>
        <p:nvSpPr>
          <p:cNvPr id="13" name="TextBox 12">
            <a:extLst>
              <a:ext uri="{FF2B5EF4-FFF2-40B4-BE49-F238E27FC236}">
                <a16:creationId xmlns:a16="http://schemas.microsoft.com/office/drawing/2014/main" id="{B015E6A7-8E08-1733-F0C3-213F44CB5AE7}"/>
              </a:ext>
            </a:extLst>
          </p:cNvPr>
          <p:cNvSpPr txBox="1"/>
          <p:nvPr/>
        </p:nvSpPr>
        <p:spPr>
          <a:xfrm>
            <a:off x="422301" y="3461691"/>
            <a:ext cx="11318983" cy="707886"/>
          </a:xfrm>
          <a:prstGeom prst="rect">
            <a:avLst/>
          </a:prstGeom>
          <a:noFill/>
          <a:ln>
            <a:solidFill>
              <a:schemeClr val="tx1"/>
            </a:solidFill>
          </a:ln>
        </p:spPr>
        <p:txBody>
          <a:bodyPr wrap="square">
            <a:spAutoFit/>
          </a:bodyPr>
          <a:lstStyle/>
          <a:p>
            <a:r>
              <a:rPr lang="en-US" sz="2000" b="0" i="0" dirty="0">
                <a:solidFill>
                  <a:srgbClr val="000000"/>
                </a:solidFill>
                <a:effectLst/>
                <a:latin typeface="Sitka Text Semibold" pitchFamily="2" charset="0"/>
              </a:rPr>
              <a:t>The boxplots indicates that males tend to have a higher prevalence of diabetes compared to females.</a:t>
            </a:r>
            <a:endParaRPr lang="en-US" sz="2000" dirty="0">
              <a:latin typeface="Sitka Text Semibold" pitchFamily="2" charset="0"/>
            </a:endParaRPr>
          </a:p>
        </p:txBody>
      </p:sp>
      <p:sp>
        <p:nvSpPr>
          <p:cNvPr id="15" name="TextBox 14">
            <a:extLst>
              <a:ext uri="{FF2B5EF4-FFF2-40B4-BE49-F238E27FC236}">
                <a16:creationId xmlns:a16="http://schemas.microsoft.com/office/drawing/2014/main" id="{90148DAC-F521-5C94-CB8B-997ED44D1D34}"/>
              </a:ext>
            </a:extLst>
          </p:cNvPr>
          <p:cNvSpPr txBox="1"/>
          <p:nvPr/>
        </p:nvSpPr>
        <p:spPr>
          <a:xfrm>
            <a:off x="1087478" y="4466879"/>
            <a:ext cx="9934278" cy="707886"/>
          </a:xfrm>
          <a:prstGeom prst="rect">
            <a:avLst/>
          </a:prstGeom>
          <a:noFill/>
          <a:ln>
            <a:solidFill>
              <a:schemeClr val="tx1"/>
            </a:solidFill>
          </a:ln>
        </p:spPr>
        <p:txBody>
          <a:bodyPr wrap="square">
            <a:spAutoFit/>
          </a:bodyPr>
          <a:lstStyle/>
          <a:p>
            <a:r>
              <a:rPr lang="en-US" sz="2000" b="0" i="0" dirty="0">
                <a:solidFill>
                  <a:srgbClr val="000000"/>
                </a:solidFill>
                <a:effectLst/>
                <a:latin typeface="Sitka Text Semibold" pitchFamily="2" charset="0"/>
              </a:rPr>
              <a:t>The boxplot shows that for males, the values related to diabetes (polyuria, polydipsia, etc..) are generally higher than females.</a:t>
            </a:r>
            <a:endParaRPr lang="en-US" sz="2000" dirty="0">
              <a:latin typeface="Sitka Text Semibold" pitchFamily="2" charset="0"/>
            </a:endParaRPr>
          </a:p>
        </p:txBody>
      </p:sp>
      <p:sp>
        <p:nvSpPr>
          <p:cNvPr id="18" name="TextBox 17">
            <a:extLst>
              <a:ext uri="{FF2B5EF4-FFF2-40B4-BE49-F238E27FC236}">
                <a16:creationId xmlns:a16="http://schemas.microsoft.com/office/drawing/2014/main" id="{D70A8B54-8604-B506-548D-C4C27590D5EA}"/>
              </a:ext>
            </a:extLst>
          </p:cNvPr>
          <p:cNvSpPr txBox="1"/>
          <p:nvPr/>
        </p:nvSpPr>
        <p:spPr>
          <a:xfrm>
            <a:off x="1862846" y="5472067"/>
            <a:ext cx="7825902" cy="646331"/>
          </a:xfrm>
          <a:prstGeom prst="rect">
            <a:avLst/>
          </a:prstGeom>
          <a:noFill/>
          <a:ln>
            <a:solidFill>
              <a:schemeClr val="tx1"/>
            </a:solidFill>
          </a:ln>
        </p:spPr>
        <p:txBody>
          <a:bodyPr wrap="square">
            <a:spAutoFit/>
          </a:bodyPr>
          <a:lstStyle/>
          <a:p>
            <a:r>
              <a:rPr lang="en-US" b="0" i="0" dirty="0">
                <a:solidFill>
                  <a:srgbClr val="C00000"/>
                </a:solidFill>
                <a:effectLst/>
                <a:latin typeface="Helvetica Neue"/>
              </a:rPr>
              <a:t>This observation suggests that males in the dataset have more issues or symptoms associated with diabetes compared to females.</a:t>
            </a:r>
            <a:endParaRPr lang="en-US" dirty="0">
              <a:solidFill>
                <a:srgbClr val="C00000"/>
              </a:solidFill>
            </a:endParaRPr>
          </a:p>
        </p:txBody>
      </p:sp>
    </p:spTree>
    <p:extLst>
      <p:ext uri="{BB962C8B-B14F-4D97-AF65-F5344CB8AC3E}">
        <p14:creationId xmlns:p14="http://schemas.microsoft.com/office/powerpoint/2010/main" val="423030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D9A07D13-108D-1D09-76B4-EB2B0E31E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06A062DD-04C6-0552-8C2F-4EE3A1DBF360}"/>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860E0095-12D1-CFC4-5040-E34AF50DAD1E}"/>
              </a:ext>
            </a:extLst>
          </p:cNvPr>
          <p:cNvSpPr txBox="1"/>
          <p:nvPr/>
        </p:nvSpPr>
        <p:spPr>
          <a:xfrm>
            <a:off x="1661054" y="336318"/>
            <a:ext cx="886989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Introduction</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7" name="TextBox 6">
            <a:extLst>
              <a:ext uri="{FF2B5EF4-FFF2-40B4-BE49-F238E27FC236}">
                <a16:creationId xmlns:a16="http://schemas.microsoft.com/office/drawing/2014/main" id="{08F6D85B-3DA7-4FE2-D4A8-4BFB44A4EFF8}"/>
              </a:ext>
            </a:extLst>
          </p:cNvPr>
          <p:cNvSpPr txBox="1"/>
          <p:nvPr/>
        </p:nvSpPr>
        <p:spPr>
          <a:xfrm>
            <a:off x="2350847" y="2105091"/>
            <a:ext cx="7602089" cy="830997"/>
          </a:xfrm>
          <a:prstGeom prst="rect">
            <a:avLst/>
          </a:prstGeom>
          <a:solidFill>
            <a:schemeClr val="accent1">
              <a:lumMod val="20000"/>
              <a:lumOff val="80000"/>
            </a:schemeClr>
          </a:solidFill>
          <a:ln>
            <a:solidFill>
              <a:schemeClr val="accent1">
                <a:lumMod val="60000"/>
                <a:lumOff val="40000"/>
              </a:schemeClr>
            </a:solidFill>
          </a:ln>
          <a:effectLst>
            <a:glow rad="63500">
              <a:schemeClr val="accent5">
                <a:satMod val="175000"/>
                <a:alpha val="40000"/>
              </a:schemeClr>
            </a:glow>
          </a:effectLst>
        </p:spPr>
        <p:txBody>
          <a:bodyPr wrap="square">
            <a:spAutoFit/>
          </a:bodyPr>
          <a:lstStyle/>
          <a:p>
            <a:r>
              <a:rPr lang="en-US" sz="2400" i="0" dirty="0">
                <a:solidFill>
                  <a:srgbClr val="000000"/>
                </a:solidFill>
                <a:effectLst/>
                <a:latin typeface="Sitka Text Semibold" pitchFamily="2" charset="0"/>
                <a:ea typeface="Cascadia Mono SemiBold" panose="020B0609020000020004" pitchFamily="49" charset="0"/>
                <a:cs typeface="Cascadia Mono SemiBold" panose="020B0609020000020004" pitchFamily="49" charset="0"/>
              </a:rPr>
              <a:t>diabetes is one of the chronic, life-threatening diseases with the greatest rate of growth</a:t>
            </a:r>
            <a:endParaRPr lang="en-US" sz="2400" dirty="0">
              <a:latin typeface="Sitka Text Semibold" pitchFamily="2" charset="0"/>
              <a:ea typeface="Cascadia Mono SemiBold" panose="020B0609020000020004" pitchFamily="49" charset="0"/>
              <a:cs typeface="Cascadia Mono SemiBold" panose="020B0609020000020004" pitchFamily="49" charset="0"/>
            </a:endParaRPr>
          </a:p>
        </p:txBody>
      </p:sp>
      <p:sp>
        <p:nvSpPr>
          <p:cNvPr id="9" name="TextBox 8">
            <a:extLst>
              <a:ext uri="{FF2B5EF4-FFF2-40B4-BE49-F238E27FC236}">
                <a16:creationId xmlns:a16="http://schemas.microsoft.com/office/drawing/2014/main" id="{E6027F4A-2210-6B9D-0E53-EEB6EF8059B1}"/>
              </a:ext>
            </a:extLst>
          </p:cNvPr>
          <p:cNvSpPr txBox="1"/>
          <p:nvPr/>
        </p:nvSpPr>
        <p:spPr>
          <a:xfrm>
            <a:off x="2350848" y="3283653"/>
            <a:ext cx="7602089" cy="1200329"/>
          </a:xfrm>
          <a:prstGeom prst="rect">
            <a:avLst/>
          </a:prstGeom>
          <a:solidFill>
            <a:schemeClr val="accent1">
              <a:lumMod val="20000"/>
              <a:lumOff val="80000"/>
            </a:schemeClr>
          </a:solidFill>
          <a:ln>
            <a:noFill/>
          </a:ln>
          <a:effectLst>
            <a:glow rad="63500">
              <a:schemeClr val="accent5">
                <a:satMod val="175000"/>
                <a:alpha val="40000"/>
              </a:schemeClr>
            </a:glow>
          </a:effectLst>
        </p:spPr>
        <p:txBody>
          <a:bodyPr wrap="square">
            <a:spAutoFit/>
          </a:bodyPr>
          <a:lstStyle/>
          <a:p>
            <a:r>
              <a:rPr lang="en-US" sz="2400" dirty="0">
                <a:solidFill>
                  <a:srgbClr val="000000"/>
                </a:solidFill>
                <a:latin typeface="Sitka Text Semibold" pitchFamily="2" charset="0"/>
              </a:rPr>
              <a:t>E</a:t>
            </a:r>
            <a:r>
              <a:rPr lang="en-US" sz="2400" b="0" i="0" dirty="0">
                <a:solidFill>
                  <a:srgbClr val="000000"/>
                </a:solidFill>
                <a:effectLst/>
                <a:latin typeface="Sitka Text Semibold" pitchFamily="2" charset="0"/>
              </a:rPr>
              <a:t>arly identification of diabetes is usually preferred due to the existence of a relatively long asymptomatic period</a:t>
            </a:r>
            <a:endParaRPr lang="en-US" sz="2400" dirty="0">
              <a:latin typeface="Sitka Text Semibold" pitchFamily="2" charset="0"/>
            </a:endParaRPr>
          </a:p>
        </p:txBody>
      </p:sp>
      <p:sp>
        <p:nvSpPr>
          <p:cNvPr id="11" name="TextBox 10">
            <a:extLst>
              <a:ext uri="{FF2B5EF4-FFF2-40B4-BE49-F238E27FC236}">
                <a16:creationId xmlns:a16="http://schemas.microsoft.com/office/drawing/2014/main" id="{33C14956-97DE-7DB8-211B-C058B2DEEE2E}"/>
              </a:ext>
            </a:extLst>
          </p:cNvPr>
          <p:cNvSpPr txBox="1"/>
          <p:nvPr/>
        </p:nvSpPr>
        <p:spPr>
          <a:xfrm>
            <a:off x="2350848" y="4795831"/>
            <a:ext cx="7602088" cy="1015663"/>
          </a:xfrm>
          <a:prstGeom prst="rect">
            <a:avLst/>
          </a:prstGeom>
          <a:solidFill>
            <a:schemeClr val="accent1">
              <a:lumMod val="20000"/>
              <a:lumOff val="80000"/>
            </a:schemeClr>
          </a:solidFill>
          <a:ln>
            <a:noFill/>
          </a:ln>
          <a:effectLst>
            <a:glow rad="63500">
              <a:schemeClr val="accent5">
                <a:satMod val="175000"/>
                <a:alpha val="40000"/>
              </a:schemeClr>
            </a:glow>
          </a:effectLst>
        </p:spPr>
        <p:txBody>
          <a:bodyPr wrap="square">
            <a:spAutoFit/>
          </a:bodyPr>
          <a:lstStyle/>
          <a:p>
            <a:r>
              <a:rPr lang="en-US" sz="2000" b="0" i="0" dirty="0">
                <a:solidFill>
                  <a:srgbClr val="000000"/>
                </a:solidFill>
                <a:effectLst/>
                <a:latin typeface="Sitka Text Semibold" pitchFamily="2" charset="0"/>
              </a:rPr>
              <a:t>This dataset includes 520 observations with 17 characteristics that were gathered from patients at the Sylhet Diabetes Hospital in Sylhet, Bangladesh</a:t>
            </a:r>
            <a:endParaRPr lang="en-US" sz="2000" dirty="0">
              <a:latin typeface="Sitka Text Semibold" pitchFamily="2" charset="0"/>
            </a:endParaRPr>
          </a:p>
        </p:txBody>
      </p:sp>
      <p:sp>
        <p:nvSpPr>
          <p:cNvPr id="21" name="TextBox 20">
            <a:extLst>
              <a:ext uri="{FF2B5EF4-FFF2-40B4-BE49-F238E27FC236}">
                <a16:creationId xmlns:a16="http://schemas.microsoft.com/office/drawing/2014/main" id="{BFF26169-6EDB-BFAA-5B02-3E58397049AE}"/>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Problem Description</a:t>
            </a:r>
          </a:p>
        </p:txBody>
      </p:sp>
    </p:spTree>
    <p:extLst>
      <p:ext uri="{BB962C8B-B14F-4D97-AF65-F5344CB8AC3E}">
        <p14:creationId xmlns:p14="http://schemas.microsoft.com/office/powerpoint/2010/main" val="33530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4">
            <a:extLst>
              <a:ext uri="{FF2B5EF4-FFF2-40B4-BE49-F238E27FC236}">
                <a16:creationId xmlns:a16="http://schemas.microsoft.com/office/drawing/2014/main" id="{F77A3A54-143F-581C-7342-905EE5C8C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bg1"/>
            </a:solidFill>
          </a:ln>
        </p:spPr>
      </p:pic>
      <p:sp>
        <p:nvSpPr>
          <p:cNvPr id="3" name="TextBox 2">
            <a:extLst>
              <a:ext uri="{FF2B5EF4-FFF2-40B4-BE49-F238E27FC236}">
                <a16:creationId xmlns:a16="http://schemas.microsoft.com/office/drawing/2014/main" id="{11BED0D0-B4EA-CA82-050C-B01088C8D8E3}"/>
              </a:ext>
            </a:extLst>
          </p:cNvPr>
          <p:cNvSpPr txBox="1"/>
          <p:nvPr/>
        </p:nvSpPr>
        <p:spPr>
          <a:xfrm>
            <a:off x="305569" y="5269750"/>
            <a:ext cx="9480456" cy="830997"/>
          </a:xfrm>
          <a:prstGeom prst="rect">
            <a:avLst/>
          </a:prstGeom>
          <a:noFill/>
        </p:spPr>
        <p:txBody>
          <a:bodyPr wrap="square">
            <a:spAutoFit/>
          </a:bodyPr>
          <a:lstStyle/>
          <a:p>
            <a:pPr algn="l"/>
            <a:r>
              <a:rPr lang="en-US" sz="2400" b="1" i="0" dirty="0">
                <a:effectLst/>
                <a:latin typeface="Helvetica Neue"/>
              </a:rPr>
              <a:t>• Perform data pre-processing tasks such as handling missing data, dealing with outliers, and scaling or normalizing the data</a:t>
            </a:r>
          </a:p>
        </p:txBody>
      </p:sp>
      <p:sp>
        <p:nvSpPr>
          <p:cNvPr id="9" name="TextBox 8">
            <a:extLst>
              <a:ext uri="{FF2B5EF4-FFF2-40B4-BE49-F238E27FC236}">
                <a16:creationId xmlns:a16="http://schemas.microsoft.com/office/drawing/2014/main" id="{E604CD7A-660E-2FF2-5655-4F0C2D40DE41}"/>
              </a:ext>
            </a:extLst>
          </p:cNvPr>
          <p:cNvSpPr txBox="1"/>
          <p:nvPr/>
        </p:nvSpPr>
        <p:spPr>
          <a:xfrm>
            <a:off x="674995" y="2503638"/>
            <a:ext cx="10112980" cy="461665"/>
          </a:xfrm>
          <a:prstGeom prst="rect">
            <a:avLst/>
          </a:prstGeom>
          <a:noFill/>
        </p:spPr>
        <p:txBody>
          <a:bodyPr wrap="square">
            <a:spAutoFit/>
          </a:bodyPr>
          <a:lstStyle/>
          <a:p>
            <a:pPr algn="l"/>
            <a:r>
              <a:rPr lang="en-US" sz="2400" b="1" i="0" dirty="0">
                <a:effectLst/>
                <a:latin typeface="Helvetica Neue"/>
              </a:rPr>
              <a:t>• Create a classification model to predict diabetes.</a:t>
            </a:r>
          </a:p>
        </p:txBody>
      </p:sp>
      <p:cxnSp>
        <p:nvCxnSpPr>
          <p:cNvPr id="10" name="Straight Connector 9">
            <a:extLst>
              <a:ext uri="{FF2B5EF4-FFF2-40B4-BE49-F238E27FC236}">
                <a16:creationId xmlns:a16="http://schemas.microsoft.com/office/drawing/2014/main" id="{E0454442-52D9-9E4A-8A6F-7B219E637E92}"/>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215377EB-8B91-DDE2-ECBE-DA377D20E1BC}"/>
              </a:ext>
            </a:extLst>
          </p:cNvPr>
          <p:cNvSpPr txBox="1"/>
          <p:nvPr/>
        </p:nvSpPr>
        <p:spPr>
          <a:xfrm>
            <a:off x="1661054" y="336318"/>
            <a:ext cx="886989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Introduction</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12" name="TextBox 11">
            <a:extLst>
              <a:ext uri="{FF2B5EF4-FFF2-40B4-BE49-F238E27FC236}">
                <a16:creationId xmlns:a16="http://schemas.microsoft.com/office/drawing/2014/main" id="{62DFB46D-8147-E498-7DF3-DE98A2A5213B}"/>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Objective</a:t>
            </a:r>
          </a:p>
        </p:txBody>
      </p:sp>
      <p:sp>
        <p:nvSpPr>
          <p:cNvPr id="14" name="TextBox 13">
            <a:extLst>
              <a:ext uri="{FF2B5EF4-FFF2-40B4-BE49-F238E27FC236}">
                <a16:creationId xmlns:a16="http://schemas.microsoft.com/office/drawing/2014/main" id="{65385F68-173D-5887-439D-A93EACA2879C}"/>
              </a:ext>
            </a:extLst>
          </p:cNvPr>
          <p:cNvSpPr txBox="1"/>
          <p:nvPr/>
        </p:nvSpPr>
        <p:spPr>
          <a:xfrm>
            <a:off x="305568" y="4422229"/>
            <a:ext cx="10044662" cy="461665"/>
          </a:xfrm>
          <a:prstGeom prst="rect">
            <a:avLst/>
          </a:prstGeom>
          <a:noFill/>
        </p:spPr>
        <p:txBody>
          <a:bodyPr wrap="square">
            <a:spAutoFit/>
          </a:bodyPr>
          <a:lstStyle/>
          <a:p>
            <a:pPr algn="l"/>
            <a:r>
              <a:rPr lang="en-US" sz="2400" b="1" i="0" dirty="0">
                <a:effectLst/>
                <a:latin typeface="Helvetica Neue"/>
              </a:rPr>
              <a:t>• Examine the most prevalent characteristics linked to diabetes risk.</a:t>
            </a:r>
          </a:p>
        </p:txBody>
      </p:sp>
      <p:sp>
        <p:nvSpPr>
          <p:cNvPr id="16" name="TextBox 15">
            <a:extLst>
              <a:ext uri="{FF2B5EF4-FFF2-40B4-BE49-F238E27FC236}">
                <a16:creationId xmlns:a16="http://schemas.microsoft.com/office/drawing/2014/main" id="{C89096B2-60EE-7AAA-0C64-236F3240EEBD}"/>
              </a:ext>
            </a:extLst>
          </p:cNvPr>
          <p:cNvSpPr txBox="1"/>
          <p:nvPr/>
        </p:nvSpPr>
        <p:spPr>
          <a:xfrm>
            <a:off x="305568" y="3205377"/>
            <a:ext cx="11886432" cy="830997"/>
          </a:xfrm>
          <a:prstGeom prst="rect">
            <a:avLst/>
          </a:prstGeom>
          <a:noFill/>
        </p:spPr>
        <p:txBody>
          <a:bodyPr wrap="square">
            <a:spAutoFit/>
          </a:bodyPr>
          <a:lstStyle/>
          <a:p>
            <a:pPr algn="l"/>
            <a:r>
              <a:rPr lang="en-US" sz="2400" b="1" i="0" dirty="0">
                <a:effectLst/>
                <a:latin typeface="Helvetica Neue"/>
              </a:rPr>
              <a:t>• Interpret the results of the analysis and provide recommendations for healthcare providers based on the insights gained.</a:t>
            </a:r>
          </a:p>
        </p:txBody>
      </p:sp>
    </p:spTree>
    <p:extLst>
      <p:ext uri="{BB962C8B-B14F-4D97-AF65-F5344CB8AC3E}">
        <p14:creationId xmlns:p14="http://schemas.microsoft.com/office/powerpoint/2010/main" val="20026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4">
            <a:extLst>
              <a:ext uri="{FF2B5EF4-FFF2-40B4-BE49-F238E27FC236}">
                <a16:creationId xmlns:a16="http://schemas.microsoft.com/office/drawing/2014/main" id="{E9051366-E3E4-ABE4-64F7-BABCC59BC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bg1"/>
            </a:solidFill>
          </a:ln>
        </p:spPr>
      </p:pic>
      <p:cxnSp>
        <p:nvCxnSpPr>
          <p:cNvPr id="6" name="Straight Connector 5">
            <a:extLst>
              <a:ext uri="{FF2B5EF4-FFF2-40B4-BE49-F238E27FC236}">
                <a16:creationId xmlns:a16="http://schemas.microsoft.com/office/drawing/2014/main" id="{E71560EA-115D-3737-EA90-3CE95CAEAA3D}"/>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48BED319-93CC-B5DD-3D51-160657C0B51B}"/>
              </a:ext>
            </a:extLst>
          </p:cNvPr>
          <p:cNvSpPr txBox="1"/>
          <p:nvPr/>
        </p:nvSpPr>
        <p:spPr>
          <a:xfrm>
            <a:off x="1661054" y="284182"/>
            <a:ext cx="886989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Phase 1</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8" name="TextBox 7">
            <a:extLst>
              <a:ext uri="{FF2B5EF4-FFF2-40B4-BE49-F238E27FC236}">
                <a16:creationId xmlns:a16="http://schemas.microsoft.com/office/drawing/2014/main" id="{002AE27B-0527-C813-E290-24D9F78143D6}"/>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Data Preparation</a:t>
            </a:r>
          </a:p>
        </p:txBody>
      </p:sp>
      <p:pic>
        <p:nvPicPr>
          <p:cNvPr id="12" name="Picture 11">
            <a:extLst>
              <a:ext uri="{FF2B5EF4-FFF2-40B4-BE49-F238E27FC236}">
                <a16:creationId xmlns:a16="http://schemas.microsoft.com/office/drawing/2014/main" id="{3E440F76-F4FD-D5F8-C325-0916317BBE28}"/>
              </a:ext>
            </a:extLst>
          </p:cNvPr>
          <p:cNvPicPr>
            <a:picLocks noChangeAspect="1"/>
          </p:cNvPicPr>
          <p:nvPr/>
        </p:nvPicPr>
        <p:blipFill rotWithShape="1">
          <a:blip r:embed="rId3"/>
          <a:srcRect l="20106" t="47376" r="18458" b="17101"/>
          <a:stretch/>
        </p:blipFill>
        <p:spPr>
          <a:xfrm>
            <a:off x="1471720" y="2744158"/>
            <a:ext cx="9248558" cy="3008083"/>
          </a:xfrm>
          <a:prstGeom prst="rect">
            <a:avLst/>
          </a:prstGeom>
        </p:spPr>
      </p:pic>
      <p:sp>
        <p:nvSpPr>
          <p:cNvPr id="13" name="TextBox 12">
            <a:extLst>
              <a:ext uri="{FF2B5EF4-FFF2-40B4-BE49-F238E27FC236}">
                <a16:creationId xmlns:a16="http://schemas.microsoft.com/office/drawing/2014/main" id="{736954F1-A337-2382-2308-1BA4B27280FF}"/>
              </a:ext>
            </a:extLst>
          </p:cNvPr>
          <p:cNvSpPr txBox="1"/>
          <p:nvPr/>
        </p:nvSpPr>
        <p:spPr>
          <a:xfrm>
            <a:off x="3205405" y="2159382"/>
            <a:ext cx="5380654" cy="584775"/>
          </a:xfrm>
          <a:prstGeom prst="rect">
            <a:avLst/>
          </a:prstGeom>
          <a:noFill/>
        </p:spPr>
        <p:txBody>
          <a:bodyPr wrap="square" rtlCol="0">
            <a:spAutoFit/>
          </a:bodyPr>
          <a:lstStyle/>
          <a:p>
            <a:pPr algn="ctr"/>
            <a:r>
              <a:rPr lang="en-US" sz="3200" dirty="0">
                <a:latin typeface="Sakkal Majalla" panose="02000000000000000000" pitchFamily="2" charset="-78"/>
                <a:cs typeface="Sakkal Majalla" panose="02000000000000000000" pitchFamily="2" charset="-78"/>
              </a:rPr>
              <a:t>An example of our data</a:t>
            </a:r>
          </a:p>
        </p:txBody>
      </p:sp>
    </p:spTree>
    <p:extLst>
      <p:ext uri="{BB962C8B-B14F-4D97-AF65-F5344CB8AC3E}">
        <p14:creationId xmlns:p14="http://schemas.microsoft.com/office/powerpoint/2010/main" val="241827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238C75EE-C453-667D-2D37-A3CCE408E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9F0EAB8D-8AAA-0B5B-1940-43F8074D5F9D}"/>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88DB5663-7763-EC3E-F4D5-10004C4E318B}"/>
              </a:ext>
            </a:extLst>
          </p:cNvPr>
          <p:cNvSpPr txBox="1"/>
          <p:nvPr/>
        </p:nvSpPr>
        <p:spPr>
          <a:xfrm>
            <a:off x="1661054" y="284182"/>
            <a:ext cx="886989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Phase 1</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6" name="TextBox 5">
            <a:extLst>
              <a:ext uri="{FF2B5EF4-FFF2-40B4-BE49-F238E27FC236}">
                <a16:creationId xmlns:a16="http://schemas.microsoft.com/office/drawing/2014/main" id="{F7199662-5239-D097-A831-350AAC10CA90}"/>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Data Preparation</a:t>
            </a:r>
          </a:p>
        </p:txBody>
      </p:sp>
      <p:sp>
        <p:nvSpPr>
          <p:cNvPr id="8" name="TextBox 7">
            <a:extLst>
              <a:ext uri="{FF2B5EF4-FFF2-40B4-BE49-F238E27FC236}">
                <a16:creationId xmlns:a16="http://schemas.microsoft.com/office/drawing/2014/main" id="{AD52ACDB-2589-A0C7-A3FC-84E873DF26F9}"/>
              </a:ext>
            </a:extLst>
          </p:cNvPr>
          <p:cNvSpPr txBox="1"/>
          <p:nvPr/>
        </p:nvSpPr>
        <p:spPr>
          <a:xfrm>
            <a:off x="578796" y="3249447"/>
            <a:ext cx="9080770"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Sitka Text Semibold" pitchFamily="2" charset="0"/>
              </a:rPr>
              <a:t>Checking any negative value to make it 0 or 1</a:t>
            </a:r>
          </a:p>
        </p:txBody>
      </p:sp>
      <p:sp>
        <p:nvSpPr>
          <p:cNvPr id="10" name="TextBox 9">
            <a:extLst>
              <a:ext uri="{FF2B5EF4-FFF2-40B4-BE49-F238E27FC236}">
                <a16:creationId xmlns:a16="http://schemas.microsoft.com/office/drawing/2014/main" id="{A7328BCF-D05D-CF42-0347-4C5B9BA4FB79}"/>
              </a:ext>
            </a:extLst>
          </p:cNvPr>
          <p:cNvSpPr txBox="1"/>
          <p:nvPr/>
        </p:nvSpPr>
        <p:spPr>
          <a:xfrm>
            <a:off x="578796" y="4004742"/>
            <a:ext cx="6230566"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Sitka Text Semibold" pitchFamily="2" charset="0"/>
              </a:rPr>
              <a:t>Checking Nan values</a:t>
            </a:r>
          </a:p>
        </p:txBody>
      </p:sp>
      <p:sp>
        <p:nvSpPr>
          <p:cNvPr id="12" name="TextBox 11">
            <a:extLst>
              <a:ext uri="{FF2B5EF4-FFF2-40B4-BE49-F238E27FC236}">
                <a16:creationId xmlns:a16="http://schemas.microsoft.com/office/drawing/2014/main" id="{8A69CF4B-5464-613A-E998-3055FC90A15F}"/>
              </a:ext>
            </a:extLst>
          </p:cNvPr>
          <p:cNvSpPr txBox="1"/>
          <p:nvPr/>
        </p:nvSpPr>
        <p:spPr>
          <a:xfrm>
            <a:off x="578796" y="4842859"/>
            <a:ext cx="6230566" cy="52322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Sitka Text Semibold" pitchFamily="2" charset="0"/>
              </a:rPr>
              <a:t>Checking unique values</a:t>
            </a:r>
          </a:p>
        </p:txBody>
      </p:sp>
    </p:spTree>
    <p:extLst>
      <p:ext uri="{BB962C8B-B14F-4D97-AF65-F5344CB8AC3E}">
        <p14:creationId xmlns:p14="http://schemas.microsoft.com/office/powerpoint/2010/main" val="30262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4">
            <a:extLst>
              <a:ext uri="{FF2B5EF4-FFF2-40B4-BE49-F238E27FC236}">
                <a16:creationId xmlns:a16="http://schemas.microsoft.com/office/drawing/2014/main" id="{2DAA9ACA-9BDD-8F39-190D-C695B8A1A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9" name="Straight Connector 8">
            <a:extLst>
              <a:ext uri="{FF2B5EF4-FFF2-40B4-BE49-F238E27FC236}">
                <a16:creationId xmlns:a16="http://schemas.microsoft.com/office/drawing/2014/main" id="{A392610E-66E9-0EB5-8121-D172282F14D0}"/>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8D699C2-02C3-D414-4306-F0FF33B4D7D7}"/>
              </a:ext>
            </a:extLst>
          </p:cNvPr>
          <p:cNvSpPr txBox="1"/>
          <p:nvPr/>
        </p:nvSpPr>
        <p:spPr>
          <a:xfrm>
            <a:off x="4854102" y="43818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Planning</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13" name="TextBox 12">
            <a:extLst>
              <a:ext uri="{FF2B5EF4-FFF2-40B4-BE49-F238E27FC236}">
                <a16:creationId xmlns:a16="http://schemas.microsoft.com/office/drawing/2014/main" id="{D068F303-1257-6536-996B-7487C94DECE4}"/>
              </a:ext>
            </a:extLst>
          </p:cNvPr>
          <p:cNvSpPr txBox="1"/>
          <p:nvPr/>
        </p:nvSpPr>
        <p:spPr>
          <a:xfrm>
            <a:off x="1439694" y="1820501"/>
            <a:ext cx="10752306" cy="830997"/>
          </a:xfrm>
          <a:prstGeom prst="rect">
            <a:avLst/>
          </a:prstGeom>
          <a:noFill/>
        </p:spPr>
        <p:txBody>
          <a:bodyPr wrap="square">
            <a:spAutoFit/>
          </a:bodyPr>
          <a:lstStyle/>
          <a:p>
            <a:r>
              <a:rPr lang="en-US" sz="2400" dirty="0">
                <a:latin typeface="Sitka Text Semibold" pitchFamily="2" charset="0"/>
              </a:rPr>
              <a:t>since the data is categorical, histograms are drawn for each pair of variables, such as :-</a:t>
            </a:r>
          </a:p>
        </p:txBody>
      </p:sp>
      <p:pic>
        <p:nvPicPr>
          <p:cNvPr id="15" name="Picture 14">
            <a:extLst>
              <a:ext uri="{FF2B5EF4-FFF2-40B4-BE49-F238E27FC236}">
                <a16:creationId xmlns:a16="http://schemas.microsoft.com/office/drawing/2014/main" id="{AA403E24-3658-2A19-6B98-73CB145C7589}"/>
              </a:ext>
            </a:extLst>
          </p:cNvPr>
          <p:cNvPicPr>
            <a:picLocks noChangeAspect="1"/>
          </p:cNvPicPr>
          <p:nvPr/>
        </p:nvPicPr>
        <p:blipFill rotWithShape="1">
          <a:blip r:embed="rId3"/>
          <a:srcRect l="22341" t="45674" r="44947" b="29504"/>
          <a:stretch/>
        </p:blipFill>
        <p:spPr>
          <a:xfrm>
            <a:off x="529647" y="3131596"/>
            <a:ext cx="5380225" cy="2296438"/>
          </a:xfrm>
          <a:prstGeom prst="rect">
            <a:avLst/>
          </a:prstGeom>
        </p:spPr>
      </p:pic>
      <p:pic>
        <p:nvPicPr>
          <p:cNvPr id="16" name="Picture 15">
            <a:extLst>
              <a:ext uri="{FF2B5EF4-FFF2-40B4-BE49-F238E27FC236}">
                <a16:creationId xmlns:a16="http://schemas.microsoft.com/office/drawing/2014/main" id="{6D0EE4A8-AD4A-D0CA-D410-0C3FBBB2CE18}"/>
              </a:ext>
            </a:extLst>
          </p:cNvPr>
          <p:cNvPicPr>
            <a:picLocks noChangeAspect="1"/>
          </p:cNvPicPr>
          <p:nvPr/>
        </p:nvPicPr>
        <p:blipFill>
          <a:blip r:embed="rId4"/>
          <a:stretch>
            <a:fillRect/>
          </a:stretch>
        </p:blipFill>
        <p:spPr>
          <a:xfrm>
            <a:off x="6096000" y="2800069"/>
            <a:ext cx="5017567" cy="3441368"/>
          </a:xfrm>
          <a:prstGeom prst="rect">
            <a:avLst/>
          </a:prstGeom>
        </p:spPr>
      </p:pic>
      <p:sp>
        <p:nvSpPr>
          <p:cNvPr id="17" name="TextBox 16">
            <a:extLst>
              <a:ext uri="{FF2B5EF4-FFF2-40B4-BE49-F238E27FC236}">
                <a16:creationId xmlns:a16="http://schemas.microsoft.com/office/drawing/2014/main" id="{76ADBDE1-C9B0-7697-D93B-D6DF1755FF19}"/>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Visualization</a:t>
            </a:r>
          </a:p>
        </p:txBody>
      </p:sp>
    </p:spTree>
    <p:extLst>
      <p:ext uri="{BB962C8B-B14F-4D97-AF65-F5344CB8AC3E}">
        <p14:creationId xmlns:p14="http://schemas.microsoft.com/office/powerpoint/2010/main" val="124715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C93773B4-3509-B31A-ACE0-98DEAB0AC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7" name="Straight Connector 6">
            <a:extLst>
              <a:ext uri="{FF2B5EF4-FFF2-40B4-BE49-F238E27FC236}">
                <a16:creationId xmlns:a16="http://schemas.microsoft.com/office/drawing/2014/main" id="{024F9AC4-BCBA-91F7-7941-D781A5A4F052}"/>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C1583ED1-5EB1-8091-E916-4B25A5B33944}"/>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Planning</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9" name="TextBox 8">
            <a:extLst>
              <a:ext uri="{FF2B5EF4-FFF2-40B4-BE49-F238E27FC236}">
                <a16:creationId xmlns:a16="http://schemas.microsoft.com/office/drawing/2014/main" id="{D7DB2ECD-EF11-547A-F4D8-199ADBC692F2}"/>
              </a:ext>
            </a:extLst>
          </p:cNvPr>
          <p:cNvSpPr txBox="1"/>
          <p:nvPr/>
        </p:nvSpPr>
        <p:spPr>
          <a:xfrm>
            <a:off x="1712069" y="1744158"/>
            <a:ext cx="260701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Text Semibold" pitchFamily="2" charset="0"/>
              </a:rPr>
              <a:t>Finding PCA :</a:t>
            </a:r>
          </a:p>
        </p:txBody>
      </p:sp>
      <p:pic>
        <p:nvPicPr>
          <p:cNvPr id="11" name="Picture 10">
            <a:extLst>
              <a:ext uri="{FF2B5EF4-FFF2-40B4-BE49-F238E27FC236}">
                <a16:creationId xmlns:a16="http://schemas.microsoft.com/office/drawing/2014/main" id="{BAE0B8A2-99D1-7785-063E-F163EC4D4CBA}"/>
              </a:ext>
            </a:extLst>
          </p:cNvPr>
          <p:cNvPicPr>
            <a:picLocks noChangeAspect="1"/>
          </p:cNvPicPr>
          <p:nvPr/>
        </p:nvPicPr>
        <p:blipFill rotWithShape="1">
          <a:blip r:embed="rId3"/>
          <a:srcRect l="19707" t="55035" r="35612" b="19007"/>
          <a:stretch/>
        </p:blipFill>
        <p:spPr>
          <a:xfrm>
            <a:off x="1005735" y="2342562"/>
            <a:ext cx="6052607" cy="1977905"/>
          </a:xfrm>
          <a:prstGeom prst="rect">
            <a:avLst/>
          </a:prstGeom>
        </p:spPr>
      </p:pic>
      <p:pic>
        <p:nvPicPr>
          <p:cNvPr id="13" name="Picture 12">
            <a:extLst>
              <a:ext uri="{FF2B5EF4-FFF2-40B4-BE49-F238E27FC236}">
                <a16:creationId xmlns:a16="http://schemas.microsoft.com/office/drawing/2014/main" id="{0471B929-CB78-598A-E619-78DE6DD28381}"/>
              </a:ext>
            </a:extLst>
          </p:cNvPr>
          <p:cNvPicPr>
            <a:picLocks noChangeAspect="1"/>
          </p:cNvPicPr>
          <p:nvPr/>
        </p:nvPicPr>
        <p:blipFill rotWithShape="1">
          <a:blip r:embed="rId4"/>
          <a:srcRect l="72747" t="35603" r="15026" b="28510"/>
          <a:stretch/>
        </p:blipFill>
        <p:spPr>
          <a:xfrm>
            <a:off x="8606603" y="1377570"/>
            <a:ext cx="1782537" cy="2942897"/>
          </a:xfrm>
          <a:prstGeom prst="rect">
            <a:avLst/>
          </a:prstGeom>
        </p:spPr>
      </p:pic>
      <p:sp>
        <p:nvSpPr>
          <p:cNvPr id="17" name="TextBox 16">
            <a:extLst>
              <a:ext uri="{FF2B5EF4-FFF2-40B4-BE49-F238E27FC236}">
                <a16:creationId xmlns:a16="http://schemas.microsoft.com/office/drawing/2014/main" id="{88183A8F-BFC9-561A-223C-3D0001A82714}"/>
              </a:ext>
            </a:extLst>
          </p:cNvPr>
          <p:cNvSpPr txBox="1"/>
          <p:nvPr/>
        </p:nvSpPr>
        <p:spPr>
          <a:xfrm>
            <a:off x="184825" y="4779482"/>
            <a:ext cx="4605121" cy="707886"/>
          </a:xfrm>
          <a:prstGeom prst="rect">
            <a:avLst/>
          </a:prstGeom>
          <a:noFill/>
          <a:ln>
            <a:solidFill>
              <a:schemeClr val="tx1"/>
            </a:solidFill>
          </a:ln>
        </p:spPr>
        <p:txBody>
          <a:bodyPr wrap="square">
            <a:spAutoFit/>
          </a:bodyPr>
          <a:lstStyle/>
          <a:p>
            <a:r>
              <a:rPr lang="en-US" sz="2000" dirty="0"/>
              <a:t>The variance captured by PCA 1 is:  98.02%</a:t>
            </a:r>
          </a:p>
          <a:p>
            <a:r>
              <a:rPr lang="en-US" sz="2000" dirty="0"/>
              <a:t>The variance captured by PCA 2 is:  0.50%</a:t>
            </a:r>
          </a:p>
        </p:txBody>
      </p:sp>
      <p:pic>
        <p:nvPicPr>
          <p:cNvPr id="19" name="Graphic 18" descr="Arrow Right outline">
            <a:extLst>
              <a:ext uri="{FF2B5EF4-FFF2-40B4-BE49-F238E27FC236}">
                <a16:creationId xmlns:a16="http://schemas.microsoft.com/office/drawing/2014/main" id="{2D3A36D4-2BC8-2CCA-F231-0556CEE348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89946" y="4822994"/>
            <a:ext cx="664374" cy="664374"/>
          </a:xfrm>
          <a:prstGeom prst="rect">
            <a:avLst/>
          </a:prstGeom>
        </p:spPr>
      </p:pic>
      <p:sp>
        <p:nvSpPr>
          <p:cNvPr id="21" name="TextBox 20">
            <a:extLst>
              <a:ext uri="{FF2B5EF4-FFF2-40B4-BE49-F238E27FC236}">
                <a16:creationId xmlns:a16="http://schemas.microsoft.com/office/drawing/2014/main" id="{B496B51F-C381-DEF1-5080-D69336E560CF}"/>
              </a:ext>
            </a:extLst>
          </p:cNvPr>
          <p:cNvSpPr txBox="1"/>
          <p:nvPr/>
        </p:nvSpPr>
        <p:spPr>
          <a:xfrm>
            <a:off x="5508344" y="4665903"/>
            <a:ext cx="5804924" cy="923330"/>
          </a:xfrm>
          <a:prstGeom prst="rect">
            <a:avLst/>
          </a:prstGeom>
          <a:noFill/>
          <a:ln>
            <a:solidFill>
              <a:schemeClr val="tx1"/>
            </a:solidFill>
          </a:ln>
        </p:spPr>
        <p:txBody>
          <a:bodyPr wrap="square">
            <a:spAutoFit/>
          </a:bodyPr>
          <a:lstStyle/>
          <a:p>
            <a:r>
              <a:rPr lang="en-US" b="1" i="0" dirty="0">
                <a:solidFill>
                  <a:srgbClr val="000000"/>
                </a:solidFill>
                <a:effectLst/>
                <a:latin typeface="Helvetica Neue"/>
              </a:rPr>
              <a:t>PCA 1 </a:t>
            </a:r>
            <a:r>
              <a:rPr lang="en-US" b="0" i="0" dirty="0">
                <a:solidFill>
                  <a:srgbClr val="000000"/>
                </a:solidFill>
                <a:effectLst/>
                <a:latin typeface="Helvetica Neue"/>
              </a:rPr>
              <a:t>suggests that it contains valuable information and plays a crucial role in explaining the patterns or structure of the data.</a:t>
            </a:r>
            <a:endParaRPr lang="en-US" dirty="0"/>
          </a:p>
        </p:txBody>
      </p:sp>
    </p:spTree>
    <p:extLst>
      <p:ext uri="{BB962C8B-B14F-4D97-AF65-F5344CB8AC3E}">
        <p14:creationId xmlns:p14="http://schemas.microsoft.com/office/powerpoint/2010/main" val="38979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CFDBEA19-58E9-0BD0-FE82-6354DAD37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5BD7D922-4A48-71A4-8F03-EFBEC7E89C66}"/>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5B2A715B-DC62-878E-1016-784BA7CC376A}"/>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Planning</a:t>
            </a:r>
            <a:endParaRPr lang="en-US" sz="3600" dirty="0">
              <a:solidFill>
                <a:srgbClr val="2046B0"/>
              </a:solidFill>
              <a:latin typeface="Sakkal Majalla" panose="02000000000000000000" pitchFamily="2" charset="-78"/>
              <a:cs typeface="Sakkal Majalla" panose="02000000000000000000" pitchFamily="2" charset="-78"/>
            </a:endParaRPr>
          </a:p>
        </p:txBody>
      </p:sp>
      <p:sp>
        <p:nvSpPr>
          <p:cNvPr id="6" name="TextBox 5">
            <a:extLst>
              <a:ext uri="{FF2B5EF4-FFF2-40B4-BE49-F238E27FC236}">
                <a16:creationId xmlns:a16="http://schemas.microsoft.com/office/drawing/2014/main" id="{4AEADBEA-05D2-6E6E-1062-2646F5C68AA5}"/>
              </a:ext>
            </a:extLst>
          </p:cNvPr>
          <p:cNvSpPr txBox="1"/>
          <p:nvPr/>
        </p:nvSpPr>
        <p:spPr>
          <a:xfrm>
            <a:off x="1543295" y="1744158"/>
            <a:ext cx="8067633"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Text Semibold" pitchFamily="2" charset="0"/>
              </a:rPr>
              <a:t>Coefficients of the linear combination for PCA 1:-</a:t>
            </a:r>
          </a:p>
        </p:txBody>
      </p:sp>
      <p:pic>
        <p:nvPicPr>
          <p:cNvPr id="8" name="Picture 7">
            <a:extLst>
              <a:ext uri="{FF2B5EF4-FFF2-40B4-BE49-F238E27FC236}">
                <a16:creationId xmlns:a16="http://schemas.microsoft.com/office/drawing/2014/main" id="{635C2C2C-293A-9D38-B10D-1F9E7550A8D4}"/>
              </a:ext>
            </a:extLst>
          </p:cNvPr>
          <p:cNvPicPr>
            <a:picLocks noChangeAspect="1"/>
          </p:cNvPicPr>
          <p:nvPr/>
        </p:nvPicPr>
        <p:blipFill rotWithShape="1">
          <a:blip r:embed="rId3"/>
          <a:srcRect l="19548" t="42553" r="66649" b="9929"/>
          <a:stretch/>
        </p:blipFill>
        <p:spPr>
          <a:xfrm>
            <a:off x="4482749" y="2342562"/>
            <a:ext cx="2188724" cy="4238281"/>
          </a:xfrm>
          <a:prstGeom prst="rect">
            <a:avLst/>
          </a:prstGeom>
        </p:spPr>
      </p:pic>
    </p:spTree>
    <p:extLst>
      <p:ext uri="{BB962C8B-B14F-4D97-AF65-F5344CB8AC3E}">
        <p14:creationId xmlns:p14="http://schemas.microsoft.com/office/powerpoint/2010/main" val="85996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4">
            <a:extLst>
              <a:ext uri="{FF2B5EF4-FFF2-40B4-BE49-F238E27FC236}">
                <a16:creationId xmlns:a16="http://schemas.microsoft.com/office/drawing/2014/main" id="{40F76E49-1643-5C74-176F-9ACAD218B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bg1"/>
            </a:solidFill>
          </a:ln>
        </p:spPr>
      </p:pic>
      <p:cxnSp>
        <p:nvCxnSpPr>
          <p:cNvPr id="4" name="Straight Connector 3">
            <a:extLst>
              <a:ext uri="{FF2B5EF4-FFF2-40B4-BE49-F238E27FC236}">
                <a16:creationId xmlns:a16="http://schemas.microsoft.com/office/drawing/2014/main" id="{15348FEA-FF4E-2ECD-6FD4-B9B0714A1081}"/>
              </a:ext>
            </a:extLst>
          </p:cNvPr>
          <p:cNvCxnSpPr/>
          <p:nvPr/>
        </p:nvCxnSpPr>
        <p:spPr>
          <a:xfrm>
            <a:off x="3596785" y="1105759"/>
            <a:ext cx="55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F54D55D-DAB1-36C5-842E-3D9862B628F2}"/>
              </a:ext>
            </a:extLst>
          </p:cNvPr>
          <p:cNvSpPr txBox="1"/>
          <p:nvPr/>
        </p:nvSpPr>
        <p:spPr>
          <a:xfrm>
            <a:off x="4697271" y="467361"/>
            <a:ext cx="3322749"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400" dirty="0">
                <a:solidFill>
                  <a:srgbClr val="2046B0"/>
                </a:solidFill>
                <a:latin typeface="Sakkal Majalla" panose="02000000000000000000" pitchFamily="2" charset="-78"/>
                <a:cs typeface="Sakkal Majalla" panose="02000000000000000000" pitchFamily="2" charset="-78"/>
              </a:rPr>
              <a:t>Model Planning</a:t>
            </a:r>
            <a:endParaRPr lang="en-US" sz="3600" dirty="0">
              <a:solidFill>
                <a:srgbClr val="2046B0"/>
              </a:solidFill>
              <a:latin typeface="Sakkal Majalla" panose="02000000000000000000" pitchFamily="2" charset="-78"/>
              <a:cs typeface="Sakkal Majalla" panose="02000000000000000000" pitchFamily="2" charset="-78"/>
            </a:endParaRPr>
          </a:p>
        </p:txBody>
      </p:sp>
      <p:pic>
        <p:nvPicPr>
          <p:cNvPr id="6" name="Picture 5">
            <a:extLst>
              <a:ext uri="{FF2B5EF4-FFF2-40B4-BE49-F238E27FC236}">
                <a16:creationId xmlns:a16="http://schemas.microsoft.com/office/drawing/2014/main" id="{24D30554-789C-0985-38BB-7765501FB7CA}"/>
              </a:ext>
            </a:extLst>
          </p:cNvPr>
          <p:cNvPicPr>
            <a:picLocks noChangeAspect="1"/>
          </p:cNvPicPr>
          <p:nvPr/>
        </p:nvPicPr>
        <p:blipFill>
          <a:blip r:embed="rId3"/>
          <a:stretch>
            <a:fillRect/>
          </a:stretch>
        </p:blipFill>
        <p:spPr>
          <a:xfrm>
            <a:off x="1325882" y="2705597"/>
            <a:ext cx="4541805" cy="3262261"/>
          </a:xfrm>
          <a:prstGeom prst="rect">
            <a:avLst/>
          </a:prstGeom>
        </p:spPr>
      </p:pic>
      <p:pic>
        <p:nvPicPr>
          <p:cNvPr id="7" name="Picture 6">
            <a:extLst>
              <a:ext uri="{FF2B5EF4-FFF2-40B4-BE49-F238E27FC236}">
                <a16:creationId xmlns:a16="http://schemas.microsoft.com/office/drawing/2014/main" id="{2D187B85-6931-4B7C-3FE9-E4205EDF1209}"/>
              </a:ext>
            </a:extLst>
          </p:cNvPr>
          <p:cNvPicPr>
            <a:picLocks noChangeAspect="1"/>
          </p:cNvPicPr>
          <p:nvPr/>
        </p:nvPicPr>
        <p:blipFill>
          <a:blip r:embed="rId4"/>
          <a:stretch>
            <a:fillRect/>
          </a:stretch>
        </p:blipFill>
        <p:spPr>
          <a:xfrm>
            <a:off x="6229684" y="2623716"/>
            <a:ext cx="4769798" cy="3426022"/>
          </a:xfrm>
          <a:prstGeom prst="rect">
            <a:avLst/>
          </a:prstGeom>
        </p:spPr>
      </p:pic>
      <p:sp>
        <p:nvSpPr>
          <p:cNvPr id="8" name="TextBox 7">
            <a:extLst>
              <a:ext uri="{FF2B5EF4-FFF2-40B4-BE49-F238E27FC236}">
                <a16:creationId xmlns:a16="http://schemas.microsoft.com/office/drawing/2014/main" id="{AC3DCA63-CF41-1FF3-E3AE-57297CB77794}"/>
              </a:ext>
            </a:extLst>
          </p:cNvPr>
          <p:cNvSpPr txBox="1"/>
          <p:nvPr/>
        </p:nvSpPr>
        <p:spPr>
          <a:xfrm>
            <a:off x="1792170" y="1740367"/>
            <a:ext cx="8875028" cy="461665"/>
          </a:xfrm>
          <a:prstGeom prst="rect">
            <a:avLst/>
          </a:prstGeom>
          <a:noFill/>
        </p:spPr>
        <p:txBody>
          <a:bodyPr wrap="square">
            <a:spAutoFit/>
          </a:bodyPr>
          <a:lstStyle/>
          <a:p>
            <a:r>
              <a:rPr lang="en-US" sz="2400" dirty="0">
                <a:latin typeface="Sitka Text Semibold" pitchFamily="2" charset="0"/>
              </a:rPr>
              <a:t>Scatter plots for PCAs show the relations with Age &amp; Class</a:t>
            </a:r>
          </a:p>
        </p:txBody>
      </p:sp>
      <p:sp>
        <p:nvSpPr>
          <p:cNvPr id="9" name="TextBox 8">
            <a:extLst>
              <a:ext uri="{FF2B5EF4-FFF2-40B4-BE49-F238E27FC236}">
                <a16:creationId xmlns:a16="http://schemas.microsoft.com/office/drawing/2014/main" id="{719F1F00-EC69-1F86-C037-E4341C1FE614}"/>
              </a:ext>
            </a:extLst>
          </p:cNvPr>
          <p:cNvSpPr txBox="1"/>
          <p:nvPr/>
        </p:nvSpPr>
        <p:spPr>
          <a:xfrm>
            <a:off x="3364290" y="1172751"/>
            <a:ext cx="5380654" cy="584775"/>
          </a:xfrm>
          <a:prstGeom prst="rect">
            <a:avLst/>
          </a:prstGeom>
          <a:noFill/>
        </p:spPr>
        <p:txBody>
          <a:bodyPr wrap="square" rtlCol="0">
            <a:spAutoFit/>
          </a:bodyPr>
          <a:lstStyle/>
          <a:p>
            <a:pPr algn="ctr"/>
            <a:r>
              <a:rPr lang="en-US" sz="3200" dirty="0">
                <a:solidFill>
                  <a:srgbClr val="0090D3"/>
                </a:solidFill>
                <a:latin typeface="Sakkal Majalla" panose="02000000000000000000" pitchFamily="2" charset="-78"/>
                <a:cs typeface="Sakkal Majalla" panose="02000000000000000000" pitchFamily="2" charset="-78"/>
              </a:rPr>
              <a:t>Visualization</a:t>
            </a:r>
          </a:p>
        </p:txBody>
      </p:sp>
    </p:spTree>
    <p:extLst>
      <p:ext uri="{BB962C8B-B14F-4D97-AF65-F5344CB8AC3E}">
        <p14:creationId xmlns:p14="http://schemas.microsoft.com/office/powerpoint/2010/main" val="2269712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646</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Abadi</vt:lpstr>
      <vt:lpstr>Arial</vt:lpstr>
      <vt:lpstr>Calibri</vt:lpstr>
      <vt:lpstr>Calibri Light</vt:lpstr>
      <vt:lpstr>Helvetica Neue</vt:lpstr>
      <vt:lpstr>Sakkal Majalla</vt:lpstr>
      <vt:lpstr>Sitka Text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FARIS OTHMAN ALGHAMDI</dc:creator>
  <cp:lastModifiedBy>HASHEM MOHAMMED ALMUBARAK</cp:lastModifiedBy>
  <cp:revision>19</cp:revision>
  <dcterms:created xsi:type="dcterms:W3CDTF">2023-05-10T14:20:51Z</dcterms:created>
  <dcterms:modified xsi:type="dcterms:W3CDTF">2024-08-13T14:46:08Z</dcterms:modified>
</cp:coreProperties>
</file>