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59" r:id="rId3"/>
    <p:sldId id="266" r:id="rId4"/>
    <p:sldId id="263" r:id="rId5"/>
    <p:sldId id="348" r:id="rId6"/>
    <p:sldId id="268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49" r:id="rId15"/>
    <p:sldId id="356" r:id="rId16"/>
    <p:sldId id="296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185E7-FB51-4C55-88B2-4F7D7277D6E4}" v="769" dt="2023-12-02T19:42:48.089"/>
    <p1510:client id="{BC37A37F-911C-43A6-864D-1F23864AAF53}" v="9" dt="2023-12-02T19:47:52.990"/>
  </p1510:revLst>
</p1510:revInfo>
</file>

<file path=ppt/tableStyles.xml><?xml version="1.0" encoding="utf-8"?>
<a:tblStyleLst xmlns:a="http://schemas.openxmlformats.org/drawingml/2006/main" def="{6DB1CE6C-2624-4F63-97D5-CDA041E7CA28}">
  <a:tblStyle styleId="{6DB1CE6C-2624-4F63-97D5-CDA041E7C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52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76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2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7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3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331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3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4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85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3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  <p:sldLayoutId id="2147483663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287323" y="1046980"/>
            <a:ext cx="4265605" cy="2801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Data Analysis Competition </a:t>
            </a:r>
            <a:br>
              <a:rPr lang="en-US" sz="4400" dirty="0"/>
            </a:br>
            <a:r>
              <a:rPr lang="en-US" sz="4400" dirty="0" err="1"/>
              <a:t>Montajat</a:t>
            </a:r>
            <a:r>
              <a:rPr lang="en-US" sz="4400" dirty="0"/>
              <a:t> Wholesale Case</a:t>
            </a:r>
            <a:endParaRPr sz="44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282459" y="3908505"/>
            <a:ext cx="3886370" cy="649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Ali Alsaihati 202034820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Hashem Almubarak 202012260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459AD-3B54-4170-567F-457D4F4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67" y="986691"/>
            <a:ext cx="3716121" cy="2921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109708" y="396386"/>
            <a:ext cx="4924584" cy="91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sz="2800" dirty="0"/>
              <a:t>Customer Segment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D82509-1A48-C170-6B6D-48A1B767C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" y="1378444"/>
            <a:ext cx="3502813" cy="2663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4E027-C83E-B60E-EAA2-C68DFAF90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67" y="1378443"/>
            <a:ext cx="3502812" cy="26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419799" y="386658"/>
            <a:ext cx="4063686" cy="91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sz="2800" dirty="0"/>
              <a:t>Correlation Analysis</a:t>
            </a:r>
          </a:p>
        </p:txBody>
      </p:sp>
      <p:pic>
        <p:nvPicPr>
          <p:cNvPr id="2" name="Picture 1" descr="A diagram of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B4BF832C-C7F8-C303-BF67-4C998833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99" y="1298641"/>
            <a:ext cx="4160649" cy="29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302008" y="396385"/>
            <a:ext cx="4539984" cy="91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sz="2800" dirty="0"/>
              <a:t>Channel-specific Insights</a:t>
            </a:r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FFB3CD-A534-93EC-DADC-ABC98407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05" y="1308368"/>
            <a:ext cx="4260389" cy="3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419799" y="386658"/>
            <a:ext cx="4063686" cy="91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sz="2800" dirty="0"/>
              <a:t>Regional Analysis</a:t>
            </a:r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7A5A93-7B1A-BE0D-93AA-C13F900B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80" y="1332933"/>
            <a:ext cx="4015240" cy="29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341874" y="2410048"/>
            <a:ext cx="3629501" cy="1111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Outcome</a:t>
            </a:r>
            <a:br>
              <a:rPr lang="en-US" dirty="0"/>
            </a:br>
            <a:endParaRPr lang="en-US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2331175" y="13245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" name="Picture 5" descr="A person running up a graph&#10;&#10;Description automatically generated">
            <a:extLst>
              <a:ext uri="{FF2B5EF4-FFF2-40B4-BE49-F238E27FC236}">
                <a16:creationId xmlns:a16="http://schemas.microsoft.com/office/drawing/2014/main" id="{2ABA6C9C-1D9B-3387-1704-4956065D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29" y="1271309"/>
            <a:ext cx="4066925" cy="2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Outcome</a:t>
            </a:r>
            <a:endParaRPr dirty="0"/>
          </a:p>
        </p:txBody>
      </p:sp>
      <p:sp>
        <p:nvSpPr>
          <p:cNvPr id="13" name="Google Shape;553;p66">
            <a:extLst>
              <a:ext uri="{FF2B5EF4-FFF2-40B4-BE49-F238E27FC236}">
                <a16:creationId xmlns:a16="http://schemas.microsoft.com/office/drawing/2014/main" id="{E7AA522A-F336-22AE-57AB-3411DDD09E79}"/>
              </a:ext>
            </a:extLst>
          </p:cNvPr>
          <p:cNvSpPr txBox="1">
            <a:spLocks/>
          </p:cNvSpPr>
          <p:nvPr/>
        </p:nvSpPr>
        <p:spPr>
          <a:xfrm>
            <a:off x="713275" y="885644"/>
            <a:ext cx="7623656" cy="813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The "Other" region consistently demonstrates the highest overall spending across all product categories.</a:t>
            </a:r>
          </a:p>
          <a:p>
            <a:pPr marL="139700">
              <a:buSzPts val="1400"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4" name="Google Shape;553;p66">
            <a:extLst>
              <a:ext uri="{FF2B5EF4-FFF2-40B4-BE49-F238E27FC236}">
                <a16:creationId xmlns:a16="http://schemas.microsoft.com/office/drawing/2014/main" id="{0D5C891F-FCEB-D163-CCD3-E5E05C995273}"/>
              </a:ext>
            </a:extLst>
          </p:cNvPr>
          <p:cNvSpPr txBox="1">
            <a:spLocks/>
          </p:cNvSpPr>
          <p:nvPr/>
        </p:nvSpPr>
        <p:spPr>
          <a:xfrm>
            <a:off x="713225" y="1683310"/>
            <a:ext cx="6616843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457200" indent="-320040">
              <a:buSzPts val="1400"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fresh category dominates in all regions, indicating its high demand.</a:t>
            </a:r>
            <a:endParaRPr lang="en-US" sz="1600" dirty="0"/>
          </a:p>
          <a:p>
            <a:pPr marL="139700">
              <a:buSzPts val="1400"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6" name="Google Shape;553;p66">
            <a:extLst>
              <a:ext uri="{FF2B5EF4-FFF2-40B4-BE49-F238E27FC236}">
                <a16:creationId xmlns:a16="http://schemas.microsoft.com/office/drawing/2014/main" id="{7FC569E8-C928-C73F-56B9-2B2AA0B385B8}"/>
              </a:ext>
            </a:extLst>
          </p:cNvPr>
          <p:cNvSpPr txBox="1">
            <a:spLocks/>
          </p:cNvSpPr>
          <p:nvPr/>
        </p:nvSpPr>
        <p:spPr>
          <a:xfrm>
            <a:off x="713223" y="3013670"/>
            <a:ext cx="6527636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Promoting other product categories can help attract customers and increase overall revenue.</a:t>
            </a:r>
            <a:endParaRPr lang="en-US" sz="1600" dirty="0">
              <a:solidFill>
                <a:schemeClr val="dk1"/>
              </a:solidFill>
            </a:endParaRPr>
          </a:p>
          <a:p>
            <a:pPr marL="139700">
              <a:buSzPts val="1400"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Google Shape;553;p66">
            <a:extLst>
              <a:ext uri="{FF2B5EF4-FFF2-40B4-BE49-F238E27FC236}">
                <a16:creationId xmlns:a16="http://schemas.microsoft.com/office/drawing/2014/main" id="{E8162675-5BDA-B131-A8F2-298DDB00ACC7}"/>
              </a:ext>
            </a:extLst>
          </p:cNvPr>
          <p:cNvSpPr txBox="1">
            <a:spLocks/>
          </p:cNvSpPr>
          <p:nvPr/>
        </p:nvSpPr>
        <p:spPr>
          <a:xfrm>
            <a:off x="713224" y="2348476"/>
            <a:ext cx="6884473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457200" indent="-320040">
              <a:buSzPts val="1400"/>
              <a:buFont typeface="Arial" panose="020B0604020202020204" pitchFamily="34" charset="0"/>
              <a:buChar char="●"/>
            </a:pPr>
            <a:r>
              <a:rPr lang="en-US" sz="16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Montajat</a:t>
            </a: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should prioritize providing fresh products to meet customer preferences.</a:t>
            </a:r>
            <a:endParaRPr lang="en-US" sz="1600" dirty="0"/>
          </a:p>
          <a:p>
            <a:pPr marL="139700">
              <a:buSzPts val="1400"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" name="Google Shape;553;p66">
            <a:extLst>
              <a:ext uri="{FF2B5EF4-FFF2-40B4-BE49-F238E27FC236}">
                <a16:creationId xmlns:a16="http://schemas.microsoft.com/office/drawing/2014/main" id="{15B7AC89-8EB6-EB02-DC7E-3539FF291953}"/>
              </a:ext>
            </a:extLst>
          </p:cNvPr>
          <p:cNvSpPr txBox="1">
            <a:spLocks/>
          </p:cNvSpPr>
          <p:nvPr/>
        </p:nvSpPr>
        <p:spPr>
          <a:xfrm>
            <a:off x="713224" y="3678863"/>
            <a:ext cx="5631305" cy="1337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emphasizing fresh products and actively promoting their offerings,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Montajat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capture customer attention and drive business growth.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9"/>
          <p:cNvSpPr txBox="1">
            <a:spLocks noGrp="1"/>
          </p:cNvSpPr>
          <p:nvPr>
            <p:ph type="title"/>
          </p:nvPr>
        </p:nvSpPr>
        <p:spPr>
          <a:xfrm>
            <a:off x="1122450" y="1073000"/>
            <a:ext cx="6899100" cy="132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</a:t>
            </a:r>
            <a:endParaRPr sz="8000" dirty="0"/>
          </a:p>
        </p:txBody>
      </p:sp>
      <p:sp>
        <p:nvSpPr>
          <p:cNvPr id="2" name="Google Shape;1160;p99">
            <a:extLst>
              <a:ext uri="{FF2B5EF4-FFF2-40B4-BE49-F238E27FC236}">
                <a16:creationId xmlns:a16="http://schemas.microsoft.com/office/drawing/2014/main" id="{6934335C-19A5-10F4-BA23-D2D22F520A64}"/>
              </a:ext>
            </a:extLst>
          </p:cNvPr>
          <p:cNvSpPr txBox="1">
            <a:spLocks/>
          </p:cNvSpPr>
          <p:nvPr/>
        </p:nvSpPr>
        <p:spPr>
          <a:xfrm>
            <a:off x="1981438" y="2571750"/>
            <a:ext cx="5181123" cy="72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Are there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2279389" y="2009961"/>
            <a:ext cx="1887013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5808294" y="1357562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5808294" y="304358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2681898" y="135454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5035788" y="2009961"/>
            <a:ext cx="2697523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Data Exploration</a:t>
            </a:r>
            <a:br>
              <a:rPr lang="en-US" dirty="0"/>
            </a:b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1994157" y="3711167"/>
            <a:ext cx="2275239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Analysis</a:t>
            </a: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2681898" y="304358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5035788" y="3711167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/>
              <a:t>Outcome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/>
      <p:bldP spid="514" grpId="0"/>
      <p:bldP spid="515" grpId="0"/>
      <p:bldP spid="516" grpId="0"/>
      <p:bldP spid="517" grpId="0"/>
      <p:bldP spid="519" grpId="0"/>
      <p:bldP spid="520" grpId="0"/>
      <p:bldP spid="521" grpId="0"/>
      <p:bldP spid="5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805008" y="1613907"/>
            <a:ext cx="3847200" cy="64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Simple questions but </a:t>
            </a:r>
            <a:r>
              <a:rPr lang="en-US" sz="1600" b="1" dirty="0">
                <a:solidFill>
                  <a:schemeClr val="dk1"/>
                </a:solidFill>
              </a:rPr>
              <a:t>Important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805008" y="479072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BA326464-0B5B-BE69-2A34-B0F72107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4453" y="1496844"/>
            <a:ext cx="2393005" cy="192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D92353-5D9C-3EC3-0BE1-2BD5D19E8255}"/>
              </a:ext>
            </a:extLst>
          </p:cNvPr>
          <p:cNvSpPr txBox="1"/>
          <p:nvPr/>
        </p:nvSpPr>
        <p:spPr>
          <a:xfrm>
            <a:off x="858466" y="2107792"/>
            <a:ext cx="1247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What?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1502D-89D1-2666-434F-62713909A5FC}"/>
              </a:ext>
            </a:extLst>
          </p:cNvPr>
          <p:cNvSpPr txBox="1"/>
          <p:nvPr/>
        </p:nvSpPr>
        <p:spPr>
          <a:xfrm>
            <a:off x="858466" y="2407860"/>
            <a:ext cx="1247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Why?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81B0F-3C8E-6292-E662-5DC7D9D6DC7A}"/>
              </a:ext>
            </a:extLst>
          </p:cNvPr>
          <p:cNvSpPr txBox="1"/>
          <p:nvPr/>
        </p:nvSpPr>
        <p:spPr>
          <a:xfrm>
            <a:off x="858466" y="2707927"/>
            <a:ext cx="1247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527991" y="2434366"/>
            <a:ext cx="5257267" cy="1111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2331175" y="13245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" name="Picture 1" descr="A magnifying glass with graph and arrow&#10;&#10;Description automatically generated">
            <a:extLst>
              <a:ext uri="{FF2B5EF4-FFF2-40B4-BE49-F238E27FC236}">
                <a16:creationId xmlns:a16="http://schemas.microsoft.com/office/drawing/2014/main" id="{F32E0BFA-57DD-214E-A1DE-304B020C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58" y="1016577"/>
            <a:ext cx="3110345" cy="31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Data Exploration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E4F2E-7F6A-78E4-5483-6AF9D59C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10" y="2494007"/>
            <a:ext cx="3671520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5259D-BEA3-ED97-2D5C-D7EE46AB0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10" y="3361984"/>
            <a:ext cx="3671520" cy="1188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EDD36-54A8-B0D6-4980-62B140863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410" y="845066"/>
            <a:ext cx="3671520" cy="1381124"/>
          </a:xfrm>
          <a:prstGeom prst="rect">
            <a:avLst/>
          </a:prstGeom>
        </p:spPr>
      </p:pic>
      <p:sp>
        <p:nvSpPr>
          <p:cNvPr id="13" name="Google Shape;553;p66">
            <a:extLst>
              <a:ext uri="{FF2B5EF4-FFF2-40B4-BE49-F238E27FC236}">
                <a16:creationId xmlns:a16="http://schemas.microsoft.com/office/drawing/2014/main" id="{E7AA522A-F336-22AE-57AB-3411DDD09E79}"/>
              </a:ext>
            </a:extLst>
          </p:cNvPr>
          <p:cNvSpPr txBox="1">
            <a:spLocks/>
          </p:cNvSpPr>
          <p:nvPr/>
        </p:nvSpPr>
        <p:spPr>
          <a:xfrm>
            <a:off x="620812" y="1302743"/>
            <a:ext cx="2618498" cy="813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Data description</a:t>
            </a:r>
          </a:p>
          <a:p>
            <a:pPr marL="139700">
              <a:buSzPts val="1400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Google Shape;553;p66">
            <a:extLst>
              <a:ext uri="{FF2B5EF4-FFF2-40B4-BE49-F238E27FC236}">
                <a16:creationId xmlns:a16="http://schemas.microsoft.com/office/drawing/2014/main" id="{0D5C891F-FCEB-D163-CCD3-E5E05C995273}"/>
              </a:ext>
            </a:extLst>
          </p:cNvPr>
          <p:cNvSpPr txBox="1">
            <a:spLocks/>
          </p:cNvSpPr>
          <p:nvPr/>
        </p:nvSpPr>
        <p:spPr>
          <a:xfrm>
            <a:off x="620812" y="1785687"/>
            <a:ext cx="3847200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457200" indent="-320040"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Missing values</a:t>
            </a:r>
            <a:endParaRPr lang="en-US" sz="2000" dirty="0"/>
          </a:p>
          <a:p>
            <a:pPr marL="139700">
              <a:buSzPts val="1400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6" name="Google Shape;553;p66">
            <a:extLst>
              <a:ext uri="{FF2B5EF4-FFF2-40B4-BE49-F238E27FC236}">
                <a16:creationId xmlns:a16="http://schemas.microsoft.com/office/drawing/2014/main" id="{7FC569E8-C928-C73F-56B9-2B2AA0B385B8}"/>
              </a:ext>
            </a:extLst>
          </p:cNvPr>
          <p:cNvSpPr txBox="1">
            <a:spLocks/>
          </p:cNvSpPr>
          <p:nvPr/>
        </p:nvSpPr>
        <p:spPr>
          <a:xfrm>
            <a:off x="620812" y="2788053"/>
            <a:ext cx="3847200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en-US" sz="2000" dirty="0">
              <a:solidFill>
                <a:schemeClr val="dk1"/>
              </a:solidFill>
            </a:endParaRPr>
          </a:p>
          <a:p>
            <a:pPr marL="139700">
              <a:buSzPts val="1400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9" name="Google Shape;553;p66">
            <a:extLst>
              <a:ext uri="{FF2B5EF4-FFF2-40B4-BE49-F238E27FC236}">
                <a16:creationId xmlns:a16="http://schemas.microsoft.com/office/drawing/2014/main" id="{E8162675-5BDA-B131-A8F2-298DDB00ACC7}"/>
              </a:ext>
            </a:extLst>
          </p:cNvPr>
          <p:cNvSpPr txBox="1">
            <a:spLocks/>
          </p:cNvSpPr>
          <p:nvPr/>
        </p:nvSpPr>
        <p:spPr>
          <a:xfrm>
            <a:off x="620812" y="2286870"/>
            <a:ext cx="3847200" cy="87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457200" indent="-320040"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Inconsistency</a:t>
            </a:r>
            <a:endParaRPr lang="en-US" sz="2000" dirty="0"/>
          </a:p>
          <a:p>
            <a:pPr marL="139700">
              <a:buSzPts val="1400"/>
            </a:pPr>
            <a:endParaRPr lang="en-US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068959" y="2444094"/>
            <a:ext cx="4175332" cy="1111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2331175" y="13245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4" name="Picture 3" descr="A graph on a tablet&#10;&#10;Description automatically generated">
            <a:extLst>
              <a:ext uri="{FF2B5EF4-FFF2-40B4-BE49-F238E27FC236}">
                <a16:creationId xmlns:a16="http://schemas.microsoft.com/office/drawing/2014/main" id="{6AA0D855-D77A-CA6A-D0A2-BB92B6E4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85" y="1245141"/>
            <a:ext cx="368191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805008" y="479072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Data Analysis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2353-5D9C-3EC3-0BE1-2BD5D19E8255}"/>
              </a:ext>
            </a:extLst>
          </p:cNvPr>
          <p:cNvSpPr txBox="1"/>
          <p:nvPr/>
        </p:nvSpPr>
        <p:spPr>
          <a:xfrm>
            <a:off x="805008" y="1655456"/>
            <a:ext cx="29110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Category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6983E-0F06-B454-B4B9-D450297D18B7}"/>
              </a:ext>
            </a:extLst>
          </p:cNvPr>
          <p:cNvSpPr txBox="1"/>
          <p:nvPr/>
        </p:nvSpPr>
        <p:spPr>
          <a:xfrm>
            <a:off x="802888" y="3247928"/>
            <a:ext cx="291100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Regiona</a:t>
            </a:r>
            <a:r>
              <a:rPr lang="en-US" dirty="0">
                <a:solidFill>
                  <a:schemeClr val="dk1"/>
                </a:solidFill>
              </a:rPr>
              <a:t>l Analysis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4BE79-D288-CFB3-3CF7-38D9F3B6E586}"/>
              </a:ext>
            </a:extLst>
          </p:cNvPr>
          <p:cNvSpPr txBox="1"/>
          <p:nvPr/>
        </p:nvSpPr>
        <p:spPr>
          <a:xfrm>
            <a:off x="802888" y="2446916"/>
            <a:ext cx="29110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Correlation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14690-5DE0-F0CC-5892-F95C4F57BA3D}"/>
              </a:ext>
            </a:extLst>
          </p:cNvPr>
          <p:cNvSpPr txBox="1"/>
          <p:nvPr/>
        </p:nvSpPr>
        <p:spPr>
          <a:xfrm>
            <a:off x="805008" y="2034137"/>
            <a:ext cx="29110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Segment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E2AF0-BD78-2824-5630-BA52F4EAE30C}"/>
              </a:ext>
            </a:extLst>
          </p:cNvPr>
          <p:cNvSpPr txBox="1"/>
          <p:nvPr/>
        </p:nvSpPr>
        <p:spPr>
          <a:xfrm>
            <a:off x="802888" y="2841755"/>
            <a:ext cx="29110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Channel-specific Insights</a:t>
            </a:r>
          </a:p>
        </p:txBody>
      </p:sp>
    </p:spTree>
    <p:extLst>
      <p:ext uri="{BB962C8B-B14F-4D97-AF65-F5344CB8AC3E}">
        <p14:creationId xmlns:p14="http://schemas.microsoft.com/office/powerpoint/2010/main" val="25909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2419799" y="386658"/>
            <a:ext cx="4063686" cy="91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sz="2800" dirty="0"/>
              <a:t>Category Insights</a:t>
            </a:r>
          </a:p>
        </p:txBody>
      </p:sp>
      <p:pic>
        <p:nvPicPr>
          <p:cNvPr id="4" name="Picture 3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2C2A5DE6-113E-9FED-E175-3B169478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7" y="1483746"/>
            <a:ext cx="4775566" cy="27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167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Vidaloka</vt:lpstr>
      <vt:lpstr>Minimalist Business Slides XL by Slidesgo</vt:lpstr>
      <vt:lpstr>Data Analysis Competition  Montajat Wholesale Case</vt:lpstr>
      <vt:lpstr>Introduction</vt:lpstr>
      <vt:lpstr>Introduction</vt:lpstr>
      <vt:lpstr>01 Introduction</vt:lpstr>
      <vt:lpstr>Data Exploration</vt:lpstr>
      <vt:lpstr>02 Data Exploration</vt:lpstr>
      <vt:lpstr>Data Analysis </vt:lpstr>
      <vt:lpstr>03 Data Analysis</vt:lpstr>
      <vt:lpstr>Category Insights</vt:lpstr>
      <vt:lpstr>Customer Segment Analysis</vt:lpstr>
      <vt:lpstr>Correlation Analysis</vt:lpstr>
      <vt:lpstr>Channel-specific Insights</vt:lpstr>
      <vt:lpstr>Regional Analysis</vt:lpstr>
      <vt:lpstr>Outcome </vt:lpstr>
      <vt:lpstr>04 Outcome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Competition  Montajat Wholesale Case</dc:title>
  <dc:creator>ali alsaihati</dc:creator>
  <cp:lastModifiedBy>ALI YAHYA ALSAIHATI</cp:lastModifiedBy>
  <cp:revision>4</cp:revision>
  <dcterms:modified xsi:type="dcterms:W3CDTF">2023-12-03T13:09:09Z</dcterms:modified>
</cp:coreProperties>
</file>