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9" r:id="rId6"/>
    <p:sldId id="291" r:id="rId7"/>
    <p:sldId id="292" r:id="rId8"/>
    <p:sldId id="293" r:id="rId9"/>
    <p:sldId id="294" r:id="rId10"/>
    <p:sldId id="295" r:id="rId11"/>
    <p:sldId id="269" r:id="rId12"/>
    <p:sldId id="290" r:id="rId13"/>
    <p:sldId id="297" r:id="rId14"/>
    <p:sldId id="303" r:id="rId15"/>
    <p:sldId id="300" r:id="rId16"/>
    <p:sldId id="298" r:id="rId17"/>
    <p:sldId id="312" r:id="rId18"/>
    <p:sldId id="301" r:id="rId19"/>
    <p:sldId id="304" r:id="rId20"/>
    <p:sldId id="299" r:id="rId21"/>
    <p:sldId id="305" r:id="rId22"/>
    <p:sldId id="306" r:id="rId23"/>
    <p:sldId id="307" r:id="rId24"/>
    <p:sldId id="308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4" autoAdjust="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80E2-DC85-4C02-AA54-52B90FB4120F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DFE16A9C-EAD8-495E-AF36-CD8832A451EC}">
      <dgm:prSet phldrT="[Text]" custT="1"/>
      <dgm:spPr/>
      <dgm:t>
        <a:bodyPr/>
        <a:lstStyle/>
        <a:p>
          <a:r>
            <a:rPr lang="en-US" sz="3600" dirty="0" smtClean="0">
              <a:latin typeface="Arial" panose="020B0604020202020204" pitchFamily="34" charset="0"/>
              <a:cs typeface="Arial" panose="020B0604020202020204" pitchFamily="34" charset="0"/>
            </a:rPr>
            <a:t>Activity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6B839-702F-4991-9E3E-8B26DE8AC69F}" type="parTrans" cxnId="{C095599F-BE4C-4C88-B021-2269E22B9142}">
      <dgm:prSet/>
      <dgm:spPr/>
      <dgm:t>
        <a:bodyPr/>
        <a:lstStyle/>
        <a:p>
          <a:endParaRPr lang="en-US"/>
        </a:p>
      </dgm:t>
    </dgm:pt>
    <dgm:pt modelId="{D701D794-F8C9-4275-8009-FF3590BFF24F}" type="sibTrans" cxnId="{C095599F-BE4C-4C88-B021-2269E22B9142}">
      <dgm:prSet/>
      <dgm:spPr/>
      <dgm:t>
        <a:bodyPr/>
        <a:lstStyle/>
        <a:p>
          <a:endParaRPr lang="en-US"/>
        </a:p>
      </dgm:t>
    </dgm:pt>
    <dgm:pt modelId="{B689982E-D375-42C0-9375-8D428B0F53A2}">
      <dgm:prSet phldrT="[Text]" custT="1"/>
      <dgm:spPr/>
      <dgm:t>
        <a:bodyPr/>
        <a:lstStyle/>
        <a:p>
          <a:r>
            <a:rPr lang="en-US" sz="3600" dirty="0" smtClean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142E0D-1277-4200-812B-E3EB705F0319}" type="parTrans" cxnId="{FEF7C4ED-91FE-407F-A745-3F56D6715B53}">
      <dgm:prSet/>
      <dgm:spPr/>
      <dgm:t>
        <a:bodyPr/>
        <a:lstStyle/>
        <a:p>
          <a:endParaRPr lang="en-US"/>
        </a:p>
      </dgm:t>
    </dgm:pt>
    <dgm:pt modelId="{049DD76A-A575-48AA-8C98-3629C398A884}" type="sibTrans" cxnId="{FEF7C4ED-91FE-407F-A745-3F56D6715B53}">
      <dgm:prSet/>
      <dgm:spPr/>
      <dgm:t>
        <a:bodyPr/>
        <a:lstStyle/>
        <a:p>
          <a:endParaRPr lang="en-US"/>
        </a:p>
      </dgm:t>
    </dgm:pt>
    <dgm:pt modelId="{45EA60AA-4FA0-46A7-B072-3316D0C02371}">
      <dgm:prSet phldrT="[Text]" custT="1"/>
      <dgm:spPr/>
      <dgm:t>
        <a:bodyPr/>
        <a:lstStyle/>
        <a:p>
          <a:r>
            <a:rPr lang="en-US" sz="3600" dirty="0" smtClean="0">
              <a:latin typeface="Arial" panose="020B0604020202020204" pitchFamily="34" charset="0"/>
              <a:cs typeface="Arial" panose="020B0604020202020204" pitchFamily="34" charset="0"/>
            </a:rPr>
            <a:t>task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4601CC-9953-40BF-A192-CB2C681A2906}" type="parTrans" cxnId="{3622DA3B-9B9B-4F20-908E-248A2C07DF2C}">
      <dgm:prSet/>
      <dgm:spPr/>
      <dgm:t>
        <a:bodyPr/>
        <a:lstStyle/>
        <a:p>
          <a:endParaRPr lang="en-US"/>
        </a:p>
      </dgm:t>
    </dgm:pt>
    <dgm:pt modelId="{36B7F156-D378-42C5-9088-2BB468432DD1}" type="sibTrans" cxnId="{3622DA3B-9B9B-4F20-908E-248A2C07DF2C}">
      <dgm:prSet/>
      <dgm:spPr/>
      <dgm:t>
        <a:bodyPr/>
        <a:lstStyle/>
        <a:p>
          <a:endParaRPr lang="en-US"/>
        </a:p>
      </dgm:t>
    </dgm:pt>
    <dgm:pt modelId="{7E8A6ED2-16AE-44E0-AD57-23AE9B7ACF86}" type="pres">
      <dgm:prSet presAssocID="{A88580E2-DC85-4C02-AA54-52B90FB4120F}" presName="Name0" presStyleCnt="0">
        <dgm:presLayoutVars>
          <dgm:dir/>
          <dgm:resizeHandles val="exact"/>
        </dgm:presLayoutVars>
      </dgm:prSet>
      <dgm:spPr/>
    </dgm:pt>
    <dgm:pt modelId="{B74896C3-8C20-4552-9D5F-5770081AE741}" type="pres">
      <dgm:prSet presAssocID="{DFE16A9C-EAD8-495E-AF36-CD8832A451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26991-96FE-49DB-A769-6EC059019E90}" type="pres">
      <dgm:prSet presAssocID="{D701D794-F8C9-4275-8009-FF3590BFF24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A02337-8BDC-440B-87CF-64E95616A7D1}" type="pres">
      <dgm:prSet presAssocID="{D701D794-F8C9-4275-8009-FF3590BFF24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9A59E6-B403-458C-9210-1FEFD0774531}" type="pres">
      <dgm:prSet presAssocID="{B689982E-D375-42C0-9375-8D428B0F53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91563-C1AB-4D47-A884-54F7D6A5756A}" type="pres">
      <dgm:prSet presAssocID="{049DD76A-A575-48AA-8C98-3629C398A88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8A494B5-7789-4E29-8836-B9856F88C3C9}" type="pres">
      <dgm:prSet presAssocID="{049DD76A-A575-48AA-8C98-3629C398A88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0E7B3F-F67C-4FEF-842C-1C09E8BEF585}" type="pres">
      <dgm:prSet presAssocID="{45EA60AA-4FA0-46A7-B072-3316D0C0237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22DA3B-9B9B-4F20-908E-248A2C07DF2C}" srcId="{A88580E2-DC85-4C02-AA54-52B90FB4120F}" destId="{45EA60AA-4FA0-46A7-B072-3316D0C02371}" srcOrd="2" destOrd="0" parTransId="{084601CC-9953-40BF-A192-CB2C681A2906}" sibTransId="{36B7F156-D378-42C5-9088-2BB468432DD1}"/>
    <dgm:cxn modelId="{C095599F-BE4C-4C88-B021-2269E22B9142}" srcId="{A88580E2-DC85-4C02-AA54-52B90FB4120F}" destId="{DFE16A9C-EAD8-495E-AF36-CD8832A451EC}" srcOrd="0" destOrd="0" parTransId="{D346B839-702F-4991-9E3E-8B26DE8AC69F}" sibTransId="{D701D794-F8C9-4275-8009-FF3590BFF24F}"/>
    <dgm:cxn modelId="{B5BCA47F-09A2-4A99-A90F-ED7E999446A1}" type="presOf" srcId="{049DD76A-A575-48AA-8C98-3629C398A884}" destId="{38A494B5-7789-4E29-8836-B9856F88C3C9}" srcOrd="1" destOrd="0" presId="urn:microsoft.com/office/officeart/2005/8/layout/process1"/>
    <dgm:cxn modelId="{43305933-DA7B-47A9-88B9-96C61F5D109E}" type="presOf" srcId="{049DD76A-A575-48AA-8C98-3629C398A884}" destId="{8BE91563-C1AB-4D47-A884-54F7D6A5756A}" srcOrd="0" destOrd="0" presId="urn:microsoft.com/office/officeart/2005/8/layout/process1"/>
    <dgm:cxn modelId="{B9F75F72-66D9-44B8-B3E6-B1A72E18E25F}" type="presOf" srcId="{B689982E-D375-42C0-9375-8D428B0F53A2}" destId="{519A59E6-B403-458C-9210-1FEFD0774531}" srcOrd="0" destOrd="0" presId="urn:microsoft.com/office/officeart/2005/8/layout/process1"/>
    <dgm:cxn modelId="{34A3CFBA-5BDB-49D8-9C13-9E98355BC81B}" type="presOf" srcId="{D701D794-F8C9-4275-8009-FF3590BFF24F}" destId="{0BA02337-8BDC-440B-87CF-64E95616A7D1}" srcOrd="1" destOrd="0" presId="urn:microsoft.com/office/officeart/2005/8/layout/process1"/>
    <dgm:cxn modelId="{17E7C8A3-ADE9-420A-9496-265115CFE0AD}" type="presOf" srcId="{A88580E2-DC85-4C02-AA54-52B90FB4120F}" destId="{7E8A6ED2-16AE-44E0-AD57-23AE9B7ACF86}" srcOrd="0" destOrd="0" presId="urn:microsoft.com/office/officeart/2005/8/layout/process1"/>
    <dgm:cxn modelId="{F3380525-7D78-4B90-BF65-D98A92936B16}" type="presOf" srcId="{DFE16A9C-EAD8-495E-AF36-CD8832A451EC}" destId="{B74896C3-8C20-4552-9D5F-5770081AE741}" srcOrd="0" destOrd="0" presId="urn:microsoft.com/office/officeart/2005/8/layout/process1"/>
    <dgm:cxn modelId="{FEF7C4ED-91FE-407F-A745-3F56D6715B53}" srcId="{A88580E2-DC85-4C02-AA54-52B90FB4120F}" destId="{B689982E-D375-42C0-9375-8D428B0F53A2}" srcOrd="1" destOrd="0" parTransId="{30142E0D-1277-4200-812B-E3EB705F0319}" sibTransId="{049DD76A-A575-48AA-8C98-3629C398A884}"/>
    <dgm:cxn modelId="{1EC2B698-9BEA-4E2D-83A0-AF62F062E38A}" type="presOf" srcId="{D701D794-F8C9-4275-8009-FF3590BFF24F}" destId="{D7F26991-96FE-49DB-A769-6EC059019E90}" srcOrd="0" destOrd="0" presId="urn:microsoft.com/office/officeart/2005/8/layout/process1"/>
    <dgm:cxn modelId="{149D8E5D-8710-401A-8D39-2A3E45120356}" type="presOf" srcId="{45EA60AA-4FA0-46A7-B072-3316D0C02371}" destId="{FD0E7B3F-F67C-4FEF-842C-1C09E8BEF585}" srcOrd="0" destOrd="0" presId="urn:microsoft.com/office/officeart/2005/8/layout/process1"/>
    <dgm:cxn modelId="{377AEFC8-3A42-424E-B143-2D7F81CFF3FC}" type="presParOf" srcId="{7E8A6ED2-16AE-44E0-AD57-23AE9B7ACF86}" destId="{B74896C3-8C20-4552-9D5F-5770081AE741}" srcOrd="0" destOrd="0" presId="urn:microsoft.com/office/officeart/2005/8/layout/process1"/>
    <dgm:cxn modelId="{70AF4B0C-0390-4F0F-9279-6B19B968A2E2}" type="presParOf" srcId="{7E8A6ED2-16AE-44E0-AD57-23AE9B7ACF86}" destId="{D7F26991-96FE-49DB-A769-6EC059019E90}" srcOrd="1" destOrd="0" presId="urn:microsoft.com/office/officeart/2005/8/layout/process1"/>
    <dgm:cxn modelId="{E900FD6C-048C-4923-BEB0-34B4AD79D6F9}" type="presParOf" srcId="{D7F26991-96FE-49DB-A769-6EC059019E90}" destId="{0BA02337-8BDC-440B-87CF-64E95616A7D1}" srcOrd="0" destOrd="0" presId="urn:microsoft.com/office/officeart/2005/8/layout/process1"/>
    <dgm:cxn modelId="{697CAC58-CF00-4956-BA2A-0E4AE2102969}" type="presParOf" srcId="{7E8A6ED2-16AE-44E0-AD57-23AE9B7ACF86}" destId="{519A59E6-B403-458C-9210-1FEFD0774531}" srcOrd="2" destOrd="0" presId="urn:microsoft.com/office/officeart/2005/8/layout/process1"/>
    <dgm:cxn modelId="{5DD065E2-58DF-472E-982B-31BA35138692}" type="presParOf" srcId="{7E8A6ED2-16AE-44E0-AD57-23AE9B7ACF86}" destId="{8BE91563-C1AB-4D47-A884-54F7D6A5756A}" srcOrd="3" destOrd="0" presId="urn:microsoft.com/office/officeart/2005/8/layout/process1"/>
    <dgm:cxn modelId="{4A3B88A8-34E5-4199-B8FE-E84A6C6D13E5}" type="presParOf" srcId="{8BE91563-C1AB-4D47-A884-54F7D6A5756A}" destId="{38A494B5-7789-4E29-8836-B9856F88C3C9}" srcOrd="0" destOrd="0" presId="urn:microsoft.com/office/officeart/2005/8/layout/process1"/>
    <dgm:cxn modelId="{4E555570-CC8A-4292-AB02-31431CA94E2F}" type="presParOf" srcId="{7E8A6ED2-16AE-44E0-AD57-23AE9B7ACF86}" destId="{FD0E7B3F-F67C-4FEF-842C-1C09E8BEF5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896C3-8C20-4552-9D5F-5770081AE741}">
      <dsp:nvSpPr>
        <dsp:cNvPr id="0" name=""/>
        <dsp:cNvSpPr/>
      </dsp:nvSpPr>
      <dsp:spPr>
        <a:xfrm>
          <a:off x="7436" y="1562631"/>
          <a:ext cx="2222666" cy="1333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Activity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96" y="1601691"/>
        <a:ext cx="2144546" cy="1255480"/>
      </dsp:txXfrm>
    </dsp:sp>
    <dsp:sp modelId="{D7F26991-96FE-49DB-A769-6EC059019E90}">
      <dsp:nvSpPr>
        <dsp:cNvPr id="0" name=""/>
        <dsp:cNvSpPr/>
      </dsp:nvSpPr>
      <dsp:spPr>
        <a:xfrm>
          <a:off x="2452369" y="1953820"/>
          <a:ext cx="471205" cy="551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452369" y="2064064"/>
        <a:ext cx="329844" cy="330733"/>
      </dsp:txXfrm>
    </dsp:sp>
    <dsp:sp modelId="{519A59E6-B403-458C-9210-1FEFD0774531}">
      <dsp:nvSpPr>
        <dsp:cNvPr id="0" name=""/>
        <dsp:cNvSpPr/>
      </dsp:nvSpPr>
      <dsp:spPr>
        <a:xfrm>
          <a:off x="3119170" y="1562631"/>
          <a:ext cx="2222666" cy="1333600"/>
        </a:xfrm>
        <a:prstGeom prst="roundRect">
          <a:avLst>
            <a:gd name="adj" fmla="val 10000"/>
          </a:avLst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8230" y="1601691"/>
        <a:ext cx="2144546" cy="1255480"/>
      </dsp:txXfrm>
    </dsp:sp>
    <dsp:sp modelId="{8BE91563-C1AB-4D47-A884-54F7D6A5756A}">
      <dsp:nvSpPr>
        <dsp:cNvPr id="0" name=""/>
        <dsp:cNvSpPr/>
      </dsp:nvSpPr>
      <dsp:spPr>
        <a:xfrm>
          <a:off x="5564103" y="1953820"/>
          <a:ext cx="471205" cy="551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564103" y="2064064"/>
        <a:ext cx="329844" cy="330733"/>
      </dsp:txXfrm>
    </dsp:sp>
    <dsp:sp modelId="{FD0E7B3F-F67C-4FEF-842C-1C09E8BEF585}">
      <dsp:nvSpPr>
        <dsp:cNvPr id="0" name=""/>
        <dsp:cNvSpPr/>
      </dsp:nvSpPr>
      <dsp:spPr>
        <a:xfrm>
          <a:off x="6230903" y="1562631"/>
          <a:ext cx="2222666" cy="1333600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anose="020B0604020202020204" pitchFamily="34" charset="0"/>
              <a:cs typeface="Arial" panose="020B0604020202020204" pitchFamily="34" charset="0"/>
            </a:rPr>
            <a:t>task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69963" y="1601691"/>
        <a:ext cx="2144546" cy="125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4D9-FF75-4B2F-908F-C233E2379BF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3CEA0-4C3A-4DA6-8AF6-3EA6C6D9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Choosing the right software process model for your project can be difficult. If you know your requirements well, it will be easier to select a model that best matches your needs. You need to keep the following factors in mind when selecting your software process model: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F3F0-5570-4244-8488-7EF03046F7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2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7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573EEC-6BB8-4D91-8E99-0427D44755F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13906D-F2A2-46D5-8F43-5C5D1DB9EC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Software Engineering –lecture 01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Aqsa Umar</a:t>
            </a:r>
          </a:p>
          <a:p>
            <a:r>
              <a:rPr lang="en-US" dirty="0" smtClean="0"/>
              <a:t>Date:19/9/2023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1472672" cy="1499616"/>
          </a:xfrm>
        </p:spPr>
        <p:txBody>
          <a:bodyPr/>
          <a:lstStyle/>
          <a:p>
            <a:r>
              <a:rPr lang="en-GB" altLang="en-US" dirty="0"/>
              <a:t>What does a software </a:t>
            </a:r>
            <a:r>
              <a:rPr lang="en-GB" altLang="en-US" dirty="0" smtClean="0"/>
              <a:t>engineer </a:t>
            </a:r>
            <a:r>
              <a:rPr lang="en-GB" altLang="en-US" dirty="0"/>
              <a:t>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660" y="1884067"/>
            <a:ext cx="10310413" cy="402336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140000"/>
              <a:buNone/>
            </a:pPr>
            <a:r>
              <a:rPr lang="en-GB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engineers should </a:t>
            </a:r>
            <a:endParaRPr lang="en-GB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Adopt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systematic and organised approach to all aspects of software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development.</a:t>
            </a:r>
          </a:p>
          <a:p>
            <a:pPr algn="just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use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appropriate tools and techniques depending on </a:t>
            </a: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lnSpc>
                <a:spcPct val="2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The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to be solved, </a:t>
            </a: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lnSpc>
                <a:spcPct val="2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The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constraints and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resources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</a:p>
          <a:p>
            <a:pPr algn="just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Understand and communicate processes for improved software development within their organization and Be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effective team members and/or leaders.</a:t>
            </a:r>
          </a:p>
        </p:txBody>
      </p:sp>
    </p:spTree>
    <p:extLst>
      <p:ext uri="{BB962C8B-B14F-4D97-AF65-F5344CB8AC3E}">
        <p14:creationId xmlns:p14="http://schemas.microsoft.com/office/powerpoint/2010/main" val="36646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00" y="283767"/>
            <a:ext cx="9720072" cy="1499616"/>
          </a:xfrm>
        </p:spPr>
        <p:txBody>
          <a:bodyPr/>
          <a:lstStyle/>
          <a:p>
            <a:r>
              <a:rPr lang="en-US" dirty="0" smtClean="0"/>
              <a:t>Software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381" y="4326158"/>
            <a:ext cx="9458012" cy="3525967"/>
          </a:xfrm>
        </p:spPr>
        <p:txBody>
          <a:bodyPr>
            <a:normAutofit/>
          </a:bodyPr>
          <a:lstStyle/>
          <a:p>
            <a:pPr lvl="4">
              <a:lnSpc>
                <a:spcPct val="160000"/>
              </a:lnSpc>
              <a:buSzPct val="109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products Running Over-Budget</a:t>
            </a:r>
          </a:p>
          <a:p>
            <a:pPr lvl="4">
              <a:lnSpc>
                <a:spcPct val="16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Software products running over-time </a:t>
            </a:r>
          </a:p>
          <a:p>
            <a:pPr lvl="4">
              <a:lnSpc>
                <a:spcPct val="16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Low quality of software products</a:t>
            </a:r>
          </a:p>
          <a:p>
            <a:pPr lvl="4">
              <a:lnSpc>
                <a:spcPct val="16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Not meeting the requirement </a:t>
            </a:r>
          </a:p>
          <a:p>
            <a:pPr>
              <a:lnSpc>
                <a:spcPct val="16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128" y="1351447"/>
            <a:ext cx="10189832" cy="2741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notion of software engineering was first proposed in 1968 at a conference held to discuss what was then called the software crisis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became clear that individual approaches to program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 not scale up to large and complex software systems.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were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Crisis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Afterwards, structured </a:t>
            </a:r>
            <a:r>
              <a:rPr lang="en-US" dirty="0"/>
              <a:t>programming, information hiding, and object-oriented development.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Tools </a:t>
            </a:r>
            <a:r>
              <a:rPr lang="en-US" dirty="0"/>
              <a:t>and standard notations were developed which are the basis of today’s software engineering.</a:t>
            </a:r>
          </a:p>
        </p:txBody>
      </p:sp>
    </p:spTree>
    <p:extLst>
      <p:ext uri="{BB962C8B-B14F-4D97-AF65-F5344CB8AC3E}">
        <p14:creationId xmlns:p14="http://schemas.microsoft.com/office/powerpoint/2010/main" val="38519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Software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10413" cy="43700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defines who is doing what when and how to reach a certain goal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What is a software process model? Top 7 models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27" y="2833635"/>
            <a:ext cx="6781339" cy="285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8462"/>
            <a:ext cx="10178981" cy="448056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engineering, a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 process 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the mechanism of dividing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development work into distinct phases to improve design, product management, and project management.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also known as a 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development life cycle. 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goal of a software process model is to provide guidance for controlling and coordinating the tasks to achieve the end product and objectives as effectively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848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215" y="1768510"/>
            <a:ext cx="9849898" cy="441022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Activity: Aims to achieve a broader goal or objective.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Action: Involves a set of tasks that collectively produce a significant work product.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Tasks: Concentrate on specific, well-defined objectives, generating tangible outcomes individually.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41187794"/>
              </p:ext>
            </p:extLst>
          </p:nvPr>
        </p:nvGraphicFramePr>
        <p:xfrm>
          <a:off x="1788606" y="3268126"/>
          <a:ext cx="8461007" cy="445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3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Action: </a:t>
            </a:r>
            <a:r>
              <a:rPr lang="en-US" b="1" dirty="0"/>
              <a:t>Gathering Supplies</a:t>
            </a:r>
          </a:p>
          <a:p>
            <a:pPr algn="just"/>
            <a:r>
              <a:rPr lang="en-US" dirty="0"/>
              <a:t>Activity: </a:t>
            </a:r>
            <a:r>
              <a:rPr lang="en-US" b="1" dirty="0"/>
              <a:t>Collecting the necessary items for making coffee.</a:t>
            </a:r>
          </a:p>
          <a:p>
            <a:pPr algn="just"/>
            <a:r>
              <a:rPr lang="en-US" dirty="0" smtClean="0"/>
              <a:t>Tasks: </a:t>
            </a:r>
          </a:p>
          <a:p>
            <a:pPr algn="just"/>
            <a:r>
              <a:rPr lang="en-US" dirty="0" smtClean="0"/>
              <a:t>Retrieve </a:t>
            </a:r>
            <a:r>
              <a:rPr lang="en-US" dirty="0"/>
              <a:t>coffee beans or ground coffee.</a:t>
            </a:r>
          </a:p>
          <a:p>
            <a:pPr algn="just"/>
            <a:r>
              <a:rPr lang="en-US" dirty="0"/>
              <a:t>Take out a coffee mug.</a:t>
            </a:r>
          </a:p>
          <a:p>
            <a:pPr algn="just"/>
            <a:r>
              <a:rPr lang="en-US" dirty="0"/>
              <a:t>Get a coffee maker or kettle.</a:t>
            </a:r>
          </a:p>
          <a:p>
            <a:pPr algn="just"/>
            <a:r>
              <a:rPr lang="en-US" dirty="0"/>
              <a:t>Measure the amount of coffee needed.</a:t>
            </a:r>
          </a:p>
          <a:p>
            <a:pPr algn="just"/>
            <a:r>
              <a:rPr lang="en-US" dirty="0"/>
              <a:t>Action: Preparing Equipment</a:t>
            </a:r>
          </a:p>
        </p:txBody>
      </p:sp>
    </p:spTree>
    <p:extLst>
      <p:ext uri="{BB962C8B-B14F-4D97-AF65-F5344CB8AC3E}">
        <p14:creationId xmlns:p14="http://schemas.microsoft.com/office/powerpoint/2010/main" val="294142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8607"/>
            <a:ext cx="10219977" cy="49337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model will define the following: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tasks to be performed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and output of each task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 and post conditions for each task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flow and sequence of each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0" indent="0">
              <a:lnSpc>
                <a:spcPct val="200000"/>
              </a:lnSpc>
              <a:buClr>
                <a:schemeClr val="tx1"/>
              </a:buClr>
              <a:buSzPct val="14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spiral model, incremental model, RAD model, Prototype model,...etc.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8847"/>
            <a:ext cx="9214338" cy="5154805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process framework establishes the foundation for a complete software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engineering process.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framework encompasses a set of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umbrella activities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are applicable across the entire software process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generic process framework for software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encompasses five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87641"/>
            <a:ext cx="9807995" cy="472172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is a set of instructions, data or programs used to operate computers and execute specific tasks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is a set of programs (sequence of instructions) that allows the users to perform a well-defined function or some specified task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: Microsoft window, MS word, google chrome,….etc.</a:t>
            </a:r>
          </a:p>
          <a:p>
            <a:pPr algn="just">
              <a:lnSpc>
                <a:spcPct val="20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Framework</a:t>
            </a:r>
            <a:endParaRPr lang="en-US" dirty="0"/>
          </a:p>
        </p:txBody>
      </p:sp>
      <p:pic>
        <p:nvPicPr>
          <p:cNvPr id="1026" name="Picture 2" descr="Software Process Frame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9"/>
          <a:stretch/>
        </p:blipFill>
        <p:spPr bwMode="auto">
          <a:xfrm>
            <a:off x="6042411" y="1923644"/>
            <a:ext cx="5963110" cy="460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2084832"/>
            <a:ext cx="5456255" cy="4773168"/>
          </a:xfrm>
        </p:spPr>
        <p:txBody>
          <a:bodyPr>
            <a:noAutofit/>
          </a:bodyPr>
          <a:lstStyle/>
          <a:p>
            <a:pPr algn="just"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Common Framework Activities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02920" lvl="3" indent="0" algn="just">
              <a:buSzPct val="8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Communication, planning, modeling, construction, Deployment.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Umbrella Activities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02920" lvl="3" indent="0" algn="just">
              <a:lnSpc>
                <a:spcPct val="100000"/>
              </a:lnSpc>
              <a:buSzPct val="8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project tracking  and control, Risk Management, Technical Review, Software Configuration management, software quality assurance,  Reusability management.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Framework Activities:</a:t>
            </a:r>
          </a:p>
          <a:p>
            <a:pPr marL="502920" lvl="3" indent="0" algn="just">
              <a:lnSpc>
                <a:spcPct val="100000"/>
              </a:lnSpc>
              <a:buSzPct val="8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activities are performed to achieve the desired software product.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715845"/>
            <a:ext cx="9720072" cy="1499616"/>
          </a:xfrm>
        </p:spPr>
        <p:txBody>
          <a:bodyPr>
            <a:noAutofit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Common Framework Activities:</a:t>
            </a:r>
            <a:br>
              <a:rPr lang="en-US" sz="4800" dirty="0"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4" y="1909187"/>
            <a:ext cx="9849897" cy="44001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Engage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vital conversations with customers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map—called a software project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  Employ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models, like sketches for architects or blueprints for 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cs typeface="Arial" panose="020B0604020202020204" pitchFamily="34" charset="0"/>
              </a:rPr>
              <a:t>Common Framework </a:t>
            </a:r>
            <a:r>
              <a:rPr lang="en-US" sz="5400" dirty="0" smtClean="0">
                <a:cs typeface="Arial" panose="020B0604020202020204" pitchFamily="34" charset="0"/>
              </a:rPr>
              <a:t>Activities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547445"/>
            <a:ext cx="9476399" cy="4772967"/>
          </a:xfrm>
        </p:spPr>
        <p:txBody>
          <a:bodyPr>
            <a:normAutofit fontScale="925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generation (manual or automated) with rigorous testing to uncover and rectify errors in the code, an essential phase in software development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Deliver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software, either as a complete product or a partial increment, to the customer for evaluation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feedback.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03" y="1954403"/>
            <a:ext cx="10380751" cy="47679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engineering process framework activities are complemented by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umbrella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activity.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Tracking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Monitor progress and take action to stay on schedule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Identify and address potential project and product risks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Assurance: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Ensure high-quality software through defined activities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96" y="92847"/>
            <a:ext cx="9720072" cy="149961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96" y="432079"/>
            <a:ext cx="11278404" cy="63304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</a:t>
            </a:r>
            <a:r>
              <a:rPr lang="en-US" b="1" dirty="0" smtClean="0"/>
              <a:t>Technical Reviews: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- Review work for errors before moving to the next step.</a:t>
            </a:r>
          </a:p>
          <a:p>
            <a:pPr>
              <a:lnSpc>
                <a:spcPct val="150000"/>
              </a:lnSpc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b="1" dirty="0" smtClean="0"/>
              <a:t>Software </a:t>
            </a:r>
            <a:r>
              <a:rPr lang="en-US" b="1" dirty="0"/>
              <a:t>Configuration </a:t>
            </a:r>
            <a:r>
              <a:rPr lang="en-US" b="1" dirty="0" smtClean="0"/>
              <a:t>Management: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- Manage changes effectively throughout the development process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6. </a:t>
            </a:r>
            <a:r>
              <a:rPr lang="en-US" b="1" dirty="0" smtClean="0"/>
              <a:t>Reusability Management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- Define and promote reuse of work components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7. </a:t>
            </a:r>
            <a:r>
              <a:rPr lang="en-US" b="1" dirty="0" smtClean="0"/>
              <a:t>Work </a:t>
            </a:r>
            <a:r>
              <a:rPr lang="en-US" b="1" dirty="0"/>
              <a:t>Product Preparation and </a:t>
            </a:r>
            <a:r>
              <a:rPr lang="en-US" b="1" dirty="0" smtClean="0"/>
              <a:t>Production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- Create necessary work products for the project.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7" y="203379"/>
            <a:ext cx="9720072" cy="1499616"/>
          </a:xfrm>
        </p:spPr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320" y="1244589"/>
            <a:ext cx="9598689" cy="463128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Factors in choosing a software 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process model:</a:t>
            </a:r>
            <a:endParaRPr lang="en-U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Project Requirement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Size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Complexity 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Cost of Delay 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Involvement 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Familiarity with technology  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Resources</a:t>
            </a:r>
          </a:p>
        </p:txBody>
      </p:sp>
    </p:spTree>
    <p:extLst>
      <p:ext uri="{BB962C8B-B14F-4D97-AF65-F5344CB8AC3E}">
        <p14:creationId xmlns:p14="http://schemas.microsoft.com/office/powerpoint/2010/main" val="14284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8945"/>
            <a:ext cx="9720073" cy="445041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Engineering is the designing, testing and building of machines, structures and processes using math and Science.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Engineers figure out how things work and find practical uses for scientific discoveries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software Engineering, Electrical and Electronics Engineering, mechanical engineering….etc.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51" y="1924259"/>
            <a:ext cx="9720073" cy="402336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engineering is the establishment and use of sound engineering principles in order to obtain economically software that is reliable works efficiently on real computer machines. </a:t>
            </a:r>
          </a:p>
        </p:txBody>
      </p:sp>
    </p:spTree>
    <p:extLst>
      <p:ext uri="{BB962C8B-B14F-4D97-AF65-F5344CB8AC3E}">
        <p14:creationId xmlns:p14="http://schemas.microsoft.com/office/powerpoint/2010/main" val="30571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562708"/>
            <a:ext cx="9978013" cy="1723292"/>
          </a:xfrm>
        </p:spPr>
        <p:txBody>
          <a:bodyPr>
            <a:normAutofit/>
          </a:bodyPr>
          <a:lstStyle/>
          <a:p>
            <a:r>
              <a:rPr lang="en-US" sz="4800" dirty="0"/>
              <a:t>Software </a:t>
            </a:r>
            <a:r>
              <a:rPr lang="en-US" sz="4800" dirty="0" smtClean="0"/>
              <a:t>Engineering </a:t>
            </a:r>
            <a:r>
              <a:rPr lang="en-US" sz="4800" dirty="0" smtClean="0">
                <a:cs typeface="Arial" panose="020B0604020202020204" pitchFamily="34" charset="0"/>
              </a:rPr>
              <a:t>IEEE's </a:t>
            </a:r>
            <a:r>
              <a:rPr lang="en-US" sz="4800" dirty="0">
                <a:cs typeface="Arial" panose="020B0604020202020204" pitchFamily="34" charset="0"/>
              </a:rPr>
              <a:t>definition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65" y="2155371"/>
            <a:ext cx="9720073" cy="402336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engineering is defined as the application of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 systematic, disciplined, quantifiable approach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the development, operation, and maintenance of the software, and the study of this approaches</a:t>
            </a:r>
            <a:endParaRPr lang="en-US" sz="2400" dirty="0"/>
          </a:p>
        </p:txBody>
      </p:sp>
      <p:sp>
        <p:nvSpPr>
          <p:cNvPr id="4" name="AutoShape 2" descr="Image result for ie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335722" cy="402336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altLang="en-US" sz="2400" dirty="0" smtClean="0">
                <a:latin typeface="Arial" panose="020B0604020202020204" pitchFamily="34" charset="0"/>
              </a:rPr>
              <a:t>study </a:t>
            </a:r>
            <a:r>
              <a:rPr lang="en-US" altLang="en-US" sz="2400" dirty="0">
                <a:latin typeface="Arial" panose="020B0604020202020204" pitchFamily="34" charset="0"/>
              </a:rPr>
              <a:t>of software process, development/management principles, techniques, </a:t>
            </a:r>
            <a:r>
              <a:rPr lang="en-US" altLang="en-US" sz="2400" dirty="0" smtClean="0">
                <a:latin typeface="Arial" panose="020B0604020202020204" pitchFamily="34" charset="0"/>
              </a:rPr>
              <a:t>tools and notations.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Scope: </a:t>
            </a:r>
            <a:r>
              <a:rPr lang="en-US" altLang="en-US" sz="2400" dirty="0" smtClean="0">
                <a:latin typeface="Arial" panose="020B0604020202020204" pitchFamily="34" charset="0"/>
              </a:rPr>
              <a:t>production </a:t>
            </a:r>
            <a:r>
              <a:rPr lang="en-US" altLang="en-US" sz="2400" dirty="0">
                <a:latin typeface="Arial" panose="020B0604020202020204" pitchFamily="34" charset="0"/>
              </a:rPr>
              <a:t>of quality software, delivered on time, within budget, satisfying customers’ requirements and users’ </a:t>
            </a:r>
            <a:r>
              <a:rPr lang="en-US" altLang="en-US" sz="2400" dirty="0" smtClean="0">
                <a:latin typeface="Arial" panose="020B0604020202020204" pitchFamily="34" charset="0"/>
              </a:rPr>
              <a:t>needs.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Clr>
                <a:schemeClr val="tx1"/>
              </a:buClr>
              <a:buSzPct val="14000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10" y="557506"/>
            <a:ext cx="10655558" cy="1499616"/>
          </a:xfrm>
        </p:spPr>
        <p:txBody>
          <a:bodyPr/>
          <a:lstStyle/>
          <a:p>
            <a:r>
              <a:rPr lang="en-US" dirty="0"/>
              <a:t>Software Engineering-A Layered Technology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83" y="1928974"/>
            <a:ext cx="7011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engineering is a layered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5" y="2252139"/>
            <a:ext cx="7979013" cy="40352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57613" y="6287421"/>
            <a:ext cx="2236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layers</a:t>
            </a:r>
          </a:p>
        </p:txBody>
      </p:sp>
    </p:spTree>
    <p:extLst>
      <p:ext uri="{BB962C8B-B14F-4D97-AF65-F5344CB8AC3E}">
        <p14:creationId xmlns:p14="http://schemas.microsoft.com/office/powerpoint/2010/main" val="13125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Engineering-A Layered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13690" cy="4023360"/>
          </a:xfrm>
        </p:spPr>
        <p:txBody>
          <a:bodyPr>
            <a:noAutofit/>
          </a:bodyPr>
          <a:lstStyle/>
          <a:p>
            <a:pPr algn="just">
              <a:lnSpc>
                <a:spcPct val="25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automated or semi-automated support for the process and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5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technical how-to</a:t>
            </a:r>
            <a:r>
              <a:rPr lang="ja-JP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for building software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ja-JP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encompasses many tasks including communication, requirement analysis, design modeling, program construction, testing and support.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63" y="384249"/>
            <a:ext cx="10732443" cy="1499616"/>
          </a:xfrm>
        </p:spPr>
        <p:txBody>
          <a:bodyPr/>
          <a:lstStyle/>
          <a:p>
            <a:r>
              <a:rPr lang="en-US" dirty="0"/>
              <a:t>Software Engineering-A Layered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406769"/>
            <a:ext cx="9385965" cy="406958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process is a collection of activities, actions, and tasks that are performed when some work product is to be created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and where quality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ensured and change is managed. 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quality focus: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quality management and similar philosophies help software engineering teams continuously improve their processes and produce more mature approaches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 is built on a foundation of quality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bedrock that supports software engineering is a quality focus.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810</TotalTime>
  <Words>1106</Words>
  <Application>Microsoft Office PowerPoint</Application>
  <PresentationFormat>Widescreen</PresentationFormat>
  <Paragraphs>130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Software Engineering –lecture 01</vt:lpstr>
      <vt:lpstr>Software </vt:lpstr>
      <vt:lpstr>Engineering</vt:lpstr>
      <vt:lpstr>Software Engineering</vt:lpstr>
      <vt:lpstr>Software Engineering IEEE's definition</vt:lpstr>
      <vt:lpstr>Software Engineering</vt:lpstr>
      <vt:lpstr>Software Engineering-A Layered Technology</vt:lpstr>
      <vt:lpstr>Software Engineering-A Layered Technology</vt:lpstr>
      <vt:lpstr>Software Engineering-A Layered Technology</vt:lpstr>
      <vt:lpstr>What does a software engineer do?</vt:lpstr>
      <vt:lpstr>Software Crisis</vt:lpstr>
      <vt:lpstr>Software Crisis Cont.</vt:lpstr>
      <vt:lpstr>Software process</vt:lpstr>
      <vt:lpstr>Software process</vt:lpstr>
      <vt:lpstr>Software process model</vt:lpstr>
      <vt:lpstr>Software process</vt:lpstr>
      <vt:lpstr>Example</vt:lpstr>
      <vt:lpstr>Software process model</vt:lpstr>
      <vt:lpstr>Software process Framework</vt:lpstr>
      <vt:lpstr>Software process Framework</vt:lpstr>
      <vt:lpstr>Common Framework Activities: </vt:lpstr>
      <vt:lpstr>Common Framework Activities Cont.</vt:lpstr>
      <vt:lpstr>umbrella activities</vt:lpstr>
      <vt:lpstr>PowerPoint Presentation</vt:lpstr>
      <vt:lpstr>Software process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–lecture 01</dc:title>
  <dc:creator>ntech</dc:creator>
  <cp:lastModifiedBy>Microsoft account</cp:lastModifiedBy>
  <cp:revision>99</cp:revision>
  <dcterms:created xsi:type="dcterms:W3CDTF">2023-01-02T04:38:17Z</dcterms:created>
  <dcterms:modified xsi:type="dcterms:W3CDTF">2023-09-20T09:42:57Z</dcterms:modified>
</cp:coreProperties>
</file>