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93" d="100"/>
          <a:sy n="93" d="100"/>
        </p:scale>
        <p:origin x="7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1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87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8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7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4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4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9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0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EAD8A-7C3A-ACD7-BA96-0AEA6C6F4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516" y="1076635"/>
            <a:ext cx="3930256" cy="3495365"/>
          </a:xfrm>
        </p:spPr>
        <p:txBody>
          <a:bodyPr anchor="t">
            <a:normAutofit/>
          </a:bodyPr>
          <a:lstStyle/>
          <a:p>
            <a:r>
              <a:rPr lang="en-US" sz="4000" dirty="0" err="1"/>
              <a:t>Multiserver</a:t>
            </a:r>
            <a:r>
              <a:rPr lang="en-US" sz="4000" dirty="0"/>
              <a:t> Queue simulation (M/M/c)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192FA-6231-B3DB-FF87-005E37589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940" y="4525682"/>
            <a:ext cx="3638358" cy="1318124"/>
          </a:xfrm>
        </p:spPr>
        <p:txBody>
          <a:bodyPr anchor="b">
            <a:normAutofit fontScale="92500" lnSpcReduction="10000"/>
          </a:bodyPr>
          <a:lstStyle/>
          <a:p>
            <a:r>
              <a:rPr lang="en-US" dirty="0"/>
              <a:t>Hashim Al-</a:t>
            </a:r>
            <a:r>
              <a:rPr lang="en-US" dirty="0" err="1"/>
              <a:t>Sadah</a:t>
            </a:r>
            <a:endParaRPr lang="en-US" dirty="0"/>
          </a:p>
          <a:p>
            <a:r>
              <a:rPr lang="en-US" dirty="0" err="1"/>
              <a:t>Abdulwahab</a:t>
            </a:r>
            <a:r>
              <a:rPr lang="en-US" dirty="0"/>
              <a:t> Alghamdi</a:t>
            </a:r>
          </a:p>
          <a:p>
            <a:r>
              <a:rPr lang="en-US" dirty="0"/>
              <a:t>Hussain </a:t>
            </a:r>
            <a:r>
              <a:rPr lang="en-US" dirty="0" err="1"/>
              <a:t>Alsinan</a:t>
            </a:r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onnected sticks shaping polygons background">
            <a:extLst>
              <a:ext uri="{FF2B5EF4-FFF2-40B4-BE49-F238E27FC236}">
                <a16:creationId xmlns:a16="http://schemas.microsoft.com/office/drawing/2014/main" id="{2C9322FB-F39F-A89A-B656-986F1E3BB2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23" r="17880" b="-2"/>
          <a:stretch/>
        </p:blipFill>
        <p:spPr>
          <a:xfrm>
            <a:off x="5524500" y="1"/>
            <a:ext cx="66675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32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4E61-93D0-4561-E540-E7D3E698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95" y="213131"/>
            <a:ext cx="9922764" cy="6463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CD43EE-9E0D-C87D-A567-729B4A4CA739}"/>
              </a:ext>
            </a:extLst>
          </p:cNvPr>
          <p:cNvSpPr txBox="1"/>
          <p:nvPr/>
        </p:nvSpPr>
        <p:spPr>
          <a:xfrm>
            <a:off x="8543073" y="326818"/>
            <a:ext cx="2962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serverList</a:t>
            </a:r>
            <a:r>
              <a:rPr lang="en-US" dirty="0"/>
              <a:t> &lt;24,13&gt;</a:t>
            </a:r>
          </a:p>
          <a:p>
            <a:r>
              <a:rPr lang="en-US" dirty="0" err="1"/>
              <a:t>serverTime</a:t>
            </a:r>
            <a:r>
              <a:rPr lang="en-US" dirty="0"/>
              <a:t> &lt;12,6&gt;</a:t>
            </a:r>
          </a:p>
          <a:p>
            <a:r>
              <a:rPr lang="en-US" dirty="0" err="1"/>
              <a:t>earliestAvailableTime</a:t>
            </a:r>
            <a:r>
              <a:rPr lang="en-US" dirty="0"/>
              <a:t> = 13</a:t>
            </a:r>
          </a:p>
          <a:p>
            <a:r>
              <a:rPr lang="en-US" dirty="0" err="1"/>
              <a:t>startTime</a:t>
            </a:r>
            <a:r>
              <a:rPr lang="en-US" dirty="0"/>
              <a:t> =20</a:t>
            </a:r>
          </a:p>
          <a:p>
            <a:r>
              <a:rPr lang="en-US" dirty="0" err="1"/>
              <a:t>departureTime</a:t>
            </a:r>
            <a:r>
              <a:rPr lang="en-US" dirty="0"/>
              <a:t> = 30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34400E-CCB9-5308-7A9A-161BF8914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518893"/>
              </p:ext>
            </p:extLst>
          </p:nvPr>
        </p:nvGraphicFramePr>
        <p:xfrm>
          <a:off x="1069473" y="2514089"/>
          <a:ext cx="9422065" cy="331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43">
                  <a:extLst>
                    <a:ext uri="{9D8B030D-6E8A-4147-A177-3AD203B41FA5}">
                      <a16:colId xmlns:a16="http://schemas.microsoft.com/office/drawing/2014/main" val="3041726463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437366668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53111844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56408415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779029642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3129705701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3319955156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48135494"/>
                    </a:ext>
                  </a:extLst>
                </a:gridCol>
              </a:tblGrid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7191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253989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startTime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8262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998983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serverID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05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367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4E61-93D0-4561-E540-E7D3E698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95" y="213131"/>
            <a:ext cx="9922764" cy="6463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CD43EE-9E0D-C87D-A567-729B4A4CA739}"/>
              </a:ext>
            </a:extLst>
          </p:cNvPr>
          <p:cNvSpPr txBox="1"/>
          <p:nvPr/>
        </p:nvSpPr>
        <p:spPr>
          <a:xfrm>
            <a:off x="8543073" y="326818"/>
            <a:ext cx="30278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serverList</a:t>
            </a:r>
            <a:r>
              <a:rPr lang="en-US" dirty="0"/>
              <a:t> &lt;24,30&gt;</a:t>
            </a:r>
          </a:p>
          <a:p>
            <a:r>
              <a:rPr lang="en-US" dirty="0" err="1"/>
              <a:t>serverTime</a:t>
            </a:r>
            <a:r>
              <a:rPr lang="en-US" dirty="0"/>
              <a:t> &lt;12,16&gt;</a:t>
            </a:r>
          </a:p>
          <a:p>
            <a:r>
              <a:rPr lang="en-US" dirty="0" err="1"/>
              <a:t>earliestAvailableTime</a:t>
            </a:r>
            <a:r>
              <a:rPr lang="en-US" dirty="0"/>
              <a:t> = 24</a:t>
            </a:r>
          </a:p>
          <a:p>
            <a:r>
              <a:rPr lang="en-US" dirty="0" err="1"/>
              <a:t>startTime</a:t>
            </a:r>
            <a:r>
              <a:rPr lang="en-US" dirty="0"/>
              <a:t> =20</a:t>
            </a:r>
          </a:p>
          <a:p>
            <a:r>
              <a:rPr lang="en-US" dirty="0" err="1"/>
              <a:t>departureTime</a:t>
            </a:r>
            <a:r>
              <a:rPr lang="en-US" dirty="0"/>
              <a:t> = 30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34400E-CCB9-5308-7A9A-161BF89144F8}"/>
              </a:ext>
            </a:extLst>
          </p:cNvPr>
          <p:cNvGraphicFramePr>
            <a:graphicFrameLocks noGrp="1"/>
          </p:cNvGraphicFramePr>
          <p:nvPr/>
        </p:nvGraphicFramePr>
        <p:xfrm>
          <a:off x="1069473" y="2514089"/>
          <a:ext cx="9422065" cy="331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43">
                  <a:extLst>
                    <a:ext uri="{9D8B030D-6E8A-4147-A177-3AD203B41FA5}">
                      <a16:colId xmlns:a16="http://schemas.microsoft.com/office/drawing/2014/main" val="3041726463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437366668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53111844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56408415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779029642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3129705701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3319955156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48135494"/>
                    </a:ext>
                  </a:extLst>
                </a:gridCol>
              </a:tblGrid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7191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253989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startTime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8262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998983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serverID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05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311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D6353-BBA9-A2F8-C2D7-8637CC52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19" y="211096"/>
            <a:ext cx="5998458" cy="11290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cap="all" dirty="0"/>
              <a:t>Tracking N and AUC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6730FA-9493-8064-E605-1521958E9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4791" y="917838"/>
            <a:ext cx="6069273" cy="5022323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32BEB478-7B2C-B5AA-361C-439BB45EBF0D}"/>
              </a:ext>
            </a:extLst>
          </p:cNvPr>
          <p:cNvGrpSpPr/>
          <p:nvPr/>
        </p:nvGrpSpPr>
        <p:grpSpPr>
          <a:xfrm>
            <a:off x="608207" y="1851323"/>
            <a:ext cx="4709526" cy="3288366"/>
            <a:chOff x="608207" y="1551285"/>
            <a:chExt cx="4709526" cy="328836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681A34F-A775-48AF-395C-198ED9C89C83}"/>
                </a:ext>
              </a:extLst>
            </p:cNvPr>
            <p:cNvSpPr/>
            <p:nvPr/>
          </p:nvSpPr>
          <p:spPr>
            <a:xfrm>
              <a:off x="2248747" y="1551285"/>
              <a:ext cx="1425675" cy="50006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Event (clock)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6839303-D952-1F5D-9488-3999B1D87461}"/>
                </a:ext>
              </a:extLst>
            </p:cNvPr>
            <p:cNvSpPr/>
            <p:nvPr/>
          </p:nvSpPr>
          <p:spPr>
            <a:xfrm>
              <a:off x="853313" y="2573476"/>
              <a:ext cx="1078707" cy="50006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Arrival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1E8E379-2034-89C3-2E8B-1A1D83BE34D7}"/>
                </a:ext>
              </a:extLst>
            </p:cNvPr>
            <p:cNvSpPr/>
            <p:nvPr/>
          </p:nvSpPr>
          <p:spPr>
            <a:xfrm>
              <a:off x="3940493" y="2573476"/>
              <a:ext cx="1191104" cy="50006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Departure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B669BA5B-17F3-AC3E-4566-C35BBE8740B0}"/>
                </a:ext>
              </a:extLst>
            </p:cNvPr>
            <p:cNvCxnSpPr>
              <a:cxnSpLocks/>
              <a:stCxn id="15" idx="2"/>
              <a:endCxn id="23" idx="0"/>
            </p:cNvCxnSpPr>
            <p:nvPr/>
          </p:nvCxnSpPr>
          <p:spPr>
            <a:xfrm rot="16200000" flipH="1">
              <a:off x="3487751" y="1525182"/>
              <a:ext cx="522128" cy="157446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37561D97-AB9E-B7B5-5DEB-68B171D8A0F8}"/>
                </a:ext>
              </a:extLst>
            </p:cNvPr>
            <p:cNvCxnSpPr>
              <a:cxnSpLocks/>
              <a:stCxn id="15" idx="2"/>
              <a:endCxn id="22" idx="0"/>
            </p:cNvCxnSpPr>
            <p:nvPr/>
          </p:nvCxnSpPr>
          <p:spPr>
            <a:xfrm rot="5400000">
              <a:off x="1916062" y="1527953"/>
              <a:ext cx="522128" cy="1568918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AE2283B3-D37D-B246-F857-37D929546B29}"/>
                </a:ext>
              </a:extLst>
            </p:cNvPr>
            <p:cNvSpPr/>
            <p:nvPr/>
          </p:nvSpPr>
          <p:spPr>
            <a:xfrm>
              <a:off x="853313" y="4339588"/>
              <a:ext cx="1078707" cy="50006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N+1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51AF818C-5E75-7A82-9B45-14DE8A7E3248}"/>
                </a:ext>
              </a:extLst>
            </p:cNvPr>
            <p:cNvSpPr/>
            <p:nvPr/>
          </p:nvSpPr>
          <p:spPr>
            <a:xfrm>
              <a:off x="608207" y="3456532"/>
              <a:ext cx="1568918" cy="50006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Calculate AUC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7F239603-F751-D90F-1E88-F79E48FB9A9E}"/>
                </a:ext>
              </a:extLst>
            </p:cNvPr>
            <p:cNvSpPr/>
            <p:nvPr/>
          </p:nvSpPr>
          <p:spPr>
            <a:xfrm>
              <a:off x="3748815" y="3457920"/>
              <a:ext cx="1568918" cy="50006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Calculate AUC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EC5FFA4-2F35-93FA-C77E-5E2F4F5CD520}"/>
                </a:ext>
              </a:extLst>
            </p:cNvPr>
            <p:cNvSpPr/>
            <p:nvPr/>
          </p:nvSpPr>
          <p:spPr>
            <a:xfrm>
              <a:off x="3996691" y="4304729"/>
              <a:ext cx="1078707" cy="500063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N-1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6D58AE-A5B7-555A-66B5-8BCDE1909311}"/>
                </a:ext>
              </a:extLst>
            </p:cNvPr>
            <p:cNvCxnSpPr>
              <a:stCxn id="22" idx="2"/>
              <a:endCxn id="44" idx="0"/>
            </p:cNvCxnSpPr>
            <p:nvPr/>
          </p:nvCxnSpPr>
          <p:spPr>
            <a:xfrm flipH="1">
              <a:off x="1392666" y="3073539"/>
              <a:ext cx="1" cy="3829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0690DBE-22DA-EF78-54E4-5A658FC07E84}"/>
                </a:ext>
              </a:extLst>
            </p:cNvPr>
            <p:cNvCxnSpPr>
              <a:stCxn id="44" idx="2"/>
              <a:endCxn id="42" idx="0"/>
            </p:cNvCxnSpPr>
            <p:nvPr/>
          </p:nvCxnSpPr>
          <p:spPr>
            <a:xfrm>
              <a:off x="1392666" y="3956595"/>
              <a:ext cx="1" cy="3829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5CBC33F-8A28-51AA-6452-A0680DA66EFC}"/>
                </a:ext>
              </a:extLst>
            </p:cNvPr>
            <p:cNvCxnSpPr>
              <a:stCxn id="23" idx="2"/>
              <a:endCxn id="45" idx="0"/>
            </p:cNvCxnSpPr>
            <p:nvPr/>
          </p:nvCxnSpPr>
          <p:spPr>
            <a:xfrm flipH="1">
              <a:off x="4533274" y="3073539"/>
              <a:ext cx="2771" cy="3843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7EE3A38-732F-56AA-45D8-DF9CF9A9AF66}"/>
                </a:ext>
              </a:extLst>
            </p:cNvPr>
            <p:cNvCxnSpPr>
              <a:stCxn id="45" idx="2"/>
              <a:endCxn id="46" idx="0"/>
            </p:cNvCxnSpPr>
            <p:nvPr/>
          </p:nvCxnSpPr>
          <p:spPr>
            <a:xfrm>
              <a:off x="4533274" y="3957983"/>
              <a:ext cx="2771" cy="3467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2EA4BF9-FE09-F708-02A9-FC7EC758B3DF}"/>
                </a:ext>
              </a:extLst>
            </p:cNvPr>
            <p:cNvSpPr txBox="1"/>
            <p:nvPr/>
          </p:nvSpPr>
          <p:spPr>
            <a:xfrm>
              <a:off x="763201" y="1938246"/>
              <a:ext cx="1451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if AT(</a:t>
              </a:r>
              <a:r>
                <a:rPr 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) &lt; DT(j)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BE9BCD3-4FFE-E08C-7751-8851B2B38160}"/>
                </a:ext>
              </a:extLst>
            </p:cNvPr>
            <p:cNvSpPr txBox="1"/>
            <p:nvPr/>
          </p:nvSpPr>
          <p:spPr>
            <a:xfrm>
              <a:off x="3742869" y="1938246"/>
              <a:ext cx="1451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if AT(</a:t>
              </a:r>
              <a:r>
                <a:rPr lang="en-US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) &gt; DT(j)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970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E17-5150-866D-1369-FC523144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6D6E8-3870-F4FD-BC1F-EE5755A0AD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8135" y="1994016"/>
                <a:ext cx="5965807" cy="383872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Initial parameters needed: </a:t>
                </a:r>
              </a:p>
              <a:p>
                <a:pPr lvl="1"/>
                <a:r>
                  <a:rPr lang="en-US" dirty="0"/>
                  <a:t>Lambda (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λ),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Mue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(µ), Number of servers (c) and number of customers. </a:t>
                </a:r>
              </a:p>
              <a:p>
                <a:pPr lvl="1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system stability,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&gt;1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/>
                  <a:t>The system has a Poisson arrival process and an exponential service rate. </a:t>
                </a:r>
              </a:p>
              <a:p>
                <a:r>
                  <a:rPr lang="en-US" dirty="0"/>
                  <a:t>Arrival Times occur at a rate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Service Times occur exponentially at a rate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 simulation code will therefore calculate departure times for a </a:t>
                </a:r>
                <a:r>
                  <a:rPr lang="en-US" dirty="0" err="1"/>
                  <a:t>multiserver</a:t>
                </a:r>
                <a:r>
                  <a:rPr lang="en-US" dirty="0"/>
                  <a:t> queue system.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6D6E8-3870-F4FD-BC1F-EE5755A0AD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8135" y="1994016"/>
                <a:ext cx="5965807" cy="3838722"/>
              </a:xfrm>
              <a:blipFill>
                <a:blip r:embed="rId2"/>
                <a:stretch>
                  <a:fillRect l="-613" t="-476" r="-1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B5B977F-6E22-AA84-E75F-9990093B8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724" y="2239824"/>
            <a:ext cx="3094192" cy="1262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F512D3-739D-02FF-AF17-29B3CE53A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724" y="4104935"/>
            <a:ext cx="4452160" cy="39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0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B811-727A-79E2-BB7B-B5CF84A7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Simulation Loop </a:t>
            </a:r>
            <a:br>
              <a:rPr lang="en-US" dirty="0"/>
            </a:br>
            <a:r>
              <a:rPr lang="en-US" dirty="0"/>
              <a:t>(Finding Departure Times)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03777-5A5E-C7E2-893A-996B87B18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447778"/>
            <a:ext cx="5429542" cy="383872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Find the server with the earliest available time.</a:t>
            </a:r>
          </a:p>
          <a:p>
            <a:r>
              <a:rPr lang="en-US" dirty="0"/>
              <a:t>Assign the corresponding minimum index to the earliest available time.</a:t>
            </a:r>
          </a:p>
          <a:p>
            <a:r>
              <a:rPr lang="en-US" dirty="0"/>
              <a:t>Calculate start time:</a:t>
            </a:r>
          </a:p>
          <a:p>
            <a:pPr lvl="1"/>
            <a:r>
              <a:rPr lang="en-US" dirty="0"/>
              <a:t>If AT(</a:t>
            </a:r>
            <a:r>
              <a:rPr lang="en-US" dirty="0" err="1"/>
              <a:t>i</a:t>
            </a:r>
            <a:r>
              <a:rPr lang="en-US" dirty="0"/>
              <a:t>) &gt; earliest available time, it means the server was idle for some time and the start time will be AT(</a:t>
            </a:r>
            <a:r>
              <a:rPr lang="en-US" dirty="0" err="1"/>
              <a:t>i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If earliest available time &gt; AT(</a:t>
            </a:r>
            <a:r>
              <a:rPr lang="en-US" dirty="0" err="1"/>
              <a:t>i</a:t>
            </a:r>
            <a:r>
              <a:rPr lang="en-US" dirty="0"/>
              <a:t>) it means the customer had to wait and the start time will be earliest available time.</a:t>
            </a:r>
          </a:p>
          <a:p>
            <a:pPr lvl="1"/>
            <a:r>
              <a:rPr lang="en-US" dirty="0" err="1"/>
              <a:t>Startlist</a:t>
            </a:r>
            <a:r>
              <a:rPr lang="en-US" dirty="0"/>
              <a:t> will be updated.</a:t>
            </a:r>
          </a:p>
          <a:p>
            <a:r>
              <a:rPr lang="en-US" dirty="0"/>
              <a:t>Calculate departure time:</a:t>
            </a:r>
          </a:p>
          <a:p>
            <a:pPr lvl="1"/>
            <a:r>
              <a:rPr lang="en-US" dirty="0"/>
              <a:t>Departure time will be the start time + service time.</a:t>
            </a:r>
          </a:p>
          <a:p>
            <a:pPr lvl="1"/>
            <a:r>
              <a:rPr lang="en-US" dirty="0"/>
              <a:t>DT will be updated.</a:t>
            </a:r>
          </a:p>
          <a:p>
            <a:r>
              <a:rPr lang="en-US" dirty="0" err="1"/>
              <a:t>serverList</a:t>
            </a:r>
            <a:r>
              <a:rPr lang="en-US" dirty="0"/>
              <a:t> which is the latest departure for every server will be updated.</a:t>
            </a:r>
          </a:p>
          <a:p>
            <a:r>
              <a:rPr lang="en-US" dirty="0" err="1"/>
              <a:t>ServiceTime</a:t>
            </a:r>
            <a:r>
              <a:rPr lang="en-US" dirty="0"/>
              <a:t> which is the total service time for every server will be updated be adding the latest service time with total service time.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3FCFB8-B05B-9807-D53D-0030FFA1A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405" y="2550514"/>
            <a:ext cx="4336459" cy="363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4E61-93D0-4561-E540-E7D3E698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95" y="213131"/>
            <a:ext cx="9922764" cy="6463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CD43EE-9E0D-C87D-A567-729B4A4CA739}"/>
              </a:ext>
            </a:extLst>
          </p:cNvPr>
          <p:cNvSpPr txBox="1"/>
          <p:nvPr/>
        </p:nvSpPr>
        <p:spPr>
          <a:xfrm>
            <a:off x="8543073" y="326818"/>
            <a:ext cx="2962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serverList</a:t>
            </a:r>
            <a:r>
              <a:rPr lang="en-US" dirty="0"/>
              <a:t> &lt;0,0&gt;</a:t>
            </a:r>
          </a:p>
          <a:p>
            <a:r>
              <a:rPr lang="en-US" dirty="0" err="1"/>
              <a:t>serverTime</a:t>
            </a:r>
            <a:r>
              <a:rPr lang="en-US" dirty="0"/>
              <a:t> &lt;0,0&gt;</a:t>
            </a:r>
          </a:p>
          <a:p>
            <a:r>
              <a:rPr lang="en-US" dirty="0" err="1"/>
              <a:t>earliestAvailableTime</a:t>
            </a:r>
            <a:r>
              <a:rPr lang="en-US" dirty="0"/>
              <a:t> = 0</a:t>
            </a:r>
          </a:p>
          <a:p>
            <a:r>
              <a:rPr lang="en-US" dirty="0" err="1"/>
              <a:t>startTime</a:t>
            </a:r>
            <a:r>
              <a:rPr lang="en-US" dirty="0"/>
              <a:t> =0</a:t>
            </a:r>
          </a:p>
          <a:p>
            <a:r>
              <a:rPr lang="en-US" dirty="0" err="1"/>
              <a:t>departureTime</a:t>
            </a:r>
            <a:r>
              <a:rPr lang="en-US" dirty="0"/>
              <a:t> = 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34400E-CCB9-5308-7A9A-161BF8914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507066"/>
              </p:ext>
            </p:extLst>
          </p:nvPr>
        </p:nvGraphicFramePr>
        <p:xfrm>
          <a:off x="1069473" y="2514089"/>
          <a:ext cx="9422065" cy="331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43">
                  <a:extLst>
                    <a:ext uri="{9D8B030D-6E8A-4147-A177-3AD203B41FA5}">
                      <a16:colId xmlns:a16="http://schemas.microsoft.com/office/drawing/2014/main" val="3041726463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437366668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53111844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56408415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779029642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3129705701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3319955156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48135494"/>
                    </a:ext>
                  </a:extLst>
                </a:gridCol>
              </a:tblGrid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7191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253989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startTime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8262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998983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serverID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05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111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4E61-93D0-4561-E540-E7D3E698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95" y="213131"/>
            <a:ext cx="9922764" cy="6463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CD43EE-9E0D-C87D-A567-729B4A4CA739}"/>
              </a:ext>
            </a:extLst>
          </p:cNvPr>
          <p:cNvSpPr txBox="1"/>
          <p:nvPr/>
        </p:nvSpPr>
        <p:spPr>
          <a:xfrm>
            <a:off x="8543073" y="326818"/>
            <a:ext cx="2962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serverList</a:t>
            </a:r>
            <a:r>
              <a:rPr lang="en-US" dirty="0"/>
              <a:t> &lt;3,0&gt;</a:t>
            </a:r>
          </a:p>
          <a:p>
            <a:r>
              <a:rPr lang="en-US" dirty="0" err="1"/>
              <a:t>serverTime</a:t>
            </a:r>
            <a:r>
              <a:rPr lang="en-US" dirty="0"/>
              <a:t> &lt;1,0&gt;</a:t>
            </a:r>
          </a:p>
          <a:p>
            <a:r>
              <a:rPr lang="en-US" dirty="0" err="1"/>
              <a:t>earliestAvailableTime</a:t>
            </a:r>
            <a:r>
              <a:rPr lang="en-US" dirty="0"/>
              <a:t> = 0</a:t>
            </a:r>
          </a:p>
          <a:p>
            <a:r>
              <a:rPr lang="en-US" dirty="0" err="1"/>
              <a:t>startTime</a:t>
            </a:r>
            <a:r>
              <a:rPr lang="en-US" dirty="0"/>
              <a:t> =2</a:t>
            </a:r>
          </a:p>
          <a:p>
            <a:r>
              <a:rPr lang="en-US" dirty="0" err="1"/>
              <a:t>departureTime</a:t>
            </a:r>
            <a:r>
              <a:rPr lang="en-US" dirty="0"/>
              <a:t> = 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34400E-CCB9-5308-7A9A-161BF8914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921314"/>
              </p:ext>
            </p:extLst>
          </p:nvPr>
        </p:nvGraphicFramePr>
        <p:xfrm>
          <a:off x="1069473" y="2514089"/>
          <a:ext cx="9422065" cy="331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43">
                  <a:extLst>
                    <a:ext uri="{9D8B030D-6E8A-4147-A177-3AD203B41FA5}">
                      <a16:colId xmlns:a16="http://schemas.microsoft.com/office/drawing/2014/main" val="3041726463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437366668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53111844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56408415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779029642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3129705701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3319955156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48135494"/>
                    </a:ext>
                  </a:extLst>
                </a:gridCol>
              </a:tblGrid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7191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253989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startTime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8262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998983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serverID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05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988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4E61-93D0-4561-E540-E7D3E698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95" y="213131"/>
            <a:ext cx="9922764" cy="6463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CD43EE-9E0D-C87D-A567-729B4A4CA739}"/>
              </a:ext>
            </a:extLst>
          </p:cNvPr>
          <p:cNvSpPr txBox="1"/>
          <p:nvPr/>
        </p:nvSpPr>
        <p:spPr>
          <a:xfrm>
            <a:off x="8543073" y="326818"/>
            <a:ext cx="2962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serverList</a:t>
            </a:r>
            <a:r>
              <a:rPr lang="en-US" dirty="0"/>
              <a:t> &lt;3,6&gt;</a:t>
            </a:r>
          </a:p>
          <a:p>
            <a:r>
              <a:rPr lang="en-US" dirty="0" err="1"/>
              <a:t>serverTime</a:t>
            </a:r>
            <a:r>
              <a:rPr lang="en-US" dirty="0"/>
              <a:t> &lt;1,3&gt;</a:t>
            </a:r>
          </a:p>
          <a:p>
            <a:r>
              <a:rPr lang="en-US" dirty="0" err="1"/>
              <a:t>earliestAvailableTime</a:t>
            </a:r>
            <a:r>
              <a:rPr lang="en-US" dirty="0"/>
              <a:t> = 3</a:t>
            </a:r>
          </a:p>
          <a:p>
            <a:r>
              <a:rPr lang="en-US" dirty="0" err="1"/>
              <a:t>startTime</a:t>
            </a:r>
            <a:r>
              <a:rPr lang="en-US" dirty="0"/>
              <a:t> =4</a:t>
            </a:r>
          </a:p>
          <a:p>
            <a:r>
              <a:rPr lang="en-US" dirty="0" err="1"/>
              <a:t>departureTime</a:t>
            </a:r>
            <a:r>
              <a:rPr lang="en-US" dirty="0"/>
              <a:t> = 9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34400E-CCB9-5308-7A9A-161BF8914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578963"/>
              </p:ext>
            </p:extLst>
          </p:nvPr>
        </p:nvGraphicFramePr>
        <p:xfrm>
          <a:off x="1069473" y="2514089"/>
          <a:ext cx="9422065" cy="331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43">
                  <a:extLst>
                    <a:ext uri="{9D8B030D-6E8A-4147-A177-3AD203B41FA5}">
                      <a16:colId xmlns:a16="http://schemas.microsoft.com/office/drawing/2014/main" val="3041726463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437366668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53111844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56408415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779029642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3129705701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3319955156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48135494"/>
                    </a:ext>
                  </a:extLst>
                </a:gridCol>
              </a:tblGrid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7191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253989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startTime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8262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998983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serverID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05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63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4E61-93D0-4561-E540-E7D3E698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95" y="213131"/>
            <a:ext cx="9922764" cy="6463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CD43EE-9E0D-C87D-A567-729B4A4CA739}"/>
              </a:ext>
            </a:extLst>
          </p:cNvPr>
          <p:cNvSpPr txBox="1"/>
          <p:nvPr/>
        </p:nvSpPr>
        <p:spPr>
          <a:xfrm>
            <a:off x="8543073" y="326818"/>
            <a:ext cx="2962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serverList</a:t>
            </a:r>
            <a:r>
              <a:rPr lang="en-US" dirty="0"/>
              <a:t> &lt;9,6&gt;</a:t>
            </a:r>
          </a:p>
          <a:p>
            <a:r>
              <a:rPr lang="en-US" dirty="0" err="1"/>
              <a:t>serverTime</a:t>
            </a:r>
            <a:r>
              <a:rPr lang="en-US" dirty="0"/>
              <a:t> &lt;6,3&gt;</a:t>
            </a:r>
          </a:p>
          <a:p>
            <a:r>
              <a:rPr lang="en-US" dirty="0" err="1"/>
              <a:t>earliestAvailableTime</a:t>
            </a:r>
            <a:r>
              <a:rPr lang="en-US" dirty="0"/>
              <a:t> = 6</a:t>
            </a:r>
          </a:p>
          <a:p>
            <a:r>
              <a:rPr lang="en-US" dirty="0" err="1"/>
              <a:t>startTime</a:t>
            </a:r>
            <a:r>
              <a:rPr lang="en-US" dirty="0"/>
              <a:t> =7</a:t>
            </a:r>
          </a:p>
          <a:p>
            <a:r>
              <a:rPr lang="en-US" dirty="0" err="1"/>
              <a:t>departureTime</a:t>
            </a:r>
            <a:r>
              <a:rPr lang="en-US" dirty="0"/>
              <a:t> = 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34400E-CCB9-5308-7A9A-161BF8914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001999"/>
              </p:ext>
            </p:extLst>
          </p:nvPr>
        </p:nvGraphicFramePr>
        <p:xfrm>
          <a:off x="1069473" y="2514089"/>
          <a:ext cx="9422065" cy="331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43">
                  <a:extLst>
                    <a:ext uri="{9D8B030D-6E8A-4147-A177-3AD203B41FA5}">
                      <a16:colId xmlns:a16="http://schemas.microsoft.com/office/drawing/2014/main" val="3041726463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437366668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53111844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56408415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779029642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3129705701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3319955156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48135494"/>
                    </a:ext>
                  </a:extLst>
                </a:gridCol>
              </a:tblGrid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7191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253989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startTime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8262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998983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serverID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05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84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4E61-93D0-4561-E540-E7D3E698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95" y="213131"/>
            <a:ext cx="9922764" cy="6463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CD43EE-9E0D-C87D-A567-729B4A4CA739}"/>
              </a:ext>
            </a:extLst>
          </p:cNvPr>
          <p:cNvSpPr txBox="1"/>
          <p:nvPr/>
        </p:nvSpPr>
        <p:spPr>
          <a:xfrm>
            <a:off x="8543073" y="326818"/>
            <a:ext cx="2962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serverList</a:t>
            </a:r>
            <a:r>
              <a:rPr lang="en-US" dirty="0"/>
              <a:t> &lt;9,8&gt;</a:t>
            </a:r>
          </a:p>
          <a:p>
            <a:r>
              <a:rPr lang="en-US" dirty="0" err="1"/>
              <a:t>serverTime</a:t>
            </a:r>
            <a:r>
              <a:rPr lang="en-US" dirty="0"/>
              <a:t> &lt;6,4&gt;</a:t>
            </a:r>
          </a:p>
          <a:p>
            <a:r>
              <a:rPr lang="en-US" dirty="0" err="1"/>
              <a:t>earliestAvailableTime</a:t>
            </a:r>
            <a:r>
              <a:rPr lang="en-US" dirty="0"/>
              <a:t> = 8</a:t>
            </a:r>
          </a:p>
          <a:p>
            <a:r>
              <a:rPr lang="en-US" dirty="0" err="1"/>
              <a:t>startTime</a:t>
            </a:r>
            <a:r>
              <a:rPr lang="en-US" dirty="0"/>
              <a:t> =11</a:t>
            </a:r>
          </a:p>
          <a:p>
            <a:r>
              <a:rPr lang="en-US" dirty="0" err="1"/>
              <a:t>departureTime</a:t>
            </a:r>
            <a:r>
              <a:rPr lang="en-US" dirty="0"/>
              <a:t> = 13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34400E-CCB9-5308-7A9A-161BF8914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517966"/>
              </p:ext>
            </p:extLst>
          </p:nvPr>
        </p:nvGraphicFramePr>
        <p:xfrm>
          <a:off x="1069473" y="2514089"/>
          <a:ext cx="9422065" cy="331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43">
                  <a:extLst>
                    <a:ext uri="{9D8B030D-6E8A-4147-A177-3AD203B41FA5}">
                      <a16:colId xmlns:a16="http://schemas.microsoft.com/office/drawing/2014/main" val="3041726463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437366668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53111844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56408415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779029642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3129705701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3319955156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48135494"/>
                    </a:ext>
                  </a:extLst>
                </a:gridCol>
              </a:tblGrid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7191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253989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startTime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8262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998983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serverID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05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310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4E61-93D0-4561-E540-E7D3E698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95" y="213131"/>
            <a:ext cx="9922764" cy="6463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CD43EE-9E0D-C87D-A567-729B4A4CA739}"/>
              </a:ext>
            </a:extLst>
          </p:cNvPr>
          <p:cNvSpPr txBox="1"/>
          <p:nvPr/>
        </p:nvSpPr>
        <p:spPr>
          <a:xfrm>
            <a:off x="8543073" y="326818"/>
            <a:ext cx="2962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serverList</a:t>
            </a:r>
            <a:r>
              <a:rPr lang="en-US" dirty="0"/>
              <a:t> &lt;9,13&gt;</a:t>
            </a:r>
          </a:p>
          <a:p>
            <a:r>
              <a:rPr lang="en-US" dirty="0" err="1"/>
              <a:t>serverTime</a:t>
            </a:r>
            <a:r>
              <a:rPr lang="en-US" dirty="0"/>
              <a:t> &lt;6,6&gt;</a:t>
            </a:r>
          </a:p>
          <a:p>
            <a:r>
              <a:rPr lang="en-US" dirty="0" err="1"/>
              <a:t>earliestAvailableTime</a:t>
            </a:r>
            <a:r>
              <a:rPr lang="en-US" dirty="0"/>
              <a:t> = 9</a:t>
            </a:r>
          </a:p>
          <a:p>
            <a:r>
              <a:rPr lang="en-US" dirty="0" err="1"/>
              <a:t>startTime</a:t>
            </a:r>
            <a:r>
              <a:rPr lang="en-US" dirty="0"/>
              <a:t> =18</a:t>
            </a:r>
          </a:p>
          <a:p>
            <a:r>
              <a:rPr lang="en-US" dirty="0" err="1"/>
              <a:t>departureTime</a:t>
            </a:r>
            <a:r>
              <a:rPr lang="en-US" dirty="0"/>
              <a:t> = 24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34400E-CCB9-5308-7A9A-161BF8914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683439"/>
              </p:ext>
            </p:extLst>
          </p:nvPr>
        </p:nvGraphicFramePr>
        <p:xfrm>
          <a:off x="1069473" y="2514089"/>
          <a:ext cx="9422065" cy="331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643">
                  <a:extLst>
                    <a:ext uri="{9D8B030D-6E8A-4147-A177-3AD203B41FA5}">
                      <a16:colId xmlns:a16="http://schemas.microsoft.com/office/drawing/2014/main" val="3041726463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437366668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53111844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564084159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2779029642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3129705701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3319955156"/>
                    </a:ext>
                  </a:extLst>
                </a:gridCol>
                <a:gridCol w="1114346">
                  <a:extLst>
                    <a:ext uri="{9D8B030D-6E8A-4147-A177-3AD203B41FA5}">
                      <a16:colId xmlns:a16="http://schemas.microsoft.com/office/drawing/2014/main" val="48135494"/>
                    </a:ext>
                  </a:extLst>
                </a:gridCol>
              </a:tblGrid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7191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253989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startTime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82624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998983"/>
                  </a:ext>
                </a:extLst>
              </a:tr>
              <a:tr h="66321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serverID</a:t>
                      </a:r>
                      <a:endParaRPr 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05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753806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677</Words>
  <Application>Microsoft Office PowerPoint</Application>
  <PresentationFormat>Widescreen</PresentationFormat>
  <Paragraphs>334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Neue Haas Grotesk Text Pro</vt:lpstr>
      <vt:lpstr>BjornVTI</vt:lpstr>
      <vt:lpstr>Multiserver Queue simulation (M/M/c)</vt:lpstr>
      <vt:lpstr>Simulation Code</vt:lpstr>
      <vt:lpstr>Main Simulation Loop  (Finding Departure Times)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Tracking N and AUC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HUSSAIN ALSINAN</dc:creator>
  <cp:lastModifiedBy>HUSSAIN ALSINAN</cp:lastModifiedBy>
  <cp:revision>4</cp:revision>
  <dcterms:created xsi:type="dcterms:W3CDTF">2024-05-16T17:53:21Z</dcterms:created>
  <dcterms:modified xsi:type="dcterms:W3CDTF">2024-05-17T17:14:33Z</dcterms:modified>
</cp:coreProperties>
</file>