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6"/>
  </p:notesMasterIdLst>
  <p:sldIdLst>
    <p:sldId id="256" r:id="rId2"/>
    <p:sldId id="257" r:id="rId3"/>
    <p:sldId id="270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56"/>
  </p:normalViewPr>
  <p:slideViewPr>
    <p:cSldViewPr snapToGrid="0">
      <p:cViewPr varScale="1">
        <p:scale>
          <a:sx n="84" d="100"/>
          <a:sy n="84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35C-41A2-6649-8445-C609160FB00D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96F7E-6B3D-2E45-9143-F2974405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7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511C99DC-C3C5-4EBE-91DD-345109C3D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EAD8A-7C3A-ACD7-BA96-0AEA6C6F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Multiserver</a:t>
            </a:r>
            <a:r>
              <a:rPr lang="en-US" sz="4000" dirty="0"/>
              <a:t> Queue simulation (M/M/c)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4192FA-6231-B3DB-FF87-005E375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 fontScale="92500" lnSpcReduction="10000"/>
          </a:bodyPr>
          <a:lstStyle/>
          <a:p>
            <a:r>
              <a:rPr lang="en-US" dirty="0"/>
              <a:t>Hashim Al-</a:t>
            </a:r>
            <a:r>
              <a:rPr lang="en-US" dirty="0" err="1"/>
              <a:t>Sadah</a:t>
            </a:r>
            <a:endParaRPr lang="en-US" dirty="0"/>
          </a:p>
          <a:p>
            <a:r>
              <a:rPr lang="en-US" dirty="0" err="1"/>
              <a:t>Abdulwahab</a:t>
            </a:r>
            <a:r>
              <a:rPr lang="en-US" dirty="0"/>
              <a:t> Alghamdi</a:t>
            </a:r>
          </a:p>
          <a:p>
            <a:r>
              <a:rPr lang="en-US" dirty="0"/>
              <a:t>Hussain </a:t>
            </a:r>
            <a:r>
              <a:rPr lang="en-US" dirty="0" err="1"/>
              <a:t>Alsinan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nnected sticks shaping polygons background">
            <a:extLst>
              <a:ext uri="{FF2B5EF4-FFF2-40B4-BE49-F238E27FC236}">
                <a16:creationId xmlns:a16="http://schemas.microsoft.com/office/drawing/2014/main" xmlns="" id="{2C9322FB-F39F-A89A-B656-986F1E3B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3" r="17880" b="-2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&lt;9,8&gt;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&lt;6,4&gt;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8</a:t>
            </a:r>
          </a:p>
          <a:p>
            <a:r>
              <a:rPr lang="en-US" dirty="0" err="1"/>
              <a:t>startTime</a:t>
            </a:r>
            <a:r>
              <a:rPr lang="en-US" dirty="0"/>
              <a:t> =11</a:t>
            </a:r>
          </a:p>
          <a:p>
            <a:r>
              <a:rPr lang="en-US" dirty="0" err="1"/>
              <a:t>departureTime</a:t>
            </a:r>
            <a:r>
              <a:rPr lang="en-US" dirty="0"/>
              <a:t> =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17966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31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9</a:t>
            </a:r>
          </a:p>
          <a:p>
            <a:r>
              <a:rPr lang="en-US" dirty="0" err="1"/>
              <a:t>startTime</a:t>
            </a:r>
            <a:r>
              <a:rPr lang="en-US" dirty="0"/>
              <a:t> =18</a:t>
            </a:r>
          </a:p>
          <a:p>
            <a:r>
              <a:rPr lang="en-US" dirty="0" err="1"/>
              <a:t>departureTime</a:t>
            </a:r>
            <a:r>
              <a:rPr lang="en-US" dirty="0"/>
              <a:t> = 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83439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75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&lt;24,13&gt;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&lt;12,6&gt;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13</a:t>
            </a:r>
          </a:p>
          <a:p>
            <a:r>
              <a:rPr lang="en-US" dirty="0" err="1"/>
              <a:t>startTime</a:t>
            </a:r>
            <a:r>
              <a:rPr lang="en-US" dirty="0"/>
              <a:t> =20</a:t>
            </a:r>
          </a:p>
          <a:p>
            <a:r>
              <a:rPr lang="en-US" dirty="0" err="1"/>
              <a:t>departureTime</a:t>
            </a:r>
            <a:r>
              <a:rPr lang="en-US" dirty="0"/>
              <a:t> = 30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18893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6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3027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&lt;24,30&gt;</a:t>
            </a:r>
          </a:p>
          <a:p>
            <a:r>
              <a:rPr lang="en-US" dirty="0" err="1"/>
              <a:t>serverTime</a:t>
            </a:r>
            <a:r>
              <a:rPr lang="en-US" dirty="0"/>
              <a:t> &lt;12,16&gt;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24</a:t>
            </a:r>
          </a:p>
          <a:p>
            <a:r>
              <a:rPr lang="en-US" dirty="0" err="1"/>
              <a:t>startTime</a:t>
            </a:r>
            <a:r>
              <a:rPr lang="en-US" dirty="0"/>
              <a:t> =20</a:t>
            </a:r>
          </a:p>
          <a:p>
            <a:r>
              <a:rPr lang="en-US" dirty="0" err="1"/>
              <a:t>departureTime</a:t>
            </a:r>
            <a:r>
              <a:rPr lang="en-US" dirty="0"/>
              <a:t> = 30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/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31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8689CE0-64D2-447C-9C1F-872D111D8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11C99DC-C3C5-4EBE-91DD-345109C3D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D6353-BBA9-A2F8-C2D7-8637CC5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9" y="211096"/>
            <a:ext cx="5998458" cy="112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/>
              <a:t>Tracking N and AUC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0AA360F-DECB-4836-8FB6-22C4BC3FB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26730FA-9493-8064-E605-1521958E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791" y="917838"/>
            <a:ext cx="6069273" cy="502232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32BEB478-7B2C-B5AA-361C-439BB45EBF0D}"/>
              </a:ext>
            </a:extLst>
          </p:cNvPr>
          <p:cNvGrpSpPr/>
          <p:nvPr/>
        </p:nvGrpSpPr>
        <p:grpSpPr>
          <a:xfrm>
            <a:off x="608207" y="1851323"/>
            <a:ext cx="4709526" cy="3288366"/>
            <a:chOff x="608207" y="1551285"/>
            <a:chExt cx="4709526" cy="328836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C681A34F-A775-48AF-395C-198ED9C89C83}"/>
                </a:ext>
              </a:extLst>
            </p:cNvPr>
            <p:cNvSpPr/>
            <p:nvPr/>
          </p:nvSpPr>
          <p:spPr>
            <a:xfrm>
              <a:off x="2248747" y="1551285"/>
              <a:ext cx="1425675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 (clock)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C6839303-D952-1F5D-9488-3999B1D87461}"/>
                </a:ext>
              </a:extLst>
            </p:cNvPr>
            <p:cNvSpPr/>
            <p:nvPr/>
          </p:nvSpPr>
          <p:spPr>
            <a:xfrm>
              <a:off x="853313" y="2573476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Arrival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61E8E379-2034-89C3-2E8B-1A1D83BE34D7}"/>
                </a:ext>
              </a:extLst>
            </p:cNvPr>
            <p:cNvSpPr/>
            <p:nvPr/>
          </p:nvSpPr>
          <p:spPr>
            <a:xfrm>
              <a:off x="3940493" y="2573476"/>
              <a:ext cx="1191104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Departure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xmlns="" id="{B669BA5B-17F3-AC3E-4566-C35BBE8740B0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 rot="16200000" flipH="1">
              <a:off x="3487751" y="1525182"/>
              <a:ext cx="522128" cy="15744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xmlns="" id="{37561D97-AB9E-B7B5-5DEB-68B171D8A0F8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 rot="5400000">
              <a:off x="1916062" y="1527953"/>
              <a:ext cx="522128" cy="1568918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AE2283B3-D37D-B246-F857-37D929546B29}"/>
                </a:ext>
              </a:extLst>
            </p:cNvPr>
            <p:cNvSpPr/>
            <p:nvPr/>
          </p:nvSpPr>
          <p:spPr>
            <a:xfrm>
              <a:off x="853313" y="4339588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N+1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51AF818C-5E75-7A82-9B45-14DE8A7E3248}"/>
                </a:ext>
              </a:extLst>
            </p:cNvPr>
            <p:cNvSpPr/>
            <p:nvPr/>
          </p:nvSpPr>
          <p:spPr>
            <a:xfrm>
              <a:off x="608207" y="3456532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xmlns="" id="{7F239603-F751-D90F-1E88-F79E48FB9A9E}"/>
                </a:ext>
              </a:extLst>
            </p:cNvPr>
            <p:cNvSpPr/>
            <p:nvPr/>
          </p:nvSpPr>
          <p:spPr>
            <a:xfrm>
              <a:off x="3748815" y="3457920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6EC5FFA4-2F35-93FA-C77E-5E2F4F5CD520}"/>
                </a:ext>
              </a:extLst>
            </p:cNvPr>
            <p:cNvSpPr/>
            <p:nvPr/>
          </p:nvSpPr>
          <p:spPr>
            <a:xfrm>
              <a:off x="3996691" y="4304729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1A6D58AE-A5B7-555A-66B5-8BCDE1909311}"/>
                </a:ext>
              </a:extLst>
            </p:cNvPr>
            <p:cNvCxnSpPr>
              <a:stCxn id="22" idx="2"/>
              <a:endCxn id="44" idx="0"/>
            </p:cNvCxnSpPr>
            <p:nvPr/>
          </p:nvCxnSpPr>
          <p:spPr>
            <a:xfrm flipH="1">
              <a:off x="1392666" y="3073539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0690DBE-22DA-EF78-54E4-5A658FC07E84}"/>
                </a:ext>
              </a:extLst>
            </p:cNvPr>
            <p:cNvCxnSpPr>
              <a:stCxn id="44" idx="2"/>
              <a:endCxn id="42" idx="0"/>
            </p:cNvCxnSpPr>
            <p:nvPr/>
          </p:nvCxnSpPr>
          <p:spPr>
            <a:xfrm>
              <a:off x="1392666" y="3956595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5CBC33F-8A28-51AA-6452-A0680DA66EFC}"/>
                </a:ext>
              </a:extLst>
            </p:cNvPr>
            <p:cNvCxnSpPr>
              <a:stCxn id="23" idx="2"/>
              <a:endCxn id="45" idx="0"/>
            </p:cNvCxnSpPr>
            <p:nvPr/>
          </p:nvCxnSpPr>
          <p:spPr>
            <a:xfrm flipH="1">
              <a:off x="4533274" y="3073539"/>
              <a:ext cx="2771" cy="384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A7EE3A38-732F-56AA-45D8-DF9CF9A9AF66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4533274" y="3957983"/>
              <a:ext cx="2771" cy="34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2EA4BF9-FE09-F708-02A9-FC7EC758B3DF}"/>
                </a:ext>
              </a:extLst>
            </p:cNvPr>
            <p:cNvSpPr txBox="1"/>
            <p:nvPr/>
          </p:nvSpPr>
          <p:spPr>
            <a:xfrm>
              <a:off x="763201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&lt; DT(j)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E9BCD3-4FFE-E08C-7751-8851B2B38160}"/>
                </a:ext>
              </a:extLst>
            </p:cNvPr>
            <p:cNvSpPr txBox="1"/>
            <p:nvPr/>
          </p:nvSpPr>
          <p:spPr>
            <a:xfrm>
              <a:off x="3742869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&gt; DT(j)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7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</p:spPr>
            <p:txBody>
              <a:bodyPr/>
              <a:lstStyle/>
              <a:p>
                <a:r>
                  <a:rPr lang="en-US" dirty="0" smtClean="0"/>
                  <a:t>Results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  <a:blipFill rotWithShape="0">
                <a:blip r:embed="rId2"/>
                <a:stretch>
                  <a:fillRect l="-2457" t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" y="1814596"/>
            <a:ext cx="5169652" cy="40375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15" y="1781715"/>
            <a:ext cx="5213606" cy="40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</p:spPr>
            <p:txBody>
              <a:bodyPr/>
              <a:lstStyle/>
              <a:p>
                <a:r>
                  <a:rPr lang="en-US" dirty="0" smtClean="0"/>
                  <a:t>Results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])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A576E17-5150-866D-1369-FC523144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8135" y="398448"/>
                <a:ext cx="9922764" cy="1294228"/>
              </a:xfrm>
              <a:blipFill rotWithShape="0">
                <a:blip r:embed="rId2"/>
                <a:stretch>
                  <a:fillRect l="-2457" t="-15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" y="1814596"/>
            <a:ext cx="5035116" cy="431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14596"/>
            <a:ext cx="5318760" cy="40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 smtClean="0"/>
              <a:t>Results (total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5" y="1683536"/>
            <a:ext cx="5049287" cy="40233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6" y="1619111"/>
            <a:ext cx="5170933" cy="41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2" y="1692676"/>
            <a:ext cx="5238174" cy="4260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6" y="1664835"/>
            <a:ext cx="5312705" cy="4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2" y="1754567"/>
            <a:ext cx="5238174" cy="4136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4" y="1664835"/>
            <a:ext cx="5249529" cy="4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3815" y="1479316"/>
                <a:ext cx="10509505" cy="50434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To simulate and evaluate M/M/c queueing system with an infinite buffer. </a:t>
                </a:r>
              </a:p>
              <a:p>
                <a:r>
                  <a:rPr lang="en-US" sz="2800" dirty="0" smtClean="0"/>
                  <a:t> To obtain the empirical PMF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𝑁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𝑡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and the PDF for the total time in the system and waiting time.</a:t>
                </a:r>
              </a:p>
              <a:p>
                <a:r>
                  <a:rPr lang="en-US" sz="2800" dirty="0" smtClean="0"/>
                  <a:t>To obtain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r>
                      <a:rPr lang="en-US" sz="2800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800" dirty="0" smtClean="0"/>
                  <a:t> from simulation.</a:t>
                </a:r>
              </a:p>
              <a:p>
                <a:r>
                  <a:rPr lang="en-US" sz="2800" dirty="0" smtClean="0"/>
                  <a:t>To study the affect of increasing the number of servers on the probability of having to wait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All the empirical results are compare with the theoretical ones.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815" y="1479316"/>
                <a:ext cx="10509505" cy="5043404"/>
              </a:xfrm>
              <a:blipFill rotWithShape="0">
                <a:blip r:embed="rId2"/>
                <a:stretch>
                  <a:fillRect l="-986" b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8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" y="1689901"/>
            <a:ext cx="5442365" cy="4294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74" y="1689901"/>
            <a:ext cx="5468690" cy="4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9" y="1689901"/>
            <a:ext cx="5437957" cy="4294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689901"/>
            <a:ext cx="5402978" cy="4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(total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9" y="1709024"/>
            <a:ext cx="5437957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689901"/>
            <a:ext cx="5402978" cy="42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 smtClean="0"/>
              <a:t>Results (waiting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3" y="1709024"/>
            <a:ext cx="5399748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0" y="1715187"/>
            <a:ext cx="5402978" cy="4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0" y="1709024"/>
            <a:ext cx="5398834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50" y="1709024"/>
            <a:ext cx="5457010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09024"/>
            <a:ext cx="5389521" cy="425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7" y="1709024"/>
            <a:ext cx="5452856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35628"/>
            <a:ext cx="5389521" cy="42025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7" y="1710655"/>
            <a:ext cx="5452856" cy="42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(waiting time PDF)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" y="1745207"/>
            <a:ext cx="5389521" cy="4183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5" y="1709024"/>
            <a:ext cx="5392740" cy="4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</a:t>
            </a:r>
            <a:r>
              <a:rPr lang="en-US" dirty="0" smtClean="0"/>
              <a:t>(no of Customers PMF</a:t>
            </a:r>
            <a:r>
              <a:rPr lang="en-US" dirty="0"/>
              <a:t>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745207"/>
            <a:ext cx="5194163" cy="4183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5" y="1739675"/>
            <a:ext cx="5392740" cy="42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772790"/>
            <a:ext cx="5194163" cy="4128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1" y="1739675"/>
            <a:ext cx="5327268" cy="42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1906036"/>
            <a:ext cx="10509250" cy="190540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4840" y="4024803"/>
                <a:ext cx="7162800" cy="25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400" b="0" i="1" dirty="0" smtClean="0">
                    <a:latin typeface="Cambria Math" charset="0"/>
                  </a:rPr>
                  <a:t> </a:t>
                </a:r>
                <a:r>
                  <a:rPr lang="en-US" sz="2400" b="0" dirty="0" smtClean="0"/>
                  <a:t>is the number of servers.</a:t>
                </a:r>
                <a:endParaRPr lang="en-US" sz="24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 is the arrival rate.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is the rate of serving for one server.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b="0" dirty="0" smtClean="0"/>
                  <a:t> </a:t>
                </a:r>
                <a:r>
                  <a:rPr lang="en-US" sz="2400" dirty="0" smtClean="0"/>
                  <a:t>is the traffic intensity.</a:t>
                </a:r>
                <a:endParaRPr lang="en-US" sz="24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4024803"/>
                <a:ext cx="7162800" cy="2558073"/>
              </a:xfrm>
              <a:prstGeom prst="rect">
                <a:avLst/>
              </a:prstGeom>
              <a:blipFill rotWithShape="0">
                <a:blip r:embed="rId3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832820"/>
            <a:ext cx="5194163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1" y="1779880"/>
            <a:ext cx="5327268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3" y="1832820"/>
            <a:ext cx="5170807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68" y="1779880"/>
            <a:ext cx="5267573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/>
              <a:t>Results (no of Customers PMF)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" y="1832820"/>
            <a:ext cx="5167678" cy="4008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04" y="1779880"/>
            <a:ext cx="5262300" cy="41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 smtClean="0"/>
              <a:t>Results (waiting probability)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8" y="1509795"/>
            <a:ext cx="5934302" cy="4514738"/>
          </a:xfrm>
        </p:spPr>
      </p:pic>
    </p:spTree>
    <p:extLst>
      <p:ext uri="{BB962C8B-B14F-4D97-AF65-F5344CB8AC3E}">
        <p14:creationId xmlns:p14="http://schemas.microsoft.com/office/powerpoint/2010/main" val="19322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398448"/>
            <a:ext cx="9922764" cy="129422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692676"/>
            <a:ext cx="9922764" cy="38387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</a:t>
            </a:r>
            <a:r>
              <a:rPr lang="en-US" sz="3200" dirty="0" smtClean="0"/>
              <a:t>he results of the simulation are showing an excellent agreement with theoretical results, which indicates that the simulation code is working properly.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7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1994016"/>
                <a:ext cx="5965807" cy="38387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Initial parameters needed: </a:t>
                </a:r>
              </a:p>
              <a:p>
                <a:pPr lvl="1"/>
                <a:r>
                  <a:rPr lang="en-US" dirty="0"/>
                  <a:t>Lambda (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λ),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Mue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(µ), Number of servers (c) and number of customers. 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system stability,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The system has a Poisson arrival process and an exponential service rate. </a:t>
                </a:r>
              </a:p>
              <a:p>
                <a:r>
                  <a:rPr lang="en-US" dirty="0"/>
                  <a:t>Arrival Times occur at a rate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Service Times occur exponentially at a rate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simulation code will therefore calculate departure times for a </a:t>
                </a:r>
                <a:r>
                  <a:rPr lang="en-US" dirty="0" err="1"/>
                  <a:t>multiserver</a:t>
                </a:r>
                <a:r>
                  <a:rPr lang="en-US" dirty="0"/>
                  <a:t> queue system.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1994016"/>
                <a:ext cx="5965807" cy="3838722"/>
              </a:xfrm>
              <a:blipFill>
                <a:blip r:embed="rId2"/>
                <a:stretch>
                  <a:fillRect l="-613" t="-476" r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5B977F-6E22-AA84-E75F-9990093B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724" y="2239824"/>
            <a:ext cx="3094192" cy="126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F512D3-739D-02FF-AF17-29B3CE53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24" y="4104935"/>
            <a:ext cx="4452160" cy="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2B811-727A-79E2-BB7B-B5CF84A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Simulation Loop </a:t>
            </a:r>
            <a:br>
              <a:rPr lang="en-US" dirty="0"/>
            </a:br>
            <a:r>
              <a:rPr lang="en-US" dirty="0"/>
              <a:t>(Finding Departure Times)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003777-5A5E-C7E2-893A-996B87B1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5429542" cy="38387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Find the server with the earliest available time.</a:t>
            </a:r>
          </a:p>
          <a:p>
            <a:r>
              <a:rPr lang="en-US" dirty="0"/>
              <a:t>Assign the corresponding minimum index to the earliest available time.</a:t>
            </a:r>
          </a:p>
          <a:p>
            <a:r>
              <a:rPr lang="en-US" dirty="0"/>
              <a:t>Calculate start time:</a:t>
            </a:r>
          </a:p>
          <a:p>
            <a:pPr lvl="1"/>
            <a:r>
              <a:rPr lang="en-US" dirty="0"/>
              <a:t>If AT(</a:t>
            </a:r>
            <a:r>
              <a:rPr lang="en-US" dirty="0" err="1"/>
              <a:t>i</a:t>
            </a:r>
            <a:r>
              <a:rPr lang="en-US" dirty="0"/>
              <a:t>) &gt; earliest available time, it means the server was idle for some time and the start time will be AT(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earliest available time &gt; AT(</a:t>
            </a:r>
            <a:r>
              <a:rPr lang="en-US" dirty="0" err="1"/>
              <a:t>i</a:t>
            </a:r>
            <a:r>
              <a:rPr lang="en-US" dirty="0"/>
              <a:t>) it means the customer had to wait and the start time will be earliest available time.</a:t>
            </a:r>
          </a:p>
          <a:p>
            <a:pPr lvl="1"/>
            <a:r>
              <a:rPr lang="en-US" dirty="0" err="1"/>
              <a:t>Startlist</a:t>
            </a:r>
            <a:r>
              <a:rPr lang="en-US" dirty="0"/>
              <a:t> will be updated.</a:t>
            </a:r>
          </a:p>
          <a:p>
            <a:r>
              <a:rPr lang="en-US" dirty="0"/>
              <a:t>Calculate departure time:</a:t>
            </a:r>
          </a:p>
          <a:p>
            <a:pPr lvl="1"/>
            <a:r>
              <a:rPr lang="en-US" dirty="0"/>
              <a:t>Departure time will be the start time + service time.</a:t>
            </a:r>
          </a:p>
          <a:p>
            <a:pPr lvl="1"/>
            <a:r>
              <a:rPr lang="en-US" dirty="0"/>
              <a:t>DT will be updated.</a:t>
            </a:r>
          </a:p>
          <a:p>
            <a:r>
              <a:rPr lang="en-US" dirty="0" err="1"/>
              <a:t>serverList</a:t>
            </a:r>
            <a:r>
              <a:rPr lang="en-US" dirty="0"/>
              <a:t> which is the latest departure for every server will be updated.</a:t>
            </a:r>
          </a:p>
          <a:p>
            <a:r>
              <a:rPr lang="en-US" dirty="0" err="1"/>
              <a:t>ServiceTime</a:t>
            </a:r>
            <a:r>
              <a:rPr lang="en-US" dirty="0"/>
              <a:t> which is the total service time for every server will be updated be adding the latest service time with total service time.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3FCFB8-B05B-9807-D53D-0030FFA1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05" y="2550514"/>
            <a:ext cx="4336459" cy="3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&lt;0,0&gt;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&lt;0,0&gt;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=0</a:t>
            </a:r>
          </a:p>
          <a:p>
            <a:r>
              <a:rPr lang="en-US" dirty="0" err="1"/>
              <a:t>departureTime</a:t>
            </a:r>
            <a:r>
              <a:rPr lang="en-US" dirty="0"/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07066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1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=2</a:t>
            </a:r>
          </a:p>
          <a:p>
            <a:r>
              <a:rPr lang="en-US" dirty="0" err="1"/>
              <a:t>departureTime</a:t>
            </a:r>
            <a:r>
              <a:rPr lang="en-US" dirty="0"/>
              <a:t> =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21314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8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3</a:t>
            </a:r>
          </a:p>
          <a:p>
            <a:r>
              <a:rPr lang="en-US" dirty="0" err="1"/>
              <a:t>startTime</a:t>
            </a:r>
            <a:r>
              <a:rPr lang="en-US" dirty="0"/>
              <a:t> =4</a:t>
            </a:r>
          </a:p>
          <a:p>
            <a:r>
              <a:rPr lang="en-US" dirty="0" err="1"/>
              <a:t>departureTime</a:t>
            </a:r>
            <a:r>
              <a:rPr lang="en-US" dirty="0"/>
              <a:t> = 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78963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6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6</a:t>
            </a:r>
          </a:p>
          <a:p>
            <a:r>
              <a:rPr lang="en-US" dirty="0" err="1"/>
              <a:t>startTime</a:t>
            </a:r>
            <a:r>
              <a:rPr lang="en-US" dirty="0"/>
              <a:t> =7</a:t>
            </a:r>
          </a:p>
          <a:p>
            <a:r>
              <a:rPr lang="en-US" dirty="0" err="1"/>
              <a:t>departureTime</a:t>
            </a:r>
            <a:r>
              <a:rPr lang="en-US" dirty="0"/>
              <a:t> =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01999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xmlns="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xmlns="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4787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944</Words>
  <Application>Microsoft Macintosh PowerPoint</Application>
  <PresentationFormat>Widescreen</PresentationFormat>
  <Paragraphs>366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Cambria Math</vt:lpstr>
      <vt:lpstr>Neue Haas Grotesk Text Pro</vt:lpstr>
      <vt:lpstr>Arial</vt:lpstr>
      <vt:lpstr>BjornVTI</vt:lpstr>
      <vt:lpstr>Multiserver Queue simulation (M/M/c)</vt:lpstr>
      <vt:lpstr>Objective </vt:lpstr>
      <vt:lpstr>State Diagram</vt:lpstr>
      <vt:lpstr>Simulation Code</vt:lpstr>
      <vt:lpstr>Main Simulation Loop  (Finding Departure Times)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Tracking N and AUC</vt:lpstr>
      <vt:lpstr>Results (E[T], E[W]) </vt:lpstr>
      <vt:lpstr>Results (E[N], E[N_q]) </vt:lpstr>
      <vt:lpstr>Results (total time PDF) </vt:lpstr>
      <vt:lpstr>Results (total time PDF) </vt:lpstr>
      <vt:lpstr>Results (total time PDF) </vt:lpstr>
      <vt:lpstr>Results (total time PDF) </vt:lpstr>
      <vt:lpstr>Results (total time PDF) </vt:lpstr>
      <vt:lpstr>Results (total time PDF) </vt:lpstr>
      <vt:lpstr>Results (waiting time PDF) </vt:lpstr>
      <vt:lpstr>Results (waiting time PDF) </vt:lpstr>
      <vt:lpstr>Results (waiting time PDF) </vt:lpstr>
      <vt:lpstr>Results (waiting time PDF) </vt:lpstr>
      <vt:lpstr>Results (waiting time PDF) </vt:lpstr>
      <vt:lpstr>Results (no of Customers PMF) </vt:lpstr>
      <vt:lpstr>Results (no of Customers PMF) </vt:lpstr>
      <vt:lpstr>Results (no of Customers PMF) </vt:lpstr>
      <vt:lpstr>Results (no of Customers PMF) </vt:lpstr>
      <vt:lpstr>Results (no of Customers PMF) </vt:lpstr>
      <vt:lpstr>Results (waiting probability)</vt:lpstr>
      <vt:lpstr>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ALSINAN</dc:creator>
  <cp:lastModifiedBy>HASHIM SALMAN ALSADAH</cp:lastModifiedBy>
  <cp:revision>14</cp:revision>
  <dcterms:created xsi:type="dcterms:W3CDTF">2024-05-16T17:53:21Z</dcterms:created>
  <dcterms:modified xsi:type="dcterms:W3CDTF">2024-05-18T20:32:27Z</dcterms:modified>
</cp:coreProperties>
</file>