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257" r:id="rId3"/>
    <p:sldId id="270" r:id="rId4"/>
    <p:sldId id="268" r:id="rId5"/>
    <p:sldId id="258" r:id="rId6"/>
    <p:sldId id="29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56"/>
  </p:normalViewPr>
  <p:slideViewPr>
    <p:cSldViewPr snapToGrid="0">
      <p:cViewPr varScale="1">
        <p:scale>
          <a:sx n="93" d="100"/>
          <a:sy n="9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35C-41A2-6649-8445-C609160FB00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6F7E-6B3D-2E45-9143-F2974405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AD8A-7C3A-ACD7-BA96-0AEA6C6F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Multiserver</a:t>
            </a:r>
            <a:r>
              <a:rPr lang="en-US" sz="4000" dirty="0"/>
              <a:t> Queue simulation (M/M/c)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92FA-6231-B3DB-FF87-005E375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 fontScale="92500" lnSpcReduction="10000"/>
          </a:bodyPr>
          <a:lstStyle/>
          <a:p>
            <a:r>
              <a:rPr lang="en-US" dirty="0"/>
              <a:t>Hashim Al-</a:t>
            </a:r>
            <a:r>
              <a:rPr lang="en-US" dirty="0" err="1"/>
              <a:t>Sadah</a:t>
            </a:r>
            <a:endParaRPr lang="en-US" dirty="0"/>
          </a:p>
          <a:p>
            <a:r>
              <a:rPr lang="en-US" dirty="0" err="1"/>
              <a:t>Abdulwahab</a:t>
            </a:r>
            <a:r>
              <a:rPr lang="en-US" dirty="0"/>
              <a:t> Alghamdi</a:t>
            </a:r>
          </a:p>
          <a:p>
            <a:r>
              <a:rPr lang="en-US" dirty="0"/>
              <a:t>Hussain </a:t>
            </a:r>
            <a:r>
              <a:rPr lang="en-US" dirty="0" err="1"/>
              <a:t>Alsinan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nnected sticks shaping polygons background">
            <a:extLst>
              <a:ext uri="{FF2B5EF4-FFF2-40B4-BE49-F238E27FC236}">
                <a16:creationId xmlns:a16="http://schemas.microsoft.com/office/drawing/2014/main" id="{2C9322FB-F39F-A89A-B656-986F1E3B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3" r="17880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6</a:t>
            </a:r>
          </a:p>
          <a:p>
            <a:r>
              <a:rPr lang="en-US" dirty="0" err="1"/>
              <a:t>startTime</a:t>
            </a:r>
            <a:r>
              <a:rPr lang="en-US" dirty="0"/>
              <a:t> =7</a:t>
            </a:r>
          </a:p>
          <a:p>
            <a:r>
              <a:rPr lang="en-US" dirty="0" err="1"/>
              <a:t>departureTime</a:t>
            </a:r>
            <a:r>
              <a:rPr lang="en-US" dirty="0"/>
              <a:t> =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531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&lt;9,8&gt;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&lt;6,4&gt;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8</a:t>
            </a:r>
          </a:p>
          <a:p>
            <a:r>
              <a:rPr lang="en-US" dirty="0" err="1"/>
              <a:t>startTime</a:t>
            </a:r>
            <a:r>
              <a:rPr lang="en-US" dirty="0"/>
              <a:t> =11</a:t>
            </a:r>
          </a:p>
          <a:p>
            <a:r>
              <a:rPr lang="en-US" dirty="0" err="1"/>
              <a:t>departureTime</a:t>
            </a:r>
            <a:r>
              <a:rPr lang="en-US" dirty="0"/>
              <a:t> =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7475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1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9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226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75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13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889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6353-BBA9-A2F8-C2D7-8637CC5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9" y="211096"/>
            <a:ext cx="5998458" cy="11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Tracking N and 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730FA-9493-8064-E605-1521958E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791" y="917838"/>
            <a:ext cx="6069273" cy="502232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32BEB478-7B2C-B5AA-361C-439BB45EBF0D}"/>
              </a:ext>
            </a:extLst>
          </p:cNvPr>
          <p:cNvGrpSpPr/>
          <p:nvPr/>
        </p:nvGrpSpPr>
        <p:grpSpPr>
          <a:xfrm>
            <a:off x="608207" y="1851323"/>
            <a:ext cx="4709526" cy="3288366"/>
            <a:chOff x="608207" y="1551285"/>
            <a:chExt cx="4709526" cy="32883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81A34F-A775-48AF-395C-198ED9C89C83}"/>
                </a:ext>
              </a:extLst>
            </p:cNvPr>
            <p:cNvSpPr/>
            <p:nvPr/>
          </p:nvSpPr>
          <p:spPr>
            <a:xfrm>
              <a:off x="2248747" y="1551285"/>
              <a:ext cx="1425675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(clock)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839303-D952-1F5D-9488-3999B1D87461}"/>
                </a:ext>
              </a:extLst>
            </p:cNvPr>
            <p:cNvSpPr/>
            <p:nvPr/>
          </p:nvSpPr>
          <p:spPr>
            <a:xfrm>
              <a:off x="853313" y="2573476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Arrival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E8E379-2034-89C3-2E8B-1A1D83BE34D7}"/>
                </a:ext>
              </a:extLst>
            </p:cNvPr>
            <p:cNvSpPr/>
            <p:nvPr/>
          </p:nvSpPr>
          <p:spPr>
            <a:xfrm>
              <a:off x="3940493" y="2573476"/>
              <a:ext cx="1191104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Departure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669BA5B-17F3-AC3E-4566-C35BBE8740B0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3487751" y="1525182"/>
              <a:ext cx="522128" cy="15744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7561D97-AB9E-B7B5-5DEB-68B171D8A0F8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rot="5400000">
              <a:off x="1916062" y="1527953"/>
              <a:ext cx="522128" cy="156891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E2283B3-D37D-B246-F857-37D929546B29}"/>
                </a:ext>
              </a:extLst>
            </p:cNvPr>
            <p:cNvSpPr/>
            <p:nvPr/>
          </p:nvSpPr>
          <p:spPr>
            <a:xfrm>
              <a:off x="853313" y="4339588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N+1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AF818C-5E75-7A82-9B45-14DE8A7E3248}"/>
                </a:ext>
              </a:extLst>
            </p:cNvPr>
            <p:cNvSpPr/>
            <p:nvPr/>
          </p:nvSpPr>
          <p:spPr>
            <a:xfrm>
              <a:off x="608207" y="3456532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F239603-F751-D90F-1E88-F79E48FB9A9E}"/>
                </a:ext>
              </a:extLst>
            </p:cNvPr>
            <p:cNvSpPr/>
            <p:nvPr/>
          </p:nvSpPr>
          <p:spPr>
            <a:xfrm>
              <a:off x="3748815" y="3457920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EC5FFA4-2F35-93FA-C77E-5E2F4F5CD520}"/>
                </a:ext>
              </a:extLst>
            </p:cNvPr>
            <p:cNvSpPr/>
            <p:nvPr/>
          </p:nvSpPr>
          <p:spPr>
            <a:xfrm>
              <a:off x="3996691" y="4304729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D58AE-A5B7-555A-66B5-8BCDE1909311}"/>
                </a:ext>
              </a:extLst>
            </p:cNvPr>
            <p:cNvCxnSpPr>
              <a:stCxn id="22" idx="2"/>
              <a:endCxn id="44" idx="0"/>
            </p:cNvCxnSpPr>
            <p:nvPr/>
          </p:nvCxnSpPr>
          <p:spPr>
            <a:xfrm flipH="1">
              <a:off x="1392666" y="3073539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690DBE-22DA-EF78-54E4-5A658FC07E84}"/>
                </a:ext>
              </a:extLst>
            </p:cNvPr>
            <p:cNvCxnSpPr>
              <a:stCxn id="44" idx="2"/>
              <a:endCxn id="42" idx="0"/>
            </p:cNvCxnSpPr>
            <p:nvPr/>
          </p:nvCxnSpPr>
          <p:spPr>
            <a:xfrm>
              <a:off x="1392666" y="3956595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BC33F-8A28-51AA-6452-A0680DA66EFC}"/>
                </a:ext>
              </a:extLst>
            </p:cNvPr>
            <p:cNvCxnSpPr>
              <a:stCxn id="23" idx="2"/>
              <a:endCxn id="45" idx="0"/>
            </p:cNvCxnSpPr>
            <p:nvPr/>
          </p:nvCxnSpPr>
          <p:spPr>
            <a:xfrm flipH="1">
              <a:off x="4533274" y="3073539"/>
              <a:ext cx="2771" cy="384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EE3A38-732F-56AA-45D8-DF9CF9A9AF6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533274" y="3957983"/>
              <a:ext cx="2771" cy="34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EA4BF9-FE09-F708-02A9-FC7EC758B3DF}"/>
                </a:ext>
              </a:extLst>
            </p:cNvPr>
            <p:cNvSpPr txBox="1"/>
            <p:nvPr/>
          </p:nvSpPr>
          <p:spPr>
            <a:xfrm>
              <a:off x="763201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&lt; DT(j)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E9BCD3-4FFE-E08C-7751-8851B2B38160}"/>
                </a:ext>
              </a:extLst>
            </p:cNvPr>
            <p:cNvSpPr txBox="1"/>
            <p:nvPr/>
          </p:nvSpPr>
          <p:spPr>
            <a:xfrm>
              <a:off x="3742869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&gt; DT(j)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70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1814596"/>
            <a:ext cx="5169652" cy="403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15" y="1781715"/>
            <a:ext cx="5213606" cy="40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])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" y="1814596"/>
            <a:ext cx="5035116" cy="43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14596"/>
            <a:ext cx="5318760" cy="40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5" y="1683536"/>
            <a:ext cx="5049287" cy="4023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19111"/>
            <a:ext cx="5170933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692676"/>
            <a:ext cx="5238174" cy="4260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64835"/>
            <a:ext cx="5312705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754567"/>
            <a:ext cx="5238174" cy="4136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64835"/>
            <a:ext cx="5249529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To simulate and evaluate M/M/c queueing system with an infinite buffer. </a:t>
                </a:r>
              </a:p>
              <a:p>
                <a:r>
                  <a:rPr lang="en-US" sz="2800" dirty="0"/>
                  <a:t> To obtain the empirical PMF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and the PDF for the total time in the system and waiting time.</a:t>
                </a:r>
              </a:p>
              <a:p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r>
                      <a:rPr lang="en-US" sz="28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800" dirty="0"/>
                  <a:t> from simulation.</a:t>
                </a:r>
              </a:p>
              <a:p>
                <a:r>
                  <a:rPr lang="en-US" sz="2800" dirty="0"/>
                  <a:t>To study the affect of increasing the number of servers on the probability of having to wait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All the empirical results are compared with the theoretical ones.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  <a:blipFill>
                <a:blip r:embed="rId2"/>
                <a:stretch>
                  <a:fillRect l="-1159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80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" y="1689901"/>
            <a:ext cx="5442365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89901"/>
            <a:ext cx="5468690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689901"/>
            <a:ext cx="5437957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709024"/>
            <a:ext cx="5437957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3" y="1709024"/>
            <a:ext cx="5399748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715187"/>
            <a:ext cx="5402978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0" y="1709024"/>
            <a:ext cx="5398834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50" y="1709024"/>
            <a:ext cx="545701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09024"/>
            <a:ext cx="5389521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09024"/>
            <a:ext cx="5452856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35628"/>
            <a:ext cx="5389521" cy="4202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10655"/>
            <a:ext cx="5452856" cy="42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45207"/>
            <a:ext cx="5389521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09024"/>
            <a:ext cx="539274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45207"/>
            <a:ext cx="5194163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39675"/>
            <a:ext cx="5392740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72790"/>
            <a:ext cx="5194163" cy="4128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39675"/>
            <a:ext cx="5327268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1906036"/>
            <a:ext cx="10509250" cy="19054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b="0" i="1" dirty="0">
                    <a:latin typeface="Cambria Math" charset="0"/>
                  </a:rPr>
                  <a:t> </a:t>
                </a:r>
                <a:r>
                  <a:rPr lang="en-US" sz="2400" b="0" dirty="0"/>
                  <a:t>is the number of servers.</a:t>
                </a:r>
                <a:endParaRPr lang="en-US" sz="24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is the arrival rate.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/>
                  <a:t> is the rate of serving for one server.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is the traffic intensity.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blipFill rotWithShape="0"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3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832820"/>
            <a:ext cx="5194163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79880"/>
            <a:ext cx="5327268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" y="1832820"/>
            <a:ext cx="5170807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68" y="1779880"/>
            <a:ext cx="5267573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" y="1832820"/>
            <a:ext cx="5167678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04" y="1779880"/>
            <a:ext cx="5262300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probability)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1509795"/>
            <a:ext cx="5934302" cy="4514738"/>
          </a:xfrm>
        </p:spPr>
      </p:pic>
    </p:spTree>
    <p:extLst>
      <p:ext uri="{BB962C8B-B14F-4D97-AF65-F5344CB8AC3E}">
        <p14:creationId xmlns:p14="http://schemas.microsoft.com/office/powerpoint/2010/main" val="193229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692676"/>
            <a:ext cx="9922764" cy="38387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 results of the simulation are showing an excellent agreement with theoretical results, which indicates that the simulation code is working properly.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7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Initial parameters needed: </a:t>
                </a:r>
              </a:p>
              <a:p>
                <a:pPr lvl="1"/>
                <a:r>
                  <a:rPr lang="en-US" dirty="0"/>
                  <a:t>Lambda (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λ),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(µ), Number of servers (c) and number of customers.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system 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The system has a Poisson arrival process and an exponential service rate. </a:t>
                </a:r>
              </a:p>
              <a:p>
                <a:r>
                  <a:rPr lang="en-US" dirty="0"/>
                  <a:t>Arrival Times occur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Service Times occur exponentially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simulation code will therefore calculate departure times for a </a:t>
                </a:r>
                <a:r>
                  <a:rPr lang="en-US" dirty="0" err="1"/>
                  <a:t>multiserver</a:t>
                </a:r>
                <a:r>
                  <a:rPr lang="en-US" dirty="0"/>
                  <a:t> queue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  <a:blipFill>
                <a:blip r:embed="rId2"/>
                <a:stretch>
                  <a:fillRect l="-613" t="-476"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5B977F-6E22-AA84-E75F-9990093B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239824"/>
            <a:ext cx="3094192" cy="126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12D3-739D-02FF-AF17-29B3CE53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24" y="4104935"/>
            <a:ext cx="4452160" cy="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3777-5A5E-C7E2-893A-996B87B1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429542" cy="38387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server with the earliest available time.</a:t>
            </a:r>
          </a:p>
          <a:p>
            <a:r>
              <a:rPr lang="en-US" dirty="0"/>
              <a:t>Assign the corresponding minimum index to the earliest available time.</a:t>
            </a:r>
          </a:p>
          <a:p>
            <a:r>
              <a:rPr lang="en-US" dirty="0"/>
              <a:t>Calculate start time:</a:t>
            </a:r>
          </a:p>
          <a:p>
            <a:pPr lvl="1"/>
            <a:r>
              <a:rPr lang="en-US" dirty="0"/>
              <a:t>If AT(</a:t>
            </a:r>
            <a:r>
              <a:rPr lang="en-US" dirty="0" err="1"/>
              <a:t>i</a:t>
            </a:r>
            <a:r>
              <a:rPr lang="en-US" dirty="0"/>
              <a:t>) &gt; earliest available time, it means the server was idle for some time and the start time will be AT(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earliest available time &gt; AT(</a:t>
            </a:r>
            <a:r>
              <a:rPr lang="en-US" dirty="0" err="1"/>
              <a:t>i</a:t>
            </a:r>
            <a:r>
              <a:rPr lang="en-US" dirty="0"/>
              <a:t>) it means the customer had to wait and the start time will be earliest available time.</a:t>
            </a:r>
          </a:p>
          <a:p>
            <a:pPr lvl="1"/>
            <a:r>
              <a:rPr lang="en-US" dirty="0" err="1"/>
              <a:t>Startlist</a:t>
            </a:r>
            <a:r>
              <a:rPr lang="en-US" dirty="0"/>
              <a:t> will be updated.</a:t>
            </a:r>
          </a:p>
          <a:p>
            <a:r>
              <a:rPr lang="en-US" dirty="0"/>
              <a:t>Calculate departure time:</a:t>
            </a:r>
          </a:p>
          <a:p>
            <a:pPr lvl="1"/>
            <a:r>
              <a:rPr lang="en-US" dirty="0"/>
              <a:t>Departure time will be the start time + service time.</a:t>
            </a:r>
          </a:p>
          <a:p>
            <a:pPr lvl="1"/>
            <a:r>
              <a:rPr lang="en-US" dirty="0"/>
              <a:t>DT will be updated.</a:t>
            </a:r>
          </a:p>
          <a:p>
            <a:r>
              <a:rPr lang="en-US" dirty="0" err="1"/>
              <a:t>serverList</a:t>
            </a:r>
            <a:r>
              <a:rPr lang="en-US" dirty="0"/>
              <a:t> which is the latest departure for every server will be updated.</a:t>
            </a:r>
          </a:p>
          <a:p>
            <a:r>
              <a:rPr lang="en-US" dirty="0" err="1"/>
              <a:t>ServiceTime</a:t>
            </a:r>
            <a:r>
              <a:rPr lang="en-US" dirty="0"/>
              <a:t> which is the total service time for every server will be updated be adding the latest service time with total service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FCFB8-B05B-9807-D53D-0030FFA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05" y="2550514"/>
            <a:ext cx="4336459" cy="3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79" y="86300"/>
            <a:ext cx="9922764" cy="1294228"/>
          </a:xfrm>
        </p:spPr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BBF7C4-B243-9A8A-9239-9FE92A6B65FA}"/>
              </a:ext>
            </a:extLst>
          </p:cNvPr>
          <p:cNvGrpSpPr/>
          <p:nvPr/>
        </p:nvGrpSpPr>
        <p:grpSpPr>
          <a:xfrm>
            <a:off x="626008" y="2258988"/>
            <a:ext cx="10939983" cy="3839302"/>
            <a:chOff x="296195" y="2142110"/>
            <a:chExt cx="10939983" cy="38393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3DA1470-C9E8-A2BD-23BA-E4BE409EED3F}"/>
                </a:ext>
              </a:extLst>
            </p:cNvPr>
            <p:cNvSpPr/>
            <p:nvPr/>
          </p:nvSpPr>
          <p:spPr>
            <a:xfrm>
              <a:off x="296195" y="3052586"/>
              <a:ext cx="1175096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Arrival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0EEC44-C5C0-5159-8D59-84343F82215F}"/>
                </a:ext>
              </a:extLst>
            </p:cNvPr>
            <p:cNvSpPr/>
            <p:nvPr/>
          </p:nvSpPr>
          <p:spPr>
            <a:xfrm>
              <a:off x="2271398" y="2480664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Find earliest available server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E51749-DB5D-80FF-2B5C-6901897A1F92}"/>
                </a:ext>
              </a:extLst>
            </p:cNvPr>
            <p:cNvSpPr txBox="1"/>
            <p:nvPr/>
          </p:nvSpPr>
          <p:spPr>
            <a:xfrm>
              <a:off x="5504680" y="2142110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&gt; Earliest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0704E4A-D76C-0030-4113-D9478C8534F2}"/>
                </a:ext>
              </a:extLst>
            </p:cNvPr>
            <p:cNvSpPr/>
            <p:nvPr/>
          </p:nvSpPr>
          <p:spPr>
            <a:xfrm>
              <a:off x="2271398" y="3615957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Capture Arrival Time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D624814-DB70-A9E4-0D7F-D90662E27A7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1471291" y="2900051"/>
              <a:ext cx="800107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5EE6F16-DD93-EFAA-5580-CE1F58572F10}"/>
                </a:ext>
              </a:extLst>
            </p:cNvPr>
            <p:cNvCxnSpPr>
              <a:cxnSpLocks/>
              <a:stCxn id="7" idx="3"/>
              <a:endCxn id="47" idx="1"/>
            </p:cNvCxnSpPr>
            <p:nvPr/>
          </p:nvCxnSpPr>
          <p:spPr>
            <a:xfrm>
              <a:off x="1471291" y="3471973"/>
              <a:ext cx="800107" cy="56337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D8B8F00-6295-37A3-0326-1CF269ECA7C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774837" y="2900051"/>
              <a:ext cx="971240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0A4B8E6-FE36-86A4-C5FF-57BE7F0C8577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3774837" y="3463421"/>
              <a:ext cx="971240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62BBB33-17CD-37AA-4F81-B5403D0C6466}"/>
                </a:ext>
              </a:extLst>
            </p:cNvPr>
            <p:cNvSpPr/>
            <p:nvPr/>
          </p:nvSpPr>
          <p:spPr>
            <a:xfrm>
              <a:off x="5223276" y="2480664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idle, AT=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CBB05CB-0E86-F46E-0128-3C1E6979080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347316" y="2900051"/>
              <a:ext cx="875960" cy="56336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BF153F2-B194-27C8-BFE7-EF727D74842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4347317" y="3463420"/>
              <a:ext cx="875959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BCAC113-F032-2744-3086-4F1F42B0FD2A}"/>
                </a:ext>
              </a:extLst>
            </p:cNvPr>
            <p:cNvSpPr/>
            <p:nvPr/>
          </p:nvSpPr>
          <p:spPr>
            <a:xfrm>
              <a:off x="5223276" y="3615956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busy, Earliest =</a:t>
              </a:r>
              <a:r>
                <a:rPr lang="en-US" sz="16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BED026-FA9D-14A9-5DF9-6A732F71BD1E}"/>
                </a:ext>
              </a:extLst>
            </p:cNvPr>
            <p:cNvSpPr txBox="1"/>
            <p:nvPr/>
          </p:nvSpPr>
          <p:spPr>
            <a:xfrm>
              <a:off x="5536977" y="4454729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&lt; Earliest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F4E9F2DB-C291-06F0-599C-D053E3D1BF92}"/>
                </a:ext>
              </a:extLst>
            </p:cNvPr>
            <p:cNvCxnSpPr>
              <a:cxnSpLocks/>
              <a:stCxn id="67" idx="3"/>
              <a:endCxn id="79" idx="1"/>
            </p:cNvCxnSpPr>
            <p:nvPr/>
          </p:nvCxnSpPr>
          <p:spPr>
            <a:xfrm>
              <a:off x="7033319" y="2900051"/>
              <a:ext cx="882835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C948B2B-6EBB-8AC9-E355-182431F7565C}"/>
                </a:ext>
              </a:extLst>
            </p:cNvPr>
            <p:cNvCxnSpPr>
              <a:cxnSpLocks/>
              <a:stCxn id="71" idx="3"/>
              <a:endCxn id="79" idx="1"/>
            </p:cNvCxnSpPr>
            <p:nvPr/>
          </p:nvCxnSpPr>
          <p:spPr>
            <a:xfrm flipV="1">
              <a:off x="7033319" y="3471973"/>
              <a:ext cx="882835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F8AD74F-13DF-0AFB-6B82-1886DE4B7487}"/>
                </a:ext>
              </a:extLst>
            </p:cNvPr>
            <p:cNvSpPr/>
            <p:nvPr/>
          </p:nvSpPr>
          <p:spPr>
            <a:xfrm>
              <a:off x="7916154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DT =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ST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F11CB255-FAC2-4BBB-1CCA-A30453E8FBF3}"/>
                </a:ext>
              </a:extLst>
            </p:cNvPr>
            <p:cNvSpPr/>
            <p:nvPr/>
          </p:nvSpPr>
          <p:spPr>
            <a:xfrm>
              <a:off x="9835478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serverList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Updated with DT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FD187ED-F586-0AC4-9D15-48C59443422F}"/>
                </a:ext>
              </a:extLst>
            </p:cNvPr>
            <p:cNvCxnSpPr>
              <a:stCxn id="79" idx="3"/>
              <a:endCxn id="111" idx="1"/>
            </p:cNvCxnSpPr>
            <p:nvPr/>
          </p:nvCxnSpPr>
          <p:spPr>
            <a:xfrm>
              <a:off x="9316854" y="3471973"/>
              <a:ext cx="5186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DCD9BC5-838D-5609-6BD1-197A6DD5493A}"/>
                </a:ext>
              </a:extLst>
            </p:cNvPr>
            <p:cNvCxnSpPr>
              <a:stCxn id="111" idx="2"/>
            </p:cNvCxnSpPr>
            <p:nvPr/>
          </p:nvCxnSpPr>
          <p:spPr>
            <a:xfrm rot="5400000">
              <a:off x="7100153" y="2126352"/>
              <a:ext cx="1670668" cy="5200682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10ACFC60-76C2-C883-28B6-69578DD2A885}"/>
                </a:ext>
              </a:extLst>
            </p:cNvPr>
            <p:cNvCxnSpPr>
              <a:endCxn id="7" idx="2"/>
            </p:cNvCxnSpPr>
            <p:nvPr/>
          </p:nvCxnSpPr>
          <p:spPr>
            <a:xfrm rot="10800000">
              <a:off x="883744" y="3891359"/>
              <a:ext cx="4451403" cy="1670668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B148E5F-A1E2-C34B-8A7F-1B0917DA7ED2}"/>
                </a:ext>
              </a:extLst>
            </p:cNvPr>
            <p:cNvSpPr txBox="1"/>
            <p:nvPr/>
          </p:nvSpPr>
          <p:spPr>
            <a:xfrm>
              <a:off x="3869144" y="5642858"/>
              <a:ext cx="3459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Iteratively for N Number of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&lt;0,0&gt;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&lt;0,0&gt;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=0</a:t>
            </a:r>
          </a:p>
          <a:p>
            <a:r>
              <a:rPr lang="en-US" dirty="0" err="1"/>
              <a:t>departureTime</a:t>
            </a:r>
            <a:r>
              <a:rPr lang="en-US" dirty="0"/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28568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1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=2</a:t>
            </a:r>
          </a:p>
          <a:p>
            <a:r>
              <a:rPr lang="en-US" dirty="0" err="1"/>
              <a:t>departureTime</a:t>
            </a:r>
            <a:r>
              <a:rPr lang="en-US" dirty="0"/>
              <a:t> =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85144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8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3</a:t>
            </a:r>
          </a:p>
          <a:p>
            <a:r>
              <a:rPr lang="en-US" dirty="0" err="1"/>
              <a:t>startTime</a:t>
            </a:r>
            <a:r>
              <a:rPr lang="en-US" dirty="0"/>
              <a:t> =4</a:t>
            </a:r>
          </a:p>
          <a:p>
            <a:r>
              <a:rPr lang="en-US" dirty="0" err="1"/>
              <a:t>departureTime</a:t>
            </a:r>
            <a:r>
              <a:rPr lang="en-US" dirty="0"/>
              <a:t> =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22200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32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931</Words>
  <Application>Microsoft Office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Neue Haas Grotesk Text Pro</vt:lpstr>
      <vt:lpstr>BjornVTI</vt:lpstr>
      <vt:lpstr>Multiserver Queue simulation (M/M/c)</vt:lpstr>
      <vt:lpstr>Objective </vt:lpstr>
      <vt:lpstr>State Diagram</vt:lpstr>
      <vt:lpstr>Simulation Code</vt:lpstr>
      <vt:lpstr>Main Simulation Loop  (Finding Departure Times)</vt:lpstr>
      <vt:lpstr>Main Simulation Loop  (Finding Departure Times)</vt:lpstr>
      <vt:lpstr>Example</vt:lpstr>
      <vt:lpstr>Example</vt:lpstr>
      <vt:lpstr>Example</vt:lpstr>
      <vt:lpstr>Example</vt:lpstr>
      <vt:lpstr>Example</vt:lpstr>
      <vt:lpstr>Example</vt:lpstr>
      <vt:lpstr>Example</vt:lpstr>
      <vt:lpstr>Tracking N and AUC</vt:lpstr>
      <vt:lpstr>Results (E[T], E[W]) </vt:lpstr>
      <vt:lpstr>Results (E[N], E[N_q])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(waiting time PDF) </vt:lpstr>
      <vt:lpstr>Results (waiting time PDF) </vt:lpstr>
      <vt:lpstr>Results (waiting time PDF) </vt:lpstr>
      <vt:lpstr>Results (waiting time PDF) </vt:lpstr>
      <vt:lpstr>Results (waiting time PDF) </vt:lpstr>
      <vt:lpstr>Results (no of Customers PMF) </vt:lpstr>
      <vt:lpstr>Results (no of Customers PMF) </vt:lpstr>
      <vt:lpstr>Results (no of Customers PMF) </vt:lpstr>
      <vt:lpstr>Results (no of Customers PMF) </vt:lpstr>
      <vt:lpstr>Results (no of Customers PMF) </vt:lpstr>
      <vt:lpstr>Results (waiting probability)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ALSINAN</dc:creator>
  <cp:lastModifiedBy>HUSSAIN ALSINAN</cp:lastModifiedBy>
  <cp:revision>17</cp:revision>
  <dcterms:created xsi:type="dcterms:W3CDTF">2024-05-16T17:53:21Z</dcterms:created>
  <dcterms:modified xsi:type="dcterms:W3CDTF">2024-05-19T11:24:16Z</dcterms:modified>
</cp:coreProperties>
</file>