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7" r:id="rId8"/>
    <p:sldId id="268" r:id="rId9"/>
    <p:sldId id="269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>
      <p:cViewPr>
        <p:scale>
          <a:sx n="75" d="100"/>
          <a:sy n="75" d="100"/>
        </p:scale>
        <p:origin x="13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DED6-A33D-C04F-B1A7-8B9B1A4AD97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1D77A-AD61-8C41-8D74-A8F543B4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.1016/0893-6080(89)90020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AB6CD-9F9C-D68B-2977-FB6F72681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Learning Methods for Solving Partial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1A8AC9-112F-0ADC-82A9-12594969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573" y="2582322"/>
            <a:ext cx="5158427" cy="38015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 smtClean="0"/>
              <a:t>Team Members:</a:t>
            </a:r>
          </a:p>
          <a:p>
            <a:pPr algn="l"/>
            <a:r>
              <a:rPr lang="en-US" sz="2800" dirty="0" err="1" smtClean="0"/>
              <a:t>Hashim</a:t>
            </a:r>
            <a:r>
              <a:rPr lang="en-US" sz="2800" dirty="0" smtClean="0"/>
              <a:t> </a:t>
            </a:r>
            <a:r>
              <a:rPr lang="en-US" sz="2800" dirty="0" err="1" smtClean="0"/>
              <a:t>Alsadah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/>
            <a:r>
              <a:rPr lang="en-US" sz="2800" dirty="0" err="1" smtClean="0"/>
              <a:t>Abdulwahab</a:t>
            </a:r>
            <a:r>
              <a:rPr lang="en-US" sz="2800" dirty="0" smtClean="0"/>
              <a:t> </a:t>
            </a:r>
            <a:r>
              <a:rPr lang="en-US" sz="2800" dirty="0" err="1" smtClean="0"/>
              <a:t>Alghamdi</a:t>
            </a:r>
            <a:r>
              <a:rPr lang="en-US" sz="2800" dirty="0" smtClean="0"/>
              <a:t>.</a:t>
            </a:r>
          </a:p>
          <a:p>
            <a:pPr algn="l"/>
            <a:r>
              <a:rPr lang="en-US" sz="2800" dirty="0" smtClean="0"/>
              <a:t>Hussain </a:t>
            </a:r>
            <a:r>
              <a:rPr lang="en-US" sz="2800" dirty="0" err="1" smtClean="0"/>
              <a:t>Alsinan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Adviser:</a:t>
            </a:r>
          </a:p>
          <a:p>
            <a:pPr algn="l"/>
            <a:r>
              <a:rPr lang="en-US" sz="2800" dirty="0" smtClean="0"/>
              <a:t>Dr. Jamal Al-</a:t>
            </a:r>
            <a:r>
              <a:rPr lang="en-US" sz="2800" dirty="0" err="1" smtClean="0"/>
              <a:t>Smail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25A0C1E-DF70-4A14-38AA-F4FECDD75039}"/>
              </a:ext>
            </a:extLst>
          </p:cNvPr>
          <p:cNvSpPr txBox="1">
            <a:spLocks/>
          </p:cNvSpPr>
          <p:nvPr/>
        </p:nvSpPr>
        <p:spPr>
          <a:xfrm>
            <a:off x="1524000" y="4884653"/>
            <a:ext cx="9144000" cy="173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52400"/>
            <a:ext cx="7315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32" y="1477963"/>
            <a:ext cx="5774268" cy="4119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67" y="1642533"/>
            <a:ext cx="54186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PI-</a:t>
            </a:r>
            <a:r>
              <a:rPr lang="en-US" sz="2400" dirty="0" err="1" smtClean="0"/>
              <a:t>DeepOnet</a:t>
            </a:r>
            <a:r>
              <a:rPr lang="en-US" sz="2400" dirty="0" smtClean="0"/>
              <a:t> utilizes two NNs: Branch </a:t>
            </a:r>
            <a:r>
              <a:rPr lang="en-US" sz="2400" dirty="0"/>
              <a:t>n</a:t>
            </a:r>
            <a:r>
              <a:rPr lang="en-US" sz="2400" dirty="0" smtClean="0"/>
              <a:t>et and Trunk net.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Branch net takes functions as an input and outputs a function.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Trunk net takes points from the domain as input </a:t>
            </a:r>
            <a:r>
              <a:rPr lang="en-US" sz="2400" smtClean="0"/>
              <a:t>and maps it to higher dim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5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9BAA4-99C6-1186-E62F-4C8F524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888BF3A-8B96-BFC7-F483-E9DB735E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791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[1] </a:t>
            </a:r>
            <a:r>
              <a:rPr lang="en-US" sz="2000" dirty="0" err="1" smtClean="0">
                <a:effectLst/>
              </a:rPr>
              <a:t>Hornik</a:t>
            </a:r>
            <a:r>
              <a:rPr lang="en-US" sz="2000" dirty="0" smtClean="0">
                <a:effectLst/>
              </a:rPr>
              <a:t>, K., </a:t>
            </a:r>
            <a:r>
              <a:rPr lang="en-US" sz="2000" dirty="0" err="1" smtClean="0">
                <a:effectLst/>
              </a:rPr>
              <a:t>Stinchcombe</a:t>
            </a:r>
            <a:r>
              <a:rPr lang="en-US" sz="2000" dirty="0" smtClean="0">
                <a:effectLst/>
              </a:rPr>
              <a:t>, M., &amp; White, H. (1989). Multilayer feedforward networks are universal </a:t>
            </a:r>
            <a:r>
              <a:rPr lang="en-US" sz="2000" dirty="0" err="1" smtClean="0">
                <a:effectLst/>
              </a:rPr>
              <a:t>approximators</a:t>
            </a:r>
            <a:r>
              <a:rPr lang="en-US" sz="2000" dirty="0" smtClean="0">
                <a:effectLst/>
              </a:rPr>
              <a:t>. </a:t>
            </a:r>
            <a:r>
              <a:rPr lang="en-US" sz="2000" i="1" dirty="0" smtClean="0">
                <a:effectLst/>
              </a:rPr>
              <a:t>Neural Networks</a:t>
            </a:r>
            <a:r>
              <a:rPr lang="en-US" sz="2000" dirty="0" smtClean="0">
                <a:effectLst/>
              </a:rPr>
              <a:t>, </a:t>
            </a:r>
            <a:r>
              <a:rPr lang="en-US" sz="2000" i="1" dirty="0" smtClean="0">
                <a:effectLst/>
              </a:rPr>
              <a:t>2</a:t>
            </a:r>
            <a:r>
              <a:rPr lang="en-US" sz="2000" dirty="0" smtClean="0">
                <a:effectLst/>
              </a:rPr>
              <a:t>(5), 359–366. </a:t>
            </a:r>
            <a:r>
              <a:rPr lang="en-US" sz="2000" dirty="0" smtClean="0">
                <a:effectLst/>
                <a:hlinkClick r:id="rId2"/>
              </a:rPr>
              <a:t>https://doi.org/10.1016/0893-6080(89)90020-8</a:t>
            </a:r>
            <a:r>
              <a:rPr lang="en-US" sz="20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[2] </a:t>
            </a:r>
            <a:r>
              <a:rPr lang="en-US" sz="2000" dirty="0" err="1" smtClean="0">
                <a:effectLst/>
              </a:rPr>
              <a:t>Hornik</a:t>
            </a:r>
            <a:r>
              <a:rPr lang="en-US" sz="2000" dirty="0" smtClean="0">
                <a:effectLst/>
              </a:rPr>
              <a:t>, K., </a:t>
            </a:r>
            <a:r>
              <a:rPr lang="en-US" sz="2000" dirty="0" err="1" smtClean="0">
                <a:effectLst/>
              </a:rPr>
              <a:t>Stinchcombe</a:t>
            </a:r>
            <a:r>
              <a:rPr lang="en-US" sz="2000" dirty="0" smtClean="0">
                <a:effectLst/>
              </a:rPr>
              <a:t>, M., &amp; White, H. (1989). Multilayer feedforward networks are universal </a:t>
            </a:r>
            <a:r>
              <a:rPr lang="en-US" sz="2000" dirty="0" err="1" smtClean="0">
                <a:effectLst/>
              </a:rPr>
              <a:t>approximators</a:t>
            </a:r>
            <a:r>
              <a:rPr lang="en-US" sz="2000" dirty="0" smtClean="0">
                <a:effectLst/>
              </a:rPr>
              <a:t>. </a:t>
            </a:r>
            <a:r>
              <a:rPr lang="en-US" sz="2000" i="1" dirty="0" smtClean="0">
                <a:effectLst/>
              </a:rPr>
              <a:t>Neural Networks</a:t>
            </a:r>
            <a:r>
              <a:rPr lang="en-US" sz="2000" dirty="0" smtClean="0">
                <a:effectLst/>
              </a:rPr>
              <a:t>, </a:t>
            </a:r>
            <a:r>
              <a:rPr lang="en-US" sz="2000" i="1" dirty="0" smtClean="0">
                <a:effectLst/>
              </a:rPr>
              <a:t>2</a:t>
            </a:r>
            <a:r>
              <a:rPr lang="en-US" sz="2000" dirty="0" smtClean="0">
                <a:effectLst/>
              </a:rPr>
              <a:t>(5), 359–366. </a:t>
            </a:r>
            <a:r>
              <a:rPr lang="en-US" sz="2000" dirty="0" smtClean="0">
                <a:effectLst/>
                <a:hlinkClick r:id="rId2"/>
              </a:rPr>
              <a:t>https://doi.org/10.1016/0893-6080(89)90020-8</a:t>
            </a:r>
            <a:r>
              <a:rPr lang="en-US" sz="20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[3] Bartholomew-Biggs, M., Brown, S., Christianson, B., &amp; Dixon, L. (2000). Automatic differentiation of algorithms. </a:t>
            </a:r>
            <a:r>
              <a:rPr lang="en-US" sz="2000" i="1" dirty="0" smtClean="0">
                <a:effectLst/>
              </a:rPr>
              <a:t>Journal of Computational and Applied Mathematics</a:t>
            </a:r>
            <a:r>
              <a:rPr lang="en-US" sz="2000" dirty="0" smtClean="0">
                <a:effectLst/>
              </a:rPr>
              <a:t>, </a:t>
            </a:r>
            <a:r>
              <a:rPr lang="en-US" sz="2000" i="1" dirty="0" smtClean="0">
                <a:effectLst/>
              </a:rPr>
              <a:t>124</a:t>
            </a:r>
            <a:r>
              <a:rPr lang="en-US" sz="2000" dirty="0" smtClean="0">
                <a:effectLst/>
              </a:rPr>
              <a:t>(1–2), 171–190. https://</a:t>
            </a:r>
            <a:r>
              <a:rPr lang="en-US" sz="2000" dirty="0" err="1" smtClean="0">
                <a:effectLst/>
              </a:rPr>
              <a:t>doi.org</a:t>
            </a:r>
            <a:r>
              <a:rPr lang="en-US" sz="2000" dirty="0" smtClean="0">
                <a:effectLst/>
              </a:rPr>
              <a:t>/10.1016/s0377-0427(00)00422-2 </a:t>
            </a: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r>
              <a:rPr lang="en-US" sz="2000" dirty="0" smtClean="0"/>
              <a:t>[4]</a:t>
            </a:r>
            <a:r>
              <a:rPr lang="en-US" sz="2000" dirty="0" smtClean="0">
                <a:effectLst/>
              </a:rPr>
              <a:t> Wang, S., Wang, H., &amp; </a:t>
            </a:r>
            <a:r>
              <a:rPr lang="en-US" sz="2000" dirty="0" err="1" smtClean="0">
                <a:effectLst/>
              </a:rPr>
              <a:t>Perdikaris</a:t>
            </a:r>
            <a:r>
              <a:rPr lang="en-US" sz="2000" dirty="0" smtClean="0">
                <a:effectLst/>
              </a:rPr>
              <a:t>, P. (2021). Learning the solution operator of parametric partial differential equations with physics-informed </a:t>
            </a:r>
            <a:r>
              <a:rPr lang="en-US" sz="2000" dirty="0" err="1" smtClean="0">
                <a:effectLst/>
              </a:rPr>
              <a:t>deeponets</a:t>
            </a:r>
            <a:r>
              <a:rPr lang="en-US" sz="2000" dirty="0" smtClean="0">
                <a:effectLst/>
              </a:rPr>
              <a:t>. </a:t>
            </a:r>
            <a:r>
              <a:rPr lang="en-US" sz="2000" i="1" dirty="0" smtClean="0">
                <a:effectLst/>
              </a:rPr>
              <a:t>Science Advances</a:t>
            </a:r>
            <a:r>
              <a:rPr lang="en-US" sz="2000" dirty="0" smtClean="0">
                <a:effectLst/>
              </a:rPr>
              <a:t>, </a:t>
            </a:r>
            <a:r>
              <a:rPr lang="en-US" sz="2000" i="1" dirty="0" smtClean="0">
                <a:effectLst/>
              </a:rPr>
              <a:t>7</a:t>
            </a:r>
            <a:r>
              <a:rPr lang="en-US" sz="2000" dirty="0" smtClean="0">
                <a:effectLst/>
              </a:rPr>
              <a:t>(40). https://</a:t>
            </a:r>
            <a:r>
              <a:rPr lang="en-US" sz="2000" dirty="0" err="1" smtClean="0">
                <a:effectLst/>
              </a:rPr>
              <a:t>doi.org</a:t>
            </a:r>
            <a:r>
              <a:rPr lang="en-US" sz="2000" dirty="0" smtClean="0">
                <a:effectLst/>
              </a:rPr>
              <a:t>/10.1126/sciadv.abi8605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[5] </a:t>
            </a:r>
            <a:r>
              <a:rPr lang="en-US" sz="2000" dirty="0" err="1" smtClean="0">
                <a:effectLst/>
              </a:rPr>
              <a:t>Tianping</a:t>
            </a:r>
            <a:r>
              <a:rPr lang="en-US" sz="2000" dirty="0" smtClean="0">
                <a:effectLst/>
              </a:rPr>
              <a:t> Chen, &amp; Hong Chen. (1995). Universal approximation to nonlinear operators by neural networks with arbitrary activation functions and its application to dynamical systems. </a:t>
            </a:r>
            <a:r>
              <a:rPr lang="en-US" sz="2000" i="1" dirty="0" smtClean="0">
                <a:effectLst/>
              </a:rPr>
              <a:t>IEEE Transactions on Neural Networks</a:t>
            </a:r>
            <a:r>
              <a:rPr lang="en-US" sz="2000" dirty="0" smtClean="0">
                <a:effectLst/>
              </a:rPr>
              <a:t>, </a:t>
            </a:r>
            <a:r>
              <a:rPr lang="en-US" sz="2000" i="1" dirty="0" smtClean="0">
                <a:effectLst/>
              </a:rPr>
              <a:t>6</a:t>
            </a:r>
            <a:r>
              <a:rPr lang="en-US" sz="2000" dirty="0" smtClean="0">
                <a:effectLst/>
              </a:rPr>
              <a:t>(4), 911–917. https://</a:t>
            </a:r>
            <a:r>
              <a:rPr lang="en-US" sz="2000" dirty="0" err="1" smtClean="0">
                <a:effectLst/>
              </a:rPr>
              <a:t>doi.org</a:t>
            </a:r>
            <a:r>
              <a:rPr lang="en-US" sz="2000" dirty="0" smtClean="0">
                <a:effectLst/>
              </a:rPr>
              <a:t>/10.1109/72.392253 </a:t>
            </a: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1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8DD1B-D023-16E4-BA39-00FB5A3C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C09F8-5958-9627-3AEE-7A9C88E5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8467" cy="46937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Partial differential equations (PDEs) are essential components for modelling different processes and systems in various scientific and engineering </a:t>
            </a:r>
            <a:r>
              <a:rPr lang="en-US" sz="2200" dirty="0" smtClean="0"/>
              <a:t>area such as modeling fluid flow (</a:t>
            </a:r>
            <a:r>
              <a:rPr lang="en-US" sz="2200" dirty="0" err="1" smtClean="0"/>
              <a:t>Navier</a:t>
            </a:r>
            <a:r>
              <a:rPr lang="en-US" sz="2200" dirty="0" smtClean="0"/>
              <a:t>–Stokes </a:t>
            </a:r>
            <a:r>
              <a:rPr lang="en-US" sz="2200" dirty="0" err="1" smtClean="0"/>
              <a:t>eqs</a:t>
            </a:r>
            <a:r>
              <a:rPr lang="en-US" sz="2200" dirty="0" smtClean="0"/>
              <a:t>), EMR in wireless communication(Maxwell’s </a:t>
            </a:r>
            <a:r>
              <a:rPr lang="en-US" sz="2200" dirty="0" err="1" smtClean="0"/>
              <a:t>eqs</a:t>
            </a:r>
            <a:r>
              <a:rPr lang="en-US" sz="2200" dirty="0" smtClean="0"/>
              <a:t>), and MD (Newton’s </a:t>
            </a:r>
            <a:r>
              <a:rPr lang="en-US" sz="2200" dirty="0" err="1" smtClean="0"/>
              <a:t>eqs</a:t>
            </a:r>
            <a:r>
              <a:rPr lang="en-US" sz="22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 Traditional methods for approximating the solution of PDEs include Finite Difference (FD), Finite Element (FE), Finite Volume (FV), Method of Lines (MOL), </a:t>
            </a:r>
            <a:r>
              <a:rPr lang="en-US" sz="2200" dirty="0" err="1" smtClean="0"/>
              <a:t>etc</a:t>
            </a:r>
            <a:r>
              <a:rPr lang="en-US" sz="2200" dirty="0" smtClean="0"/>
              <a:t>,</a:t>
            </a:r>
            <a:r>
              <a:rPr lang="mr-IN" sz="2200" dirty="0" smtClean="0"/>
              <a:t>…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Mesh-based methods can be computationally expensive, especially for high dimensional problems and problems with large and irregular domain.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65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837A1-FAEE-8822-884A-1ECF58A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US" dirty="0"/>
              <a:t>Why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FBFE5-416A-2055-7CAD-7165E7F6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NNs are capable of approximating any measurable function with from one finite set to another with any desired degree of accuracy given sufficient number of hidden units (</a:t>
            </a:r>
            <a:r>
              <a:rPr lang="en-US" dirty="0" err="1" smtClean="0"/>
              <a:t>Hornik</a:t>
            </a:r>
            <a:r>
              <a:rPr lang="en-US" dirty="0" smtClean="0"/>
              <a:t> et el, 1989).[1]</a:t>
            </a:r>
          </a:p>
          <a:p>
            <a:endParaRPr lang="en-US" dirty="0"/>
          </a:p>
          <a:p>
            <a:r>
              <a:rPr lang="en-US" dirty="0" smtClean="0"/>
              <a:t>NNs can be used as mesh-free method to approximate the solution of PDEs.</a:t>
            </a:r>
          </a:p>
          <a:p>
            <a:endParaRPr lang="en-US" dirty="0"/>
          </a:p>
          <a:p>
            <a:r>
              <a:rPr lang="en-US" dirty="0" smtClean="0"/>
              <a:t>There are different models that use DNNs to approximate PDEs, including PINNs, FRNN, GNN, FNO, </a:t>
            </a:r>
            <a:r>
              <a:rPr lang="en-US" dirty="0" err="1" smtClean="0"/>
              <a:t>DeepOnet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AB0CF-DCFB-DDE1-359E-8D03D1A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Informed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7C150-588A-6358-0863-4C6337A7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50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Physics-informed Neural Network (PINN</a:t>
            </a:r>
            <a:r>
              <a:rPr lang="en-US" sz="2400" dirty="0" smtClean="0"/>
              <a:t>) (</a:t>
            </a:r>
            <a:r>
              <a:rPr lang="en-US" sz="2400" dirty="0" err="1" smtClean="0"/>
              <a:t>Raissi</a:t>
            </a:r>
            <a:r>
              <a:rPr lang="en-US" sz="2400" dirty="0" smtClean="0"/>
              <a:t> et al., 2019). </a:t>
            </a:r>
            <a:r>
              <a:rPr lang="en-US" sz="2400" dirty="0"/>
              <a:t>is the most basic and widely used model for approximating PDEs' </a:t>
            </a:r>
            <a:r>
              <a:rPr lang="en-US" sz="2400" dirty="0" smtClean="0"/>
              <a:t>solutions.[2]</a:t>
            </a:r>
          </a:p>
          <a:p>
            <a:pPr algn="just">
              <a:lnSpc>
                <a:spcPct val="100000"/>
              </a:lnSpc>
            </a:pP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PINN </a:t>
            </a:r>
            <a:r>
              <a:rPr lang="en-US" sz="2400" dirty="0"/>
              <a:t>is unsupervised learning model used to approximate the solution of a PDE. PINN incorporate the physical prior knowledge of the problem in the neural network’s (NN) loss </a:t>
            </a:r>
            <a:r>
              <a:rPr lang="en-US" sz="2400" dirty="0" smtClean="0"/>
              <a:t>function.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="" id="{65C5A038-8A3D-D7E9-3AA7-7F868A09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601" y="4773573"/>
                <a:ext cx="9587038" cy="1288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64" tIns="34282" rIns="68564" bIns="34282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C5A038-8A3D-D7E9-3AA7-7F868A09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601" y="4773573"/>
                <a:ext cx="9587038" cy="12880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AB0CF-DCFB-DDE1-359E-8D03D1A7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48" y="178859"/>
            <a:ext cx="10515600" cy="1325563"/>
          </a:xfrm>
        </p:spPr>
        <p:txBody>
          <a:bodyPr/>
          <a:lstStyle/>
          <a:p>
            <a:r>
              <a:rPr lang="en-US" dirty="0"/>
              <a:t>Physics Informed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="" id="{65C5A038-8A3D-D7E9-3AA7-7F868A09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48" y="1825625"/>
                <a:ext cx="5964985" cy="1288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64" tIns="34282" rIns="68564" bIns="34282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C5A038-8A3D-D7E9-3AA7-7F868A09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348" y="1825625"/>
                <a:ext cx="5964985" cy="12880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0780" y="3204024"/>
                <a:ext cx="5804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ℱ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ℱ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ℐ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0" y="3204024"/>
                <a:ext cx="5804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48" y="2907109"/>
            <a:ext cx="6535829" cy="3950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4131733"/>
            <a:ext cx="4097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PINNs use the algorithm of Automatic Differentiation (AD) to compute the derivative of the output with respect to the inputs.[3]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20106C-EA50-E0FD-FB61-D3CF3E9F9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97491"/>
                <a:ext cx="10515600" cy="6014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we consider Burgers’ equation, which is a PDE used in the modeling of fluid mechanics, traffic flow, and the study of reaction-diffusion systems in chemistry and biology.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=−</m:t>
                    </m:r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𝑢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2000" dirty="0">
                    <a:latin typeface="Titillium Web" panose="00000500000000000000" pitchFamily="2" charset="0"/>
                    <a:cs typeface="Arial" pitchFamily="34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∈[−1, 1]</m:t>
                    </m:r>
                  </m:oMath>
                </a14:m>
                <a:r>
                  <a:rPr lang="en-US" sz="2000" dirty="0">
                    <a:latin typeface="Titillium Web" panose="00000500000000000000" pitchFamily="2" charset="0"/>
                    <a:cs typeface="Arial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  <a:cs typeface="Arial" pitchFamily="34" charset="0"/>
                          </a:rPr>
                          <m:t>0, 1</m:t>
                        </m:r>
                      </m:e>
                    </m:d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    </m:t>
                    </m:r>
                  </m:oMath>
                </a14:m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   </a:t>
                </a:r>
                <a:endParaRPr lang="en-US" sz="20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,0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−1, 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1, 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=0      </m:t>
                      </m:r>
                    </m:oMath>
                  </m:oMathPara>
                </a14:m>
                <a:endParaRPr lang="en-US" sz="2000" dirty="0" smtClean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 </a:t>
                </a:r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𝑃𝐷𝐸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𝑃𝐷𝐸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20106C-EA50-E0FD-FB61-D3CF3E9F9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97491"/>
                <a:ext cx="10515600" cy="6014509"/>
              </a:xfrm>
              <a:blipFill rotWithShape="0">
                <a:blip r:embed="rId2"/>
                <a:stretch>
                  <a:fillRect l="-638" t="-40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2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1267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123296"/>
            <a:ext cx="9414933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83" y="3200400"/>
            <a:ext cx="4373034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NN specifications:</a:t>
                </a:r>
                <a:endParaRPr lang="en-US" sz="2400" dirty="0" smtClean="0"/>
              </a:p>
              <a:p>
                <a:r>
                  <a:rPr lang="en-US" sz="2400" dirty="0" smtClean="0"/>
                  <a:t>No of layers: 4 </a:t>
                </a:r>
              </a:p>
              <a:p>
                <a:r>
                  <a:rPr lang="en-US" sz="2400" dirty="0" smtClean="0"/>
                  <a:t>No of hidden units: 32</a:t>
                </a:r>
              </a:p>
              <a:p>
                <a:r>
                  <a:rPr lang="en-US" sz="2400" dirty="0" smtClean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Optimizer: ADAM</a:t>
                </a:r>
              </a:p>
              <a:p>
                <a:r>
                  <a:rPr lang="en-US" sz="2400" dirty="0" smtClean="0"/>
                  <a:t>Activation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431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8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1267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3" y="142239"/>
            <a:ext cx="4199467" cy="334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0" y="0"/>
            <a:ext cx="3846407" cy="334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47" y="3372114"/>
            <a:ext cx="4311226" cy="348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NN specifications:</a:t>
                </a:r>
                <a:endParaRPr lang="en-US" sz="2400" dirty="0" smtClean="0"/>
              </a:p>
              <a:p>
                <a:r>
                  <a:rPr lang="en-US" sz="2400" dirty="0" smtClean="0"/>
                  <a:t>No of layers: 4 </a:t>
                </a:r>
              </a:p>
              <a:p>
                <a:r>
                  <a:rPr lang="en-US" sz="2400" dirty="0" smtClean="0"/>
                  <a:t>No of hidden units: 32</a:t>
                </a:r>
              </a:p>
              <a:p>
                <a:r>
                  <a:rPr lang="en-US" sz="2400" dirty="0" smtClean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Optimizer: ADAM</a:t>
                </a:r>
              </a:p>
              <a:p>
                <a:r>
                  <a:rPr lang="en-US" sz="2400" dirty="0" smtClean="0"/>
                  <a:t>Activation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2431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52400"/>
            <a:ext cx="7315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933" y="1477963"/>
            <a:ext cx="102277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Unlike PINNs, where we approximate the mapping between finite spaces, PI-</a:t>
            </a:r>
            <a:r>
              <a:rPr lang="en-US" sz="2200" dirty="0" err="1" smtClean="0"/>
              <a:t>DeepOnet</a:t>
            </a:r>
            <a:r>
              <a:rPr lang="en-US" sz="2200" dirty="0" smtClean="0"/>
              <a:t> approximates a mapping between two infinite spaces. In other words, PI-</a:t>
            </a:r>
            <a:r>
              <a:rPr lang="en-US" sz="2200" dirty="0" err="1" smtClean="0"/>
              <a:t>DeepOnet</a:t>
            </a:r>
            <a:r>
              <a:rPr lang="en-US" sz="2200" dirty="0" smtClean="0"/>
              <a:t> approximates an operator.[4]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  This is based on the theorem of the universal operator </a:t>
            </a:r>
            <a:r>
              <a:rPr lang="en-US" sz="2200" dirty="0" err="1" smtClean="0"/>
              <a:t>approximator</a:t>
            </a:r>
            <a:r>
              <a:rPr lang="en-US" sz="2200" dirty="0" smtClean="0"/>
              <a:t> (</a:t>
            </a:r>
            <a:r>
              <a:rPr lang="en-US" sz="2200" dirty="0" err="1" smtClean="0"/>
              <a:t>chen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chen</a:t>
            </a:r>
            <a:r>
              <a:rPr lang="en-US" sz="2200" dirty="0" smtClean="0"/>
              <a:t>, 1995), which states that NNs are capable of approximating a nonlinear </a:t>
            </a:r>
            <a:r>
              <a:rPr lang="en-US" sz="2200" dirty="0" err="1" smtClean="0"/>
              <a:t>functionals</a:t>
            </a:r>
            <a:r>
              <a:rPr lang="en-US" sz="2200" dirty="0" smtClean="0"/>
              <a:t> using an arbitrary activation function.[5]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This implies that NNs can approximate the solution of parametric PDEs, where a NN learns a family of solutions.</a:t>
            </a: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93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1170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ＭＳ Ｐゴシック</vt:lpstr>
      <vt:lpstr>Titillium Web</vt:lpstr>
      <vt:lpstr>Arial</vt:lpstr>
      <vt:lpstr>Office Theme</vt:lpstr>
      <vt:lpstr>Deep Learning Methods for Solving Partial Differential Equations</vt:lpstr>
      <vt:lpstr>Introduction</vt:lpstr>
      <vt:lpstr>Why Neural Networks?</vt:lpstr>
      <vt:lpstr>Physics Informed Neural Networks</vt:lpstr>
      <vt:lpstr>Physics Informed Neural Networks</vt:lpstr>
      <vt:lpstr>Example</vt:lpstr>
      <vt:lpstr>Example</vt:lpstr>
      <vt:lpstr>Example</vt:lpstr>
      <vt:lpstr>Physics-informed DeepOnet  </vt:lpstr>
      <vt:lpstr>Physics-informed DeepOnet  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Methods for Solving Partial Differential Equations</dc:title>
  <dc:creator>ABDULWAHAB YAHYA ALGHAMDI</dc:creator>
  <cp:lastModifiedBy>HASHIM SALMAN ALSADAH</cp:lastModifiedBy>
  <cp:revision>30</cp:revision>
  <dcterms:created xsi:type="dcterms:W3CDTF">2024-05-21T15:25:09Z</dcterms:created>
  <dcterms:modified xsi:type="dcterms:W3CDTF">2024-05-22T14:21:06Z</dcterms:modified>
</cp:coreProperties>
</file>