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6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6"/>
  </p:normalViewPr>
  <p:slideViewPr>
    <p:cSldViewPr snapToGrid="0">
      <p:cViewPr>
        <p:scale>
          <a:sx n="75" d="100"/>
          <a:sy n="75" d="100"/>
        </p:scale>
        <p:origin x="132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DED6-A33D-C04F-B1A7-8B9B1A4AD97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1D77A-AD61-8C41-8D74-A8F543B4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6EE7-31C9-4491-B28A-8F0414B2BF5D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70D-10CB-45DD-AD2C-F55650365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i.org/10.1016/0893-6080(89)90020-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gji/ggab309" TargetMode="External"/><Relationship Id="rId4" Type="http://schemas.openxmlformats.org/officeDocument/2006/relationships/hyperlink" Target="https://doi.org/10.1109/PowerTech46648.2021.9495063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i.org/10.1016/j.cma.2019.1126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AB6CD-9F9C-D68B-2977-FB6F72681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 Learning Methods for Solving Partial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1A8AC9-112F-0ADC-82A9-125949693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573" y="2582322"/>
            <a:ext cx="5158427" cy="380154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 smtClean="0"/>
              <a:t>Team Members:</a:t>
            </a:r>
          </a:p>
          <a:p>
            <a:pPr algn="l"/>
            <a:r>
              <a:rPr lang="en-US" sz="2800" dirty="0" err="1" smtClean="0"/>
              <a:t>Hashim</a:t>
            </a:r>
            <a:r>
              <a:rPr lang="en-US" sz="2800" dirty="0" smtClean="0"/>
              <a:t> </a:t>
            </a:r>
            <a:r>
              <a:rPr lang="en-US" sz="2800" dirty="0" err="1" smtClean="0"/>
              <a:t>Alsadah</a:t>
            </a:r>
            <a:r>
              <a:rPr lang="en-US" sz="2800" dirty="0" smtClean="0"/>
              <a:t>.</a:t>
            </a:r>
            <a:endParaRPr lang="en-US" sz="2800" dirty="0"/>
          </a:p>
          <a:p>
            <a:pPr algn="l"/>
            <a:r>
              <a:rPr lang="en-US" sz="2800" dirty="0" err="1" smtClean="0"/>
              <a:t>Abdulwahab</a:t>
            </a:r>
            <a:r>
              <a:rPr lang="en-US" sz="2800" dirty="0" smtClean="0"/>
              <a:t> </a:t>
            </a:r>
            <a:r>
              <a:rPr lang="en-US" sz="2800" dirty="0" err="1" smtClean="0"/>
              <a:t>Alghamdi</a:t>
            </a:r>
            <a:r>
              <a:rPr lang="en-US" sz="2800" dirty="0" smtClean="0"/>
              <a:t>.</a:t>
            </a:r>
          </a:p>
          <a:p>
            <a:pPr algn="l"/>
            <a:r>
              <a:rPr lang="en-US" sz="2800" dirty="0" smtClean="0"/>
              <a:t>Hussain </a:t>
            </a:r>
            <a:r>
              <a:rPr lang="en-US" sz="2800" dirty="0" err="1" smtClean="0"/>
              <a:t>Alsinan</a:t>
            </a:r>
            <a:r>
              <a:rPr lang="en-US" sz="2800" dirty="0" smtClean="0"/>
              <a:t>.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Adviser:</a:t>
            </a:r>
          </a:p>
          <a:p>
            <a:pPr algn="l"/>
            <a:r>
              <a:rPr lang="en-US" sz="2800" dirty="0" smtClean="0"/>
              <a:t>Dr. Jamal Al-</a:t>
            </a:r>
            <a:r>
              <a:rPr lang="en-US" sz="2800" dirty="0" err="1" smtClean="0"/>
              <a:t>Smail</a:t>
            </a:r>
            <a:r>
              <a:rPr lang="en-US" sz="2800" dirty="0" smtClean="0"/>
              <a:t>.</a:t>
            </a:r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F25A0C1E-DF70-4A14-38AA-F4FECDD75039}"/>
              </a:ext>
            </a:extLst>
          </p:cNvPr>
          <p:cNvSpPr txBox="1">
            <a:spLocks/>
          </p:cNvSpPr>
          <p:nvPr/>
        </p:nvSpPr>
        <p:spPr>
          <a:xfrm>
            <a:off x="1524000" y="4884653"/>
            <a:ext cx="9144000" cy="1733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7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52400"/>
            <a:ext cx="7315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Physics-informed </a:t>
            </a:r>
            <a:r>
              <a:rPr lang="en-US" dirty="0" err="1" smtClean="0"/>
              <a:t>DeepOnet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33" y="1477963"/>
            <a:ext cx="5926667" cy="4119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467" y="1642533"/>
            <a:ext cx="541866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PI-</a:t>
            </a:r>
            <a:r>
              <a:rPr lang="en-US" sz="2400" dirty="0" err="1" smtClean="0"/>
              <a:t>DeepOnet</a:t>
            </a:r>
            <a:r>
              <a:rPr lang="en-US" sz="2400" dirty="0" smtClean="0"/>
              <a:t> utilizes two NNs: Branch </a:t>
            </a:r>
            <a:r>
              <a:rPr lang="en-US" sz="2400" dirty="0"/>
              <a:t>n</a:t>
            </a:r>
            <a:r>
              <a:rPr lang="en-US" sz="2400" dirty="0" smtClean="0"/>
              <a:t>et and Trunk net.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Branch net takes functions as an input and outputs a function.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Trunk net takes points from the domain as input and maps it to a higher dimension.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dot product between the two nets is the output function evaluated at specific point.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52400"/>
            <a:ext cx="960437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Physics-informed </a:t>
            </a:r>
            <a:r>
              <a:rPr lang="en-US" dirty="0" err="1" smtClean="0"/>
              <a:t>DeepOnet</a:t>
            </a:r>
            <a:r>
              <a:rPr lang="en-US" dirty="0" smtClean="0"/>
              <a:t> (</a:t>
            </a:r>
            <a:r>
              <a:rPr lang="en-US" dirty="0" err="1" smtClean="0"/>
              <a:t>exmaple</a:t>
            </a:r>
            <a:r>
              <a:rPr lang="en-US" dirty="0" smtClean="0"/>
              <a:t>)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3466" y="1642533"/>
                <a:ext cx="890693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Consider the one dimensional (time-independent) Poisson equation.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Our aim is learn an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𝐺</m:t>
                    </m:r>
                    <m:r>
                      <a:rPr lang="en-US" sz="2400" b="0" i="1" smtClean="0">
                        <a:latin typeface="Cambria Math" charset="0"/>
                      </a:rPr>
                      <m:t>:</m:t>
                    </m:r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</a:rPr>
                      <m:t>↦</m:t>
                    </m:r>
                    <m:r>
                      <a:rPr lang="en-US" sz="2400" b="0" i="1" smtClean="0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sz="2400" b="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In other word, given any forcing or source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/>
                  <a:t>, we would like to approximate the 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𝑢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Note: We have used random polynomials of degree 3 to generate our input functions to the Trunk net. </a:t>
                </a:r>
                <a:r>
                  <a:rPr lang="en-US" sz="2400" dirty="0" smtClean="0"/>
                  <a:t> </a:t>
                </a:r>
                <a:endParaRPr lang="en-US" sz="2400" b="0" dirty="0" smtClean="0"/>
              </a:p>
              <a:p>
                <a:pPr algn="ctr"/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6" y="1642533"/>
                <a:ext cx="8906933" cy="4708981"/>
              </a:xfrm>
              <a:prstGeom prst="rect">
                <a:avLst/>
              </a:prstGeom>
              <a:blipFill rotWithShape="0">
                <a:blip r:embed="rId2"/>
                <a:stretch>
                  <a:fillRect l="-1095" t="-1035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6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52400"/>
            <a:ext cx="960437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Physics-informed </a:t>
            </a:r>
            <a:r>
              <a:rPr lang="en-US" dirty="0" err="1" smtClean="0"/>
              <a:t>DeepOnet</a:t>
            </a:r>
            <a:r>
              <a:rPr lang="en-US" dirty="0" smtClean="0"/>
              <a:t> (</a:t>
            </a:r>
            <a:r>
              <a:rPr lang="en-US" dirty="0" err="1" smtClean="0"/>
              <a:t>exmaple</a:t>
            </a:r>
            <a:r>
              <a:rPr lang="en-US" dirty="0" smtClean="0"/>
              <a:t>)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3466" y="1642533"/>
                <a:ext cx="8906933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=−1</m:t>
                    </m:r>
                  </m:oMath>
                </a14:m>
                <a:r>
                  <a:rPr lang="en-US" sz="2400" dirty="0" smtClean="0"/>
                  <a:t> the exact solution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6" y="1642533"/>
                <a:ext cx="8906933" cy="613886"/>
              </a:xfrm>
              <a:prstGeom prst="rect">
                <a:avLst/>
              </a:prstGeom>
              <a:blipFill rotWithShape="0">
                <a:blip r:embed="rId2"/>
                <a:stretch>
                  <a:fillRect l="-1095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17" y="2556455"/>
            <a:ext cx="8535416" cy="39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52400"/>
            <a:ext cx="960437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Physics-informed </a:t>
            </a:r>
            <a:r>
              <a:rPr lang="en-US" dirty="0" err="1" smtClean="0"/>
              <a:t>DeepOnet</a:t>
            </a:r>
            <a:r>
              <a:rPr lang="en-US" dirty="0" smtClean="0"/>
              <a:t> (</a:t>
            </a:r>
            <a:r>
              <a:rPr lang="en-US" dirty="0" err="1" smtClean="0"/>
              <a:t>exmaple</a:t>
            </a:r>
            <a:r>
              <a:rPr lang="en-US" dirty="0" smtClean="0"/>
              <a:t>)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3466" y="1642533"/>
                <a:ext cx="8906933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+3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the exact solution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24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6" y="1642533"/>
                <a:ext cx="8906933" cy="616964"/>
              </a:xfrm>
              <a:prstGeom prst="rect">
                <a:avLst/>
              </a:prstGeom>
              <a:blipFill rotWithShape="0">
                <a:blip r:embed="rId2"/>
                <a:stretch>
                  <a:fillRect l="-109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3" y="2624667"/>
            <a:ext cx="8297334" cy="37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3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52400"/>
            <a:ext cx="960437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Physics-informed </a:t>
            </a:r>
            <a:r>
              <a:rPr lang="en-US" dirty="0" err="1" smtClean="0"/>
              <a:t>DeepOnet</a:t>
            </a:r>
            <a:r>
              <a:rPr lang="en-US" dirty="0" smtClean="0"/>
              <a:t> (</a:t>
            </a:r>
            <a:r>
              <a:rPr lang="en-US" dirty="0" err="1" smtClean="0"/>
              <a:t>exmaple</a:t>
            </a:r>
            <a:r>
              <a:rPr lang="en-US" dirty="0" smtClean="0"/>
              <a:t>)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3466" y="1642533"/>
                <a:ext cx="8906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/>
                  <a:t> the exact solution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𝑥𝑒</m:t>
                    </m:r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6" y="1642533"/>
                <a:ext cx="890693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17" y="2268767"/>
            <a:ext cx="8687816" cy="4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52400"/>
            <a:ext cx="960437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Physics-informed </a:t>
            </a:r>
            <a:r>
              <a:rPr lang="en-US" dirty="0" err="1" smtClean="0"/>
              <a:t>DeepOnet</a:t>
            </a:r>
            <a:r>
              <a:rPr lang="en-US" dirty="0" smtClean="0"/>
              <a:t> (</a:t>
            </a:r>
            <a:r>
              <a:rPr lang="en-US" dirty="0" err="1" smtClean="0"/>
              <a:t>exmaple</a:t>
            </a:r>
            <a:r>
              <a:rPr lang="en-US" dirty="0" smtClean="0"/>
              <a:t>)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2666" y="1528763"/>
                <a:ext cx="8636001" cy="11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cos</m:t>
                    </m:r>
                    <m:r>
                      <a:rPr lang="en-US" sz="2400" b="0" i="1" smtClean="0">
                        <a:latin typeface="Cambria Math" charset="0"/>
                      </a:rPr>
                      <m:t>⁡(</m:t>
                    </m:r>
                    <m:r>
                      <a:rPr lang="en-US" sz="2400" b="0" i="1" smtClean="0">
                        <a:latin typeface="Cambria Math" charset="0"/>
                      </a:rPr>
                      <m:t>𝜋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the exact solution is </a:t>
                </a:r>
                <a:endParaRPr lang="en-US" sz="2400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6" y="1528763"/>
                <a:ext cx="8636001" cy="1155509"/>
              </a:xfrm>
              <a:prstGeom prst="rect">
                <a:avLst/>
              </a:prstGeom>
              <a:blipFill rotWithShape="0">
                <a:blip r:embed="rId2"/>
                <a:stretch>
                  <a:fillRect l="-1059" t="-4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83" y="2888255"/>
            <a:ext cx="8535416" cy="37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52400"/>
            <a:ext cx="960437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666" y="1528763"/>
            <a:ext cx="10092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Cambria" charset="0"/>
                <a:cs typeface="Cambria" charset="0"/>
              </a:rPr>
              <a:t>Theses physics informed models can be employed in various areas such </a:t>
            </a:r>
            <a:r>
              <a:rPr lang="en-US" sz="2400" dirty="0" smtClean="0">
                <a:ea typeface="Cambria" charset="0"/>
                <a:cs typeface="Cambria" charset="0"/>
              </a:rPr>
              <a:t>as</a:t>
            </a:r>
          </a:p>
          <a:p>
            <a:endParaRPr lang="en-US" sz="2400" b="0" dirty="0">
              <a:ea typeface="Cambria" charset="0"/>
              <a:cs typeface="Cambr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ea typeface="Cambria" charset="0"/>
                <a:cs typeface="Cambria" charset="0"/>
              </a:rPr>
              <a:t>Hemodynamics </a:t>
            </a:r>
            <a:r>
              <a:rPr lang="en-US" sz="2400" dirty="0">
                <a:ea typeface="Cambria" charset="0"/>
                <a:cs typeface="Cambria" charset="0"/>
              </a:rPr>
              <a:t>to study the cardiovascular flows, particularly they can </a:t>
            </a:r>
            <a:r>
              <a:rPr lang="en-US" sz="2400" dirty="0" smtClean="0">
                <a:ea typeface="Cambria" charset="0"/>
                <a:cs typeface="Cambria" charset="0"/>
              </a:rPr>
              <a:t>be used </a:t>
            </a:r>
            <a:r>
              <a:rPr lang="en-US" sz="2400" dirty="0">
                <a:ea typeface="Cambria" charset="0"/>
                <a:cs typeface="Cambria" charset="0"/>
              </a:rPr>
              <a:t>to predict the blood’s velocity, its pressure, and wall displacement </a:t>
            </a:r>
            <a:r>
              <a:rPr lang="en-US" sz="2400" dirty="0" err="1">
                <a:ea typeface="Cambria" charset="0"/>
                <a:cs typeface="Cambria" charset="0"/>
              </a:rPr>
              <a:t>pulsewave</a:t>
            </a:r>
            <a:r>
              <a:rPr lang="en-US" sz="2400" dirty="0">
                <a:ea typeface="Cambria" charset="0"/>
                <a:cs typeface="Cambria" charset="0"/>
              </a:rPr>
              <a:t> </a:t>
            </a:r>
            <a:r>
              <a:rPr lang="en-US" sz="2400" dirty="0" smtClean="0">
                <a:ea typeface="Cambria" charset="0"/>
                <a:cs typeface="Cambria" charset="0"/>
              </a:rPr>
              <a:t>propagation.[6]</a:t>
            </a:r>
          </a:p>
          <a:p>
            <a:pPr marL="342900" indent="-342900">
              <a:buFont typeface="Arial" charset="0"/>
              <a:buChar char="•"/>
            </a:pPr>
            <a:endParaRPr lang="en-US" sz="2400" b="0" dirty="0">
              <a:ea typeface="Cambria" charset="0"/>
              <a:cs typeface="Cambr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ea typeface="Cambria" charset="0"/>
                <a:cs typeface="Cambria" charset="0"/>
              </a:rPr>
              <a:t>geosciences to study earthquakes and </a:t>
            </a:r>
            <a:r>
              <a:rPr lang="en-US" sz="2400" dirty="0" smtClean="0">
                <a:ea typeface="Cambria" charset="0"/>
                <a:cs typeface="Cambria" charset="0"/>
              </a:rPr>
              <a:t>to determine </a:t>
            </a:r>
            <a:r>
              <a:rPr lang="en-US" sz="2400" dirty="0">
                <a:ea typeface="Cambria" charset="0"/>
                <a:cs typeface="Cambria" charset="0"/>
              </a:rPr>
              <a:t>the location of the hypocenter where this problem requires </a:t>
            </a:r>
            <a:r>
              <a:rPr lang="en-US" sz="2400" dirty="0" smtClean="0">
                <a:ea typeface="Cambria" charset="0"/>
                <a:cs typeface="Cambria" charset="0"/>
              </a:rPr>
              <a:t>solving </a:t>
            </a:r>
            <a:r>
              <a:rPr lang="en-US" sz="2400" dirty="0" err="1" smtClean="0">
                <a:ea typeface="Cambria" charset="0"/>
                <a:cs typeface="Cambria" charset="0"/>
              </a:rPr>
              <a:t>Eikonal</a:t>
            </a:r>
            <a:r>
              <a:rPr lang="en-US" sz="2400" dirty="0" smtClean="0">
                <a:ea typeface="Cambria" charset="0"/>
                <a:cs typeface="Cambria" charset="0"/>
              </a:rPr>
              <a:t> equation.</a:t>
            </a:r>
          </a:p>
          <a:p>
            <a:pPr marL="342900" indent="-342900">
              <a:buFont typeface="Arial" charset="0"/>
              <a:buChar char="•"/>
            </a:pPr>
            <a:endParaRPr lang="en-US" sz="2400" b="0" dirty="0" smtClean="0">
              <a:ea typeface="Cambria" charset="0"/>
              <a:cs typeface="Cambr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ea typeface="Cambria" charset="0"/>
                <a:cs typeface="Cambria" charset="0"/>
              </a:rPr>
              <a:t>Applications in electrical engineering can involve solving the </a:t>
            </a:r>
            <a:r>
              <a:rPr lang="en-US" sz="2400" dirty="0" smtClean="0">
                <a:ea typeface="Cambria" charset="0"/>
                <a:cs typeface="Cambria" charset="0"/>
              </a:rPr>
              <a:t>transmission line </a:t>
            </a:r>
            <a:r>
              <a:rPr lang="en-US" sz="2400" dirty="0">
                <a:ea typeface="Cambria" charset="0"/>
                <a:cs typeface="Cambria" charset="0"/>
              </a:rPr>
              <a:t>equations or the swing </a:t>
            </a:r>
            <a:r>
              <a:rPr lang="en-US" sz="2400" dirty="0" smtClean="0">
                <a:ea typeface="Cambria" charset="0"/>
                <a:cs typeface="Cambria" charset="0"/>
              </a:rPr>
              <a:t>equation.</a:t>
            </a:r>
            <a:endParaRPr lang="en-US" sz="2400" b="0" dirty="0">
              <a:ea typeface="Cambria" charset="0"/>
              <a:cs typeface="Cambria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b="0" dirty="0" smtClean="0"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52400"/>
            <a:ext cx="960437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666" y="1528763"/>
            <a:ext cx="100922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 smtClean="0">
                <a:ea typeface="Cambria" charset="0"/>
                <a:cs typeface="Cambria" charset="0"/>
              </a:rPr>
              <a:t>PINN and </a:t>
            </a:r>
            <a:r>
              <a:rPr lang="en-US" sz="2400" b="0" dirty="0" err="1" smtClean="0">
                <a:ea typeface="Cambria" charset="0"/>
                <a:cs typeface="Cambria" charset="0"/>
              </a:rPr>
              <a:t>DeepOnet</a:t>
            </a:r>
            <a:r>
              <a:rPr lang="en-US" sz="2400" dirty="0" err="1" smtClean="0">
                <a:ea typeface="Cambria" charset="0"/>
                <a:cs typeface="Cambria" charset="0"/>
              </a:rPr>
              <a:t>s</a:t>
            </a:r>
            <a:r>
              <a:rPr lang="en-US" sz="2400" dirty="0" smtClean="0">
                <a:ea typeface="Cambria" charset="0"/>
                <a:cs typeface="Cambria" charset="0"/>
              </a:rPr>
              <a:t> demonstrated their ability to approximate the solution of differential equations.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ea typeface="Cambria" charset="0"/>
              <a:cs typeface="Cambr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ea typeface="Cambria" charset="0"/>
                <a:cs typeface="Cambria" charset="0"/>
              </a:rPr>
              <a:t>The advantage of using deep learning methods is that they mesh-free, which means they can be used for large domains and high dimensional problems.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ea typeface="Cambria" charset="0"/>
              <a:cs typeface="Cambr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ea typeface="Cambria" charset="0"/>
                <a:cs typeface="Cambria" charset="0"/>
              </a:rPr>
              <a:t>The limitations include the accuracy of the approximated solutions, the need for large amount of training data, and the training duration.</a:t>
            </a:r>
          </a:p>
          <a:p>
            <a:pPr marL="342900" indent="-342900">
              <a:buFont typeface="Arial" charset="0"/>
              <a:buChar char="•"/>
            </a:pPr>
            <a:endParaRPr lang="en-US" sz="2400" b="0" dirty="0">
              <a:ea typeface="Cambria" charset="0"/>
              <a:cs typeface="Cambria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b="0" dirty="0" smtClean="0"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9BAA4-99C6-1186-E62F-4C8F5240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42" y="161925"/>
            <a:ext cx="10515600" cy="1325563"/>
          </a:xfrm>
        </p:spPr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888BF3A-8B96-BFC7-F483-E9DB735E8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042" y="1317624"/>
            <a:ext cx="10737915" cy="5184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[1] </a:t>
            </a:r>
            <a:r>
              <a:rPr lang="en-US" sz="1800" dirty="0" err="1" smtClean="0">
                <a:effectLst/>
              </a:rPr>
              <a:t>Hornik</a:t>
            </a:r>
            <a:r>
              <a:rPr lang="en-US" sz="1800" dirty="0" smtClean="0">
                <a:effectLst/>
              </a:rPr>
              <a:t>, K., </a:t>
            </a:r>
            <a:r>
              <a:rPr lang="en-US" sz="1800" dirty="0" err="1" smtClean="0">
                <a:effectLst/>
              </a:rPr>
              <a:t>Stinchcombe</a:t>
            </a:r>
            <a:r>
              <a:rPr lang="en-US" sz="1800" dirty="0" smtClean="0">
                <a:effectLst/>
              </a:rPr>
              <a:t>, M., &amp; White, H. (1989). Multilayer feedforward networks are universal </a:t>
            </a:r>
            <a:r>
              <a:rPr lang="en-US" sz="1800" dirty="0" err="1" smtClean="0">
                <a:effectLst/>
              </a:rPr>
              <a:t>approximators</a:t>
            </a:r>
            <a:r>
              <a:rPr lang="en-US" sz="1800" dirty="0" smtClean="0">
                <a:effectLst/>
              </a:rPr>
              <a:t>. </a:t>
            </a:r>
            <a:r>
              <a:rPr lang="en-US" sz="1800" i="1" dirty="0" smtClean="0">
                <a:effectLst/>
              </a:rPr>
              <a:t>Neural Networks</a:t>
            </a:r>
            <a:r>
              <a:rPr lang="en-US" sz="1800" dirty="0" smtClean="0">
                <a:effectLst/>
              </a:rPr>
              <a:t>, </a:t>
            </a:r>
            <a:r>
              <a:rPr lang="en-US" sz="1800" i="1" dirty="0" smtClean="0">
                <a:effectLst/>
              </a:rPr>
              <a:t>2</a:t>
            </a:r>
            <a:r>
              <a:rPr lang="en-US" sz="1800" dirty="0" smtClean="0">
                <a:effectLst/>
              </a:rPr>
              <a:t>(5), 359–366. </a:t>
            </a:r>
            <a:r>
              <a:rPr lang="en-US" sz="1800" dirty="0" smtClean="0">
                <a:effectLst/>
                <a:hlinkClick r:id="rId2"/>
              </a:rPr>
              <a:t>https://doi.org/10.1016/0893-6080(89)90020-8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[2] </a:t>
            </a:r>
            <a:r>
              <a:rPr lang="en-US" sz="1800" dirty="0" err="1" smtClean="0">
                <a:effectLst/>
              </a:rPr>
              <a:t>Hornik</a:t>
            </a:r>
            <a:r>
              <a:rPr lang="en-US" sz="1800" dirty="0" smtClean="0">
                <a:effectLst/>
              </a:rPr>
              <a:t>, K., </a:t>
            </a:r>
            <a:r>
              <a:rPr lang="en-US" sz="1800" dirty="0" err="1" smtClean="0">
                <a:effectLst/>
              </a:rPr>
              <a:t>Stinchcombe</a:t>
            </a:r>
            <a:r>
              <a:rPr lang="en-US" sz="1800" dirty="0" smtClean="0">
                <a:effectLst/>
              </a:rPr>
              <a:t>, M., &amp; White, H. (1989). Multilayer feedforward networks are universal </a:t>
            </a:r>
            <a:r>
              <a:rPr lang="en-US" sz="1800" dirty="0" err="1" smtClean="0">
                <a:effectLst/>
              </a:rPr>
              <a:t>approximators</a:t>
            </a:r>
            <a:r>
              <a:rPr lang="en-US" sz="1800" dirty="0" smtClean="0">
                <a:effectLst/>
              </a:rPr>
              <a:t>. </a:t>
            </a:r>
            <a:r>
              <a:rPr lang="en-US" sz="1800" i="1" dirty="0" smtClean="0">
                <a:effectLst/>
              </a:rPr>
              <a:t>Neural Networks</a:t>
            </a:r>
            <a:r>
              <a:rPr lang="en-US" sz="1800" dirty="0" smtClean="0">
                <a:effectLst/>
              </a:rPr>
              <a:t>, </a:t>
            </a:r>
            <a:r>
              <a:rPr lang="en-US" sz="1800" i="1" dirty="0" smtClean="0">
                <a:effectLst/>
              </a:rPr>
              <a:t>2</a:t>
            </a:r>
            <a:r>
              <a:rPr lang="en-US" sz="1800" dirty="0" smtClean="0">
                <a:effectLst/>
              </a:rPr>
              <a:t>(5), 359–366. </a:t>
            </a:r>
            <a:r>
              <a:rPr lang="en-US" sz="1800" dirty="0" smtClean="0">
                <a:effectLst/>
                <a:hlinkClick r:id="rId2"/>
              </a:rPr>
              <a:t>https://doi.org/10.1016/0893-6080(89)90020-8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[3] Bartholomew-Biggs, M., Brown, S., Christianson, B., &amp; Dixon, L. (2000). Automatic differentiation of algorithms. </a:t>
            </a:r>
            <a:r>
              <a:rPr lang="en-US" sz="1800" i="1" dirty="0" smtClean="0">
                <a:effectLst/>
              </a:rPr>
              <a:t>Journal of Computational and Applied Mathematics</a:t>
            </a:r>
            <a:r>
              <a:rPr lang="en-US" sz="1800" dirty="0" smtClean="0">
                <a:effectLst/>
              </a:rPr>
              <a:t>, </a:t>
            </a:r>
            <a:r>
              <a:rPr lang="en-US" sz="1800" i="1" dirty="0" smtClean="0">
                <a:effectLst/>
              </a:rPr>
              <a:t>124</a:t>
            </a:r>
            <a:r>
              <a:rPr lang="en-US" sz="1800" dirty="0" smtClean="0">
                <a:effectLst/>
              </a:rPr>
              <a:t>(1–2), 171–190. https://</a:t>
            </a:r>
            <a:r>
              <a:rPr lang="en-US" sz="1800" dirty="0" err="1" smtClean="0">
                <a:effectLst/>
              </a:rPr>
              <a:t>doi.org</a:t>
            </a:r>
            <a:r>
              <a:rPr lang="en-US" sz="1800" dirty="0" smtClean="0">
                <a:effectLst/>
              </a:rPr>
              <a:t>/10.1016/s0377-0427(00)00422-2 </a:t>
            </a:r>
          </a:p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pPr marL="0" indent="0">
              <a:buNone/>
            </a:pPr>
            <a:r>
              <a:rPr lang="en-US" sz="1800" dirty="0" smtClean="0"/>
              <a:t>[4]</a:t>
            </a:r>
            <a:r>
              <a:rPr lang="en-US" sz="1800" dirty="0" smtClean="0">
                <a:effectLst/>
              </a:rPr>
              <a:t> Wang, S., Wang, H., &amp; </a:t>
            </a:r>
            <a:r>
              <a:rPr lang="en-US" sz="1800" dirty="0" err="1" smtClean="0">
                <a:effectLst/>
              </a:rPr>
              <a:t>Perdikaris</a:t>
            </a:r>
            <a:r>
              <a:rPr lang="en-US" sz="1800" dirty="0" smtClean="0">
                <a:effectLst/>
              </a:rPr>
              <a:t>, P. (2021). Learning the solution operator of parametric partial differential equations with physics-informed </a:t>
            </a:r>
            <a:r>
              <a:rPr lang="en-US" sz="1800" dirty="0" err="1" smtClean="0">
                <a:effectLst/>
              </a:rPr>
              <a:t>deeponets</a:t>
            </a:r>
            <a:r>
              <a:rPr lang="en-US" sz="1800" dirty="0" smtClean="0">
                <a:effectLst/>
              </a:rPr>
              <a:t>. </a:t>
            </a:r>
            <a:r>
              <a:rPr lang="en-US" sz="1800" i="1" dirty="0" smtClean="0">
                <a:effectLst/>
              </a:rPr>
              <a:t>Science Advances</a:t>
            </a:r>
            <a:r>
              <a:rPr lang="en-US" sz="1800" dirty="0" smtClean="0">
                <a:effectLst/>
              </a:rPr>
              <a:t>, </a:t>
            </a:r>
            <a:r>
              <a:rPr lang="en-US" sz="1800" i="1" dirty="0" smtClean="0">
                <a:effectLst/>
              </a:rPr>
              <a:t>7</a:t>
            </a:r>
            <a:r>
              <a:rPr lang="en-US" sz="1800" dirty="0" smtClean="0">
                <a:effectLst/>
              </a:rPr>
              <a:t>(40). https://</a:t>
            </a:r>
            <a:r>
              <a:rPr lang="en-US" sz="1800" dirty="0" err="1" smtClean="0">
                <a:effectLst/>
              </a:rPr>
              <a:t>doi.org</a:t>
            </a:r>
            <a:r>
              <a:rPr lang="en-US" sz="1800" dirty="0" smtClean="0">
                <a:effectLst/>
              </a:rPr>
              <a:t>/10.1126/sciadv.abi8605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[5] </a:t>
            </a:r>
            <a:r>
              <a:rPr lang="en-US" sz="1800" dirty="0" err="1" smtClean="0">
                <a:effectLst/>
              </a:rPr>
              <a:t>Tianping</a:t>
            </a:r>
            <a:r>
              <a:rPr lang="en-US" sz="1800" dirty="0" smtClean="0">
                <a:effectLst/>
              </a:rPr>
              <a:t> Chen, &amp; Hong Chen. (1995). Universal approximation to nonlinear operators by neural networks with arbitrary activation functions and its application to dynamical systems. </a:t>
            </a:r>
            <a:r>
              <a:rPr lang="en-US" sz="1800" i="1" dirty="0" smtClean="0">
                <a:effectLst/>
              </a:rPr>
              <a:t>IEEE Transactions on Neural Networks</a:t>
            </a:r>
            <a:r>
              <a:rPr lang="en-US" sz="1800" dirty="0" smtClean="0">
                <a:effectLst/>
              </a:rPr>
              <a:t>, </a:t>
            </a:r>
            <a:r>
              <a:rPr lang="en-US" sz="1800" i="1" dirty="0" smtClean="0">
                <a:effectLst/>
              </a:rPr>
              <a:t>6</a:t>
            </a:r>
            <a:r>
              <a:rPr lang="en-US" sz="1800" dirty="0" smtClean="0">
                <a:effectLst/>
              </a:rPr>
              <a:t>(4), 911–917. https://</a:t>
            </a:r>
            <a:r>
              <a:rPr lang="en-US" sz="1800" dirty="0" err="1" smtClean="0">
                <a:effectLst/>
              </a:rPr>
              <a:t>doi.org</a:t>
            </a:r>
            <a:r>
              <a:rPr lang="en-US" sz="1800" dirty="0" smtClean="0">
                <a:effectLst/>
              </a:rPr>
              <a:t>/10.1109/72.392253 </a:t>
            </a:r>
          </a:p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911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9BAA4-99C6-1186-E62F-4C8F5240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42" y="161925"/>
            <a:ext cx="10515600" cy="1325563"/>
          </a:xfrm>
        </p:spPr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888BF3A-8B96-BFC7-F483-E9DB735E8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042" y="1317624"/>
            <a:ext cx="10737915" cy="5184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[6] </a:t>
            </a:r>
            <a:r>
              <a:rPr lang="en-US" sz="1800" dirty="0" err="1" smtClean="0">
                <a:effectLst/>
              </a:rPr>
              <a:t>Kissas</a:t>
            </a:r>
            <a:r>
              <a:rPr lang="en-US" sz="1800" dirty="0" smtClean="0">
                <a:effectLst/>
              </a:rPr>
              <a:t>, G., Yang, Y., </a:t>
            </a:r>
            <a:r>
              <a:rPr lang="en-US" sz="1800" dirty="0" err="1" smtClean="0">
                <a:effectLst/>
              </a:rPr>
              <a:t>Hwuang</a:t>
            </a:r>
            <a:r>
              <a:rPr lang="en-US" sz="1800" dirty="0" smtClean="0">
                <a:effectLst/>
              </a:rPr>
              <a:t>, E., </a:t>
            </a:r>
            <a:r>
              <a:rPr lang="en-US" sz="1800" dirty="0" err="1" smtClean="0">
                <a:effectLst/>
              </a:rPr>
              <a:t>Witschey</a:t>
            </a:r>
            <a:r>
              <a:rPr lang="en-US" sz="1800" dirty="0" smtClean="0">
                <a:effectLst/>
              </a:rPr>
              <a:t>, W. R., </a:t>
            </a:r>
            <a:r>
              <a:rPr lang="en-US" sz="1800" dirty="0" err="1" smtClean="0">
                <a:effectLst/>
              </a:rPr>
              <a:t>Detre</a:t>
            </a:r>
            <a:r>
              <a:rPr lang="en-US" sz="1800" dirty="0" smtClean="0">
                <a:effectLst/>
              </a:rPr>
              <a:t>, J. A., &amp; </a:t>
            </a:r>
            <a:r>
              <a:rPr lang="en-US" sz="1800" dirty="0" err="1" smtClean="0">
                <a:effectLst/>
              </a:rPr>
              <a:t>Perdikaris</a:t>
            </a:r>
            <a:r>
              <a:rPr lang="en-US" sz="1800" dirty="0" smtClean="0">
                <a:effectLst/>
              </a:rPr>
              <a:t>, P. (2020). Machine learning in Cardiovascular flows modeling: Predicting arterial blood pressure from non-invasive 4D flow MRI data using physics-informed Neural Networks. </a:t>
            </a:r>
            <a:r>
              <a:rPr lang="en-US" sz="1800" i="1" dirty="0" smtClean="0">
                <a:effectLst/>
              </a:rPr>
              <a:t>Computer Methods in Applied Mechanics and Engineering</a:t>
            </a:r>
            <a:r>
              <a:rPr lang="en-US" sz="1800" dirty="0" smtClean="0">
                <a:effectLst/>
              </a:rPr>
              <a:t>, </a:t>
            </a:r>
            <a:r>
              <a:rPr lang="en-US" sz="1800" i="1" dirty="0" smtClean="0">
                <a:effectLst/>
              </a:rPr>
              <a:t>358</a:t>
            </a:r>
            <a:r>
              <a:rPr lang="en-US" sz="1800" dirty="0" smtClean="0">
                <a:effectLst/>
              </a:rPr>
              <a:t>, 112623. </a:t>
            </a:r>
            <a:r>
              <a:rPr lang="en-US" sz="1800" dirty="0" smtClean="0">
                <a:effectLst/>
                <a:hlinkClick r:id="rId2"/>
              </a:rPr>
              <a:t>https://doi.org/10.1016/j.cma.2019.112623</a:t>
            </a:r>
            <a:r>
              <a:rPr lang="en-US" sz="1800" dirty="0" smtClean="0">
                <a:effectLst/>
              </a:rPr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[7] Smith, J. D., Ross, Z. E., </a:t>
            </a:r>
            <a:r>
              <a:rPr lang="en-US" sz="1800" dirty="0" err="1" smtClean="0">
                <a:effectLst/>
              </a:rPr>
              <a:t>Azizzadenesheli</a:t>
            </a:r>
            <a:r>
              <a:rPr lang="en-US" sz="1800" dirty="0" smtClean="0">
                <a:effectLst/>
              </a:rPr>
              <a:t>, K., &amp; Muir, J. B. (2021). </a:t>
            </a:r>
            <a:r>
              <a:rPr lang="en-US" sz="1800" dirty="0" err="1" smtClean="0">
                <a:effectLst/>
              </a:rPr>
              <a:t>Hyposvi</a:t>
            </a:r>
            <a:r>
              <a:rPr lang="en-US" sz="1800" dirty="0" smtClean="0">
                <a:effectLst/>
              </a:rPr>
              <a:t>: </a:t>
            </a:r>
            <a:r>
              <a:rPr lang="en-US" sz="1800" dirty="0" err="1" smtClean="0">
                <a:effectLst/>
              </a:rPr>
              <a:t>Hypocentre</a:t>
            </a:r>
            <a:r>
              <a:rPr lang="en-US" sz="1800" dirty="0" smtClean="0">
                <a:effectLst/>
              </a:rPr>
              <a:t> inversion with Stein </a:t>
            </a:r>
            <a:r>
              <a:rPr lang="en-US" sz="1800" dirty="0" err="1" smtClean="0">
                <a:effectLst/>
              </a:rPr>
              <a:t>variational</a:t>
            </a:r>
            <a:r>
              <a:rPr lang="en-US" sz="1800" dirty="0" smtClean="0">
                <a:effectLst/>
              </a:rPr>
              <a:t> inference and physics informed Neural Networks. </a:t>
            </a:r>
            <a:r>
              <a:rPr lang="en-US" sz="1800" i="1" dirty="0" smtClean="0">
                <a:effectLst/>
              </a:rPr>
              <a:t>Geophysical Journal International</a:t>
            </a:r>
            <a:r>
              <a:rPr lang="en-US" sz="1800" dirty="0" smtClean="0">
                <a:effectLst/>
              </a:rPr>
              <a:t>, </a:t>
            </a:r>
            <a:r>
              <a:rPr lang="en-US" sz="1800" i="1" dirty="0" smtClean="0">
                <a:effectLst/>
              </a:rPr>
              <a:t>228</a:t>
            </a:r>
            <a:r>
              <a:rPr lang="en-US" sz="1800" dirty="0" smtClean="0">
                <a:effectLst/>
              </a:rPr>
              <a:t>(1), 698–710. </a:t>
            </a:r>
            <a:r>
              <a:rPr lang="en-US" sz="1800" dirty="0" smtClean="0">
                <a:effectLst/>
                <a:hlinkClick r:id="rId3"/>
              </a:rPr>
              <a:t>https://doi.org/10.1093/gji/ggab309</a:t>
            </a:r>
            <a:r>
              <a:rPr lang="en-US" sz="1800" dirty="0" smtClean="0">
                <a:effectLst/>
              </a:rPr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[8] </a:t>
            </a:r>
            <a:r>
              <a:rPr lang="en-US" sz="1800" dirty="0" err="1" smtClean="0">
                <a:effectLst/>
              </a:rPr>
              <a:t>Misyris</a:t>
            </a:r>
            <a:r>
              <a:rPr lang="en-US" sz="1800" dirty="0" smtClean="0">
                <a:effectLst/>
              </a:rPr>
              <a:t>, G.S., </a:t>
            </a:r>
            <a:r>
              <a:rPr lang="en-US" sz="1800" dirty="0" err="1" smtClean="0">
                <a:effectLst/>
              </a:rPr>
              <a:t>Venzke</a:t>
            </a:r>
            <a:r>
              <a:rPr lang="en-US" sz="1800" dirty="0" smtClean="0">
                <a:effectLst/>
              </a:rPr>
              <a:t>, A., </a:t>
            </a:r>
            <a:r>
              <a:rPr lang="en-US" sz="1800" dirty="0" err="1" smtClean="0">
                <a:effectLst/>
              </a:rPr>
              <a:t>Chatzivasileiadis</a:t>
            </a:r>
            <a:r>
              <a:rPr lang="en-US" sz="1800" dirty="0" smtClean="0">
                <a:effectLst/>
              </a:rPr>
              <a:t>, S.: Physics-informed neural networks for power systems.2020 IEEE Power &amp; Energy Society General Meeting (PESGM) pp. 1–5 (2020)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[9] </a:t>
            </a:r>
            <a:r>
              <a:rPr lang="en-US" sz="1800" dirty="0" err="1" smtClean="0">
                <a:effectLst/>
              </a:rPr>
              <a:t>Stiasny</a:t>
            </a:r>
            <a:r>
              <a:rPr lang="en-US" sz="1800" dirty="0" smtClean="0">
                <a:effectLst/>
              </a:rPr>
              <a:t> J, </a:t>
            </a:r>
            <a:r>
              <a:rPr lang="en-US" sz="1800" dirty="0" err="1" smtClean="0">
                <a:effectLst/>
              </a:rPr>
              <a:t>Misyris</a:t>
            </a:r>
            <a:r>
              <a:rPr lang="en-US" sz="1800" dirty="0" smtClean="0">
                <a:effectLst/>
              </a:rPr>
              <a:t> GS, </a:t>
            </a:r>
            <a:r>
              <a:rPr lang="en-US" sz="1800" dirty="0" err="1" smtClean="0">
                <a:effectLst/>
              </a:rPr>
              <a:t>Chatzivasileiadis</a:t>
            </a:r>
            <a:r>
              <a:rPr lang="en-US" sz="1800" dirty="0" smtClean="0">
                <a:effectLst/>
              </a:rPr>
              <a:t> S (2021) Physics-Informed Neural Networks for Non-</a:t>
            </a:r>
            <a:r>
              <a:rPr lang="en-US" sz="1800" dirty="0" err="1" smtClean="0">
                <a:effectLst/>
              </a:rPr>
              <a:t>linearSystem</a:t>
            </a:r>
            <a:r>
              <a:rPr lang="en-US" sz="1800" dirty="0" smtClean="0">
                <a:effectLst/>
              </a:rPr>
              <a:t> Identification for Power System Dynamics. In: 2021 IEEE Madrid </a:t>
            </a:r>
            <a:r>
              <a:rPr lang="en-US" sz="1800" dirty="0" err="1" smtClean="0">
                <a:effectLst/>
              </a:rPr>
              <a:t>PowerTech</a:t>
            </a:r>
            <a:r>
              <a:rPr lang="en-US" sz="1800" dirty="0" smtClean="0">
                <a:effectLst/>
              </a:rPr>
              <a:t>, pp 1–6, </a:t>
            </a:r>
            <a:r>
              <a:rPr lang="en-US" sz="1800" dirty="0" smtClean="0">
                <a:effectLst/>
                <a:hlinkClick r:id="rId4"/>
              </a:rPr>
              <a:t>https://doi.org/10.1109/PowerTech46648.2021.9495063</a:t>
            </a:r>
            <a:r>
              <a:rPr lang="en-US" sz="1800" dirty="0" smtClean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15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8DD1B-D023-16E4-BA39-00FB5A3C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C09F8-5958-9627-3AEE-7A9C88E5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8467" cy="46937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Partial differential equations (PDEs) are essential components for modelling different processes and systems in various scientific and engineering </a:t>
            </a:r>
            <a:r>
              <a:rPr lang="en-US" sz="2200" dirty="0" smtClean="0"/>
              <a:t>area such as modeling fluid flow (</a:t>
            </a:r>
            <a:r>
              <a:rPr lang="en-US" sz="2200" dirty="0" err="1" smtClean="0"/>
              <a:t>Navier</a:t>
            </a:r>
            <a:r>
              <a:rPr lang="en-US" sz="2200" dirty="0" smtClean="0"/>
              <a:t>–Stokes </a:t>
            </a:r>
            <a:r>
              <a:rPr lang="en-US" sz="2200" dirty="0" err="1" smtClean="0"/>
              <a:t>eqs</a:t>
            </a:r>
            <a:r>
              <a:rPr lang="en-US" sz="2200" dirty="0" smtClean="0"/>
              <a:t>), EMR in wireless communication(Maxwell’s </a:t>
            </a:r>
            <a:r>
              <a:rPr lang="en-US" sz="2200" dirty="0" err="1" smtClean="0"/>
              <a:t>eqs</a:t>
            </a:r>
            <a:r>
              <a:rPr lang="en-US" sz="2200" dirty="0" smtClean="0"/>
              <a:t>), and MD (Newton’s </a:t>
            </a:r>
            <a:r>
              <a:rPr lang="en-US" sz="2200" dirty="0" err="1" smtClean="0"/>
              <a:t>eqs</a:t>
            </a:r>
            <a:r>
              <a:rPr lang="en-US" sz="22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 Traditional methods for approximating the solution of PDEs include Finite Difference (FD), Finite Element (FE), Finite Volume (FV), Method of Lines (MOL), </a:t>
            </a:r>
            <a:r>
              <a:rPr lang="en-US" sz="2200" dirty="0" err="1" smtClean="0"/>
              <a:t>etc</a:t>
            </a:r>
            <a:r>
              <a:rPr lang="en-US" sz="2200" dirty="0" smtClean="0"/>
              <a:t>,</a:t>
            </a:r>
            <a:r>
              <a:rPr lang="mr-IN" sz="2200" dirty="0" smtClean="0"/>
              <a:t>…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Mesh-based methods can be computationally expensive, especially for high dimensional problems and problems with large and irregular domain.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65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837A1-FAEE-8822-884A-1ECF58A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>
            <a:normAutofit/>
          </a:bodyPr>
          <a:lstStyle/>
          <a:p>
            <a:r>
              <a:rPr lang="en-US" dirty="0"/>
              <a:t>Why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FBFE5-416A-2055-7CAD-7165E7F6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NNs are capable of approximating any measurable function with from one finite set to another with any desired degree of accuracy given sufficient number of hidden units (</a:t>
            </a:r>
            <a:r>
              <a:rPr lang="en-US" dirty="0" err="1" smtClean="0"/>
              <a:t>Hornik</a:t>
            </a:r>
            <a:r>
              <a:rPr lang="en-US" dirty="0" smtClean="0"/>
              <a:t> et el, 1989).[1]</a:t>
            </a:r>
          </a:p>
          <a:p>
            <a:endParaRPr lang="en-US" dirty="0"/>
          </a:p>
          <a:p>
            <a:r>
              <a:rPr lang="en-US" dirty="0" smtClean="0"/>
              <a:t>NNs can be used as mesh-free method to approximate the solution of PDEs.</a:t>
            </a:r>
          </a:p>
          <a:p>
            <a:endParaRPr lang="en-US" dirty="0"/>
          </a:p>
          <a:p>
            <a:r>
              <a:rPr lang="en-US" dirty="0" smtClean="0"/>
              <a:t>There are different models that use DNNs to approximate PDEs, including PINNs, FRNN, GNN, FNO, </a:t>
            </a:r>
            <a:r>
              <a:rPr lang="en-US" dirty="0" err="1" smtClean="0"/>
              <a:t>DeepOnet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AB0CF-DCFB-DDE1-359E-8D03D1A7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Informed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07C150-588A-6358-0863-4C6337A78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450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Physics-informed Neural Network (PINN</a:t>
            </a:r>
            <a:r>
              <a:rPr lang="en-US" sz="2400" dirty="0" smtClean="0"/>
              <a:t>) (</a:t>
            </a:r>
            <a:r>
              <a:rPr lang="en-US" sz="2400" dirty="0" err="1" smtClean="0"/>
              <a:t>Raissi</a:t>
            </a:r>
            <a:r>
              <a:rPr lang="en-US" sz="2400" dirty="0" smtClean="0"/>
              <a:t> et al., 2019). </a:t>
            </a:r>
            <a:r>
              <a:rPr lang="en-US" sz="2400" dirty="0"/>
              <a:t>is the most basic and widely used model for approximating PDEs' </a:t>
            </a:r>
            <a:r>
              <a:rPr lang="en-US" sz="2400" dirty="0" smtClean="0"/>
              <a:t>solutions.[2]</a:t>
            </a:r>
          </a:p>
          <a:p>
            <a:pPr algn="just">
              <a:lnSpc>
                <a:spcPct val="100000"/>
              </a:lnSpc>
            </a:pP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PINN </a:t>
            </a:r>
            <a:r>
              <a:rPr lang="en-US" sz="2400" dirty="0"/>
              <a:t>is unsupervised learning model used to approximate the solution of a PDE. PINN incorporate the physical prior knowledge of the problem in the neural network’s (NN) loss </a:t>
            </a:r>
            <a:r>
              <a:rPr lang="en-US" sz="2400" dirty="0" smtClean="0"/>
              <a:t>function.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xmlns="" id="{65C5A038-8A3D-D7E9-3AA7-7F868A09A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601" y="4773573"/>
                <a:ext cx="9587038" cy="1288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64" tIns="34282" rIns="68564" bIns="34282">
                <a:spAutoFit/>
              </a:bodyPr>
              <a:lstStyle>
                <a:defPPr>
                  <a:defRPr kern="1200"/>
                </a:defPPr>
                <a:lvl1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1pPr>
                <a:lvl2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 </m:t>
                      </m:r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C5A038-8A3D-D7E9-3AA7-7F868A09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601" y="4773573"/>
                <a:ext cx="9587038" cy="12880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AB0CF-DCFB-DDE1-359E-8D03D1A7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48" y="178859"/>
            <a:ext cx="10515600" cy="1325563"/>
          </a:xfrm>
        </p:spPr>
        <p:txBody>
          <a:bodyPr/>
          <a:lstStyle/>
          <a:p>
            <a:r>
              <a:rPr lang="en-US" dirty="0"/>
              <a:t>Physics Informed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xmlns="" id="{65C5A038-8A3D-D7E9-3AA7-7F868A09A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48" y="1825625"/>
                <a:ext cx="5964985" cy="1288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64" tIns="34282" rIns="68564" bIns="34282">
                <a:spAutoFit/>
              </a:bodyPr>
              <a:lstStyle>
                <a:defPPr>
                  <a:defRPr kern="1200"/>
                </a:defPPr>
                <a:lvl1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1pPr>
                <a:lvl2pPr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/>
                    <a:ea typeface="ＭＳ Ｐゴシック" pitchFamily="-106" charset="-128"/>
                  </a:defRPr>
                </a:lvl9pPr>
              </a:lstStyle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 </m:t>
                      </m:r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C5A038-8A3D-D7E9-3AA7-7F868A09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348" y="1825625"/>
                <a:ext cx="5964985" cy="12880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0780" y="3204024"/>
                <a:ext cx="5804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ℱ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ℱ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ℬ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ℬ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ℐ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ℐ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0" y="3204024"/>
                <a:ext cx="580411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48" y="2907109"/>
            <a:ext cx="6535829" cy="3950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800" y="4131733"/>
            <a:ext cx="4097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Note: PINNs use the algorithm of Automatic Differentiation (AD) to compute the derivative of the output with respect to the inputs.[3]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20106C-EA50-E0FD-FB61-D3CF3E9F9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97491"/>
                <a:ext cx="10515600" cy="60145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000" dirty="0" smtClean="0">
                    <a:latin typeface="Titillium Web" panose="00000500000000000000" pitchFamily="2" charset="0"/>
                    <a:cs typeface="Arial" pitchFamily="34" charset="0"/>
                  </a:rPr>
                  <a:t>we consider Burgers’ equation, which is a PDE used in the modeling of fluid mechanics, traffic flow, and the study of reaction-diffusion systems in chemistry and biology.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cs typeface="Arial" pitchFamily="34" charset="0"/>
                      </a:rPr>
                      <m:t>=−</m:t>
                    </m:r>
                    <m:r>
                      <a:rPr lang="en-US" sz="2000" b="0" i="1" smtClean="0">
                        <a:latin typeface="Cambria Math" charset="0"/>
                        <a:cs typeface="Arial" pitchFamily="34" charset="0"/>
                      </a:rPr>
                      <m:t>𝑢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cs typeface="Arial" pitchFamily="34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2000" dirty="0">
                    <a:latin typeface="Titillium Web" panose="00000500000000000000" pitchFamily="2" charset="0"/>
                    <a:cs typeface="Arial" pitchFamily="34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  <a:cs typeface="Arial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charset="0"/>
                        <a:cs typeface="Arial" pitchFamily="34" charset="0"/>
                      </a:rPr>
                      <m:t>∈[−1, 1]</m:t>
                    </m:r>
                  </m:oMath>
                </a14:m>
                <a:r>
                  <a:rPr lang="en-US" sz="2000" dirty="0">
                    <a:latin typeface="Titillium Web" panose="00000500000000000000" pitchFamily="2" charset="0"/>
                    <a:cs typeface="Arial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  <a:cs typeface="Arial" pitchFamily="34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charset="0"/>
                        <a:cs typeface="Arial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charset="0"/>
                            <a:cs typeface="Arial" pitchFamily="34" charset="0"/>
                          </a:rPr>
                          <m:t>0, 1</m:t>
                        </m:r>
                      </m:e>
                    </m:d>
                    <m:r>
                      <a:rPr lang="en-US" sz="2000" b="0" i="1" dirty="0" smtClean="0">
                        <a:latin typeface="Cambria Math" charset="0"/>
                        <a:cs typeface="Arial" pitchFamily="34" charset="0"/>
                      </a:rPr>
                      <m:t>    </m:t>
                    </m:r>
                  </m:oMath>
                </a14:m>
                <a:r>
                  <a:rPr lang="en-US" sz="2000" dirty="0" smtClean="0">
                    <a:latin typeface="Titillium Web" panose="00000500000000000000" pitchFamily="2" charset="0"/>
                    <a:cs typeface="Arial" pitchFamily="34" charset="0"/>
                  </a:rPr>
                  <a:t>   </a:t>
                </a:r>
                <a:endParaRPr lang="en-US" sz="20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,0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cs typeface="Arial" pitchFamily="34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−1, </m:t>
                          </m:r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1, </m:t>
                          </m:r>
                          <m:r>
                            <a:rPr lang="en-US" sz="2000" b="0" i="1" smtClean="0">
                              <a:latin typeface="Cambria Math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cs typeface="Arial" pitchFamily="34" charset="0"/>
                        </a:rPr>
                        <m:t>=0      </m:t>
                      </m:r>
                    </m:oMath>
                  </m:oMathPara>
                </a14:m>
                <a:endParaRPr lang="en-US" sz="2000" dirty="0" smtClean="0">
                  <a:latin typeface="Titillium Web" panose="00000500000000000000" pitchFamily="2" charset="0"/>
                  <a:cs typeface="Arial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000" dirty="0" smtClean="0">
                    <a:latin typeface="Titillium Web" panose="00000500000000000000" pitchFamily="2" charset="0"/>
                    <a:cs typeface="Arial" pitchFamily="34" charset="0"/>
                  </a:rPr>
                  <a:t> </a:t>
                </a:r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𝑃𝐷𝐸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𝑃𝐷𝐸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=0 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=0 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=0 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620106C-EA50-E0FD-FB61-D3CF3E9F9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97491"/>
                <a:ext cx="10515600" cy="6014509"/>
              </a:xfrm>
              <a:blipFill rotWithShape="0">
                <a:blip r:embed="rId2"/>
                <a:stretch>
                  <a:fillRect l="-638" t="-405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2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91267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67" y="123296"/>
            <a:ext cx="9414933" cy="338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83" y="3200400"/>
            <a:ext cx="4373034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9225" y="4288896"/>
                <a:ext cx="37592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NN specifications:</a:t>
                </a:r>
                <a:endParaRPr lang="en-US" sz="2400" dirty="0" smtClean="0"/>
              </a:p>
              <a:p>
                <a:r>
                  <a:rPr lang="en-US" sz="2400" dirty="0" smtClean="0"/>
                  <a:t>No of layers: 4 </a:t>
                </a:r>
              </a:p>
              <a:p>
                <a:r>
                  <a:rPr lang="en-US" sz="2400" dirty="0" smtClean="0"/>
                  <a:t>No of hidden units: 32</a:t>
                </a:r>
              </a:p>
              <a:p>
                <a:r>
                  <a:rPr lang="en-US" sz="2400" dirty="0" smtClean="0"/>
                  <a:t>Learning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Optimizer: ADAM</a:t>
                </a:r>
              </a:p>
              <a:p>
                <a:r>
                  <a:rPr lang="en-US" sz="2400" dirty="0" smtClean="0"/>
                  <a:t>Activation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5" y="4288896"/>
                <a:ext cx="37592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2431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8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91267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33" y="142239"/>
            <a:ext cx="4199467" cy="3346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60" y="0"/>
            <a:ext cx="3846407" cy="3346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47" y="3372114"/>
            <a:ext cx="4311226" cy="3485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9225" y="4288896"/>
                <a:ext cx="37592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NN specifications:</a:t>
                </a:r>
                <a:endParaRPr lang="en-US" sz="2400" dirty="0" smtClean="0"/>
              </a:p>
              <a:p>
                <a:r>
                  <a:rPr lang="en-US" sz="2400" dirty="0" smtClean="0"/>
                  <a:t>No of layers: 4 </a:t>
                </a:r>
              </a:p>
              <a:p>
                <a:r>
                  <a:rPr lang="en-US" sz="2400" dirty="0" smtClean="0"/>
                  <a:t>No of hidden units: 32</a:t>
                </a:r>
              </a:p>
              <a:p>
                <a:r>
                  <a:rPr lang="en-US" sz="2400" dirty="0" smtClean="0"/>
                  <a:t>Learning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Optimizer: ADAM</a:t>
                </a:r>
              </a:p>
              <a:p>
                <a:r>
                  <a:rPr lang="en-US" sz="2400" dirty="0" smtClean="0"/>
                  <a:t>Activation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5" y="4288896"/>
                <a:ext cx="3759200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2431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7D18-0C2D-139A-CE9A-5846B5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52400"/>
            <a:ext cx="7315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Physics-informed </a:t>
            </a:r>
            <a:r>
              <a:rPr lang="en-US" dirty="0" err="1" smtClean="0"/>
              <a:t>DeepOnet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4933" y="1477963"/>
            <a:ext cx="102277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/>
              <a:t>Unlike PINNs, where we approximate the mapping between finite spaces, PI-</a:t>
            </a:r>
            <a:r>
              <a:rPr lang="en-US" sz="2200" dirty="0" err="1" smtClean="0"/>
              <a:t>DeepOnet</a:t>
            </a:r>
            <a:r>
              <a:rPr lang="en-US" sz="2200" dirty="0" smtClean="0"/>
              <a:t> approximates a mapping between two infinite spaces. In other words, PI-</a:t>
            </a:r>
            <a:r>
              <a:rPr lang="en-US" sz="2200" dirty="0" err="1" smtClean="0"/>
              <a:t>DeepOnet</a:t>
            </a:r>
            <a:r>
              <a:rPr lang="en-US" sz="2200" dirty="0" smtClean="0"/>
              <a:t> approximates an operator.[4]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/>
              <a:t>  This is based on the theorem of the universal operator </a:t>
            </a:r>
            <a:r>
              <a:rPr lang="en-US" sz="2200" dirty="0" err="1" smtClean="0"/>
              <a:t>approximator</a:t>
            </a:r>
            <a:r>
              <a:rPr lang="en-US" sz="2200" dirty="0" smtClean="0"/>
              <a:t> (</a:t>
            </a:r>
            <a:r>
              <a:rPr lang="en-US" sz="2200" dirty="0" err="1" smtClean="0"/>
              <a:t>chen</a:t>
            </a:r>
            <a:r>
              <a:rPr lang="en-US" sz="2200" dirty="0" smtClean="0"/>
              <a:t> &amp; </a:t>
            </a:r>
            <a:r>
              <a:rPr lang="en-US" sz="2200" dirty="0" err="1" smtClean="0"/>
              <a:t>chen</a:t>
            </a:r>
            <a:r>
              <a:rPr lang="en-US" sz="2200" dirty="0" smtClean="0"/>
              <a:t>, 1995), which states that NNs are capable of approximating a nonlinear </a:t>
            </a:r>
            <a:r>
              <a:rPr lang="en-US" sz="2200" dirty="0" err="1" smtClean="0"/>
              <a:t>functionals</a:t>
            </a:r>
            <a:r>
              <a:rPr lang="en-US" sz="2200" dirty="0" smtClean="0"/>
              <a:t> using an arbitrary activation function.[5]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/>
              <a:t>This implies that NNs can approximate the solution of parametric PDEs, where a NN learns a family of solutions.</a:t>
            </a:r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93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1802</Words>
  <Application>Microsoft Macintosh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Calibri Light</vt:lpstr>
      <vt:lpstr>Cambria</vt:lpstr>
      <vt:lpstr>Cambria Math</vt:lpstr>
      <vt:lpstr>Mangal</vt:lpstr>
      <vt:lpstr>ＭＳ Ｐゴシック</vt:lpstr>
      <vt:lpstr>Titillium Web</vt:lpstr>
      <vt:lpstr>Arial</vt:lpstr>
      <vt:lpstr>Office Theme</vt:lpstr>
      <vt:lpstr>Deep Learning Methods for Solving Partial Differential Equations</vt:lpstr>
      <vt:lpstr>Introduction</vt:lpstr>
      <vt:lpstr>Why Neural Networks?</vt:lpstr>
      <vt:lpstr>Physics Informed Neural Networks</vt:lpstr>
      <vt:lpstr>Physics Informed Neural Networks</vt:lpstr>
      <vt:lpstr>Example</vt:lpstr>
      <vt:lpstr>Example</vt:lpstr>
      <vt:lpstr>Example</vt:lpstr>
      <vt:lpstr>Physics-informed DeepOnet  </vt:lpstr>
      <vt:lpstr>Physics-informed DeepOnet  </vt:lpstr>
      <vt:lpstr>Physics-informed DeepOnet (exmaple)  </vt:lpstr>
      <vt:lpstr>Physics-informed DeepOnet (exmaple)  </vt:lpstr>
      <vt:lpstr>Physics-informed DeepOnet (exmaple)  </vt:lpstr>
      <vt:lpstr>Physics-informed DeepOnet (exmaple)  </vt:lpstr>
      <vt:lpstr>Physics-informed DeepOnet (exmaple)  </vt:lpstr>
      <vt:lpstr>Applications</vt:lpstr>
      <vt:lpstr>Conclusion</vt:lpstr>
      <vt:lpstr>References </vt:lpstr>
      <vt:lpstr>References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Methods for Solving Partial Differential Equations</dc:title>
  <dc:creator>ABDULWAHAB YAHYA ALGHAMDI</dc:creator>
  <cp:lastModifiedBy>HASHIM SALMAN ALSADAH</cp:lastModifiedBy>
  <cp:revision>41</cp:revision>
  <dcterms:created xsi:type="dcterms:W3CDTF">2024-05-21T15:25:09Z</dcterms:created>
  <dcterms:modified xsi:type="dcterms:W3CDTF">2024-05-22T15:36:58Z</dcterms:modified>
</cp:coreProperties>
</file>