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26"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8528-4670-DD5D-3BE1-C782D52EAA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8F5D3-18C3-A78E-4BD9-66878D29B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9BF40B-AAE2-AFC8-C3BA-71FE7774DDC2}"/>
              </a:ext>
            </a:extLst>
          </p:cNvPr>
          <p:cNvSpPr>
            <a:spLocks noGrp="1"/>
          </p:cNvSpPr>
          <p:nvPr>
            <p:ph type="dt" sz="half" idx="10"/>
          </p:nvPr>
        </p:nvSpPr>
        <p:spPr/>
        <p:txBody>
          <a:bodyPr/>
          <a:lstStyle/>
          <a:p>
            <a:fld id="{709B6EE7-31C9-4491-B28A-8F0414B2BF5D}" type="datetimeFigureOut">
              <a:rPr lang="en-US" smtClean="0"/>
              <a:t>2024-05-21</a:t>
            </a:fld>
            <a:endParaRPr lang="en-US"/>
          </a:p>
        </p:txBody>
      </p:sp>
      <p:sp>
        <p:nvSpPr>
          <p:cNvPr id="5" name="Footer Placeholder 4">
            <a:extLst>
              <a:ext uri="{FF2B5EF4-FFF2-40B4-BE49-F238E27FC236}">
                <a16:creationId xmlns:a16="http://schemas.microsoft.com/office/drawing/2014/main" id="{99D75827-EFEE-85E1-BC36-BD54EEBBE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BA7D0-D2A0-AA58-0475-28C117A2543B}"/>
              </a:ext>
            </a:extLst>
          </p:cNvPr>
          <p:cNvSpPr>
            <a:spLocks noGrp="1"/>
          </p:cNvSpPr>
          <p:nvPr>
            <p:ph type="sldNum" sz="quarter" idx="12"/>
          </p:nvPr>
        </p:nvSpPr>
        <p:spPr/>
        <p:txBody>
          <a:bodyPr/>
          <a:lstStyle/>
          <a:p>
            <a:fld id="{5057770D-10CB-45DD-AD2C-F556503652A3}" type="slidenum">
              <a:rPr lang="en-US" smtClean="0"/>
              <a:t>‹#›</a:t>
            </a:fld>
            <a:endParaRPr lang="en-US"/>
          </a:p>
        </p:txBody>
      </p:sp>
    </p:spTree>
    <p:extLst>
      <p:ext uri="{BB962C8B-B14F-4D97-AF65-F5344CB8AC3E}">
        <p14:creationId xmlns:p14="http://schemas.microsoft.com/office/powerpoint/2010/main" val="331696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839D-8774-0626-9C8E-5D537B8B5A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4983D6-BBC7-1087-C7A8-59542B6103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6E503-8481-E06B-73C6-9A8AEEA8D33D}"/>
              </a:ext>
            </a:extLst>
          </p:cNvPr>
          <p:cNvSpPr>
            <a:spLocks noGrp="1"/>
          </p:cNvSpPr>
          <p:nvPr>
            <p:ph type="dt" sz="half" idx="10"/>
          </p:nvPr>
        </p:nvSpPr>
        <p:spPr/>
        <p:txBody>
          <a:bodyPr/>
          <a:lstStyle/>
          <a:p>
            <a:fld id="{709B6EE7-31C9-4491-B28A-8F0414B2BF5D}" type="datetimeFigureOut">
              <a:rPr lang="en-US" smtClean="0"/>
              <a:t>2024-05-21</a:t>
            </a:fld>
            <a:endParaRPr lang="en-US"/>
          </a:p>
        </p:txBody>
      </p:sp>
      <p:sp>
        <p:nvSpPr>
          <p:cNvPr id="5" name="Footer Placeholder 4">
            <a:extLst>
              <a:ext uri="{FF2B5EF4-FFF2-40B4-BE49-F238E27FC236}">
                <a16:creationId xmlns:a16="http://schemas.microsoft.com/office/drawing/2014/main" id="{1AB01426-8801-F869-8998-901A1F98F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D3862-F341-4953-09BB-F8591E18CA26}"/>
              </a:ext>
            </a:extLst>
          </p:cNvPr>
          <p:cNvSpPr>
            <a:spLocks noGrp="1"/>
          </p:cNvSpPr>
          <p:nvPr>
            <p:ph type="sldNum" sz="quarter" idx="12"/>
          </p:nvPr>
        </p:nvSpPr>
        <p:spPr/>
        <p:txBody>
          <a:bodyPr/>
          <a:lstStyle/>
          <a:p>
            <a:fld id="{5057770D-10CB-45DD-AD2C-F556503652A3}" type="slidenum">
              <a:rPr lang="en-US" smtClean="0"/>
              <a:t>‹#›</a:t>
            </a:fld>
            <a:endParaRPr lang="en-US"/>
          </a:p>
        </p:txBody>
      </p:sp>
    </p:spTree>
    <p:extLst>
      <p:ext uri="{BB962C8B-B14F-4D97-AF65-F5344CB8AC3E}">
        <p14:creationId xmlns:p14="http://schemas.microsoft.com/office/powerpoint/2010/main" val="1240947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319A16-3006-6014-772C-DC288D51A6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5EB44D-F1CA-D3A8-3323-5B72951CBB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E1BF2-5EC0-2E91-7DC9-A6DF7FC47FE2}"/>
              </a:ext>
            </a:extLst>
          </p:cNvPr>
          <p:cNvSpPr>
            <a:spLocks noGrp="1"/>
          </p:cNvSpPr>
          <p:nvPr>
            <p:ph type="dt" sz="half" idx="10"/>
          </p:nvPr>
        </p:nvSpPr>
        <p:spPr/>
        <p:txBody>
          <a:bodyPr/>
          <a:lstStyle/>
          <a:p>
            <a:fld id="{709B6EE7-31C9-4491-B28A-8F0414B2BF5D}" type="datetimeFigureOut">
              <a:rPr lang="en-US" smtClean="0"/>
              <a:t>2024-05-21</a:t>
            </a:fld>
            <a:endParaRPr lang="en-US"/>
          </a:p>
        </p:txBody>
      </p:sp>
      <p:sp>
        <p:nvSpPr>
          <p:cNvPr id="5" name="Footer Placeholder 4">
            <a:extLst>
              <a:ext uri="{FF2B5EF4-FFF2-40B4-BE49-F238E27FC236}">
                <a16:creationId xmlns:a16="http://schemas.microsoft.com/office/drawing/2014/main" id="{52533A13-6CD2-5874-BBB9-020EA9879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1B96D-9272-7A74-CF72-572DD53371AF}"/>
              </a:ext>
            </a:extLst>
          </p:cNvPr>
          <p:cNvSpPr>
            <a:spLocks noGrp="1"/>
          </p:cNvSpPr>
          <p:nvPr>
            <p:ph type="sldNum" sz="quarter" idx="12"/>
          </p:nvPr>
        </p:nvSpPr>
        <p:spPr/>
        <p:txBody>
          <a:bodyPr/>
          <a:lstStyle/>
          <a:p>
            <a:fld id="{5057770D-10CB-45DD-AD2C-F556503652A3}" type="slidenum">
              <a:rPr lang="en-US" smtClean="0"/>
              <a:t>‹#›</a:t>
            </a:fld>
            <a:endParaRPr lang="en-US"/>
          </a:p>
        </p:txBody>
      </p:sp>
    </p:spTree>
    <p:extLst>
      <p:ext uri="{BB962C8B-B14F-4D97-AF65-F5344CB8AC3E}">
        <p14:creationId xmlns:p14="http://schemas.microsoft.com/office/powerpoint/2010/main" val="1890699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52DC-02BA-2DFC-9489-BE931C8CBE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78B7EE-9698-F3E2-6A2B-3082397AB2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4355-86B5-4CBB-D4F2-3E0DDD12B00F}"/>
              </a:ext>
            </a:extLst>
          </p:cNvPr>
          <p:cNvSpPr>
            <a:spLocks noGrp="1"/>
          </p:cNvSpPr>
          <p:nvPr>
            <p:ph type="dt" sz="half" idx="10"/>
          </p:nvPr>
        </p:nvSpPr>
        <p:spPr/>
        <p:txBody>
          <a:bodyPr/>
          <a:lstStyle/>
          <a:p>
            <a:fld id="{709B6EE7-31C9-4491-B28A-8F0414B2BF5D}" type="datetimeFigureOut">
              <a:rPr lang="en-US" smtClean="0"/>
              <a:t>2024-05-21</a:t>
            </a:fld>
            <a:endParaRPr lang="en-US"/>
          </a:p>
        </p:txBody>
      </p:sp>
      <p:sp>
        <p:nvSpPr>
          <p:cNvPr id="5" name="Footer Placeholder 4">
            <a:extLst>
              <a:ext uri="{FF2B5EF4-FFF2-40B4-BE49-F238E27FC236}">
                <a16:creationId xmlns:a16="http://schemas.microsoft.com/office/drawing/2014/main" id="{D82A14DF-1AA6-29C6-2D5B-069BFF20A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87B63-218D-6937-91A4-0EE29EB89D31}"/>
              </a:ext>
            </a:extLst>
          </p:cNvPr>
          <p:cNvSpPr>
            <a:spLocks noGrp="1"/>
          </p:cNvSpPr>
          <p:nvPr>
            <p:ph type="sldNum" sz="quarter" idx="12"/>
          </p:nvPr>
        </p:nvSpPr>
        <p:spPr/>
        <p:txBody>
          <a:bodyPr/>
          <a:lstStyle/>
          <a:p>
            <a:fld id="{5057770D-10CB-45DD-AD2C-F556503652A3}" type="slidenum">
              <a:rPr lang="en-US" smtClean="0"/>
              <a:t>‹#›</a:t>
            </a:fld>
            <a:endParaRPr lang="en-US"/>
          </a:p>
        </p:txBody>
      </p:sp>
    </p:spTree>
    <p:extLst>
      <p:ext uri="{BB962C8B-B14F-4D97-AF65-F5344CB8AC3E}">
        <p14:creationId xmlns:p14="http://schemas.microsoft.com/office/powerpoint/2010/main" val="2601065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9352F-44A0-4885-96F5-E1AF40128C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3B760D-79CF-1AB6-5CED-A803DF86398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FA46C0-06BB-58B9-DAB4-010999A1BC60}"/>
              </a:ext>
            </a:extLst>
          </p:cNvPr>
          <p:cNvSpPr>
            <a:spLocks noGrp="1"/>
          </p:cNvSpPr>
          <p:nvPr>
            <p:ph type="dt" sz="half" idx="10"/>
          </p:nvPr>
        </p:nvSpPr>
        <p:spPr/>
        <p:txBody>
          <a:bodyPr/>
          <a:lstStyle/>
          <a:p>
            <a:fld id="{709B6EE7-31C9-4491-B28A-8F0414B2BF5D}" type="datetimeFigureOut">
              <a:rPr lang="en-US" smtClean="0"/>
              <a:t>2024-05-21</a:t>
            </a:fld>
            <a:endParaRPr lang="en-US"/>
          </a:p>
        </p:txBody>
      </p:sp>
      <p:sp>
        <p:nvSpPr>
          <p:cNvPr id="5" name="Footer Placeholder 4">
            <a:extLst>
              <a:ext uri="{FF2B5EF4-FFF2-40B4-BE49-F238E27FC236}">
                <a16:creationId xmlns:a16="http://schemas.microsoft.com/office/drawing/2014/main" id="{5D4E2AFF-4181-34CF-8B5C-3128D41EF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70494-8F32-CE41-9E03-145CA623B9E5}"/>
              </a:ext>
            </a:extLst>
          </p:cNvPr>
          <p:cNvSpPr>
            <a:spLocks noGrp="1"/>
          </p:cNvSpPr>
          <p:nvPr>
            <p:ph type="sldNum" sz="quarter" idx="12"/>
          </p:nvPr>
        </p:nvSpPr>
        <p:spPr/>
        <p:txBody>
          <a:bodyPr/>
          <a:lstStyle/>
          <a:p>
            <a:fld id="{5057770D-10CB-45DD-AD2C-F556503652A3}" type="slidenum">
              <a:rPr lang="en-US" smtClean="0"/>
              <a:t>‹#›</a:t>
            </a:fld>
            <a:endParaRPr lang="en-US"/>
          </a:p>
        </p:txBody>
      </p:sp>
    </p:spTree>
    <p:extLst>
      <p:ext uri="{BB962C8B-B14F-4D97-AF65-F5344CB8AC3E}">
        <p14:creationId xmlns:p14="http://schemas.microsoft.com/office/powerpoint/2010/main" val="388460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87B9-F2A3-4C18-BD1B-7ADDA4A01B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160A13-2D9E-EFD0-B253-55E9788B21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A4F4DA-4E39-40ED-920A-AC69FCBB66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8132D4-1A7E-1C0A-AD39-55F8ADA1C89B}"/>
              </a:ext>
            </a:extLst>
          </p:cNvPr>
          <p:cNvSpPr>
            <a:spLocks noGrp="1"/>
          </p:cNvSpPr>
          <p:nvPr>
            <p:ph type="dt" sz="half" idx="10"/>
          </p:nvPr>
        </p:nvSpPr>
        <p:spPr/>
        <p:txBody>
          <a:bodyPr/>
          <a:lstStyle/>
          <a:p>
            <a:fld id="{709B6EE7-31C9-4491-B28A-8F0414B2BF5D}" type="datetimeFigureOut">
              <a:rPr lang="en-US" smtClean="0"/>
              <a:t>2024-05-21</a:t>
            </a:fld>
            <a:endParaRPr lang="en-US"/>
          </a:p>
        </p:txBody>
      </p:sp>
      <p:sp>
        <p:nvSpPr>
          <p:cNvPr id="6" name="Footer Placeholder 5">
            <a:extLst>
              <a:ext uri="{FF2B5EF4-FFF2-40B4-BE49-F238E27FC236}">
                <a16:creationId xmlns:a16="http://schemas.microsoft.com/office/drawing/2014/main" id="{52FAFC67-E898-C472-F4E3-FC6547FDB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637D65-8BEC-D94C-401F-9A3494D9D60D}"/>
              </a:ext>
            </a:extLst>
          </p:cNvPr>
          <p:cNvSpPr>
            <a:spLocks noGrp="1"/>
          </p:cNvSpPr>
          <p:nvPr>
            <p:ph type="sldNum" sz="quarter" idx="12"/>
          </p:nvPr>
        </p:nvSpPr>
        <p:spPr/>
        <p:txBody>
          <a:bodyPr/>
          <a:lstStyle/>
          <a:p>
            <a:fld id="{5057770D-10CB-45DD-AD2C-F556503652A3}" type="slidenum">
              <a:rPr lang="en-US" smtClean="0"/>
              <a:t>‹#›</a:t>
            </a:fld>
            <a:endParaRPr lang="en-US"/>
          </a:p>
        </p:txBody>
      </p:sp>
    </p:spTree>
    <p:extLst>
      <p:ext uri="{BB962C8B-B14F-4D97-AF65-F5344CB8AC3E}">
        <p14:creationId xmlns:p14="http://schemas.microsoft.com/office/powerpoint/2010/main" val="114920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825A-E01A-9A52-98CF-33FAA408A1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2F94AC-3B8F-B914-27B3-2D58B3275B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D50CC-F701-888B-7DFA-3FC43565D9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FECC02-7CDE-5779-13CF-E398697AED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7B4C6B-D72F-C87D-B95E-CA97614765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1B3FA9-A4F5-75AA-49BC-067D4C3262C8}"/>
              </a:ext>
            </a:extLst>
          </p:cNvPr>
          <p:cNvSpPr>
            <a:spLocks noGrp="1"/>
          </p:cNvSpPr>
          <p:nvPr>
            <p:ph type="dt" sz="half" idx="10"/>
          </p:nvPr>
        </p:nvSpPr>
        <p:spPr/>
        <p:txBody>
          <a:bodyPr/>
          <a:lstStyle/>
          <a:p>
            <a:fld id="{709B6EE7-31C9-4491-B28A-8F0414B2BF5D}" type="datetimeFigureOut">
              <a:rPr lang="en-US" smtClean="0"/>
              <a:t>2024-05-21</a:t>
            </a:fld>
            <a:endParaRPr lang="en-US"/>
          </a:p>
        </p:txBody>
      </p:sp>
      <p:sp>
        <p:nvSpPr>
          <p:cNvPr id="8" name="Footer Placeholder 7">
            <a:extLst>
              <a:ext uri="{FF2B5EF4-FFF2-40B4-BE49-F238E27FC236}">
                <a16:creationId xmlns:a16="http://schemas.microsoft.com/office/drawing/2014/main" id="{EA45ADFC-19FB-99F9-5328-1B3CBE446F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EF18D5-7887-6890-3A09-855D33E6E204}"/>
              </a:ext>
            </a:extLst>
          </p:cNvPr>
          <p:cNvSpPr>
            <a:spLocks noGrp="1"/>
          </p:cNvSpPr>
          <p:nvPr>
            <p:ph type="sldNum" sz="quarter" idx="12"/>
          </p:nvPr>
        </p:nvSpPr>
        <p:spPr/>
        <p:txBody>
          <a:bodyPr/>
          <a:lstStyle/>
          <a:p>
            <a:fld id="{5057770D-10CB-45DD-AD2C-F556503652A3}" type="slidenum">
              <a:rPr lang="en-US" smtClean="0"/>
              <a:t>‹#›</a:t>
            </a:fld>
            <a:endParaRPr lang="en-US"/>
          </a:p>
        </p:txBody>
      </p:sp>
    </p:spTree>
    <p:extLst>
      <p:ext uri="{BB962C8B-B14F-4D97-AF65-F5344CB8AC3E}">
        <p14:creationId xmlns:p14="http://schemas.microsoft.com/office/powerpoint/2010/main" val="1551648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A183-9A54-56E9-10E2-B8FAA033DA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5EB780-9C3C-86BC-128B-6798AE9194CA}"/>
              </a:ext>
            </a:extLst>
          </p:cNvPr>
          <p:cNvSpPr>
            <a:spLocks noGrp="1"/>
          </p:cNvSpPr>
          <p:nvPr>
            <p:ph type="dt" sz="half" idx="10"/>
          </p:nvPr>
        </p:nvSpPr>
        <p:spPr/>
        <p:txBody>
          <a:bodyPr/>
          <a:lstStyle/>
          <a:p>
            <a:fld id="{709B6EE7-31C9-4491-B28A-8F0414B2BF5D}" type="datetimeFigureOut">
              <a:rPr lang="en-US" smtClean="0"/>
              <a:t>2024-05-21</a:t>
            </a:fld>
            <a:endParaRPr lang="en-US"/>
          </a:p>
        </p:txBody>
      </p:sp>
      <p:sp>
        <p:nvSpPr>
          <p:cNvPr id="4" name="Footer Placeholder 3">
            <a:extLst>
              <a:ext uri="{FF2B5EF4-FFF2-40B4-BE49-F238E27FC236}">
                <a16:creationId xmlns:a16="http://schemas.microsoft.com/office/drawing/2014/main" id="{F5856AB8-E433-FDD7-A3BE-43DE09D870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977949-95D5-0693-1453-F8AD28C6F208}"/>
              </a:ext>
            </a:extLst>
          </p:cNvPr>
          <p:cNvSpPr>
            <a:spLocks noGrp="1"/>
          </p:cNvSpPr>
          <p:nvPr>
            <p:ph type="sldNum" sz="quarter" idx="12"/>
          </p:nvPr>
        </p:nvSpPr>
        <p:spPr/>
        <p:txBody>
          <a:bodyPr/>
          <a:lstStyle/>
          <a:p>
            <a:fld id="{5057770D-10CB-45DD-AD2C-F556503652A3}" type="slidenum">
              <a:rPr lang="en-US" smtClean="0"/>
              <a:t>‹#›</a:t>
            </a:fld>
            <a:endParaRPr lang="en-US"/>
          </a:p>
        </p:txBody>
      </p:sp>
    </p:spTree>
    <p:extLst>
      <p:ext uri="{BB962C8B-B14F-4D97-AF65-F5344CB8AC3E}">
        <p14:creationId xmlns:p14="http://schemas.microsoft.com/office/powerpoint/2010/main" val="371211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80E8D-E571-8910-CE25-7B7E08B4F934}"/>
              </a:ext>
            </a:extLst>
          </p:cNvPr>
          <p:cNvSpPr>
            <a:spLocks noGrp="1"/>
          </p:cNvSpPr>
          <p:nvPr>
            <p:ph type="dt" sz="half" idx="10"/>
          </p:nvPr>
        </p:nvSpPr>
        <p:spPr/>
        <p:txBody>
          <a:bodyPr/>
          <a:lstStyle/>
          <a:p>
            <a:fld id="{709B6EE7-31C9-4491-B28A-8F0414B2BF5D}" type="datetimeFigureOut">
              <a:rPr lang="en-US" smtClean="0"/>
              <a:t>2024-05-21</a:t>
            </a:fld>
            <a:endParaRPr lang="en-US"/>
          </a:p>
        </p:txBody>
      </p:sp>
      <p:sp>
        <p:nvSpPr>
          <p:cNvPr id="3" name="Footer Placeholder 2">
            <a:extLst>
              <a:ext uri="{FF2B5EF4-FFF2-40B4-BE49-F238E27FC236}">
                <a16:creationId xmlns:a16="http://schemas.microsoft.com/office/drawing/2014/main" id="{F6FEF302-4040-A933-7AE1-D585589548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907FE4-651B-ABD3-0E6D-B9E220371EFD}"/>
              </a:ext>
            </a:extLst>
          </p:cNvPr>
          <p:cNvSpPr>
            <a:spLocks noGrp="1"/>
          </p:cNvSpPr>
          <p:nvPr>
            <p:ph type="sldNum" sz="quarter" idx="12"/>
          </p:nvPr>
        </p:nvSpPr>
        <p:spPr/>
        <p:txBody>
          <a:bodyPr/>
          <a:lstStyle/>
          <a:p>
            <a:fld id="{5057770D-10CB-45DD-AD2C-F556503652A3}" type="slidenum">
              <a:rPr lang="en-US" smtClean="0"/>
              <a:t>‹#›</a:t>
            </a:fld>
            <a:endParaRPr lang="en-US"/>
          </a:p>
        </p:txBody>
      </p:sp>
    </p:spTree>
    <p:extLst>
      <p:ext uri="{BB962C8B-B14F-4D97-AF65-F5344CB8AC3E}">
        <p14:creationId xmlns:p14="http://schemas.microsoft.com/office/powerpoint/2010/main" val="833743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087C-138B-E781-C621-0813C9F1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A69EB1-7CD5-EA45-DAAA-4EE2CD596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00991A-92E4-CD46-4D86-F6955C1F2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7421C-B56F-9E83-B45E-DC50BD54BEB4}"/>
              </a:ext>
            </a:extLst>
          </p:cNvPr>
          <p:cNvSpPr>
            <a:spLocks noGrp="1"/>
          </p:cNvSpPr>
          <p:nvPr>
            <p:ph type="dt" sz="half" idx="10"/>
          </p:nvPr>
        </p:nvSpPr>
        <p:spPr/>
        <p:txBody>
          <a:bodyPr/>
          <a:lstStyle/>
          <a:p>
            <a:fld id="{709B6EE7-31C9-4491-B28A-8F0414B2BF5D}" type="datetimeFigureOut">
              <a:rPr lang="en-US" smtClean="0"/>
              <a:t>2024-05-21</a:t>
            </a:fld>
            <a:endParaRPr lang="en-US"/>
          </a:p>
        </p:txBody>
      </p:sp>
      <p:sp>
        <p:nvSpPr>
          <p:cNvPr id="6" name="Footer Placeholder 5">
            <a:extLst>
              <a:ext uri="{FF2B5EF4-FFF2-40B4-BE49-F238E27FC236}">
                <a16:creationId xmlns:a16="http://schemas.microsoft.com/office/drawing/2014/main" id="{1391DD00-2157-01BF-DDF8-61FC5702A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F96776-386C-8CA0-8583-E44196578DCD}"/>
              </a:ext>
            </a:extLst>
          </p:cNvPr>
          <p:cNvSpPr>
            <a:spLocks noGrp="1"/>
          </p:cNvSpPr>
          <p:nvPr>
            <p:ph type="sldNum" sz="quarter" idx="12"/>
          </p:nvPr>
        </p:nvSpPr>
        <p:spPr/>
        <p:txBody>
          <a:bodyPr/>
          <a:lstStyle/>
          <a:p>
            <a:fld id="{5057770D-10CB-45DD-AD2C-F556503652A3}" type="slidenum">
              <a:rPr lang="en-US" smtClean="0"/>
              <a:t>‹#›</a:t>
            </a:fld>
            <a:endParaRPr lang="en-US"/>
          </a:p>
        </p:txBody>
      </p:sp>
    </p:spTree>
    <p:extLst>
      <p:ext uri="{BB962C8B-B14F-4D97-AF65-F5344CB8AC3E}">
        <p14:creationId xmlns:p14="http://schemas.microsoft.com/office/powerpoint/2010/main" val="129319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7983-D581-1339-790E-06FB743A5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611EA3-3A16-943A-8915-08C0A05B1D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9DF51A-C18A-5D55-A963-84134A6B0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1DD79-0370-3950-153C-BBBAD155A16A}"/>
              </a:ext>
            </a:extLst>
          </p:cNvPr>
          <p:cNvSpPr>
            <a:spLocks noGrp="1"/>
          </p:cNvSpPr>
          <p:nvPr>
            <p:ph type="dt" sz="half" idx="10"/>
          </p:nvPr>
        </p:nvSpPr>
        <p:spPr/>
        <p:txBody>
          <a:bodyPr/>
          <a:lstStyle/>
          <a:p>
            <a:fld id="{709B6EE7-31C9-4491-B28A-8F0414B2BF5D}" type="datetimeFigureOut">
              <a:rPr lang="en-US" smtClean="0"/>
              <a:t>2024-05-21</a:t>
            </a:fld>
            <a:endParaRPr lang="en-US"/>
          </a:p>
        </p:txBody>
      </p:sp>
      <p:sp>
        <p:nvSpPr>
          <p:cNvPr id="6" name="Footer Placeholder 5">
            <a:extLst>
              <a:ext uri="{FF2B5EF4-FFF2-40B4-BE49-F238E27FC236}">
                <a16:creationId xmlns:a16="http://schemas.microsoft.com/office/drawing/2014/main" id="{2E8E3637-8B67-964B-A84B-2AF592C63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AEBD9-14CC-061C-E708-F9F98244F52A}"/>
              </a:ext>
            </a:extLst>
          </p:cNvPr>
          <p:cNvSpPr>
            <a:spLocks noGrp="1"/>
          </p:cNvSpPr>
          <p:nvPr>
            <p:ph type="sldNum" sz="quarter" idx="12"/>
          </p:nvPr>
        </p:nvSpPr>
        <p:spPr/>
        <p:txBody>
          <a:bodyPr/>
          <a:lstStyle/>
          <a:p>
            <a:fld id="{5057770D-10CB-45DD-AD2C-F556503652A3}" type="slidenum">
              <a:rPr lang="en-US" smtClean="0"/>
              <a:t>‹#›</a:t>
            </a:fld>
            <a:endParaRPr lang="en-US"/>
          </a:p>
        </p:txBody>
      </p:sp>
    </p:spTree>
    <p:extLst>
      <p:ext uri="{BB962C8B-B14F-4D97-AF65-F5344CB8AC3E}">
        <p14:creationId xmlns:p14="http://schemas.microsoft.com/office/powerpoint/2010/main" val="92423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B18F0-7185-D59D-ADEE-E5E90C44E7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84A579-FB77-A998-0B92-2B4FC979D3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6B33E7-2E52-2ADE-F08C-0623E8A8F6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9B6EE7-31C9-4491-B28A-8F0414B2BF5D}" type="datetimeFigureOut">
              <a:rPr lang="en-US" smtClean="0"/>
              <a:t>2024-05-21</a:t>
            </a:fld>
            <a:endParaRPr lang="en-US"/>
          </a:p>
        </p:txBody>
      </p:sp>
      <p:sp>
        <p:nvSpPr>
          <p:cNvPr id="5" name="Footer Placeholder 4">
            <a:extLst>
              <a:ext uri="{FF2B5EF4-FFF2-40B4-BE49-F238E27FC236}">
                <a16:creationId xmlns:a16="http://schemas.microsoft.com/office/drawing/2014/main" id="{5EC5D99A-2784-6233-CCF3-6161F758C9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C4C1F3B-4698-BA87-F550-1B0225662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57770D-10CB-45DD-AD2C-F556503652A3}" type="slidenum">
              <a:rPr lang="en-US" smtClean="0"/>
              <a:t>‹#›</a:t>
            </a:fld>
            <a:endParaRPr lang="en-US"/>
          </a:p>
        </p:txBody>
      </p:sp>
    </p:spTree>
    <p:extLst>
      <p:ext uri="{BB962C8B-B14F-4D97-AF65-F5344CB8AC3E}">
        <p14:creationId xmlns:p14="http://schemas.microsoft.com/office/powerpoint/2010/main" val="59232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AB6CD-9F9C-D68B-2977-FB6F726812B9}"/>
              </a:ext>
            </a:extLst>
          </p:cNvPr>
          <p:cNvSpPr>
            <a:spLocks noGrp="1"/>
          </p:cNvSpPr>
          <p:nvPr>
            <p:ph type="ctrTitle"/>
          </p:nvPr>
        </p:nvSpPr>
        <p:spPr>
          <a:xfrm>
            <a:off x="838200" y="365125"/>
            <a:ext cx="10515600" cy="1828444"/>
          </a:xfrm>
        </p:spPr>
        <p:txBody>
          <a:bodyPr vert="horz" lIns="91440" tIns="45720" rIns="91440" bIns="45720" rtlCol="0" anchor="ctr">
            <a:normAutofit/>
          </a:bodyPr>
          <a:lstStyle/>
          <a:p>
            <a:pPr algn="l"/>
            <a:r>
              <a:rPr lang="en-US" sz="5200" kern="1200" dirty="0">
                <a:solidFill>
                  <a:schemeClr val="tx1"/>
                </a:solidFill>
                <a:latin typeface="+mj-lt"/>
                <a:ea typeface="+mj-ea"/>
                <a:cs typeface="+mj-cs"/>
              </a:rPr>
              <a:t>Deep Learning Methods for Solving Partial Differential Equations</a:t>
            </a:r>
          </a:p>
        </p:txBody>
      </p:sp>
      <p:sp>
        <p:nvSpPr>
          <p:cNvPr id="3" name="Subtitle 2">
            <a:extLst>
              <a:ext uri="{FF2B5EF4-FFF2-40B4-BE49-F238E27FC236}">
                <a16:creationId xmlns:a16="http://schemas.microsoft.com/office/drawing/2014/main" id="{951A8AC9-112F-0ADC-82A9-125949693A14}"/>
              </a:ext>
            </a:extLst>
          </p:cNvPr>
          <p:cNvSpPr>
            <a:spLocks noGrp="1"/>
          </p:cNvSpPr>
          <p:nvPr>
            <p:ph type="subTitle" idx="1"/>
          </p:nvPr>
        </p:nvSpPr>
        <p:spPr>
          <a:xfrm>
            <a:off x="838200" y="2398626"/>
            <a:ext cx="5158427" cy="3730460"/>
          </a:xfrm>
        </p:spPr>
        <p:txBody>
          <a:bodyPr vert="horz" lIns="91440" tIns="45720" rIns="91440" bIns="45720" rtlCol="0">
            <a:normAutofit/>
          </a:bodyPr>
          <a:lstStyle/>
          <a:p>
            <a:pPr indent="-228600" algn="l">
              <a:buFont typeface="Arial" panose="020B0604020202020204" pitchFamily="34" charset="0"/>
              <a:buChar char="•"/>
            </a:pPr>
            <a:r>
              <a:rPr lang="en-US" sz="2000" dirty="0"/>
              <a:t>MX Computational Analytics Project</a:t>
            </a:r>
          </a:p>
          <a:p>
            <a:pPr indent="-228600" algn="l">
              <a:buFont typeface="Arial" panose="020B0604020202020204" pitchFamily="34" charset="0"/>
              <a:buChar char="•"/>
            </a:pPr>
            <a:r>
              <a:rPr lang="en-US" sz="2000" dirty="0"/>
              <a:t>Team Members:</a:t>
            </a:r>
          </a:p>
          <a:p>
            <a:pPr marL="457200" indent="-228600" algn="l">
              <a:buFont typeface="Arial" panose="020B0604020202020204" pitchFamily="34" charset="0"/>
              <a:buChar char="•"/>
            </a:pPr>
            <a:r>
              <a:rPr lang="en-US" sz="2000" dirty="0"/>
              <a:t>Hashim </a:t>
            </a:r>
            <a:r>
              <a:rPr lang="en-US" sz="2000" dirty="0" err="1"/>
              <a:t>Alsadah</a:t>
            </a:r>
            <a:endParaRPr lang="en-US" sz="2000" dirty="0"/>
          </a:p>
          <a:p>
            <a:pPr marL="457200" indent="-228600" algn="l">
              <a:buFont typeface="Arial" panose="020B0604020202020204" pitchFamily="34" charset="0"/>
              <a:buChar char="•"/>
            </a:pPr>
            <a:r>
              <a:rPr lang="en-US" sz="2000" dirty="0" err="1"/>
              <a:t>Abdulwahab</a:t>
            </a:r>
            <a:r>
              <a:rPr lang="en-US" sz="2000" dirty="0"/>
              <a:t> Alghamdi</a:t>
            </a:r>
          </a:p>
          <a:p>
            <a:pPr marL="457200" indent="-228600" algn="l">
              <a:buFont typeface="Arial" panose="020B0604020202020204" pitchFamily="34" charset="0"/>
              <a:buChar char="•"/>
            </a:pPr>
            <a:r>
              <a:rPr lang="en-US" sz="2000" dirty="0"/>
              <a:t>Hussain </a:t>
            </a:r>
            <a:r>
              <a:rPr lang="en-US" sz="2000" dirty="0" err="1"/>
              <a:t>Alsinan</a:t>
            </a:r>
            <a:endParaRPr lang="en-US" sz="2000" dirty="0"/>
          </a:p>
        </p:txBody>
      </p:sp>
      <p:sp>
        <p:nvSpPr>
          <p:cNvPr id="5" name="Subtitle 2">
            <a:extLst>
              <a:ext uri="{FF2B5EF4-FFF2-40B4-BE49-F238E27FC236}">
                <a16:creationId xmlns:a16="http://schemas.microsoft.com/office/drawing/2014/main" id="{1B4A9C36-EF69-4D04-1972-30EB43593DA6}"/>
              </a:ext>
            </a:extLst>
          </p:cNvPr>
          <p:cNvSpPr txBox="1">
            <a:spLocks/>
          </p:cNvSpPr>
          <p:nvPr/>
        </p:nvSpPr>
        <p:spPr>
          <a:xfrm>
            <a:off x="6189154" y="2398626"/>
            <a:ext cx="5164645" cy="37304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Abstract:  </a:t>
            </a:r>
          </a:p>
        </p:txBody>
      </p:sp>
      <p:sp>
        <p:nvSpPr>
          <p:cNvPr id="4" name="Subtitle 2">
            <a:extLst>
              <a:ext uri="{FF2B5EF4-FFF2-40B4-BE49-F238E27FC236}">
                <a16:creationId xmlns:a16="http://schemas.microsoft.com/office/drawing/2014/main" id="{F25A0C1E-DF70-4A14-38AA-F4FECDD75039}"/>
              </a:ext>
            </a:extLst>
          </p:cNvPr>
          <p:cNvSpPr txBox="1">
            <a:spLocks/>
          </p:cNvSpPr>
          <p:nvPr/>
        </p:nvSpPr>
        <p:spPr>
          <a:xfrm>
            <a:off x="1524000" y="4884653"/>
            <a:ext cx="9144000" cy="17335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p>
        </p:txBody>
      </p:sp>
    </p:spTree>
    <p:extLst>
      <p:ext uri="{BB962C8B-B14F-4D97-AF65-F5344CB8AC3E}">
        <p14:creationId xmlns:p14="http://schemas.microsoft.com/office/powerpoint/2010/main" val="41070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DD1B-D023-16E4-BA39-00FB5A3C6EC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76C09F8-5958-9627-3AEE-7A9C88E5AD40}"/>
              </a:ext>
            </a:extLst>
          </p:cNvPr>
          <p:cNvSpPr>
            <a:spLocks noGrp="1"/>
          </p:cNvSpPr>
          <p:nvPr>
            <p:ph idx="1"/>
          </p:nvPr>
        </p:nvSpPr>
        <p:spPr/>
        <p:txBody>
          <a:bodyPr>
            <a:normAutofit/>
          </a:bodyPr>
          <a:lstStyle/>
          <a:p>
            <a:pPr algn="just">
              <a:lnSpc>
                <a:spcPct val="150000"/>
              </a:lnSpc>
            </a:pPr>
            <a:r>
              <a:rPr lang="en-US" sz="2000" dirty="0"/>
              <a:t>Partial differential equations (PDEs) are essential components for modelling different processes and systems in various scientific and engineering areas. Different models have been developed to perform this task such as Physics-Informed Neural Networks (PINNs) and Neural Operator. The speed and the efficiency of these models can surpass other common solvers such as Finite Elements (FM), Finite Difference (FD), and spectral methods in certain cases.</a:t>
            </a:r>
          </a:p>
          <a:p>
            <a:endParaRPr lang="en-US" dirty="0"/>
          </a:p>
        </p:txBody>
      </p:sp>
    </p:spTree>
    <p:extLst>
      <p:ext uri="{BB962C8B-B14F-4D97-AF65-F5344CB8AC3E}">
        <p14:creationId xmlns:p14="http://schemas.microsoft.com/office/powerpoint/2010/main" val="122651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37A1-FAEE-8822-884A-1ECF58AC974C}"/>
              </a:ext>
            </a:extLst>
          </p:cNvPr>
          <p:cNvSpPr>
            <a:spLocks noGrp="1"/>
          </p:cNvSpPr>
          <p:nvPr>
            <p:ph type="title"/>
          </p:nvPr>
        </p:nvSpPr>
        <p:spPr>
          <a:xfrm>
            <a:off x="838200" y="365126"/>
            <a:ext cx="10515600" cy="822652"/>
          </a:xfrm>
        </p:spPr>
        <p:txBody>
          <a:bodyPr/>
          <a:lstStyle/>
          <a:p>
            <a:r>
              <a:rPr lang="en-US" dirty="0"/>
              <a:t>Why Neural Networks?</a:t>
            </a:r>
          </a:p>
        </p:txBody>
      </p:sp>
      <p:sp>
        <p:nvSpPr>
          <p:cNvPr id="3" name="Content Placeholder 2">
            <a:extLst>
              <a:ext uri="{FF2B5EF4-FFF2-40B4-BE49-F238E27FC236}">
                <a16:creationId xmlns:a16="http://schemas.microsoft.com/office/drawing/2014/main" id="{5FBFBFE5-416A-2055-7CAD-7165E7F638BA}"/>
              </a:ext>
            </a:extLst>
          </p:cNvPr>
          <p:cNvSpPr>
            <a:spLocks noGrp="1"/>
          </p:cNvSpPr>
          <p:nvPr>
            <p:ph idx="1"/>
          </p:nvPr>
        </p:nvSpPr>
        <p:spPr/>
        <p:txBody>
          <a:bodyPr/>
          <a:lstStyle/>
          <a:p>
            <a:r>
              <a:rPr lang="en-US" dirty="0"/>
              <a:t>Based on Universal Approximation Theorem, Neural Networks can approximate PDEs solutions given sufficient number of layers and hidden parameters</a:t>
            </a:r>
          </a:p>
        </p:txBody>
      </p:sp>
    </p:spTree>
    <p:extLst>
      <p:ext uri="{BB962C8B-B14F-4D97-AF65-F5344CB8AC3E}">
        <p14:creationId xmlns:p14="http://schemas.microsoft.com/office/powerpoint/2010/main" val="155365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B0CF-DCFB-DDE1-359E-8D03D1A7DA2F}"/>
              </a:ext>
            </a:extLst>
          </p:cNvPr>
          <p:cNvSpPr>
            <a:spLocks noGrp="1"/>
          </p:cNvSpPr>
          <p:nvPr>
            <p:ph type="title"/>
          </p:nvPr>
        </p:nvSpPr>
        <p:spPr/>
        <p:txBody>
          <a:bodyPr/>
          <a:lstStyle/>
          <a:p>
            <a:r>
              <a:rPr lang="en-US" dirty="0"/>
              <a:t>Physics Informed Neural Networks</a:t>
            </a:r>
          </a:p>
        </p:txBody>
      </p:sp>
      <p:sp>
        <p:nvSpPr>
          <p:cNvPr id="3" name="Content Placeholder 2">
            <a:extLst>
              <a:ext uri="{FF2B5EF4-FFF2-40B4-BE49-F238E27FC236}">
                <a16:creationId xmlns:a16="http://schemas.microsoft.com/office/drawing/2014/main" id="{9907C150-588A-6358-0863-4C6337A7888C}"/>
              </a:ext>
            </a:extLst>
          </p:cNvPr>
          <p:cNvSpPr>
            <a:spLocks noGrp="1"/>
          </p:cNvSpPr>
          <p:nvPr>
            <p:ph idx="1"/>
          </p:nvPr>
        </p:nvSpPr>
        <p:spPr/>
        <p:txBody>
          <a:bodyPr/>
          <a:lstStyle/>
          <a:p>
            <a:pPr algn="just">
              <a:lnSpc>
                <a:spcPct val="150000"/>
              </a:lnSpc>
            </a:pPr>
            <a:r>
              <a:rPr lang="en-US" sz="2000" dirty="0"/>
              <a:t>Physics-informed Neural Network (PINN) is the most basic and widely used model for approximating PDEs' solutions. PINN is unsupervised learning model used to approximate the solution of a PDE. PINN incorporate the physical prior knowledge of the problem in the neural network’s (NN) loss function in order to guide the neural network to the optimal approximation by reducing the number of admissible solutions to the problem. A general PDE can be described by the following general equations:</a:t>
            </a:r>
          </a:p>
          <a:p>
            <a:pPr algn="just">
              <a:lnSpc>
                <a:spcPct val="150000"/>
              </a:lnSpc>
            </a:pPr>
            <a:endParaRPr lang="en-US" sz="2000" dirty="0"/>
          </a:p>
          <a:p>
            <a:endParaRPr lang="en-US" dirty="0"/>
          </a:p>
        </p:txBody>
      </p:sp>
      <mc:AlternateContent xmlns:mc="http://schemas.openxmlformats.org/markup-compatibility/2006">
        <mc:Choice xmlns:a14="http://schemas.microsoft.com/office/drawing/2010/main" Requires="a14">
          <p:sp>
            <p:nvSpPr>
              <p:cNvPr id="4" name="TextBox 19">
                <a:extLst>
                  <a:ext uri="{FF2B5EF4-FFF2-40B4-BE49-F238E27FC236}">
                    <a16:creationId xmlns:a16="http://schemas.microsoft.com/office/drawing/2014/main" id="{65C5A038-8A3D-D7E9-3AA7-7F868A09AD48}"/>
                  </a:ext>
                </a:extLst>
              </p:cNvPr>
              <p:cNvSpPr txBox="1">
                <a:spLocks noChangeArrowheads="1"/>
              </p:cNvSpPr>
              <p:nvPr/>
            </p:nvSpPr>
            <p:spPr bwMode="auto">
              <a:xfrm>
                <a:off x="979602" y="4791192"/>
                <a:ext cx="9587038" cy="12880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14:m>
                  <m:oMathPara xmlns:m="http://schemas.openxmlformats.org/officeDocument/2006/math">
                    <m:oMathParaPr>
                      <m:jc m:val="centerGroup"/>
                    </m:oMathParaPr>
                    <m:oMath xmlns:m="http://schemas.openxmlformats.org/officeDocument/2006/math">
                      <m:r>
                        <a:rPr lang="en-US" sz="2400" i="1" smtClean="0">
                          <a:latin typeface="Cambria Math" charset="0"/>
                          <a:ea typeface="Cambria Math" charset="0"/>
                          <a:cs typeface="Cambria Math" charset="0"/>
                        </a:rPr>
                        <m:t>ℱ</m:t>
                      </m:r>
                      <m:d>
                        <m:dPr>
                          <m:ctrlPr>
                            <a:rPr lang="en-US" sz="2400" b="0" i="1" smtClean="0">
                              <a:latin typeface="Cambria Math" panose="02040503050406030204" pitchFamily="18" charset="0"/>
                              <a:ea typeface="Cambria Math" charset="0"/>
                              <a:cs typeface="Cambria Math" charset="0"/>
                            </a:rPr>
                          </m:ctrlPr>
                        </m:dPr>
                        <m:e>
                          <m:r>
                            <a:rPr lang="en-US" sz="2400" b="0" i="1" smtClean="0">
                              <a:latin typeface="Cambria Math" charset="0"/>
                              <a:ea typeface="Cambria Math" charset="0"/>
                              <a:cs typeface="Cambria Math" charset="0"/>
                            </a:rPr>
                            <m:t>𝑢</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𝜃</m:t>
                          </m:r>
                        </m:e>
                      </m:d>
                      <m:d>
                        <m:dPr>
                          <m:ctrlPr>
                            <a:rPr lang="en-US" sz="2400" b="1" i="1" smtClean="0">
                              <a:latin typeface="Cambria Math" panose="02040503050406030204" pitchFamily="18" charset="0"/>
                              <a:ea typeface="Cambria Math" charset="0"/>
                              <a:cs typeface="Cambria Math" charset="0"/>
                            </a:rPr>
                          </m:ctrlPr>
                        </m:dPr>
                        <m:e>
                          <m:r>
                            <a:rPr lang="en-US" sz="2400" b="1" i="1" smtClean="0">
                              <a:latin typeface="Cambria Math" charset="0"/>
                              <a:ea typeface="Cambria Math" charset="0"/>
                              <a:cs typeface="Cambria Math" charset="0"/>
                            </a:rPr>
                            <m:t>𝒙</m:t>
                          </m:r>
                          <m:r>
                            <a:rPr lang="en-US" sz="2400" b="1"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𝑡</m:t>
                          </m:r>
                        </m:e>
                      </m:d>
                      <m:r>
                        <a:rPr lang="en-US" sz="2400" b="1"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𝑓</m:t>
                      </m:r>
                      <m:d>
                        <m:dPr>
                          <m:ctrlPr>
                            <a:rPr lang="en-US" sz="2400" b="0" i="1" smtClean="0">
                              <a:latin typeface="Cambria Math" panose="02040503050406030204" pitchFamily="18" charset="0"/>
                              <a:ea typeface="Cambria Math" charset="0"/>
                              <a:cs typeface="Cambria Math" charset="0"/>
                            </a:rPr>
                          </m:ctrlPr>
                        </m:dPr>
                        <m:e>
                          <m:r>
                            <a:rPr lang="en-US" sz="2400" b="1" i="1" smtClean="0">
                              <a:latin typeface="Cambria Math" charset="0"/>
                              <a:ea typeface="Cambria Math" charset="0"/>
                              <a:cs typeface="Cambria Math" charset="0"/>
                            </a:rPr>
                            <m:t>𝒙</m:t>
                          </m:r>
                          <m:r>
                            <a:rPr lang="en-US" sz="2400" b="1"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𝑡</m:t>
                          </m:r>
                        </m:e>
                      </m:d>
                      <m:r>
                        <a:rPr lang="en-US" sz="2400" b="0" i="1" smtClean="0">
                          <a:latin typeface="Cambria Math" charset="0"/>
                          <a:ea typeface="Cambria Math" charset="0"/>
                          <a:cs typeface="Cambria Math" charset="0"/>
                        </a:rPr>
                        <m:t>         </m:t>
                      </m:r>
                      <m:d>
                        <m:dPr>
                          <m:begChr m:val="["/>
                          <m:endChr m:val="]"/>
                          <m:ctrlPr>
                            <a:rPr lang="en-US" sz="2400" b="1" i="1" smtClean="0">
                              <a:latin typeface="Cambria Math" panose="02040503050406030204" pitchFamily="18" charset="0"/>
                              <a:ea typeface="Cambria Math" charset="0"/>
                              <a:cs typeface="Cambria Math" charset="0"/>
                            </a:rPr>
                          </m:ctrlPr>
                        </m:dPr>
                        <m:e>
                          <m:r>
                            <a:rPr lang="en-US" sz="2400" b="1" i="1" smtClean="0">
                              <a:latin typeface="Cambria Math" charset="0"/>
                              <a:ea typeface="Cambria Math" charset="0"/>
                              <a:cs typeface="Cambria Math" charset="0"/>
                            </a:rPr>
                            <m:t>𝒙</m:t>
                          </m:r>
                          <m:r>
                            <a:rPr lang="en-US" sz="2400" b="1"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𝑡</m:t>
                          </m:r>
                        </m:e>
                      </m:d>
                      <m:r>
                        <a:rPr lang="en-US" sz="2400" b="0" i="1" smtClean="0">
                          <a:latin typeface="Cambria Math" charset="0"/>
                          <a:ea typeface="Cambria Math" charset="0"/>
                          <a:cs typeface="Cambria Math" charset="0"/>
                        </a:rPr>
                        <m:t>∈</m:t>
                      </m:r>
                      <m:r>
                        <m:rPr>
                          <m:sty m:val="p"/>
                        </m:rPr>
                        <a:rPr lang="en-US" sz="2400" b="0" i="0" smtClean="0">
                          <a:latin typeface="Cambria Math" charset="0"/>
                          <a:ea typeface="Cambria Math" charset="0"/>
                          <a:cs typeface="Cambria Math" charset="0"/>
                        </a:rPr>
                        <m:t>Ω</m:t>
                      </m:r>
                      <m:r>
                        <a:rPr lang="en-US" sz="2400" b="0" i="0" smtClean="0">
                          <a:latin typeface="Cambria Math" charset="0"/>
                          <a:ea typeface="Cambria Math" charset="0"/>
                          <a:cs typeface="Cambria Math" charset="0"/>
                        </a:rPr>
                        <m:t>       (1)</m:t>
                      </m:r>
                    </m:oMath>
                  </m:oMathPara>
                </a14:m>
                <a:endParaRPr lang="en-US" sz="2400" dirty="0">
                  <a:latin typeface="Titillium Web" panose="00000500000000000000" pitchFamily="2" charset="0"/>
                  <a:cs typeface="Arial" pitchFamily="34" charset="0"/>
                </a:endParaRPr>
              </a:p>
              <a:p>
                <a:pPr algn="just">
                  <a:lnSpc>
                    <a:spcPct val="110000"/>
                  </a:lnSpc>
                </a:pPr>
                <a14:m>
                  <m:oMathPara xmlns:m="http://schemas.openxmlformats.org/officeDocument/2006/math">
                    <m:oMathParaPr>
                      <m:jc m:val="centerGroup"/>
                    </m:oMathParaPr>
                    <m:oMath xmlns:m="http://schemas.openxmlformats.org/officeDocument/2006/math">
                      <m:r>
                        <a:rPr lang="en-US" sz="2400" i="1" smtClean="0">
                          <a:latin typeface="Cambria Math" charset="0"/>
                          <a:ea typeface="Cambria Math" charset="0"/>
                          <a:cs typeface="Cambria Math" charset="0"/>
                        </a:rPr>
                        <m:t>ℬ</m:t>
                      </m:r>
                      <m:d>
                        <m:dPr>
                          <m:ctrlPr>
                            <a:rPr lang="en-US" sz="2400" b="0" i="1" smtClean="0">
                              <a:latin typeface="Cambria Math" panose="02040503050406030204" pitchFamily="18" charset="0"/>
                              <a:ea typeface="Cambria Math" charset="0"/>
                              <a:cs typeface="Cambria Math" charset="0"/>
                            </a:rPr>
                          </m:ctrlPr>
                        </m:dPr>
                        <m:e>
                          <m:r>
                            <a:rPr lang="en-US" sz="2400" b="0" i="1" smtClean="0">
                              <a:latin typeface="Cambria Math" charset="0"/>
                              <a:ea typeface="Cambria Math" charset="0"/>
                              <a:cs typeface="Cambria Math" charset="0"/>
                            </a:rPr>
                            <m:t>𝑢</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𝜃</m:t>
                          </m:r>
                        </m:e>
                      </m:d>
                      <m:d>
                        <m:dPr>
                          <m:ctrlPr>
                            <a:rPr lang="en-US" sz="2400" b="1" i="1" smtClean="0">
                              <a:latin typeface="Cambria Math" panose="02040503050406030204" pitchFamily="18" charset="0"/>
                              <a:ea typeface="Cambria Math" charset="0"/>
                              <a:cs typeface="Cambria Math" charset="0"/>
                            </a:rPr>
                          </m:ctrlPr>
                        </m:dPr>
                        <m:e>
                          <m:r>
                            <a:rPr lang="en-US" sz="2400" b="1" i="1" smtClean="0">
                              <a:latin typeface="Cambria Math" charset="0"/>
                              <a:ea typeface="Cambria Math" charset="0"/>
                              <a:cs typeface="Cambria Math" charset="0"/>
                            </a:rPr>
                            <m:t>𝒙</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𝑡</m:t>
                          </m:r>
                        </m:e>
                      </m:d>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𝑔</m:t>
                      </m:r>
                      <m:d>
                        <m:dPr>
                          <m:ctrlPr>
                            <a:rPr lang="en-US" sz="2400" b="0" i="1" smtClean="0">
                              <a:latin typeface="Cambria Math" panose="02040503050406030204" pitchFamily="18" charset="0"/>
                              <a:ea typeface="Cambria Math" charset="0"/>
                              <a:cs typeface="Cambria Math" charset="0"/>
                            </a:rPr>
                          </m:ctrlPr>
                        </m:dPr>
                        <m:e>
                          <m:r>
                            <a:rPr lang="en-US" sz="2400" b="0" i="1" smtClean="0">
                              <a:latin typeface="Cambria Math" charset="0"/>
                              <a:ea typeface="Cambria Math" charset="0"/>
                              <a:cs typeface="Cambria Math" charset="0"/>
                            </a:rPr>
                            <m:t>𝑡</m:t>
                          </m:r>
                        </m:e>
                      </m:d>
                      <m:r>
                        <a:rPr lang="en-US" sz="2400" b="0" i="1" smtClean="0">
                          <a:latin typeface="Cambria Math" charset="0"/>
                          <a:ea typeface="Cambria Math" charset="0"/>
                          <a:cs typeface="Cambria Math" charset="0"/>
                        </a:rPr>
                        <m:t>                 </m:t>
                      </m:r>
                      <m:r>
                        <a:rPr lang="en-US" sz="2400" b="1" i="1" smtClean="0">
                          <a:latin typeface="Cambria Math" charset="0"/>
                          <a:ea typeface="Cambria Math" charset="0"/>
                          <a:cs typeface="Cambria Math" charset="0"/>
                        </a:rPr>
                        <m:t>𝒙</m:t>
                      </m:r>
                      <m:r>
                        <a:rPr lang="en-US" sz="2400" b="1"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m:t>
                      </m:r>
                      <m:r>
                        <m:rPr>
                          <m:sty m:val="p"/>
                        </m:rPr>
                        <a:rPr lang="en-US" sz="2400" b="0" i="0" smtClean="0">
                          <a:latin typeface="Cambria Math" charset="0"/>
                          <a:ea typeface="Cambria Math" charset="0"/>
                          <a:cs typeface="Cambria Math" charset="0"/>
                        </a:rPr>
                        <m:t>Ω</m:t>
                      </m:r>
                      <m:r>
                        <a:rPr lang="en-US" sz="2400" b="0" i="0" smtClean="0">
                          <a:latin typeface="Cambria Math" charset="0"/>
                          <a:ea typeface="Cambria Math" charset="0"/>
                          <a:cs typeface="Cambria Math" charset="0"/>
                        </a:rPr>
                        <m:t>       (2)</m:t>
                      </m:r>
                    </m:oMath>
                  </m:oMathPara>
                </a14:m>
                <a:endParaRPr lang="en-US" sz="2400" dirty="0">
                  <a:latin typeface="Titillium Web" panose="00000500000000000000" pitchFamily="2" charset="0"/>
                  <a:cs typeface="Arial" pitchFamily="34" charset="0"/>
                </a:endParaRPr>
              </a:p>
              <a:p>
                <a:pPr algn="just">
                  <a:lnSpc>
                    <a:spcPct val="110000"/>
                  </a:lnSpc>
                </a:pPr>
                <a14:m>
                  <m:oMathPara xmlns:m="http://schemas.openxmlformats.org/officeDocument/2006/math">
                    <m:oMathParaPr>
                      <m:jc m:val="centerGroup"/>
                    </m:oMathParaPr>
                    <m:oMath xmlns:m="http://schemas.openxmlformats.org/officeDocument/2006/math">
                      <m:r>
                        <a:rPr lang="en-US" sz="2400" b="0" i="1" smtClean="0">
                          <a:latin typeface="Cambria Math" charset="0"/>
                          <a:ea typeface="Cambria Math" charset="0"/>
                          <a:cs typeface="Cambria Math" charset="0"/>
                        </a:rPr>
                        <m:t>ℐ</m:t>
                      </m:r>
                      <m:d>
                        <m:dPr>
                          <m:ctrlPr>
                            <a:rPr lang="en-US" sz="2400" b="0" i="1" smtClean="0">
                              <a:latin typeface="Cambria Math" panose="02040503050406030204" pitchFamily="18" charset="0"/>
                              <a:ea typeface="Cambria Math" charset="0"/>
                              <a:cs typeface="Cambria Math" charset="0"/>
                            </a:rPr>
                          </m:ctrlPr>
                        </m:dPr>
                        <m:e>
                          <m:r>
                            <a:rPr lang="en-US" sz="2400" b="0" i="1" smtClean="0">
                              <a:latin typeface="Cambria Math" charset="0"/>
                              <a:ea typeface="Cambria Math" charset="0"/>
                              <a:cs typeface="Cambria Math" charset="0"/>
                            </a:rPr>
                            <m:t>𝑢</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𝜃</m:t>
                          </m:r>
                        </m:e>
                      </m:d>
                      <m:d>
                        <m:dPr>
                          <m:ctrlPr>
                            <a:rPr lang="en-US" sz="2400" b="0" i="1" smtClean="0">
                              <a:latin typeface="Cambria Math" panose="02040503050406030204" pitchFamily="18" charset="0"/>
                              <a:ea typeface="Cambria Math" charset="0"/>
                              <a:cs typeface="Cambria Math" charset="0"/>
                            </a:rPr>
                          </m:ctrlPr>
                        </m:dPr>
                        <m:e>
                          <m:r>
                            <a:rPr lang="en-US" sz="2400" b="1" i="1" smtClean="0">
                              <a:latin typeface="Cambria Math" charset="0"/>
                              <a:ea typeface="Cambria Math" charset="0"/>
                              <a:cs typeface="Cambria Math" charset="0"/>
                            </a:rPr>
                            <m:t>𝒙</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𝑡</m:t>
                          </m:r>
                        </m:e>
                      </m:d>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h</m:t>
                      </m:r>
                      <m:d>
                        <m:dPr>
                          <m:ctrlPr>
                            <a:rPr lang="en-US" sz="2400" b="0" i="1" smtClean="0">
                              <a:latin typeface="Cambria Math" panose="02040503050406030204" pitchFamily="18" charset="0"/>
                              <a:ea typeface="Cambria Math" charset="0"/>
                              <a:cs typeface="Cambria Math" charset="0"/>
                            </a:rPr>
                          </m:ctrlPr>
                        </m:dPr>
                        <m:e>
                          <m:r>
                            <a:rPr lang="en-US" sz="2400" b="1" i="1" smtClean="0">
                              <a:latin typeface="Cambria Math" charset="0"/>
                              <a:ea typeface="Cambria Math" charset="0"/>
                              <a:cs typeface="Cambria Math" charset="0"/>
                            </a:rPr>
                            <m:t>𝒙</m:t>
                          </m:r>
                        </m:e>
                      </m:d>
                      <m:r>
                        <a:rPr lang="en-US" sz="2400" b="1"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𝑡</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m:t>
                      </m:r>
                      <m:sSub>
                        <m:sSubPr>
                          <m:ctrlPr>
                            <a:rPr lang="en-US" sz="2400" b="0" i="1" smtClean="0">
                              <a:latin typeface="Cambria Math" panose="02040503050406030204" pitchFamily="18" charset="0"/>
                              <a:ea typeface="Cambria Math" charset="0"/>
                              <a:cs typeface="Cambria Math" charset="0"/>
                            </a:rPr>
                          </m:ctrlPr>
                        </m:sSubPr>
                        <m:e>
                          <m:r>
                            <m:rPr>
                              <m:sty m:val="p"/>
                            </m:rPr>
                            <a:rPr lang="en-US" sz="2400" b="0" i="0" smtClean="0">
                              <a:latin typeface="Cambria Math" charset="0"/>
                              <a:ea typeface="Cambria Math" charset="0"/>
                              <a:cs typeface="Cambria Math" charset="0"/>
                            </a:rPr>
                            <m:t>Ω</m:t>
                          </m:r>
                        </m:e>
                        <m:sub>
                          <m:r>
                            <a:rPr lang="en-US" sz="2400" b="0" i="1" smtClean="0">
                              <a:latin typeface="Cambria Math" charset="0"/>
                              <a:ea typeface="Cambria Math" charset="0"/>
                              <a:cs typeface="Cambria Math" charset="0"/>
                            </a:rPr>
                            <m:t>0</m:t>
                          </m:r>
                        </m:sub>
                      </m:sSub>
                      <m:r>
                        <a:rPr lang="en-US" sz="2400" b="0" i="1" smtClean="0">
                          <a:latin typeface="Cambria Math" charset="0"/>
                          <a:ea typeface="Cambria Math" charset="0"/>
                          <a:cs typeface="Cambria Math" charset="0"/>
                        </a:rPr>
                        <m:t>       (3)</m:t>
                      </m:r>
                    </m:oMath>
                  </m:oMathPara>
                </a14:m>
                <a:endParaRPr lang="en-US" sz="2400" dirty="0">
                  <a:latin typeface="Titillium Web" panose="00000500000000000000" pitchFamily="2" charset="0"/>
                  <a:cs typeface="Arial" pitchFamily="34" charset="0"/>
                </a:endParaRPr>
              </a:p>
            </p:txBody>
          </p:sp>
        </mc:Choice>
        <mc:Fallback>
          <p:sp>
            <p:nvSpPr>
              <p:cNvPr id="4" name="TextBox 19">
                <a:extLst>
                  <a:ext uri="{FF2B5EF4-FFF2-40B4-BE49-F238E27FC236}">
                    <a16:creationId xmlns:a16="http://schemas.microsoft.com/office/drawing/2014/main" id="{65C5A038-8A3D-D7E9-3AA7-7F868A09AD48}"/>
                  </a:ext>
                </a:extLst>
              </p:cNvPr>
              <p:cNvSpPr txBox="1">
                <a:spLocks noRot="1" noChangeAspect="1" noMove="1" noResize="1" noEditPoints="1" noAdjustHandles="1" noChangeArrowheads="1" noChangeShapeType="1" noTextEdit="1"/>
              </p:cNvSpPr>
              <p:nvPr/>
            </p:nvSpPr>
            <p:spPr bwMode="auto">
              <a:xfrm>
                <a:off x="979602" y="4791192"/>
                <a:ext cx="9587038" cy="1288029"/>
              </a:xfrm>
              <a:prstGeom prst="rect">
                <a:avLst/>
              </a:prstGeom>
              <a:blipFill>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80387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B0CF-DCFB-DDE1-359E-8D03D1A7DA2F}"/>
              </a:ext>
            </a:extLst>
          </p:cNvPr>
          <p:cNvSpPr>
            <a:spLocks noGrp="1"/>
          </p:cNvSpPr>
          <p:nvPr>
            <p:ph type="title"/>
          </p:nvPr>
        </p:nvSpPr>
        <p:spPr/>
        <p:txBody>
          <a:bodyPr/>
          <a:lstStyle/>
          <a:p>
            <a:r>
              <a:rPr lang="en-US" dirty="0"/>
              <a:t>Physics Informed Neural Networks</a:t>
            </a:r>
          </a:p>
        </p:txBody>
      </p:sp>
      <p:sp>
        <p:nvSpPr>
          <p:cNvPr id="3" name="Content Placeholder 2">
            <a:extLst>
              <a:ext uri="{FF2B5EF4-FFF2-40B4-BE49-F238E27FC236}">
                <a16:creationId xmlns:a16="http://schemas.microsoft.com/office/drawing/2014/main" id="{9907C150-588A-6358-0863-4C6337A7888C}"/>
              </a:ext>
            </a:extLst>
          </p:cNvPr>
          <p:cNvSpPr>
            <a:spLocks noGrp="1"/>
          </p:cNvSpPr>
          <p:nvPr>
            <p:ph idx="1"/>
          </p:nvPr>
        </p:nvSpPr>
        <p:spPr/>
        <p:txBody>
          <a:bodyPr/>
          <a:lstStyle/>
          <a:p>
            <a:pPr algn="just">
              <a:lnSpc>
                <a:spcPct val="150000"/>
              </a:lnSpc>
            </a:pPr>
            <a:endParaRPr lang="en-US" sz="2000" dirty="0"/>
          </a:p>
          <a:p>
            <a:endParaRPr lang="en-US" dirty="0"/>
          </a:p>
        </p:txBody>
      </p:sp>
      <mc:AlternateContent xmlns:mc="http://schemas.openxmlformats.org/markup-compatibility/2006">
        <mc:Choice xmlns:a14="http://schemas.microsoft.com/office/drawing/2010/main" Requires="a14">
          <p:sp>
            <p:nvSpPr>
              <p:cNvPr id="4" name="TextBox 19">
                <a:extLst>
                  <a:ext uri="{FF2B5EF4-FFF2-40B4-BE49-F238E27FC236}">
                    <a16:creationId xmlns:a16="http://schemas.microsoft.com/office/drawing/2014/main" id="{65C5A038-8A3D-D7E9-3AA7-7F868A09AD48}"/>
                  </a:ext>
                </a:extLst>
              </p:cNvPr>
              <p:cNvSpPr txBox="1">
                <a:spLocks noChangeArrowheads="1"/>
              </p:cNvSpPr>
              <p:nvPr/>
            </p:nvSpPr>
            <p:spPr bwMode="auto">
              <a:xfrm>
                <a:off x="960748" y="1825625"/>
                <a:ext cx="9587038" cy="12880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14:m>
                  <m:oMathPara xmlns:m="http://schemas.openxmlformats.org/officeDocument/2006/math">
                    <m:oMathParaPr>
                      <m:jc m:val="centerGroup"/>
                    </m:oMathParaPr>
                    <m:oMath xmlns:m="http://schemas.openxmlformats.org/officeDocument/2006/math">
                      <m:r>
                        <a:rPr lang="en-US" sz="2400" i="1" smtClean="0">
                          <a:latin typeface="Cambria Math" charset="0"/>
                          <a:ea typeface="Cambria Math" charset="0"/>
                          <a:cs typeface="Cambria Math" charset="0"/>
                        </a:rPr>
                        <m:t>ℱ</m:t>
                      </m:r>
                      <m:d>
                        <m:dPr>
                          <m:ctrlPr>
                            <a:rPr lang="en-US" sz="2400" b="0" i="1" smtClean="0">
                              <a:latin typeface="Cambria Math" panose="02040503050406030204" pitchFamily="18" charset="0"/>
                              <a:ea typeface="Cambria Math" charset="0"/>
                              <a:cs typeface="Cambria Math" charset="0"/>
                            </a:rPr>
                          </m:ctrlPr>
                        </m:dPr>
                        <m:e>
                          <m:r>
                            <a:rPr lang="en-US" sz="2400" b="0" i="1" smtClean="0">
                              <a:latin typeface="Cambria Math" charset="0"/>
                              <a:ea typeface="Cambria Math" charset="0"/>
                              <a:cs typeface="Cambria Math" charset="0"/>
                            </a:rPr>
                            <m:t>𝑢</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𝜃</m:t>
                          </m:r>
                        </m:e>
                      </m:d>
                      <m:d>
                        <m:dPr>
                          <m:ctrlPr>
                            <a:rPr lang="en-US" sz="2400" b="1" i="1" smtClean="0">
                              <a:latin typeface="Cambria Math" panose="02040503050406030204" pitchFamily="18" charset="0"/>
                              <a:ea typeface="Cambria Math" charset="0"/>
                              <a:cs typeface="Cambria Math" charset="0"/>
                            </a:rPr>
                          </m:ctrlPr>
                        </m:dPr>
                        <m:e>
                          <m:r>
                            <a:rPr lang="en-US" sz="2400" b="1" i="1" smtClean="0">
                              <a:latin typeface="Cambria Math" charset="0"/>
                              <a:ea typeface="Cambria Math" charset="0"/>
                              <a:cs typeface="Cambria Math" charset="0"/>
                            </a:rPr>
                            <m:t>𝒙</m:t>
                          </m:r>
                          <m:r>
                            <a:rPr lang="en-US" sz="2400" b="1"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𝑡</m:t>
                          </m:r>
                        </m:e>
                      </m:d>
                      <m:r>
                        <a:rPr lang="en-US" sz="2400" b="1"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𝑓</m:t>
                      </m:r>
                      <m:d>
                        <m:dPr>
                          <m:ctrlPr>
                            <a:rPr lang="en-US" sz="2400" b="0" i="1" smtClean="0">
                              <a:latin typeface="Cambria Math" panose="02040503050406030204" pitchFamily="18" charset="0"/>
                              <a:ea typeface="Cambria Math" charset="0"/>
                              <a:cs typeface="Cambria Math" charset="0"/>
                            </a:rPr>
                          </m:ctrlPr>
                        </m:dPr>
                        <m:e>
                          <m:r>
                            <a:rPr lang="en-US" sz="2400" b="1" i="1" smtClean="0">
                              <a:latin typeface="Cambria Math" charset="0"/>
                              <a:ea typeface="Cambria Math" charset="0"/>
                              <a:cs typeface="Cambria Math" charset="0"/>
                            </a:rPr>
                            <m:t>𝒙</m:t>
                          </m:r>
                          <m:r>
                            <a:rPr lang="en-US" sz="2400" b="1"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𝑡</m:t>
                          </m:r>
                        </m:e>
                      </m:d>
                      <m:r>
                        <a:rPr lang="en-US" sz="2400" b="0" i="1" smtClean="0">
                          <a:latin typeface="Cambria Math" charset="0"/>
                          <a:ea typeface="Cambria Math" charset="0"/>
                          <a:cs typeface="Cambria Math" charset="0"/>
                        </a:rPr>
                        <m:t>         </m:t>
                      </m:r>
                      <m:d>
                        <m:dPr>
                          <m:begChr m:val="["/>
                          <m:endChr m:val="]"/>
                          <m:ctrlPr>
                            <a:rPr lang="en-US" sz="2400" b="1" i="1" smtClean="0">
                              <a:latin typeface="Cambria Math" panose="02040503050406030204" pitchFamily="18" charset="0"/>
                              <a:ea typeface="Cambria Math" charset="0"/>
                              <a:cs typeface="Cambria Math" charset="0"/>
                            </a:rPr>
                          </m:ctrlPr>
                        </m:dPr>
                        <m:e>
                          <m:r>
                            <a:rPr lang="en-US" sz="2400" b="1" i="1" smtClean="0">
                              <a:latin typeface="Cambria Math" charset="0"/>
                              <a:ea typeface="Cambria Math" charset="0"/>
                              <a:cs typeface="Cambria Math" charset="0"/>
                            </a:rPr>
                            <m:t>𝒙</m:t>
                          </m:r>
                          <m:r>
                            <a:rPr lang="en-US" sz="2400" b="1"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𝑡</m:t>
                          </m:r>
                        </m:e>
                      </m:d>
                      <m:r>
                        <a:rPr lang="en-US" sz="2400" b="0" i="1" smtClean="0">
                          <a:latin typeface="Cambria Math" charset="0"/>
                          <a:ea typeface="Cambria Math" charset="0"/>
                          <a:cs typeface="Cambria Math" charset="0"/>
                        </a:rPr>
                        <m:t>∈</m:t>
                      </m:r>
                      <m:r>
                        <m:rPr>
                          <m:sty m:val="p"/>
                        </m:rPr>
                        <a:rPr lang="en-US" sz="2400" b="0" i="0" smtClean="0">
                          <a:latin typeface="Cambria Math" charset="0"/>
                          <a:ea typeface="Cambria Math" charset="0"/>
                          <a:cs typeface="Cambria Math" charset="0"/>
                        </a:rPr>
                        <m:t>Ω</m:t>
                      </m:r>
                      <m:r>
                        <a:rPr lang="en-US" sz="2400" b="0" i="0" smtClean="0">
                          <a:latin typeface="Cambria Math" charset="0"/>
                          <a:ea typeface="Cambria Math" charset="0"/>
                          <a:cs typeface="Cambria Math" charset="0"/>
                        </a:rPr>
                        <m:t>       (1)</m:t>
                      </m:r>
                    </m:oMath>
                  </m:oMathPara>
                </a14:m>
                <a:endParaRPr lang="en-US" sz="2400" dirty="0">
                  <a:latin typeface="Titillium Web" panose="00000500000000000000" pitchFamily="2" charset="0"/>
                  <a:cs typeface="Arial" pitchFamily="34" charset="0"/>
                </a:endParaRPr>
              </a:p>
              <a:p>
                <a:pPr algn="just">
                  <a:lnSpc>
                    <a:spcPct val="110000"/>
                  </a:lnSpc>
                </a:pPr>
                <a14:m>
                  <m:oMathPara xmlns:m="http://schemas.openxmlformats.org/officeDocument/2006/math">
                    <m:oMathParaPr>
                      <m:jc m:val="centerGroup"/>
                    </m:oMathParaPr>
                    <m:oMath xmlns:m="http://schemas.openxmlformats.org/officeDocument/2006/math">
                      <m:r>
                        <a:rPr lang="en-US" sz="2400" i="1" smtClean="0">
                          <a:latin typeface="Cambria Math" charset="0"/>
                          <a:ea typeface="Cambria Math" charset="0"/>
                          <a:cs typeface="Cambria Math" charset="0"/>
                        </a:rPr>
                        <m:t>ℬ</m:t>
                      </m:r>
                      <m:d>
                        <m:dPr>
                          <m:ctrlPr>
                            <a:rPr lang="en-US" sz="2400" b="0" i="1" smtClean="0">
                              <a:latin typeface="Cambria Math" panose="02040503050406030204" pitchFamily="18" charset="0"/>
                              <a:ea typeface="Cambria Math" charset="0"/>
                              <a:cs typeface="Cambria Math" charset="0"/>
                            </a:rPr>
                          </m:ctrlPr>
                        </m:dPr>
                        <m:e>
                          <m:r>
                            <a:rPr lang="en-US" sz="2400" b="0" i="1" smtClean="0">
                              <a:latin typeface="Cambria Math" charset="0"/>
                              <a:ea typeface="Cambria Math" charset="0"/>
                              <a:cs typeface="Cambria Math" charset="0"/>
                            </a:rPr>
                            <m:t>𝑢</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𝜃</m:t>
                          </m:r>
                        </m:e>
                      </m:d>
                      <m:d>
                        <m:dPr>
                          <m:ctrlPr>
                            <a:rPr lang="en-US" sz="2400" b="1" i="1" smtClean="0">
                              <a:latin typeface="Cambria Math" panose="02040503050406030204" pitchFamily="18" charset="0"/>
                              <a:ea typeface="Cambria Math" charset="0"/>
                              <a:cs typeface="Cambria Math" charset="0"/>
                            </a:rPr>
                          </m:ctrlPr>
                        </m:dPr>
                        <m:e>
                          <m:r>
                            <a:rPr lang="en-US" sz="2400" b="1" i="1" smtClean="0">
                              <a:latin typeface="Cambria Math" charset="0"/>
                              <a:ea typeface="Cambria Math" charset="0"/>
                              <a:cs typeface="Cambria Math" charset="0"/>
                            </a:rPr>
                            <m:t>𝒙</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𝑡</m:t>
                          </m:r>
                        </m:e>
                      </m:d>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𝑔</m:t>
                      </m:r>
                      <m:d>
                        <m:dPr>
                          <m:ctrlPr>
                            <a:rPr lang="en-US" sz="2400" b="0" i="1" smtClean="0">
                              <a:latin typeface="Cambria Math" panose="02040503050406030204" pitchFamily="18" charset="0"/>
                              <a:ea typeface="Cambria Math" charset="0"/>
                              <a:cs typeface="Cambria Math" charset="0"/>
                            </a:rPr>
                          </m:ctrlPr>
                        </m:dPr>
                        <m:e>
                          <m:r>
                            <a:rPr lang="en-US" sz="2400" b="0" i="1" smtClean="0">
                              <a:latin typeface="Cambria Math" charset="0"/>
                              <a:ea typeface="Cambria Math" charset="0"/>
                              <a:cs typeface="Cambria Math" charset="0"/>
                            </a:rPr>
                            <m:t>𝑡</m:t>
                          </m:r>
                        </m:e>
                      </m:d>
                      <m:r>
                        <a:rPr lang="en-US" sz="2400" b="0" i="1" smtClean="0">
                          <a:latin typeface="Cambria Math" charset="0"/>
                          <a:ea typeface="Cambria Math" charset="0"/>
                          <a:cs typeface="Cambria Math" charset="0"/>
                        </a:rPr>
                        <m:t>                 </m:t>
                      </m:r>
                      <m:r>
                        <a:rPr lang="en-US" sz="2400" b="1" i="1" smtClean="0">
                          <a:latin typeface="Cambria Math" charset="0"/>
                          <a:ea typeface="Cambria Math" charset="0"/>
                          <a:cs typeface="Cambria Math" charset="0"/>
                        </a:rPr>
                        <m:t>𝒙</m:t>
                      </m:r>
                      <m:r>
                        <a:rPr lang="en-US" sz="2400" b="1"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m:t>
                      </m:r>
                      <m:r>
                        <m:rPr>
                          <m:sty m:val="p"/>
                        </m:rPr>
                        <a:rPr lang="en-US" sz="2400" b="0" i="0" smtClean="0">
                          <a:latin typeface="Cambria Math" charset="0"/>
                          <a:ea typeface="Cambria Math" charset="0"/>
                          <a:cs typeface="Cambria Math" charset="0"/>
                        </a:rPr>
                        <m:t>Ω</m:t>
                      </m:r>
                      <m:r>
                        <a:rPr lang="en-US" sz="2400" b="0" i="0" smtClean="0">
                          <a:latin typeface="Cambria Math" charset="0"/>
                          <a:ea typeface="Cambria Math" charset="0"/>
                          <a:cs typeface="Cambria Math" charset="0"/>
                        </a:rPr>
                        <m:t>       (2)</m:t>
                      </m:r>
                    </m:oMath>
                  </m:oMathPara>
                </a14:m>
                <a:endParaRPr lang="en-US" sz="2400" dirty="0">
                  <a:latin typeface="Titillium Web" panose="00000500000000000000" pitchFamily="2" charset="0"/>
                  <a:cs typeface="Arial" pitchFamily="34" charset="0"/>
                </a:endParaRPr>
              </a:p>
              <a:p>
                <a:pPr algn="just">
                  <a:lnSpc>
                    <a:spcPct val="110000"/>
                  </a:lnSpc>
                </a:pPr>
                <a14:m>
                  <m:oMathPara xmlns:m="http://schemas.openxmlformats.org/officeDocument/2006/math">
                    <m:oMathParaPr>
                      <m:jc m:val="centerGroup"/>
                    </m:oMathParaPr>
                    <m:oMath xmlns:m="http://schemas.openxmlformats.org/officeDocument/2006/math">
                      <m:r>
                        <a:rPr lang="en-US" sz="2400" b="0" i="1" smtClean="0">
                          <a:latin typeface="Cambria Math" charset="0"/>
                          <a:ea typeface="Cambria Math" charset="0"/>
                          <a:cs typeface="Cambria Math" charset="0"/>
                        </a:rPr>
                        <m:t>ℐ</m:t>
                      </m:r>
                      <m:d>
                        <m:dPr>
                          <m:ctrlPr>
                            <a:rPr lang="en-US" sz="2400" b="0" i="1" smtClean="0">
                              <a:latin typeface="Cambria Math" panose="02040503050406030204" pitchFamily="18" charset="0"/>
                              <a:ea typeface="Cambria Math" charset="0"/>
                              <a:cs typeface="Cambria Math" charset="0"/>
                            </a:rPr>
                          </m:ctrlPr>
                        </m:dPr>
                        <m:e>
                          <m:r>
                            <a:rPr lang="en-US" sz="2400" b="0" i="1" smtClean="0">
                              <a:latin typeface="Cambria Math" charset="0"/>
                              <a:ea typeface="Cambria Math" charset="0"/>
                              <a:cs typeface="Cambria Math" charset="0"/>
                            </a:rPr>
                            <m:t>𝑢</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𝜃</m:t>
                          </m:r>
                        </m:e>
                      </m:d>
                      <m:d>
                        <m:dPr>
                          <m:ctrlPr>
                            <a:rPr lang="en-US" sz="2400" b="0" i="1" smtClean="0">
                              <a:latin typeface="Cambria Math" panose="02040503050406030204" pitchFamily="18" charset="0"/>
                              <a:ea typeface="Cambria Math" charset="0"/>
                              <a:cs typeface="Cambria Math" charset="0"/>
                            </a:rPr>
                          </m:ctrlPr>
                        </m:dPr>
                        <m:e>
                          <m:r>
                            <a:rPr lang="en-US" sz="2400" b="1" i="1" smtClean="0">
                              <a:latin typeface="Cambria Math" charset="0"/>
                              <a:ea typeface="Cambria Math" charset="0"/>
                              <a:cs typeface="Cambria Math" charset="0"/>
                            </a:rPr>
                            <m:t>𝒙</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𝑡</m:t>
                          </m:r>
                        </m:e>
                      </m:d>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h</m:t>
                      </m:r>
                      <m:d>
                        <m:dPr>
                          <m:ctrlPr>
                            <a:rPr lang="en-US" sz="2400" b="0" i="1" smtClean="0">
                              <a:latin typeface="Cambria Math" panose="02040503050406030204" pitchFamily="18" charset="0"/>
                              <a:ea typeface="Cambria Math" charset="0"/>
                              <a:cs typeface="Cambria Math" charset="0"/>
                            </a:rPr>
                          </m:ctrlPr>
                        </m:dPr>
                        <m:e>
                          <m:r>
                            <a:rPr lang="en-US" sz="2400" b="1" i="1" smtClean="0">
                              <a:latin typeface="Cambria Math" charset="0"/>
                              <a:ea typeface="Cambria Math" charset="0"/>
                              <a:cs typeface="Cambria Math" charset="0"/>
                            </a:rPr>
                            <m:t>𝒙</m:t>
                          </m:r>
                        </m:e>
                      </m:d>
                      <m:r>
                        <a:rPr lang="en-US" sz="2400" b="1"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𝑡</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m:t>
                      </m:r>
                      <m:sSub>
                        <m:sSubPr>
                          <m:ctrlPr>
                            <a:rPr lang="en-US" sz="2400" b="0" i="1" smtClean="0">
                              <a:latin typeface="Cambria Math" panose="02040503050406030204" pitchFamily="18" charset="0"/>
                              <a:ea typeface="Cambria Math" charset="0"/>
                              <a:cs typeface="Cambria Math" charset="0"/>
                            </a:rPr>
                          </m:ctrlPr>
                        </m:sSubPr>
                        <m:e>
                          <m:r>
                            <m:rPr>
                              <m:sty m:val="p"/>
                            </m:rPr>
                            <a:rPr lang="en-US" sz="2400" b="0" i="0" smtClean="0">
                              <a:latin typeface="Cambria Math" charset="0"/>
                              <a:ea typeface="Cambria Math" charset="0"/>
                              <a:cs typeface="Cambria Math" charset="0"/>
                            </a:rPr>
                            <m:t>Ω</m:t>
                          </m:r>
                        </m:e>
                        <m:sub>
                          <m:r>
                            <a:rPr lang="en-US" sz="2400" b="0" i="1" smtClean="0">
                              <a:latin typeface="Cambria Math" charset="0"/>
                              <a:ea typeface="Cambria Math" charset="0"/>
                              <a:cs typeface="Cambria Math" charset="0"/>
                            </a:rPr>
                            <m:t>0</m:t>
                          </m:r>
                        </m:sub>
                      </m:sSub>
                      <m:r>
                        <a:rPr lang="en-US" sz="2400" b="0" i="1" smtClean="0">
                          <a:latin typeface="Cambria Math" charset="0"/>
                          <a:ea typeface="Cambria Math" charset="0"/>
                          <a:cs typeface="Cambria Math" charset="0"/>
                        </a:rPr>
                        <m:t>       (3)</m:t>
                      </m:r>
                    </m:oMath>
                  </m:oMathPara>
                </a14:m>
                <a:endParaRPr lang="en-US" sz="2400" dirty="0">
                  <a:latin typeface="Titillium Web" panose="00000500000000000000" pitchFamily="2" charset="0"/>
                  <a:cs typeface="Arial" pitchFamily="34" charset="0"/>
                </a:endParaRPr>
              </a:p>
            </p:txBody>
          </p:sp>
        </mc:Choice>
        <mc:Fallback>
          <p:sp>
            <p:nvSpPr>
              <p:cNvPr id="4" name="TextBox 19">
                <a:extLst>
                  <a:ext uri="{FF2B5EF4-FFF2-40B4-BE49-F238E27FC236}">
                    <a16:creationId xmlns:a16="http://schemas.microsoft.com/office/drawing/2014/main" id="{65C5A038-8A3D-D7E9-3AA7-7F868A09AD48}"/>
                  </a:ext>
                </a:extLst>
              </p:cNvPr>
              <p:cNvSpPr txBox="1">
                <a:spLocks noRot="1" noChangeAspect="1" noMove="1" noResize="1" noEditPoints="1" noAdjustHandles="1" noChangeArrowheads="1" noChangeShapeType="1" noTextEdit="1"/>
              </p:cNvSpPr>
              <p:nvPr/>
            </p:nvSpPr>
            <p:spPr bwMode="auto">
              <a:xfrm>
                <a:off x="960748" y="1825625"/>
                <a:ext cx="9587038" cy="1288029"/>
              </a:xfrm>
              <a:prstGeom prst="rect">
                <a:avLst/>
              </a:prstGeom>
              <a:blipFill>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7CB0AB7-9505-C54E-9AD0-92C71693A663}"/>
                  </a:ext>
                </a:extLst>
              </p:cNvPr>
              <p:cNvSpPr txBox="1"/>
              <p:nvPr/>
            </p:nvSpPr>
            <p:spPr>
              <a:xfrm>
                <a:off x="960748" y="3582186"/>
                <a:ext cx="10144027" cy="2910689"/>
              </a:xfrm>
              <a:prstGeom prst="rect">
                <a:avLst/>
              </a:prstGeom>
              <a:noFill/>
            </p:spPr>
            <p:txBody>
              <a:bodyPr wrap="square" rtlCol="0">
                <a:spAutoFit/>
              </a:bodyPr>
              <a:lstStyle/>
              <a:p>
                <a:pPr algn="just">
                  <a:lnSpc>
                    <a:spcPct val="110000"/>
                  </a:lnSpc>
                </a:pPr>
                <a:r>
                  <a:rPr lang="en-US" sz="1800" dirty="0">
                    <a:latin typeface="Titillium Web" panose="00000500000000000000" pitchFamily="2" charset="0"/>
                    <a:cs typeface="Arial" pitchFamily="34" charset="0"/>
                  </a:rPr>
                  <a:t>Where </a:t>
                </a:r>
                <a14:m>
                  <m:oMath xmlns:m="http://schemas.openxmlformats.org/officeDocument/2006/math">
                    <m:r>
                      <a:rPr lang="en-US" sz="1800" b="0" i="1" smtClean="0">
                        <a:latin typeface="Cambria Math" charset="0"/>
                        <a:cs typeface="Arial" pitchFamily="34" charset="0"/>
                      </a:rPr>
                      <m:t>𝑢</m:t>
                    </m:r>
                    <m:r>
                      <a:rPr lang="en-US" sz="1800" b="0" i="1" smtClean="0">
                        <a:latin typeface="Cambria Math" charset="0"/>
                        <a:cs typeface="Arial" pitchFamily="34" charset="0"/>
                      </a:rPr>
                      <m:t>(</m:t>
                    </m:r>
                    <m:r>
                      <a:rPr lang="en-US" sz="1800" b="1" i="1" smtClean="0">
                        <a:latin typeface="Cambria Math" charset="0"/>
                        <a:cs typeface="Arial" pitchFamily="34" charset="0"/>
                      </a:rPr>
                      <m:t>𝒙</m:t>
                    </m:r>
                    <m:r>
                      <a:rPr lang="en-US" sz="1800" b="0" i="1" smtClean="0">
                        <a:latin typeface="Cambria Math" charset="0"/>
                        <a:cs typeface="Arial" pitchFamily="34" charset="0"/>
                      </a:rPr>
                      <m:t>, </m:t>
                    </m:r>
                    <m:r>
                      <a:rPr lang="en-US" sz="1800" b="0" i="1" smtClean="0">
                        <a:latin typeface="Cambria Math" charset="0"/>
                        <a:cs typeface="Arial" pitchFamily="34" charset="0"/>
                      </a:rPr>
                      <m:t>𝑡</m:t>
                    </m:r>
                    <m:r>
                      <a:rPr lang="en-US" sz="1800" b="0" i="1" smtClean="0">
                        <a:latin typeface="Cambria Math" charset="0"/>
                        <a:cs typeface="Arial" pitchFamily="34" charset="0"/>
                      </a:rPr>
                      <m:t>)</m:t>
                    </m:r>
                  </m:oMath>
                </a14:m>
                <a:r>
                  <a:rPr lang="en-US" sz="1800" dirty="0">
                    <a:latin typeface="Titillium Web" panose="00000500000000000000" pitchFamily="2" charset="0"/>
                    <a:cs typeface="Arial" pitchFamily="34" charset="0"/>
                  </a:rPr>
                  <a:t> is the unknown function, </a:t>
                </a:r>
                <a14:m>
                  <m:oMath xmlns:m="http://schemas.openxmlformats.org/officeDocument/2006/math">
                    <m:r>
                      <a:rPr lang="en-US" sz="1800" b="1" i="1" smtClean="0">
                        <a:latin typeface="Cambria Math" charset="0"/>
                        <a:cs typeface="Arial" pitchFamily="34" charset="0"/>
                      </a:rPr>
                      <m:t>𝒙</m:t>
                    </m:r>
                  </m:oMath>
                </a14:m>
                <a:r>
                  <a:rPr lang="en-US" sz="1800" b="1" dirty="0">
                    <a:latin typeface="Titillium Web" panose="00000500000000000000" pitchFamily="2" charset="0"/>
                    <a:cs typeface="Arial" pitchFamily="34" charset="0"/>
                  </a:rPr>
                  <a:t> </a:t>
                </a:r>
                <a:r>
                  <a:rPr lang="en-US" sz="1800" dirty="0">
                    <a:latin typeface="Titillium Web" panose="00000500000000000000" pitchFamily="2" charset="0"/>
                    <a:cs typeface="Arial" pitchFamily="34" charset="0"/>
                  </a:rPr>
                  <a:t>is the vector of space, </a:t>
                </a:r>
                <a14:m>
                  <m:oMath xmlns:m="http://schemas.openxmlformats.org/officeDocument/2006/math">
                    <m:r>
                      <a:rPr lang="en-US" sz="1800" b="0" i="1" smtClean="0">
                        <a:latin typeface="Cambria Math" charset="0"/>
                        <a:cs typeface="Arial" pitchFamily="34" charset="0"/>
                      </a:rPr>
                      <m:t>𝑡</m:t>
                    </m:r>
                  </m:oMath>
                </a14:m>
                <a:r>
                  <a:rPr lang="en-US" sz="1800" dirty="0">
                    <a:latin typeface="Titillium Web" panose="00000500000000000000" pitchFamily="2" charset="0"/>
                    <a:cs typeface="Arial" pitchFamily="34" charset="0"/>
                  </a:rPr>
                  <a:t> is time, </a:t>
                </a:r>
                <a14:m>
                  <m:oMath xmlns:m="http://schemas.openxmlformats.org/officeDocument/2006/math">
                    <m:r>
                      <m:rPr>
                        <m:sty m:val="p"/>
                      </m:rPr>
                      <a:rPr lang="en-US" sz="1800" b="0" i="0" smtClean="0">
                        <a:latin typeface="Cambria Math" charset="0"/>
                        <a:cs typeface="Arial" pitchFamily="34" charset="0"/>
                      </a:rPr>
                      <m:t>Ω</m:t>
                    </m:r>
                  </m:oMath>
                </a14:m>
                <a:r>
                  <a:rPr lang="en-US" sz="1800" dirty="0">
                    <a:latin typeface="Titillium Web" panose="00000500000000000000" pitchFamily="2" charset="0"/>
                    <a:cs typeface="Arial" pitchFamily="34" charset="0"/>
                  </a:rPr>
                  <a:t> is the domain of space and time with boundaries </a:t>
                </a:r>
                <a14:m>
                  <m:oMath xmlns:m="http://schemas.openxmlformats.org/officeDocument/2006/math">
                    <m:r>
                      <a:rPr lang="en-US" sz="1800" b="0" i="1" smtClean="0">
                        <a:latin typeface="Cambria Math" charset="0"/>
                        <a:cs typeface="Arial" pitchFamily="34" charset="0"/>
                      </a:rPr>
                      <m:t>𝜕</m:t>
                    </m:r>
                    <m:r>
                      <m:rPr>
                        <m:sty m:val="p"/>
                      </m:rPr>
                      <a:rPr lang="en-US" sz="1800" b="0" i="0" smtClean="0">
                        <a:latin typeface="Cambria Math" charset="0"/>
                        <a:cs typeface="Arial" pitchFamily="34" charset="0"/>
                      </a:rPr>
                      <m:t>Ω</m:t>
                    </m:r>
                  </m:oMath>
                </a14:m>
                <a:r>
                  <a:rPr lang="en-US" sz="1800" dirty="0">
                    <a:latin typeface="Titillium Web" panose="00000500000000000000" pitchFamily="2" charset="0"/>
                    <a:cs typeface="Arial" pitchFamily="34" charset="0"/>
                  </a:rPr>
                  <a:t> and </a:t>
                </a:r>
                <a14:m>
                  <m:oMath xmlns:m="http://schemas.openxmlformats.org/officeDocument/2006/math">
                    <m:r>
                      <a:rPr lang="en-US" sz="1800" b="0" i="1" smtClean="0">
                        <a:latin typeface="Cambria Math" charset="0"/>
                        <a:cs typeface="Arial" pitchFamily="34" charset="0"/>
                      </a:rPr>
                      <m:t>𝜕</m:t>
                    </m:r>
                    <m:sSub>
                      <m:sSubPr>
                        <m:ctrlPr>
                          <a:rPr lang="en-US" sz="1800" b="0" i="1" smtClean="0">
                            <a:latin typeface="Cambria Math" panose="02040503050406030204" pitchFamily="18" charset="0"/>
                            <a:cs typeface="Arial" pitchFamily="34" charset="0"/>
                          </a:rPr>
                        </m:ctrlPr>
                      </m:sSubPr>
                      <m:e>
                        <m:r>
                          <m:rPr>
                            <m:sty m:val="p"/>
                          </m:rPr>
                          <a:rPr lang="en-US" sz="1800" b="0" i="0" smtClean="0">
                            <a:latin typeface="Cambria Math" charset="0"/>
                            <a:cs typeface="Arial" pitchFamily="34" charset="0"/>
                          </a:rPr>
                          <m:t>Ω</m:t>
                        </m:r>
                      </m:e>
                      <m:sub>
                        <m:r>
                          <a:rPr lang="en-US" sz="1800" b="0" i="1" smtClean="0">
                            <a:latin typeface="Cambria Math" charset="0"/>
                            <a:cs typeface="Arial" pitchFamily="34" charset="0"/>
                          </a:rPr>
                          <m:t>0</m:t>
                        </m:r>
                      </m:sub>
                    </m:sSub>
                  </m:oMath>
                </a14:m>
                <a:r>
                  <a:rPr lang="en-US" sz="1800" dirty="0">
                    <a:latin typeface="Titillium Web" panose="00000500000000000000" pitchFamily="2" charset="0"/>
                    <a:cs typeface="Arial" pitchFamily="34" charset="0"/>
                  </a:rPr>
                  <a:t>, </a:t>
                </a:r>
                <a14:m>
                  <m:oMath xmlns:m="http://schemas.openxmlformats.org/officeDocument/2006/math">
                    <m:r>
                      <a:rPr lang="en-US" sz="1800" b="0" i="1" dirty="0" smtClean="0">
                        <a:latin typeface="Cambria Math" charset="0"/>
                        <a:cs typeface="Arial" pitchFamily="34" charset="0"/>
                      </a:rPr>
                      <m:t>𝜃</m:t>
                    </m:r>
                  </m:oMath>
                </a14:m>
                <a:r>
                  <a:rPr lang="en-US" sz="1800" dirty="0">
                    <a:latin typeface="Titillium Web" panose="00000500000000000000" pitchFamily="2" charset="0"/>
                    <a:cs typeface="Arial" pitchFamily="34" charset="0"/>
                  </a:rPr>
                  <a:t> is the parameters of the neural network, </a:t>
                </a:r>
                <a14:m>
                  <m:oMath xmlns:m="http://schemas.openxmlformats.org/officeDocument/2006/math">
                    <m:r>
                      <a:rPr lang="en-US" sz="1800" i="1">
                        <a:latin typeface="Cambria Math" charset="0"/>
                        <a:ea typeface="Cambria Math" charset="0"/>
                        <a:cs typeface="Cambria Math" charset="0"/>
                      </a:rPr>
                      <m:t>ℱ</m:t>
                    </m:r>
                  </m:oMath>
                </a14:m>
                <a:r>
                  <a:rPr lang="en-US" sz="1800" dirty="0">
                    <a:latin typeface="Titillium Web" panose="00000500000000000000" pitchFamily="2" charset="0"/>
                    <a:cs typeface="Arial" pitchFamily="34" charset="0"/>
                  </a:rPr>
                  <a:t> is a nonlinear differential operator, </a:t>
                </a:r>
                <a14:m>
                  <m:oMath xmlns:m="http://schemas.openxmlformats.org/officeDocument/2006/math">
                    <m:r>
                      <a:rPr lang="en-US" sz="1800" i="1">
                        <a:latin typeface="Cambria Math" charset="0"/>
                        <a:ea typeface="Cambria Math" charset="0"/>
                        <a:cs typeface="Cambria Math" charset="0"/>
                      </a:rPr>
                      <m:t>ℬ</m:t>
                    </m:r>
                  </m:oMath>
                </a14:m>
                <a:r>
                  <a:rPr lang="en-US" sz="1800" dirty="0">
                    <a:latin typeface="Titillium Web" panose="00000500000000000000" pitchFamily="2" charset="0"/>
                    <a:cs typeface="Arial" pitchFamily="34" charset="0"/>
                  </a:rPr>
                  <a:t> is the boundary conditions, </a:t>
                </a:r>
                <a14:m>
                  <m:oMath xmlns:m="http://schemas.openxmlformats.org/officeDocument/2006/math">
                    <m:r>
                      <a:rPr lang="en-US" sz="1800" i="1">
                        <a:latin typeface="Cambria Math" charset="0"/>
                        <a:ea typeface="Cambria Math" charset="0"/>
                        <a:cs typeface="Cambria Math" charset="0"/>
                      </a:rPr>
                      <m:t>ℐ</m:t>
                    </m:r>
                  </m:oMath>
                </a14:m>
                <a:r>
                  <a:rPr lang="en-US" sz="1800" dirty="0">
                    <a:latin typeface="Titillium Web" panose="00000500000000000000" pitchFamily="2" charset="0"/>
                    <a:cs typeface="Arial" pitchFamily="34" charset="0"/>
                  </a:rPr>
                  <a:t> is the initial conditions, </a:t>
                </a:r>
                <a14:m>
                  <m:oMath xmlns:m="http://schemas.openxmlformats.org/officeDocument/2006/math">
                    <m:r>
                      <a:rPr lang="en-US" sz="1800" b="0" i="1" smtClean="0">
                        <a:latin typeface="Cambria Math" charset="0"/>
                        <a:cs typeface="Arial" pitchFamily="34" charset="0"/>
                      </a:rPr>
                      <m:t>𝑓</m:t>
                    </m:r>
                    <m:r>
                      <a:rPr lang="en-US" sz="1800" b="0" i="1" smtClean="0">
                        <a:latin typeface="Cambria Math" charset="0"/>
                        <a:cs typeface="Arial" pitchFamily="34" charset="0"/>
                      </a:rPr>
                      <m:t>(</m:t>
                    </m:r>
                    <m:r>
                      <a:rPr lang="en-US" sz="1800" b="1" i="1" smtClean="0">
                        <a:latin typeface="Cambria Math" charset="0"/>
                        <a:cs typeface="Arial" pitchFamily="34" charset="0"/>
                      </a:rPr>
                      <m:t>𝒙</m:t>
                    </m:r>
                    <m:r>
                      <a:rPr lang="en-US" sz="1800" b="0" i="1" smtClean="0">
                        <a:latin typeface="Cambria Math" charset="0"/>
                        <a:cs typeface="Arial" pitchFamily="34" charset="0"/>
                      </a:rPr>
                      <m:t>, </m:t>
                    </m:r>
                    <m:r>
                      <a:rPr lang="en-US" sz="1800" b="0" i="1" smtClean="0">
                        <a:latin typeface="Cambria Math" charset="0"/>
                        <a:cs typeface="Arial" pitchFamily="34" charset="0"/>
                      </a:rPr>
                      <m:t>𝑡</m:t>
                    </m:r>
                    <m:r>
                      <a:rPr lang="en-US" sz="1800" b="0" i="1" smtClean="0">
                        <a:latin typeface="Cambria Math" charset="0"/>
                        <a:cs typeface="Arial" pitchFamily="34" charset="0"/>
                      </a:rPr>
                      <m:t>)</m:t>
                    </m:r>
                  </m:oMath>
                </a14:m>
                <a:r>
                  <a:rPr lang="en-US" sz="1800" dirty="0">
                    <a:latin typeface="Titillium Web" panose="00000500000000000000" pitchFamily="2" charset="0"/>
                    <a:cs typeface="Arial" pitchFamily="34" charset="0"/>
                  </a:rPr>
                  <a:t>, </a:t>
                </a:r>
                <a14:m>
                  <m:oMath xmlns:m="http://schemas.openxmlformats.org/officeDocument/2006/math">
                    <m:r>
                      <a:rPr lang="en-US" sz="1800" b="0" i="1" dirty="0" smtClean="0">
                        <a:latin typeface="Cambria Math" charset="0"/>
                        <a:cs typeface="Arial" pitchFamily="34" charset="0"/>
                      </a:rPr>
                      <m:t>𝑔</m:t>
                    </m:r>
                    <m:r>
                      <a:rPr lang="en-US" sz="1800" b="0" i="1" dirty="0" smtClean="0">
                        <a:latin typeface="Cambria Math" charset="0"/>
                        <a:cs typeface="Arial" pitchFamily="34" charset="0"/>
                      </a:rPr>
                      <m:t>(</m:t>
                    </m:r>
                    <m:r>
                      <a:rPr lang="en-US" sz="1800" b="0" i="1" dirty="0" smtClean="0">
                        <a:latin typeface="Cambria Math" charset="0"/>
                        <a:cs typeface="Arial" pitchFamily="34" charset="0"/>
                      </a:rPr>
                      <m:t>𝑡</m:t>
                    </m:r>
                    <m:r>
                      <a:rPr lang="en-US" sz="1800" b="0" i="1" dirty="0" smtClean="0">
                        <a:latin typeface="Cambria Math" charset="0"/>
                        <a:cs typeface="Arial" pitchFamily="34" charset="0"/>
                      </a:rPr>
                      <m:t>)</m:t>
                    </m:r>
                  </m:oMath>
                </a14:m>
                <a:r>
                  <a:rPr lang="en-US" sz="1800" dirty="0">
                    <a:latin typeface="Titillium Web" panose="00000500000000000000" pitchFamily="2" charset="0"/>
                    <a:cs typeface="Arial" pitchFamily="34" charset="0"/>
                  </a:rPr>
                  <a:t>, and </a:t>
                </a:r>
                <a14:m>
                  <m:oMath xmlns:m="http://schemas.openxmlformats.org/officeDocument/2006/math">
                    <m:r>
                      <a:rPr lang="en-US" sz="1800" b="0" i="1" smtClean="0">
                        <a:latin typeface="Cambria Math" charset="0"/>
                        <a:cs typeface="Arial" pitchFamily="34" charset="0"/>
                      </a:rPr>
                      <m:t>h</m:t>
                    </m:r>
                    <m:r>
                      <a:rPr lang="en-US" sz="1800" b="0" i="1" smtClean="0">
                        <a:latin typeface="Cambria Math" charset="0"/>
                        <a:cs typeface="Arial" pitchFamily="34" charset="0"/>
                      </a:rPr>
                      <m:t>(</m:t>
                    </m:r>
                    <m:r>
                      <a:rPr lang="en-US" sz="1800" b="1" i="1" smtClean="0">
                        <a:latin typeface="Cambria Math" charset="0"/>
                        <a:cs typeface="Arial" pitchFamily="34" charset="0"/>
                      </a:rPr>
                      <m:t>𝒙</m:t>
                    </m:r>
                    <m:r>
                      <a:rPr lang="en-US" sz="1800" b="0" i="1" smtClean="0">
                        <a:latin typeface="Cambria Math" charset="0"/>
                        <a:cs typeface="Arial" pitchFamily="34" charset="0"/>
                      </a:rPr>
                      <m:t>)</m:t>
                    </m:r>
                  </m:oMath>
                </a14:m>
                <a:r>
                  <a:rPr lang="en-US" sz="1800" dirty="0">
                    <a:latin typeface="Titillium Web" panose="00000500000000000000" pitchFamily="2" charset="0"/>
                    <a:cs typeface="Arial" pitchFamily="34" charset="0"/>
                  </a:rPr>
                  <a:t> are specified functions for a certain problems.</a:t>
                </a:r>
              </a:p>
              <a:p>
                <a:pPr algn="just">
                  <a:lnSpc>
                    <a:spcPct val="110000"/>
                  </a:lnSpc>
                </a:pPr>
                <a:r>
                  <a:rPr lang="en-US" sz="1800" dirty="0">
                    <a:latin typeface="Titillium Web" panose="00000500000000000000" pitchFamily="2" charset="0"/>
                    <a:cs typeface="Arial" pitchFamily="34" charset="0"/>
                  </a:rPr>
                  <a:t>The neural network takes collocation points </a:t>
                </a:r>
                <a14:m>
                  <m:oMath xmlns:m="http://schemas.openxmlformats.org/officeDocument/2006/math">
                    <m:d>
                      <m:dPr>
                        <m:ctrlPr>
                          <a:rPr lang="en-US" sz="1800" b="0" i="1" smtClean="0">
                            <a:latin typeface="Cambria Math" panose="02040503050406030204" pitchFamily="18" charset="0"/>
                            <a:cs typeface="Arial" pitchFamily="34" charset="0"/>
                          </a:rPr>
                        </m:ctrlPr>
                      </m:dPr>
                      <m:e>
                        <m:r>
                          <a:rPr lang="en-US" sz="1800" b="0" i="1" smtClean="0">
                            <a:latin typeface="Cambria Math" charset="0"/>
                            <a:cs typeface="Arial" pitchFamily="34" charset="0"/>
                          </a:rPr>
                          <m:t>𝑥</m:t>
                        </m:r>
                        <m:r>
                          <a:rPr lang="en-US" sz="1800" b="0" i="1" smtClean="0">
                            <a:latin typeface="Cambria Math" charset="0"/>
                            <a:cs typeface="Arial" pitchFamily="34" charset="0"/>
                          </a:rPr>
                          <m:t>, </m:t>
                        </m:r>
                        <m:r>
                          <a:rPr lang="en-US" sz="1800" b="0" i="1" smtClean="0">
                            <a:latin typeface="Cambria Math" charset="0"/>
                            <a:cs typeface="Arial" pitchFamily="34" charset="0"/>
                          </a:rPr>
                          <m:t>𝑡</m:t>
                        </m:r>
                      </m:e>
                    </m:d>
                  </m:oMath>
                </a14:m>
                <a:r>
                  <a:rPr lang="en-US" sz="1800" dirty="0">
                    <a:latin typeface="Titillium Web" panose="00000500000000000000" pitchFamily="2" charset="0"/>
                    <a:cs typeface="Arial" pitchFamily="34" charset="0"/>
                  </a:rPr>
                  <a:t> from </a:t>
                </a:r>
                <a14:m>
                  <m:oMath xmlns:m="http://schemas.openxmlformats.org/officeDocument/2006/math">
                    <m:r>
                      <m:rPr>
                        <m:sty m:val="p"/>
                      </m:rPr>
                      <a:rPr lang="en-US" sz="1800" b="0" i="0" smtClean="0">
                        <a:latin typeface="Cambria Math" charset="0"/>
                        <a:cs typeface="Arial" pitchFamily="34" charset="0"/>
                      </a:rPr>
                      <m:t>Ω</m:t>
                    </m:r>
                  </m:oMath>
                </a14:m>
                <a:r>
                  <a:rPr lang="en-US" sz="1800" dirty="0">
                    <a:latin typeface="Titillium Web" panose="00000500000000000000" pitchFamily="2" charset="0"/>
                    <a:cs typeface="Arial" pitchFamily="34" charset="0"/>
                  </a:rPr>
                  <a:t> at the input layer and maps them to higher dimensions through  a series of linear transformation followed by a nonlinear function at each hidden layer. At the end, the neural network outputs the value of the function </a:t>
                </a:r>
                <a14:m>
                  <m:oMath xmlns:m="http://schemas.openxmlformats.org/officeDocument/2006/math">
                    <m:r>
                      <a:rPr lang="en-US" sz="1800" b="0" i="1" smtClean="0">
                        <a:latin typeface="Cambria Math" charset="0"/>
                        <a:cs typeface="Arial" pitchFamily="34" charset="0"/>
                      </a:rPr>
                      <m:t>𝑢</m:t>
                    </m:r>
                    <m:r>
                      <a:rPr lang="en-US" sz="1800" b="0" i="1" smtClean="0">
                        <a:latin typeface="Cambria Math" charset="0"/>
                        <a:cs typeface="Arial" pitchFamily="34" charset="0"/>
                      </a:rPr>
                      <m:t>(</m:t>
                    </m:r>
                    <m:r>
                      <a:rPr lang="en-US" sz="1800" b="0" i="1" smtClean="0">
                        <a:latin typeface="Cambria Math" charset="0"/>
                        <a:cs typeface="Arial" pitchFamily="34" charset="0"/>
                      </a:rPr>
                      <m:t>𝑥</m:t>
                    </m:r>
                    <m:r>
                      <a:rPr lang="en-US" sz="1800" b="0" i="1" smtClean="0">
                        <a:latin typeface="Cambria Math" charset="0"/>
                        <a:cs typeface="Arial" pitchFamily="34" charset="0"/>
                      </a:rPr>
                      <m:t>,</m:t>
                    </m:r>
                    <m:r>
                      <a:rPr lang="en-US" sz="1800" b="0" i="1" smtClean="0">
                        <a:latin typeface="Cambria Math" charset="0"/>
                        <a:cs typeface="Arial" pitchFamily="34" charset="0"/>
                      </a:rPr>
                      <m:t>𝑡</m:t>
                    </m:r>
                    <m:r>
                      <a:rPr lang="en-US" sz="1800" b="0" i="1" smtClean="0">
                        <a:latin typeface="Cambria Math" charset="0"/>
                        <a:cs typeface="Arial" pitchFamily="34" charset="0"/>
                      </a:rPr>
                      <m:t>)</m:t>
                    </m:r>
                  </m:oMath>
                </a14:m>
                <a:r>
                  <a:rPr lang="en-US" sz="1800" dirty="0">
                    <a:latin typeface="Titillium Web" panose="00000500000000000000" pitchFamily="2" charset="0"/>
                    <a:cs typeface="Arial" pitchFamily="34" charset="0"/>
                  </a:rPr>
                  <a:t>. Figure 1 shows a general architecture for  such a Neural network.</a:t>
                </a:r>
              </a:p>
              <a:p>
                <a:endParaRPr lang="en-US" dirty="0"/>
              </a:p>
            </p:txBody>
          </p:sp>
        </mc:Choice>
        <mc:Fallback>
          <p:sp>
            <p:nvSpPr>
              <p:cNvPr id="5" name="TextBox 4">
                <a:extLst>
                  <a:ext uri="{FF2B5EF4-FFF2-40B4-BE49-F238E27FC236}">
                    <a16:creationId xmlns:a16="http://schemas.microsoft.com/office/drawing/2014/main" id="{27CB0AB7-9505-C54E-9AD0-92C71693A663}"/>
                  </a:ext>
                </a:extLst>
              </p:cNvPr>
              <p:cNvSpPr txBox="1">
                <a:spLocks noRot="1" noChangeAspect="1" noMove="1" noResize="1" noEditPoints="1" noAdjustHandles="1" noChangeArrowheads="1" noChangeShapeType="1" noTextEdit="1"/>
              </p:cNvSpPr>
              <p:nvPr/>
            </p:nvSpPr>
            <p:spPr>
              <a:xfrm>
                <a:off x="960748" y="3582186"/>
                <a:ext cx="10144027" cy="2910689"/>
              </a:xfrm>
              <a:prstGeom prst="rect">
                <a:avLst/>
              </a:prstGeom>
              <a:blipFill>
                <a:blip r:embed="rId3"/>
                <a:stretch>
                  <a:fillRect l="-541" t="-419" r="-481"/>
                </a:stretch>
              </a:blipFill>
            </p:spPr>
            <p:txBody>
              <a:bodyPr/>
              <a:lstStyle/>
              <a:p>
                <a:r>
                  <a:rPr lang="en-US">
                    <a:noFill/>
                  </a:rPr>
                  <a:t> </a:t>
                </a:r>
              </a:p>
            </p:txBody>
          </p:sp>
        </mc:Fallback>
      </mc:AlternateContent>
    </p:spTree>
    <p:extLst>
      <p:ext uri="{BB962C8B-B14F-4D97-AF65-F5344CB8AC3E}">
        <p14:creationId xmlns:p14="http://schemas.microsoft.com/office/powerpoint/2010/main" val="127523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B8F6-270A-390F-0AFF-60462FE98C7D}"/>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E6B0AECF-A361-060B-DDC0-52A720D32B0D}"/>
              </a:ext>
            </a:extLst>
          </p:cNvPr>
          <p:cNvSpPr>
            <a:spLocks noGrp="1"/>
          </p:cNvSpPr>
          <p:nvPr>
            <p:ph sz="half" idx="1"/>
          </p:nvPr>
        </p:nvSpPr>
        <p:spPr>
          <a:xfrm>
            <a:off x="838200" y="1825625"/>
            <a:ext cx="5181600" cy="2143260"/>
          </a:xfrm>
        </p:spPr>
        <p:txBody>
          <a:bodyPr/>
          <a:lstStyle/>
          <a:p>
            <a:pPr marL="0" indent="0">
              <a:buNone/>
            </a:pPr>
            <a:r>
              <a:rPr lang="en-US" dirty="0">
                <a:latin typeface="Titillium Web" panose="00000500000000000000" pitchFamily="2" charset="0"/>
              </a:rPr>
              <a:t>The parameters of PINN are updated by minimizing a loss function that incorporates the differential equation and its boundary and initial conditions </a:t>
            </a:r>
          </a:p>
          <a:p>
            <a:endParaRPr lang="en-US" dirty="0">
              <a:latin typeface="Titillium Web" panose="00000500000000000000" pitchFamily="2" charset="0"/>
            </a:endParaRPr>
          </a:p>
        </p:txBody>
      </p:sp>
      <p:pic>
        <p:nvPicPr>
          <p:cNvPr id="11" name="Content Placeholder 10" descr="A computer screen shot of a network&#10;&#10;Description automatically generated">
            <a:extLst>
              <a:ext uri="{FF2B5EF4-FFF2-40B4-BE49-F238E27FC236}">
                <a16:creationId xmlns:a16="http://schemas.microsoft.com/office/drawing/2014/main" id="{A6248F4D-1F8C-ED7F-7E4D-A87FD25B90CC}"/>
              </a:ext>
            </a:extLst>
          </p:cNvPr>
          <p:cNvPicPr>
            <a:picLocks noGrp="1" noChangeAspect="1"/>
          </p:cNvPicPr>
          <p:nvPr>
            <p:ph sz="half" idx="2"/>
          </p:nvPr>
        </p:nvPicPr>
        <p:blipFill>
          <a:blip r:embed="rId2"/>
          <a:stretch>
            <a:fillRect/>
          </a:stretch>
        </p:blipFill>
        <p:spPr>
          <a:xfrm>
            <a:off x="6172199" y="2036190"/>
            <a:ext cx="5649977" cy="3676453"/>
          </a:xfrm>
          <a:prstGeom prst="rect">
            <a:avLst/>
          </a:prstGeom>
        </p:spPr>
      </p:pic>
      <p:pic>
        <p:nvPicPr>
          <p:cNvPr id="13" name="Picture 12">
            <a:extLst>
              <a:ext uri="{FF2B5EF4-FFF2-40B4-BE49-F238E27FC236}">
                <a16:creationId xmlns:a16="http://schemas.microsoft.com/office/drawing/2014/main" id="{A0372D5A-04FF-381D-D5DA-4A305B65B84A}"/>
              </a:ext>
            </a:extLst>
          </p:cNvPr>
          <p:cNvPicPr>
            <a:picLocks noChangeAspect="1"/>
          </p:cNvPicPr>
          <p:nvPr/>
        </p:nvPicPr>
        <p:blipFill>
          <a:blip r:embed="rId3"/>
          <a:stretch>
            <a:fillRect/>
          </a:stretch>
        </p:blipFill>
        <p:spPr>
          <a:xfrm>
            <a:off x="612843" y="4119974"/>
            <a:ext cx="6196519" cy="365453"/>
          </a:xfrm>
          <a:prstGeom prst="rect">
            <a:avLst/>
          </a:prstGeom>
        </p:spPr>
      </p:pic>
      <mc:AlternateContent xmlns:mc="http://schemas.openxmlformats.org/markup-compatibility/2006">
        <mc:Choice xmlns:a14="http://schemas.microsoft.com/office/drawing/2010/main" Requires="a14">
          <p:sp>
            <p:nvSpPr>
              <p:cNvPr id="14" name="Content Placeholder 2">
                <a:extLst>
                  <a:ext uri="{FF2B5EF4-FFF2-40B4-BE49-F238E27FC236}">
                    <a16:creationId xmlns:a16="http://schemas.microsoft.com/office/drawing/2014/main" id="{CEFDAACC-4053-C36A-C2B8-09C833C620F9}"/>
                  </a:ext>
                </a:extLst>
              </p:cNvPr>
              <p:cNvSpPr txBox="1">
                <a:spLocks/>
              </p:cNvSpPr>
              <p:nvPr/>
            </p:nvSpPr>
            <p:spPr>
              <a:xfrm>
                <a:off x="838200" y="4641690"/>
                <a:ext cx="5181600" cy="214326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None/>
                </a:pPr>
                <a:r>
                  <a:rPr lang="en-US" sz="2800" dirty="0">
                    <a:latin typeface="Titillium Web" panose="00000500000000000000" pitchFamily="2" charset="0"/>
                    <a:cs typeface="Arial" pitchFamily="34" charset="0"/>
                  </a:rPr>
                  <a:t>Where </a:t>
                </a:r>
                <a14:m>
                  <m:oMath xmlns:m="http://schemas.openxmlformats.org/officeDocument/2006/math">
                    <m:sSub>
                      <m:sSubPr>
                        <m:ctrlPr>
                          <a:rPr lang="en-US" sz="2800" i="1">
                            <a:latin typeface="Cambria Math" panose="02040503050406030204" pitchFamily="18" charset="0"/>
                            <a:ea typeface="Cambria Math" charset="0"/>
                            <a:cs typeface="Cambria Math" charset="0"/>
                          </a:rPr>
                        </m:ctrlPr>
                      </m:sSubPr>
                      <m:e>
                        <m:r>
                          <a:rPr lang="en-US" sz="2800" i="1">
                            <a:latin typeface="Cambria Math" charset="0"/>
                            <a:ea typeface="Cambria Math" charset="0"/>
                            <a:cs typeface="Cambria Math" charset="0"/>
                          </a:rPr>
                          <m:t>ℒ</m:t>
                        </m:r>
                      </m:e>
                      <m:sub>
                        <m:r>
                          <a:rPr lang="en-US" sz="2800" i="1">
                            <a:latin typeface="Cambria Math" charset="0"/>
                            <a:ea typeface="Cambria Math" charset="0"/>
                            <a:cs typeface="Cambria Math" charset="0"/>
                          </a:rPr>
                          <m:t>ℱ</m:t>
                        </m:r>
                      </m:sub>
                    </m:sSub>
                  </m:oMath>
                </a14:m>
                <a:r>
                  <a:rPr lang="en-US" sz="2800" dirty="0">
                    <a:latin typeface="Titillium Web" panose="00000500000000000000" pitchFamily="2" charset="0"/>
                    <a:cs typeface="Arial" pitchFamily="34" charset="0"/>
                  </a:rPr>
                  <a:t>, </a:t>
                </a:r>
                <a14:m>
                  <m:oMath xmlns:m="http://schemas.openxmlformats.org/officeDocument/2006/math">
                    <m:r>
                      <a:rPr lang="en-US" sz="2800" b="0" i="0" smtClean="0">
                        <a:latin typeface="Cambria Math" charset="0"/>
                        <a:ea typeface="Cambria Math" charset="0"/>
                        <a:cs typeface="Cambria Math" charset="0"/>
                      </a:rPr>
                      <m:t> </m:t>
                    </m:r>
                    <m:sSub>
                      <m:sSubPr>
                        <m:ctrlPr>
                          <a:rPr lang="en-US" sz="2800" i="1">
                            <a:latin typeface="Cambria Math" panose="02040503050406030204" pitchFamily="18" charset="0"/>
                            <a:ea typeface="Cambria Math" charset="0"/>
                            <a:cs typeface="Cambria Math" charset="0"/>
                          </a:rPr>
                        </m:ctrlPr>
                      </m:sSubPr>
                      <m:e>
                        <m:r>
                          <a:rPr lang="en-US" sz="2800" i="1">
                            <a:latin typeface="Cambria Math" charset="0"/>
                            <a:ea typeface="Cambria Math" charset="0"/>
                            <a:cs typeface="Cambria Math" charset="0"/>
                          </a:rPr>
                          <m:t>ℒ</m:t>
                        </m:r>
                      </m:e>
                      <m:sub>
                        <m:r>
                          <a:rPr lang="en-US" sz="2800" i="1">
                            <a:latin typeface="Cambria Math" charset="0"/>
                            <a:ea typeface="Cambria Math" charset="0"/>
                            <a:cs typeface="Cambria Math" charset="0"/>
                          </a:rPr>
                          <m:t>ℬ</m:t>
                        </m:r>
                      </m:sub>
                    </m:sSub>
                    <m:r>
                      <a:rPr lang="en-US" sz="2800" b="0" i="0"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 </m:t>
                    </m:r>
                    <m:sSub>
                      <m:sSubPr>
                        <m:ctrlPr>
                          <a:rPr lang="en-US" sz="2800" i="1">
                            <a:latin typeface="Cambria Math" panose="02040503050406030204" pitchFamily="18" charset="0"/>
                            <a:ea typeface="Cambria Math" charset="0"/>
                            <a:cs typeface="Cambria Math" charset="0"/>
                          </a:rPr>
                        </m:ctrlPr>
                      </m:sSubPr>
                      <m:e>
                        <m:r>
                          <a:rPr lang="en-US" sz="2800" i="1">
                            <a:latin typeface="Cambria Math" charset="0"/>
                            <a:ea typeface="Cambria Math" charset="0"/>
                            <a:cs typeface="Cambria Math" charset="0"/>
                          </a:rPr>
                          <m:t>ℒ</m:t>
                        </m:r>
                      </m:e>
                      <m:sub>
                        <m:r>
                          <a:rPr lang="en-US" sz="2800" i="1">
                            <a:latin typeface="Cambria Math" charset="0"/>
                            <a:ea typeface="Cambria Math" charset="0"/>
                            <a:cs typeface="Cambria Math" charset="0"/>
                          </a:rPr>
                          <m:t>ℐ</m:t>
                        </m:r>
                      </m:sub>
                    </m:sSub>
                  </m:oMath>
                </a14:m>
                <a:r>
                  <a:rPr lang="en-US" sz="2800" dirty="0">
                    <a:latin typeface="Titillium Web" panose="00000500000000000000" pitchFamily="2" charset="0"/>
                    <a:cs typeface="Arial" pitchFamily="34" charset="0"/>
                  </a:rPr>
                  <a:t>, and  </a:t>
                </a:r>
                <a14:m>
                  <m:oMath xmlns:m="http://schemas.openxmlformats.org/officeDocument/2006/math">
                    <m:sSub>
                      <m:sSubPr>
                        <m:ctrlPr>
                          <a:rPr lang="en-US" sz="2800" i="1">
                            <a:latin typeface="Cambria Math" panose="02040503050406030204" pitchFamily="18" charset="0"/>
                            <a:ea typeface="Cambria Math" charset="0"/>
                            <a:cs typeface="Cambria Math" charset="0"/>
                          </a:rPr>
                        </m:ctrlPr>
                      </m:sSubPr>
                      <m:e>
                        <m:r>
                          <a:rPr lang="en-US" sz="2800" i="1">
                            <a:latin typeface="Cambria Math" charset="0"/>
                            <a:ea typeface="Cambria Math" charset="0"/>
                            <a:cs typeface="Cambria Math" charset="0"/>
                          </a:rPr>
                          <m:t>ℒ</m:t>
                        </m:r>
                      </m:e>
                      <m:sub>
                        <m:r>
                          <a:rPr lang="en-US" sz="2800" i="1">
                            <a:latin typeface="Cambria Math" charset="0"/>
                            <a:ea typeface="Cambria Math" charset="0"/>
                            <a:cs typeface="Cambria Math" charset="0"/>
                          </a:rPr>
                          <m:t>𝒟</m:t>
                        </m:r>
                      </m:sub>
                    </m:sSub>
                  </m:oMath>
                </a14:m>
                <a:r>
                  <a:rPr lang="en-US" sz="2800" dirty="0">
                    <a:latin typeface="Titillium Web" panose="00000500000000000000" pitchFamily="2" charset="0"/>
                    <a:cs typeface="Arial" pitchFamily="34" charset="0"/>
                  </a:rPr>
                  <a:t> are the differential equation loss, boundary conditions loss, initial conditions loss, and labeled data loss, respectively. </a:t>
                </a:r>
                <a14:m>
                  <m:oMath xmlns:m="http://schemas.openxmlformats.org/officeDocument/2006/math">
                    <m:sSub>
                      <m:sSubPr>
                        <m:ctrlPr>
                          <a:rPr lang="en-US" sz="2800" b="0" i="1" smtClean="0">
                            <a:latin typeface="Cambria Math" panose="02040503050406030204" pitchFamily="18" charset="0"/>
                            <a:cs typeface="Arial" pitchFamily="34" charset="0"/>
                          </a:rPr>
                        </m:ctrlPr>
                      </m:sSubPr>
                      <m:e>
                        <m:r>
                          <a:rPr lang="en-US" sz="2800" b="0" i="1" smtClean="0">
                            <a:latin typeface="Cambria Math" charset="0"/>
                            <a:cs typeface="Arial" pitchFamily="34" charset="0"/>
                          </a:rPr>
                          <m:t>𝑤</m:t>
                        </m:r>
                      </m:e>
                      <m:sub>
                        <m:r>
                          <a:rPr lang="en-US" sz="2800" b="0" i="1" smtClean="0">
                            <a:latin typeface="Cambria Math" charset="0"/>
                            <a:ea typeface="Cambria Math" charset="0"/>
                            <a:cs typeface="Cambria Math" charset="0"/>
                          </a:rPr>
                          <m:t>ℱ</m:t>
                        </m:r>
                      </m:sub>
                    </m:sSub>
                  </m:oMath>
                </a14:m>
                <a:r>
                  <a:rPr lang="en-US" sz="2800" dirty="0">
                    <a:latin typeface="Titillium Web" panose="00000500000000000000" pitchFamily="2" charset="0"/>
                    <a:cs typeface="Arial" pitchFamily="34" charset="0"/>
                  </a:rPr>
                  <a:t>, </a:t>
                </a:r>
                <a14:m>
                  <m:oMath xmlns:m="http://schemas.openxmlformats.org/officeDocument/2006/math">
                    <m:sSub>
                      <m:sSubPr>
                        <m:ctrlPr>
                          <a:rPr lang="en-US" sz="2800" b="0" i="1" dirty="0" smtClean="0">
                            <a:latin typeface="Cambria Math" panose="02040503050406030204" pitchFamily="18" charset="0"/>
                            <a:cs typeface="Arial" pitchFamily="34" charset="0"/>
                          </a:rPr>
                        </m:ctrlPr>
                      </m:sSubPr>
                      <m:e>
                        <m:r>
                          <a:rPr lang="en-US" sz="2800" b="0" i="1" dirty="0" smtClean="0">
                            <a:latin typeface="Cambria Math" charset="0"/>
                            <a:cs typeface="Arial" pitchFamily="34" charset="0"/>
                          </a:rPr>
                          <m:t>𝑤</m:t>
                        </m:r>
                      </m:e>
                      <m:sub>
                        <m:r>
                          <a:rPr lang="en-US" sz="2800" b="0" i="1" dirty="0" smtClean="0">
                            <a:latin typeface="Cambria Math" charset="0"/>
                            <a:cs typeface="Arial" pitchFamily="34" charset="0"/>
                          </a:rPr>
                          <m:t>ℬ</m:t>
                        </m:r>
                      </m:sub>
                    </m:sSub>
                  </m:oMath>
                </a14:m>
                <a:r>
                  <a:rPr lang="en-US" sz="2800" dirty="0">
                    <a:latin typeface="Titillium Web" panose="00000500000000000000" pitchFamily="2" charset="0"/>
                    <a:cs typeface="Arial" pitchFamily="34" charset="0"/>
                  </a:rPr>
                  <a:t>, </a:t>
                </a:r>
                <a14:m>
                  <m:oMath xmlns:m="http://schemas.openxmlformats.org/officeDocument/2006/math">
                    <m:sSub>
                      <m:sSubPr>
                        <m:ctrlPr>
                          <a:rPr lang="en-US" sz="2800" b="0" i="1" dirty="0" smtClean="0">
                            <a:latin typeface="Cambria Math" panose="02040503050406030204" pitchFamily="18" charset="0"/>
                            <a:cs typeface="Arial" pitchFamily="34" charset="0"/>
                          </a:rPr>
                        </m:ctrlPr>
                      </m:sSubPr>
                      <m:e>
                        <m:r>
                          <a:rPr lang="en-US" sz="2800" b="0" i="1" dirty="0" smtClean="0">
                            <a:latin typeface="Cambria Math" charset="0"/>
                            <a:cs typeface="Arial" pitchFamily="34" charset="0"/>
                          </a:rPr>
                          <m:t>𝑤</m:t>
                        </m:r>
                      </m:e>
                      <m:sub>
                        <m:r>
                          <a:rPr lang="en-US" sz="2800" b="0" i="1" dirty="0" smtClean="0">
                            <a:latin typeface="Cambria Math" charset="0"/>
                            <a:cs typeface="Arial" pitchFamily="34" charset="0"/>
                          </a:rPr>
                          <m:t>ℐ</m:t>
                        </m:r>
                      </m:sub>
                    </m:sSub>
                  </m:oMath>
                </a14:m>
                <a:r>
                  <a:rPr lang="en-US" sz="2800" dirty="0">
                    <a:latin typeface="Titillium Web" panose="00000500000000000000" pitchFamily="2" charset="0"/>
                    <a:cs typeface="Arial" pitchFamily="34" charset="0"/>
                  </a:rPr>
                  <a:t>, and </a:t>
                </a:r>
                <a14:m>
                  <m:oMath xmlns:m="http://schemas.openxmlformats.org/officeDocument/2006/math">
                    <m:sSub>
                      <m:sSubPr>
                        <m:ctrlPr>
                          <a:rPr lang="en-US" sz="2800" b="0" i="1" smtClean="0">
                            <a:latin typeface="Cambria Math" panose="02040503050406030204" pitchFamily="18" charset="0"/>
                            <a:cs typeface="Arial" pitchFamily="34" charset="0"/>
                          </a:rPr>
                        </m:ctrlPr>
                      </m:sSubPr>
                      <m:e>
                        <m:r>
                          <a:rPr lang="en-US" sz="2800" b="0" i="1" smtClean="0">
                            <a:latin typeface="Cambria Math" charset="0"/>
                            <a:cs typeface="Arial" pitchFamily="34" charset="0"/>
                          </a:rPr>
                          <m:t>𝑤</m:t>
                        </m:r>
                      </m:e>
                      <m:sub>
                        <m:r>
                          <a:rPr lang="en-US" sz="2800" b="0" i="1" smtClean="0">
                            <a:latin typeface="Cambria Math" charset="0"/>
                            <a:cs typeface="Arial" pitchFamily="34" charset="0"/>
                          </a:rPr>
                          <m:t>𝒟</m:t>
                        </m:r>
                      </m:sub>
                    </m:sSub>
                  </m:oMath>
                </a14:m>
                <a:r>
                  <a:rPr lang="en-US" sz="2800" dirty="0">
                    <a:latin typeface="Titillium Web" panose="00000500000000000000" pitchFamily="2" charset="0"/>
                    <a:cs typeface="Arial" pitchFamily="34" charset="0"/>
                  </a:rPr>
                  <a:t> are their corresponding weights, respectively.</a:t>
                </a:r>
              </a:p>
              <a:p>
                <a:pPr marL="0" indent="0">
                  <a:buNone/>
                </a:pPr>
                <a:endParaRPr lang="en-US" dirty="0"/>
              </a:p>
            </p:txBody>
          </p:sp>
        </mc:Choice>
        <mc:Fallback>
          <p:sp>
            <p:nvSpPr>
              <p:cNvPr id="14" name="Content Placeholder 2">
                <a:extLst>
                  <a:ext uri="{FF2B5EF4-FFF2-40B4-BE49-F238E27FC236}">
                    <a16:creationId xmlns:a16="http://schemas.microsoft.com/office/drawing/2014/main" id="{CEFDAACC-4053-C36A-C2B8-09C833C620F9}"/>
                  </a:ext>
                </a:extLst>
              </p:cNvPr>
              <p:cNvSpPr txBox="1">
                <a:spLocks noRot="1" noChangeAspect="1" noMove="1" noResize="1" noEditPoints="1" noAdjustHandles="1" noChangeArrowheads="1" noChangeShapeType="1" noTextEdit="1"/>
              </p:cNvSpPr>
              <p:nvPr/>
            </p:nvSpPr>
            <p:spPr>
              <a:xfrm>
                <a:off x="838200" y="4641690"/>
                <a:ext cx="5181600" cy="2143260"/>
              </a:xfrm>
              <a:prstGeom prst="rect">
                <a:avLst/>
              </a:prstGeom>
              <a:blipFill>
                <a:blip r:embed="rId4"/>
                <a:stretch>
                  <a:fillRect l="-1882" t="-3409" r="-1765" b="-3125"/>
                </a:stretch>
              </a:blipFill>
            </p:spPr>
            <p:txBody>
              <a:bodyPr/>
              <a:lstStyle/>
              <a:p>
                <a:r>
                  <a:rPr lang="en-US">
                    <a:noFill/>
                  </a:rPr>
                  <a:t> </a:t>
                </a:r>
              </a:p>
            </p:txBody>
          </p:sp>
        </mc:Fallback>
      </mc:AlternateContent>
    </p:spTree>
    <p:extLst>
      <p:ext uri="{BB962C8B-B14F-4D97-AF65-F5344CB8AC3E}">
        <p14:creationId xmlns:p14="http://schemas.microsoft.com/office/powerpoint/2010/main" val="214450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7D18-0C2D-139A-CE9A-5846B55FC3E7}"/>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20106C-EA50-E0FD-FB61-D3CF3E9F901A}"/>
                  </a:ext>
                </a:extLst>
              </p:cNvPr>
              <p:cNvSpPr>
                <a:spLocks noGrp="1"/>
              </p:cNvSpPr>
              <p:nvPr>
                <p:ph idx="1"/>
              </p:nvPr>
            </p:nvSpPr>
            <p:spPr/>
            <p:txBody>
              <a:bodyPr>
                <a:normAutofit/>
              </a:bodyPr>
              <a:lstStyle/>
              <a:p>
                <a:pPr marL="0" indent="0" algn="just">
                  <a:lnSpc>
                    <a:spcPct val="110000"/>
                  </a:lnSpc>
                  <a:buNone/>
                </a:pPr>
                <a:r>
                  <a:rPr lang="en-US" sz="2000" dirty="0">
                    <a:latin typeface="Titillium Web" panose="00000500000000000000" pitchFamily="2" charset="0"/>
                    <a:cs typeface="Arial" pitchFamily="34" charset="0"/>
                  </a:rPr>
                  <a:t>we consider Burgers’ equation, which is a PDE used in the modeling of fluid mechanics, traffic flow, and the study of reaction-diffusion systems in chemistry and biology. The equation is the following </a:t>
                </a:r>
              </a:p>
              <a:p>
                <a:pPr marL="0" indent="0" algn="ctr">
                  <a:buNone/>
                </a:pPr>
                <a14:m>
                  <m:oMath xmlns:m="http://schemas.openxmlformats.org/officeDocument/2006/math">
                    <m:sSub>
                      <m:sSubPr>
                        <m:ctrlPr>
                          <a:rPr lang="en-US" sz="2000" b="0" i="1" smtClean="0">
                            <a:latin typeface="Cambria Math" panose="02040503050406030204" pitchFamily="18" charset="0"/>
                            <a:cs typeface="Arial" pitchFamily="34" charset="0"/>
                          </a:rPr>
                        </m:ctrlPr>
                      </m:sSubPr>
                      <m:e>
                        <m:r>
                          <a:rPr lang="en-US" sz="2000" b="0" i="1" smtClean="0">
                            <a:latin typeface="Cambria Math" charset="0"/>
                            <a:cs typeface="Arial" pitchFamily="34" charset="0"/>
                          </a:rPr>
                          <m:t>𝑢</m:t>
                        </m:r>
                      </m:e>
                      <m:sub>
                        <m:r>
                          <a:rPr lang="en-US" sz="2000" b="0" i="1" smtClean="0">
                            <a:latin typeface="Cambria Math" charset="0"/>
                            <a:cs typeface="Arial" pitchFamily="34" charset="0"/>
                          </a:rPr>
                          <m:t>𝑡</m:t>
                        </m:r>
                      </m:sub>
                    </m:sSub>
                    <m:r>
                      <a:rPr lang="en-US" sz="2000" b="0" i="1" smtClean="0">
                        <a:latin typeface="Cambria Math" charset="0"/>
                        <a:cs typeface="Arial" pitchFamily="34" charset="0"/>
                      </a:rPr>
                      <m:t>=−</m:t>
                    </m:r>
                    <m:r>
                      <a:rPr lang="en-US" sz="2000" b="0" i="1" smtClean="0">
                        <a:latin typeface="Cambria Math" charset="0"/>
                        <a:cs typeface="Arial" pitchFamily="34" charset="0"/>
                      </a:rPr>
                      <m:t>𝑢</m:t>
                    </m:r>
                    <m:sSub>
                      <m:sSubPr>
                        <m:ctrlPr>
                          <a:rPr lang="en-US" sz="2000" b="0" i="1" smtClean="0">
                            <a:latin typeface="Cambria Math" panose="02040503050406030204" pitchFamily="18" charset="0"/>
                            <a:cs typeface="Arial" pitchFamily="34" charset="0"/>
                          </a:rPr>
                        </m:ctrlPr>
                      </m:sSubPr>
                      <m:e>
                        <m:r>
                          <a:rPr lang="en-US" sz="2000" b="0" i="1" smtClean="0">
                            <a:latin typeface="Cambria Math" charset="0"/>
                            <a:cs typeface="Arial" pitchFamily="34" charset="0"/>
                          </a:rPr>
                          <m:t>𝑢</m:t>
                        </m:r>
                      </m:e>
                      <m:sub>
                        <m:r>
                          <a:rPr lang="en-US" sz="2000" b="0" i="1" smtClean="0">
                            <a:latin typeface="Cambria Math" charset="0"/>
                            <a:cs typeface="Arial" pitchFamily="34" charset="0"/>
                          </a:rPr>
                          <m:t>𝑥</m:t>
                        </m:r>
                      </m:sub>
                    </m:sSub>
                    <m:r>
                      <a:rPr lang="en-US" sz="2000" b="0" i="1" smtClean="0">
                        <a:latin typeface="Cambria Math" charset="0"/>
                        <a:cs typeface="Arial" pitchFamily="34" charset="0"/>
                      </a:rPr>
                      <m:t>+</m:t>
                    </m:r>
                    <m:sSub>
                      <m:sSubPr>
                        <m:ctrlPr>
                          <a:rPr lang="en-US" sz="2000" b="0" i="1" smtClean="0">
                            <a:latin typeface="Cambria Math" panose="02040503050406030204" pitchFamily="18" charset="0"/>
                            <a:cs typeface="Arial" pitchFamily="34" charset="0"/>
                          </a:rPr>
                        </m:ctrlPr>
                      </m:sSubPr>
                      <m:e>
                        <m:r>
                          <a:rPr lang="en-US" sz="2000" b="0" i="1" smtClean="0">
                            <a:latin typeface="Cambria Math" charset="0"/>
                            <a:cs typeface="Arial" pitchFamily="34" charset="0"/>
                          </a:rPr>
                          <m:t>𝑢</m:t>
                        </m:r>
                      </m:e>
                      <m:sub>
                        <m:r>
                          <a:rPr lang="en-US" sz="2000" b="0" i="1" smtClean="0">
                            <a:latin typeface="Cambria Math" charset="0"/>
                            <a:cs typeface="Arial" pitchFamily="34" charset="0"/>
                          </a:rPr>
                          <m:t>𝑥𝑥</m:t>
                        </m:r>
                      </m:sub>
                    </m:sSub>
                  </m:oMath>
                </a14:m>
                <a:r>
                  <a:rPr lang="en-US" sz="2000" dirty="0">
                    <a:latin typeface="Titillium Web" panose="00000500000000000000" pitchFamily="2" charset="0"/>
                    <a:cs typeface="Arial" pitchFamily="34" charset="0"/>
                  </a:rPr>
                  <a:t>,      </a:t>
                </a:r>
                <a14:m>
                  <m:oMath xmlns:m="http://schemas.openxmlformats.org/officeDocument/2006/math">
                    <m:r>
                      <a:rPr lang="en-US" sz="2000" b="0" i="1" dirty="0" smtClean="0">
                        <a:latin typeface="Cambria Math" charset="0"/>
                        <a:cs typeface="Arial" pitchFamily="34" charset="0"/>
                      </a:rPr>
                      <m:t>𝑥</m:t>
                    </m:r>
                    <m:r>
                      <a:rPr lang="en-US" sz="2000" b="0" i="1" dirty="0" smtClean="0">
                        <a:latin typeface="Cambria Math" charset="0"/>
                        <a:cs typeface="Arial" pitchFamily="34" charset="0"/>
                      </a:rPr>
                      <m:t>∈[−1, 1]</m:t>
                    </m:r>
                  </m:oMath>
                </a14:m>
                <a:r>
                  <a:rPr lang="en-US" sz="2000" dirty="0">
                    <a:latin typeface="Titillium Web" panose="00000500000000000000" pitchFamily="2" charset="0"/>
                    <a:cs typeface="Arial" pitchFamily="34" charset="0"/>
                  </a:rPr>
                  <a:t>,  </a:t>
                </a:r>
                <a14:m>
                  <m:oMath xmlns:m="http://schemas.openxmlformats.org/officeDocument/2006/math">
                    <m:r>
                      <a:rPr lang="en-US" sz="2000" b="0" i="1" dirty="0" smtClean="0">
                        <a:latin typeface="Cambria Math" charset="0"/>
                        <a:cs typeface="Arial" pitchFamily="34" charset="0"/>
                      </a:rPr>
                      <m:t>𝑡</m:t>
                    </m:r>
                    <m:r>
                      <a:rPr lang="en-US" sz="2000" b="0" i="1" dirty="0" smtClean="0">
                        <a:latin typeface="Cambria Math" charset="0"/>
                        <a:cs typeface="Arial" pitchFamily="34" charset="0"/>
                      </a:rPr>
                      <m:t>∈</m:t>
                    </m:r>
                    <m:d>
                      <m:dPr>
                        <m:begChr m:val="["/>
                        <m:endChr m:val="]"/>
                        <m:ctrlPr>
                          <a:rPr lang="en-US" sz="2000" b="0" i="1" dirty="0" smtClean="0">
                            <a:latin typeface="Cambria Math" panose="02040503050406030204" pitchFamily="18" charset="0"/>
                            <a:cs typeface="Arial" pitchFamily="34" charset="0"/>
                          </a:rPr>
                        </m:ctrlPr>
                      </m:dPr>
                      <m:e>
                        <m:r>
                          <a:rPr lang="en-US" sz="2000" b="0" i="1" dirty="0" smtClean="0">
                            <a:latin typeface="Cambria Math" charset="0"/>
                            <a:cs typeface="Arial" pitchFamily="34" charset="0"/>
                          </a:rPr>
                          <m:t>0, 1</m:t>
                        </m:r>
                      </m:e>
                    </m:d>
                    <m:r>
                      <a:rPr lang="en-US" sz="2000" b="0" i="1" dirty="0" smtClean="0">
                        <a:latin typeface="Cambria Math" charset="0"/>
                        <a:cs typeface="Arial" pitchFamily="34" charset="0"/>
                      </a:rPr>
                      <m:t>    (5)</m:t>
                    </m:r>
                  </m:oMath>
                </a14:m>
                <a:r>
                  <a:rPr lang="en-US" sz="2000" dirty="0">
                    <a:latin typeface="Titillium Web" panose="00000500000000000000" pitchFamily="2" charset="0"/>
                    <a:cs typeface="Arial" pitchFamily="34" charset="0"/>
                  </a:rPr>
                  <a:t>   </a:t>
                </a:r>
              </a:p>
              <a:p>
                <a:pPr marL="0" indent="0" algn="just">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charset="0"/>
                          <a:cs typeface="Arial" pitchFamily="34" charset="0"/>
                        </a:rPr>
                        <m:t>𝑢</m:t>
                      </m:r>
                      <m:d>
                        <m:dPr>
                          <m:ctrlPr>
                            <a:rPr lang="en-US" sz="2000" b="0" i="1" smtClean="0">
                              <a:latin typeface="Cambria Math" panose="02040503050406030204" pitchFamily="18" charset="0"/>
                              <a:cs typeface="Arial" pitchFamily="34" charset="0"/>
                            </a:rPr>
                          </m:ctrlPr>
                        </m:dPr>
                        <m:e>
                          <m:r>
                            <a:rPr lang="en-US" sz="2000" b="0" i="1" smtClean="0">
                              <a:latin typeface="Cambria Math" charset="0"/>
                              <a:cs typeface="Arial" pitchFamily="34" charset="0"/>
                            </a:rPr>
                            <m:t>𝑥</m:t>
                          </m:r>
                          <m:r>
                            <a:rPr lang="en-US" sz="2000" b="0" i="1" smtClean="0">
                              <a:latin typeface="Cambria Math" charset="0"/>
                              <a:cs typeface="Arial" pitchFamily="34" charset="0"/>
                            </a:rPr>
                            <m:t>,0</m:t>
                          </m:r>
                        </m:e>
                      </m:d>
                      <m:r>
                        <a:rPr lang="en-US" sz="2000" b="0" i="1" smtClean="0">
                          <a:latin typeface="Cambria Math" charset="0"/>
                          <a:cs typeface="Arial" pitchFamily="34" charset="0"/>
                        </a:rPr>
                        <m:t>=−</m:t>
                      </m:r>
                      <m:func>
                        <m:funcPr>
                          <m:ctrlPr>
                            <a:rPr lang="en-US" sz="2000" b="0" i="1" smtClean="0">
                              <a:latin typeface="Cambria Math" panose="02040503050406030204" pitchFamily="18" charset="0"/>
                              <a:cs typeface="Arial" pitchFamily="34" charset="0"/>
                            </a:rPr>
                          </m:ctrlPr>
                        </m:funcPr>
                        <m:fName>
                          <m:r>
                            <m:rPr>
                              <m:sty m:val="p"/>
                            </m:rPr>
                            <a:rPr lang="en-US" sz="2000" b="0" i="0" smtClean="0">
                              <a:latin typeface="Cambria Math" charset="0"/>
                              <a:cs typeface="Arial" pitchFamily="34" charset="0"/>
                            </a:rPr>
                            <m:t>sin</m:t>
                          </m:r>
                        </m:fName>
                        <m:e>
                          <m:d>
                            <m:dPr>
                              <m:ctrlPr>
                                <a:rPr lang="en-US" sz="2000" b="0" i="1" smtClean="0">
                                  <a:latin typeface="Cambria Math" panose="02040503050406030204" pitchFamily="18" charset="0"/>
                                  <a:cs typeface="Arial" pitchFamily="34" charset="0"/>
                                </a:rPr>
                              </m:ctrlPr>
                            </m:dPr>
                            <m:e>
                              <m:r>
                                <a:rPr lang="en-US" sz="2000" b="0" i="1" smtClean="0">
                                  <a:latin typeface="Cambria Math" charset="0"/>
                                  <a:cs typeface="Arial" pitchFamily="34" charset="0"/>
                                </a:rPr>
                                <m:t>𝜋</m:t>
                              </m:r>
                              <m:r>
                                <a:rPr lang="en-US" sz="2000" b="0" i="1" smtClean="0">
                                  <a:latin typeface="Cambria Math" charset="0"/>
                                  <a:cs typeface="Arial" pitchFamily="34" charset="0"/>
                                </a:rPr>
                                <m:t>𝑥</m:t>
                              </m:r>
                            </m:e>
                          </m:d>
                          <m:r>
                            <a:rPr lang="en-US" sz="2000" b="0" i="1" smtClean="0">
                              <a:latin typeface="Cambria Math" charset="0"/>
                              <a:cs typeface="Arial" pitchFamily="34" charset="0"/>
                            </a:rPr>
                            <m:t>       (6)</m:t>
                          </m:r>
                        </m:e>
                      </m:func>
                    </m:oMath>
                  </m:oMathPara>
                </a14:m>
                <a:endParaRPr lang="en-US" sz="2000" dirty="0">
                  <a:latin typeface="Titillium Web" panose="00000500000000000000" pitchFamily="2" charset="0"/>
                  <a:cs typeface="Arial" pitchFamily="34"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charset="0"/>
                          <a:cs typeface="Arial" pitchFamily="34" charset="0"/>
                        </a:rPr>
                        <m:t>𝑢</m:t>
                      </m:r>
                      <m:d>
                        <m:dPr>
                          <m:ctrlPr>
                            <a:rPr lang="en-US" sz="2000" b="0" i="1" smtClean="0">
                              <a:latin typeface="Cambria Math" panose="02040503050406030204" pitchFamily="18" charset="0"/>
                              <a:cs typeface="Arial" pitchFamily="34" charset="0"/>
                            </a:rPr>
                          </m:ctrlPr>
                        </m:dPr>
                        <m:e>
                          <m:r>
                            <a:rPr lang="en-US" sz="2000" b="0" i="1" smtClean="0">
                              <a:latin typeface="Cambria Math" charset="0"/>
                              <a:cs typeface="Arial" pitchFamily="34" charset="0"/>
                            </a:rPr>
                            <m:t>−1, </m:t>
                          </m:r>
                          <m:r>
                            <a:rPr lang="en-US" sz="2000" b="0" i="1" smtClean="0">
                              <a:latin typeface="Cambria Math" charset="0"/>
                              <a:cs typeface="Arial" pitchFamily="34" charset="0"/>
                            </a:rPr>
                            <m:t>𝑡</m:t>
                          </m:r>
                        </m:e>
                      </m:d>
                      <m:r>
                        <a:rPr lang="en-US" sz="2000" b="0" i="1" smtClean="0">
                          <a:latin typeface="Cambria Math" charset="0"/>
                          <a:cs typeface="Arial" pitchFamily="34" charset="0"/>
                        </a:rPr>
                        <m:t>=</m:t>
                      </m:r>
                      <m:r>
                        <a:rPr lang="en-US" sz="2000" b="0" i="1" smtClean="0">
                          <a:latin typeface="Cambria Math" charset="0"/>
                          <a:cs typeface="Arial" pitchFamily="34" charset="0"/>
                        </a:rPr>
                        <m:t>𝑢</m:t>
                      </m:r>
                      <m:d>
                        <m:dPr>
                          <m:ctrlPr>
                            <a:rPr lang="en-US" sz="2000" b="0" i="1" smtClean="0">
                              <a:latin typeface="Cambria Math" panose="02040503050406030204" pitchFamily="18" charset="0"/>
                              <a:cs typeface="Arial" pitchFamily="34" charset="0"/>
                            </a:rPr>
                          </m:ctrlPr>
                        </m:dPr>
                        <m:e>
                          <m:r>
                            <a:rPr lang="en-US" sz="2000" b="0" i="1" smtClean="0">
                              <a:latin typeface="Cambria Math" charset="0"/>
                              <a:cs typeface="Arial" pitchFamily="34" charset="0"/>
                            </a:rPr>
                            <m:t>1, </m:t>
                          </m:r>
                          <m:r>
                            <a:rPr lang="en-US" sz="2000" b="0" i="1" smtClean="0">
                              <a:latin typeface="Cambria Math" charset="0"/>
                              <a:cs typeface="Arial" pitchFamily="34" charset="0"/>
                            </a:rPr>
                            <m:t>𝑡</m:t>
                          </m:r>
                        </m:e>
                      </m:d>
                      <m:r>
                        <a:rPr lang="en-US" sz="2000" b="0" i="1" smtClean="0">
                          <a:latin typeface="Cambria Math" charset="0"/>
                          <a:cs typeface="Arial" pitchFamily="34" charset="0"/>
                        </a:rPr>
                        <m:t>=0       (7)</m:t>
                      </m:r>
                    </m:oMath>
                  </m:oMathPara>
                </a14:m>
                <a:endParaRPr lang="en-US" sz="2000" dirty="0">
                  <a:latin typeface="Titillium Web" panose="00000500000000000000" pitchFamily="2" charset="0"/>
                  <a:cs typeface="Arial" pitchFamily="34" charset="0"/>
                </a:endParaRPr>
              </a:p>
              <a:p>
                <a:pPr marL="0" indent="0" algn="just">
                  <a:lnSpc>
                    <a:spcPct val="110000"/>
                  </a:lnSpc>
                  <a:buNone/>
                </a:pPr>
                <a:r>
                  <a:rPr lang="en-US" sz="2000" dirty="0">
                    <a:latin typeface="Titillium Web" panose="00000500000000000000" pitchFamily="2" charset="0"/>
                    <a:cs typeface="Arial" pitchFamily="34" charset="0"/>
                  </a:rPr>
                  <a:t>Where </a:t>
                </a:r>
                <a14:m>
                  <m:oMath xmlns:m="http://schemas.openxmlformats.org/officeDocument/2006/math">
                    <m:r>
                      <a:rPr lang="en-US" sz="2000" b="0" i="1" smtClean="0">
                        <a:latin typeface="Cambria Math" charset="0"/>
                        <a:cs typeface="Arial" pitchFamily="34" charset="0"/>
                      </a:rPr>
                      <m:t>𝑢</m:t>
                    </m:r>
                  </m:oMath>
                </a14:m>
                <a:r>
                  <a:rPr lang="en-US" sz="2000" dirty="0">
                    <a:latin typeface="Titillium Web" panose="00000500000000000000" pitchFamily="2" charset="0"/>
                    <a:cs typeface="Arial" pitchFamily="34" charset="0"/>
                  </a:rPr>
                  <a:t> is the unknown (velocity), </a:t>
                </a:r>
                <a14:m>
                  <m:oMath xmlns:m="http://schemas.openxmlformats.org/officeDocument/2006/math">
                    <m:r>
                      <a:rPr lang="en-US" sz="2000" b="0" i="1" smtClean="0">
                        <a:latin typeface="Cambria Math" charset="0"/>
                        <a:cs typeface="Arial" pitchFamily="34" charset="0"/>
                      </a:rPr>
                      <m:t>𝑥</m:t>
                    </m:r>
                  </m:oMath>
                </a14:m>
                <a:r>
                  <a:rPr lang="en-US" sz="2000" dirty="0">
                    <a:latin typeface="Titillium Web" panose="00000500000000000000" pitchFamily="2" charset="0"/>
                    <a:cs typeface="Arial" pitchFamily="34" charset="0"/>
                  </a:rPr>
                  <a:t> is the position, </a:t>
                </a:r>
                <a14:m>
                  <m:oMath xmlns:m="http://schemas.openxmlformats.org/officeDocument/2006/math">
                    <m:r>
                      <a:rPr lang="en-US" sz="2000" b="0" i="1" smtClean="0">
                        <a:latin typeface="Cambria Math" charset="0"/>
                        <a:cs typeface="Arial" pitchFamily="34" charset="0"/>
                      </a:rPr>
                      <m:t>𝑡</m:t>
                    </m:r>
                  </m:oMath>
                </a14:m>
                <a:r>
                  <a:rPr lang="en-US" sz="2000" dirty="0">
                    <a:latin typeface="Titillium Web" panose="00000500000000000000" pitchFamily="2" charset="0"/>
                    <a:cs typeface="Arial" pitchFamily="34" charset="0"/>
                  </a:rPr>
                  <a:t> is time, and </a:t>
                </a:r>
                <a14:m>
                  <m:oMath xmlns:m="http://schemas.openxmlformats.org/officeDocument/2006/math">
                    <m:r>
                      <a:rPr lang="en-US" sz="2000" b="0" i="1" smtClean="0">
                        <a:latin typeface="Cambria Math" charset="0"/>
                        <a:cs typeface="Arial" pitchFamily="34" charset="0"/>
                      </a:rPr>
                      <m:t>𝜈</m:t>
                    </m:r>
                  </m:oMath>
                </a14:m>
                <a:r>
                  <a:rPr lang="en-US" sz="2000" dirty="0">
                    <a:latin typeface="Titillium Web" panose="00000500000000000000" pitchFamily="2" charset="0"/>
                    <a:cs typeface="Arial" pitchFamily="34" charset="0"/>
                  </a:rPr>
                  <a:t> is the diffusion coefficient. </a:t>
                </a:r>
              </a:p>
              <a:p>
                <a:pPr marL="0" indent="0">
                  <a:buNone/>
                </a:pPr>
                <a:endParaRPr lang="en-US" sz="2000" dirty="0"/>
              </a:p>
            </p:txBody>
          </p:sp>
        </mc:Choice>
        <mc:Fallback>
          <p:sp>
            <p:nvSpPr>
              <p:cNvPr id="3" name="Content Placeholder 2">
                <a:extLst>
                  <a:ext uri="{FF2B5EF4-FFF2-40B4-BE49-F238E27FC236}">
                    <a16:creationId xmlns:a16="http://schemas.microsoft.com/office/drawing/2014/main" id="{4620106C-EA50-E0FD-FB61-D3CF3E9F901A}"/>
                  </a:ext>
                </a:extLst>
              </p:cNvPr>
              <p:cNvSpPr>
                <a:spLocks noGrp="1" noRot="1" noChangeAspect="1" noMove="1" noResize="1" noEditPoints="1" noAdjustHandles="1" noChangeArrowheads="1" noChangeShapeType="1" noTextEdit="1"/>
              </p:cNvSpPr>
              <p:nvPr>
                <p:ph idx="1"/>
              </p:nvPr>
            </p:nvSpPr>
            <p:spPr>
              <a:blipFill>
                <a:blip r:embed="rId2"/>
                <a:stretch>
                  <a:fillRect l="-638" t="-280" r="-580"/>
                </a:stretch>
              </a:blipFill>
            </p:spPr>
            <p:txBody>
              <a:bodyPr/>
              <a:lstStyle/>
              <a:p>
                <a:r>
                  <a:rPr lang="en-US">
                    <a:noFill/>
                  </a:rPr>
                  <a:t> </a:t>
                </a:r>
              </a:p>
            </p:txBody>
          </p:sp>
        </mc:Fallback>
      </mc:AlternateContent>
    </p:spTree>
    <p:extLst>
      <p:ext uri="{BB962C8B-B14F-4D97-AF65-F5344CB8AC3E}">
        <p14:creationId xmlns:p14="http://schemas.microsoft.com/office/powerpoint/2010/main" val="283227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9BAA4-99C6-1186-E62F-4C8F5240904B}"/>
              </a:ext>
            </a:extLst>
          </p:cNvPr>
          <p:cNvSpPr>
            <a:spLocks noGrp="1"/>
          </p:cNvSpPr>
          <p:nvPr>
            <p:ph type="title"/>
          </p:nvPr>
        </p:nvSpPr>
        <p:spPr/>
        <p:txBody>
          <a:bodyPr/>
          <a:lstStyle/>
          <a:p>
            <a:r>
              <a:rPr lang="en-US" dirty="0"/>
              <a:t>Loss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888BF3A-8B96-BFC7-F483-E9DB735E8580}"/>
                  </a:ext>
                </a:extLst>
              </p:cNvPr>
              <p:cNvSpPr>
                <a:spLocks noGrp="1"/>
              </p:cNvSpPr>
              <p:nvPr>
                <p:ph sz="half" idx="1"/>
              </p:nvPr>
            </p:nvSpPr>
            <p:spPr>
              <a:xfrm>
                <a:off x="838199" y="1825625"/>
                <a:ext cx="10737915" cy="4351338"/>
              </a:xfrm>
            </p:spPr>
            <p:txBody>
              <a:bodyPr>
                <a:normAutofit/>
              </a:bodyPr>
              <a:lstStyle/>
              <a:p>
                <a:pPr marL="0" indent="0">
                  <a:buNone/>
                </a:pPr>
                <a:r>
                  <a:rPr lang="en-US" sz="2400" dirty="0"/>
                  <a:t>We used the following loss function to minimize in order to approximate </a:t>
                </a:r>
                <a14:m>
                  <m:oMath xmlns:m="http://schemas.openxmlformats.org/officeDocument/2006/math">
                    <m:r>
                      <a:rPr lang="en-US" sz="2400" b="0" i="1" smtClean="0">
                        <a:latin typeface="Cambria Math" panose="02040503050406030204" pitchFamily="18" charset="0"/>
                      </a:rPr>
                      <m:t>𝑢</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𝑡</m:t>
                        </m:r>
                      </m:e>
                    </m:d>
                  </m:oMath>
                </a14:m>
                <a:endParaRPr lang="en-US" sz="2400" dirty="0"/>
              </a:p>
              <a:p>
                <a:pPr marL="0" indent="0">
                  <a:buNone/>
                </a:pPr>
                <a:endParaRPr lang="en-US"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𝐿𝑜𝑠𝑠</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1</m:t>
                          </m:r>
                        </m:sub>
                      </m:sSub>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𝑢</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𝑥</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𝑡𝑡</m:t>
                                  </m:r>
                                </m:sub>
                              </m:sSub>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2</m:t>
                          </m:r>
                        </m:sub>
                      </m:sSub>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r>
                                <a:rPr lang="en-US" sz="2000" b="0" i="1" smtClean="0">
                                  <a:latin typeface="Cambria Math" panose="02040503050406030204" pitchFamily="18" charset="0"/>
                                </a:rPr>
                                <m:t>+</m:t>
                              </m:r>
                              <m:r>
                                <m:rPr>
                                  <m:sty m:val="p"/>
                                </m:rPr>
                                <a:rPr lang="en-US" sz="2000" b="0" i="1" smtClean="0">
                                  <a:latin typeface="Cambria Math" panose="02040503050406030204" pitchFamily="18" charset="0"/>
                                </a:rPr>
                                <m:t>sin</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𝜋</m:t>
                                  </m:r>
                                  <m:r>
                                    <a:rPr lang="en-US" sz="2000" b="0" i="1" smtClean="0">
                                      <a:latin typeface="Cambria Math" panose="02040503050406030204" pitchFamily="18" charset="0"/>
                                    </a:rPr>
                                    <m:t>𝑥</m:t>
                                  </m:r>
                                </m:e>
                              </m:d>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3</m:t>
                          </m:r>
                        </m:sub>
                      </m:sSub>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𝑢</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𝑡</m:t>
                                  </m:r>
                                </m:e>
                              </m:d>
                            </m:e>
                          </m:d>
                        </m:e>
                        <m:sup>
                          <m:r>
                            <a:rPr lang="en-US" sz="2000" b="0" i="1" smtClean="0">
                              <a:latin typeface="Cambria Math" panose="02040503050406030204" pitchFamily="18" charset="0"/>
                            </a:rPr>
                            <m:t>2</m:t>
                          </m:r>
                        </m:sup>
                      </m:sSup>
                    </m:oMath>
                  </m:oMathPara>
                </a14:m>
                <a:endParaRPr lang="en-US" sz="2000" dirty="0"/>
              </a:p>
              <a:p>
                <a:pPr marL="0" indent="0">
                  <a:buNone/>
                </a:pPr>
                <a:endParaRPr lang="en-US" sz="2000" dirty="0"/>
              </a:p>
              <a:p>
                <a:pPr marL="0" indent="0">
                  <a:buNone/>
                </a:pPr>
                <a:r>
                  <a:rPr lang="en-US" sz="2000" dirty="0"/>
                  <a:t>Where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𝑎𝑛𝑑</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3</m:t>
                        </m:r>
                      </m:sub>
                    </m:sSub>
                  </m:oMath>
                </a14:m>
                <a:r>
                  <a:rPr lang="en-US" sz="2000" dirty="0"/>
                  <a:t> are hyper parameters set to prioritize each loss term.</a:t>
                </a:r>
              </a:p>
            </p:txBody>
          </p:sp>
        </mc:Choice>
        <mc:Fallback>
          <p:sp>
            <p:nvSpPr>
              <p:cNvPr id="3" name="Content Placeholder 2">
                <a:extLst>
                  <a:ext uri="{FF2B5EF4-FFF2-40B4-BE49-F238E27FC236}">
                    <a16:creationId xmlns:a16="http://schemas.microsoft.com/office/drawing/2014/main" id="{3888BF3A-8B96-BFC7-F483-E9DB735E8580}"/>
                  </a:ext>
                </a:extLst>
              </p:cNvPr>
              <p:cNvSpPr>
                <a:spLocks noGrp="1" noRot="1" noChangeAspect="1" noMove="1" noResize="1" noEditPoints="1" noAdjustHandles="1" noChangeArrowheads="1" noChangeShapeType="1" noTextEdit="1"/>
              </p:cNvSpPr>
              <p:nvPr>
                <p:ph sz="half" idx="1"/>
              </p:nvPr>
            </p:nvSpPr>
            <p:spPr>
              <a:xfrm>
                <a:off x="838199" y="1825625"/>
                <a:ext cx="10737915" cy="4351338"/>
              </a:xfrm>
              <a:blipFill>
                <a:blip r:embed="rId2"/>
                <a:stretch>
                  <a:fillRect l="-851" t="-1821"/>
                </a:stretch>
              </a:blipFill>
            </p:spPr>
            <p:txBody>
              <a:bodyPr/>
              <a:lstStyle/>
              <a:p>
                <a:r>
                  <a:rPr lang="en-US">
                    <a:noFill/>
                  </a:rPr>
                  <a:t> </a:t>
                </a:r>
              </a:p>
            </p:txBody>
          </p:sp>
        </mc:Fallback>
      </mc:AlternateContent>
    </p:spTree>
    <p:extLst>
      <p:ext uri="{BB962C8B-B14F-4D97-AF65-F5344CB8AC3E}">
        <p14:creationId xmlns:p14="http://schemas.microsoft.com/office/powerpoint/2010/main" val="332898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EB476-5C94-D774-33E7-06D7B897EA8F}"/>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Results</a:t>
            </a:r>
          </a:p>
        </p:txBody>
      </p:sp>
      <p:pic>
        <p:nvPicPr>
          <p:cNvPr id="26" name="Picture 25">
            <a:extLst>
              <a:ext uri="{FF2B5EF4-FFF2-40B4-BE49-F238E27FC236}">
                <a16:creationId xmlns:a16="http://schemas.microsoft.com/office/drawing/2014/main" id="{A6BF15D4-41DC-A204-21D8-63957B125A44}"/>
              </a:ext>
            </a:extLst>
          </p:cNvPr>
          <p:cNvPicPr>
            <a:picLocks noChangeAspect="1"/>
          </p:cNvPicPr>
          <p:nvPr/>
        </p:nvPicPr>
        <p:blipFill>
          <a:blip r:embed="rId2"/>
          <a:stretch>
            <a:fillRect/>
          </a:stretch>
        </p:blipFill>
        <p:spPr>
          <a:xfrm>
            <a:off x="372392" y="3254091"/>
            <a:ext cx="4057368" cy="3043028"/>
          </a:xfrm>
          <a:prstGeom prst="rect">
            <a:avLst/>
          </a:prstGeom>
        </p:spPr>
      </p:pic>
      <p:pic>
        <p:nvPicPr>
          <p:cNvPr id="22" name="Picture 21">
            <a:extLst>
              <a:ext uri="{FF2B5EF4-FFF2-40B4-BE49-F238E27FC236}">
                <a16:creationId xmlns:a16="http://schemas.microsoft.com/office/drawing/2014/main" id="{793F2D4F-C8C3-9064-2C26-E94F31EA50FF}"/>
              </a:ext>
            </a:extLst>
          </p:cNvPr>
          <p:cNvPicPr>
            <a:picLocks noChangeAspect="1"/>
          </p:cNvPicPr>
          <p:nvPr/>
        </p:nvPicPr>
        <p:blipFill>
          <a:blip r:embed="rId3"/>
          <a:stretch>
            <a:fillRect/>
          </a:stretch>
        </p:blipFill>
        <p:spPr>
          <a:xfrm>
            <a:off x="4347781" y="3383778"/>
            <a:ext cx="7841170" cy="2842425"/>
          </a:xfrm>
          <a:prstGeom prst="rect">
            <a:avLst/>
          </a:prstGeom>
        </p:spPr>
      </p:pic>
    </p:spTree>
    <p:extLst>
      <p:ext uri="{BB962C8B-B14F-4D97-AF65-F5344CB8AC3E}">
        <p14:creationId xmlns:p14="http://schemas.microsoft.com/office/powerpoint/2010/main" val="2524044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757</TotalTime>
  <Words>659</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Cambria Math</vt:lpstr>
      <vt:lpstr>Titillium Web</vt:lpstr>
      <vt:lpstr>Office Theme</vt:lpstr>
      <vt:lpstr>Deep Learning Methods for Solving Partial Differential Equations</vt:lpstr>
      <vt:lpstr>Introduction</vt:lpstr>
      <vt:lpstr>Why Neural Networks?</vt:lpstr>
      <vt:lpstr>Physics Informed Neural Networks</vt:lpstr>
      <vt:lpstr>Physics Informed Neural Networks</vt:lpstr>
      <vt:lpstr>Architecture</vt:lpstr>
      <vt:lpstr>Example</vt:lpstr>
      <vt:lpstr>Loss Function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Methods for Solving Partial Differential Equations</dc:title>
  <dc:creator>ABDULWAHAB YAHYA ALGHAMDI</dc:creator>
  <cp:lastModifiedBy>ABDULWAHAB YAHYA ALGHAMDI</cp:lastModifiedBy>
  <cp:revision>1</cp:revision>
  <dcterms:created xsi:type="dcterms:W3CDTF">2024-05-21T15:25:09Z</dcterms:created>
  <dcterms:modified xsi:type="dcterms:W3CDTF">2024-05-22T04:02:27Z</dcterms:modified>
</cp:coreProperties>
</file>