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84" r:id="rId3"/>
    <p:sldId id="304" r:id="rId4"/>
    <p:sldId id="278" r:id="rId5"/>
    <p:sldId id="280" r:id="rId6"/>
    <p:sldId id="279" r:id="rId7"/>
    <p:sldId id="281" r:id="rId8"/>
    <p:sldId id="282" r:id="rId9"/>
    <p:sldId id="283" r:id="rId10"/>
    <p:sldId id="285" r:id="rId11"/>
    <p:sldId id="286" r:id="rId12"/>
    <p:sldId id="287" r:id="rId13"/>
    <p:sldId id="260" r:id="rId14"/>
    <p:sldId id="259" r:id="rId15"/>
    <p:sldId id="265" r:id="rId16"/>
    <p:sldId id="267" r:id="rId17"/>
    <p:sldId id="268" r:id="rId18"/>
    <p:sldId id="261" r:id="rId19"/>
    <p:sldId id="262" r:id="rId20"/>
    <p:sldId id="263" r:id="rId21"/>
    <p:sldId id="266" r:id="rId22"/>
    <p:sldId id="294" r:id="rId23"/>
    <p:sldId id="269" r:id="rId24"/>
    <p:sldId id="270" r:id="rId25"/>
    <p:sldId id="264" r:id="rId26"/>
    <p:sldId id="272" r:id="rId27"/>
    <p:sldId id="273" r:id="rId28"/>
    <p:sldId id="274" r:id="rId29"/>
    <p:sldId id="275" r:id="rId30"/>
    <p:sldId id="276" r:id="rId31"/>
    <p:sldId id="277" r:id="rId32"/>
    <p:sldId id="288" r:id="rId33"/>
    <p:sldId id="289" r:id="rId34"/>
    <p:sldId id="290" r:id="rId35"/>
    <p:sldId id="291" r:id="rId36"/>
    <p:sldId id="292" r:id="rId37"/>
    <p:sldId id="293" r:id="rId38"/>
    <p:sldId id="295" r:id="rId39"/>
    <p:sldId id="296" r:id="rId40"/>
    <p:sldId id="297" r:id="rId41"/>
    <p:sldId id="299" r:id="rId42"/>
    <p:sldId id="301" r:id="rId43"/>
    <p:sldId id="302" r:id="rId44"/>
    <p:sldId id="300"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615CB-ED28-4003-9766-CD77E210FF95}" type="datetimeFigureOut">
              <a:rPr lang="en-US" smtClean="0"/>
              <a:t>12/14/2020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BFD2-1BC6-41F2-9DCD-DCC0F1C7A5A7}" type="slidenum">
              <a:rPr lang="en-US" smtClean="0"/>
              <a:t>‹#›</a:t>
            </a:fld>
            <a:endParaRPr lang="en-US"/>
          </a:p>
        </p:txBody>
      </p:sp>
    </p:spTree>
    <p:extLst>
      <p:ext uri="{BB962C8B-B14F-4D97-AF65-F5344CB8AC3E}">
        <p14:creationId xmlns:p14="http://schemas.microsoft.com/office/powerpoint/2010/main" val="403545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8c64261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8c64261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Topics of this lesson</a:t>
            </a:r>
            <a:endParaRPr/>
          </a:p>
          <a:p>
            <a:pPr marL="0" lvl="0" indent="0" algn="l" rtl="0">
              <a:spcBef>
                <a:spcPts val="0"/>
              </a:spcBef>
              <a:spcAft>
                <a:spcPts val="0"/>
              </a:spcAft>
              <a:buNone/>
            </a:pPr>
            <a:r>
              <a:rPr lang="en-GB"/>
              <a:t>The same workflow you will have in the fab academy</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523545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562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305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893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505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88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34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827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8dcbb6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8dcbb6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HTML will be read and interpreted by the browser</a:t>
            </a:r>
            <a:endParaRPr/>
          </a:p>
          <a:p>
            <a:pPr marL="0" lvl="0" indent="0" algn="l" rtl="0">
              <a:spcBef>
                <a:spcPts val="0"/>
              </a:spcBef>
              <a:spcAft>
                <a:spcPts val="0"/>
              </a:spcAft>
              <a:buNone/>
            </a:pPr>
            <a:r>
              <a:rPr lang="en-GB"/>
              <a:t>It can be considered the basic to develop a web page</a:t>
            </a:r>
            <a:endParaRPr/>
          </a:p>
          <a:p>
            <a:pPr marL="0" lvl="0" indent="0" algn="l" rtl="0">
              <a:spcBef>
                <a:spcPts val="0"/>
              </a:spcBef>
              <a:spcAft>
                <a:spcPts val="0"/>
              </a:spcAft>
              <a:buNone/>
            </a:pPr>
            <a:r>
              <a:rPr lang="en-GB"/>
              <a:t>It will embed and support other technologies such as javascript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88853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8dcbb62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8dcbb62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139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8dcbb6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8dcbb6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15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38dcbb62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38dcbb62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5551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8dcbb62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8dcbb62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11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3c8364a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3c8364a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49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c88fe7b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c88fe7b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1425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c8364a4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c8364a4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0934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3c8364a4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3c8364a4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886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c88fe7bd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c88fe7bd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133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4c88fe7bd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4c88fe7bd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50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8dcbb6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8dcbb6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680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38dcbb622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38dcbb6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047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38c6426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38c6426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05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38c6426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38c6426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494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618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27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8c64261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8c64261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A9339-5814-456D-920D-EDEAC3FC52EA}"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57311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A9339-5814-456D-920D-EDEAC3FC52EA}"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99052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A9339-5814-456D-920D-EDEAC3FC52EA}"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975674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86685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A9339-5814-456D-920D-EDEAC3FC52EA}"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40689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5A9339-5814-456D-920D-EDEAC3FC52EA}" type="datetimeFigureOut">
              <a:rPr lang="en-US" smtClean="0"/>
              <a:t>12/14/2020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365211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A9339-5814-456D-920D-EDEAC3FC52EA}"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1913862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A9339-5814-456D-920D-EDEAC3FC52EA}" type="datetimeFigureOut">
              <a:rPr lang="en-US" smtClean="0"/>
              <a:t>12/14/2020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50972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A9339-5814-456D-920D-EDEAC3FC52EA}" type="datetimeFigureOut">
              <a:rPr lang="en-US" smtClean="0"/>
              <a:t>12/14/2020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42720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A9339-5814-456D-920D-EDEAC3FC52EA}" type="datetimeFigureOut">
              <a:rPr lang="en-US" smtClean="0"/>
              <a:t>12/14/2020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2783477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5A9339-5814-456D-920D-EDEAC3FC52EA}"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254166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75A9339-5814-456D-920D-EDEAC3FC52EA}" type="datetimeFigureOut">
              <a:rPr lang="en-US" smtClean="0"/>
              <a:t>12/14/2020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7BA5D-D545-48E4-A550-3A634BCE300F}" type="slidenum">
              <a:rPr lang="en-US" smtClean="0"/>
              <a:t>‹#›</a:t>
            </a:fld>
            <a:endParaRPr lang="en-US"/>
          </a:p>
        </p:txBody>
      </p:sp>
    </p:spTree>
    <p:extLst>
      <p:ext uri="{BB962C8B-B14F-4D97-AF65-F5344CB8AC3E}">
        <p14:creationId xmlns:p14="http://schemas.microsoft.com/office/powerpoint/2010/main" val="43888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9339-5814-456D-920D-EDEAC3FC52EA}" type="datetimeFigureOut">
              <a:rPr lang="en-US" smtClean="0"/>
              <a:t>12/14/2020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7BA5D-D545-48E4-A550-3A634BCE300F}" type="slidenum">
              <a:rPr lang="en-US" smtClean="0"/>
              <a:t>‹#›</a:t>
            </a:fld>
            <a:endParaRPr lang="en-US"/>
          </a:p>
        </p:txBody>
      </p:sp>
    </p:spTree>
    <p:extLst>
      <p:ext uri="{BB962C8B-B14F-4D97-AF65-F5344CB8AC3E}">
        <p14:creationId xmlns:p14="http://schemas.microsoft.com/office/powerpoint/2010/main" val="3633530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jp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playlist?list=PLhW3qG5bs-L8YSnCiyQ-jD8XfHC2W1NL_"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gitlab.fabcloud.org/fabzero/fabzero/blob/master/program/summary.md"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4.jpg"/><Relationship Id="rId4" Type="http://schemas.openxmlformats.org/officeDocument/2006/relationships/image" Target="../media/image33.jpg"/></Relationships>
</file>

<file path=ppt/slides/_rels/slide3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6.jpg"/></Relationships>
</file>

<file path=ppt/slides/_rels/slide3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40.jpg"/><Relationship Id="rId5" Type="http://schemas.openxmlformats.org/officeDocument/2006/relationships/image" Target="../media/image39.jpg"/><Relationship Id="rId4" Type="http://schemas.openxmlformats.org/officeDocument/2006/relationships/image" Target="../media/image38.jpg"/></Relationships>
</file>

<file path=ppt/slides/_rels/slide37.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about.gitlab.com/blog/2016/04/07/gitlab-pages-setup/"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cse.google.com/cse/publicurl?cx=005180655622273248137:bjgkhj-m09c"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archive.fabacademy.org/fabacademy2017/fablabuae/students/154/week1/week1.htm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hyperlink" Target="https://atom.io/"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s://www.markdowntutorial.com/"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hyperlink" Target="https://gitlab.fabcloud.org/fabzero/fabzero/blob/master/program/basic/projectmanagement.md"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hyperlink" Target="https://github.com/satshak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1485" y="326570"/>
            <a:ext cx="2513941" cy="1446245"/>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392" y="615820"/>
            <a:ext cx="3020008" cy="888265"/>
          </a:xfrm>
          <a:prstGeom prst="rect">
            <a:avLst/>
          </a:prstGeom>
        </p:spPr>
      </p:pic>
      <p:sp>
        <p:nvSpPr>
          <p:cNvPr id="9" name="TextBox 8"/>
          <p:cNvSpPr txBox="1"/>
          <p:nvPr/>
        </p:nvSpPr>
        <p:spPr>
          <a:xfrm>
            <a:off x="786641" y="5841806"/>
            <a:ext cx="4565311" cy="584775"/>
          </a:xfrm>
          <a:prstGeom prst="rect">
            <a:avLst/>
          </a:prstGeom>
          <a:noFill/>
        </p:spPr>
        <p:txBody>
          <a:bodyPr wrap="square" rtlCol="0">
            <a:spAutoFit/>
          </a:bodyPr>
          <a:lstStyle/>
          <a:p>
            <a:pPr algn="ctr" rtl="1"/>
            <a:r>
              <a:rPr lang="en-US" sz="3200" b="1" dirty="0" smtClean="0">
                <a:latin typeface="Dubai" panose="020B0503030403030204" pitchFamily="34" charset="-78"/>
                <a:cs typeface="Dubai" panose="020B0503030403030204" pitchFamily="34" charset="-78"/>
              </a:rPr>
              <a:t>Hashim Nabil Al </a:t>
            </a:r>
            <a:r>
              <a:rPr lang="en-US" sz="3200" b="1" dirty="0" err="1" smtClean="0">
                <a:latin typeface="Dubai" panose="020B0503030403030204" pitchFamily="34" charset="-78"/>
                <a:cs typeface="Dubai" panose="020B0503030403030204" pitchFamily="34" charset="-78"/>
              </a:rPr>
              <a:t>Sakkaf</a:t>
            </a:r>
            <a:endParaRPr lang="en-US" sz="3200" b="1" dirty="0">
              <a:latin typeface="Dubai" panose="020B0503030403030204" pitchFamily="34" charset="-78"/>
              <a:cs typeface="Dubai" panose="020B0503030403030204" pitchFamily="34" charset="-78"/>
            </a:endParaRPr>
          </a:p>
        </p:txBody>
      </p:sp>
      <p:pic>
        <p:nvPicPr>
          <p:cNvPr id="1030" name="Picture 6"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205" t="24181" r="-205" b="24347"/>
          <a:stretch/>
        </p:blipFill>
        <p:spPr bwMode="auto">
          <a:xfrm>
            <a:off x="4760967" y="2644528"/>
            <a:ext cx="4507063" cy="12653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1514525" y="2984833"/>
            <a:ext cx="4290009" cy="584775"/>
          </a:xfrm>
          <a:prstGeom prst="rect">
            <a:avLst/>
          </a:prstGeom>
          <a:noFill/>
        </p:spPr>
        <p:txBody>
          <a:bodyPr wrap="square" rtlCol="0">
            <a:spAutoFit/>
          </a:bodyPr>
          <a:lstStyle/>
          <a:p>
            <a:pPr algn="ctr" rtl="1"/>
            <a:r>
              <a:rPr lang="en-US" sz="3200" b="1" dirty="0" smtClean="0">
                <a:latin typeface="Dubai" panose="020B0503030403030204" pitchFamily="34" charset="-78"/>
                <a:cs typeface="Dubai" panose="020B0503030403030204" pitchFamily="34" charset="-78"/>
              </a:rPr>
              <a:t>Documentation in</a:t>
            </a:r>
            <a:endParaRPr lang="en-US" sz="32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6724310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458616" y="463306"/>
            <a:ext cx="4673837"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Deliver</a:t>
            </a:r>
            <a:endParaRPr lang="en-US" sz="3200" b="1" dirty="0">
              <a:latin typeface="Dubai" panose="020B0503030403030204" pitchFamily="34" charset="-78"/>
              <a:cs typeface="Dubai" panose="020B0503030403030204" pitchFamily="34" charset="-78"/>
            </a:endParaRPr>
          </a:p>
        </p:txBody>
      </p:sp>
      <p:sp>
        <p:nvSpPr>
          <p:cNvPr id="3" name="Rectangle 2"/>
          <p:cNvSpPr/>
          <p:nvPr/>
        </p:nvSpPr>
        <p:spPr>
          <a:xfrm>
            <a:off x="572655" y="1609591"/>
            <a:ext cx="10141527" cy="2585323"/>
          </a:xfrm>
          <a:prstGeom prst="rect">
            <a:avLst/>
          </a:prstGeom>
        </p:spPr>
        <p:txBody>
          <a:bodyPr wrap="square">
            <a:spAutoFit/>
          </a:bodyPr>
          <a:lstStyle/>
          <a:p>
            <a:r>
              <a:rPr lang="en-US" dirty="0" smtClean="0"/>
              <a:t>The only thing certain in project management is that </a:t>
            </a:r>
            <a:r>
              <a:rPr lang="en-US" b="1" dirty="0" smtClean="0"/>
              <a:t>there is a deadline</a:t>
            </a:r>
            <a:r>
              <a:rPr lang="en-US" dirty="0" smtClean="0"/>
              <a:t>.</a:t>
            </a:r>
          </a:p>
          <a:p>
            <a:endParaRPr lang="en-US" dirty="0" smtClean="0"/>
          </a:p>
          <a:p>
            <a:r>
              <a:rPr lang="en-US" dirty="0" smtClean="0"/>
              <a:t>At that day you </a:t>
            </a:r>
            <a:r>
              <a:rPr lang="en-US" b="1" dirty="0" smtClean="0"/>
              <a:t>have</a:t>
            </a:r>
            <a:r>
              <a:rPr lang="en-US" dirty="0" smtClean="0"/>
              <a:t> to deliver. Doesn't matter if it is not what you wanted, if you don't like it, or if you are halfway done. </a:t>
            </a:r>
          </a:p>
          <a:p>
            <a:endParaRPr lang="en-US" dirty="0" smtClean="0"/>
          </a:p>
          <a:p>
            <a:r>
              <a:rPr lang="en-US" dirty="0" smtClean="0"/>
              <a:t>That day, you deliver whatever you have. Afterwards, if you want, you can meditate about what changes you should make in the future to achieve your goals. </a:t>
            </a:r>
          </a:p>
          <a:p>
            <a:endParaRPr lang="en-US" dirty="0"/>
          </a:p>
          <a:p>
            <a:r>
              <a:rPr lang="en-US" dirty="0" smtClean="0"/>
              <a:t>But remember, you deliver that ugly thing you made. Always. </a:t>
            </a:r>
            <a:r>
              <a:rPr lang="en-US" b="1" dirty="0" smtClean="0"/>
              <a:t>Deliver</a:t>
            </a:r>
            <a:r>
              <a:rPr lang="en-US" dirty="0" smtClean="0"/>
              <a:t>.</a:t>
            </a:r>
            <a:endParaRPr lang="en-US" dirty="0">
              <a:solidFill>
                <a:srgbClr val="FF0000"/>
              </a:solidFill>
            </a:endParaRPr>
          </a:p>
        </p:txBody>
      </p:sp>
    </p:spTree>
    <p:extLst>
      <p:ext uri="{BB962C8B-B14F-4D97-AF65-F5344CB8AC3E}">
        <p14:creationId xmlns:p14="http://schemas.microsoft.com/office/powerpoint/2010/main" val="10337121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81019" y="417125"/>
            <a:ext cx="8171871" cy="584775"/>
          </a:xfrm>
          <a:prstGeom prst="rect">
            <a:avLst/>
          </a:prstGeom>
          <a:noFill/>
        </p:spPr>
        <p:txBody>
          <a:bodyPr wrap="square" rtlCol="0">
            <a:spAutoFit/>
          </a:bodyPr>
          <a:lstStyle/>
          <a:p>
            <a:r>
              <a:rPr lang="en-US" sz="3200" b="1" dirty="0" smtClean="0"/>
              <a:t>Using </a:t>
            </a:r>
            <a:r>
              <a:rPr lang="en-US" sz="3200" b="1" dirty="0" err="1" smtClean="0"/>
              <a:t>Gitlab</a:t>
            </a:r>
            <a:r>
              <a:rPr lang="en-US" sz="3200" b="1" dirty="0" smtClean="0"/>
              <a:t>/</a:t>
            </a:r>
            <a:r>
              <a:rPr lang="en-US" sz="3200" b="1" dirty="0" err="1" smtClean="0"/>
              <a:t>Github</a:t>
            </a:r>
            <a:r>
              <a:rPr lang="en-US" sz="3200" b="1" dirty="0" smtClean="0"/>
              <a:t> to manage your projects</a:t>
            </a:r>
            <a:endParaRPr lang="en-US" sz="3200" b="1" dirty="0"/>
          </a:p>
        </p:txBody>
      </p:sp>
      <p:pic>
        <p:nvPicPr>
          <p:cNvPr id="12290" name="Picture 2" descr="gitla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491" y="1128870"/>
            <a:ext cx="5948218" cy="5590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091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681019" y="417125"/>
            <a:ext cx="8171871" cy="584775"/>
          </a:xfrm>
          <a:prstGeom prst="rect">
            <a:avLst/>
          </a:prstGeom>
          <a:noFill/>
        </p:spPr>
        <p:txBody>
          <a:bodyPr wrap="square" rtlCol="0">
            <a:spAutoFit/>
          </a:bodyPr>
          <a:lstStyle/>
          <a:p>
            <a:r>
              <a:rPr lang="en-US" sz="3200" b="1" dirty="0" smtClean="0"/>
              <a:t>Using </a:t>
            </a:r>
            <a:r>
              <a:rPr lang="en-US" sz="3200" b="1" dirty="0" err="1" smtClean="0"/>
              <a:t>Gitlab</a:t>
            </a:r>
            <a:r>
              <a:rPr lang="en-US" sz="3200" b="1" dirty="0" smtClean="0"/>
              <a:t>/</a:t>
            </a:r>
            <a:r>
              <a:rPr lang="en-US" sz="3200" b="1" dirty="0" err="1" smtClean="0"/>
              <a:t>Github</a:t>
            </a:r>
            <a:r>
              <a:rPr lang="en-US" sz="3200" b="1" dirty="0" smtClean="0"/>
              <a:t> to manage your projects</a:t>
            </a:r>
            <a:endParaRPr lang="en-US" sz="3200" b="1" dirty="0"/>
          </a:p>
        </p:txBody>
      </p:sp>
      <p:pic>
        <p:nvPicPr>
          <p:cNvPr id="16386" name="Picture 2" descr="boar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308" y="1366982"/>
            <a:ext cx="10185043" cy="4607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613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title"/>
          </p:nvPr>
        </p:nvSpPr>
        <p:spPr>
          <a:xfrm>
            <a:off x="-133" y="0"/>
            <a:ext cx="121920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Project Management - overview</a:t>
            </a:r>
            <a:endParaRPr>
              <a:solidFill>
                <a:srgbClr val="352846"/>
              </a:solidFill>
              <a:latin typeface="Calibri"/>
              <a:ea typeface="Calibri"/>
              <a:cs typeface="Calibri"/>
              <a:sym typeface="Calibri"/>
            </a:endParaRPr>
          </a:p>
        </p:txBody>
      </p:sp>
      <p:pic>
        <p:nvPicPr>
          <p:cNvPr id="109" name="Google Shape;109;p26" descr="https://git-scm.com/images/branching-illustration@2x.png"/>
          <p:cNvPicPr preferRelativeResize="0"/>
          <p:nvPr/>
        </p:nvPicPr>
        <p:blipFill>
          <a:blip r:embed="rId3">
            <a:alphaModFix/>
          </a:blip>
          <a:stretch>
            <a:fillRect/>
          </a:stretch>
        </p:blipFill>
        <p:spPr>
          <a:xfrm>
            <a:off x="4301783" y="1165400"/>
            <a:ext cx="3783699" cy="2441400"/>
          </a:xfrm>
          <a:prstGeom prst="rect">
            <a:avLst/>
          </a:prstGeom>
          <a:noFill/>
          <a:ln>
            <a:noFill/>
          </a:ln>
        </p:spPr>
      </p:pic>
      <p:sp>
        <p:nvSpPr>
          <p:cNvPr id="110" name="Google Shape;110;p26"/>
          <p:cNvSpPr txBox="1"/>
          <p:nvPr/>
        </p:nvSpPr>
        <p:spPr>
          <a:xfrm>
            <a:off x="1206551" y="3328333"/>
            <a:ext cx="2254800" cy="651200"/>
          </a:xfrm>
          <a:prstGeom prst="rect">
            <a:avLst/>
          </a:prstGeom>
          <a:noFill/>
          <a:ln>
            <a:noFill/>
          </a:ln>
        </p:spPr>
        <p:txBody>
          <a:bodyPr spcFirstLastPara="1" wrap="square" lIns="121900" tIns="121900" rIns="121900" bIns="121900" anchor="t" anchorCtr="0">
            <a:noAutofit/>
          </a:bodyPr>
          <a:lstStyle/>
          <a:p>
            <a:r>
              <a:rPr lang="en-GB" sz="2400">
                <a:solidFill>
                  <a:srgbClr val="30AD52"/>
                </a:solidFill>
                <a:latin typeface="Calibri"/>
                <a:ea typeface="Calibri"/>
                <a:cs typeface="Calibri"/>
                <a:sym typeface="Calibri"/>
              </a:rPr>
              <a:t>Documentation</a:t>
            </a:r>
            <a:endParaRPr sz="2400">
              <a:solidFill>
                <a:srgbClr val="30AD52"/>
              </a:solidFill>
              <a:latin typeface="Calibri"/>
              <a:ea typeface="Calibri"/>
              <a:cs typeface="Calibri"/>
              <a:sym typeface="Calibri"/>
            </a:endParaRPr>
          </a:p>
        </p:txBody>
      </p:sp>
      <p:sp>
        <p:nvSpPr>
          <p:cNvPr id="111" name="Google Shape;111;p26"/>
          <p:cNvSpPr txBox="1"/>
          <p:nvPr/>
        </p:nvSpPr>
        <p:spPr>
          <a:xfrm>
            <a:off x="5620641" y="1165400"/>
            <a:ext cx="2877200" cy="476400"/>
          </a:xfrm>
          <a:prstGeom prst="rect">
            <a:avLst/>
          </a:prstGeom>
          <a:noFill/>
          <a:ln>
            <a:noFill/>
          </a:ln>
        </p:spPr>
        <p:txBody>
          <a:bodyPr spcFirstLastPara="1" wrap="square" lIns="121900" tIns="121900" rIns="121900" bIns="121900" anchor="t" anchorCtr="0">
            <a:noAutofit/>
          </a:bodyPr>
          <a:lstStyle/>
          <a:p>
            <a:r>
              <a:rPr lang="en-GB" sz="2400">
                <a:solidFill>
                  <a:srgbClr val="30AD52"/>
                </a:solidFill>
                <a:latin typeface="Calibri"/>
                <a:ea typeface="Calibri"/>
                <a:cs typeface="Calibri"/>
                <a:sym typeface="Calibri"/>
              </a:rPr>
              <a:t>Control version system</a:t>
            </a:r>
            <a:endParaRPr sz="2400">
              <a:solidFill>
                <a:srgbClr val="30AD52"/>
              </a:solidFill>
              <a:latin typeface="Calibri"/>
              <a:ea typeface="Calibri"/>
              <a:cs typeface="Calibri"/>
              <a:sym typeface="Calibri"/>
            </a:endParaRPr>
          </a:p>
        </p:txBody>
      </p:sp>
      <p:sp>
        <p:nvSpPr>
          <p:cNvPr id="112" name="Google Shape;112;p26"/>
          <p:cNvSpPr txBox="1"/>
          <p:nvPr/>
        </p:nvSpPr>
        <p:spPr>
          <a:xfrm>
            <a:off x="9377500" y="3361300"/>
            <a:ext cx="1028400" cy="550800"/>
          </a:xfrm>
          <a:prstGeom prst="rect">
            <a:avLst/>
          </a:prstGeom>
          <a:noFill/>
          <a:ln>
            <a:noFill/>
          </a:ln>
        </p:spPr>
        <p:txBody>
          <a:bodyPr spcFirstLastPara="1" wrap="square" lIns="121900" tIns="121900" rIns="121900" bIns="121900" anchor="t" anchorCtr="0">
            <a:noAutofit/>
          </a:bodyPr>
          <a:lstStyle/>
          <a:p>
            <a:r>
              <a:rPr lang="en-GB" sz="2400">
                <a:solidFill>
                  <a:srgbClr val="30AD52"/>
                </a:solidFill>
                <a:latin typeface="Calibri"/>
                <a:ea typeface="Calibri"/>
                <a:cs typeface="Calibri"/>
                <a:sym typeface="Calibri"/>
              </a:rPr>
              <a:t>HTML</a:t>
            </a:r>
            <a:endParaRPr sz="2400">
              <a:solidFill>
                <a:srgbClr val="30AD52"/>
              </a:solidFill>
              <a:latin typeface="Calibri"/>
              <a:ea typeface="Calibri"/>
              <a:cs typeface="Calibri"/>
              <a:sym typeface="Calibri"/>
            </a:endParaRPr>
          </a:p>
        </p:txBody>
      </p:sp>
      <p:pic>
        <p:nvPicPr>
          <p:cNvPr id="113" name="Google Shape;113;p26" descr="http://wellwill.neocities.org/html.jpg"/>
          <p:cNvPicPr preferRelativeResize="0"/>
          <p:nvPr/>
        </p:nvPicPr>
        <p:blipFill>
          <a:blip r:embed="rId4">
            <a:alphaModFix/>
          </a:blip>
          <a:stretch>
            <a:fillRect/>
          </a:stretch>
        </p:blipFill>
        <p:spPr>
          <a:xfrm>
            <a:off x="8264534" y="3912100"/>
            <a:ext cx="3254321" cy="2441400"/>
          </a:xfrm>
          <a:prstGeom prst="rect">
            <a:avLst/>
          </a:prstGeom>
          <a:noFill/>
          <a:ln>
            <a:noFill/>
          </a:ln>
        </p:spPr>
      </p:pic>
      <p:sp>
        <p:nvSpPr>
          <p:cNvPr id="114" name="Google Shape;114;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13</a:t>
            </a:fld>
            <a:endParaRPr/>
          </a:p>
        </p:txBody>
      </p:sp>
      <p:pic>
        <p:nvPicPr>
          <p:cNvPr id="115" name="Google Shape;115;p26"/>
          <p:cNvPicPr preferRelativeResize="0"/>
          <p:nvPr/>
        </p:nvPicPr>
        <p:blipFill>
          <a:blip r:embed="rId5">
            <a:alphaModFix/>
          </a:blip>
          <a:stretch>
            <a:fillRect/>
          </a:stretch>
        </p:blipFill>
        <p:spPr>
          <a:xfrm>
            <a:off x="596837" y="3849433"/>
            <a:ext cx="3085465" cy="2893000"/>
          </a:xfrm>
          <a:prstGeom prst="rect">
            <a:avLst/>
          </a:prstGeom>
          <a:noFill/>
          <a:ln>
            <a:noFill/>
          </a:ln>
        </p:spPr>
      </p:pic>
    </p:spTree>
    <p:extLst>
      <p:ext uri="{BB962C8B-B14F-4D97-AF65-F5344CB8AC3E}">
        <p14:creationId xmlns:p14="http://schemas.microsoft.com/office/powerpoint/2010/main" val="23083952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38;p41"/>
          <p:cNvSpPr txBox="1">
            <a:spLocks/>
          </p:cNvSpPr>
          <p:nvPr/>
        </p:nvSpPr>
        <p:spPr>
          <a:xfrm>
            <a:off x="350982" y="461817"/>
            <a:ext cx="11065236" cy="1108364"/>
          </a:xfrm>
          <a:prstGeom prst="rect">
            <a:avLst/>
          </a:prstGeom>
        </p:spPr>
        <p:txBody>
          <a:bodyPr spcFirstLastPara="1" vert="horz" wrap="square" lIns="121900" tIns="121900" rIns="121900" bIns="121900"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smtClean="0">
                <a:solidFill>
                  <a:srgbClr val="352846"/>
                </a:solidFill>
                <a:latin typeface="Calibri"/>
                <a:ea typeface="Calibri"/>
                <a:cs typeface="Calibri"/>
                <a:sym typeface="Calibri"/>
              </a:rPr>
              <a:t>Download Git on Windows </a:t>
            </a:r>
            <a:endParaRPr lang="en-GB" dirty="0">
              <a:solidFill>
                <a:srgbClr val="352846"/>
              </a:solidFill>
              <a:latin typeface="Calibri"/>
              <a:ea typeface="Calibri"/>
              <a:cs typeface="Calibri"/>
              <a:sym typeface="Calibri"/>
            </a:endParaRPr>
          </a:p>
        </p:txBody>
      </p:sp>
      <p:pic>
        <p:nvPicPr>
          <p:cNvPr id="2050" name="Picture 2" descr="Image result for git for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15" y="1856510"/>
            <a:ext cx="4148570" cy="4148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833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Version Control - bash commands intro</a:t>
            </a:r>
            <a:endParaRPr>
              <a:solidFill>
                <a:srgbClr val="352846"/>
              </a:solidFill>
              <a:latin typeface="Calibri"/>
              <a:ea typeface="Calibri"/>
              <a:cs typeface="Calibri"/>
              <a:sym typeface="Calibri"/>
            </a:endParaRPr>
          </a:p>
        </p:txBody>
      </p:sp>
      <p:pic>
        <p:nvPicPr>
          <p:cNvPr id="277" name="Google Shape;277;p45"/>
          <p:cNvPicPr preferRelativeResize="0"/>
          <p:nvPr/>
        </p:nvPicPr>
        <p:blipFill>
          <a:blip r:embed="rId3">
            <a:alphaModFix/>
          </a:blip>
          <a:stretch>
            <a:fillRect/>
          </a:stretch>
        </p:blipFill>
        <p:spPr>
          <a:xfrm>
            <a:off x="415601" y="912899"/>
            <a:ext cx="4436900" cy="5538868"/>
          </a:xfrm>
          <a:prstGeom prst="rect">
            <a:avLst/>
          </a:prstGeom>
          <a:noFill/>
          <a:ln>
            <a:noFill/>
          </a:ln>
        </p:spPr>
      </p:pic>
      <p:pic>
        <p:nvPicPr>
          <p:cNvPr id="278" name="Google Shape;278;p45" descr="http://www.cellbiol.com/bioinformatics_web_development/lib/exe/fetch.php/chapter_2_-_the_linux_operating_system/using_linux_shell_commands.png"/>
          <p:cNvPicPr preferRelativeResize="0"/>
          <p:nvPr/>
        </p:nvPicPr>
        <p:blipFill>
          <a:blip r:embed="rId4">
            <a:alphaModFix/>
          </a:blip>
          <a:stretch>
            <a:fillRect/>
          </a:stretch>
        </p:blipFill>
        <p:spPr>
          <a:xfrm>
            <a:off x="6324567" y="912901"/>
            <a:ext cx="5271855" cy="5422465"/>
          </a:xfrm>
          <a:prstGeom prst="rect">
            <a:avLst/>
          </a:prstGeom>
          <a:noFill/>
          <a:ln>
            <a:noFill/>
          </a:ln>
        </p:spPr>
      </p:pic>
      <p:sp>
        <p:nvSpPr>
          <p:cNvPr id="280" name="Google Shape;280;p4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15</a:t>
            </a:fld>
            <a:endParaRPr/>
          </a:p>
        </p:txBody>
      </p:sp>
    </p:spTree>
    <p:extLst>
      <p:ext uri="{BB962C8B-B14F-4D97-AF65-F5344CB8AC3E}">
        <p14:creationId xmlns:p14="http://schemas.microsoft.com/office/powerpoint/2010/main" val="2618615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a:solidFill>
                  <a:srgbClr val="352846"/>
                </a:solidFill>
                <a:latin typeface="Calibri"/>
                <a:ea typeface="Calibri"/>
                <a:cs typeface="Calibri"/>
                <a:sym typeface="Calibri"/>
              </a:rPr>
              <a:t>Version Control - bash commands intro</a:t>
            </a:r>
            <a:endParaRPr dirty="0">
              <a:solidFill>
                <a:srgbClr val="352846"/>
              </a:solidFill>
              <a:latin typeface="Calibri"/>
              <a:ea typeface="Calibri"/>
              <a:cs typeface="Calibri"/>
              <a:sym typeface="Calibri"/>
            </a:endParaRPr>
          </a:p>
        </p:txBody>
      </p:sp>
      <p:sp>
        <p:nvSpPr>
          <p:cNvPr id="280" name="Google Shape;280;p4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16</a:t>
            </a:fld>
            <a:endParaRPr/>
          </a:p>
        </p:txBody>
      </p:sp>
      <p:sp>
        <p:nvSpPr>
          <p:cNvPr id="4" name="Rectangle 2"/>
          <p:cNvSpPr>
            <a:spLocks noChangeArrowheads="1"/>
          </p:cNvSpPr>
          <p:nvPr/>
        </p:nvSpPr>
        <p:spPr bwMode="auto">
          <a:xfrm>
            <a:off x="285579" y="1069187"/>
            <a:ext cx="113768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0000"/>
                </a:solidFill>
                <a:effectLst/>
                <a:latin typeface="Arial Unicode MS"/>
              </a:rPr>
              <a:t>ls</a:t>
            </a:r>
            <a:r>
              <a:rPr kumimoji="0" lang="en-US" altLang="en-US" sz="2400" b="0" i="0" u="none" strike="noStrike" cap="none" normalizeH="0" baseline="0" dirty="0" smtClean="0">
                <a:ln>
                  <a:noFill/>
                </a:ln>
                <a:solidFill>
                  <a:schemeClr val="tx1"/>
                </a:solidFill>
                <a:effectLst/>
              </a:rPr>
              <a:t> is a </a:t>
            </a:r>
            <a:r>
              <a:rPr kumimoji="0" lang="en-US" altLang="en-US" sz="2400" b="1" i="0" u="none" strike="noStrike" cap="none" normalizeH="0" baseline="0" dirty="0" smtClean="0">
                <a:ln>
                  <a:noFill/>
                </a:ln>
                <a:solidFill>
                  <a:schemeClr val="tx1"/>
                </a:solidFill>
                <a:effectLst/>
                <a:latin typeface="Arial" panose="020B0604020202020204" pitchFamily="34" charset="0"/>
              </a:rPr>
              <a:t>command</a:t>
            </a:r>
            <a:r>
              <a:rPr kumimoji="0" lang="en-US" altLang="en-US" sz="2400" b="0" i="0" u="none" strike="noStrike" cap="none" normalizeH="0" baseline="0" dirty="0" smtClean="0">
                <a:ln>
                  <a:noFill/>
                </a:ln>
                <a:solidFill>
                  <a:schemeClr val="tx1"/>
                </a:solidFill>
                <a:effectLst/>
                <a:latin typeface="Arial" panose="020B0604020202020204" pitchFamily="34" charset="0"/>
              </a:rPr>
              <a:t> which lists files and folders. </a:t>
            </a:r>
            <a:r>
              <a:rPr kumimoji="0" lang="en-US" altLang="en-US" sz="2400" b="0" i="0" u="none" strike="noStrike" cap="none" normalizeH="0" baseline="0" dirty="0" smtClean="0">
                <a:ln>
                  <a:noFill/>
                </a:ln>
                <a:solidFill>
                  <a:schemeClr val="tx1"/>
                </a:solidFill>
                <a:effectLst/>
                <a:latin typeface="Arial Unicode MS"/>
              </a:rPr>
              <a:t>-a</a:t>
            </a:r>
            <a:r>
              <a:rPr kumimoji="0" lang="en-US" altLang="en-US" sz="2400" b="0" i="0" u="none" strike="noStrike" cap="none" normalizeH="0" baseline="0" dirty="0" smtClean="0">
                <a:ln>
                  <a:noFill/>
                </a:ln>
                <a:solidFill>
                  <a:schemeClr val="tx1"/>
                </a:solidFill>
                <a:effectLst/>
              </a:rPr>
              <a:t> is an </a:t>
            </a:r>
            <a:r>
              <a:rPr kumimoji="0" lang="en-US" altLang="en-US" sz="2400" b="1" i="0" u="none" strike="noStrike" cap="none" normalizeH="0" baseline="0" dirty="0" smtClean="0">
                <a:ln>
                  <a:noFill/>
                </a:ln>
                <a:solidFill>
                  <a:schemeClr val="tx1"/>
                </a:solidFill>
                <a:effectLst/>
                <a:latin typeface="Arial" panose="020B0604020202020204" pitchFamily="34" charset="0"/>
              </a:rPr>
              <a:t>option</a:t>
            </a:r>
            <a:r>
              <a:rPr kumimoji="0" lang="en-US" altLang="en-US" sz="2400" b="0" i="0" u="none" strike="noStrike" cap="none" normalizeH="0" baseline="0" dirty="0" smtClean="0">
                <a:ln>
                  <a:noFill/>
                </a:ln>
                <a:solidFill>
                  <a:schemeClr val="tx1"/>
                </a:solidFill>
                <a:effectLst/>
                <a:latin typeface="Arial" panose="020B0604020202020204" pitchFamily="34" charset="0"/>
              </a:rPr>
              <a:t> to display hidden files </a:t>
            </a:r>
          </a:p>
        </p:txBody>
      </p:sp>
      <p:sp>
        <p:nvSpPr>
          <p:cNvPr id="9" name="Rectangle 2"/>
          <p:cNvSpPr>
            <a:spLocks noChangeArrowheads="1"/>
          </p:cNvSpPr>
          <p:nvPr/>
        </p:nvSpPr>
        <p:spPr bwMode="auto">
          <a:xfrm>
            <a:off x="285579" y="1877430"/>
            <a:ext cx="1030609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smtClean="0">
                <a:ln>
                  <a:noFill/>
                </a:ln>
                <a:solidFill>
                  <a:srgbClr val="FF0000"/>
                </a:solidFill>
                <a:effectLst/>
                <a:latin typeface="Arial Unicode MS"/>
              </a:rPr>
              <a:t>cd</a:t>
            </a:r>
            <a:r>
              <a:rPr kumimoji="0" lang="en-US" altLang="en-US" sz="2400" b="0" i="0" u="none" strike="noStrike" cap="none" normalizeH="0" baseline="0" dirty="0" smtClean="0">
                <a:ln>
                  <a:noFill/>
                </a:ln>
                <a:solidFill>
                  <a:schemeClr val="tx1"/>
                </a:solidFill>
                <a:effectLst/>
              </a:rPr>
              <a:t> </a:t>
            </a:r>
            <a:r>
              <a:rPr lang="en-US" sz="2400" dirty="0" smtClean="0"/>
              <a:t>command stands for </a:t>
            </a:r>
            <a:r>
              <a:rPr lang="en-US" sz="2400" i="1" dirty="0" smtClean="0"/>
              <a:t>change directory</a:t>
            </a:r>
            <a:r>
              <a:rPr lang="en-US" sz="2400" dirty="0" smtClean="0"/>
              <a:t> and it is used to go to other directories.</a:t>
            </a: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cd - : got to previous directory</a:t>
            </a:r>
          </a:p>
        </p:txBody>
      </p:sp>
      <p:sp>
        <p:nvSpPr>
          <p:cNvPr id="10" name="Rectangle 2"/>
          <p:cNvSpPr>
            <a:spLocks noChangeArrowheads="1"/>
          </p:cNvSpPr>
          <p:nvPr/>
        </p:nvSpPr>
        <p:spPr bwMode="auto">
          <a:xfrm>
            <a:off x="285579" y="2911910"/>
            <a:ext cx="58508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400" b="1" dirty="0" smtClean="0">
                <a:solidFill>
                  <a:srgbClr val="FF0000"/>
                </a:solidFill>
                <a:latin typeface="Arial Unicode MS"/>
              </a:rPr>
              <a:t>Hint: Pressing “Tab” will autocomplete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285579" y="3577058"/>
            <a:ext cx="6042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err="1" smtClean="0">
                <a:ln>
                  <a:noFill/>
                </a:ln>
                <a:solidFill>
                  <a:srgbClr val="FF0000"/>
                </a:solidFill>
                <a:effectLst/>
                <a:latin typeface="Arial Unicode MS"/>
              </a:rPr>
              <a:t>mkdir</a:t>
            </a:r>
            <a:r>
              <a:rPr kumimoji="0" lang="en-US" altLang="en-US" sz="2400" b="0" i="0" u="none" strike="noStrike" cap="none" normalizeH="0" baseline="0" dirty="0" smtClean="0">
                <a:ln>
                  <a:noFill/>
                </a:ln>
                <a:solidFill>
                  <a:schemeClr val="tx1"/>
                </a:solidFill>
                <a:effectLst/>
              </a:rPr>
              <a:t> </a:t>
            </a:r>
            <a:r>
              <a:rPr lang="en-US" sz="2400" dirty="0" smtClean="0"/>
              <a:t>used to create a new directory or folder</a:t>
            </a: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Ex) </a:t>
            </a:r>
            <a:r>
              <a:rPr kumimoji="0" lang="en-US" altLang="en-US" sz="2400" b="0" i="0" u="none" strike="noStrike" cap="none" normalizeH="0" baseline="0" dirty="0" err="1" smtClean="0">
                <a:ln>
                  <a:noFill/>
                </a:ln>
                <a:solidFill>
                  <a:schemeClr val="tx1"/>
                </a:solidFill>
                <a:effectLst/>
                <a:latin typeface="Arial" panose="020B0604020202020204" pitchFamily="34" charset="0"/>
              </a:rPr>
              <a:t>mkdir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firstproject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285579" y="4611538"/>
            <a:ext cx="50208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smtClean="0">
                <a:ln>
                  <a:noFill/>
                </a:ln>
                <a:solidFill>
                  <a:srgbClr val="FF0000"/>
                </a:solidFill>
                <a:effectLst/>
                <a:latin typeface="Arial Unicode MS"/>
              </a:rPr>
              <a:t>touch</a:t>
            </a:r>
            <a:r>
              <a:rPr kumimoji="0" lang="en-US" altLang="en-US" sz="2400" b="0" i="0" u="none" strike="noStrike" cap="none" normalizeH="0" baseline="0" dirty="0" smtClean="0">
                <a:ln>
                  <a:noFill/>
                </a:ln>
                <a:solidFill>
                  <a:schemeClr val="tx1"/>
                </a:solidFill>
                <a:effectLst/>
              </a:rPr>
              <a:t> </a:t>
            </a:r>
            <a:r>
              <a:rPr lang="en-US" sz="2400" dirty="0" smtClean="0"/>
              <a:t>used to create a new empty file</a:t>
            </a: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Ex) touch hello.txt</a:t>
            </a:r>
          </a:p>
        </p:txBody>
      </p:sp>
      <p:sp>
        <p:nvSpPr>
          <p:cNvPr id="13" name="Rectangle 2"/>
          <p:cNvSpPr>
            <a:spLocks noChangeArrowheads="1"/>
          </p:cNvSpPr>
          <p:nvPr/>
        </p:nvSpPr>
        <p:spPr bwMode="auto">
          <a:xfrm>
            <a:off x="285579" y="5830684"/>
            <a:ext cx="46056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1" i="0" u="none" strike="noStrike" cap="none" normalizeH="0" baseline="0" dirty="0" err="1" smtClean="0">
                <a:ln>
                  <a:noFill/>
                </a:ln>
                <a:solidFill>
                  <a:srgbClr val="FF0000"/>
                </a:solidFill>
                <a:effectLst/>
                <a:latin typeface="Arial Unicode MS"/>
              </a:rPr>
              <a:t>whoami</a:t>
            </a:r>
            <a:r>
              <a:rPr kumimoji="0" lang="en-US" altLang="en-US" sz="2400" b="0" i="0" u="none" strike="noStrike" cap="none" normalizeH="0" baseline="0" dirty="0" smtClean="0">
                <a:ln>
                  <a:noFill/>
                </a:ln>
                <a:solidFill>
                  <a:schemeClr val="tx1"/>
                </a:solidFill>
                <a:effectLst/>
              </a:rPr>
              <a:t> </a:t>
            </a:r>
            <a:r>
              <a:rPr lang="en-US" sz="2400" dirty="0" smtClean="0"/>
              <a:t>will tell you who you are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2224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Documentation Tips</a:t>
            </a:r>
            <a:endParaRPr dirty="0">
              <a:solidFill>
                <a:srgbClr val="352846"/>
              </a:solidFill>
              <a:latin typeface="Calibri"/>
              <a:ea typeface="Calibri"/>
              <a:cs typeface="Calibri"/>
              <a:sym typeface="Calibri"/>
            </a:endParaRPr>
          </a:p>
        </p:txBody>
      </p:sp>
      <p:sp>
        <p:nvSpPr>
          <p:cNvPr id="280" name="Google Shape;280;p4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17</a:t>
            </a:fld>
            <a:endParaRPr/>
          </a:p>
        </p:txBody>
      </p:sp>
      <p:sp>
        <p:nvSpPr>
          <p:cNvPr id="4" name="Rectangle 2"/>
          <p:cNvSpPr>
            <a:spLocks noChangeArrowheads="1"/>
          </p:cNvSpPr>
          <p:nvPr/>
        </p:nvSpPr>
        <p:spPr bwMode="auto">
          <a:xfrm>
            <a:off x="415600" y="1272694"/>
            <a:ext cx="1047754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0000"/>
                </a:solidFill>
                <a:effectLst/>
                <a:latin typeface="Arial Unicode MS"/>
              </a:rPr>
              <a:t>* Don’t use “space” to name a file or folder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FF0000"/>
                </a:solidFill>
                <a:latin typeface="Arial Unicode MS"/>
              </a:rPr>
              <a:t>Ex) Project Management </a:t>
            </a:r>
            <a:r>
              <a:rPr lang="en-US" altLang="en-US" sz="2400" b="1" dirty="0" smtClean="0">
                <a:solidFill>
                  <a:srgbClr val="FF0000"/>
                </a:solidFill>
                <a:latin typeface="Arial Unicode MS"/>
                <a:sym typeface="Wingdings" panose="05000000000000000000" pitchFamily="2" charset="2"/>
              </a:rPr>
              <a:t> </a:t>
            </a:r>
            <a:r>
              <a:rPr lang="en-US" altLang="en-US" sz="2400" b="1" dirty="0" err="1" smtClean="0">
                <a:solidFill>
                  <a:srgbClr val="FF0000"/>
                </a:solidFill>
                <a:latin typeface="Arial Unicode MS"/>
                <a:sym typeface="Wingdings" panose="05000000000000000000" pitchFamily="2" charset="2"/>
              </a:rPr>
              <a:t>project_management</a:t>
            </a:r>
            <a:endParaRPr lang="en-US" altLang="en-US" sz="2400" b="1" dirty="0" smtClean="0">
              <a:solidFill>
                <a:srgbClr val="FF0000"/>
              </a:solidFill>
              <a:latin typeface="Arial Unicode MS"/>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FF0000"/>
              </a:solidFill>
              <a:effectLst/>
              <a:latin typeface="Arial Unicode MS"/>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FF0000"/>
                </a:solidFill>
                <a:latin typeface="Arial Unicode MS"/>
                <a:sym typeface="Wingdings" panose="05000000000000000000" pitchFamily="2" charset="2"/>
              </a:rPr>
              <a:t>It is also recommended to not use upper cases for the same scenarios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rgbClr val="FF0000"/>
              </a:solidFill>
              <a:effectLst/>
              <a:latin typeface="Arial Unicode MS"/>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solidFill>
                  <a:srgbClr val="FF0000"/>
                </a:solidFill>
                <a:latin typeface="Arial Unicode MS"/>
                <a:sym typeface="Wingdings" panose="05000000000000000000" pitchFamily="2" charset="2"/>
              </a:rPr>
              <a:t>* Use the same machine all the time (</a:t>
            </a:r>
            <a:r>
              <a:rPr lang="en-US" altLang="en-US" sz="2400" b="1" dirty="0" err="1" smtClean="0">
                <a:solidFill>
                  <a:srgbClr val="FF0000"/>
                </a:solidFill>
                <a:latin typeface="Arial Unicode MS"/>
                <a:sym typeface="Wingdings" panose="05000000000000000000" pitchFamily="2" charset="2"/>
              </a:rPr>
              <a:t>labtop</a:t>
            </a:r>
            <a:r>
              <a:rPr lang="en-US" altLang="en-US" sz="2400" b="1" dirty="0" smtClean="0">
                <a:solidFill>
                  <a:srgbClr val="FF0000"/>
                </a:solidFill>
                <a:latin typeface="Arial Unicode MS"/>
                <a:sym typeface="Wingdings" panose="05000000000000000000" pitchFamily="2" charset="2"/>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244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Version Control - concept</a:t>
            </a:r>
            <a:endParaRPr>
              <a:solidFill>
                <a:srgbClr val="352846"/>
              </a:solidFill>
              <a:latin typeface="Calibri"/>
              <a:ea typeface="Calibri"/>
              <a:cs typeface="Calibri"/>
              <a:sym typeface="Calibri"/>
            </a:endParaRPr>
          </a:p>
        </p:txBody>
      </p:sp>
      <p:sp>
        <p:nvSpPr>
          <p:cNvPr id="230" name="Google Shape;230;p40"/>
          <p:cNvSpPr txBox="1">
            <a:spLocks noGrp="1"/>
          </p:cNvSpPr>
          <p:nvPr>
            <p:ph type="body" idx="1"/>
          </p:nvPr>
        </p:nvSpPr>
        <p:spPr>
          <a:xfrm>
            <a:off x="415600" y="763600"/>
            <a:ext cx="11360800" cy="1635200"/>
          </a:xfrm>
          <a:prstGeom prst="rect">
            <a:avLst/>
          </a:prstGeom>
        </p:spPr>
        <p:txBody>
          <a:bodyPr spcFirstLastPara="1" vert="horz" wrap="square" lIns="121900" tIns="121900" rIns="121900" bIns="121900" rtlCol="0" anchor="t" anchorCtr="0">
            <a:noAutofit/>
          </a:bodyPr>
          <a:lstStyle/>
          <a:p>
            <a:pPr marL="0" indent="0">
              <a:buNone/>
            </a:pPr>
            <a:r>
              <a:rPr lang="en-GB" b="1" u="sng">
                <a:solidFill>
                  <a:srgbClr val="30AD52"/>
                </a:solidFill>
                <a:latin typeface="Calibri"/>
                <a:ea typeface="Calibri"/>
                <a:cs typeface="Calibri"/>
                <a:sym typeface="Calibri"/>
              </a:rPr>
              <a:t>Definition</a:t>
            </a:r>
            <a:r>
              <a:rPr lang="en-GB" b="1">
                <a:solidFill>
                  <a:srgbClr val="30AD52"/>
                </a:solidFill>
                <a:latin typeface="Calibri"/>
                <a:ea typeface="Calibri"/>
                <a:cs typeface="Calibri"/>
                <a:sym typeface="Calibri"/>
              </a:rPr>
              <a:t>:</a:t>
            </a:r>
            <a:r>
              <a:rPr lang="en-GB">
                <a:solidFill>
                  <a:srgbClr val="30AD52"/>
                </a:solidFill>
                <a:latin typeface="Calibri"/>
                <a:ea typeface="Calibri"/>
                <a:cs typeface="Calibri"/>
                <a:sym typeface="Calibri"/>
              </a:rPr>
              <a:t> the management of changes to documents, computer programs, large web sites, and other collections of information</a:t>
            </a:r>
            <a:endParaRPr>
              <a:solidFill>
                <a:srgbClr val="30AD52"/>
              </a:solidFill>
              <a:latin typeface="Calibri"/>
              <a:ea typeface="Calibri"/>
              <a:cs typeface="Calibri"/>
              <a:sym typeface="Calibri"/>
            </a:endParaRPr>
          </a:p>
          <a:p>
            <a:pPr marL="0" indent="0">
              <a:spcBef>
                <a:spcPts val="2133"/>
              </a:spcBef>
              <a:buNone/>
            </a:pPr>
            <a:r>
              <a:rPr lang="en-GB" b="1" u="sng">
                <a:solidFill>
                  <a:srgbClr val="30AD52"/>
                </a:solidFill>
                <a:latin typeface="Calibri"/>
                <a:ea typeface="Calibri"/>
                <a:cs typeface="Calibri"/>
                <a:sym typeface="Calibri"/>
              </a:rPr>
              <a:t>Why</a:t>
            </a:r>
            <a:r>
              <a:rPr lang="en-GB" b="1">
                <a:solidFill>
                  <a:srgbClr val="30AD52"/>
                </a:solidFill>
                <a:latin typeface="Calibri"/>
                <a:ea typeface="Calibri"/>
                <a:cs typeface="Calibri"/>
                <a:sym typeface="Calibri"/>
              </a:rPr>
              <a:t>: </a:t>
            </a:r>
            <a:r>
              <a:rPr lang="en-GB">
                <a:solidFill>
                  <a:srgbClr val="30AD52"/>
                </a:solidFill>
                <a:latin typeface="Calibri"/>
                <a:ea typeface="Calibri"/>
                <a:cs typeface="Calibri"/>
                <a:sym typeface="Calibri"/>
              </a:rPr>
              <a:t>teamwork, understanding, storing and restoring versions, backup</a:t>
            </a:r>
            <a:endParaRPr u="sng">
              <a:solidFill>
                <a:srgbClr val="30AD52"/>
              </a:solidFill>
              <a:latin typeface="Calibri"/>
              <a:ea typeface="Calibri"/>
              <a:cs typeface="Calibri"/>
              <a:sym typeface="Calibri"/>
            </a:endParaRPr>
          </a:p>
          <a:p>
            <a:pPr marL="0" indent="0">
              <a:spcBef>
                <a:spcPts val="2133"/>
              </a:spcBef>
              <a:buNone/>
            </a:pPr>
            <a:endParaRPr/>
          </a:p>
          <a:p>
            <a:pPr marL="0" indent="0">
              <a:spcBef>
                <a:spcPts val="2133"/>
              </a:spcBef>
              <a:buNone/>
            </a:pPr>
            <a:endParaRPr b="1"/>
          </a:p>
          <a:p>
            <a:pPr marL="0" indent="0">
              <a:spcBef>
                <a:spcPts val="2133"/>
              </a:spcBef>
              <a:buNone/>
            </a:pPr>
            <a:endParaRPr b="1"/>
          </a:p>
          <a:p>
            <a:pPr marL="0" indent="0">
              <a:spcBef>
                <a:spcPts val="2133"/>
              </a:spcBef>
              <a:spcAft>
                <a:spcPts val="2133"/>
              </a:spcAft>
              <a:buNone/>
            </a:pPr>
            <a:endParaRPr b="1"/>
          </a:p>
        </p:txBody>
      </p:sp>
      <p:pic>
        <p:nvPicPr>
          <p:cNvPr id="231" name="Google Shape;231;p40" descr="Version control XKCD style"/>
          <p:cNvPicPr preferRelativeResize="0"/>
          <p:nvPr/>
        </p:nvPicPr>
        <p:blipFill>
          <a:blip r:embed="rId3">
            <a:alphaModFix/>
          </a:blip>
          <a:stretch>
            <a:fillRect/>
          </a:stretch>
        </p:blipFill>
        <p:spPr>
          <a:xfrm>
            <a:off x="464634" y="2735534"/>
            <a:ext cx="8579711" cy="3943167"/>
          </a:xfrm>
          <a:prstGeom prst="rect">
            <a:avLst/>
          </a:prstGeom>
          <a:noFill/>
          <a:ln>
            <a:noFill/>
          </a:ln>
        </p:spPr>
      </p:pic>
      <p:sp>
        <p:nvSpPr>
          <p:cNvPr id="232" name="Google Shape;232;p4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18</a:t>
            </a:fld>
            <a:endParaRPr/>
          </a:p>
        </p:txBody>
      </p:sp>
      <p:sp>
        <p:nvSpPr>
          <p:cNvPr id="233" name="Google Shape;233;p40"/>
          <p:cNvSpPr txBox="1"/>
          <p:nvPr/>
        </p:nvSpPr>
        <p:spPr>
          <a:xfrm>
            <a:off x="8843967" y="4099517"/>
            <a:ext cx="3115600" cy="1418400"/>
          </a:xfrm>
          <a:prstGeom prst="rect">
            <a:avLst/>
          </a:prstGeom>
          <a:noFill/>
          <a:ln>
            <a:noFill/>
          </a:ln>
        </p:spPr>
        <p:txBody>
          <a:bodyPr spcFirstLastPara="1" wrap="square" lIns="121900" tIns="121900" rIns="121900" bIns="121900" anchor="t" anchorCtr="0">
            <a:noAutofit/>
          </a:bodyPr>
          <a:lstStyle/>
          <a:p>
            <a:pPr algn="ctr">
              <a:lnSpc>
                <a:spcPct val="115000"/>
              </a:lnSpc>
              <a:spcAft>
                <a:spcPts val="2133"/>
              </a:spcAft>
              <a:buClr>
                <a:schemeClr val="dk1"/>
              </a:buClr>
              <a:buSzPts val="1100"/>
            </a:pPr>
            <a:r>
              <a:rPr lang="en-GB" sz="2400" u="sng">
                <a:solidFill>
                  <a:srgbClr val="30AD52"/>
                </a:solidFill>
                <a:latin typeface="Calibri"/>
                <a:ea typeface="Calibri"/>
                <a:cs typeface="Calibri"/>
                <a:sym typeface="Calibri"/>
              </a:rPr>
              <a:t>Dropbox is not a version control system!!!</a:t>
            </a:r>
            <a:endParaRPr sz="2400"/>
          </a:p>
        </p:txBody>
      </p:sp>
    </p:spTree>
    <p:extLst>
      <p:ext uri="{BB962C8B-B14F-4D97-AF65-F5344CB8AC3E}">
        <p14:creationId xmlns:p14="http://schemas.microsoft.com/office/powerpoint/2010/main" val="4246750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1"/>
          <p:cNvSpPr txBox="1">
            <a:spLocks noGrp="1"/>
          </p:cNvSpPr>
          <p:nvPr>
            <p:ph type="title"/>
          </p:nvPr>
        </p:nvSpPr>
        <p:spPr>
          <a:xfrm>
            <a:off x="0" y="0"/>
            <a:ext cx="11360800" cy="763600"/>
          </a:xfrm>
          <a:prstGeom prst="rect">
            <a:avLst/>
          </a:prstGeom>
        </p:spPr>
        <p:txBody>
          <a:bodyPr spcFirstLastPara="1" vert="horz" wrap="square" lIns="121900" tIns="121900" rIns="121900" bIns="121900" rtlCol="0" anchor="t" anchorCtr="0">
            <a:noAutofit/>
          </a:bodyPr>
          <a:lstStyle/>
          <a:p>
            <a:pPr algn="ctr"/>
            <a:r>
              <a:rPr lang="en-GB" dirty="0">
                <a:solidFill>
                  <a:srgbClr val="352846"/>
                </a:solidFill>
                <a:latin typeface="Calibri"/>
                <a:ea typeface="Calibri"/>
                <a:cs typeface="Calibri"/>
                <a:sym typeface="Calibri"/>
              </a:rPr>
              <a:t>Version control - basics</a:t>
            </a:r>
            <a:endParaRPr dirty="0">
              <a:solidFill>
                <a:srgbClr val="352846"/>
              </a:solidFill>
              <a:latin typeface="Calibri"/>
              <a:ea typeface="Calibri"/>
              <a:cs typeface="Calibri"/>
              <a:sym typeface="Calibri"/>
            </a:endParaRPr>
          </a:p>
        </p:txBody>
      </p:sp>
      <p:pic>
        <p:nvPicPr>
          <p:cNvPr id="239" name="Google Shape;239;p41" descr="https://homes.cs.washington.edu/~mernst/advice/version-control-fig3.png"/>
          <p:cNvPicPr preferRelativeResize="0"/>
          <p:nvPr/>
        </p:nvPicPr>
        <p:blipFill>
          <a:blip r:embed="rId3">
            <a:alphaModFix/>
          </a:blip>
          <a:stretch>
            <a:fillRect/>
          </a:stretch>
        </p:blipFill>
        <p:spPr>
          <a:xfrm>
            <a:off x="6480501" y="2349434"/>
            <a:ext cx="5295900" cy="4076700"/>
          </a:xfrm>
          <a:prstGeom prst="rect">
            <a:avLst/>
          </a:prstGeom>
          <a:noFill/>
          <a:ln>
            <a:noFill/>
          </a:ln>
        </p:spPr>
      </p:pic>
      <p:pic>
        <p:nvPicPr>
          <p:cNvPr id="240" name="Google Shape;240;p41" descr="https://homes.cs.washington.edu/~mernst/advice/version-control-fig2.png"/>
          <p:cNvPicPr preferRelativeResize="0"/>
          <p:nvPr/>
        </p:nvPicPr>
        <p:blipFill>
          <a:blip r:embed="rId4">
            <a:alphaModFix/>
          </a:blip>
          <a:stretch>
            <a:fillRect/>
          </a:stretch>
        </p:blipFill>
        <p:spPr>
          <a:xfrm>
            <a:off x="415601" y="2247834"/>
            <a:ext cx="5724367" cy="4076700"/>
          </a:xfrm>
          <a:prstGeom prst="rect">
            <a:avLst/>
          </a:prstGeom>
          <a:noFill/>
          <a:ln>
            <a:noFill/>
          </a:ln>
        </p:spPr>
      </p:pic>
      <p:sp>
        <p:nvSpPr>
          <p:cNvPr id="241" name="Google Shape;241;p41"/>
          <p:cNvSpPr txBox="1">
            <a:spLocks noGrp="1"/>
          </p:cNvSpPr>
          <p:nvPr>
            <p:ph type="body" idx="1"/>
          </p:nvPr>
        </p:nvSpPr>
        <p:spPr>
          <a:xfrm>
            <a:off x="415600" y="891333"/>
            <a:ext cx="11360800" cy="1075200"/>
          </a:xfrm>
          <a:prstGeom prst="rect">
            <a:avLst/>
          </a:prstGeom>
        </p:spPr>
        <p:txBody>
          <a:bodyPr spcFirstLastPara="1" vert="horz" wrap="square" lIns="121900" tIns="121900" rIns="121900" bIns="121900" rtlCol="0" anchor="t" anchorCtr="0">
            <a:noAutofit/>
          </a:bodyPr>
          <a:lstStyle/>
          <a:p>
            <a:pPr marL="0" indent="0">
              <a:buNone/>
            </a:pPr>
            <a:r>
              <a:rPr lang="en-GB" sz="1867" b="1" u="sng">
                <a:solidFill>
                  <a:srgbClr val="30AD52"/>
                </a:solidFill>
              </a:rPr>
              <a:t>Advantages of Distributed version control</a:t>
            </a:r>
            <a:r>
              <a:rPr lang="en-GB" sz="1867" b="1">
                <a:solidFill>
                  <a:srgbClr val="30AD52"/>
                </a:solidFill>
              </a:rPr>
              <a:t>:</a:t>
            </a:r>
            <a:r>
              <a:rPr lang="en-GB" sz="1867">
                <a:solidFill>
                  <a:srgbClr val="30AD52"/>
                </a:solidFill>
              </a:rPr>
              <a:t> </a:t>
            </a:r>
            <a:endParaRPr sz="1867">
              <a:solidFill>
                <a:srgbClr val="30AD52"/>
              </a:solidFill>
            </a:endParaRPr>
          </a:p>
          <a:p>
            <a:pPr marL="0" indent="0">
              <a:spcBef>
                <a:spcPts val="2133"/>
              </a:spcBef>
              <a:buNone/>
            </a:pPr>
            <a:r>
              <a:rPr lang="en-GB" sz="1867">
                <a:solidFill>
                  <a:srgbClr val="30AD52"/>
                </a:solidFill>
              </a:rPr>
              <a:t>multiple central repositories (no Single Point Of Failure), faster and safer local operations</a:t>
            </a:r>
            <a:r>
              <a:rPr lang="en-GB" sz="1867"/>
              <a:t> </a:t>
            </a:r>
            <a:endParaRPr sz="1867"/>
          </a:p>
          <a:p>
            <a:pPr marL="0" indent="0">
              <a:spcBef>
                <a:spcPts val="2133"/>
              </a:spcBef>
              <a:buNone/>
            </a:pPr>
            <a:endParaRPr/>
          </a:p>
          <a:p>
            <a:pPr marL="0" indent="0">
              <a:spcBef>
                <a:spcPts val="2133"/>
              </a:spcBef>
              <a:buNone/>
            </a:pPr>
            <a:endParaRPr b="1"/>
          </a:p>
          <a:p>
            <a:pPr marL="0" indent="0">
              <a:spcBef>
                <a:spcPts val="2133"/>
              </a:spcBef>
              <a:buNone/>
            </a:pPr>
            <a:endParaRPr b="1"/>
          </a:p>
          <a:p>
            <a:pPr marL="0" indent="0">
              <a:spcBef>
                <a:spcPts val="2133"/>
              </a:spcBef>
              <a:spcAft>
                <a:spcPts val="2133"/>
              </a:spcAft>
              <a:buNone/>
            </a:pPr>
            <a:endParaRPr b="1"/>
          </a:p>
        </p:txBody>
      </p:sp>
      <p:sp>
        <p:nvSpPr>
          <p:cNvPr id="242" name="Google Shape;242;p4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19</a:t>
            </a:fld>
            <a:endParaRPr/>
          </a:p>
        </p:txBody>
      </p:sp>
    </p:spTree>
    <p:extLst>
      <p:ext uri="{BB962C8B-B14F-4D97-AF65-F5344CB8AC3E}">
        <p14:creationId xmlns:p14="http://schemas.microsoft.com/office/powerpoint/2010/main" val="518086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584775"/>
          </a:xfrm>
          <a:prstGeom prst="rect">
            <a:avLst/>
          </a:prstGeom>
          <a:noFill/>
        </p:spPr>
        <p:txBody>
          <a:bodyPr wrap="square" rtlCol="0">
            <a:spAutoFit/>
          </a:bodyPr>
          <a:lstStyle/>
          <a:p>
            <a:r>
              <a:rPr lang="en-US" sz="3200" b="1" dirty="0" err="1" smtClean="0">
                <a:latin typeface="Dubai" panose="020B0503030403030204" pitchFamily="34" charset="-78"/>
                <a:cs typeface="Dubai" panose="020B0503030403030204" pitchFamily="34" charset="-78"/>
              </a:rPr>
              <a:t>Fabcademy</a:t>
            </a:r>
            <a:r>
              <a:rPr lang="en-US" sz="3200" b="1" dirty="0" smtClean="0">
                <a:latin typeface="Dubai" panose="020B0503030403030204" pitchFamily="34" charset="-78"/>
                <a:cs typeface="Dubai" panose="020B0503030403030204" pitchFamily="34" charset="-78"/>
              </a:rPr>
              <a:t> Ethics</a:t>
            </a:r>
            <a:endParaRPr lang="en-US" sz="3200" b="1" dirty="0">
              <a:latin typeface="Dubai" panose="020B0503030403030204" pitchFamily="34" charset="-78"/>
              <a:cs typeface="Dubai" panose="020B0503030403030204" pitchFamily="34" charset="-78"/>
            </a:endParaRPr>
          </a:p>
        </p:txBody>
      </p:sp>
      <p:sp>
        <p:nvSpPr>
          <p:cNvPr id="3" name="Rectangle 2"/>
          <p:cNvSpPr/>
          <p:nvPr/>
        </p:nvSpPr>
        <p:spPr>
          <a:xfrm>
            <a:off x="572655" y="1609591"/>
            <a:ext cx="10141527" cy="4524315"/>
          </a:xfrm>
          <a:prstGeom prst="rect">
            <a:avLst/>
          </a:prstGeom>
        </p:spPr>
        <p:txBody>
          <a:bodyPr wrap="square">
            <a:spAutoFit/>
          </a:bodyPr>
          <a:lstStyle/>
          <a:p>
            <a:r>
              <a:rPr lang="en-US" sz="3200" dirty="0" smtClean="0"/>
              <a:t>1- Always reply to emails</a:t>
            </a:r>
          </a:p>
          <a:p>
            <a:r>
              <a:rPr lang="en-US" sz="3200" dirty="0" smtClean="0"/>
              <a:t>2- Always ask</a:t>
            </a:r>
          </a:p>
          <a:p>
            <a:r>
              <a:rPr lang="en-US" sz="3200" dirty="0" smtClean="0"/>
              <a:t>3- Attend all workshops</a:t>
            </a:r>
          </a:p>
          <a:p>
            <a:r>
              <a:rPr lang="en-US" sz="3200" dirty="0" smtClean="0"/>
              <a:t>4- Come to the </a:t>
            </a:r>
            <a:r>
              <a:rPr lang="en-US" sz="3200" dirty="0" err="1" smtClean="0"/>
              <a:t>fablab</a:t>
            </a:r>
            <a:r>
              <a:rPr lang="en-US" sz="3200" dirty="0" smtClean="0"/>
              <a:t> more often</a:t>
            </a:r>
          </a:p>
          <a:p>
            <a:r>
              <a:rPr lang="en-US" sz="3200" dirty="0"/>
              <a:t>5</a:t>
            </a:r>
            <a:r>
              <a:rPr lang="en-US" sz="3200" dirty="0" smtClean="0"/>
              <a:t>- Give credit to others</a:t>
            </a:r>
          </a:p>
          <a:p>
            <a:r>
              <a:rPr lang="en-US" sz="3200" dirty="0"/>
              <a:t>6</a:t>
            </a:r>
            <a:r>
              <a:rPr lang="en-US" sz="3200" dirty="0" smtClean="0"/>
              <a:t>- Search, search and learn</a:t>
            </a:r>
          </a:p>
          <a:p>
            <a:r>
              <a:rPr lang="en-US" sz="3200" dirty="0" smtClean="0"/>
              <a:t>7- Use your own documentation style</a:t>
            </a:r>
          </a:p>
          <a:p>
            <a:r>
              <a:rPr lang="en-US" sz="3200" dirty="0" smtClean="0"/>
              <a:t>8- Document as you go</a:t>
            </a:r>
          </a:p>
          <a:p>
            <a:r>
              <a:rPr lang="en-US" sz="3200" dirty="0" smtClean="0"/>
              <a:t>9- Document Everything</a:t>
            </a:r>
            <a:endParaRPr lang="en-US" sz="3200" dirty="0"/>
          </a:p>
        </p:txBody>
      </p:sp>
    </p:spTree>
    <p:extLst>
      <p:ext uri="{BB962C8B-B14F-4D97-AF65-F5344CB8AC3E}">
        <p14:creationId xmlns:p14="http://schemas.microsoft.com/office/powerpoint/2010/main" val="101823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Version control - git</a:t>
            </a:r>
            <a:endParaRPr>
              <a:solidFill>
                <a:srgbClr val="352846"/>
              </a:solidFill>
              <a:latin typeface="Calibri"/>
              <a:ea typeface="Calibri"/>
              <a:cs typeface="Calibri"/>
              <a:sym typeface="Calibri"/>
            </a:endParaRPr>
          </a:p>
        </p:txBody>
      </p:sp>
      <p:pic>
        <p:nvPicPr>
          <p:cNvPr id="248" name="Google Shape;248;p42" descr="Bildergebnis für git logo"/>
          <p:cNvPicPr preferRelativeResize="0"/>
          <p:nvPr/>
        </p:nvPicPr>
        <p:blipFill>
          <a:blip r:embed="rId3">
            <a:alphaModFix/>
          </a:blip>
          <a:stretch>
            <a:fillRect/>
          </a:stretch>
        </p:blipFill>
        <p:spPr>
          <a:xfrm>
            <a:off x="2215634" y="1262572"/>
            <a:ext cx="3096433" cy="1295233"/>
          </a:xfrm>
          <a:prstGeom prst="rect">
            <a:avLst/>
          </a:prstGeom>
          <a:noFill/>
          <a:ln>
            <a:noFill/>
          </a:ln>
        </p:spPr>
      </p:pic>
      <p:pic>
        <p:nvPicPr>
          <p:cNvPr id="249" name="Google Shape;249;p42" descr="http://www.socialtalent.co/wp-content/uploads/2015/03/github-logo.jpg"/>
          <p:cNvPicPr preferRelativeResize="0"/>
          <p:nvPr/>
        </p:nvPicPr>
        <p:blipFill>
          <a:blip r:embed="rId4">
            <a:alphaModFix/>
          </a:blip>
          <a:stretch>
            <a:fillRect/>
          </a:stretch>
        </p:blipFill>
        <p:spPr>
          <a:xfrm>
            <a:off x="314001" y="3461734"/>
            <a:ext cx="2325500" cy="2704733"/>
          </a:xfrm>
          <a:prstGeom prst="rect">
            <a:avLst/>
          </a:prstGeom>
          <a:noFill/>
          <a:ln>
            <a:noFill/>
          </a:ln>
        </p:spPr>
      </p:pic>
      <p:pic>
        <p:nvPicPr>
          <p:cNvPr id="250" name="Google Shape;250;p42" descr="https://forum.gitlab.com/uploads/default/original/1X/277d9badcbd723e913b3a41e64e8d2f3d2c80598.png"/>
          <p:cNvPicPr preferRelativeResize="0"/>
          <p:nvPr/>
        </p:nvPicPr>
        <p:blipFill>
          <a:blip r:embed="rId5">
            <a:alphaModFix/>
          </a:blip>
          <a:stretch>
            <a:fillRect/>
          </a:stretch>
        </p:blipFill>
        <p:spPr>
          <a:xfrm>
            <a:off x="6896834" y="3786085"/>
            <a:ext cx="4417001" cy="1568567"/>
          </a:xfrm>
          <a:prstGeom prst="rect">
            <a:avLst/>
          </a:prstGeom>
          <a:noFill/>
          <a:ln>
            <a:noFill/>
          </a:ln>
        </p:spPr>
      </p:pic>
      <p:sp>
        <p:nvSpPr>
          <p:cNvPr id="251" name="Google Shape;251;p42"/>
          <p:cNvSpPr txBox="1"/>
          <p:nvPr/>
        </p:nvSpPr>
        <p:spPr>
          <a:xfrm>
            <a:off x="5583633" y="1025380"/>
            <a:ext cx="4576000" cy="1769600"/>
          </a:xfrm>
          <a:prstGeom prst="rect">
            <a:avLst/>
          </a:prstGeom>
          <a:noFill/>
          <a:ln>
            <a:noFill/>
          </a:ln>
        </p:spPr>
        <p:txBody>
          <a:bodyPr spcFirstLastPara="1" wrap="square" lIns="121900" tIns="121900" rIns="121900" bIns="121900" anchor="t" anchorCtr="0">
            <a:noAutofit/>
          </a:bodyPr>
          <a:lstStyle/>
          <a:p>
            <a:pPr algn="just"/>
            <a:r>
              <a:rPr lang="en-GB" sz="1600">
                <a:solidFill>
                  <a:srgbClr val="30AD52"/>
                </a:solidFill>
                <a:latin typeface="Calibri"/>
                <a:ea typeface="Calibri"/>
                <a:cs typeface="Calibri"/>
                <a:sym typeface="Calibri"/>
              </a:rPr>
              <a:t>By far, the most widely used modern version control system in the world today is Git. Git is a mature, actively maintained open source project originally developed in 2005 by Linus Torvalds, the famous creator of the Linux operating system kernel.</a:t>
            </a:r>
            <a:endParaRPr sz="1600">
              <a:solidFill>
                <a:srgbClr val="30AD52"/>
              </a:solidFill>
              <a:latin typeface="Calibri"/>
              <a:ea typeface="Calibri"/>
              <a:cs typeface="Calibri"/>
              <a:sym typeface="Calibri"/>
            </a:endParaRPr>
          </a:p>
        </p:txBody>
      </p:sp>
      <p:sp>
        <p:nvSpPr>
          <p:cNvPr id="252" name="Google Shape;252;p42"/>
          <p:cNvSpPr txBox="1"/>
          <p:nvPr/>
        </p:nvSpPr>
        <p:spPr>
          <a:xfrm>
            <a:off x="2741533" y="3278100"/>
            <a:ext cx="3306800" cy="3072000"/>
          </a:xfrm>
          <a:prstGeom prst="rect">
            <a:avLst/>
          </a:prstGeom>
          <a:noFill/>
          <a:ln>
            <a:noFill/>
          </a:ln>
        </p:spPr>
        <p:txBody>
          <a:bodyPr spcFirstLastPara="1" wrap="square" lIns="121900" tIns="121900" rIns="121900" bIns="121900" anchor="t" anchorCtr="0">
            <a:noAutofit/>
          </a:bodyPr>
          <a:lstStyle/>
          <a:p>
            <a:pPr algn="just"/>
            <a:r>
              <a:rPr lang="en-GB" sz="1600">
                <a:solidFill>
                  <a:srgbClr val="30AD52"/>
                </a:solidFill>
                <a:latin typeface="Calibri"/>
                <a:ea typeface="Calibri"/>
                <a:cs typeface="Calibri"/>
                <a:sym typeface="Calibri"/>
              </a:rPr>
              <a:t>GitHub is a web-based Git repository hosting service. It offers all of the distributed version control and source code management functionality of Git as well as adding its own features. It provides access control and several collaboration features such as bug tracking, feature requests, task management, and wikis for every project.</a:t>
            </a:r>
            <a:endParaRPr sz="1600">
              <a:solidFill>
                <a:srgbClr val="30AD52"/>
              </a:solidFill>
              <a:latin typeface="Calibri"/>
              <a:ea typeface="Calibri"/>
              <a:cs typeface="Calibri"/>
              <a:sym typeface="Calibri"/>
            </a:endParaRPr>
          </a:p>
        </p:txBody>
      </p:sp>
      <p:sp>
        <p:nvSpPr>
          <p:cNvPr id="253" name="Google Shape;253;p42"/>
          <p:cNvSpPr txBox="1"/>
          <p:nvPr/>
        </p:nvSpPr>
        <p:spPr>
          <a:xfrm>
            <a:off x="6896833" y="5441000"/>
            <a:ext cx="4952800" cy="1182000"/>
          </a:xfrm>
          <a:prstGeom prst="rect">
            <a:avLst/>
          </a:prstGeom>
          <a:noFill/>
          <a:ln>
            <a:noFill/>
          </a:ln>
        </p:spPr>
        <p:txBody>
          <a:bodyPr spcFirstLastPara="1" wrap="square" lIns="121900" tIns="121900" rIns="121900" bIns="121900" anchor="t" anchorCtr="0">
            <a:noAutofit/>
          </a:bodyPr>
          <a:lstStyle/>
          <a:p>
            <a:pPr algn="just"/>
            <a:r>
              <a:rPr lang="en-GB" sz="1600">
                <a:solidFill>
                  <a:srgbClr val="30AD52"/>
                </a:solidFill>
                <a:latin typeface="Calibri"/>
                <a:ea typeface="Calibri"/>
                <a:cs typeface="Calibri"/>
                <a:sym typeface="Calibri"/>
              </a:rPr>
              <a:t>GitLab CE has similar functionality of GitHub, with the difference that is possible to self-host GitLab for you own usage and a private access to the code.</a:t>
            </a:r>
            <a:endParaRPr sz="1600">
              <a:solidFill>
                <a:srgbClr val="30AD52"/>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20</a:t>
            </a:fld>
            <a:endParaRPr/>
          </a:p>
        </p:txBody>
      </p:sp>
    </p:spTree>
    <p:extLst>
      <p:ext uri="{BB962C8B-B14F-4D97-AF65-F5344CB8AC3E}">
        <p14:creationId xmlns:p14="http://schemas.microsoft.com/office/powerpoint/2010/main" val="1730479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50946" y="249382"/>
            <a:ext cx="11360800" cy="662000"/>
          </a:xfrm>
          <a:prstGeom prst="rect">
            <a:avLst/>
          </a:prstGeom>
        </p:spPr>
        <p:txBody>
          <a:bodyPr spcFirstLastPara="1" vert="horz" wrap="square" lIns="121900" tIns="121900" rIns="121900" bIns="121900" rtlCol="0" anchor="t" anchorCtr="0">
            <a:noAutofit/>
          </a:bodyPr>
          <a:lstStyle/>
          <a:p>
            <a:pPr algn="ctr"/>
            <a:r>
              <a:rPr lang="en-US" dirty="0" smtClean="0">
                <a:solidFill>
                  <a:srgbClr val="352846"/>
                </a:solidFill>
                <a:latin typeface="Calibri"/>
                <a:ea typeface="Calibri"/>
                <a:cs typeface="Calibri"/>
                <a:sym typeface="Calibri"/>
              </a:rPr>
              <a:t>Configuring </a:t>
            </a:r>
            <a:r>
              <a:rPr lang="en-US" dirty="0" err="1" smtClean="0">
                <a:solidFill>
                  <a:srgbClr val="352846"/>
                </a:solidFill>
                <a:latin typeface="Calibri"/>
                <a:ea typeface="Calibri"/>
                <a:cs typeface="Calibri"/>
                <a:sym typeface="Calibri"/>
              </a:rPr>
              <a:t>Git</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21</a:t>
            </a:fld>
            <a:endParaRPr/>
          </a:p>
        </p:txBody>
      </p:sp>
      <p:pic>
        <p:nvPicPr>
          <p:cNvPr id="4" name="Picture 3"/>
          <p:cNvPicPr>
            <a:picLocks noChangeAspect="1"/>
          </p:cNvPicPr>
          <p:nvPr/>
        </p:nvPicPr>
        <p:blipFill>
          <a:blip r:embed="rId3"/>
          <a:stretch>
            <a:fillRect/>
          </a:stretch>
        </p:blipFill>
        <p:spPr>
          <a:xfrm>
            <a:off x="692005" y="1624261"/>
            <a:ext cx="10106025" cy="1200150"/>
          </a:xfrm>
          <a:prstGeom prst="rect">
            <a:avLst/>
          </a:prstGeom>
        </p:spPr>
      </p:pic>
      <p:sp>
        <p:nvSpPr>
          <p:cNvPr id="6" name="TextBox 5"/>
          <p:cNvSpPr txBox="1"/>
          <p:nvPr/>
        </p:nvSpPr>
        <p:spPr>
          <a:xfrm>
            <a:off x="581169" y="1083155"/>
            <a:ext cx="10022176" cy="369332"/>
          </a:xfrm>
          <a:prstGeom prst="rect">
            <a:avLst/>
          </a:prstGeom>
          <a:noFill/>
        </p:spPr>
        <p:txBody>
          <a:bodyPr wrap="square" rtlCol="0">
            <a:spAutoFit/>
          </a:bodyPr>
          <a:lstStyle/>
          <a:p>
            <a:r>
              <a:rPr lang="en-US" dirty="0" smtClean="0"/>
              <a:t>Enter your </a:t>
            </a:r>
            <a:r>
              <a:rPr lang="en-US" dirty="0" err="1" smtClean="0"/>
              <a:t>Gitlab</a:t>
            </a:r>
            <a:r>
              <a:rPr lang="en-US" dirty="0" smtClean="0"/>
              <a:t> username!</a:t>
            </a:r>
            <a:endParaRPr lang="en-US" dirty="0"/>
          </a:p>
        </p:txBody>
      </p:sp>
      <p:pic>
        <p:nvPicPr>
          <p:cNvPr id="7" name="Picture 6"/>
          <p:cNvPicPr>
            <a:picLocks noChangeAspect="1"/>
          </p:cNvPicPr>
          <p:nvPr/>
        </p:nvPicPr>
        <p:blipFill>
          <a:blip r:embed="rId4"/>
          <a:stretch>
            <a:fillRect/>
          </a:stretch>
        </p:blipFill>
        <p:spPr>
          <a:xfrm>
            <a:off x="692004" y="3537290"/>
            <a:ext cx="10106025" cy="1200150"/>
          </a:xfrm>
          <a:prstGeom prst="rect">
            <a:avLst/>
          </a:prstGeom>
        </p:spPr>
      </p:pic>
      <p:sp>
        <p:nvSpPr>
          <p:cNvPr id="12" name="TextBox 11"/>
          <p:cNvSpPr txBox="1"/>
          <p:nvPr/>
        </p:nvSpPr>
        <p:spPr>
          <a:xfrm>
            <a:off x="581169" y="3064582"/>
            <a:ext cx="10022176" cy="369332"/>
          </a:xfrm>
          <a:prstGeom prst="rect">
            <a:avLst/>
          </a:prstGeom>
          <a:noFill/>
        </p:spPr>
        <p:txBody>
          <a:bodyPr wrap="square" rtlCol="0">
            <a:spAutoFit/>
          </a:bodyPr>
          <a:lstStyle/>
          <a:p>
            <a:r>
              <a:rPr lang="en-US" dirty="0" smtClean="0"/>
              <a:t>Enter your </a:t>
            </a:r>
            <a:r>
              <a:rPr lang="en-US" dirty="0" err="1" smtClean="0"/>
              <a:t>Gitlab</a:t>
            </a:r>
            <a:r>
              <a:rPr lang="en-US" dirty="0" smtClean="0"/>
              <a:t> Email!</a:t>
            </a:r>
            <a:endParaRPr lang="en-US" dirty="0"/>
          </a:p>
        </p:txBody>
      </p:sp>
    </p:spTree>
    <p:extLst>
      <p:ext uri="{BB962C8B-B14F-4D97-AF65-F5344CB8AC3E}">
        <p14:creationId xmlns:p14="http://schemas.microsoft.com/office/powerpoint/2010/main" val="2149656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GitLab</a:t>
            </a:r>
            <a:r>
              <a:rPr lang="en-US" b="1" dirty="0" smtClean="0"/>
              <a:t> Tutorial</a:t>
            </a:r>
            <a:endParaRPr lang="en-US" b="1" dirty="0"/>
          </a:p>
        </p:txBody>
      </p:sp>
      <p:sp>
        <p:nvSpPr>
          <p:cNvPr id="3" name="Text Placeholder 2"/>
          <p:cNvSpPr>
            <a:spLocks noGrp="1"/>
          </p:cNvSpPr>
          <p:nvPr>
            <p:ph type="body" idx="1"/>
          </p:nvPr>
        </p:nvSpPr>
        <p:spPr>
          <a:xfrm>
            <a:off x="415600" y="3116051"/>
            <a:ext cx="11360800" cy="1206567"/>
          </a:xfrm>
        </p:spPr>
        <p:txBody>
          <a:bodyPr/>
          <a:lstStyle/>
          <a:p>
            <a:r>
              <a:rPr lang="en-US" dirty="0">
                <a:hlinkClick r:id="rId2"/>
              </a:rPr>
              <a:t>https://www.youtube.com/playlist?list=PLhW3qG5bs-L8YSnCiyQ-jD8XfHC2W1NL_</a:t>
            </a:r>
            <a:endParaRPr lang="en-US" dirty="0"/>
          </a:p>
        </p:txBody>
      </p:sp>
    </p:spTree>
    <p:extLst>
      <p:ext uri="{BB962C8B-B14F-4D97-AF65-F5344CB8AC3E}">
        <p14:creationId xmlns:p14="http://schemas.microsoft.com/office/powerpoint/2010/main" val="36496458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50946" y="249382"/>
            <a:ext cx="11360800" cy="662000"/>
          </a:xfrm>
          <a:prstGeom prst="rect">
            <a:avLst/>
          </a:prstGeom>
        </p:spPr>
        <p:txBody>
          <a:bodyPr spcFirstLastPara="1" vert="horz" wrap="square" lIns="121900" tIns="121900" rIns="121900" bIns="121900" rtlCol="0" anchor="t" anchorCtr="0">
            <a:noAutofit/>
          </a:bodyPr>
          <a:lstStyle/>
          <a:p>
            <a:pPr algn="ctr"/>
            <a:r>
              <a:rPr lang="en-US" dirty="0" smtClean="0">
                <a:solidFill>
                  <a:srgbClr val="352846"/>
                </a:solidFill>
                <a:latin typeface="Calibri"/>
                <a:ea typeface="Calibri"/>
                <a:cs typeface="Calibri"/>
                <a:sym typeface="Calibri"/>
                <a:hlinkClick r:id="rId3" action="ppaction://hlinkfile"/>
              </a:rPr>
              <a:t>Generating the “</a:t>
            </a:r>
            <a:r>
              <a:rPr lang="en-US" dirty="0" err="1" smtClean="0">
                <a:solidFill>
                  <a:srgbClr val="352846"/>
                </a:solidFill>
                <a:latin typeface="Calibri"/>
                <a:ea typeface="Calibri"/>
                <a:cs typeface="Calibri"/>
                <a:sym typeface="Calibri"/>
                <a:hlinkClick r:id="rId3" action="ppaction://hlinkfile"/>
              </a:rPr>
              <a:t>ssh</a:t>
            </a:r>
            <a:r>
              <a:rPr lang="en-US" dirty="0" smtClean="0">
                <a:solidFill>
                  <a:srgbClr val="352846"/>
                </a:solidFill>
                <a:latin typeface="Calibri"/>
                <a:ea typeface="Calibri"/>
                <a:cs typeface="Calibri"/>
                <a:sym typeface="Calibri"/>
                <a:hlinkClick r:id="rId3" action="ppaction://hlinkfile"/>
              </a:rPr>
              <a:t>” key</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23</a:t>
            </a:fld>
            <a:endParaRPr/>
          </a:p>
        </p:txBody>
      </p:sp>
      <p:sp>
        <p:nvSpPr>
          <p:cNvPr id="6" name="TextBox 5"/>
          <p:cNvSpPr txBox="1"/>
          <p:nvPr/>
        </p:nvSpPr>
        <p:spPr>
          <a:xfrm>
            <a:off x="655059" y="1308405"/>
            <a:ext cx="10022176" cy="1754326"/>
          </a:xfrm>
          <a:prstGeom prst="rect">
            <a:avLst/>
          </a:prstGeom>
          <a:noFill/>
        </p:spPr>
        <p:txBody>
          <a:bodyPr wrap="square" rtlCol="0">
            <a:spAutoFit/>
          </a:bodyPr>
          <a:lstStyle/>
          <a:p>
            <a:r>
              <a:rPr lang="en-US" dirty="0" err="1" smtClean="0"/>
              <a:t>ssh</a:t>
            </a:r>
            <a:r>
              <a:rPr lang="en-US" dirty="0" smtClean="0"/>
              <a:t> = secure shell</a:t>
            </a:r>
          </a:p>
          <a:p>
            <a:endParaRPr lang="en-US" dirty="0"/>
          </a:p>
          <a:p>
            <a:r>
              <a:rPr lang="en-US" dirty="0" smtClean="0"/>
              <a:t>Why???</a:t>
            </a:r>
          </a:p>
          <a:p>
            <a:endParaRPr lang="en-US" dirty="0"/>
          </a:p>
          <a:p>
            <a:r>
              <a:rPr lang="en-US" dirty="0" smtClean="0"/>
              <a:t>So we can connect to </a:t>
            </a:r>
            <a:r>
              <a:rPr lang="en-US" dirty="0" err="1" smtClean="0"/>
              <a:t>Gitlab</a:t>
            </a:r>
            <a:r>
              <a:rPr lang="en-US" dirty="0" smtClean="0"/>
              <a:t> in secure way without the need to use our username and password each time!</a:t>
            </a:r>
            <a:endParaRPr lang="en-US" dirty="0"/>
          </a:p>
        </p:txBody>
      </p:sp>
      <p:sp>
        <p:nvSpPr>
          <p:cNvPr id="9" name="TextBox 8"/>
          <p:cNvSpPr txBox="1"/>
          <p:nvPr/>
        </p:nvSpPr>
        <p:spPr>
          <a:xfrm>
            <a:off x="581169" y="3064582"/>
            <a:ext cx="10022176" cy="369332"/>
          </a:xfrm>
          <a:prstGeom prst="rect">
            <a:avLst/>
          </a:prstGeom>
          <a:noFill/>
        </p:spPr>
        <p:txBody>
          <a:bodyPr wrap="square" rtlCol="0">
            <a:spAutoFit/>
          </a:bodyPr>
          <a:lstStyle/>
          <a:p>
            <a:r>
              <a:rPr lang="en-US" dirty="0" smtClean="0"/>
              <a:t>Use this command to generate the key:</a:t>
            </a:r>
            <a:endParaRPr lang="en-US" dirty="0"/>
          </a:p>
        </p:txBody>
      </p:sp>
      <p:pic>
        <p:nvPicPr>
          <p:cNvPr id="3" name="Picture 2"/>
          <p:cNvPicPr>
            <a:picLocks noChangeAspect="1"/>
          </p:cNvPicPr>
          <p:nvPr/>
        </p:nvPicPr>
        <p:blipFill>
          <a:blip r:embed="rId4"/>
          <a:stretch>
            <a:fillRect/>
          </a:stretch>
        </p:blipFill>
        <p:spPr>
          <a:xfrm>
            <a:off x="6542373" y="3062731"/>
            <a:ext cx="5029200" cy="3219450"/>
          </a:xfrm>
          <a:prstGeom prst="rect">
            <a:avLst/>
          </a:prstGeom>
        </p:spPr>
      </p:pic>
      <p:sp>
        <p:nvSpPr>
          <p:cNvPr id="10" name="TextBox 9"/>
          <p:cNvSpPr txBox="1"/>
          <p:nvPr/>
        </p:nvSpPr>
        <p:spPr>
          <a:xfrm>
            <a:off x="3222659" y="1306554"/>
            <a:ext cx="8805552" cy="523220"/>
          </a:xfrm>
          <a:prstGeom prst="rect">
            <a:avLst/>
          </a:prstGeom>
          <a:noFill/>
        </p:spPr>
        <p:txBody>
          <a:bodyPr wrap="none" rtlCol="0">
            <a:spAutoFit/>
          </a:bodyPr>
          <a:lstStyle/>
          <a:p>
            <a:r>
              <a:rPr lang="en-US" sz="2800" b="1" dirty="0" err="1" smtClean="0"/>
              <a:t>Ssh-keygen</a:t>
            </a:r>
            <a:r>
              <a:rPr lang="en-US" sz="2800" b="1" dirty="0" smtClean="0"/>
              <a:t> –t </a:t>
            </a:r>
            <a:r>
              <a:rPr lang="en-US" sz="2800" b="1" dirty="0" err="1" smtClean="0"/>
              <a:t>rsa</a:t>
            </a:r>
            <a:r>
              <a:rPr lang="en-US" sz="2800" b="1" dirty="0" smtClean="0"/>
              <a:t> –b 4096 –C “your-email@example.com”</a:t>
            </a:r>
            <a:endParaRPr lang="en-US" sz="2800" b="1" dirty="0"/>
          </a:p>
        </p:txBody>
      </p:sp>
    </p:spTree>
    <p:extLst>
      <p:ext uri="{BB962C8B-B14F-4D97-AF65-F5344CB8AC3E}">
        <p14:creationId xmlns:p14="http://schemas.microsoft.com/office/powerpoint/2010/main" val="1220489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210773" y="214464"/>
            <a:ext cx="11360800" cy="662000"/>
          </a:xfrm>
          <a:prstGeom prst="rect">
            <a:avLst/>
          </a:prstGeom>
        </p:spPr>
        <p:txBody>
          <a:bodyPr spcFirstLastPara="1" vert="horz" wrap="square" lIns="121900" tIns="121900" rIns="121900" bIns="121900" rtlCol="0" anchor="t" anchorCtr="0">
            <a:noAutofit/>
          </a:bodyPr>
          <a:lstStyle/>
          <a:p>
            <a:pPr algn="ctr"/>
            <a:r>
              <a:rPr lang="en-US" dirty="0" smtClean="0">
                <a:solidFill>
                  <a:srgbClr val="352846"/>
                </a:solidFill>
                <a:latin typeface="Calibri"/>
                <a:ea typeface="Calibri"/>
                <a:cs typeface="Calibri"/>
                <a:sym typeface="Calibri"/>
              </a:rPr>
              <a:t>Connecting the “</a:t>
            </a:r>
            <a:r>
              <a:rPr lang="en-US" dirty="0" err="1" smtClean="0">
                <a:solidFill>
                  <a:srgbClr val="352846"/>
                </a:solidFill>
                <a:latin typeface="Calibri"/>
                <a:ea typeface="Calibri"/>
                <a:cs typeface="Calibri"/>
                <a:sym typeface="Calibri"/>
              </a:rPr>
              <a:t>ssh</a:t>
            </a:r>
            <a:r>
              <a:rPr lang="en-US" dirty="0" smtClean="0">
                <a:solidFill>
                  <a:srgbClr val="352846"/>
                </a:solidFill>
                <a:latin typeface="Calibri"/>
                <a:ea typeface="Calibri"/>
                <a:cs typeface="Calibri"/>
                <a:sym typeface="Calibri"/>
              </a:rPr>
              <a:t>” to </a:t>
            </a:r>
            <a:r>
              <a:rPr lang="en-US" dirty="0" err="1" smtClean="0">
                <a:solidFill>
                  <a:srgbClr val="352846"/>
                </a:solidFill>
                <a:latin typeface="Calibri"/>
                <a:ea typeface="Calibri"/>
                <a:cs typeface="Calibri"/>
                <a:sym typeface="Calibri"/>
              </a:rPr>
              <a:t>GitLab</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24</a:t>
            </a:fld>
            <a:endParaRPr/>
          </a:p>
        </p:txBody>
      </p:sp>
      <p:sp>
        <p:nvSpPr>
          <p:cNvPr id="4" name="TextBox 3"/>
          <p:cNvSpPr txBox="1"/>
          <p:nvPr/>
        </p:nvSpPr>
        <p:spPr>
          <a:xfrm>
            <a:off x="1330036" y="1884218"/>
            <a:ext cx="9088581" cy="3416320"/>
          </a:xfrm>
          <a:prstGeom prst="rect">
            <a:avLst/>
          </a:prstGeom>
          <a:noFill/>
        </p:spPr>
        <p:txBody>
          <a:bodyPr wrap="square" rtlCol="0">
            <a:spAutoFit/>
          </a:bodyPr>
          <a:lstStyle/>
          <a:p>
            <a:r>
              <a:rPr lang="en-US" sz="3600" dirty="0" smtClean="0"/>
              <a:t>1- Go to the .</a:t>
            </a:r>
            <a:r>
              <a:rPr lang="en-US" sz="3600" dirty="0" err="1" smtClean="0"/>
              <a:t>ssh</a:t>
            </a:r>
            <a:r>
              <a:rPr lang="en-US" sz="3600" dirty="0" smtClean="0"/>
              <a:t> folder&gt; id_rsa.pub </a:t>
            </a:r>
          </a:p>
          <a:p>
            <a:r>
              <a:rPr lang="en-US" sz="3600" dirty="0" smtClean="0"/>
              <a:t>2- Open it with notepad ++</a:t>
            </a:r>
          </a:p>
          <a:p>
            <a:r>
              <a:rPr lang="en-US" sz="3600" dirty="0" smtClean="0"/>
              <a:t>3- select everything and copy it! (ctrl +A then </a:t>
            </a:r>
            <a:r>
              <a:rPr lang="en-US" sz="3600" dirty="0" err="1" smtClean="0"/>
              <a:t>ctrl+c</a:t>
            </a:r>
            <a:r>
              <a:rPr lang="en-US" sz="3600" dirty="0" smtClean="0"/>
              <a:t>)</a:t>
            </a:r>
          </a:p>
          <a:p>
            <a:r>
              <a:rPr lang="en-US" sz="3600" dirty="0" smtClean="0"/>
              <a:t>4- Go to </a:t>
            </a:r>
            <a:r>
              <a:rPr lang="en-US" sz="3600" dirty="0" err="1" smtClean="0"/>
              <a:t>Gitlab</a:t>
            </a:r>
            <a:r>
              <a:rPr lang="en-US" sz="3600" dirty="0" smtClean="0"/>
              <a:t>&gt;settings&gt; SSH Keys</a:t>
            </a:r>
          </a:p>
          <a:p>
            <a:r>
              <a:rPr lang="en-US" sz="3600" dirty="0" smtClean="0"/>
              <a:t>5- paste your key there and click add key!</a:t>
            </a:r>
            <a:endParaRPr lang="en-US" sz="3600" dirty="0"/>
          </a:p>
        </p:txBody>
      </p:sp>
    </p:spTree>
    <p:extLst>
      <p:ext uri="{BB962C8B-B14F-4D97-AF65-F5344CB8AC3E}">
        <p14:creationId xmlns:p14="http://schemas.microsoft.com/office/powerpoint/2010/main" val="17595237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Creating a </a:t>
            </a:r>
            <a:r>
              <a:rPr lang="en-GB" dirty="0" err="1" smtClean="0">
                <a:solidFill>
                  <a:srgbClr val="352846"/>
                </a:solidFill>
                <a:latin typeface="Calibri"/>
                <a:ea typeface="Calibri"/>
                <a:cs typeface="Calibri"/>
                <a:sym typeface="Calibri"/>
              </a:rPr>
              <a:t>GitLab</a:t>
            </a:r>
            <a:r>
              <a:rPr lang="en-GB" dirty="0" smtClean="0">
                <a:solidFill>
                  <a:srgbClr val="352846"/>
                </a:solidFill>
                <a:latin typeface="Calibri"/>
                <a:ea typeface="Calibri"/>
                <a:cs typeface="Calibri"/>
                <a:sym typeface="Calibri"/>
              </a:rPr>
              <a:t> Project</a:t>
            </a:r>
            <a:endParaRPr dirty="0">
              <a:solidFill>
                <a:srgbClr val="352846"/>
              </a:solidFill>
              <a:latin typeface="Calibri"/>
              <a:ea typeface="Calibri"/>
              <a:cs typeface="Calibri"/>
              <a:sym typeface="Calibri"/>
            </a:endParaRPr>
          </a:p>
        </p:txBody>
      </p:sp>
      <p:pic>
        <p:nvPicPr>
          <p:cNvPr id="250" name="Google Shape;250;p42" descr="https://forum.gitlab.com/uploads/default/original/1X/277d9badcbd723e913b3a41e64e8d2f3d2c80598.png"/>
          <p:cNvPicPr preferRelativeResize="0"/>
          <p:nvPr/>
        </p:nvPicPr>
        <p:blipFill>
          <a:blip r:embed="rId3">
            <a:alphaModFix/>
          </a:blip>
          <a:stretch>
            <a:fillRect/>
          </a:stretch>
        </p:blipFill>
        <p:spPr>
          <a:xfrm>
            <a:off x="3691816" y="1089067"/>
            <a:ext cx="4417001" cy="1568567"/>
          </a:xfrm>
          <a:prstGeom prst="rect">
            <a:avLst/>
          </a:prstGeom>
          <a:noFill/>
          <a:ln>
            <a:noFill/>
          </a:ln>
        </p:spPr>
      </p:pic>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25</a:t>
            </a:fld>
            <a:endParaRPr/>
          </a:p>
        </p:txBody>
      </p:sp>
      <p:sp>
        <p:nvSpPr>
          <p:cNvPr id="2" name="TextBox 1"/>
          <p:cNvSpPr txBox="1"/>
          <p:nvPr/>
        </p:nvSpPr>
        <p:spPr>
          <a:xfrm>
            <a:off x="955963" y="3398982"/>
            <a:ext cx="1200727" cy="369332"/>
          </a:xfrm>
          <a:prstGeom prst="rect">
            <a:avLst/>
          </a:prstGeom>
          <a:noFill/>
        </p:spPr>
        <p:txBody>
          <a:bodyPr wrap="square" rtlCol="0">
            <a:spAutoFit/>
          </a:bodyPr>
          <a:lstStyle/>
          <a:p>
            <a:r>
              <a:rPr lang="en-US" dirty="0" smtClean="0"/>
              <a:t>1- Register</a:t>
            </a:r>
            <a:endParaRPr lang="en-US" dirty="0"/>
          </a:p>
        </p:txBody>
      </p:sp>
      <p:pic>
        <p:nvPicPr>
          <p:cNvPr id="3" name="Picture 2"/>
          <p:cNvPicPr>
            <a:picLocks noChangeAspect="1"/>
          </p:cNvPicPr>
          <p:nvPr/>
        </p:nvPicPr>
        <p:blipFill>
          <a:blip r:embed="rId4"/>
          <a:stretch>
            <a:fillRect/>
          </a:stretch>
        </p:blipFill>
        <p:spPr>
          <a:xfrm>
            <a:off x="757382" y="3863810"/>
            <a:ext cx="1597891" cy="2878613"/>
          </a:xfrm>
          <a:prstGeom prst="rect">
            <a:avLst/>
          </a:prstGeom>
        </p:spPr>
      </p:pic>
      <p:pic>
        <p:nvPicPr>
          <p:cNvPr id="5" name="Picture 4"/>
          <p:cNvPicPr>
            <a:picLocks noChangeAspect="1"/>
          </p:cNvPicPr>
          <p:nvPr/>
        </p:nvPicPr>
        <p:blipFill>
          <a:blip r:embed="rId5"/>
          <a:stretch>
            <a:fillRect/>
          </a:stretch>
        </p:blipFill>
        <p:spPr>
          <a:xfrm>
            <a:off x="2942647" y="3768314"/>
            <a:ext cx="8011680" cy="3015242"/>
          </a:xfrm>
          <a:prstGeom prst="rect">
            <a:avLst/>
          </a:prstGeom>
        </p:spPr>
      </p:pic>
      <p:sp>
        <p:nvSpPr>
          <p:cNvPr id="14" name="TextBox 13"/>
          <p:cNvSpPr txBox="1"/>
          <p:nvPr/>
        </p:nvSpPr>
        <p:spPr>
          <a:xfrm>
            <a:off x="2854035" y="3398982"/>
            <a:ext cx="2512292" cy="369332"/>
          </a:xfrm>
          <a:prstGeom prst="rect">
            <a:avLst/>
          </a:prstGeom>
          <a:noFill/>
        </p:spPr>
        <p:txBody>
          <a:bodyPr wrap="square" rtlCol="0">
            <a:spAutoFit/>
          </a:bodyPr>
          <a:lstStyle/>
          <a:p>
            <a:r>
              <a:rPr lang="en-US" dirty="0" smtClean="0"/>
              <a:t>2- Create a New Project</a:t>
            </a:r>
            <a:endParaRPr lang="en-US" dirty="0"/>
          </a:p>
        </p:txBody>
      </p:sp>
    </p:spTree>
    <p:extLst>
      <p:ext uri="{BB962C8B-B14F-4D97-AF65-F5344CB8AC3E}">
        <p14:creationId xmlns:p14="http://schemas.microsoft.com/office/powerpoint/2010/main" val="3967940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Cloning a </a:t>
            </a:r>
            <a:r>
              <a:rPr lang="en-GB" dirty="0" err="1" smtClean="0">
                <a:solidFill>
                  <a:srgbClr val="352846"/>
                </a:solidFill>
                <a:latin typeface="Calibri"/>
                <a:ea typeface="Calibri"/>
                <a:cs typeface="Calibri"/>
                <a:sym typeface="Calibri"/>
              </a:rPr>
              <a:t>Gitlab</a:t>
            </a:r>
            <a:r>
              <a:rPr lang="en-GB" dirty="0" smtClean="0">
                <a:solidFill>
                  <a:srgbClr val="352846"/>
                </a:solidFill>
                <a:latin typeface="Calibri"/>
                <a:ea typeface="Calibri"/>
                <a:cs typeface="Calibri"/>
                <a:sym typeface="Calibri"/>
              </a:rPr>
              <a:t> Project</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26</a:t>
            </a:fld>
            <a:endParaRPr/>
          </a:p>
        </p:txBody>
      </p:sp>
      <p:pic>
        <p:nvPicPr>
          <p:cNvPr id="6" name="Picture 5"/>
          <p:cNvPicPr>
            <a:picLocks noChangeAspect="1"/>
          </p:cNvPicPr>
          <p:nvPr/>
        </p:nvPicPr>
        <p:blipFill>
          <a:blip r:embed="rId3"/>
          <a:stretch>
            <a:fillRect/>
          </a:stretch>
        </p:blipFill>
        <p:spPr>
          <a:xfrm>
            <a:off x="1171575" y="763600"/>
            <a:ext cx="9848850" cy="4238625"/>
          </a:xfrm>
          <a:prstGeom prst="rect">
            <a:avLst/>
          </a:prstGeom>
        </p:spPr>
      </p:pic>
    </p:spTree>
    <p:extLst>
      <p:ext uri="{BB962C8B-B14F-4D97-AF65-F5344CB8AC3E}">
        <p14:creationId xmlns:p14="http://schemas.microsoft.com/office/powerpoint/2010/main" val="347511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Cloning a </a:t>
            </a:r>
            <a:r>
              <a:rPr lang="en-GB" dirty="0" err="1" smtClean="0">
                <a:solidFill>
                  <a:srgbClr val="352846"/>
                </a:solidFill>
                <a:latin typeface="Calibri"/>
                <a:ea typeface="Calibri"/>
                <a:cs typeface="Calibri"/>
                <a:sym typeface="Calibri"/>
              </a:rPr>
              <a:t>Gitlab</a:t>
            </a:r>
            <a:r>
              <a:rPr lang="en-GB" dirty="0" smtClean="0">
                <a:solidFill>
                  <a:srgbClr val="352846"/>
                </a:solidFill>
                <a:latin typeface="Calibri"/>
                <a:ea typeface="Calibri"/>
                <a:cs typeface="Calibri"/>
                <a:sym typeface="Calibri"/>
              </a:rPr>
              <a:t> Project</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27</a:t>
            </a:fld>
            <a:endParaRPr/>
          </a:p>
        </p:txBody>
      </p:sp>
      <p:sp>
        <p:nvSpPr>
          <p:cNvPr id="5" name="TextBox 4"/>
          <p:cNvSpPr txBox="1"/>
          <p:nvPr/>
        </p:nvSpPr>
        <p:spPr>
          <a:xfrm>
            <a:off x="748145" y="960582"/>
            <a:ext cx="9088581" cy="1754326"/>
          </a:xfrm>
          <a:prstGeom prst="rect">
            <a:avLst/>
          </a:prstGeom>
          <a:noFill/>
        </p:spPr>
        <p:txBody>
          <a:bodyPr wrap="square" rtlCol="0">
            <a:spAutoFit/>
          </a:bodyPr>
          <a:lstStyle/>
          <a:p>
            <a:r>
              <a:rPr lang="en-US" sz="3600" dirty="0" smtClean="0"/>
              <a:t>1- Open </a:t>
            </a:r>
            <a:r>
              <a:rPr lang="en-US" sz="3600" dirty="0" err="1" smtClean="0"/>
              <a:t>Gitbash</a:t>
            </a:r>
            <a:r>
              <a:rPr lang="en-US" sz="3600" dirty="0" smtClean="0"/>
              <a:t> in the folder that you want your project to be in.</a:t>
            </a:r>
          </a:p>
          <a:p>
            <a:r>
              <a:rPr lang="en-US" sz="3600" dirty="0" smtClean="0"/>
              <a:t>2- </a:t>
            </a:r>
            <a:r>
              <a:rPr lang="en-US" sz="3600" dirty="0" err="1" smtClean="0"/>
              <a:t>git</a:t>
            </a:r>
            <a:r>
              <a:rPr lang="en-US" sz="3600" dirty="0" smtClean="0"/>
              <a:t> clone </a:t>
            </a:r>
            <a:r>
              <a:rPr lang="en-US" sz="3600" dirty="0" err="1" smtClean="0"/>
              <a:t>ssh</a:t>
            </a:r>
            <a:r>
              <a:rPr lang="en-US" sz="3600" dirty="0" smtClean="0"/>
              <a:t> address of the project</a:t>
            </a:r>
          </a:p>
        </p:txBody>
      </p:sp>
      <p:pic>
        <p:nvPicPr>
          <p:cNvPr id="2" name="Picture 1"/>
          <p:cNvPicPr>
            <a:picLocks noChangeAspect="1"/>
          </p:cNvPicPr>
          <p:nvPr/>
        </p:nvPicPr>
        <p:blipFill>
          <a:blip r:embed="rId3"/>
          <a:stretch>
            <a:fillRect/>
          </a:stretch>
        </p:blipFill>
        <p:spPr>
          <a:xfrm>
            <a:off x="569046" y="3111355"/>
            <a:ext cx="10906125" cy="2981325"/>
          </a:xfrm>
          <a:prstGeom prst="rect">
            <a:avLst/>
          </a:prstGeom>
        </p:spPr>
      </p:pic>
    </p:spTree>
    <p:extLst>
      <p:ext uri="{BB962C8B-B14F-4D97-AF65-F5344CB8AC3E}">
        <p14:creationId xmlns:p14="http://schemas.microsoft.com/office/powerpoint/2010/main" val="57635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Cloning a </a:t>
            </a:r>
            <a:r>
              <a:rPr lang="en-GB" dirty="0" err="1" smtClean="0">
                <a:solidFill>
                  <a:srgbClr val="352846"/>
                </a:solidFill>
                <a:latin typeface="Calibri"/>
                <a:ea typeface="Calibri"/>
                <a:cs typeface="Calibri"/>
                <a:sym typeface="Calibri"/>
              </a:rPr>
              <a:t>Gitlab</a:t>
            </a:r>
            <a:r>
              <a:rPr lang="en-GB" dirty="0" smtClean="0">
                <a:solidFill>
                  <a:srgbClr val="352846"/>
                </a:solidFill>
                <a:latin typeface="Calibri"/>
                <a:ea typeface="Calibri"/>
                <a:cs typeface="Calibri"/>
                <a:sym typeface="Calibri"/>
              </a:rPr>
              <a:t> Project</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28</a:t>
            </a:fld>
            <a:endParaRPr/>
          </a:p>
        </p:txBody>
      </p:sp>
      <p:sp>
        <p:nvSpPr>
          <p:cNvPr id="5" name="TextBox 4"/>
          <p:cNvSpPr txBox="1"/>
          <p:nvPr/>
        </p:nvSpPr>
        <p:spPr>
          <a:xfrm>
            <a:off x="748145" y="960582"/>
            <a:ext cx="9088581" cy="1754326"/>
          </a:xfrm>
          <a:prstGeom prst="rect">
            <a:avLst/>
          </a:prstGeom>
          <a:noFill/>
        </p:spPr>
        <p:txBody>
          <a:bodyPr wrap="square" rtlCol="0">
            <a:spAutoFit/>
          </a:bodyPr>
          <a:lstStyle/>
          <a:p>
            <a:r>
              <a:rPr lang="en-US" sz="3600" dirty="0" smtClean="0"/>
              <a:t>1- Open </a:t>
            </a:r>
            <a:r>
              <a:rPr lang="en-US" sz="3600" dirty="0" err="1" smtClean="0"/>
              <a:t>Gitbash</a:t>
            </a:r>
            <a:r>
              <a:rPr lang="en-US" sz="3600" dirty="0" smtClean="0"/>
              <a:t> in the folder that you want your project to be in.</a:t>
            </a:r>
          </a:p>
          <a:p>
            <a:r>
              <a:rPr lang="en-US" sz="3600" dirty="0" smtClean="0"/>
              <a:t>2- </a:t>
            </a:r>
            <a:r>
              <a:rPr lang="en-US" sz="3600" dirty="0" err="1" smtClean="0"/>
              <a:t>git</a:t>
            </a:r>
            <a:r>
              <a:rPr lang="en-US" sz="3600" dirty="0" smtClean="0"/>
              <a:t> clone </a:t>
            </a:r>
            <a:r>
              <a:rPr lang="en-US" sz="3600" dirty="0" err="1" smtClean="0"/>
              <a:t>ssh</a:t>
            </a:r>
            <a:r>
              <a:rPr lang="en-US" sz="3600" dirty="0" smtClean="0"/>
              <a:t> address of the project</a:t>
            </a:r>
          </a:p>
        </p:txBody>
      </p:sp>
      <p:pic>
        <p:nvPicPr>
          <p:cNvPr id="2" name="Picture 1"/>
          <p:cNvPicPr>
            <a:picLocks noChangeAspect="1"/>
          </p:cNvPicPr>
          <p:nvPr/>
        </p:nvPicPr>
        <p:blipFill>
          <a:blip r:embed="rId3"/>
          <a:stretch>
            <a:fillRect/>
          </a:stretch>
        </p:blipFill>
        <p:spPr>
          <a:xfrm>
            <a:off x="569046" y="3111355"/>
            <a:ext cx="10906125" cy="2981325"/>
          </a:xfrm>
          <a:prstGeom prst="rect">
            <a:avLst/>
          </a:prstGeom>
        </p:spPr>
      </p:pic>
    </p:spTree>
    <p:extLst>
      <p:ext uri="{BB962C8B-B14F-4D97-AF65-F5344CB8AC3E}">
        <p14:creationId xmlns:p14="http://schemas.microsoft.com/office/powerpoint/2010/main" val="3946758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Pushing to </a:t>
            </a:r>
            <a:r>
              <a:rPr lang="en-GB" dirty="0" err="1" smtClean="0">
                <a:solidFill>
                  <a:srgbClr val="352846"/>
                </a:solidFill>
                <a:latin typeface="Calibri"/>
                <a:ea typeface="Calibri"/>
                <a:cs typeface="Calibri"/>
                <a:sym typeface="Calibri"/>
              </a:rPr>
              <a:t>GitLab</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29</a:t>
            </a:fld>
            <a:endParaRPr/>
          </a:p>
        </p:txBody>
      </p:sp>
      <p:pic>
        <p:nvPicPr>
          <p:cNvPr id="3" name="Picture 2"/>
          <p:cNvPicPr>
            <a:picLocks noChangeAspect="1"/>
          </p:cNvPicPr>
          <p:nvPr/>
        </p:nvPicPr>
        <p:blipFill>
          <a:blip r:embed="rId3"/>
          <a:stretch>
            <a:fillRect/>
          </a:stretch>
        </p:blipFill>
        <p:spPr>
          <a:xfrm>
            <a:off x="415599" y="1225265"/>
            <a:ext cx="10106025" cy="1200150"/>
          </a:xfrm>
          <a:prstGeom prst="rect">
            <a:avLst/>
          </a:prstGeom>
        </p:spPr>
      </p:pic>
      <p:pic>
        <p:nvPicPr>
          <p:cNvPr id="4" name="Picture 3"/>
          <p:cNvPicPr>
            <a:picLocks noChangeAspect="1"/>
          </p:cNvPicPr>
          <p:nvPr/>
        </p:nvPicPr>
        <p:blipFill>
          <a:blip r:embed="rId4"/>
          <a:stretch>
            <a:fillRect/>
          </a:stretch>
        </p:blipFill>
        <p:spPr>
          <a:xfrm>
            <a:off x="415598" y="3013653"/>
            <a:ext cx="10106025" cy="1200150"/>
          </a:xfrm>
          <a:prstGeom prst="rect">
            <a:avLst/>
          </a:prstGeom>
        </p:spPr>
      </p:pic>
      <p:sp>
        <p:nvSpPr>
          <p:cNvPr id="8" name="Rectangle 2"/>
          <p:cNvSpPr>
            <a:spLocks noChangeArrowheads="1"/>
          </p:cNvSpPr>
          <p:nvPr/>
        </p:nvSpPr>
        <p:spPr bwMode="auto">
          <a:xfrm>
            <a:off x="286291" y="794377"/>
            <a:ext cx="50050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1" i="0" u="none" strike="noStrike" cap="none" normalizeH="0" baseline="0" dirty="0" smtClean="0">
                <a:ln>
                  <a:noFill/>
                </a:ln>
                <a:effectLst/>
                <a:latin typeface="Arial Unicode MS"/>
              </a:rPr>
              <a:t>To know the state the working directory</a:t>
            </a:r>
            <a:endParaRPr kumimoji="0" lang="en-US" altLang="en-US" sz="2000" b="0" i="0" u="none" strike="noStrike" cap="none" normalizeH="0" baseline="0" dirty="0" smtClean="0">
              <a:ln>
                <a:noFill/>
              </a:ln>
              <a:effectLst/>
              <a:latin typeface="Arial" panose="020B0604020202020204" pitchFamily="34" charset="0"/>
            </a:endParaRPr>
          </a:p>
        </p:txBody>
      </p:sp>
      <p:sp>
        <p:nvSpPr>
          <p:cNvPr id="9" name="Rectangle 2"/>
          <p:cNvSpPr>
            <a:spLocks noChangeArrowheads="1"/>
          </p:cNvSpPr>
          <p:nvPr/>
        </p:nvSpPr>
        <p:spPr bwMode="auto">
          <a:xfrm>
            <a:off x="286291" y="2565742"/>
            <a:ext cx="20443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1" i="0" u="none" strike="noStrike" cap="none" normalizeH="0" baseline="0" dirty="0" smtClean="0">
                <a:ln>
                  <a:noFill/>
                </a:ln>
                <a:effectLst/>
                <a:latin typeface="Arial Unicode MS"/>
              </a:rPr>
              <a:t>To add the files</a:t>
            </a:r>
            <a:endParaRPr kumimoji="0" lang="en-US" altLang="en-US" sz="2000" b="0" i="0" u="none" strike="noStrike" cap="none" normalizeH="0" baseline="0" dirty="0" smtClean="0">
              <a:ln>
                <a:noFill/>
              </a:ln>
              <a:effectLst/>
              <a:latin typeface="Arial" panose="020B0604020202020204" pitchFamily="34" charset="0"/>
            </a:endParaRPr>
          </a:p>
        </p:txBody>
      </p:sp>
      <p:pic>
        <p:nvPicPr>
          <p:cNvPr id="6" name="Picture 5"/>
          <p:cNvPicPr>
            <a:picLocks noChangeAspect="1"/>
          </p:cNvPicPr>
          <p:nvPr/>
        </p:nvPicPr>
        <p:blipFill>
          <a:blip r:embed="rId5"/>
          <a:stretch>
            <a:fillRect/>
          </a:stretch>
        </p:blipFill>
        <p:spPr>
          <a:xfrm>
            <a:off x="415598" y="4758458"/>
            <a:ext cx="10106025" cy="1200150"/>
          </a:xfrm>
          <a:prstGeom prst="rect">
            <a:avLst/>
          </a:prstGeom>
        </p:spPr>
      </p:pic>
      <p:sp>
        <p:nvSpPr>
          <p:cNvPr id="12" name="Rectangle 2"/>
          <p:cNvSpPr>
            <a:spLocks noChangeArrowheads="1"/>
          </p:cNvSpPr>
          <p:nvPr/>
        </p:nvSpPr>
        <p:spPr bwMode="auto">
          <a:xfrm>
            <a:off x="286291" y="4358348"/>
            <a:ext cx="30285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1" i="0" u="none" strike="noStrike" cap="none" normalizeH="0" baseline="0" dirty="0" smtClean="0">
                <a:ln>
                  <a:noFill/>
                </a:ln>
                <a:effectLst/>
                <a:latin typeface="Arial Unicode MS"/>
              </a:rPr>
              <a:t>To commit</a:t>
            </a:r>
            <a:r>
              <a:rPr kumimoji="0" lang="en-US" altLang="en-US" sz="2000" b="1" i="0" u="none" strike="noStrike" cap="none" normalizeH="0" dirty="0" smtClean="0">
                <a:ln>
                  <a:noFill/>
                </a:ln>
                <a:effectLst/>
                <a:latin typeface="Arial Unicode MS"/>
              </a:rPr>
              <a:t> the changes</a:t>
            </a:r>
            <a:endParaRPr kumimoji="0" lang="en-US" altLang="en-US" sz="2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294126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1077218"/>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Spiral Development. Failing as you can</a:t>
            </a:r>
            <a:endParaRPr lang="en-US" sz="3200" b="1" dirty="0">
              <a:latin typeface="Dubai" panose="020B0503030403030204" pitchFamily="34" charset="-78"/>
              <a:cs typeface="Dubai" panose="020B0503030403030204" pitchFamily="34" charset="-78"/>
            </a:endParaRPr>
          </a:p>
        </p:txBody>
      </p:sp>
      <p:sp>
        <p:nvSpPr>
          <p:cNvPr id="3" name="Rectangle 2"/>
          <p:cNvSpPr/>
          <p:nvPr/>
        </p:nvSpPr>
        <p:spPr>
          <a:xfrm>
            <a:off x="572655" y="1609591"/>
            <a:ext cx="10141527" cy="1477328"/>
          </a:xfrm>
          <a:prstGeom prst="rect">
            <a:avLst/>
          </a:prstGeom>
        </p:spPr>
        <p:txBody>
          <a:bodyPr wrap="square">
            <a:spAutoFit/>
          </a:bodyPr>
          <a:lstStyle/>
          <a:p>
            <a:r>
              <a:rPr lang="en-US" dirty="0" smtClean="0"/>
              <a:t>1- </a:t>
            </a:r>
            <a:r>
              <a:rPr lang="en-US" dirty="0" smtClean="0">
                <a:solidFill>
                  <a:srgbClr val="FF0000"/>
                </a:solidFill>
              </a:rPr>
              <a:t>Make it work</a:t>
            </a:r>
            <a:r>
              <a:rPr lang="en-US" dirty="0" smtClean="0"/>
              <a:t>. There is a fundamental design principle called </a:t>
            </a:r>
            <a:r>
              <a:rPr lang="en-US" i="1" dirty="0" err="1" smtClean="0"/>
              <a:t>satisfizing</a:t>
            </a:r>
            <a:r>
              <a:rPr lang="en-US" dirty="0" smtClean="0"/>
              <a:t> and here it is summarized: Doesn't matter how, but it has to work.</a:t>
            </a:r>
          </a:p>
          <a:p>
            <a:r>
              <a:rPr lang="en-US" dirty="0" smtClean="0"/>
              <a:t>2- </a:t>
            </a:r>
            <a:r>
              <a:rPr lang="en-US" dirty="0" smtClean="0">
                <a:solidFill>
                  <a:srgbClr val="FF0000"/>
                </a:solidFill>
              </a:rPr>
              <a:t>Make it integrated and resilient</a:t>
            </a:r>
            <a:r>
              <a:rPr lang="en-US" dirty="0" smtClean="0"/>
              <a:t>. At the very minimum, make it hold-able in one hand and resistant to shakes</a:t>
            </a:r>
          </a:p>
          <a:p>
            <a:r>
              <a:rPr lang="en-US" dirty="0" smtClean="0"/>
              <a:t>3- </a:t>
            </a:r>
            <a:r>
              <a:rPr lang="en-US" dirty="0" smtClean="0">
                <a:solidFill>
                  <a:srgbClr val="FF0000"/>
                </a:solidFill>
              </a:rPr>
              <a:t>Make it nice</a:t>
            </a:r>
            <a:endParaRPr lang="en-US" dirty="0">
              <a:solidFill>
                <a:srgbClr val="FF0000"/>
              </a:solidFill>
            </a:endParaRPr>
          </a:p>
        </p:txBody>
      </p:sp>
      <p:sp>
        <p:nvSpPr>
          <p:cNvPr id="4" name="Rectangle 3"/>
          <p:cNvSpPr/>
          <p:nvPr/>
        </p:nvSpPr>
        <p:spPr>
          <a:xfrm>
            <a:off x="572655" y="3350645"/>
            <a:ext cx="10141527" cy="923330"/>
          </a:xfrm>
          <a:prstGeom prst="rect">
            <a:avLst/>
          </a:prstGeom>
        </p:spPr>
        <p:txBody>
          <a:bodyPr wrap="square">
            <a:spAutoFit/>
          </a:bodyPr>
          <a:lstStyle/>
          <a:p>
            <a:r>
              <a:rPr lang="en-US" dirty="0" smtClean="0"/>
              <a:t>Refine your project over and over until:</a:t>
            </a:r>
          </a:p>
          <a:p>
            <a:r>
              <a:rPr lang="en-US" dirty="0" smtClean="0"/>
              <a:t>1- You are happy with the result</a:t>
            </a:r>
          </a:p>
          <a:p>
            <a:r>
              <a:rPr lang="en-US" dirty="0" smtClean="0"/>
              <a:t>2- You run out of time</a:t>
            </a:r>
            <a:endParaRPr lang="en-US" dirty="0"/>
          </a:p>
        </p:txBody>
      </p:sp>
    </p:spTree>
    <p:extLst>
      <p:ext uri="{BB962C8B-B14F-4D97-AF65-F5344CB8AC3E}">
        <p14:creationId xmlns:p14="http://schemas.microsoft.com/office/powerpoint/2010/main" val="2861911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we write a commit message?</a:t>
            </a:r>
            <a:endParaRPr lang="en-US" dirty="0"/>
          </a:p>
        </p:txBody>
      </p:sp>
      <p:pic>
        <p:nvPicPr>
          <p:cNvPr id="4" name="Picture 3"/>
          <p:cNvPicPr>
            <a:picLocks noChangeAspect="1"/>
          </p:cNvPicPr>
          <p:nvPr/>
        </p:nvPicPr>
        <p:blipFill>
          <a:blip r:embed="rId2"/>
          <a:stretch>
            <a:fillRect/>
          </a:stretch>
        </p:blipFill>
        <p:spPr>
          <a:xfrm>
            <a:off x="1698047" y="1504762"/>
            <a:ext cx="8646680" cy="4901666"/>
          </a:xfrm>
          <a:prstGeom prst="rect">
            <a:avLst/>
          </a:prstGeom>
        </p:spPr>
      </p:pic>
    </p:spTree>
    <p:extLst>
      <p:ext uri="{BB962C8B-B14F-4D97-AF65-F5344CB8AC3E}">
        <p14:creationId xmlns:p14="http://schemas.microsoft.com/office/powerpoint/2010/main" val="1013361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Pushing to </a:t>
            </a:r>
            <a:r>
              <a:rPr lang="en-GB" dirty="0" err="1" smtClean="0">
                <a:solidFill>
                  <a:srgbClr val="352846"/>
                </a:solidFill>
                <a:latin typeface="Calibri"/>
                <a:ea typeface="Calibri"/>
                <a:cs typeface="Calibri"/>
                <a:sym typeface="Calibri"/>
              </a:rPr>
              <a:t>GitLab</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31</a:t>
            </a:fld>
            <a:endParaRPr/>
          </a:p>
        </p:txBody>
      </p:sp>
      <p:sp>
        <p:nvSpPr>
          <p:cNvPr id="8" name="Rectangle 2"/>
          <p:cNvSpPr>
            <a:spLocks noChangeArrowheads="1"/>
          </p:cNvSpPr>
          <p:nvPr/>
        </p:nvSpPr>
        <p:spPr bwMode="auto">
          <a:xfrm>
            <a:off x="314001" y="1605444"/>
            <a:ext cx="489909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1" i="0" u="none" strike="noStrike" cap="none" normalizeH="0" baseline="0" dirty="0" smtClean="0">
                <a:ln>
                  <a:noFill/>
                </a:ln>
                <a:effectLst/>
                <a:latin typeface="Arial Unicode MS"/>
              </a:rPr>
              <a:t>Push the changes to </a:t>
            </a:r>
            <a:r>
              <a:rPr kumimoji="0" lang="en-US" altLang="en-US" sz="2000" b="1" i="0" u="none" strike="noStrike" cap="none" normalizeH="0" baseline="0" dirty="0" err="1" smtClean="0">
                <a:ln>
                  <a:noFill/>
                </a:ln>
                <a:effectLst/>
                <a:latin typeface="Arial Unicode MS"/>
              </a:rPr>
              <a:t>GitLab</a:t>
            </a:r>
            <a:r>
              <a:rPr kumimoji="0" lang="en-US" altLang="en-US" sz="2000" b="1" i="0" u="none" strike="noStrike" cap="none" normalizeH="0" dirty="0" smtClean="0">
                <a:ln>
                  <a:noFill/>
                </a:ln>
                <a:effectLst/>
                <a:latin typeface="Arial Unicode MS"/>
              </a:rPr>
              <a:t> repository</a:t>
            </a:r>
            <a:endParaRPr kumimoji="0" lang="en-US" altLang="en-US" sz="2000" b="0" i="0" u="none" strike="noStrike" cap="none" normalizeH="0" baseline="0" dirty="0" smtClean="0">
              <a:ln>
                <a:noFill/>
              </a:ln>
              <a:effectLst/>
              <a:latin typeface="Arial" panose="020B0604020202020204" pitchFamily="34" charset="0"/>
            </a:endParaRPr>
          </a:p>
        </p:txBody>
      </p:sp>
      <p:pic>
        <p:nvPicPr>
          <p:cNvPr id="2" name="Picture 1"/>
          <p:cNvPicPr>
            <a:picLocks noChangeAspect="1"/>
          </p:cNvPicPr>
          <p:nvPr/>
        </p:nvPicPr>
        <p:blipFill>
          <a:blip r:embed="rId3"/>
          <a:stretch>
            <a:fillRect/>
          </a:stretch>
        </p:blipFill>
        <p:spPr>
          <a:xfrm>
            <a:off x="406364" y="2117725"/>
            <a:ext cx="10106025" cy="1200150"/>
          </a:xfrm>
          <a:prstGeom prst="rect">
            <a:avLst/>
          </a:prstGeom>
        </p:spPr>
      </p:pic>
    </p:spTree>
    <p:extLst>
      <p:ext uri="{BB962C8B-B14F-4D97-AF65-F5344CB8AC3E}">
        <p14:creationId xmlns:p14="http://schemas.microsoft.com/office/powerpoint/2010/main" val="21855408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2"/>
          <p:cNvSpPr txBox="1">
            <a:spLocks noGrp="1"/>
          </p:cNvSpPr>
          <p:nvPr>
            <p:ph type="title"/>
          </p:nvPr>
        </p:nvSpPr>
        <p:spPr>
          <a:xfrm>
            <a:off x="301611" y="2955636"/>
            <a:ext cx="11360800" cy="763600"/>
          </a:xfrm>
          <a:prstGeom prst="rect">
            <a:avLst/>
          </a:prstGeom>
        </p:spPr>
        <p:txBody>
          <a:bodyPr spcFirstLastPara="1" vert="horz" wrap="square" lIns="121900" tIns="121900" rIns="121900" bIns="121900" rtlCol="0" anchor="t" anchorCtr="0">
            <a:noAutofit/>
          </a:bodyPr>
          <a:lstStyle/>
          <a:p>
            <a:pPr algn="ctr"/>
            <a:r>
              <a:rPr lang="en-GB" dirty="0" smtClean="0">
                <a:solidFill>
                  <a:srgbClr val="352846"/>
                </a:solidFill>
                <a:latin typeface="Calibri"/>
                <a:ea typeface="Calibri"/>
                <a:cs typeface="Calibri"/>
                <a:sym typeface="Calibri"/>
              </a:rPr>
              <a:t>Creating a Website</a:t>
            </a:r>
            <a:endParaRPr dirty="0">
              <a:solidFill>
                <a:srgbClr val="352846"/>
              </a:solidFill>
              <a:latin typeface="Calibri"/>
              <a:ea typeface="Calibri"/>
              <a:cs typeface="Calibri"/>
              <a:sym typeface="Calibri"/>
            </a:endParaRPr>
          </a:p>
        </p:txBody>
      </p:sp>
      <p:sp>
        <p:nvSpPr>
          <p:cNvPr id="254" name="Google Shape;254;p4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32</a:t>
            </a:fld>
            <a:endParaRPr/>
          </a:p>
        </p:txBody>
      </p:sp>
    </p:spTree>
    <p:extLst>
      <p:ext uri="{BB962C8B-B14F-4D97-AF65-F5344CB8AC3E}">
        <p14:creationId xmlns:p14="http://schemas.microsoft.com/office/powerpoint/2010/main" val="1687108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HTML - definition and IDE</a:t>
            </a:r>
            <a:endParaRPr>
              <a:solidFill>
                <a:srgbClr val="352846"/>
              </a:solidFill>
              <a:latin typeface="Calibri"/>
              <a:ea typeface="Calibri"/>
              <a:cs typeface="Calibri"/>
              <a:sym typeface="Calibri"/>
            </a:endParaRPr>
          </a:p>
        </p:txBody>
      </p:sp>
      <p:sp>
        <p:nvSpPr>
          <p:cNvPr id="168" name="Google Shape;168;p33"/>
          <p:cNvSpPr txBox="1"/>
          <p:nvPr/>
        </p:nvSpPr>
        <p:spPr>
          <a:xfrm>
            <a:off x="562933" y="742000"/>
            <a:ext cx="10697600" cy="1808400"/>
          </a:xfrm>
          <a:prstGeom prst="rect">
            <a:avLst/>
          </a:prstGeom>
          <a:noFill/>
          <a:ln>
            <a:noFill/>
          </a:ln>
        </p:spPr>
        <p:txBody>
          <a:bodyPr spcFirstLastPara="1" wrap="square" lIns="121900" tIns="121900" rIns="121900" bIns="121900" anchor="t" anchorCtr="0">
            <a:noAutofit/>
          </a:bodyPr>
          <a:lstStyle/>
          <a:p>
            <a:pPr algn="just"/>
            <a:r>
              <a:rPr lang="en-GB" sz="2400" dirty="0" err="1">
                <a:solidFill>
                  <a:srgbClr val="30AD52"/>
                </a:solidFill>
                <a:latin typeface="Calibri"/>
                <a:ea typeface="Calibri"/>
                <a:cs typeface="Calibri"/>
                <a:sym typeface="Calibri"/>
              </a:rPr>
              <a:t>HyperText</a:t>
            </a:r>
            <a:r>
              <a:rPr lang="en-GB" sz="2400" dirty="0">
                <a:solidFill>
                  <a:srgbClr val="30AD52"/>
                </a:solidFill>
                <a:latin typeface="Calibri"/>
                <a:ea typeface="Calibri"/>
                <a:cs typeface="Calibri"/>
                <a:sym typeface="Calibri"/>
              </a:rPr>
              <a:t> </a:t>
            </a:r>
            <a:r>
              <a:rPr lang="en-GB" sz="2400" dirty="0" err="1">
                <a:solidFill>
                  <a:srgbClr val="30AD52"/>
                </a:solidFill>
                <a:latin typeface="Calibri"/>
                <a:ea typeface="Calibri"/>
                <a:cs typeface="Calibri"/>
                <a:sym typeface="Calibri"/>
              </a:rPr>
              <a:t>Markup</a:t>
            </a:r>
            <a:r>
              <a:rPr lang="en-GB" sz="2400" dirty="0">
                <a:solidFill>
                  <a:srgbClr val="30AD52"/>
                </a:solidFill>
                <a:latin typeface="Calibri"/>
                <a:ea typeface="Calibri"/>
                <a:cs typeface="Calibri"/>
                <a:sym typeface="Calibri"/>
              </a:rPr>
              <a:t> Language (HTML) is the standard </a:t>
            </a:r>
            <a:r>
              <a:rPr lang="en-GB" sz="2400" dirty="0" err="1">
                <a:solidFill>
                  <a:srgbClr val="30AD52"/>
                </a:solidFill>
                <a:latin typeface="Calibri"/>
                <a:ea typeface="Calibri"/>
                <a:cs typeface="Calibri"/>
                <a:sym typeface="Calibri"/>
              </a:rPr>
              <a:t>markup</a:t>
            </a:r>
            <a:r>
              <a:rPr lang="en-GB" sz="2400" dirty="0">
                <a:solidFill>
                  <a:srgbClr val="30AD52"/>
                </a:solidFill>
                <a:latin typeface="Calibri"/>
                <a:ea typeface="Calibri"/>
                <a:cs typeface="Calibri"/>
                <a:sym typeface="Calibri"/>
              </a:rPr>
              <a:t> language for creating web pages and web applications. With Cascading Style Sheets (CSS), and JavaScript, it forms a triad of cornerstone technologies for the World Wide Web. Web browsers receive HTML documents from a web-server or from local storage and render them into multimedia web pages. HTML describes the structure of a web page semantically and originally included cues for the appearance of the document.</a:t>
            </a:r>
            <a:endParaRPr sz="2400" dirty="0">
              <a:solidFill>
                <a:srgbClr val="30AD52"/>
              </a:solidFill>
              <a:latin typeface="Calibri"/>
              <a:ea typeface="Calibri"/>
              <a:cs typeface="Calibri"/>
              <a:sym typeface="Calibri"/>
            </a:endParaRPr>
          </a:p>
        </p:txBody>
      </p:sp>
      <p:pic>
        <p:nvPicPr>
          <p:cNvPr id="169" name="Google Shape;169;p33"/>
          <p:cNvPicPr preferRelativeResize="0"/>
          <p:nvPr/>
        </p:nvPicPr>
        <p:blipFill>
          <a:blip r:embed="rId3">
            <a:alphaModFix/>
          </a:blip>
          <a:stretch>
            <a:fillRect/>
          </a:stretch>
        </p:blipFill>
        <p:spPr>
          <a:xfrm>
            <a:off x="1114765" y="3034856"/>
            <a:ext cx="9242033" cy="3707567"/>
          </a:xfrm>
          <a:prstGeom prst="rect">
            <a:avLst/>
          </a:prstGeom>
          <a:noFill/>
          <a:ln>
            <a:noFill/>
          </a:ln>
        </p:spPr>
      </p:pic>
      <p:sp>
        <p:nvSpPr>
          <p:cNvPr id="170" name="Google Shape;170;p3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33</a:t>
            </a:fld>
            <a:endParaRPr/>
          </a:p>
        </p:txBody>
      </p:sp>
    </p:spTree>
    <p:extLst>
      <p:ext uri="{BB962C8B-B14F-4D97-AF65-F5344CB8AC3E}">
        <p14:creationId xmlns:p14="http://schemas.microsoft.com/office/powerpoint/2010/main" val="2344412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4" descr="http://tutorial.techaltum.com/images/element.png"/>
          <p:cNvPicPr preferRelativeResize="0"/>
          <p:nvPr/>
        </p:nvPicPr>
        <p:blipFill>
          <a:blip r:embed="rId3">
            <a:alphaModFix/>
          </a:blip>
          <a:stretch>
            <a:fillRect/>
          </a:stretch>
        </p:blipFill>
        <p:spPr>
          <a:xfrm>
            <a:off x="2318468" y="763600"/>
            <a:ext cx="7148665" cy="2629933"/>
          </a:xfrm>
          <a:prstGeom prst="rect">
            <a:avLst/>
          </a:prstGeom>
          <a:noFill/>
          <a:ln>
            <a:noFill/>
          </a:ln>
        </p:spPr>
      </p:pic>
      <p:sp>
        <p:nvSpPr>
          <p:cNvPr id="176" name="Google Shape;176;p34"/>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HTML - basic structure</a:t>
            </a:r>
            <a:endParaRPr>
              <a:solidFill>
                <a:srgbClr val="352846"/>
              </a:solidFill>
              <a:latin typeface="Calibri"/>
              <a:ea typeface="Calibri"/>
              <a:cs typeface="Calibri"/>
              <a:sym typeface="Calibri"/>
            </a:endParaRPr>
          </a:p>
        </p:txBody>
      </p:sp>
      <p:pic>
        <p:nvPicPr>
          <p:cNvPr id="177" name="Google Shape;177;p34"/>
          <p:cNvPicPr preferRelativeResize="0"/>
          <p:nvPr/>
        </p:nvPicPr>
        <p:blipFill>
          <a:blip r:embed="rId4">
            <a:alphaModFix/>
          </a:blip>
          <a:stretch>
            <a:fillRect/>
          </a:stretch>
        </p:blipFill>
        <p:spPr>
          <a:xfrm>
            <a:off x="6320485" y="3530600"/>
            <a:ext cx="4914900" cy="2235200"/>
          </a:xfrm>
          <a:prstGeom prst="rect">
            <a:avLst/>
          </a:prstGeom>
          <a:noFill/>
          <a:ln>
            <a:noFill/>
          </a:ln>
        </p:spPr>
      </p:pic>
      <p:pic>
        <p:nvPicPr>
          <p:cNvPr id="178" name="Google Shape;178;p34"/>
          <p:cNvPicPr preferRelativeResize="0"/>
          <p:nvPr/>
        </p:nvPicPr>
        <p:blipFill>
          <a:blip r:embed="rId5">
            <a:alphaModFix/>
          </a:blip>
          <a:stretch>
            <a:fillRect/>
          </a:stretch>
        </p:blipFill>
        <p:spPr>
          <a:xfrm>
            <a:off x="802769" y="3480767"/>
            <a:ext cx="4092700" cy="2334867"/>
          </a:xfrm>
          <a:prstGeom prst="rect">
            <a:avLst/>
          </a:prstGeom>
          <a:noFill/>
          <a:ln>
            <a:noFill/>
          </a:ln>
        </p:spPr>
      </p:pic>
      <p:sp>
        <p:nvSpPr>
          <p:cNvPr id="180" name="Google Shape;180;p3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34</a:t>
            </a:fld>
            <a:endParaRPr/>
          </a:p>
        </p:txBody>
      </p:sp>
    </p:spTree>
    <p:extLst>
      <p:ext uri="{BB962C8B-B14F-4D97-AF65-F5344CB8AC3E}">
        <p14:creationId xmlns:p14="http://schemas.microsoft.com/office/powerpoint/2010/main" val="2387915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5"/>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HTML - common tags</a:t>
            </a:r>
            <a:endParaRPr>
              <a:solidFill>
                <a:srgbClr val="352846"/>
              </a:solidFill>
              <a:latin typeface="Calibri"/>
              <a:ea typeface="Calibri"/>
              <a:cs typeface="Calibri"/>
              <a:sym typeface="Calibri"/>
            </a:endParaRPr>
          </a:p>
        </p:txBody>
      </p:sp>
      <p:pic>
        <p:nvPicPr>
          <p:cNvPr id="186" name="Google Shape;186;p35"/>
          <p:cNvPicPr preferRelativeResize="0"/>
          <p:nvPr/>
        </p:nvPicPr>
        <p:blipFill>
          <a:blip r:embed="rId3">
            <a:alphaModFix/>
          </a:blip>
          <a:stretch>
            <a:fillRect/>
          </a:stretch>
        </p:blipFill>
        <p:spPr>
          <a:xfrm>
            <a:off x="7934200" y="875867"/>
            <a:ext cx="3842200" cy="5902999"/>
          </a:xfrm>
          <a:prstGeom prst="rect">
            <a:avLst/>
          </a:prstGeom>
          <a:noFill/>
          <a:ln>
            <a:noFill/>
          </a:ln>
        </p:spPr>
      </p:pic>
      <p:pic>
        <p:nvPicPr>
          <p:cNvPr id="187" name="Google Shape;187;p35"/>
          <p:cNvPicPr preferRelativeResize="0"/>
          <p:nvPr/>
        </p:nvPicPr>
        <p:blipFill>
          <a:blip r:embed="rId4">
            <a:alphaModFix/>
          </a:blip>
          <a:stretch>
            <a:fillRect/>
          </a:stretch>
        </p:blipFill>
        <p:spPr>
          <a:xfrm>
            <a:off x="341667" y="1535149"/>
            <a:ext cx="7131333" cy="4584433"/>
          </a:xfrm>
          <a:prstGeom prst="rect">
            <a:avLst/>
          </a:prstGeom>
          <a:noFill/>
          <a:ln>
            <a:noFill/>
          </a:ln>
        </p:spPr>
      </p:pic>
      <p:sp>
        <p:nvSpPr>
          <p:cNvPr id="189" name="Google Shape;189;p3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35</a:t>
            </a:fld>
            <a:endParaRPr/>
          </a:p>
        </p:txBody>
      </p:sp>
    </p:spTree>
    <p:extLst>
      <p:ext uri="{BB962C8B-B14F-4D97-AF65-F5344CB8AC3E}">
        <p14:creationId xmlns:p14="http://schemas.microsoft.com/office/powerpoint/2010/main" val="2694246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xfrm>
            <a:off x="415600" y="0"/>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HTML - framework and templates</a:t>
            </a:r>
            <a:endParaRPr>
              <a:solidFill>
                <a:srgbClr val="352846"/>
              </a:solidFill>
              <a:latin typeface="Calibri"/>
              <a:ea typeface="Calibri"/>
              <a:cs typeface="Calibri"/>
              <a:sym typeface="Calibri"/>
            </a:endParaRPr>
          </a:p>
        </p:txBody>
      </p:sp>
      <p:pic>
        <p:nvPicPr>
          <p:cNvPr id="213" name="Google Shape;213;p38"/>
          <p:cNvPicPr preferRelativeResize="0"/>
          <p:nvPr/>
        </p:nvPicPr>
        <p:blipFill>
          <a:blip r:embed="rId3">
            <a:alphaModFix/>
          </a:blip>
          <a:stretch>
            <a:fillRect/>
          </a:stretch>
        </p:blipFill>
        <p:spPr>
          <a:xfrm>
            <a:off x="6449649" y="1194734"/>
            <a:ext cx="5464035" cy="1776300"/>
          </a:xfrm>
          <a:prstGeom prst="rect">
            <a:avLst/>
          </a:prstGeom>
          <a:noFill/>
          <a:ln>
            <a:noFill/>
          </a:ln>
        </p:spPr>
      </p:pic>
      <p:pic>
        <p:nvPicPr>
          <p:cNvPr id="214" name="Google Shape;214;p38"/>
          <p:cNvPicPr preferRelativeResize="0"/>
          <p:nvPr/>
        </p:nvPicPr>
        <p:blipFill>
          <a:blip r:embed="rId4">
            <a:alphaModFix/>
          </a:blip>
          <a:stretch>
            <a:fillRect/>
          </a:stretch>
        </p:blipFill>
        <p:spPr>
          <a:xfrm>
            <a:off x="6542000" y="3687899"/>
            <a:ext cx="5279333" cy="2604000"/>
          </a:xfrm>
          <a:prstGeom prst="rect">
            <a:avLst/>
          </a:prstGeom>
          <a:noFill/>
          <a:ln>
            <a:noFill/>
          </a:ln>
        </p:spPr>
      </p:pic>
      <p:pic>
        <p:nvPicPr>
          <p:cNvPr id="215" name="Google Shape;215;p38"/>
          <p:cNvPicPr preferRelativeResize="0"/>
          <p:nvPr/>
        </p:nvPicPr>
        <p:blipFill>
          <a:blip r:embed="rId5">
            <a:alphaModFix/>
          </a:blip>
          <a:stretch>
            <a:fillRect/>
          </a:stretch>
        </p:blipFill>
        <p:spPr>
          <a:xfrm>
            <a:off x="360934" y="967933"/>
            <a:ext cx="5668300" cy="2363200"/>
          </a:xfrm>
          <a:prstGeom prst="rect">
            <a:avLst/>
          </a:prstGeom>
          <a:noFill/>
          <a:ln>
            <a:noFill/>
          </a:ln>
        </p:spPr>
      </p:pic>
      <p:pic>
        <p:nvPicPr>
          <p:cNvPr id="216" name="Google Shape;216;p38"/>
          <p:cNvPicPr preferRelativeResize="0"/>
          <p:nvPr/>
        </p:nvPicPr>
        <p:blipFill>
          <a:blip r:embed="rId6">
            <a:alphaModFix/>
          </a:blip>
          <a:stretch>
            <a:fillRect/>
          </a:stretch>
        </p:blipFill>
        <p:spPr>
          <a:xfrm>
            <a:off x="179485" y="3957533"/>
            <a:ext cx="6031199" cy="2199800"/>
          </a:xfrm>
          <a:prstGeom prst="rect">
            <a:avLst/>
          </a:prstGeom>
          <a:noFill/>
          <a:ln>
            <a:noFill/>
          </a:ln>
        </p:spPr>
      </p:pic>
      <p:sp>
        <p:nvSpPr>
          <p:cNvPr id="217" name="Google Shape;217;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36</a:t>
            </a:fld>
            <a:endParaRPr/>
          </a:p>
        </p:txBody>
      </p:sp>
    </p:spTree>
    <p:extLst>
      <p:ext uri="{BB962C8B-B14F-4D97-AF65-F5344CB8AC3E}">
        <p14:creationId xmlns:p14="http://schemas.microsoft.com/office/powerpoint/2010/main" val="19342082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a:t>HTML Tutorial</a:t>
            </a:r>
            <a:endParaRPr/>
          </a:p>
        </p:txBody>
      </p:sp>
      <p:sp>
        <p:nvSpPr>
          <p:cNvPr id="223" name="Google Shape;223;p39"/>
          <p:cNvSpPr txBox="1">
            <a:spLocks noGrp="1"/>
          </p:cNvSpPr>
          <p:nvPr>
            <p:ph type="body" idx="1"/>
          </p:nvPr>
        </p:nvSpPr>
        <p:spPr>
          <a:xfrm>
            <a:off x="415600" y="3156467"/>
            <a:ext cx="11360800" cy="763600"/>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GB" u="sng">
                <a:solidFill>
                  <a:schemeClr val="hlink"/>
                </a:solidFill>
                <a:hlinkClick r:id="rId3"/>
              </a:rPr>
              <a:t>https://www.w3schools.com/html/</a:t>
            </a:r>
            <a:r>
              <a:rPr lang="en-GB"/>
              <a:t> </a:t>
            </a:r>
            <a:endParaRPr/>
          </a:p>
        </p:txBody>
      </p:sp>
      <p:sp>
        <p:nvSpPr>
          <p:cNvPr id="224" name="Google Shape;224;p3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buClr>
                <a:srgbClr val="000000"/>
              </a:buClr>
              <a:buSzPts val="1100"/>
            </a:pPr>
            <a:fld id="{00000000-1234-1234-1234-123412341234}" type="slidenum">
              <a:rPr lang="en-GB"/>
              <a:pPr>
                <a:buClr>
                  <a:srgbClr val="000000"/>
                </a:buClr>
                <a:buSzPts val="1100"/>
              </a:pPr>
              <a:t>37</a:t>
            </a:fld>
            <a:endParaRPr/>
          </a:p>
        </p:txBody>
      </p:sp>
    </p:spTree>
    <p:extLst>
      <p:ext uri="{BB962C8B-B14F-4D97-AF65-F5344CB8AC3E}">
        <p14:creationId xmlns:p14="http://schemas.microsoft.com/office/powerpoint/2010/main" val="32893703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473" y="390167"/>
            <a:ext cx="7841709" cy="763600"/>
          </a:xfrm>
        </p:spPr>
        <p:txBody>
          <a:bodyPr/>
          <a:lstStyle/>
          <a:p>
            <a:r>
              <a:rPr lang="en-US" dirty="0" smtClean="0"/>
              <a:t>Configuring </a:t>
            </a:r>
            <a:r>
              <a:rPr lang="en-US" dirty="0" err="1" smtClean="0"/>
              <a:t>Gitlab</a:t>
            </a:r>
            <a:r>
              <a:rPr lang="en-US" dirty="0" smtClean="0"/>
              <a:t> to host website</a:t>
            </a:r>
            <a:endParaRPr lang="en-US" dirty="0"/>
          </a:p>
        </p:txBody>
      </p:sp>
      <p:sp>
        <p:nvSpPr>
          <p:cNvPr id="3" name="Text Placeholder 2"/>
          <p:cNvSpPr>
            <a:spLocks noGrp="1"/>
          </p:cNvSpPr>
          <p:nvPr>
            <p:ph type="body" idx="1"/>
          </p:nvPr>
        </p:nvSpPr>
        <p:spPr>
          <a:xfrm>
            <a:off x="371587" y="1585730"/>
            <a:ext cx="11360800" cy="837113"/>
          </a:xfrm>
        </p:spPr>
        <p:txBody>
          <a:bodyPr/>
          <a:lstStyle/>
          <a:p>
            <a:pPr marL="152396" indent="0" algn="ctr">
              <a:buNone/>
            </a:pPr>
            <a:r>
              <a:rPr lang="en-US" dirty="0">
                <a:hlinkClick r:id="rId2"/>
              </a:rPr>
              <a:t>https://about.gitlab.com/blog/2016/04/07/gitlab-pages-setup/</a:t>
            </a:r>
            <a:endParaRPr lang="en-US" dirty="0"/>
          </a:p>
        </p:txBody>
      </p:sp>
      <p:pic>
        <p:nvPicPr>
          <p:cNvPr id="4" name="Picture 3"/>
          <p:cNvPicPr>
            <a:picLocks noChangeAspect="1"/>
          </p:cNvPicPr>
          <p:nvPr/>
        </p:nvPicPr>
        <p:blipFill>
          <a:blip r:embed="rId3"/>
          <a:stretch>
            <a:fillRect/>
          </a:stretch>
        </p:blipFill>
        <p:spPr>
          <a:xfrm>
            <a:off x="3583945" y="2422843"/>
            <a:ext cx="4164392" cy="4041458"/>
          </a:xfrm>
          <a:prstGeom prst="rect">
            <a:avLst/>
          </a:prstGeom>
        </p:spPr>
      </p:pic>
    </p:spTree>
    <p:extLst>
      <p:ext uri="{BB962C8B-B14F-4D97-AF65-F5344CB8AC3E}">
        <p14:creationId xmlns:p14="http://schemas.microsoft.com/office/powerpoint/2010/main" val="3776958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473" y="390167"/>
            <a:ext cx="7841709" cy="763600"/>
          </a:xfrm>
        </p:spPr>
        <p:txBody>
          <a:bodyPr/>
          <a:lstStyle/>
          <a:p>
            <a:r>
              <a:rPr lang="en-US" dirty="0" smtClean="0"/>
              <a:t>Accessing your website in </a:t>
            </a:r>
            <a:r>
              <a:rPr lang="en-US" dirty="0" err="1" smtClean="0"/>
              <a:t>Gitlab</a:t>
            </a:r>
            <a:endParaRPr lang="en-US" dirty="0"/>
          </a:p>
        </p:txBody>
      </p:sp>
      <p:pic>
        <p:nvPicPr>
          <p:cNvPr id="5" name="Picture 4"/>
          <p:cNvPicPr>
            <a:picLocks noChangeAspect="1"/>
          </p:cNvPicPr>
          <p:nvPr/>
        </p:nvPicPr>
        <p:blipFill>
          <a:blip r:embed="rId2"/>
          <a:stretch>
            <a:fillRect/>
          </a:stretch>
        </p:blipFill>
        <p:spPr>
          <a:xfrm>
            <a:off x="335377" y="1444574"/>
            <a:ext cx="6967682" cy="5212465"/>
          </a:xfrm>
          <a:prstGeom prst="rect">
            <a:avLst/>
          </a:prstGeom>
        </p:spPr>
      </p:pic>
      <p:sp>
        <p:nvSpPr>
          <p:cNvPr id="6" name="Oval 5"/>
          <p:cNvSpPr/>
          <p:nvPr/>
        </p:nvSpPr>
        <p:spPr>
          <a:xfrm>
            <a:off x="156894" y="6322152"/>
            <a:ext cx="1616400" cy="397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62233" y="5890544"/>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pic>
        <p:nvPicPr>
          <p:cNvPr id="8" name="Picture 7"/>
          <p:cNvPicPr>
            <a:picLocks noChangeAspect="1"/>
          </p:cNvPicPr>
          <p:nvPr/>
        </p:nvPicPr>
        <p:blipFill>
          <a:blip r:embed="rId3"/>
          <a:stretch>
            <a:fillRect/>
          </a:stretch>
        </p:blipFill>
        <p:spPr>
          <a:xfrm>
            <a:off x="7812953" y="2777408"/>
            <a:ext cx="4029075" cy="3743325"/>
          </a:xfrm>
          <a:prstGeom prst="rect">
            <a:avLst/>
          </a:prstGeom>
        </p:spPr>
      </p:pic>
      <p:sp>
        <p:nvSpPr>
          <p:cNvPr id="9" name="Oval 8"/>
          <p:cNvSpPr/>
          <p:nvPr/>
        </p:nvSpPr>
        <p:spPr>
          <a:xfrm>
            <a:off x="9564131" y="5329243"/>
            <a:ext cx="1616400" cy="397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058750" y="4964390"/>
            <a:ext cx="301686"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Tree>
    <p:extLst>
      <p:ext uri="{BB962C8B-B14F-4D97-AF65-F5344CB8AC3E}">
        <p14:creationId xmlns:p14="http://schemas.microsoft.com/office/powerpoint/2010/main" val="362811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7544" y="241632"/>
            <a:ext cx="2318565"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Assignment</a:t>
            </a:r>
            <a:endParaRPr lang="en-US" sz="3200" b="1" dirty="0">
              <a:latin typeface="Dubai" panose="020B0503030403030204" pitchFamily="34" charset="-78"/>
              <a:cs typeface="Dubai" panose="020B0503030403030204" pitchFamily="34" charset="-78"/>
            </a:endParaRPr>
          </a:p>
        </p:txBody>
      </p:sp>
      <p:sp>
        <p:nvSpPr>
          <p:cNvPr id="3" name="Rectangle 2"/>
          <p:cNvSpPr>
            <a:spLocks noChangeArrowheads="1"/>
          </p:cNvSpPr>
          <p:nvPr/>
        </p:nvSpPr>
        <p:spPr bwMode="auto">
          <a:xfrm>
            <a:off x="147544" y="1302782"/>
            <a:ext cx="1164934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000000"/>
                </a:solidFill>
                <a:effectLst/>
                <a:latin typeface="Arial" panose="020B0604020202020204" pitchFamily="34" charset="0"/>
              </a:rPr>
              <a:t>work through a </a:t>
            </a:r>
            <a:r>
              <a:rPr kumimoji="0" lang="en-US" altLang="en-US" b="1" i="0" u="none" strike="noStrike" cap="none" normalizeH="0" baseline="0" dirty="0" err="1" smtClean="0">
                <a:ln>
                  <a:noFill/>
                </a:ln>
                <a:solidFill>
                  <a:srgbClr val="000000"/>
                </a:solidFill>
                <a:effectLst/>
                <a:latin typeface="Arial" panose="020B0604020202020204" pitchFamily="34" charset="0"/>
              </a:rPr>
              <a:t>git</a:t>
            </a:r>
            <a:r>
              <a:rPr kumimoji="0" lang="en-US" altLang="en-US" b="1" i="0" u="none" strike="noStrike" cap="none" normalizeH="0" baseline="0" dirty="0" smtClean="0">
                <a:ln>
                  <a:noFill/>
                </a:ln>
                <a:solidFill>
                  <a:srgbClr val="000000"/>
                </a:solidFill>
                <a:effectLst/>
                <a:latin typeface="Arial" panose="020B0604020202020204" pitchFamily="34" charset="0"/>
              </a:rPr>
              <a:t> tutorial build a </a:t>
            </a:r>
            <a:r>
              <a:rPr kumimoji="0" lang="en-US" altLang="en-US" b="1" i="0" u="none" strike="noStrike" cap="none" normalizeH="0" baseline="0" dirty="0" smtClean="0">
                <a:ln>
                  <a:noFill/>
                </a:ln>
                <a:solidFill>
                  <a:srgbClr val="000000"/>
                </a:solidFill>
                <a:effectLst/>
                <a:latin typeface="Arial" panose="020B0604020202020204" pitchFamily="34" charset="0"/>
                <a:hlinkClick r:id="rId2"/>
              </a:rPr>
              <a:t>personal site</a:t>
            </a:r>
            <a:r>
              <a:rPr kumimoji="0" lang="en-US" altLang="en-US" b="1" i="0" u="none" strike="noStrike" cap="none" normalizeH="0" baseline="0" dirty="0" smtClean="0">
                <a:ln>
                  <a:noFill/>
                </a:ln>
                <a:solidFill>
                  <a:srgbClr val="000000"/>
                </a:solidFill>
                <a:effectLst/>
                <a:latin typeface="Arial" panose="020B0604020202020204" pitchFamily="34" charset="0"/>
              </a:rPr>
              <a:t> in the class archive describing you and your final project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rgbClr val="000000"/>
              </a:solidFill>
              <a:effectLst/>
              <a:latin typeface="Arial" panose="020B0604020202020204" pitchFamily="34" charset="0"/>
            </a:endParaRPr>
          </a:p>
          <a:p>
            <a:pPr eaLnBrk="0" fontAlgn="base" hangingPunct="0">
              <a:spcBef>
                <a:spcPct val="0"/>
              </a:spcBef>
              <a:spcAft>
                <a:spcPct val="0"/>
              </a:spcAft>
            </a:pPr>
            <a:r>
              <a:rPr lang="en-US" altLang="en-US" b="1" dirty="0">
                <a:solidFill>
                  <a:srgbClr val="000000"/>
                </a:solidFill>
                <a:latin typeface="Arial" panose="020B0604020202020204" pitchFamily="34" charset="0"/>
              </a:rPr>
              <a:t>Plan and Sketch a potential final Project </a:t>
            </a:r>
            <a:endParaRPr lang="en-US" altLang="en-US" b="1" dirty="0" smtClean="0">
              <a:solidFill>
                <a:srgbClr val="000000"/>
              </a:solidFill>
              <a:latin typeface="Arial" panose="020B0604020202020204" pitchFamily="34" charset="0"/>
            </a:endParaRPr>
          </a:p>
          <a:p>
            <a:pPr eaLnBrk="0" fontAlgn="base" hangingPunct="0">
              <a:spcBef>
                <a:spcPct val="0"/>
              </a:spcBef>
              <a:spcAft>
                <a:spcPct val="0"/>
              </a:spcAft>
            </a:pPr>
            <a:endParaRPr lang="en-US" altLang="en-US" b="1" dirty="0">
              <a:solidFill>
                <a:srgbClr val="000000"/>
              </a:solidFill>
              <a:latin typeface="Arial" panose="020B0604020202020204" pitchFamily="34" charset="0"/>
            </a:endParaRPr>
          </a:p>
          <a:p>
            <a:pPr eaLnBrk="0" fontAlgn="base" hangingPunct="0">
              <a:spcBef>
                <a:spcPct val="0"/>
              </a:spcBef>
              <a:spcAft>
                <a:spcPct val="0"/>
              </a:spcAft>
            </a:pPr>
            <a:r>
              <a:rPr lang="en-US" altLang="en-US" b="1" dirty="0" smtClean="0">
                <a:solidFill>
                  <a:srgbClr val="000000"/>
                </a:solidFill>
                <a:latin typeface="Arial" panose="020B0604020202020204" pitchFamily="34" charset="0"/>
              </a:rPr>
              <a:t>Document everything (how you made the website as well as the problems you faced </a:t>
            </a:r>
          </a:p>
          <a:p>
            <a:pPr eaLnBrk="0" fontAlgn="base" hangingPunct="0">
              <a:spcBef>
                <a:spcPct val="0"/>
              </a:spcBef>
              <a:spcAft>
                <a:spcPct val="0"/>
              </a:spcAft>
            </a:pPr>
            <a:r>
              <a:rPr lang="en-US" altLang="en-US" b="1" dirty="0" smtClean="0">
                <a:solidFill>
                  <a:srgbClr val="000000"/>
                </a:solidFill>
                <a:latin typeface="Arial" panose="020B0604020202020204" pitchFamily="34" charset="0"/>
              </a:rPr>
              <a:t>and how you solved them in addition to your experience in your own words!)</a:t>
            </a:r>
            <a:endParaRPr lang="en-US" altLang="en-US" b="1" dirty="0">
              <a:solidFill>
                <a:srgbClr val="000000"/>
              </a:solidFill>
              <a:latin typeface="Arial" panose="020B0604020202020204" pitchFamily="34" charset="0"/>
            </a:endParaRPr>
          </a:p>
        </p:txBody>
      </p:sp>
    </p:spTree>
    <p:extLst>
      <p:ext uri="{BB962C8B-B14F-4D97-AF65-F5344CB8AC3E}">
        <p14:creationId xmlns:p14="http://schemas.microsoft.com/office/powerpoint/2010/main" val="5068506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473" y="390167"/>
            <a:ext cx="7841709" cy="763600"/>
          </a:xfrm>
        </p:spPr>
        <p:txBody>
          <a:bodyPr/>
          <a:lstStyle/>
          <a:p>
            <a:r>
              <a:rPr lang="en-US" dirty="0" smtClean="0"/>
              <a:t>Accessing your website in </a:t>
            </a:r>
            <a:r>
              <a:rPr lang="en-US" dirty="0" err="1" smtClean="0"/>
              <a:t>Gitlab</a:t>
            </a:r>
            <a:endParaRPr lang="en-US" dirty="0"/>
          </a:p>
        </p:txBody>
      </p:sp>
      <p:pic>
        <p:nvPicPr>
          <p:cNvPr id="3" name="Picture 2"/>
          <p:cNvPicPr>
            <a:picLocks noChangeAspect="1"/>
          </p:cNvPicPr>
          <p:nvPr/>
        </p:nvPicPr>
        <p:blipFill>
          <a:blip r:embed="rId2"/>
          <a:stretch>
            <a:fillRect/>
          </a:stretch>
        </p:blipFill>
        <p:spPr>
          <a:xfrm>
            <a:off x="403250" y="1301549"/>
            <a:ext cx="5794971" cy="5255020"/>
          </a:xfrm>
          <a:prstGeom prst="rect">
            <a:avLst/>
          </a:prstGeom>
        </p:spPr>
      </p:pic>
      <p:sp>
        <p:nvSpPr>
          <p:cNvPr id="6" name="Oval 5"/>
          <p:cNvSpPr/>
          <p:nvPr/>
        </p:nvSpPr>
        <p:spPr>
          <a:xfrm>
            <a:off x="449414" y="4190809"/>
            <a:ext cx="3082009" cy="3971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375285" y="3821477"/>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4" name="TextBox 3"/>
          <p:cNvSpPr txBox="1"/>
          <p:nvPr/>
        </p:nvSpPr>
        <p:spPr>
          <a:xfrm>
            <a:off x="6650182" y="1597891"/>
            <a:ext cx="4285673" cy="1754326"/>
          </a:xfrm>
          <a:prstGeom prst="rect">
            <a:avLst/>
          </a:prstGeom>
          <a:noFill/>
        </p:spPr>
        <p:txBody>
          <a:bodyPr wrap="square" rtlCol="0">
            <a:spAutoFit/>
          </a:bodyPr>
          <a:lstStyle/>
          <a:p>
            <a:r>
              <a:rPr lang="en-US" b="1" dirty="0" smtClean="0">
                <a:solidFill>
                  <a:srgbClr val="FF0000"/>
                </a:solidFill>
              </a:rPr>
              <a:t>This link will direct you to your page so once you pick your template and start editing it and pushing it to your </a:t>
            </a:r>
            <a:r>
              <a:rPr lang="en-US" b="1" dirty="0" err="1" smtClean="0">
                <a:solidFill>
                  <a:srgbClr val="FF0000"/>
                </a:solidFill>
              </a:rPr>
              <a:t>Gitlab</a:t>
            </a:r>
            <a:r>
              <a:rPr lang="en-US" b="1" dirty="0" smtClean="0">
                <a:solidFill>
                  <a:srgbClr val="FF0000"/>
                </a:solidFill>
              </a:rPr>
              <a:t> project, you need to send the link to me. </a:t>
            </a:r>
          </a:p>
          <a:p>
            <a:endParaRPr lang="en-US" b="1" dirty="0">
              <a:solidFill>
                <a:srgbClr val="FF0000"/>
              </a:solidFill>
            </a:endParaRPr>
          </a:p>
          <a:p>
            <a:r>
              <a:rPr lang="en-US" b="1" dirty="0" smtClean="0">
                <a:solidFill>
                  <a:srgbClr val="FF0000"/>
                </a:solidFill>
              </a:rPr>
              <a:t>The faster you do the better!</a:t>
            </a:r>
            <a:endParaRPr lang="en-US" b="1" dirty="0">
              <a:solidFill>
                <a:srgbClr val="FF0000"/>
              </a:solidFill>
            </a:endParaRPr>
          </a:p>
        </p:txBody>
      </p:sp>
    </p:spTree>
    <p:extLst>
      <p:ext uri="{BB962C8B-B14F-4D97-AF65-F5344CB8AC3E}">
        <p14:creationId xmlns:p14="http://schemas.microsoft.com/office/powerpoint/2010/main" val="1965025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GB" dirty="0">
                <a:solidFill>
                  <a:srgbClr val="352846"/>
                </a:solidFill>
                <a:latin typeface="Calibri"/>
                <a:ea typeface="Calibri"/>
                <a:cs typeface="Calibri"/>
                <a:sym typeface="Calibri"/>
              </a:rPr>
              <a:t>Markdown: Definition</a:t>
            </a:r>
            <a:endParaRPr dirty="0">
              <a:solidFill>
                <a:srgbClr val="352846"/>
              </a:solidFill>
              <a:latin typeface="Calibri"/>
              <a:ea typeface="Calibri"/>
              <a:cs typeface="Calibri"/>
              <a:sym typeface="Calibri"/>
            </a:endParaRPr>
          </a:p>
          <a:p>
            <a:endParaRPr dirty="0"/>
          </a:p>
        </p:txBody>
      </p:sp>
      <p:sp>
        <p:nvSpPr>
          <p:cNvPr id="134" name="Google Shape;134;p2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buClr>
                <a:srgbClr val="000000"/>
              </a:buClr>
              <a:buSzPts val="1100"/>
            </a:pPr>
            <a:fld id="{00000000-1234-1234-1234-123412341234}" type="slidenum">
              <a:rPr lang="en-GB"/>
              <a:pPr>
                <a:buClr>
                  <a:srgbClr val="000000"/>
                </a:buClr>
                <a:buSzPts val="1100"/>
              </a:pPr>
              <a:t>41</a:t>
            </a:fld>
            <a:endParaRPr/>
          </a:p>
        </p:txBody>
      </p:sp>
      <p:sp>
        <p:nvSpPr>
          <p:cNvPr id="135" name="Google Shape;135;p28"/>
          <p:cNvSpPr txBox="1"/>
          <p:nvPr/>
        </p:nvSpPr>
        <p:spPr>
          <a:xfrm>
            <a:off x="349467" y="1507000"/>
            <a:ext cx="11499200" cy="1485200"/>
          </a:xfrm>
          <a:prstGeom prst="rect">
            <a:avLst/>
          </a:prstGeom>
          <a:noFill/>
          <a:ln>
            <a:noFill/>
          </a:ln>
        </p:spPr>
        <p:txBody>
          <a:bodyPr spcFirstLastPara="1" wrap="square" lIns="121900" tIns="121900" rIns="121900" bIns="121900" anchor="t" anchorCtr="0">
            <a:noAutofit/>
          </a:bodyPr>
          <a:lstStyle/>
          <a:p>
            <a:r>
              <a:rPr lang="en-GB" sz="2400" dirty="0"/>
              <a:t>Is way to create content for the web in “</a:t>
            </a:r>
            <a:r>
              <a:rPr lang="en-GB" sz="2400" dirty="0" err="1"/>
              <a:t>PlainText</a:t>
            </a:r>
            <a:r>
              <a:rPr lang="en-GB" sz="2400" dirty="0"/>
              <a:t>” (What you write is what you see) with few symbols :)</a:t>
            </a:r>
            <a:endParaRPr sz="2400" dirty="0"/>
          </a:p>
        </p:txBody>
      </p:sp>
      <p:pic>
        <p:nvPicPr>
          <p:cNvPr id="136" name="Google Shape;136;p28">
            <a:hlinkClick r:id="rId3"/>
          </p:cNvPr>
          <p:cNvPicPr preferRelativeResize="0"/>
          <p:nvPr/>
        </p:nvPicPr>
        <p:blipFill>
          <a:blip r:embed="rId4">
            <a:alphaModFix/>
          </a:blip>
          <a:stretch>
            <a:fillRect/>
          </a:stretch>
        </p:blipFill>
        <p:spPr>
          <a:xfrm>
            <a:off x="2365401" y="2168900"/>
            <a:ext cx="6526767" cy="4099400"/>
          </a:xfrm>
          <a:prstGeom prst="rect">
            <a:avLst/>
          </a:prstGeom>
          <a:noFill/>
          <a:ln>
            <a:noFill/>
          </a:ln>
        </p:spPr>
      </p:pic>
      <p:sp>
        <p:nvSpPr>
          <p:cNvPr id="6" name="TextBox 5"/>
          <p:cNvSpPr txBox="1"/>
          <p:nvPr/>
        </p:nvSpPr>
        <p:spPr>
          <a:xfrm>
            <a:off x="415600" y="306671"/>
            <a:ext cx="2863309" cy="646331"/>
          </a:xfrm>
          <a:prstGeom prst="rect">
            <a:avLst/>
          </a:prstGeom>
          <a:noFill/>
        </p:spPr>
        <p:txBody>
          <a:bodyPr wrap="square" rtlCol="0">
            <a:spAutoFit/>
          </a:bodyPr>
          <a:lstStyle/>
          <a:p>
            <a:r>
              <a:rPr lang="en-US" dirty="0" smtClean="0">
                <a:solidFill>
                  <a:srgbClr val="FF0000"/>
                </a:solidFill>
              </a:rPr>
              <a:t>You can try markdown after you push your website!</a:t>
            </a:r>
          </a:p>
        </p:txBody>
      </p:sp>
    </p:spTree>
    <p:extLst>
      <p:ext uri="{BB962C8B-B14F-4D97-AF65-F5344CB8AC3E}">
        <p14:creationId xmlns:p14="http://schemas.microsoft.com/office/powerpoint/2010/main" val="839343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a:solidFill>
                  <a:srgbClr val="352846"/>
                </a:solidFill>
                <a:latin typeface="Calibri"/>
                <a:ea typeface="Calibri"/>
                <a:cs typeface="Calibri"/>
                <a:sym typeface="Calibri"/>
              </a:rPr>
              <a:t>Atom Editor</a:t>
            </a:r>
            <a:endParaRPr>
              <a:solidFill>
                <a:srgbClr val="352846"/>
              </a:solidFill>
              <a:latin typeface="Calibri"/>
              <a:ea typeface="Calibri"/>
              <a:cs typeface="Calibri"/>
              <a:sym typeface="Calibri"/>
            </a:endParaRPr>
          </a:p>
          <a:p>
            <a:endParaRPr/>
          </a:p>
        </p:txBody>
      </p:sp>
      <p:sp>
        <p:nvSpPr>
          <p:cNvPr id="149" name="Google Shape;149;p3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42</a:t>
            </a:fld>
            <a:endParaRPr/>
          </a:p>
        </p:txBody>
      </p:sp>
      <p:pic>
        <p:nvPicPr>
          <p:cNvPr id="150" name="Google Shape;150;p30"/>
          <p:cNvPicPr preferRelativeResize="0"/>
          <p:nvPr/>
        </p:nvPicPr>
        <p:blipFill>
          <a:blip r:embed="rId3">
            <a:alphaModFix/>
          </a:blip>
          <a:stretch>
            <a:fillRect/>
          </a:stretch>
        </p:blipFill>
        <p:spPr>
          <a:xfrm>
            <a:off x="4832537" y="1445867"/>
            <a:ext cx="5094632" cy="5094632"/>
          </a:xfrm>
          <a:prstGeom prst="rect">
            <a:avLst/>
          </a:prstGeom>
          <a:noFill/>
          <a:ln>
            <a:noFill/>
          </a:ln>
        </p:spPr>
      </p:pic>
      <p:sp>
        <p:nvSpPr>
          <p:cNvPr id="5" name="TextBox 4"/>
          <p:cNvSpPr txBox="1"/>
          <p:nvPr/>
        </p:nvSpPr>
        <p:spPr>
          <a:xfrm>
            <a:off x="92364" y="1445867"/>
            <a:ext cx="4285673" cy="1200329"/>
          </a:xfrm>
          <a:prstGeom prst="rect">
            <a:avLst/>
          </a:prstGeom>
          <a:noFill/>
        </p:spPr>
        <p:txBody>
          <a:bodyPr wrap="square" rtlCol="0">
            <a:spAutoFit/>
          </a:bodyPr>
          <a:lstStyle/>
          <a:p>
            <a:r>
              <a:rPr lang="en-US" dirty="0" smtClean="0"/>
              <a:t>A text editor that integrates markdown nicely!</a:t>
            </a:r>
          </a:p>
          <a:p>
            <a:endParaRPr lang="en-US" dirty="0"/>
          </a:p>
          <a:p>
            <a:r>
              <a:rPr lang="en-US" dirty="0" smtClean="0"/>
              <a:t>Download from: </a:t>
            </a:r>
            <a:r>
              <a:rPr lang="en-US" dirty="0">
                <a:hlinkClick r:id="rId4"/>
              </a:rPr>
              <a:t>https://atom.io/</a:t>
            </a:r>
            <a:endParaRPr lang="en-US" dirty="0"/>
          </a:p>
        </p:txBody>
      </p:sp>
    </p:spTree>
    <p:extLst>
      <p:ext uri="{BB962C8B-B14F-4D97-AF65-F5344CB8AC3E}">
        <p14:creationId xmlns:p14="http://schemas.microsoft.com/office/powerpoint/2010/main" val="2861381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a:buClr>
                <a:srgbClr val="000000"/>
              </a:buClr>
              <a:buSzPts val="1100"/>
            </a:pPr>
            <a:fld id="{00000000-1234-1234-1234-123412341234}" type="slidenum">
              <a:rPr lang="en-GB"/>
              <a:pPr>
                <a:buClr>
                  <a:srgbClr val="000000"/>
                </a:buClr>
                <a:buSzPts val="1100"/>
              </a:pPr>
              <a:t>43</a:t>
            </a:fld>
            <a:endParaRPr/>
          </a:p>
        </p:txBody>
      </p:sp>
      <p:pic>
        <p:nvPicPr>
          <p:cNvPr id="156" name="Google Shape;156;p31"/>
          <p:cNvPicPr preferRelativeResize="0"/>
          <p:nvPr/>
        </p:nvPicPr>
        <p:blipFill>
          <a:blip r:embed="rId3">
            <a:alphaModFix/>
          </a:blip>
          <a:stretch>
            <a:fillRect/>
          </a:stretch>
        </p:blipFill>
        <p:spPr>
          <a:xfrm>
            <a:off x="2644511" y="510547"/>
            <a:ext cx="9383700" cy="5840167"/>
          </a:xfrm>
          <a:prstGeom prst="rect">
            <a:avLst/>
          </a:prstGeom>
          <a:noFill/>
          <a:ln>
            <a:noFill/>
          </a:ln>
        </p:spPr>
      </p:pic>
      <p:sp>
        <p:nvSpPr>
          <p:cNvPr id="5" name="TextBox 4"/>
          <p:cNvSpPr txBox="1"/>
          <p:nvPr/>
        </p:nvSpPr>
        <p:spPr>
          <a:xfrm>
            <a:off x="341746" y="510547"/>
            <a:ext cx="2022763" cy="1200329"/>
          </a:xfrm>
          <a:prstGeom prst="rect">
            <a:avLst/>
          </a:prstGeom>
          <a:noFill/>
        </p:spPr>
        <p:txBody>
          <a:bodyPr wrap="square" rtlCol="0">
            <a:spAutoFit/>
          </a:bodyPr>
          <a:lstStyle/>
          <a:p>
            <a:r>
              <a:rPr lang="en-US" dirty="0" smtClean="0"/>
              <a:t>First you have to download the</a:t>
            </a:r>
          </a:p>
          <a:p>
            <a:r>
              <a:rPr lang="en-US" dirty="0" smtClean="0"/>
              <a:t>Markdown-preview package!</a:t>
            </a:r>
          </a:p>
        </p:txBody>
      </p:sp>
    </p:spTree>
    <p:extLst>
      <p:ext uri="{BB962C8B-B14F-4D97-AF65-F5344CB8AC3E}">
        <p14:creationId xmlns:p14="http://schemas.microsoft.com/office/powerpoint/2010/main" val="2044123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GB" dirty="0">
                <a:solidFill>
                  <a:srgbClr val="352846"/>
                </a:solidFill>
                <a:latin typeface="Calibri"/>
                <a:ea typeface="Calibri"/>
                <a:cs typeface="Calibri"/>
                <a:sym typeface="Calibri"/>
              </a:rPr>
              <a:t>Markdown: Tutorial</a:t>
            </a:r>
            <a:endParaRPr dirty="0">
              <a:solidFill>
                <a:srgbClr val="352846"/>
              </a:solidFill>
              <a:latin typeface="Calibri"/>
              <a:ea typeface="Calibri"/>
              <a:cs typeface="Calibri"/>
              <a:sym typeface="Calibri"/>
            </a:endParaRPr>
          </a:p>
          <a:p>
            <a:endParaRPr dirty="0"/>
          </a:p>
        </p:txBody>
      </p:sp>
      <p:sp>
        <p:nvSpPr>
          <p:cNvPr id="142" name="Google Shape;14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44</a:t>
            </a:fld>
            <a:endParaRPr/>
          </a:p>
        </p:txBody>
      </p:sp>
      <p:sp>
        <p:nvSpPr>
          <p:cNvPr id="143" name="Google Shape;143;p29"/>
          <p:cNvSpPr txBox="1"/>
          <p:nvPr/>
        </p:nvSpPr>
        <p:spPr>
          <a:xfrm>
            <a:off x="277200" y="2926667"/>
            <a:ext cx="11499200" cy="1485200"/>
          </a:xfrm>
          <a:prstGeom prst="rect">
            <a:avLst/>
          </a:prstGeom>
          <a:noFill/>
          <a:ln>
            <a:noFill/>
          </a:ln>
        </p:spPr>
        <p:txBody>
          <a:bodyPr spcFirstLastPara="1" wrap="square" lIns="121900" tIns="121900" rIns="121900" bIns="121900" anchor="t" anchorCtr="0">
            <a:noAutofit/>
          </a:bodyPr>
          <a:lstStyle/>
          <a:p>
            <a:pPr algn="ctr"/>
            <a:r>
              <a:rPr lang="en-GB" sz="2400" u="sng">
                <a:solidFill>
                  <a:schemeClr val="hlink"/>
                </a:solidFill>
                <a:hlinkClick r:id="rId3"/>
              </a:rPr>
              <a:t>https://www.markdowntutorial.com</a:t>
            </a:r>
            <a:endParaRPr sz="2400"/>
          </a:p>
        </p:txBody>
      </p:sp>
    </p:spTree>
    <p:extLst>
      <p:ext uri="{BB962C8B-B14F-4D97-AF65-F5344CB8AC3E}">
        <p14:creationId xmlns:p14="http://schemas.microsoft.com/office/powerpoint/2010/main" val="2377083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r>
              <a:rPr lang="en-US" dirty="0" smtClean="0">
                <a:solidFill>
                  <a:srgbClr val="352846"/>
                </a:solidFill>
                <a:latin typeface="Calibri"/>
                <a:ea typeface="Calibri"/>
                <a:cs typeface="Calibri"/>
                <a:sym typeface="Calibri"/>
              </a:rPr>
              <a:t>References</a:t>
            </a:r>
            <a:endParaRPr dirty="0">
              <a:solidFill>
                <a:srgbClr val="352846"/>
              </a:solidFill>
              <a:latin typeface="Calibri"/>
              <a:ea typeface="Calibri"/>
              <a:cs typeface="Calibri"/>
              <a:sym typeface="Calibri"/>
            </a:endParaRPr>
          </a:p>
          <a:p>
            <a:endParaRPr dirty="0"/>
          </a:p>
        </p:txBody>
      </p:sp>
      <p:sp>
        <p:nvSpPr>
          <p:cNvPr id="142" name="Google Shape;142;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45</a:t>
            </a:fld>
            <a:endParaRPr/>
          </a:p>
        </p:txBody>
      </p:sp>
      <p:sp>
        <p:nvSpPr>
          <p:cNvPr id="143" name="Google Shape;143;p29"/>
          <p:cNvSpPr txBox="1"/>
          <p:nvPr/>
        </p:nvSpPr>
        <p:spPr>
          <a:xfrm>
            <a:off x="277200" y="1642813"/>
            <a:ext cx="11499200" cy="943369"/>
          </a:xfrm>
          <a:prstGeom prst="rect">
            <a:avLst/>
          </a:prstGeom>
          <a:noFill/>
          <a:ln>
            <a:noFill/>
          </a:ln>
        </p:spPr>
        <p:txBody>
          <a:bodyPr spcFirstLastPara="1" wrap="square" lIns="121900" tIns="121900" rIns="121900" bIns="121900" anchor="t" anchorCtr="0">
            <a:noAutofit/>
          </a:bodyPr>
          <a:lstStyle/>
          <a:p>
            <a:pPr algn="ctr"/>
            <a:r>
              <a:rPr lang="en-US" sz="2400" dirty="0">
                <a:hlinkClick r:id="rId3"/>
              </a:rPr>
              <a:t>https://</a:t>
            </a:r>
            <a:r>
              <a:rPr lang="en-US" sz="2400" dirty="0" smtClean="0">
                <a:hlinkClick r:id="rId3"/>
              </a:rPr>
              <a:t>gitlab.fabcloud.org/fabzero/fabzero/blob/master/program/basic/projectmanagement.md</a:t>
            </a:r>
            <a:endParaRPr lang="en-US" sz="2400" dirty="0" smtClean="0"/>
          </a:p>
          <a:p>
            <a:pPr algn="ctr"/>
            <a:endParaRPr lang="en-US" sz="2400" dirty="0"/>
          </a:p>
          <a:p>
            <a:pPr algn="ctr"/>
            <a:r>
              <a:rPr lang="en-US" sz="2400" dirty="0">
                <a:hlinkClick r:id="rId4"/>
              </a:rPr>
              <a:t>https://github.com/satshakit</a:t>
            </a:r>
            <a:endParaRPr sz="2400" dirty="0"/>
          </a:p>
        </p:txBody>
      </p:sp>
    </p:spTree>
    <p:extLst>
      <p:ext uri="{BB962C8B-B14F-4D97-AF65-F5344CB8AC3E}">
        <p14:creationId xmlns:p14="http://schemas.microsoft.com/office/powerpoint/2010/main" val="252110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193072" y="417123"/>
            <a:ext cx="4119656"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Laws of Time</a:t>
            </a:r>
            <a:endParaRPr lang="en-US" sz="3200" b="1" dirty="0">
              <a:latin typeface="Dubai" panose="020B0503030403030204" pitchFamily="34" charset="-78"/>
              <a:cs typeface="Dubai" panose="020B0503030403030204" pitchFamily="34" charset="-78"/>
            </a:endParaRPr>
          </a:p>
        </p:txBody>
      </p:sp>
      <p:sp>
        <p:nvSpPr>
          <p:cNvPr id="4" name="TextBox 3"/>
          <p:cNvSpPr txBox="1"/>
          <p:nvPr/>
        </p:nvSpPr>
        <p:spPr>
          <a:xfrm>
            <a:off x="438490" y="2111995"/>
            <a:ext cx="6008492" cy="400110"/>
          </a:xfrm>
          <a:prstGeom prst="rect">
            <a:avLst/>
          </a:prstGeom>
          <a:noFill/>
        </p:spPr>
        <p:txBody>
          <a:bodyPr wrap="square" rtlCol="0">
            <a:spAutoFit/>
          </a:bodyPr>
          <a:lstStyle/>
          <a:p>
            <a:pPr marL="457200"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First </a:t>
            </a:r>
            <a:r>
              <a:rPr lang="en-US" sz="2000" dirty="0" smtClean="0">
                <a:latin typeface="Dubai" panose="020B0503030403030204" pitchFamily="34" charset="-78"/>
                <a:cs typeface="Dubai" panose="020B0503030403030204" pitchFamily="34" charset="-78"/>
              </a:rPr>
              <a:t>law of time. </a:t>
            </a:r>
            <a:r>
              <a:rPr lang="en-US" sz="2000" b="1" dirty="0" smtClean="0">
                <a:latin typeface="Dubai" panose="020B0503030403030204" pitchFamily="34" charset="-78"/>
                <a:cs typeface="Dubai" panose="020B0503030403030204" pitchFamily="34" charset="-78"/>
              </a:rPr>
              <a:t>Everything consumes time</a:t>
            </a:r>
            <a:endParaRPr lang="en-US" sz="2000" b="1" dirty="0">
              <a:latin typeface="Dubai" panose="020B0503030403030204" pitchFamily="34" charset="-78"/>
              <a:cs typeface="Dubai" panose="020B0503030403030204" pitchFamily="34" charset="-78"/>
            </a:endParaRPr>
          </a:p>
        </p:txBody>
      </p:sp>
      <p:sp>
        <p:nvSpPr>
          <p:cNvPr id="5" name="TextBox 4"/>
          <p:cNvSpPr txBox="1"/>
          <p:nvPr/>
        </p:nvSpPr>
        <p:spPr>
          <a:xfrm>
            <a:off x="438489" y="3275776"/>
            <a:ext cx="11384055" cy="707886"/>
          </a:xfrm>
          <a:prstGeom prst="rect">
            <a:avLst/>
          </a:prstGeom>
          <a:noFill/>
        </p:spPr>
        <p:txBody>
          <a:bodyPr wrap="square" rtlCol="0">
            <a:spAutoFit/>
          </a:bodyPr>
          <a:lstStyle/>
          <a:p>
            <a:pPr marL="457200"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Second </a:t>
            </a:r>
            <a:r>
              <a:rPr lang="en-US" sz="2000" dirty="0" smtClean="0">
                <a:latin typeface="Dubai" panose="020B0503030403030204" pitchFamily="34" charset="-78"/>
                <a:cs typeface="Dubai" panose="020B0503030403030204" pitchFamily="34" charset="-78"/>
              </a:rPr>
              <a:t>law of time. </a:t>
            </a:r>
            <a:r>
              <a:rPr lang="en-US" sz="2000" b="1" dirty="0" smtClean="0">
                <a:latin typeface="Dubai" panose="020B0503030403030204" pitchFamily="34" charset="-78"/>
                <a:cs typeface="Dubai" panose="020B0503030403030204" pitchFamily="34" charset="-78"/>
              </a:rPr>
              <a:t>You can’t stop time. </a:t>
            </a:r>
            <a:r>
              <a:rPr lang="en-US" sz="2000" dirty="0" smtClean="0">
                <a:latin typeface="Dubai" panose="020B0503030403030204" pitchFamily="34" charset="-78"/>
                <a:cs typeface="Dubai" panose="020B0503030403030204" pitchFamily="34" charset="-78"/>
              </a:rPr>
              <a:t>There is nothing you can do about it. You can pause but time will not</a:t>
            </a:r>
            <a:endParaRPr lang="en-US" sz="2000" b="1" dirty="0">
              <a:latin typeface="Dubai" panose="020B0503030403030204" pitchFamily="34" charset="-78"/>
              <a:cs typeface="Dubai" panose="020B0503030403030204" pitchFamily="34" charset="-78"/>
            </a:endParaRPr>
          </a:p>
        </p:txBody>
      </p:sp>
      <p:sp>
        <p:nvSpPr>
          <p:cNvPr id="6" name="TextBox 5"/>
          <p:cNvSpPr txBox="1"/>
          <p:nvPr/>
        </p:nvSpPr>
        <p:spPr>
          <a:xfrm>
            <a:off x="438489" y="4747334"/>
            <a:ext cx="11384055" cy="707886"/>
          </a:xfrm>
          <a:prstGeom prst="rect">
            <a:avLst/>
          </a:prstGeom>
          <a:noFill/>
        </p:spPr>
        <p:txBody>
          <a:bodyPr wrap="square" rtlCol="0">
            <a:spAutoFit/>
          </a:bodyPr>
          <a:lstStyle/>
          <a:p>
            <a:pPr marL="342900" indent="-342900">
              <a:buFont typeface="Arial" panose="020B0604020202020204" pitchFamily="34" charset="0"/>
              <a:buChar char="•"/>
            </a:pPr>
            <a:r>
              <a:rPr lang="en-US" sz="2000" b="1" dirty="0" smtClean="0"/>
              <a:t>Third</a:t>
            </a:r>
            <a:r>
              <a:rPr lang="en-US" sz="2000" dirty="0" smtClean="0"/>
              <a:t> </a:t>
            </a:r>
            <a:r>
              <a:rPr lang="en-US" sz="2000" dirty="0"/>
              <a:t>law of time. </a:t>
            </a:r>
            <a:r>
              <a:rPr lang="en-US" sz="2000" b="1" dirty="0"/>
              <a:t>Time x Effort = constant</a:t>
            </a:r>
            <a:r>
              <a:rPr lang="en-US" sz="2000" dirty="0"/>
              <a:t>. Given an initial large time to do something, the effort will be low. As time tends to zero, the effort tends to infinite.</a:t>
            </a:r>
          </a:p>
        </p:txBody>
      </p:sp>
    </p:spTree>
    <p:extLst>
      <p:ext uri="{BB962C8B-B14F-4D97-AF65-F5344CB8AC3E}">
        <p14:creationId xmlns:p14="http://schemas.microsoft.com/office/powerpoint/2010/main" val="1805142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List all the required tasks</a:t>
            </a:r>
            <a:endParaRPr lang="en-US" sz="3200" b="1" dirty="0">
              <a:latin typeface="Dubai" panose="020B0503030403030204" pitchFamily="34" charset="-78"/>
              <a:cs typeface="Dubai" panose="020B0503030403030204" pitchFamily="34" charset="-78"/>
            </a:endParaRPr>
          </a:p>
        </p:txBody>
      </p:sp>
      <p:sp>
        <p:nvSpPr>
          <p:cNvPr id="4" name="TextBox 3"/>
          <p:cNvSpPr txBox="1"/>
          <p:nvPr/>
        </p:nvSpPr>
        <p:spPr>
          <a:xfrm>
            <a:off x="697108" y="2379850"/>
            <a:ext cx="10580492" cy="2554545"/>
          </a:xfrm>
          <a:prstGeom prst="rect">
            <a:avLst/>
          </a:prstGeom>
          <a:noFill/>
        </p:spPr>
        <p:txBody>
          <a:bodyPr wrap="square" rtlCol="0">
            <a:spAutoFit/>
          </a:bodyPr>
          <a:lstStyle/>
          <a:p>
            <a:pPr marL="457200"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If we think of the assignment as a puzzle then:</a:t>
            </a:r>
          </a:p>
          <a:p>
            <a:endParaRPr lang="en-US" sz="2000" b="1" dirty="0" smtClean="0">
              <a:latin typeface="Dubai" panose="020B0503030403030204" pitchFamily="34" charset="-78"/>
              <a:cs typeface="Dubai" panose="020B0503030403030204" pitchFamily="34" charset="-78"/>
            </a:endParaRPr>
          </a:p>
          <a:p>
            <a:pPr marL="914400" lvl="1"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We have two uncertain things:</a:t>
            </a:r>
          </a:p>
          <a:p>
            <a:pPr lvl="1"/>
            <a:endParaRPr lang="en-US" sz="2000" b="1" dirty="0" smtClean="0">
              <a:latin typeface="Dubai" panose="020B0503030403030204" pitchFamily="34" charset="-78"/>
              <a:cs typeface="Dubai" panose="020B0503030403030204" pitchFamily="34" charset="-78"/>
            </a:endParaRPr>
          </a:p>
          <a:p>
            <a:pPr marL="1371600" lvl="2"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Knowing how many pieces (tasks) we have in the puzzle</a:t>
            </a:r>
          </a:p>
          <a:p>
            <a:pPr lvl="2"/>
            <a:endParaRPr lang="en-US" sz="2000" b="1" dirty="0" smtClean="0">
              <a:latin typeface="Dubai" panose="020B0503030403030204" pitchFamily="34" charset="-78"/>
              <a:cs typeface="Dubai" panose="020B0503030403030204" pitchFamily="34" charset="-78"/>
            </a:endParaRPr>
          </a:p>
          <a:p>
            <a:pPr marL="1371600" lvl="2" indent="-457200">
              <a:buFont typeface="Arial" panose="020B0604020202020204" pitchFamily="34" charset="0"/>
              <a:buChar char="•"/>
            </a:pPr>
            <a:r>
              <a:rPr lang="en-US" sz="2000" b="1" dirty="0" smtClean="0">
                <a:latin typeface="Dubai" panose="020B0503030403030204" pitchFamily="34" charset="-78"/>
                <a:cs typeface="Dubai" panose="020B0503030403030204" pitchFamily="34" charset="-78"/>
              </a:rPr>
              <a:t>How long it will take to complete each task</a:t>
            </a:r>
          </a:p>
          <a:p>
            <a:pPr marL="914400" lvl="1" indent="-457200">
              <a:buFont typeface="Arial" panose="020B0604020202020204" pitchFamily="34" charset="0"/>
              <a:buChar char="•"/>
            </a:pPr>
            <a:endParaRPr lang="en-US" sz="2000" b="1"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563885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List all the required tasks</a:t>
            </a:r>
            <a:endParaRPr lang="en-US" sz="3200" b="1" dirty="0">
              <a:latin typeface="Dubai" panose="020B0503030403030204" pitchFamily="34" charset="-78"/>
              <a:cs typeface="Dubai" panose="020B0503030403030204" pitchFamily="34" charset="-78"/>
            </a:endParaRPr>
          </a:p>
        </p:txBody>
      </p:sp>
      <p:sp>
        <p:nvSpPr>
          <p:cNvPr id="2" name="Rectangle 1"/>
          <p:cNvSpPr>
            <a:spLocks noChangeArrowheads="1"/>
          </p:cNvSpPr>
          <p:nvPr/>
        </p:nvSpPr>
        <p:spPr bwMode="auto">
          <a:xfrm rot="10800000" flipV="1">
            <a:off x="667206" y="1732339"/>
            <a:ext cx="109266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Determining the project management strategy</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Researching</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Lab cleanup</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Documenting</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Multimedia</a:t>
            </a:r>
            <a:r>
              <a:rPr kumimoji="0" lang="en-US" altLang="en-US" sz="1800" b="0" i="0" u="none" strike="noStrike" cap="none" normalizeH="0" baseline="0" dirty="0" smtClean="0">
                <a:ln>
                  <a:noFill/>
                </a:ln>
                <a:solidFill>
                  <a:schemeClr val="tx1"/>
                </a:solidFill>
                <a:effectLst/>
                <a:latin typeface="Arial" panose="020B0604020202020204" pitchFamily="34" charset="0"/>
              </a:rPr>
              <a:t> processing.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Testing</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Unforeseen</a:t>
            </a:r>
            <a:r>
              <a:rPr kumimoji="0" lang="en-US" altLang="en-US" sz="1800" b="0" i="0" u="none" strike="noStrike" cap="none" normalizeH="0" baseline="0" dirty="0" smtClean="0">
                <a:ln>
                  <a:noFill/>
                </a:ln>
                <a:solidFill>
                  <a:schemeClr val="tx1"/>
                </a:solidFill>
                <a:effectLst/>
                <a:latin typeface="Arial" panose="020B0604020202020204" pitchFamily="34" charset="0"/>
              </a:rPr>
              <a:t>. They exist and consume time. Allocate time for 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Troubleshooting and debugging </a:t>
            </a:r>
            <a:r>
              <a:rPr kumimoji="0" lang="en-US" altLang="en-US" sz="1800" b="0" i="0" u="none" strike="noStrike" cap="none" normalizeH="0" baseline="0" dirty="0" smtClean="0">
                <a:ln>
                  <a:noFill/>
                </a:ln>
                <a:solidFill>
                  <a:schemeClr val="tx1"/>
                </a:solidFill>
                <a:effectLst/>
                <a:latin typeface="Arial" panose="020B0604020202020204" pitchFamily="34" charset="0"/>
              </a:rPr>
              <a:t>(no, this is not an unforeseen, this is a mathematical certain). It consumes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Rehearsing a presentation</a:t>
            </a:r>
            <a:r>
              <a:rPr kumimoji="0" lang="en-US" altLang="en-US" sz="1800" b="0" i="0" u="none" strike="noStrike" cap="none" normalizeH="0" baseline="0" dirty="0" smtClean="0">
                <a:ln>
                  <a:noFill/>
                </a:ln>
                <a:solidFill>
                  <a:schemeClr val="tx1"/>
                </a:solidFill>
                <a:effectLst/>
                <a:latin typeface="Arial" panose="020B0604020202020204" pitchFamily="34" charset="0"/>
              </a:rPr>
              <a:t>. It consumes time. </a:t>
            </a:r>
          </a:p>
        </p:txBody>
      </p:sp>
    </p:spTree>
    <p:extLst>
      <p:ext uri="{BB962C8B-B14F-4D97-AF65-F5344CB8AC3E}">
        <p14:creationId xmlns:p14="http://schemas.microsoft.com/office/powerpoint/2010/main" val="21642851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Busy is the new stupid</a:t>
            </a:r>
            <a:endParaRPr lang="en-US" sz="3200" b="1" dirty="0">
              <a:latin typeface="Dubai" panose="020B0503030403030204" pitchFamily="34" charset="-78"/>
              <a:cs typeface="Dubai" panose="020B0503030403030204" pitchFamily="34" charset="-78"/>
            </a:endParaRPr>
          </a:p>
        </p:txBody>
      </p:sp>
      <p:pic>
        <p:nvPicPr>
          <p:cNvPr id="11266" name="Picture 2" descr="bus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611" y="1385455"/>
            <a:ext cx="5118800" cy="34694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27927" y="5147117"/>
            <a:ext cx="6096000" cy="923330"/>
          </a:xfrm>
          <a:prstGeom prst="rect">
            <a:avLst/>
          </a:prstGeom>
        </p:spPr>
        <p:txBody>
          <a:bodyPr>
            <a:spAutoFit/>
          </a:bodyPr>
          <a:lstStyle/>
          <a:p>
            <a:r>
              <a:rPr lang="en-US" dirty="0" smtClean="0"/>
              <a:t>Make sure that you don't fill up your calendar with tasks, leaving no time for you to sit back, have some headspace and do some critical thinking.</a:t>
            </a:r>
            <a:endParaRPr lang="en-US" dirty="0"/>
          </a:p>
        </p:txBody>
      </p:sp>
    </p:spTree>
    <p:extLst>
      <p:ext uri="{BB962C8B-B14F-4D97-AF65-F5344CB8AC3E}">
        <p14:creationId xmlns:p14="http://schemas.microsoft.com/office/powerpoint/2010/main" val="2809743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793597" y="426360"/>
            <a:ext cx="4673837" cy="584775"/>
          </a:xfrm>
          <a:prstGeom prst="rect">
            <a:avLst/>
          </a:prstGeom>
          <a:noFill/>
        </p:spPr>
        <p:txBody>
          <a:bodyPr wrap="square" rtlCol="0">
            <a:spAutoFit/>
          </a:bodyPr>
          <a:lstStyle/>
          <a:p>
            <a:r>
              <a:rPr lang="en-US" sz="3200" b="1" dirty="0" smtClean="0">
                <a:latin typeface="Dubai" panose="020B0503030403030204" pitchFamily="34" charset="-78"/>
                <a:cs typeface="Dubai" panose="020B0503030403030204" pitchFamily="34" charset="-78"/>
              </a:rPr>
              <a:t>Re-scheduling</a:t>
            </a:r>
            <a:endParaRPr lang="en-US" sz="3200" b="1" dirty="0">
              <a:latin typeface="Dubai" panose="020B0503030403030204" pitchFamily="34" charset="-78"/>
              <a:cs typeface="Dubai" panose="020B0503030403030204" pitchFamily="34" charset="-78"/>
            </a:endParaRPr>
          </a:p>
        </p:txBody>
      </p:sp>
      <p:sp>
        <p:nvSpPr>
          <p:cNvPr id="3" name="Rectangle 2"/>
          <p:cNvSpPr/>
          <p:nvPr/>
        </p:nvSpPr>
        <p:spPr>
          <a:xfrm>
            <a:off x="572655" y="1609591"/>
            <a:ext cx="7684655" cy="1477328"/>
          </a:xfrm>
          <a:prstGeom prst="rect">
            <a:avLst/>
          </a:prstGeom>
        </p:spPr>
        <p:txBody>
          <a:bodyPr wrap="square">
            <a:spAutoFit/>
          </a:bodyPr>
          <a:lstStyle/>
          <a:p>
            <a:r>
              <a:rPr lang="en-US" dirty="0" smtClean="0"/>
              <a:t>If you ignored the third law of time and ran out of time then:</a:t>
            </a:r>
          </a:p>
          <a:p>
            <a:endParaRPr lang="en-US" dirty="0"/>
          </a:p>
          <a:p>
            <a:pPr marL="285750" indent="-285750">
              <a:buFontTx/>
              <a:buChar char="-"/>
            </a:pPr>
            <a:r>
              <a:rPr lang="en-US" dirty="0" smtClean="0"/>
              <a:t>You need to reschedule your tasks</a:t>
            </a:r>
          </a:p>
          <a:p>
            <a:endParaRPr lang="en-US" dirty="0" smtClean="0"/>
          </a:p>
          <a:p>
            <a:pPr marL="285750" indent="-285750">
              <a:buFontTx/>
              <a:buChar char="-"/>
            </a:pPr>
            <a:r>
              <a:rPr lang="en-US" dirty="0" smtClean="0"/>
              <a:t>Drop some unrealistic goals</a:t>
            </a:r>
            <a:endParaRPr lang="en-US" dirty="0"/>
          </a:p>
        </p:txBody>
      </p:sp>
    </p:spTree>
    <p:extLst>
      <p:ext uri="{BB962C8B-B14F-4D97-AF65-F5344CB8AC3E}">
        <p14:creationId xmlns:p14="http://schemas.microsoft.com/office/powerpoint/2010/main" val="1918152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7853</TotalTime>
  <Words>1472</Words>
  <Application>Microsoft Office PowerPoint</Application>
  <PresentationFormat>Widescreen</PresentationFormat>
  <Paragraphs>207</Paragraphs>
  <Slides>45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Arial Unicode MS</vt:lpstr>
      <vt:lpstr>Calibri</vt:lpstr>
      <vt:lpstr>Calibri Light</vt:lpstr>
      <vt:lpstr>Dubai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Management - overview</vt:lpstr>
      <vt:lpstr>PowerPoint Presentation</vt:lpstr>
      <vt:lpstr>Version Control - bash commands intro</vt:lpstr>
      <vt:lpstr>Version Control - bash commands intro</vt:lpstr>
      <vt:lpstr>Documentation Tips</vt:lpstr>
      <vt:lpstr>Version Control - concept</vt:lpstr>
      <vt:lpstr>Version control - basics</vt:lpstr>
      <vt:lpstr>Version control - git</vt:lpstr>
      <vt:lpstr>Configuring Git</vt:lpstr>
      <vt:lpstr>GitLab Tutorial</vt:lpstr>
      <vt:lpstr>Generating the “ssh” key</vt:lpstr>
      <vt:lpstr>Connecting the “ssh” to GitLab</vt:lpstr>
      <vt:lpstr>Creating a GitLab Project</vt:lpstr>
      <vt:lpstr>Cloning a Gitlab Project</vt:lpstr>
      <vt:lpstr>Cloning a Gitlab Project</vt:lpstr>
      <vt:lpstr>Cloning a Gitlab Project</vt:lpstr>
      <vt:lpstr>Pushing to GitLab</vt:lpstr>
      <vt:lpstr>Why we write a commit message?</vt:lpstr>
      <vt:lpstr>Pushing to GitLab</vt:lpstr>
      <vt:lpstr>Creating a Website</vt:lpstr>
      <vt:lpstr>HTML - definition and IDE</vt:lpstr>
      <vt:lpstr>HTML - basic structure</vt:lpstr>
      <vt:lpstr>HTML - common tags</vt:lpstr>
      <vt:lpstr>HTML - framework and templates</vt:lpstr>
      <vt:lpstr>HTML Tutorial</vt:lpstr>
      <vt:lpstr>Configuring Gitlab to host website</vt:lpstr>
      <vt:lpstr>Accessing your website in Gitlab</vt:lpstr>
      <vt:lpstr>Accessing your website in Gitlab</vt:lpstr>
      <vt:lpstr>Markdown: Definition </vt:lpstr>
      <vt:lpstr>Atom Editor </vt:lpstr>
      <vt:lpstr>PowerPoint Presentation</vt:lpstr>
      <vt:lpstr>Markdown: Tutorial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hashim al hashimy</dc:creator>
  <cp:lastModifiedBy>hashim al hashimy</cp:lastModifiedBy>
  <cp:revision>67</cp:revision>
  <dcterms:created xsi:type="dcterms:W3CDTF">2019-12-30T08:20:47Z</dcterms:created>
  <dcterms:modified xsi:type="dcterms:W3CDTF">2020-12-15T06:20:16Z</dcterms:modified>
</cp:coreProperties>
</file>