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8" r:id="rId4"/>
    <p:sldId id="272" r:id="rId5"/>
    <p:sldId id="271" r:id="rId6"/>
    <p:sldId id="270" r:id="rId7"/>
    <p:sldId id="274" r:id="rId8"/>
    <p:sldId id="264" r:id="rId9"/>
    <p:sldId id="263" r:id="rId10"/>
    <p:sldId id="266" r:id="rId11"/>
    <p:sldId id="268" r:id="rId12"/>
    <p:sldId id="261" r:id="rId13"/>
    <p:sldId id="273" r:id="rId14"/>
    <p:sldId id="25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60"/>
  </p:normalViewPr>
  <p:slideViewPr>
    <p:cSldViewPr snapToGrid="0" snapToObjects="1">
      <p:cViewPr>
        <p:scale>
          <a:sx n="100" d="100"/>
          <a:sy n="100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A16E-8D9B-5743-9E8D-65B43C593ED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4C82-70DD-8E41-92AD-727313877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71A-2767-FA4C-8566-1A49B9CD1C67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6A7-EFC8-F944-8461-4322313E0859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2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9A1-13B2-FC4A-BBE3-27284CA1F848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7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42" y="222623"/>
            <a:ext cx="8453376" cy="62052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42" y="1101229"/>
            <a:ext cx="8453376" cy="51260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193-5486-7741-B493-EB200478A0D4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flipV="1">
            <a:off x="346982" y="949043"/>
            <a:ext cx="8450036" cy="2314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73D3-DBD6-484E-99DC-481FC4CD9073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4A0-DE88-F448-A648-C8F3AF30B321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1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CB-DE77-1947-B551-F24388E1FF81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0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70BE-8ECF-4342-9564-8432C02C0169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32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3BF-34E2-4045-BE37-3D2FF2DC723B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3119-F03B-2E48-B4F4-5F1255A68CFA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8A6-7D49-494B-B36B-53781435F787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3D59-5F50-F64B-9466-9DE0934C5D11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E9CB-7103-F641-A4EB-CC2A15999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1623"/>
            <a:ext cx="7772400" cy="1447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 smtClean="0"/>
              <a:t>移動物体検出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0200" y="4300538"/>
            <a:ext cx="6858000" cy="182086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kumimoji="1" lang="ja-JP" altLang="en-US" sz="2000" dirty="0" smtClean="0"/>
              <a:t>数理・電気電子情報学専攻　人間情報工学コース</a:t>
            </a:r>
            <a:endParaRPr kumimoji="1" lang="en-US" altLang="ja-JP" sz="2000" dirty="0" smtClean="0"/>
          </a:p>
          <a:p>
            <a:pPr algn="r">
              <a:lnSpc>
                <a:spcPct val="150000"/>
              </a:lnSpc>
            </a:pPr>
            <a:r>
              <a:rPr kumimoji="1" lang="ja-JP" altLang="en-US" sz="2000" dirty="0" smtClean="0"/>
              <a:t>橋本研究室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8017519</a:t>
            </a:r>
            <a:r>
              <a:rPr lang="ja-JP" altLang="en-US" sz="2000" dirty="0" smtClean="0"/>
              <a:t>　吉田達矢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600" y="570398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画像情報学</a:t>
            </a:r>
            <a:r>
              <a:rPr kumimoji="1" lang="en-US" altLang="ja-JP" sz="2000" dirty="0" smtClean="0"/>
              <a:t>I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フレーム間差分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635750" y="6330951"/>
            <a:ext cx="2057400" cy="365125"/>
          </a:xfrm>
        </p:spPr>
        <p:txBody>
          <a:bodyPr/>
          <a:lstStyle/>
          <a:p>
            <a:fld id="{5E85E9CB-7103-F641-A4EB-CC2A15999D3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2" y="1200150"/>
            <a:ext cx="2271431" cy="17035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0" y="3073400"/>
            <a:ext cx="2271432" cy="17035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0" y="4946650"/>
            <a:ext cx="2271432" cy="1703574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14" y="2182626"/>
            <a:ext cx="2271432" cy="1703574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14" y="4122037"/>
            <a:ext cx="2252134" cy="16891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01" y="3145094"/>
            <a:ext cx="2271432" cy="1703574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 flipV="1">
            <a:off x="2776611" y="3637440"/>
            <a:ext cx="266546" cy="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</p:cNvCxnSpPr>
          <p:nvPr/>
        </p:nvCxnSpPr>
        <p:spPr>
          <a:xfrm flipH="1">
            <a:off x="3043157" y="3034413"/>
            <a:ext cx="391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1"/>
          </p:cNvCxnSpPr>
          <p:nvPr/>
        </p:nvCxnSpPr>
        <p:spPr>
          <a:xfrm flipH="1">
            <a:off x="3078274" y="4966587"/>
            <a:ext cx="3563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>
            <a:off x="5706046" y="3034413"/>
            <a:ext cx="496428" cy="192493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9" idx="3"/>
          </p:cNvCxnSpPr>
          <p:nvPr/>
        </p:nvCxnSpPr>
        <p:spPr>
          <a:xfrm>
            <a:off x="5686748" y="4966587"/>
            <a:ext cx="5157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5792432" y="3673031"/>
            <a:ext cx="735368" cy="647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AND</a:t>
            </a:r>
            <a:endParaRPr kumimoji="1" lang="ja-JP" altLang="en-US" sz="1200" dirty="0"/>
          </a:p>
        </p:txBody>
      </p:sp>
      <p:cxnSp>
        <p:nvCxnSpPr>
          <p:cNvPr id="35" name="直線コネクタ 34"/>
          <p:cNvCxnSpPr>
            <a:stCxn id="32" idx="6"/>
            <a:endCxn id="10" idx="1"/>
          </p:cNvCxnSpPr>
          <p:nvPr/>
        </p:nvCxnSpPr>
        <p:spPr>
          <a:xfrm>
            <a:off x="6527800" y="3996881"/>
            <a:ext cx="171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767747" y="1719481"/>
            <a:ext cx="16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差分画像</a:t>
            </a:r>
            <a:r>
              <a:rPr lang="en-US" altLang="ja-JP" dirty="0" smtClean="0"/>
              <a:t>AB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2794819" y="5793640"/>
            <a:ext cx="283455" cy="47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6" idx="3"/>
          </p:cNvCxnSpPr>
          <p:nvPr/>
        </p:nvCxnSpPr>
        <p:spPr>
          <a:xfrm>
            <a:off x="2792873" y="2051937"/>
            <a:ext cx="250284" cy="157509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776611" y="4230724"/>
            <a:ext cx="301663" cy="1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3078274" y="4232496"/>
            <a:ext cx="0" cy="1585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83293" y="1888758"/>
            <a:ext cx="48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A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0389" y="3740521"/>
            <a:ext cx="42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B</a:t>
            </a:r>
            <a:endParaRPr kumimoji="1" lang="ja-JP" altLang="en-US" sz="2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812" y="5586244"/>
            <a:ext cx="42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767747" y="5958077"/>
            <a:ext cx="16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差分画像</a:t>
            </a:r>
            <a:r>
              <a:rPr lang="en-US" altLang="ja-JP" dirty="0" smtClean="0"/>
              <a:t>BC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4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ja-JP" altLang="en-US" sz="2000" dirty="0"/>
              <a:t>背景</a:t>
            </a:r>
            <a:r>
              <a:rPr lang="ja-JP" altLang="en-US" sz="2000" dirty="0" smtClean="0"/>
              <a:t>差分法</a:t>
            </a:r>
            <a:endParaRPr lang="en-US" altLang="ja-JP" sz="20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/>
              <a:t>ほぼ完全な</a:t>
            </a:r>
            <a:r>
              <a:rPr lang="ja-JP" altLang="en-US" sz="1800" dirty="0" smtClean="0"/>
              <a:t>移動物体領域</a:t>
            </a:r>
            <a:r>
              <a:rPr lang="ja-JP" altLang="en-US" sz="1800" dirty="0"/>
              <a:t>を検出することができる</a:t>
            </a:r>
            <a:r>
              <a:rPr lang="ja-JP" altLang="en-US" sz="1800" dirty="0" smtClean="0"/>
              <a:t>が，天候</a:t>
            </a:r>
            <a:r>
              <a:rPr lang="ja-JP" altLang="en-US" sz="1800" dirty="0"/>
              <a:t>等による環境変化に</a:t>
            </a:r>
            <a:r>
              <a:rPr lang="ja-JP" altLang="en-US" sz="1800" dirty="0" smtClean="0"/>
              <a:t>対して背景画像を更新する必要がある</a:t>
            </a:r>
            <a:endParaRPr lang="en-US" altLang="ja-JP" sz="1800" dirty="0" smtClean="0"/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ja-JP" altLang="en-US" sz="2000" dirty="0" smtClean="0"/>
              <a:t>フレーム間差分法</a:t>
            </a:r>
            <a:endParaRPr lang="en-US" altLang="ja-JP" sz="20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 smtClean="0"/>
              <a:t>背景画像が不必要であり，動的</a:t>
            </a:r>
            <a:r>
              <a:rPr lang="ja-JP" altLang="en-US" sz="1800" dirty="0"/>
              <a:t>な環境変化に適応的だ</a:t>
            </a:r>
            <a:r>
              <a:rPr lang="ja-JP" altLang="en-US" sz="1800" dirty="0" smtClean="0"/>
              <a:t>が，一般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移動物体全て</a:t>
            </a:r>
            <a:r>
              <a:rPr lang="ja-JP" altLang="en-US" sz="1800" dirty="0"/>
              <a:t>の領域を抽出することが</a:t>
            </a:r>
            <a:r>
              <a:rPr lang="ja-JP" altLang="en-US" sz="1800" dirty="0" smtClean="0"/>
              <a:t>不可能</a:t>
            </a:r>
            <a:endParaRPr lang="en-US" altLang="ja-JP" sz="18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 smtClean="0"/>
              <a:t>対象物体が止まると抽出できない</a:t>
            </a:r>
            <a:endParaRPr lang="en-US" altLang="ja-JP" sz="1800" dirty="0"/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ja-JP" altLang="en-US" sz="2000" dirty="0" smtClean="0"/>
              <a:t>オプティカルフロー</a:t>
            </a:r>
            <a:endParaRPr lang="en-US" altLang="ja-JP" sz="2000" dirty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 smtClean="0"/>
              <a:t>カメラが動いていても移動物体を検出することができるが，計算量が多い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3642" y="1101229"/>
            <a:ext cx="3377458" cy="37628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固定</a:t>
            </a:r>
            <a:r>
              <a:rPr kumimoji="1" lang="ja-JP" altLang="en-US" sz="2000" dirty="0" smtClean="0"/>
              <a:t>カメラ</a:t>
            </a:r>
            <a:endParaRPr kumimoji="1" lang="en-US" altLang="ja-JP" sz="20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ja-JP" altLang="en-US" sz="1800" dirty="0" smtClean="0"/>
              <a:t>道路交通流監視</a:t>
            </a:r>
            <a:endParaRPr lang="en-US" altLang="ja-JP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ja-JP" altLang="en-US" sz="1800" dirty="0" smtClean="0"/>
              <a:t>侵入監視</a:t>
            </a:r>
            <a:endParaRPr lang="en-US" altLang="ja-JP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ja-JP" altLang="en-US" sz="1800" dirty="0" smtClean="0"/>
              <a:t>駐車場での不審者監視</a:t>
            </a:r>
            <a:endParaRPr lang="en-US" altLang="ja-JP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ja-JP" altLang="en-US" sz="1800" dirty="0" smtClean="0"/>
              <a:t>エレベータ内での　　　　異常行動監視</a:t>
            </a:r>
            <a:endParaRPr lang="en-US" altLang="ja-JP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571741"/>
            <a:ext cx="2463800" cy="1866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3893175"/>
            <a:ext cx="2438400" cy="18415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80" y="1590791"/>
            <a:ext cx="2501900" cy="1828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80" y="3893175"/>
            <a:ext cx="2476500" cy="18542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762500" y="3438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9730" y="34717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(b)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62500" y="58198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(c)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02430" y="57995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000" dirty="0" smtClean="0"/>
              <a:t>藤吉　弘亘</a:t>
            </a:r>
            <a:r>
              <a:rPr lang="en-US" altLang="ja-JP" sz="2000" dirty="0" smtClean="0"/>
              <a:t>, ”</a:t>
            </a:r>
            <a:r>
              <a:rPr lang="ja-JP" altLang="en-US" sz="2000" dirty="0" smtClean="0"/>
              <a:t>動画像技術とその応用</a:t>
            </a:r>
            <a:r>
              <a:rPr lang="en-US" altLang="ja-JP" sz="2000" dirty="0" smtClean="0"/>
              <a:t>”, pp17-34, 2009.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 smtClean="0"/>
              <a:t>“</a:t>
            </a:r>
            <a:r>
              <a:rPr lang="ja-JP" altLang="en-US" sz="2000" dirty="0" smtClean="0"/>
              <a:t>背景差分法の原理</a:t>
            </a:r>
            <a:r>
              <a:rPr lang="en-US" altLang="ja-JP" sz="2000" dirty="0" smtClean="0"/>
              <a:t>”. http</a:t>
            </a:r>
            <a:r>
              <a:rPr lang="en-US" altLang="ja-JP" sz="2000" dirty="0"/>
              <a:t>://</a:t>
            </a:r>
            <a:r>
              <a:rPr lang="en-US" altLang="ja-JP" sz="2000" dirty="0" err="1"/>
              <a:t>opencv.blog.jp</a:t>
            </a:r>
            <a:r>
              <a:rPr lang="en-US" altLang="ja-JP" sz="2000" dirty="0"/>
              <a:t>/algorithm/%</a:t>
            </a:r>
            <a:r>
              <a:rPr lang="en-US" altLang="ja-JP" sz="2000" dirty="0" smtClean="0"/>
              <a:t>E8%83%8C%E6%99%AF%E5%B7%AE%E5%88%86%E6%B3%95, </a:t>
            </a:r>
            <a:r>
              <a:rPr lang="en-US" altLang="ja-JP" sz="2000" dirty="0"/>
              <a:t>(</a:t>
            </a:r>
            <a:r>
              <a:rPr lang="ja-JP" altLang="en-US" sz="2000" dirty="0"/>
              <a:t>参照</a:t>
            </a:r>
            <a:r>
              <a:rPr lang="en-US" altLang="ja-JP" sz="2000" dirty="0"/>
              <a:t>2017-05-10)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ja-JP" sz="2000" dirty="0" smtClean="0"/>
              <a:t>“</a:t>
            </a:r>
            <a:r>
              <a:rPr kumimoji="1" lang="ja-JP" altLang="en-US" sz="2000" dirty="0" smtClean="0"/>
              <a:t>映像監視における背景モデリング・物体検出技術の進展</a:t>
            </a:r>
            <a:r>
              <a:rPr lang="en-US" altLang="ja-JP" sz="2000" dirty="0"/>
              <a:t>”. https://</a:t>
            </a:r>
            <a:r>
              <a:rPr lang="en-US" altLang="ja-JP" sz="2000" dirty="0" err="1"/>
              <a:t>www.jstage.jst.go.jp</a:t>
            </a:r>
            <a:r>
              <a:rPr lang="en-US" altLang="ja-JP" sz="2000" dirty="0"/>
              <a:t>/article/</a:t>
            </a:r>
            <a:r>
              <a:rPr lang="en-US" altLang="ja-JP" sz="2000" dirty="0" err="1"/>
              <a:t>itej</a:t>
            </a:r>
            <a:r>
              <a:rPr lang="en-US" altLang="ja-JP" sz="2000" dirty="0"/>
              <a:t>/63/10/63_10_1378/_</a:t>
            </a:r>
            <a:r>
              <a:rPr lang="en-US" altLang="ja-JP" sz="2000" dirty="0" smtClean="0"/>
              <a:t>pdf, (</a:t>
            </a:r>
            <a:r>
              <a:rPr lang="ja-JP" altLang="en-US" sz="2000" dirty="0" smtClean="0"/>
              <a:t>参照</a:t>
            </a:r>
            <a:r>
              <a:rPr lang="en-US" altLang="ja-JP" sz="2000" dirty="0" smtClean="0"/>
              <a:t>2017-05-10)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3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背景差分法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43642" y="1101229"/>
                <a:ext cx="8453376" cy="510907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 smtClean="0"/>
                  <a:t>背景画像を用いて現在の入力画像との差（の絶対値）を計算し、適度な閾値処理をすることで移動物体を抽出</a:t>
                </a:r>
                <a:endParaRPr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 smtClean="0"/>
                  <a:t>移動物体がない状態の画像（背景画像）を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ja-JP" altLang="en-US" sz="2000" b="0" i="1" smtClean="0">
                        <a:latin typeface="Cambria Math" charset="0"/>
                      </a:rPr>
                      <m:t>、</m:t>
                    </m:r>
                  </m:oMath>
                </a14:m>
                <a:r>
                  <a:rPr lang="ja-JP" altLang="en-US" sz="2000" dirty="0" smtClean="0"/>
                  <a:t>現在の入力画像を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ja-JP" sz="2000" b="0" i="1" smtClean="0">
                        <a:latin typeface="Cambria Math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𝑦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sz="2000" dirty="0" smtClean="0"/>
                  <a:t>とした時の差分画像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altLang="ja-JP" sz="2000" b="0" i="1" smtClean="0">
                        <a:latin typeface="Cambria Math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𝑦</m:t>
                    </m:r>
                    <m:r>
                      <a:rPr lang="en-US" altLang="ja-JP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sz="2000" dirty="0" smtClean="0"/>
                  <a:t>は次式で与えられる</a:t>
                </a:r>
                <a:endParaRPr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charset="0"/>
                        </a:rPr>
                        <m:t>−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 smtClean="0"/>
                  <a:t>差分画像から移動物体の判定するために閾値処理で２値化を行う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ja-JP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1   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0   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ja-JP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  <m:r>
                                <a:rPr kumimoji="1" lang="en-US" altLang="ja-JP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 smtClean="0"/>
                  <a:t>閾値は</a:t>
                </a:r>
                <a:r>
                  <a:rPr kumimoji="1" lang="en-US" altLang="ja-JP" sz="2000" dirty="0" smtClean="0"/>
                  <a:t>15~20</a:t>
                </a:r>
                <a:r>
                  <a:rPr kumimoji="1" lang="ja-JP" altLang="en-US" sz="2000" dirty="0" smtClean="0"/>
                  <a:t>程度に設定すると適度に移動物体が検出される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642" y="1101229"/>
                <a:ext cx="8453376" cy="5109071"/>
              </a:xfrm>
              <a:blipFill rotWithShape="0"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移動物体検出手法</a:t>
            </a:r>
            <a:endParaRPr lang="en-US" altLang="ja-JP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背景差分法</a:t>
            </a:r>
            <a:endParaRPr lang="en-US" altLang="ja-JP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フレーム間差分法</a:t>
            </a:r>
            <a:endParaRPr lang="en-US" altLang="ja-JP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オプティカルフロー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特徴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利用</a:t>
            </a:r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移動物体検出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kumimoji="1" lang="ja-JP" altLang="en-US" sz="2000" dirty="0" smtClean="0"/>
              <a:t>移動物体検出手法には以下の</a:t>
            </a:r>
            <a:r>
              <a:rPr kumimoji="1" lang="en-US" altLang="ja-JP" sz="2000" dirty="0" smtClean="0"/>
              <a:t>3</a:t>
            </a:r>
            <a:r>
              <a:rPr kumimoji="1" lang="ja-JP" altLang="en-US" sz="2000" dirty="0" smtClean="0"/>
              <a:t>つの手法が多く用いられる</a:t>
            </a:r>
            <a:endParaRPr kumimoji="1" lang="en-US" altLang="ja-JP" sz="2000" dirty="0" smtClean="0"/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kumimoji="1" lang="ja-JP" altLang="en-US" sz="2000" dirty="0" smtClean="0"/>
              <a:t>背景差分法</a:t>
            </a:r>
            <a:endParaRPr kumimoji="1" lang="en-US" altLang="ja-JP" sz="20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 smtClean="0"/>
              <a:t>検出すべき物体が存在しない背景画像をあらかじめ用意し，入力画像と背景画像の差分を計算する手法</a:t>
            </a:r>
            <a:endParaRPr kumimoji="1" lang="en-US" altLang="ja-JP" sz="1800" dirty="0" smtClean="0"/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ja-JP" altLang="en-US" sz="2000" dirty="0" smtClean="0"/>
              <a:t>フレーム間差分</a:t>
            </a:r>
            <a:endParaRPr lang="en-US" altLang="ja-JP" sz="20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800" dirty="0" smtClean="0"/>
              <a:t>現在の入力画像と前回の画像との差分を計算し，差分値の大きい領域を移動物体として検出する</a:t>
            </a:r>
            <a:endParaRPr lang="en-US" altLang="ja-JP" sz="1800" dirty="0" smtClean="0"/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kumimoji="1" lang="ja-JP" altLang="en-US" sz="2000" dirty="0" smtClean="0"/>
              <a:t>オプティカルフロー</a:t>
            </a:r>
            <a:endParaRPr kumimoji="1" lang="en-US" altLang="ja-JP" sz="20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kumimoji="1" lang="ja-JP" altLang="en-US" sz="1800" dirty="0" smtClean="0"/>
              <a:t>物体の動きをベクトルで表す</a:t>
            </a:r>
            <a:endParaRPr kumimoji="1" lang="en-US" altLang="ja-JP" sz="1800" dirty="0" smtClean="0"/>
          </a:p>
          <a:p>
            <a:pPr marL="457200" lvl="1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kumimoji="1" lang="ja-JP" altLang="en-US" sz="1800" dirty="0" smtClean="0"/>
              <a:t>前回説明があったため，</a:t>
            </a:r>
            <a:r>
              <a:rPr lang="ja-JP" altLang="en-US" sz="1800" dirty="0" smtClean="0"/>
              <a:t>詳細は省く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背景差分法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3642" y="1101230"/>
            <a:ext cx="8453376" cy="2939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背景画像を用いて現在の入力画像との差（の絶対値）を計算</a:t>
            </a:r>
            <a:r>
              <a:rPr lang="ja-JP" altLang="en-US" sz="2000" dirty="0" smtClean="0"/>
              <a:t>し，適度</a:t>
            </a:r>
            <a:r>
              <a:rPr lang="ja-JP" altLang="en-US" sz="2000" dirty="0"/>
              <a:t>な閾値処理をすることで移動物体を</a:t>
            </a:r>
            <a:r>
              <a:rPr lang="ja-JP" altLang="en-US" sz="2000" dirty="0" smtClean="0"/>
              <a:t>抽出</a:t>
            </a:r>
            <a:endParaRPr lang="en-US" altLang="ja-JP" sz="1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2000" dirty="0" smtClean="0"/>
              <a:t>入力画像・背景画像をグレースケール変換</a:t>
            </a:r>
            <a:endParaRPr kumimoji="1" lang="en-US" altLang="ja-JP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2000" dirty="0" smtClean="0"/>
              <a:t>入力画像と背景画像の差分を計算</a:t>
            </a:r>
            <a:endParaRPr kumimoji="1" lang="en-US" altLang="ja-JP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2000" dirty="0"/>
              <a:t>差分画像から移動物体の判定するために閾値処理で２値化を行う</a:t>
            </a:r>
            <a:endParaRPr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18" y="4169910"/>
            <a:ext cx="2743199" cy="2057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68" y="4169910"/>
            <a:ext cx="2743200" cy="20574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355399" y="6356351"/>
            <a:ext cx="13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背景画像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8248" y="6354247"/>
            <a:ext cx="13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4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グレースケール変換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 smtClean="0"/>
                  <a:t>カラー画像に対して差分処理を行うには，</a:t>
                </a:r>
                <a:r>
                  <a:rPr lang="en-US" altLang="ja-JP" sz="2000" dirty="0" smtClean="0"/>
                  <a:t>RGB</a:t>
                </a:r>
                <a:r>
                  <a:rPr lang="ja-JP" altLang="en-US" sz="2000" dirty="0" smtClean="0"/>
                  <a:t>をグレースケールに変換する必要があり，自然なグレースケール画像を得るためには、</a:t>
                </a:r>
                <a:r>
                  <a:rPr lang="en-US" altLang="ja-JP" sz="2000" dirty="0" smtClean="0"/>
                  <a:t>NTSC</a:t>
                </a:r>
                <a:r>
                  <a:rPr lang="ja-JP" altLang="en-US" sz="2000" dirty="0" smtClean="0"/>
                  <a:t>加重平均法が用いられる</a:t>
                </a:r>
                <a:endParaRPr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=0.298912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+0.586611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𝐺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+0.114477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6" y="3574031"/>
            <a:ext cx="3623734" cy="2717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574031"/>
            <a:ext cx="3623733" cy="2717800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>
          <a:xfrm>
            <a:off x="4347633" y="4932931"/>
            <a:ext cx="543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差分画像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30500" y="5956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343642" y="1101229"/>
                <a:ext cx="8453376" cy="52551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ja-JP" sz="2000" dirty="0" smtClean="0"/>
                  <a:t>2</a:t>
                </a:r>
                <a:r>
                  <a:rPr kumimoji="1" lang="ja-JP" altLang="en-US" sz="2000" dirty="0" smtClean="0"/>
                  <a:t>枚の画像において，同じ位置にある画素の差を</a:t>
                </a:r>
                <a:r>
                  <a:rPr kumimoji="1" lang="ja-JP" altLang="en-US" sz="2000" b="1" u="sng" dirty="0" smtClean="0"/>
                  <a:t>差分画像</a:t>
                </a:r>
                <a:r>
                  <a:rPr kumimoji="1" lang="ja-JP" altLang="en-US" sz="2000" dirty="0" smtClean="0"/>
                  <a:t>という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ja-JP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移動物体がない状態の画像（背景画像）を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i="1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ja-JP" altLang="en-US" sz="2000" i="1">
                        <a:latin typeface="Cambria Math" charset="0"/>
                      </a:rPr>
                      <m:t>、</m:t>
                    </m:r>
                  </m:oMath>
                </a14:m>
                <a:r>
                  <a:rPr lang="ja-JP" altLang="en-US" sz="2000" dirty="0"/>
                  <a:t>現在の入力画像を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ja-JP" sz="2000" i="1">
                        <a:latin typeface="Cambria Math" charset="0"/>
                      </a:rPr>
                      <m:t>(</m:t>
                    </m:r>
                    <m:r>
                      <a:rPr lang="en-US" altLang="ja-JP" sz="2000" i="1">
                        <a:latin typeface="Cambria Math" charset="0"/>
                      </a:rPr>
                      <m:t>𝑥</m:t>
                    </m:r>
                    <m:r>
                      <a:rPr lang="en-US" altLang="ja-JP" sz="2000" i="1">
                        <a:latin typeface="Cambria Math" charset="0"/>
                      </a:rPr>
                      <m:t>,</m:t>
                    </m:r>
                    <m:r>
                      <a:rPr lang="en-US" altLang="ja-JP" sz="2000" i="1">
                        <a:latin typeface="Cambria Math" charset="0"/>
                      </a:rPr>
                      <m:t>𝑦</m:t>
                    </m:r>
                    <m:r>
                      <a:rPr lang="en-US" altLang="ja-JP" sz="20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とした時の差分画像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altLang="ja-JP" sz="2000" i="1">
                        <a:latin typeface="Cambria Math" charset="0"/>
                      </a:rPr>
                      <m:t>(</m:t>
                    </m:r>
                    <m:r>
                      <a:rPr lang="en-US" altLang="ja-JP" sz="2000" i="1">
                        <a:latin typeface="Cambria Math" charset="0"/>
                      </a:rPr>
                      <m:t>𝑥</m:t>
                    </m:r>
                    <m:r>
                      <a:rPr lang="en-US" altLang="ja-JP" sz="2000" i="1">
                        <a:latin typeface="Cambria Math" charset="0"/>
                      </a:rPr>
                      <m:t>,</m:t>
                    </m:r>
                    <m:r>
                      <a:rPr lang="en-US" altLang="ja-JP" sz="2000" i="1">
                        <a:latin typeface="Cambria Math" charset="0"/>
                      </a:rPr>
                      <m:t>𝑦</m:t>
                    </m:r>
                    <m:r>
                      <a:rPr lang="en-US" altLang="ja-JP" sz="20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は次式で与えられる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>
                          <a:latin typeface="Cambria Math" charset="0"/>
                        </a:rPr>
                        <m:t>−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i="1">
                          <a:latin typeface="Cambria Math" charset="0"/>
                        </a:rPr>
                        <m:t>(</m:t>
                      </m:r>
                      <m:r>
                        <a:rPr lang="en-US" altLang="ja-JP" sz="2000" i="1">
                          <a:latin typeface="Cambria Math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charset="0"/>
                        </a:rPr>
                        <m:t>,</m:t>
                      </m:r>
                      <m:r>
                        <a:rPr lang="en-US" altLang="ja-JP" sz="2000" i="1">
                          <a:latin typeface="Cambria Math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642" y="1101229"/>
                <a:ext cx="8453376" cy="5255122"/>
              </a:xfrm>
              <a:blipFill rotWithShape="0"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4" y="1822678"/>
            <a:ext cx="5936558" cy="27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閾値処理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 smtClean="0">
                    <a:latin typeface="Cambria Math" charset="0"/>
                  </a:rPr>
                  <a:t>画素の差が閾値よりも小さければ</a:t>
                </a:r>
                <a:r>
                  <a:rPr lang="en-US" altLang="ja-JP" sz="2000" dirty="0" smtClean="0"/>
                  <a:t>0</a:t>
                </a:r>
                <a:r>
                  <a:rPr lang="ja-JP" altLang="en-US" sz="2000" dirty="0" smtClean="0">
                    <a:latin typeface="Cambria Math" charset="0"/>
                  </a:rPr>
                  <a:t>（黒），大きければ</a:t>
                </a:r>
                <a:r>
                  <a:rPr lang="en-US" altLang="ja-JP" sz="2000" dirty="0" smtClean="0"/>
                  <a:t>1</a:t>
                </a:r>
                <a:r>
                  <a:rPr lang="ja-JP" altLang="en-US" sz="2000" dirty="0" smtClean="0">
                    <a:latin typeface="Cambria Math" charset="0"/>
                  </a:rPr>
                  <a:t>（白）とする</a:t>
                </a:r>
                <a:endParaRPr lang="en-US" altLang="ja-JP" sz="2000" dirty="0" smtClean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charset="0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cs-CZ" altLang="ja-JP" sz="20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altLang="ja-JP" sz="20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i="1">
                                  <a:latin typeface="Cambria Math" charset="0"/>
                                </a:rPr>
                                <m:t>1   (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lang="en-US" altLang="ja-JP" sz="2000" i="1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altLang="ja-JP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charset="0"/>
                                </a:rPr>
                                <m:t>0   (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altLang="ja-JP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  <m:r>
                                <a:rPr lang="en-US" altLang="ja-JP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閾値は</a:t>
                </a:r>
                <a:r>
                  <a:rPr lang="en-US" altLang="ja-JP" sz="2000" dirty="0" smtClean="0"/>
                  <a:t>15~25</a:t>
                </a:r>
                <a:r>
                  <a:rPr lang="ja-JP" altLang="en-US" sz="2000" dirty="0" smtClean="0"/>
                  <a:t>程度</a:t>
                </a:r>
                <a:r>
                  <a:rPr lang="ja-JP" altLang="en-US" sz="2000" dirty="0"/>
                  <a:t>に設定すると適度に移動物体が検出される</a:t>
                </a:r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0" y="3517357"/>
            <a:ext cx="3162300" cy="23717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49355" y="6171685"/>
            <a:ext cx="182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閾値を</a:t>
            </a:r>
            <a:r>
              <a:rPr lang="en-US" altLang="ja-JP" dirty="0" smtClean="0"/>
              <a:t>5</a:t>
            </a:r>
            <a:r>
              <a:rPr lang="ja-JP" altLang="en-US" dirty="0" smtClean="0"/>
              <a:t>とした時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60" y="3548461"/>
            <a:ext cx="3120828" cy="234062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664200" y="616050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閾値を</a:t>
            </a:r>
            <a:r>
              <a:rPr lang="en-US" altLang="ja-JP" dirty="0" smtClean="0"/>
              <a:t>40</a:t>
            </a:r>
            <a:r>
              <a:rPr lang="ja-JP" altLang="en-US" dirty="0" smtClean="0"/>
              <a:t>とした時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2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背景差分法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1422401"/>
            <a:ext cx="2743199" cy="20574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" y="4138428"/>
            <a:ext cx="2743200" cy="2057400"/>
          </a:xfrm>
          <a:prstGeom prst="rect">
            <a:avLst/>
          </a:prstGeom>
        </p:spPr>
      </p:pic>
      <p:cxnSp>
        <p:nvCxnSpPr>
          <p:cNvPr id="8" name="カギ線コネクタ 7"/>
          <p:cNvCxnSpPr>
            <a:stCxn id="5" idx="3"/>
          </p:cNvCxnSpPr>
          <p:nvPr/>
        </p:nvCxnSpPr>
        <p:spPr>
          <a:xfrm>
            <a:off x="3525519" y="2451101"/>
            <a:ext cx="977159" cy="271602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3"/>
          </p:cNvCxnSpPr>
          <p:nvPr/>
        </p:nvCxnSpPr>
        <p:spPr>
          <a:xfrm>
            <a:off x="3525519" y="5167128"/>
            <a:ext cx="977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502678" y="3912026"/>
            <a:ext cx="709481" cy="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491799" y="3542694"/>
            <a:ext cx="13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背景画像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91799" y="6252674"/>
            <a:ext cx="13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59" y="2784045"/>
            <a:ext cx="2733517" cy="20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フレーム間差分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背景画像を</a:t>
            </a:r>
            <a:r>
              <a:rPr lang="ja-JP" altLang="en-US" sz="2000" dirty="0" smtClean="0"/>
              <a:t>用意せず，</a:t>
            </a:r>
            <a:r>
              <a:rPr kumimoji="1" lang="ja-JP" altLang="en-US" sz="2000" dirty="0" smtClean="0"/>
              <a:t>時間</a:t>
            </a:r>
            <a:r>
              <a:rPr kumimoji="1" lang="en-US" altLang="ja-JP" sz="2000" dirty="0" smtClean="0"/>
              <a:t>t-</a:t>
            </a:r>
            <a:r>
              <a:rPr kumimoji="1" lang="en-US" altLang="ja-JP" sz="2000" dirty="0" err="1" smtClean="0"/>
              <a:t>Δt</a:t>
            </a:r>
            <a:r>
              <a:rPr kumimoji="1" lang="en-US" altLang="ja-JP" sz="2000" dirty="0" smtClean="0"/>
              <a:t>, t, </a:t>
            </a:r>
            <a:r>
              <a:rPr kumimoji="1" lang="en-US" altLang="ja-JP" sz="2000" dirty="0" err="1" smtClean="0"/>
              <a:t>t+Δt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3</a:t>
            </a:r>
            <a:r>
              <a:rPr kumimoji="1" lang="ja-JP" altLang="en-US" sz="2000" dirty="0" smtClean="0"/>
              <a:t>枚の画像</a:t>
            </a:r>
            <a:r>
              <a:rPr kumimoji="1" lang="en-US" altLang="ja-JP" sz="2000" dirty="0" smtClean="0"/>
              <a:t>(A,B,C)</a:t>
            </a:r>
            <a:r>
              <a:rPr kumimoji="1" lang="ja-JP" altLang="en-US" sz="2000" dirty="0" smtClean="0"/>
              <a:t>から移動物体領域を取り出す</a:t>
            </a:r>
            <a:endParaRPr kumimoji="1" lang="en-US" altLang="ja-JP" sz="2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kumimoji="1" lang="en-US" altLang="ja-JP" sz="2000" dirty="0" smtClean="0"/>
              <a:t>ABC</a:t>
            </a:r>
            <a:r>
              <a:rPr kumimoji="1" lang="ja-JP" altLang="en-US" sz="2000" dirty="0" smtClean="0"/>
              <a:t>の画像をグレースケール変換</a:t>
            </a:r>
            <a:endParaRPr kumimoji="1" lang="en-US" altLang="ja-JP" sz="2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kumimoji="1" lang="en-US" altLang="ja-JP" sz="2000" dirty="0" smtClean="0"/>
              <a:t>A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C</a:t>
            </a:r>
            <a:r>
              <a:rPr kumimoji="1" lang="ja-JP" altLang="en-US" sz="2000" dirty="0" smtClean="0"/>
              <a:t>の差分画像</a:t>
            </a:r>
            <a:r>
              <a:rPr kumimoji="1" lang="en-US" altLang="ja-JP" sz="2000" dirty="0" smtClean="0"/>
              <a:t>AB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BC</a:t>
            </a:r>
            <a:r>
              <a:rPr kumimoji="1" lang="ja-JP" altLang="en-US" sz="2000" dirty="0" smtClean="0"/>
              <a:t>を作成し，閾値処理を施して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値画像を得る</a:t>
            </a:r>
            <a:endParaRPr kumimoji="1" lang="en-US" altLang="ja-JP" sz="2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値画像</a:t>
            </a:r>
            <a:r>
              <a:rPr kumimoji="1" lang="en-US" altLang="ja-JP" sz="2000" dirty="0" smtClean="0"/>
              <a:t>AB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BC</a:t>
            </a:r>
            <a:r>
              <a:rPr kumimoji="1" lang="ja-JP" altLang="en-US" sz="2000" dirty="0" smtClean="0"/>
              <a:t>の論理積処理（</a:t>
            </a:r>
            <a:r>
              <a:rPr kumimoji="1" lang="en-US" altLang="ja-JP" sz="2000" dirty="0" smtClean="0"/>
              <a:t>AND</a:t>
            </a:r>
            <a:r>
              <a:rPr kumimoji="1" lang="ja-JP" altLang="en-US" sz="2000" dirty="0" smtClean="0"/>
              <a:t>）を行い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AB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BC</a:t>
            </a:r>
            <a:r>
              <a:rPr lang="ja-JP" altLang="en-US" sz="2000" dirty="0" smtClean="0"/>
              <a:t>の共通領域を取り出すことで，画像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における移動物体領域を得る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9CB-7103-F641-A4EB-CC2A15999D3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4523736"/>
            <a:ext cx="2271431" cy="17035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41" y="4523736"/>
            <a:ext cx="2271432" cy="17035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86" y="4523736"/>
            <a:ext cx="2271432" cy="17035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28292" y="6352144"/>
            <a:ext cx="4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83353" y="6352144"/>
            <a:ext cx="4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25498" y="6352144"/>
            <a:ext cx="4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3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598</Words>
  <Application>Microsoft Macintosh PowerPoint</Application>
  <PresentationFormat>画面に合わせる (4:3)</PresentationFormat>
  <Paragraphs>106</Paragraphs>
  <Slides>14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Cambria Math</vt:lpstr>
      <vt:lpstr>ＭＳ Ｐゴシック</vt:lpstr>
      <vt:lpstr>Yu Gothic</vt:lpstr>
      <vt:lpstr>Arial</vt:lpstr>
      <vt:lpstr>ホワイト</vt:lpstr>
      <vt:lpstr>移動物体検出</vt:lpstr>
      <vt:lpstr>目次</vt:lpstr>
      <vt:lpstr>移動物体検出</vt:lpstr>
      <vt:lpstr>1. 背景差分法</vt:lpstr>
      <vt:lpstr>グレースケール変換</vt:lpstr>
      <vt:lpstr>差分画像</vt:lpstr>
      <vt:lpstr>閾値処理</vt:lpstr>
      <vt:lpstr>1. 背景差分法</vt:lpstr>
      <vt:lpstr>2. フレーム間差分</vt:lpstr>
      <vt:lpstr>2. フレーム間差分</vt:lpstr>
      <vt:lpstr>特徴</vt:lpstr>
      <vt:lpstr>利用例</vt:lpstr>
      <vt:lpstr>参考文献</vt:lpstr>
      <vt:lpstr>1. 背景差分法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画像情報学I</dc:title>
  <dc:creator>Microsoft Office ユーザー</dc:creator>
  <cp:lastModifiedBy>Microsoft Office ユーザー</cp:lastModifiedBy>
  <cp:revision>54</cp:revision>
  <dcterms:created xsi:type="dcterms:W3CDTF">2017-04-24T03:39:37Z</dcterms:created>
  <dcterms:modified xsi:type="dcterms:W3CDTF">2017-05-11T01:12:33Z</dcterms:modified>
</cp:coreProperties>
</file>