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6" r:id="rId5"/>
    <p:sldId id="260" r:id="rId6"/>
    <p:sldId id="259" r:id="rId7"/>
    <p:sldId id="262" r:id="rId8"/>
    <p:sldId id="263" r:id="rId9"/>
    <p:sldId id="277" r:id="rId10"/>
    <p:sldId id="269" r:id="rId11"/>
    <p:sldId id="274" r:id="rId12"/>
    <p:sldId id="266" r:id="rId13"/>
    <p:sldId id="272" r:id="rId14"/>
    <p:sldId id="275" r:id="rId15"/>
  </p:sldIdLst>
  <p:sldSz cx="9144000" cy="6858000" type="screen4x3"/>
  <p:notesSz cx="6858000" cy="9144000"/>
  <p:embeddedFontLst>
    <p:embeddedFont>
      <p:font typeface="Constantia" panose="02030602050306030303" pitchFamily="18" charset="0"/>
      <p:regular r:id="rId17"/>
      <p:bold r:id="rId18"/>
      <p:italic r:id="rId19"/>
      <p:boldItalic r:id="rId20"/>
    </p:embeddedFont>
    <p:embeddedFont>
      <p:font typeface="Questrial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KO+JvVh//olt5WZfnppEF6aPO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8B"/>
    <a:srgbClr val="F5B400"/>
    <a:srgbClr val="1DBE94"/>
    <a:srgbClr val="FFFFFF"/>
    <a:srgbClr val="266EFB"/>
    <a:srgbClr val="003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:notes"/>
          <p:cNvSpPr txBox="1"/>
          <p:nvPr/>
        </p:nvSpPr>
        <p:spPr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 txBox="1"/>
          <p:nvPr/>
        </p:nvSpPr>
        <p:spPr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2475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1:notes"/>
          <p:cNvSpPr txBox="1"/>
          <p:nvPr/>
        </p:nvSpPr>
        <p:spPr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14026caf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g3414026caf5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414026caf5_0_3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FE8A6372-F17E-2139-A963-4F7A5D31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>
            <a:extLst>
              <a:ext uri="{FF2B5EF4-FFF2-40B4-BE49-F238E27FC236}">
                <a16:creationId xmlns:a16="http://schemas.microsoft.com/office/drawing/2014/main" id="{72236E36-7705-4447-EBC6-DDEA103F31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5:notes">
            <a:extLst>
              <a:ext uri="{FF2B5EF4-FFF2-40B4-BE49-F238E27FC236}">
                <a16:creationId xmlns:a16="http://schemas.microsoft.com/office/drawing/2014/main" id="{14D9265C-C295-6D62-A497-E066D5A171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>
            <a:extLst>
              <a:ext uri="{FF2B5EF4-FFF2-40B4-BE49-F238E27FC236}">
                <a16:creationId xmlns:a16="http://schemas.microsoft.com/office/drawing/2014/main" id="{1909F327-B9C2-EC52-90DE-A1BE999E6B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98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1b569415c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g341b569415c_2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41b569415c_2_1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1b569415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0" name="Google Shape;250;g341b569415c_0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341b569415c_0_3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>
          <a:extLst>
            <a:ext uri="{FF2B5EF4-FFF2-40B4-BE49-F238E27FC236}">
              <a16:creationId xmlns:a16="http://schemas.microsoft.com/office/drawing/2014/main" id="{9E124A14-3726-1B91-38EA-6C53BA981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1b569415c_0_30:notes">
            <a:extLst>
              <a:ext uri="{FF2B5EF4-FFF2-40B4-BE49-F238E27FC236}">
                <a16:creationId xmlns:a16="http://schemas.microsoft.com/office/drawing/2014/main" id="{15396D09-37FB-2E8A-FC10-A10E4DAC5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0" name="Google Shape;250;g341b569415c_0_30:notes">
            <a:extLst>
              <a:ext uri="{FF2B5EF4-FFF2-40B4-BE49-F238E27FC236}">
                <a16:creationId xmlns:a16="http://schemas.microsoft.com/office/drawing/2014/main" id="{CD5848E5-E3E7-21B8-459A-BB03EB8AF8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341b569415c_0_30:notes">
            <a:extLst>
              <a:ext uri="{FF2B5EF4-FFF2-40B4-BE49-F238E27FC236}">
                <a16:creationId xmlns:a16="http://schemas.microsoft.com/office/drawing/2014/main" id="{BBC24694-BA97-CA16-29A0-DD1D7D34AD8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07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8b9b0ee79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338b9b0ee79_0_0:notes"/>
          <p:cNvSpPr txBox="1"/>
          <p:nvPr/>
        </p:nvSpPr>
        <p:spPr>
          <a:xfrm>
            <a:off x="3884613" y="8685213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338b9b0ee79_0_0:notes"/>
          <p:cNvSpPr txBox="1"/>
          <p:nvPr/>
        </p:nvSpPr>
        <p:spPr>
          <a:xfrm>
            <a:off x="3884613" y="8685213"/>
            <a:ext cx="2964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338b9b0ee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2475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6" name="Google Shape;106;g338b9b0ee79_0_0:notes"/>
          <p:cNvSpPr txBox="1"/>
          <p:nvPr/>
        </p:nvSpPr>
        <p:spPr>
          <a:xfrm>
            <a:off x="685800" y="4343400"/>
            <a:ext cx="5480100" cy="4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338b9b0ee7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B38A395E-2B6D-1C0D-1A30-41BF299DD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>
            <a:extLst>
              <a:ext uri="{FF2B5EF4-FFF2-40B4-BE49-F238E27FC236}">
                <a16:creationId xmlns:a16="http://schemas.microsoft.com/office/drawing/2014/main" id="{D23C3217-6611-3B90-9A16-1DA0AD643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5" name="Google Shape;115;p2:notes">
            <a:extLst>
              <a:ext uri="{FF2B5EF4-FFF2-40B4-BE49-F238E27FC236}">
                <a16:creationId xmlns:a16="http://schemas.microsoft.com/office/drawing/2014/main" id="{A1101551-1E1F-ABF6-752E-CAC88C6377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>
            <a:extLst>
              <a:ext uri="{FF2B5EF4-FFF2-40B4-BE49-F238E27FC236}">
                <a16:creationId xmlns:a16="http://schemas.microsoft.com/office/drawing/2014/main" id="{E2B6F66F-FA8F-CC3F-3829-C979033941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766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1b569415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g341b569415c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41b569415c_0_2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8b9b0ee7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7" name="Google Shape;157;g338b9b0ee79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38b9b0ee79_0_1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1b56941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g341b569415c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341b569415c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4B242BF8-E817-EB26-CD42-7C43424E0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>
            <a:extLst>
              <a:ext uri="{FF2B5EF4-FFF2-40B4-BE49-F238E27FC236}">
                <a16:creationId xmlns:a16="http://schemas.microsoft.com/office/drawing/2014/main" id="{76571E82-81C2-F5B9-E7C8-FF3F607417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5" name="Google Shape;115;p2:notes">
            <a:extLst>
              <a:ext uri="{FF2B5EF4-FFF2-40B4-BE49-F238E27FC236}">
                <a16:creationId xmlns:a16="http://schemas.microsoft.com/office/drawing/2014/main" id="{40BF2ACC-E441-C021-70CB-DDCCF905A1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>
            <a:extLst>
              <a:ext uri="{FF2B5EF4-FFF2-40B4-BE49-F238E27FC236}">
                <a16:creationId xmlns:a16="http://schemas.microsoft.com/office/drawing/2014/main" id="{A269F47F-B037-6617-9FA1-1F33CF1D6E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67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9"/>
          <p:cNvSpPr txBox="1"/>
          <p:nvPr/>
        </p:nvSpPr>
        <p:spPr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Outline</a:t>
            </a:r>
            <a:endParaRPr/>
          </a:p>
        </p:txBody>
      </p:sp>
      <p:sp>
        <p:nvSpPr>
          <p:cNvPr id="32" name="Google Shape;32;p9">
            <a:hlinkClick r:id="" action="ppaction://hlinkshowjump?jump=previousslide"/>
          </p:cNvPr>
          <p:cNvSpPr/>
          <p:nvPr/>
        </p:nvSpPr>
        <p:spPr>
          <a:xfrm rot="5400000">
            <a:off x="7086600" y="76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9">
            <a:hlinkClick r:id="" action="ppaction://hlinkshowjump?jump=nextslide"/>
          </p:cNvPr>
          <p:cNvSpPr/>
          <p:nvPr/>
        </p:nvSpPr>
        <p:spPr>
          <a:xfrm rot="-5400000">
            <a:off x="7086600" y="457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9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0" y="6400800"/>
            <a:ext cx="66294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Copyright 1992–2004 by Deitel &amp; Associates, Inc. and Pearson Education Inc. All Rights Reserved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vyshnavik.pythonanywhere.com/" TargetMode="External"/><Relationship Id="rId4" Type="http://schemas.openxmlformats.org/officeDocument/2006/relationships/hyperlink" Target="https://lanuchwebsite118.pythonanywhe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2133600" y="2057400"/>
            <a:ext cx="5943600" cy="803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28600" y="1376516"/>
            <a:ext cx="8686800" cy="497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NETWORK AND SYSTEM SECURITY: VULNERABILITY AND THREAD MITIGATION SYSTEM</a:t>
            </a:r>
            <a:endParaRPr lang="en-US" sz="30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125" marR="0" lvl="1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ITA0302-MOBILE COMPUTING FOR CELLULAR SYSTEM OPERATIONS)</a:t>
            </a:r>
          </a:p>
          <a:p>
            <a:pPr marL="365125" marR="0" lvl="1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</a:p>
          <a:p>
            <a:pPr marL="365125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2200" b="1" dirty="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 SHRIHASHINI (Reg. No: 192111021)</a:t>
            </a:r>
          </a:p>
          <a:p>
            <a:pPr marL="365125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2200" b="1" dirty="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HARITHA.D (Reg. No: 192421282)</a:t>
            </a:r>
          </a:p>
          <a:p>
            <a:pPr marL="365125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125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sz="22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125" algn="ctr"/>
            <a:r>
              <a:rPr lang="en-US" sz="2200" b="1" dirty="0">
                <a:solidFill>
                  <a:srgbClr val="3E8D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K.SARAVANAN</a:t>
            </a:r>
            <a:endParaRPr sz="22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125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SIMATS Engineering</a:t>
            </a:r>
            <a:endParaRPr sz="22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1</a:t>
            </a:fld>
            <a:endParaRPr sz="1400" b="1">
              <a:solidFill>
                <a:schemeClr val="dk1"/>
              </a:solidFill>
            </a:endParaRPr>
          </a:p>
        </p:txBody>
      </p:sp>
      <p:pic>
        <p:nvPicPr>
          <p:cNvPr id="100" name="Google Shape;100;p1" descr="SSE-Computer Science and Engine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9574"/>
            <a:ext cx="7239000" cy="9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3414026caf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3200"/>
            <a:ext cx="9144000" cy="531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414026caf5_0_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4" name="Google Shape;224;g3414026caf5_0_31"/>
          <p:cNvSpPr txBox="1"/>
          <p:nvPr/>
        </p:nvSpPr>
        <p:spPr>
          <a:xfrm>
            <a:off x="138950" y="1311250"/>
            <a:ext cx="9278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g3414026caf5_0_31" descr="SSE-Computer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33374"/>
            <a:ext cx="7239000" cy="9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414026caf5_0_31"/>
          <p:cNvSpPr txBox="1">
            <a:spLocks noGrp="1"/>
          </p:cNvSpPr>
          <p:nvPr>
            <p:ph type="title"/>
          </p:nvPr>
        </p:nvSpPr>
        <p:spPr>
          <a:xfrm>
            <a:off x="882446" y="933398"/>
            <a:ext cx="7499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40"/>
              <a:buFont typeface="Times New Roman"/>
              <a:buNone/>
            </a:pPr>
            <a:r>
              <a:rPr lang="en-US" sz="3000" dirty="0">
                <a:solidFill>
                  <a:srgbClr val="C00000"/>
                </a:solidFill>
                <a:latin typeface="Constantia"/>
                <a:ea typeface="Times New Roman"/>
                <a:cs typeface="Times New Roman"/>
                <a:sym typeface="Times New Roman"/>
              </a:rPr>
              <a:t>Overview of Network Dashboard</a:t>
            </a:r>
            <a:endParaRPr lang="en-US" sz="3000" dirty="0">
              <a:latin typeface="Constantia"/>
            </a:endParaRPr>
          </a:p>
        </p:txBody>
      </p:sp>
      <p:pic>
        <p:nvPicPr>
          <p:cNvPr id="227" name="Google Shape;227;g3414026caf5_0_31"/>
          <p:cNvPicPr preferRelativeResize="0"/>
          <p:nvPr/>
        </p:nvPicPr>
        <p:blipFill rotWithShape="1">
          <a:blip r:embed="rId5">
            <a:alphaModFix/>
          </a:blip>
          <a:srcRect l="4188" t="11316" r="50770"/>
          <a:stretch/>
        </p:blipFill>
        <p:spPr>
          <a:xfrm>
            <a:off x="4726550" y="3558400"/>
            <a:ext cx="4118626" cy="28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E3F494F2-BB72-ADF5-3DA1-08662B350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>
            <a:extLst>
              <a:ext uri="{FF2B5EF4-FFF2-40B4-BE49-F238E27FC236}">
                <a16:creationId xmlns:a16="http://schemas.microsoft.com/office/drawing/2014/main" id="{9DDA4D5E-FC10-327E-654B-3BDAF96B55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57" y="1252948"/>
            <a:ext cx="9045676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000" dirty="0">
                <a:solidFill>
                  <a:srgbClr val="C00000"/>
                </a:solidFill>
                <a:latin typeface="Constantia"/>
                <a:ea typeface="Times New Roman"/>
                <a:cs typeface="Times New Roman"/>
              </a:rPr>
              <a:t>Workflow of URL security analysis and vulnerability detection process.</a:t>
            </a:r>
            <a:endParaRPr lang="en-US" sz="3000" dirty="0">
              <a:solidFill>
                <a:srgbClr val="C00000"/>
              </a:solidFill>
              <a:latin typeface="Constantia" panose="02030602050306030303" pitchFamily="18" charset="0"/>
              <a:ea typeface="Times New Roman"/>
              <a:cs typeface="Times New Roman"/>
            </a:endParaRPr>
          </a:p>
        </p:txBody>
      </p:sp>
      <p:sp>
        <p:nvSpPr>
          <p:cNvPr id="186" name="Google Shape;186;p5">
            <a:extLst>
              <a:ext uri="{FF2B5EF4-FFF2-40B4-BE49-F238E27FC236}">
                <a16:creationId xmlns:a16="http://schemas.microsoft.com/office/drawing/2014/main" id="{A165B249-5B7D-00F0-06B2-3EC18E3B0E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8" name="Google Shape;188;p5" descr="SSE-Computer Science and Engineering">
            <a:extLst>
              <a:ext uri="{FF2B5EF4-FFF2-40B4-BE49-F238E27FC236}">
                <a16:creationId xmlns:a16="http://schemas.microsoft.com/office/drawing/2014/main" id="{7AA4662F-AF7F-3650-82DC-3F8ACB80B8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3371"/>
            <a:ext cx="7239000" cy="11096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DF5C111-A8DE-7ABF-BD3A-4A28FA66A47E}"/>
              </a:ext>
            </a:extLst>
          </p:cNvPr>
          <p:cNvGrpSpPr/>
          <p:nvPr/>
        </p:nvGrpSpPr>
        <p:grpSpPr>
          <a:xfrm>
            <a:off x="432617" y="2009460"/>
            <a:ext cx="8236361" cy="4557411"/>
            <a:chOff x="393289" y="1675163"/>
            <a:chExt cx="8236361" cy="4557411"/>
          </a:xfrm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40B52A47-8780-3762-7BAF-BCBB9DF53EEF}"/>
                </a:ext>
              </a:extLst>
            </p:cNvPr>
            <p:cNvSpPr/>
            <p:nvPr/>
          </p:nvSpPr>
          <p:spPr>
            <a:xfrm>
              <a:off x="393289" y="1752446"/>
              <a:ext cx="1524000" cy="624348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Start</a:t>
              </a:r>
              <a:endParaRPr lang="en-IN"/>
            </a:p>
          </p:txBody>
        </p:sp>
        <p:sp>
          <p:nvSpPr>
            <p:cNvPr id="3" name="Flowchart: Data 2">
              <a:extLst>
                <a:ext uri="{FF2B5EF4-FFF2-40B4-BE49-F238E27FC236}">
                  <a16:creationId xmlns:a16="http://schemas.microsoft.com/office/drawing/2014/main" id="{3715AD30-8DDA-521F-2864-50B1467F760C}"/>
                </a:ext>
              </a:extLst>
            </p:cNvPr>
            <p:cNvSpPr/>
            <p:nvPr/>
          </p:nvSpPr>
          <p:spPr>
            <a:xfrm>
              <a:off x="2588547" y="1765670"/>
              <a:ext cx="2056683" cy="624348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Input from user an URL</a:t>
              </a:r>
              <a:endParaRPr lang="en-IN"/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2E7E412C-3337-F0C1-427E-53C10A0A3C92}"/>
                </a:ext>
              </a:extLst>
            </p:cNvPr>
            <p:cNvSpPr/>
            <p:nvPr/>
          </p:nvSpPr>
          <p:spPr>
            <a:xfrm>
              <a:off x="6457950" y="1675163"/>
              <a:ext cx="2015613" cy="855406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URL sent to Scanner</a:t>
              </a:r>
              <a:endParaRPr lang="en-IN"/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FE13D7B1-C231-C011-2595-DBF03493299A}"/>
                </a:ext>
              </a:extLst>
            </p:cNvPr>
            <p:cNvSpPr/>
            <p:nvPr/>
          </p:nvSpPr>
          <p:spPr>
            <a:xfrm>
              <a:off x="6385437" y="3055386"/>
              <a:ext cx="2202425" cy="973394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 if valid URL</a:t>
              </a:r>
              <a:endParaRPr lang="en-IN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0515932-3048-821F-8AFB-17C1C30FFE4E}"/>
                </a:ext>
              </a:extLst>
            </p:cNvPr>
            <p:cNvGrpSpPr/>
            <p:nvPr/>
          </p:nvGrpSpPr>
          <p:grpSpPr>
            <a:xfrm>
              <a:off x="575802" y="2710514"/>
              <a:ext cx="5165623" cy="2442608"/>
              <a:chOff x="393289" y="2645820"/>
              <a:chExt cx="4472656" cy="2147561"/>
            </a:xfrm>
          </p:grpSpPr>
          <p:sp>
            <p:nvSpPr>
              <p:cNvPr id="37" name="Flowchart: Alternate Process 36">
                <a:extLst>
                  <a:ext uri="{FF2B5EF4-FFF2-40B4-BE49-F238E27FC236}">
                    <a16:creationId xmlns:a16="http://schemas.microsoft.com/office/drawing/2014/main" id="{6F32EBAE-723E-205B-F01B-3BF905423740}"/>
                  </a:ext>
                </a:extLst>
              </p:cNvPr>
              <p:cNvSpPr/>
              <p:nvPr/>
            </p:nvSpPr>
            <p:spPr>
              <a:xfrm>
                <a:off x="393289" y="2645820"/>
                <a:ext cx="4472656" cy="2147561"/>
              </a:xfrm>
              <a:prstGeom prst="flowChartAlternate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30404AEA-240D-6FF3-E150-BEBBACE4E9FE}"/>
                  </a:ext>
                </a:extLst>
              </p:cNvPr>
              <p:cNvSpPr/>
              <p:nvPr/>
            </p:nvSpPr>
            <p:spPr>
              <a:xfrm>
                <a:off x="2629617" y="2825159"/>
                <a:ext cx="2015613" cy="85540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Session Expires, SQL Injection</a:t>
                </a:r>
                <a:endParaRPr lang="en-IN"/>
              </a:p>
            </p:txBody>
          </p:sp>
          <p:sp>
            <p:nvSpPr>
              <p:cNvPr id="7" name="Flowchart: Alternate Process 6">
                <a:extLst>
                  <a:ext uri="{FF2B5EF4-FFF2-40B4-BE49-F238E27FC236}">
                    <a16:creationId xmlns:a16="http://schemas.microsoft.com/office/drawing/2014/main" id="{3B44BF37-401B-9EF4-4FA4-01428D025904}"/>
                  </a:ext>
                </a:extLst>
              </p:cNvPr>
              <p:cNvSpPr/>
              <p:nvPr/>
            </p:nvSpPr>
            <p:spPr>
              <a:xfrm>
                <a:off x="1621810" y="3781772"/>
                <a:ext cx="2015613" cy="85540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Get IP, URL, </a:t>
                </a:r>
                <a:r>
                  <a:rPr lang="en-US" dirty="0" err="1"/>
                  <a:t>OpenPort</a:t>
                </a:r>
                <a:r>
                  <a:rPr lang="en-US" dirty="0"/>
                  <a:t>,</a:t>
                </a:r>
              </a:p>
              <a:p>
                <a:pPr algn="ctr"/>
                <a:r>
                  <a:rPr lang="en-US" dirty="0"/>
                  <a:t> </a:t>
                </a:r>
                <a:r>
                  <a:rPr lang="en-US" dirty="0" err="1"/>
                  <a:t>Whoisdata</a:t>
                </a:r>
                <a:endParaRPr lang="en-IN" dirty="0"/>
              </a:p>
            </p:txBody>
          </p:sp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99981D45-C799-7412-0A70-C2D36FBD6D45}"/>
                  </a:ext>
                </a:extLst>
              </p:cNvPr>
              <p:cNvSpPr/>
              <p:nvPr/>
            </p:nvSpPr>
            <p:spPr>
              <a:xfrm>
                <a:off x="493843" y="2834938"/>
                <a:ext cx="2015613" cy="85540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Cookies Test, CSRF, XXS, DDOS</a:t>
                </a:r>
                <a:endParaRPr lang="en-IN" dirty="0"/>
              </a:p>
            </p:txBody>
          </p:sp>
        </p:grp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A3493617-ABEC-FB15-89C5-E2E8158A44D6}"/>
                </a:ext>
              </a:extLst>
            </p:cNvPr>
            <p:cNvSpPr/>
            <p:nvPr/>
          </p:nvSpPr>
          <p:spPr>
            <a:xfrm>
              <a:off x="3314700" y="5440274"/>
              <a:ext cx="2286000" cy="79230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Save Security Logs</a:t>
              </a:r>
              <a:endParaRPr lang="en-IN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A53DD143-4BAF-AFF1-B998-86FC235A8539}"/>
                </a:ext>
              </a:extLst>
            </p:cNvPr>
            <p:cNvSpPr/>
            <p:nvPr/>
          </p:nvSpPr>
          <p:spPr>
            <a:xfrm>
              <a:off x="478810" y="5440274"/>
              <a:ext cx="2286000" cy="79230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Check/sort report according to vulnerabilities </a:t>
              </a:r>
              <a:endParaRPr lang="en-IN"/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FC7E7E76-D21F-4811-0F6B-96D4C5E96DDF}"/>
                </a:ext>
              </a:extLst>
            </p:cNvPr>
            <p:cNvSpPr/>
            <p:nvPr/>
          </p:nvSpPr>
          <p:spPr>
            <a:xfrm>
              <a:off x="6343650" y="4352275"/>
              <a:ext cx="2286000" cy="79230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Send Error message to web</a:t>
              </a:r>
              <a:endParaRPr lang="en-IN"/>
            </a:p>
          </p:txBody>
        </p:sp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45713B33-4D49-D851-3B43-63A16F379F16}"/>
                </a:ext>
              </a:extLst>
            </p:cNvPr>
            <p:cNvSpPr/>
            <p:nvPr/>
          </p:nvSpPr>
          <p:spPr>
            <a:xfrm>
              <a:off x="6724650" y="5509188"/>
              <a:ext cx="1524000" cy="624348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End</a:t>
              </a:r>
              <a:endParaRPr lang="en-IN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7A41BD-C083-8EA9-DE80-0C55F418BA88}"/>
                </a:ext>
              </a:extLst>
            </p:cNvPr>
            <p:cNvCxnSpPr>
              <a:cxnSpLocks/>
              <a:stCxn id="2" idx="3"/>
              <a:endCxn id="3" idx="2"/>
            </p:cNvCxnSpPr>
            <p:nvPr/>
          </p:nvCxnSpPr>
          <p:spPr>
            <a:xfrm>
              <a:off x="1917289" y="2064620"/>
              <a:ext cx="876926" cy="132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B928CD5-8C5B-9935-8C05-2E56F6C9AC57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4439562" y="2077844"/>
              <a:ext cx="2018388" cy="250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6081A73-8071-948E-F1C5-6778A3C9915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7465757" y="2530569"/>
              <a:ext cx="20893" cy="5248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D233CF6-CA79-6FB4-E63F-0E48C345BE2F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V="1">
              <a:off x="5741425" y="3542082"/>
              <a:ext cx="644012" cy="38973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8DF93978-2ABA-F94A-935B-624710A8E77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rot="5400000">
              <a:off x="2246636" y="4528296"/>
              <a:ext cx="287152" cy="153680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1FD4534-EA1C-7C9E-EB4C-13E37E4B314C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2764810" y="5836424"/>
              <a:ext cx="5498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0E448A4-E9D3-363E-3855-298093C34441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 flipV="1">
              <a:off x="5600700" y="5821362"/>
              <a:ext cx="1123950" cy="15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A9A05A7-D337-A2E4-193C-7DE91B6B5964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>
              <a:off x="7486650" y="4028780"/>
              <a:ext cx="0" cy="3234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3799F16-34A0-6145-3EB6-1FAD77800F70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7486650" y="5144575"/>
              <a:ext cx="0" cy="364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FEEF71D-A2CE-D016-73AF-A6D02CCA50B1}"/>
                </a:ext>
              </a:extLst>
            </p:cNvPr>
            <p:cNvSpPr txBox="1"/>
            <p:nvPr/>
          </p:nvSpPr>
          <p:spPr>
            <a:xfrm>
              <a:off x="5964515" y="3197650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YES</a:t>
              </a:r>
              <a:endParaRPr lang="en-IN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8FD2064-C1CE-0DE3-A7AA-8C0A2B946006}"/>
                </a:ext>
              </a:extLst>
            </p:cNvPr>
            <p:cNvSpPr txBox="1"/>
            <p:nvPr/>
          </p:nvSpPr>
          <p:spPr>
            <a:xfrm>
              <a:off x="7531858" y="4036639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9763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1b569415c_2_13"/>
          <p:cNvSpPr txBox="1">
            <a:spLocks noGrp="1"/>
          </p:cNvSpPr>
          <p:nvPr>
            <p:ph type="title"/>
          </p:nvPr>
        </p:nvSpPr>
        <p:spPr>
          <a:xfrm>
            <a:off x="156958" y="1316858"/>
            <a:ext cx="8889077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  <a:latin typeface="Constantia"/>
                <a:cs typeface="Times New Roman"/>
              </a:rPr>
              <a:t>System architecture of security modules for threat detection and mitigation.</a:t>
            </a:r>
          </a:p>
        </p:txBody>
      </p:sp>
      <p:sp>
        <p:nvSpPr>
          <p:cNvPr id="196" name="Google Shape;196;g341b569415c_2_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7" name="Google Shape;197;g341b569415c_2_13"/>
          <p:cNvSpPr txBox="1"/>
          <p:nvPr/>
        </p:nvSpPr>
        <p:spPr>
          <a:xfrm>
            <a:off x="1223399" y="2590800"/>
            <a:ext cx="7086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198" name="Google Shape;198;g341b569415c_2_13" descr="SSE-Computer Science and Engine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3371"/>
            <a:ext cx="7239000" cy="110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341b569415c_2_13"/>
          <p:cNvPicPr preferRelativeResize="0"/>
          <p:nvPr/>
        </p:nvPicPr>
        <p:blipFill>
          <a:blip r:embed="rId4">
            <a:alphaModFix/>
          </a:blip>
          <a:srcRect t="2764" b="7531"/>
          <a:stretch/>
        </p:blipFill>
        <p:spPr>
          <a:xfrm>
            <a:off x="467699" y="2204356"/>
            <a:ext cx="8499680" cy="457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1b569415c_0_30"/>
          <p:cNvSpPr txBox="1">
            <a:spLocks noGrp="1"/>
          </p:cNvSpPr>
          <p:nvPr>
            <p:ph type="title"/>
          </p:nvPr>
        </p:nvSpPr>
        <p:spPr>
          <a:xfrm>
            <a:off x="685800" y="1684420"/>
            <a:ext cx="7499400" cy="52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C00000"/>
                </a:solidFill>
                <a:latin typeface="Constantia" panose="02030602050306030303" pitchFamily="18" charset="0"/>
                <a:ea typeface="Times New Roman"/>
                <a:cs typeface="Times New Roman"/>
                <a:sym typeface="Times New Roman"/>
              </a:rPr>
              <a:t>Conclusion</a:t>
            </a:r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54" name="Google Shape;254;g341b569415c_0_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onstantia" panose="02030602050306030303" pitchFamily="18" charset="0"/>
              </a:rPr>
              <a:t>13</a:t>
            </a:fld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55" name="Google Shape;255;g341b569415c_0_30"/>
          <p:cNvSpPr txBox="1"/>
          <p:nvPr/>
        </p:nvSpPr>
        <p:spPr>
          <a:xfrm>
            <a:off x="145425" y="2139000"/>
            <a:ext cx="89985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rgbClr val="C00000"/>
                </a:solidFill>
                <a:latin typeface="Constantia" panose="02030602050306030303" pitchFamily="18" charset="0"/>
              </a:rPr>
              <a:t>Reduced Vulnerabilities: </a:t>
            </a:r>
            <a:r>
              <a:rPr lang="en-US" sz="1800" dirty="0">
                <a:solidFill>
                  <a:schemeClr val="dk1"/>
                </a:solidFill>
                <a:latin typeface="Constantia" panose="02030602050306030303" pitchFamily="18" charset="0"/>
              </a:rPr>
              <a:t>the system effectively reduces the number of reported risks. Identifying and addressing weak security headers, outdated libraries, and unauthorized devices helps in minimizing potential attack vectors.  </a:t>
            </a:r>
            <a:endParaRPr lang="en-US" sz="1800" b="1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rgbClr val="C00000"/>
                </a:solidFill>
                <a:latin typeface="Constantia" panose="02030602050306030303" pitchFamily="18" charset="0"/>
              </a:rPr>
              <a:t>Stronger Security: </a:t>
            </a:r>
            <a:r>
              <a:rPr lang="en-US" sz="1800" dirty="0">
                <a:solidFill>
                  <a:schemeClr val="dk1"/>
                </a:solidFill>
                <a:latin typeface="Constantia" panose="02030602050306030303" pitchFamily="18" charset="0"/>
              </a:rPr>
              <a:t>The integration of security measures like rate limiting, secure password hashing, and session security enhances overall system resilience.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rgbClr val="C00000"/>
                </a:solidFill>
                <a:latin typeface="Constantia" panose="02030602050306030303" pitchFamily="18" charset="0"/>
              </a:rPr>
              <a:t>Layered Security: </a:t>
            </a:r>
            <a:r>
              <a:rPr lang="en-US" sz="1800" dirty="0">
                <a:solidFill>
                  <a:schemeClr val="dk1"/>
                </a:solidFill>
                <a:latin typeface="Constantia" panose="02030602050306030303" pitchFamily="18" charset="0"/>
              </a:rPr>
              <a:t>The system follows a multi-layered security approach, combining passive scanning, unauthorized device detection, and proactive security measures.</a:t>
            </a:r>
            <a:endParaRPr lang="en-US" sz="1800" b="1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rgbClr val="C00000"/>
                </a:solidFill>
                <a:latin typeface="Constantia" panose="02030602050306030303" pitchFamily="18" charset="0"/>
              </a:rPr>
              <a:t>Continuous Monitoring:</a:t>
            </a:r>
            <a:r>
              <a:rPr lang="en-US" sz="1800" dirty="0">
                <a:solidFill>
                  <a:schemeClr val="dk1"/>
                </a:solidFill>
                <a:latin typeface="Constantia" panose="02030602050306030303" pitchFamily="18" charset="0"/>
              </a:rPr>
              <a:t> By continuously analyzing network traffic, detecting vulnerabilities, and logging security events, the system ensures real-time adaptation to emerging threats. </a:t>
            </a:r>
          </a:p>
        </p:txBody>
      </p:sp>
      <p:pic>
        <p:nvPicPr>
          <p:cNvPr id="256" name="Google Shape;256;g341b569415c_0_30" descr="SSE-Computer Science and Engine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9571"/>
            <a:ext cx="7239000" cy="110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>
          <a:extLst>
            <a:ext uri="{FF2B5EF4-FFF2-40B4-BE49-F238E27FC236}">
              <a16:creationId xmlns:a16="http://schemas.microsoft.com/office/drawing/2014/main" id="{45B5BF4E-4651-9A10-2524-4EB426E1E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1b569415c_0_30">
            <a:extLst>
              <a:ext uri="{FF2B5EF4-FFF2-40B4-BE49-F238E27FC236}">
                <a16:creationId xmlns:a16="http://schemas.microsoft.com/office/drawing/2014/main" id="{64C4A984-1E5E-CC45-FAAD-16D3B65FB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417638"/>
            <a:ext cx="7499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C00000"/>
                </a:solidFill>
                <a:latin typeface="Constantia" panose="02030602050306030303" pitchFamily="18" charset="0"/>
                <a:ea typeface="Times New Roman"/>
                <a:cs typeface="Times New Roman"/>
                <a:sym typeface="Times New Roman"/>
              </a:rPr>
              <a:t>Reference </a:t>
            </a:r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54" name="Google Shape;254;g341b569415c_0_30">
            <a:extLst>
              <a:ext uri="{FF2B5EF4-FFF2-40B4-BE49-F238E27FC236}">
                <a16:creationId xmlns:a16="http://schemas.microsoft.com/office/drawing/2014/main" id="{9DA3FAFF-0090-F95F-A6C7-5076D045DD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onstantia" panose="02030602050306030303" pitchFamily="18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255" name="Google Shape;255;g341b569415c_0_30">
            <a:extLst>
              <a:ext uri="{FF2B5EF4-FFF2-40B4-BE49-F238E27FC236}">
                <a16:creationId xmlns:a16="http://schemas.microsoft.com/office/drawing/2014/main" id="{93A2BCA1-D014-EBE7-058D-A0B899BCAFFC}"/>
              </a:ext>
            </a:extLst>
          </p:cNvPr>
          <p:cNvSpPr txBox="1"/>
          <p:nvPr/>
        </p:nvSpPr>
        <p:spPr>
          <a:xfrm>
            <a:off x="145425" y="2139000"/>
            <a:ext cx="89985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b="0" i="0" u="none" strike="noStrike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S. W. Boyd, G. S. Kc, M. E. Locasto, A. D. </a:t>
            </a:r>
            <a:r>
              <a:rPr lang="en-IN" b="0" i="0" u="none" strike="noStrike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Keromytis</a:t>
            </a:r>
            <a:r>
              <a:rPr lang="en-IN" b="0" i="0" u="none" strike="noStrike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, and V. </a:t>
            </a:r>
            <a:r>
              <a:rPr lang="en-IN" b="0" i="0" u="none" strike="noStrike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Prevelakis</a:t>
            </a:r>
            <a:r>
              <a:rPr lang="en-IN" b="0" i="0" u="none" strike="noStrike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, “On the general applicability of instruction-set randomization,” IEEE Transactions on Dependable and Secure Computing, vol. 7, no. 3, pp. 255–270, 2010. </a:t>
            </a:r>
            <a:endParaRPr lang="en-IN" sz="1800" b="0">
              <a:effectLst/>
              <a:latin typeface="Constantia" panose="02030602050306030303" pitchFamily="18" charset="0"/>
            </a:endParaRPr>
          </a:p>
          <a:p>
            <a:pPr marL="342900" indent="-342900" algn="just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b="0" i="0" u="none" strike="noStrike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K. Elshazly, Y. Fouad, M. Saleh, and A. </a:t>
            </a:r>
            <a:r>
              <a:rPr lang="en-IN" b="0" i="0" u="none" strike="noStrike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Sewisy</a:t>
            </a:r>
            <a:r>
              <a:rPr lang="en-IN" b="0" i="0" u="none" strike="noStrike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, “A survey of SQL injection attack detection and prevention,” Journal of Computer and Communications, vol. 2, no. 8, pp. 1–9, 2014. </a:t>
            </a:r>
            <a:endParaRPr lang="en-IN" sz="1800" b="0">
              <a:effectLst/>
              <a:latin typeface="Constantia" panose="02030602050306030303" pitchFamily="18" charset="0"/>
            </a:endParaRPr>
          </a:p>
          <a:p>
            <a:pPr marL="342900" indent="-342900" algn="just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b="0" i="0" u="none" strike="noStrike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A. Azfar, K.-K. R. Choo, and L. Liu, “A study of ten popular Android mobile VoIP applications: are the communications encrypted?” in Proceedings of the 47th Hawaii International Conference on System Sciences (HICSS ’14), pp. 4858–4867, IEEE, Waikoloa, Hawaii, USA, January 2014. </a:t>
            </a:r>
            <a:endParaRPr lang="en-IN" sz="1800">
              <a:latin typeface="Constantia" panose="02030602050306030303" pitchFamily="18" charset="0"/>
            </a:endParaRPr>
          </a:p>
          <a:p>
            <a:pPr marL="342900" indent="-342900" algn="just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b="0" i="0" u="none" strike="noStrike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A. Azfar, K. K. R. Choo, and L. Liu, “Forensic taxonomy of popular Android mHealth apps,” in Proceedings of the 21st Americas Conference on Information Systems (AMCIS ’15), San Juan, Puerto Rico, August 2015. </a:t>
            </a:r>
            <a:endParaRPr lang="en-IN" sz="1800" b="0">
              <a:effectLst/>
              <a:latin typeface="Constantia" panose="02030602050306030303" pitchFamily="18" charset="0"/>
            </a:endParaRPr>
          </a:p>
          <a:p>
            <a:pPr marL="342900" indent="-342900" algn="just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b="0" i="0" u="none" strike="noStrike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A. Azfar, K. K. R. Choo, and L. Liu, “An android communication app forensic taxonomy,” Journal of Forensic Sciences, vol. 61, no. 5, pp. 1337–1350, 2016. </a:t>
            </a:r>
            <a:endParaRPr lang="en-IN" sz="1800" b="0">
              <a:effectLst/>
              <a:latin typeface="Constantia" panose="02030602050306030303" pitchFamily="18" charset="0"/>
            </a:endParaRPr>
          </a:p>
          <a:p>
            <a:pPr>
              <a:buNone/>
            </a:pPr>
            <a:br>
              <a:rPr lang="en-IN" sz="1800">
                <a:latin typeface="Constantia" panose="02030602050306030303" pitchFamily="18" charset="0"/>
              </a:rPr>
            </a:br>
            <a:endParaRPr lang="en-US">
              <a:solidFill>
                <a:schemeClr val="dk1"/>
              </a:solidFill>
              <a:latin typeface="Constantia" panose="02030602050306030303" pitchFamily="18" charset="0"/>
            </a:endParaRPr>
          </a:p>
        </p:txBody>
      </p:sp>
      <p:pic>
        <p:nvPicPr>
          <p:cNvPr id="256" name="Google Shape;256;g341b569415c_0_30" descr="SSE-Computer Science and Engineering">
            <a:extLst>
              <a:ext uri="{FF2B5EF4-FFF2-40B4-BE49-F238E27FC236}">
                <a16:creationId xmlns:a16="http://schemas.microsoft.com/office/drawing/2014/main" id="{9D4FCF89-4D16-28BC-2161-A6BDEB705A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9571"/>
            <a:ext cx="7239000" cy="1109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96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8b9b0ee79_0_0"/>
          <p:cNvSpPr/>
          <p:nvPr/>
        </p:nvSpPr>
        <p:spPr>
          <a:xfrm>
            <a:off x="1783827" y="1019349"/>
            <a:ext cx="5943600" cy="80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C00000"/>
                </a:solidFill>
                <a:latin typeface="Constantia" panose="02030602050306030303" pitchFamily="18" charset="0"/>
                <a:ea typeface="Calibri"/>
                <a:cs typeface="Calibri"/>
              </a:rPr>
              <a:t>OUTLINE</a:t>
            </a:r>
          </a:p>
        </p:txBody>
      </p:sp>
      <p:sp>
        <p:nvSpPr>
          <p:cNvPr id="111" name="Google Shape;111;g338b9b0ee79_0_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  <a:latin typeface="Constantia" panose="02030602050306030303" pitchFamily="18" charset="0"/>
              </a:rPr>
              <a:t>2</a:t>
            </a:fld>
            <a:endParaRPr sz="1400" b="1">
              <a:solidFill>
                <a:schemeClr val="dk1"/>
              </a:solidFill>
              <a:latin typeface="Constantia" panose="02030602050306030303" pitchFamily="18" charset="0"/>
            </a:endParaRPr>
          </a:p>
        </p:txBody>
      </p:sp>
      <p:pic>
        <p:nvPicPr>
          <p:cNvPr id="112" name="Google Shape;112;g338b9b0ee79_0_0" descr="SSE-Computer Science and Engine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9574"/>
            <a:ext cx="7239000" cy="9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599F46-4E03-316D-9CE7-BFA55ABF77AC}"/>
              </a:ext>
            </a:extLst>
          </p:cNvPr>
          <p:cNvSpPr txBox="1"/>
          <p:nvPr/>
        </p:nvSpPr>
        <p:spPr>
          <a:xfrm>
            <a:off x="838199" y="1700396"/>
            <a:ext cx="7519219" cy="5021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en-US" sz="2400" dirty="0">
                <a:latin typeface="Constantia"/>
              </a:rPr>
              <a:t>Introduction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sz="2400" dirty="0">
                <a:latin typeface="Constantia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sz="2400" dirty="0">
                <a:latin typeface="Constantia"/>
              </a:rPr>
              <a:t>Existing Methodology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sz="2400" dirty="0">
                <a:latin typeface="Constantia"/>
              </a:rPr>
              <a:t>Proposed Methodology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sz="2400" dirty="0">
                <a:latin typeface="Constantia"/>
              </a:rPr>
              <a:t>Literature Review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Constantia"/>
              </a:rPr>
              <a:t>Overview of Network Dashboard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sz="2400" dirty="0">
                <a:latin typeface="Constantia"/>
              </a:rPr>
              <a:t>Testing &amp; Result 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sz="2400" dirty="0">
                <a:latin typeface="Constantia"/>
              </a:rPr>
              <a:t>Conclusion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sz="2400" dirty="0">
                <a:latin typeface="Constantia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973275" y="1219199"/>
            <a:ext cx="7499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000">
                <a:solidFill>
                  <a:srgbClr val="C00000"/>
                </a:solidFill>
                <a:latin typeface="Constantia"/>
                <a:ea typeface="Times New Roman"/>
                <a:cs typeface="Times New Roman"/>
                <a:sym typeface="Times New Roman"/>
              </a:rPr>
              <a:t>Introduction</a:t>
            </a:r>
            <a:endParaRPr lang="en-US" sz="2700">
              <a:latin typeface="Constantia"/>
            </a:endParaRPr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148525" y="1828800"/>
            <a:ext cx="8798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 Security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mobile app security involves implementing measures like encryption, authentication, and secure coding to prevent cyber threats.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 in mobile applications, such as insecure APIs, SQL injection, and XSS, can be exploited by attackers to gain unauthorized access or manipulate data.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security best practices, regular updates, and threat detection mechanisms helps reduce risks and protect mobile apps from attacks.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1" name="Google Shape;121;p2" descr="SSE-Computer Science and Engine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9574"/>
            <a:ext cx="7239000" cy="8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11FA5CD1-56B0-B261-E007-B03F1DF94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>
            <a:extLst>
              <a:ext uri="{FF2B5EF4-FFF2-40B4-BE49-F238E27FC236}">
                <a16:creationId xmlns:a16="http://schemas.microsoft.com/office/drawing/2014/main" id="{95C72BA8-C2D9-7E27-A5D6-72ED2926F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275" y="1219199"/>
            <a:ext cx="7499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Clr>
                <a:srgbClr val="C00000"/>
              </a:buClr>
              <a:buSzPts val="3600"/>
            </a:pPr>
            <a:r>
              <a:rPr lang="en-US" sz="3000">
                <a:solidFill>
                  <a:srgbClr val="C00000"/>
                </a:solidFill>
                <a:latin typeface="Constantia"/>
                <a:cs typeface="Times New Roman"/>
                <a:sym typeface="Times New Roman"/>
              </a:rPr>
              <a:t>Vulnerability Management</a:t>
            </a:r>
            <a:endParaRPr lang="en-US" sz="2700">
              <a:latin typeface="Constantia" panose="02030602050306030303" pitchFamily="18" charset="0"/>
            </a:endParaRPr>
          </a:p>
        </p:txBody>
      </p:sp>
      <p:sp>
        <p:nvSpPr>
          <p:cNvPr id="120" name="Google Shape;120;p2">
            <a:extLst>
              <a:ext uri="{FF2B5EF4-FFF2-40B4-BE49-F238E27FC236}">
                <a16:creationId xmlns:a16="http://schemas.microsoft.com/office/drawing/2014/main" id="{5D153937-7277-5AA0-240C-0A82A04700A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1" name="Google Shape;121;p2" descr="SSE-Computer Science and Engineering">
            <a:extLst>
              <a:ext uri="{FF2B5EF4-FFF2-40B4-BE49-F238E27FC236}">
                <a16:creationId xmlns:a16="http://schemas.microsoft.com/office/drawing/2014/main" id="{CC8897A4-2705-1215-3C13-E72E438F7F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9574"/>
            <a:ext cx="7239000" cy="8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B4AD02-FCE5-88FF-8A86-5793F3228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66" y="2045022"/>
            <a:ext cx="8338868" cy="407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5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1b569415c_0_21"/>
          <p:cNvSpPr txBox="1">
            <a:spLocks noGrp="1"/>
          </p:cNvSpPr>
          <p:nvPr>
            <p:ph type="title"/>
          </p:nvPr>
        </p:nvSpPr>
        <p:spPr>
          <a:xfrm>
            <a:off x="901822" y="1267227"/>
            <a:ext cx="7499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 sz="300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Problem Statement</a:t>
            </a:r>
            <a:endParaRPr lang="en-US"/>
          </a:p>
        </p:txBody>
      </p:sp>
      <p:sp>
        <p:nvSpPr>
          <p:cNvPr id="143" name="Google Shape;143;g341b569415c_0_21"/>
          <p:cNvSpPr txBox="1">
            <a:spLocks noGrp="1"/>
          </p:cNvSpPr>
          <p:nvPr>
            <p:ph type="body" idx="1"/>
          </p:nvPr>
        </p:nvSpPr>
        <p:spPr>
          <a:xfrm>
            <a:off x="217400" y="2133600"/>
            <a:ext cx="8754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2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Threat Detection</a:t>
            </a: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– Manual security assessments often miss vulnerabilities, allowing attackers to exploit weak points in websites and networks.</a:t>
            </a:r>
            <a:endParaRPr lang="en-US" sz="2000">
              <a:latin typeface="Times New Roman"/>
              <a:ea typeface="Times New Roman"/>
              <a:cs typeface="Times New Roman"/>
            </a:endParaRPr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2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Real-Time Monitoring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Traditional methods do not provide continuous scanning, making it difficult to detect threats as they occur.</a:t>
            </a:r>
            <a:endParaRPr lang="en-US" sz="2000">
              <a:latin typeface="Times New Roman"/>
              <a:ea typeface="Times New Roman"/>
              <a:cs typeface="Times New Roman"/>
            </a:endParaRPr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2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Time-Consuming and Inefficient</a:t>
            </a: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– Security audits require significant time and expertise, making them impractical for large-scale applications.</a:t>
            </a:r>
            <a:endParaRPr lang="en-US" sz="2000">
              <a:latin typeface="Times New Roman"/>
              <a:ea typeface="Times New Roman"/>
              <a:cs typeface="Times New Roman"/>
            </a:endParaRPr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2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Ineffective Against Evolving Attacks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Cyber threats are constantly evolving, but traditional security measures struggle to adapt to new attack techniques.</a:t>
            </a:r>
            <a:endParaRPr lang="en-US" sz="2000"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>
              <a:latin typeface="Arial"/>
              <a:ea typeface="Arial"/>
              <a:cs typeface="Arial"/>
            </a:endParaRPr>
          </a:p>
        </p:txBody>
      </p:sp>
      <p:sp>
        <p:nvSpPr>
          <p:cNvPr id="144" name="Google Shape;144;g341b569415c_0_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5" name="Google Shape;145;g341b569415c_0_21" descr="SSE-Computer Science and Engine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9575"/>
            <a:ext cx="7239000" cy="8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c 39">
            <a:extLst>
              <a:ext uri="{FF2B5EF4-FFF2-40B4-BE49-F238E27FC236}">
                <a16:creationId xmlns:a16="http://schemas.microsoft.com/office/drawing/2014/main" id="{0B1D7772-D14F-A807-30D7-9DBED93E48D0}"/>
              </a:ext>
            </a:extLst>
          </p:cNvPr>
          <p:cNvSpPr/>
          <p:nvPr/>
        </p:nvSpPr>
        <p:spPr>
          <a:xfrm>
            <a:off x="-2378582" y="1727000"/>
            <a:ext cx="4601497" cy="4958581"/>
          </a:xfrm>
          <a:prstGeom prst="arc">
            <a:avLst>
              <a:gd name="adj1" fmla="val 16200000"/>
              <a:gd name="adj2" fmla="val 5291896"/>
            </a:avLst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xfrm>
            <a:off x="898497" y="1136302"/>
            <a:ext cx="7499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 sz="3000">
                <a:solidFill>
                  <a:srgbClr val="C00000"/>
                </a:solidFill>
                <a:latin typeface="Constantia"/>
                <a:cs typeface="Times New Roman"/>
                <a:sym typeface="Times New Roman"/>
              </a:rPr>
              <a:t>Existing Methodology Drawbacks</a:t>
            </a:r>
            <a:endParaRPr lang="en-US"/>
          </a:p>
        </p:txBody>
      </p:sp>
      <p:sp>
        <p:nvSpPr>
          <p:cNvPr id="134" name="Google Shape;13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onstantia" panose="02030602050306030303" pitchFamily="18" charset="0"/>
              </a:rPr>
              <a:t>6</a:t>
            </a:fld>
            <a:endParaRPr lang="en-US">
              <a:latin typeface="Constantia" panose="02030602050306030303" pitchFamily="18" charset="0"/>
            </a:endParaRPr>
          </a:p>
        </p:txBody>
      </p:sp>
      <p:pic>
        <p:nvPicPr>
          <p:cNvPr id="135" name="Google Shape;135;p3" descr="SSE-Computer Science and Engine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9575"/>
            <a:ext cx="7239000" cy="979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9523F83-0FC5-C826-ED5B-4853CC920FAC}"/>
              </a:ext>
            </a:extLst>
          </p:cNvPr>
          <p:cNvGrpSpPr/>
          <p:nvPr/>
        </p:nvGrpSpPr>
        <p:grpSpPr>
          <a:xfrm>
            <a:off x="1282447" y="1872851"/>
            <a:ext cx="7361256" cy="4666062"/>
            <a:chOff x="1109999" y="1881506"/>
            <a:chExt cx="6713373" cy="43675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283F13-7F8C-4C8D-AE91-693C56685F18}"/>
                </a:ext>
              </a:extLst>
            </p:cNvPr>
            <p:cNvGrpSpPr/>
            <p:nvPr/>
          </p:nvGrpSpPr>
          <p:grpSpPr>
            <a:xfrm>
              <a:off x="1109999" y="1881506"/>
              <a:ext cx="6713373" cy="4367550"/>
              <a:chOff x="1109999" y="1647990"/>
              <a:chExt cx="6713373" cy="436755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995D1DE-CD48-3788-3DF5-332B4F6B0986}"/>
                  </a:ext>
                </a:extLst>
              </p:cNvPr>
              <p:cNvSpPr/>
              <p:nvPr/>
            </p:nvSpPr>
            <p:spPr>
              <a:xfrm>
                <a:off x="1486127" y="1728845"/>
                <a:ext cx="6337245" cy="601803"/>
              </a:xfrm>
              <a:custGeom>
                <a:avLst/>
                <a:gdLst>
                  <a:gd name="connsiteX0" fmla="*/ 0 w 6337245"/>
                  <a:gd name="connsiteY0" fmla="*/ 0 h 601803"/>
                  <a:gd name="connsiteX1" fmla="*/ 6337245 w 6337245"/>
                  <a:gd name="connsiteY1" fmla="*/ 0 h 601803"/>
                  <a:gd name="connsiteX2" fmla="*/ 6337245 w 6337245"/>
                  <a:gd name="connsiteY2" fmla="*/ 601803 h 601803"/>
                  <a:gd name="connsiteX3" fmla="*/ 0 w 6337245"/>
                  <a:gd name="connsiteY3" fmla="*/ 601803 h 601803"/>
                  <a:gd name="connsiteX4" fmla="*/ 0 w 6337245"/>
                  <a:gd name="connsiteY4" fmla="*/ 0 h 601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7245" h="601803">
                    <a:moveTo>
                      <a:pt x="0" y="0"/>
                    </a:moveTo>
                    <a:lnTo>
                      <a:pt x="6337245" y="0"/>
                    </a:lnTo>
                    <a:lnTo>
                      <a:pt x="6337245" y="601803"/>
                    </a:lnTo>
                    <a:lnTo>
                      <a:pt x="0" y="6018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77682" tIns="43180" rIns="43180" bIns="43180" numCol="1" spcCol="1270" anchor="t" anchorCtr="0">
                <a:noAutofit/>
              </a:bodyPr>
              <a:lstStyle/>
              <a:p>
                <a:pPr marL="0" lvl="0" indent="0" algn="l" defTabSz="7556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b="1" kern="1200">
                    <a:solidFill>
                      <a:schemeClr val="tx1"/>
                    </a:solidFill>
                  </a:rPr>
                  <a:t>Lack of Real-Time Adaptation</a:t>
                </a:r>
                <a:endParaRPr lang="en-US" sz="1700" b="1" kern="1200">
                  <a:solidFill>
                    <a:schemeClr val="tx1"/>
                  </a:solidFill>
                  <a:cs typeface="Arial"/>
                </a:endParaRPr>
              </a:p>
              <a:p>
                <a:pPr lvl="1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300" kern="1200">
                    <a:solidFill>
                      <a:schemeClr val="tx1"/>
                    </a:solidFill>
                  </a:rPr>
                  <a:t>Ineffective against zero-day and dynamic threats.</a:t>
                </a:r>
                <a:endParaRPr lang="en-US" sz="1300" kern="120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FE935AA-6217-C4A4-6B26-4714E0E916F4}"/>
                  </a:ext>
                </a:extLst>
              </p:cNvPr>
              <p:cNvSpPr/>
              <p:nvPr/>
            </p:nvSpPr>
            <p:spPr>
              <a:xfrm>
                <a:off x="1177974" y="1647990"/>
                <a:ext cx="752254" cy="752254"/>
              </a:xfrm>
              <a:prstGeom prst="ellipse">
                <a:avLst/>
              </a:pr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EB841F2-9EBE-7C42-DF4A-1C117F7B089D}"/>
                  </a:ext>
                </a:extLst>
              </p:cNvPr>
              <p:cNvSpPr/>
              <p:nvPr/>
            </p:nvSpPr>
            <p:spPr>
              <a:xfrm>
                <a:off x="1917361" y="2631261"/>
                <a:ext cx="5906010" cy="601803"/>
              </a:xfrm>
              <a:custGeom>
                <a:avLst/>
                <a:gdLst>
                  <a:gd name="connsiteX0" fmla="*/ 0 w 5906010"/>
                  <a:gd name="connsiteY0" fmla="*/ 0 h 601803"/>
                  <a:gd name="connsiteX1" fmla="*/ 5906010 w 5906010"/>
                  <a:gd name="connsiteY1" fmla="*/ 0 h 601803"/>
                  <a:gd name="connsiteX2" fmla="*/ 5906010 w 5906010"/>
                  <a:gd name="connsiteY2" fmla="*/ 601803 h 601803"/>
                  <a:gd name="connsiteX3" fmla="*/ 0 w 5906010"/>
                  <a:gd name="connsiteY3" fmla="*/ 601803 h 601803"/>
                  <a:gd name="connsiteX4" fmla="*/ 0 w 5906010"/>
                  <a:gd name="connsiteY4" fmla="*/ 0 h 601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010" h="601803">
                    <a:moveTo>
                      <a:pt x="0" y="0"/>
                    </a:moveTo>
                    <a:lnTo>
                      <a:pt x="5906010" y="0"/>
                    </a:lnTo>
                    <a:lnTo>
                      <a:pt x="5906010" y="601803"/>
                    </a:lnTo>
                    <a:lnTo>
                      <a:pt x="0" y="60180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2450223"/>
                  <a:satOff val="-10194"/>
                  <a:lumOff val="2402"/>
                  <a:alphaOff val="0"/>
                </a:schemeClr>
              </a:fillRef>
              <a:effectRef idx="0">
                <a:schemeClr val="accent4">
                  <a:hueOff val="2450223"/>
                  <a:satOff val="-10194"/>
                  <a:lumOff val="240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77682" tIns="43180" rIns="43180" bIns="43180" numCol="1" spcCol="1270" anchor="t" anchorCtr="0">
                <a:noAutofit/>
              </a:bodyPr>
              <a:lstStyle/>
              <a:p>
                <a:pPr marL="0" lvl="0" indent="0" algn="l" defTabSz="7556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b="1" kern="1200" dirty="0">
                    <a:solidFill>
                      <a:schemeClr val="tx1"/>
                    </a:solidFill>
                  </a:rPr>
                  <a:t>Performance Overhead </a:t>
                </a:r>
                <a:endParaRPr lang="en-US" sz="1700" b="1" kern="1200" dirty="0">
                  <a:solidFill>
                    <a:schemeClr val="tx1"/>
                  </a:solidFill>
                  <a:cs typeface="Arial"/>
                </a:endParaRPr>
              </a:p>
              <a:p>
                <a:pPr lvl="1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300" kern="1200" dirty="0">
                    <a:solidFill>
                      <a:schemeClr val="tx1"/>
                    </a:solidFill>
                  </a:rPr>
                  <a:t>Security methods slow down applications.</a:t>
                </a:r>
                <a:endParaRPr lang="en-US" sz="1300" kern="1200" dirty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57DADC9-5599-5E71-CBCE-5A38ADD8B2BE}"/>
                  </a:ext>
                </a:extLst>
              </p:cNvPr>
              <p:cNvSpPr/>
              <p:nvPr/>
            </p:nvSpPr>
            <p:spPr>
              <a:xfrm>
                <a:off x="1541234" y="2556036"/>
                <a:ext cx="752254" cy="752254"/>
              </a:xfrm>
              <a:prstGeom prst="ellipse">
                <a:avLst/>
              </a:prstGeom>
            </p:spPr>
            <p:style>
              <a:lnRef idx="2">
                <a:schemeClr val="accent4">
                  <a:hueOff val="2450223"/>
                  <a:satOff val="-10194"/>
                  <a:lumOff val="2402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11CCBDD-5C15-A250-489D-0B6864E988F9}"/>
                  </a:ext>
                </a:extLst>
              </p:cNvPr>
              <p:cNvSpPr/>
              <p:nvPr/>
            </p:nvSpPr>
            <p:spPr>
              <a:xfrm>
                <a:off x="2049716" y="3533678"/>
                <a:ext cx="5773656" cy="601803"/>
              </a:xfrm>
              <a:custGeom>
                <a:avLst/>
                <a:gdLst>
                  <a:gd name="connsiteX0" fmla="*/ 0 w 5773656"/>
                  <a:gd name="connsiteY0" fmla="*/ 0 h 601803"/>
                  <a:gd name="connsiteX1" fmla="*/ 5773656 w 5773656"/>
                  <a:gd name="connsiteY1" fmla="*/ 0 h 601803"/>
                  <a:gd name="connsiteX2" fmla="*/ 5773656 w 5773656"/>
                  <a:gd name="connsiteY2" fmla="*/ 601803 h 601803"/>
                  <a:gd name="connsiteX3" fmla="*/ 0 w 5773656"/>
                  <a:gd name="connsiteY3" fmla="*/ 601803 h 601803"/>
                  <a:gd name="connsiteX4" fmla="*/ 0 w 5773656"/>
                  <a:gd name="connsiteY4" fmla="*/ 0 h 601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73656" h="601803">
                    <a:moveTo>
                      <a:pt x="0" y="0"/>
                    </a:moveTo>
                    <a:lnTo>
                      <a:pt x="5773656" y="0"/>
                    </a:lnTo>
                    <a:lnTo>
                      <a:pt x="5773656" y="601803"/>
                    </a:lnTo>
                    <a:lnTo>
                      <a:pt x="0" y="60180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4900445"/>
                  <a:satOff val="-20388"/>
                  <a:lumOff val="4804"/>
                  <a:alphaOff val="0"/>
                </a:schemeClr>
              </a:fillRef>
              <a:effectRef idx="0">
                <a:schemeClr val="accent4">
                  <a:hueOff val="4900445"/>
                  <a:satOff val="-20388"/>
                  <a:lumOff val="480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77682" tIns="43180" rIns="43180" bIns="43180" numCol="1" spcCol="1270" anchor="t" anchorCtr="0">
                <a:noAutofit/>
              </a:bodyPr>
              <a:lstStyle/>
              <a:p>
                <a:pPr marL="0" lvl="0" indent="0" algn="l" defTabSz="7556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b="1" kern="1200" dirty="0">
                    <a:solidFill>
                      <a:schemeClr val="tx1"/>
                    </a:solidFill>
                  </a:rPr>
                  <a:t>Emerging Attacks </a:t>
                </a:r>
                <a:endParaRPr lang="en-US" sz="1700" b="1" kern="1200" dirty="0">
                  <a:solidFill>
                    <a:schemeClr val="tx1"/>
                  </a:solidFill>
                  <a:cs typeface="Arial"/>
                </a:endParaRPr>
              </a:p>
              <a:p>
                <a:pPr lvl="1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300" kern="1200" dirty="0">
                    <a:solidFill>
                      <a:schemeClr val="tx1"/>
                    </a:solidFill>
                  </a:rPr>
                  <a:t>Does not fully cover new threats like SSRF and AI-driven attacks.</a:t>
                </a:r>
                <a:endParaRPr lang="en-US" sz="1300" kern="1200" dirty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0B0503-DD69-8231-290A-E41D0963432C}"/>
                  </a:ext>
                </a:extLst>
              </p:cNvPr>
              <p:cNvSpPr/>
              <p:nvPr/>
            </p:nvSpPr>
            <p:spPr>
              <a:xfrm>
                <a:off x="1673589" y="3458453"/>
                <a:ext cx="752254" cy="752254"/>
              </a:xfrm>
              <a:prstGeom prst="ellipse">
                <a:avLst/>
              </a:prstGeom>
            </p:spPr>
            <p:style>
              <a:lnRef idx="2">
                <a:schemeClr val="accent4">
                  <a:hueOff val="4900445"/>
                  <a:satOff val="-20388"/>
                  <a:lumOff val="4804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978ED79-C063-DDCE-2ED3-29D972E3F407}"/>
                  </a:ext>
                </a:extLst>
              </p:cNvPr>
              <p:cNvSpPr/>
              <p:nvPr/>
            </p:nvSpPr>
            <p:spPr>
              <a:xfrm>
                <a:off x="1917361" y="4436095"/>
                <a:ext cx="5906010" cy="601803"/>
              </a:xfrm>
              <a:custGeom>
                <a:avLst/>
                <a:gdLst>
                  <a:gd name="connsiteX0" fmla="*/ 0 w 5906010"/>
                  <a:gd name="connsiteY0" fmla="*/ 0 h 601803"/>
                  <a:gd name="connsiteX1" fmla="*/ 5906010 w 5906010"/>
                  <a:gd name="connsiteY1" fmla="*/ 0 h 601803"/>
                  <a:gd name="connsiteX2" fmla="*/ 5906010 w 5906010"/>
                  <a:gd name="connsiteY2" fmla="*/ 601803 h 601803"/>
                  <a:gd name="connsiteX3" fmla="*/ 0 w 5906010"/>
                  <a:gd name="connsiteY3" fmla="*/ 601803 h 601803"/>
                  <a:gd name="connsiteX4" fmla="*/ 0 w 5906010"/>
                  <a:gd name="connsiteY4" fmla="*/ 0 h 601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010" h="601803">
                    <a:moveTo>
                      <a:pt x="0" y="0"/>
                    </a:moveTo>
                    <a:lnTo>
                      <a:pt x="5906010" y="0"/>
                    </a:lnTo>
                    <a:lnTo>
                      <a:pt x="5906010" y="601803"/>
                    </a:lnTo>
                    <a:lnTo>
                      <a:pt x="0" y="60180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7350668"/>
                  <a:satOff val="-30583"/>
                  <a:lumOff val="7206"/>
                  <a:alphaOff val="0"/>
                </a:schemeClr>
              </a:fillRef>
              <a:effectRef idx="0">
                <a:schemeClr val="accent4">
                  <a:hueOff val="7350668"/>
                  <a:satOff val="-30583"/>
                  <a:lumOff val="720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77682" tIns="43180" rIns="43180" bIns="43180" numCol="1" spcCol="1270" anchor="t" anchorCtr="0">
                <a:noAutofit/>
              </a:bodyPr>
              <a:lstStyle/>
              <a:p>
                <a:pPr marL="0" lvl="0" indent="0" algn="l" defTabSz="7556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b="1" kern="1200">
                    <a:solidFill>
                      <a:schemeClr val="tx1"/>
                    </a:solidFill>
                  </a:rPr>
                  <a:t>False Positives </a:t>
                </a:r>
                <a:endParaRPr lang="en-US" sz="1700" b="1" kern="1200">
                  <a:solidFill>
                    <a:schemeClr val="tx1"/>
                  </a:solidFill>
                  <a:cs typeface="Arial"/>
                </a:endParaRPr>
              </a:p>
              <a:p>
                <a:pPr lvl="1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300" kern="1200">
                    <a:solidFill>
                      <a:schemeClr val="tx1"/>
                    </a:solidFill>
                  </a:rPr>
                  <a:t>Automated tools still require manual verification.</a:t>
                </a:r>
                <a:endParaRPr lang="en-US" sz="1300" kern="120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849131-1B48-92CB-2D74-B57B3A138B8D}"/>
                  </a:ext>
                </a:extLst>
              </p:cNvPr>
              <p:cNvSpPr/>
              <p:nvPr/>
            </p:nvSpPr>
            <p:spPr>
              <a:xfrm>
                <a:off x="1541234" y="4360869"/>
                <a:ext cx="752254" cy="752254"/>
              </a:xfrm>
              <a:prstGeom prst="ellipse">
                <a:avLst/>
              </a:prstGeom>
            </p:spPr>
            <p:style>
              <a:lnRef idx="2">
                <a:schemeClr val="accent4">
                  <a:hueOff val="7350668"/>
                  <a:satOff val="-30583"/>
                  <a:lumOff val="7206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9C5E9F0-E784-DA60-F80D-E28A0411DD74}"/>
                  </a:ext>
                </a:extLst>
              </p:cNvPr>
              <p:cNvSpPr/>
              <p:nvPr/>
            </p:nvSpPr>
            <p:spPr>
              <a:xfrm>
                <a:off x="1486127" y="5338512"/>
                <a:ext cx="6337245" cy="601803"/>
              </a:xfrm>
              <a:custGeom>
                <a:avLst/>
                <a:gdLst>
                  <a:gd name="connsiteX0" fmla="*/ 0 w 6337245"/>
                  <a:gd name="connsiteY0" fmla="*/ 0 h 601803"/>
                  <a:gd name="connsiteX1" fmla="*/ 6337245 w 6337245"/>
                  <a:gd name="connsiteY1" fmla="*/ 0 h 601803"/>
                  <a:gd name="connsiteX2" fmla="*/ 6337245 w 6337245"/>
                  <a:gd name="connsiteY2" fmla="*/ 601803 h 601803"/>
                  <a:gd name="connsiteX3" fmla="*/ 0 w 6337245"/>
                  <a:gd name="connsiteY3" fmla="*/ 601803 h 601803"/>
                  <a:gd name="connsiteX4" fmla="*/ 0 w 6337245"/>
                  <a:gd name="connsiteY4" fmla="*/ 0 h 601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7245" h="601803">
                    <a:moveTo>
                      <a:pt x="0" y="0"/>
                    </a:moveTo>
                    <a:lnTo>
                      <a:pt x="6337245" y="0"/>
                    </a:lnTo>
                    <a:lnTo>
                      <a:pt x="6337245" y="601803"/>
                    </a:lnTo>
                    <a:lnTo>
                      <a:pt x="0" y="60180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9800891"/>
                  <a:satOff val="-40777"/>
                  <a:lumOff val="9608"/>
                  <a:alphaOff val="0"/>
                </a:schemeClr>
              </a:fillRef>
              <a:effectRef idx="0">
                <a:schemeClr val="accent4">
                  <a:hueOff val="9800891"/>
                  <a:satOff val="-40777"/>
                  <a:lumOff val="960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77682" tIns="43180" rIns="43180" bIns="43180" numCol="1" spcCol="1270" anchor="t" anchorCtr="0">
                <a:noAutofit/>
              </a:bodyPr>
              <a:lstStyle/>
              <a:p>
                <a:pPr marL="0" lvl="0" indent="0" algn="l" defTabSz="7556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b="1" kern="1200">
                    <a:solidFill>
                      <a:schemeClr val="tx1"/>
                    </a:solidFill>
                  </a:rPr>
                  <a:t>User Awareness </a:t>
                </a:r>
                <a:endParaRPr lang="en-US" sz="1700" b="1" kern="1200">
                  <a:solidFill>
                    <a:schemeClr val="tx1"/>
                  </a:solidFill>
                  <a:cs typeface="Arial"/>
                </a:endParaRPr>
              </a:p>
              <a:p>
                <a:pPr lvl="1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300" kern="1200">
                    <a:solidFill>
                      <a:schemeClr val="tx1"/>
                    </a:solidFill>
                  </a:rPr>
                  <a:t>Limited focus on phishing and social engineering protection.</a:t>
                </a:r>
                <a:endParaRPr lang="en-US" sz="1300" kern="120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0597CAD-CF62-F6C9-AFA7-7C8FE01303BC}"/>
                  </a:ext>
                </a:extLst>
              </p:cNvPr>
              <p:cNvSpPr/>
              <p:nvPr/>
            </p:nvSpPr>
            <p:spPr>
              <a:xfrm>
                <a:off x="1109999" y="5263286"/>
                <a:ext cx="752254" cy="752254"/>
              </a:xfrm>
              <a:prstGeom prst="ellipse">
                <a:avLst/>
              </a:prstGeom>
            </p:spPr>
            <p:style>
              <a:lnRef idx="2">
                <a:schemeClr val="accent4">
                  <a:hueOff val="9800891"/>
                  <a:satOff val="-40777"/>
                  <a:lumOff val="9608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EC6C9C-DB7F-E6F3-E80D-7297C92B7D2B}"/>
                </a:ext>
              </a:extLst>
            </p:cNvPr>
            <p:cNvSpPr/>
            <p:nvPr/>
          </p:nvSpPr>
          <p:spPr>
            <a:xfrm>
              <a:off x="1322083" y="2054203"/>
              <a:ext cx="477755" cy="453955"/>
            </a:xfrm>
            <a:custGeom>
              <a:avLst/>
              <a:gdLst>
                <a:gd name="connsiteX0" fmla="*/ 514350 w 571500"/>
                <a:gd name="connsiteY0" fmla="*/ 361950 h 533400"/>
                <a:gd name="connsiteX1" fmla="*/ 57150 w 571500"/>
                <a:gd name="connsiteY1" fmla="*/ 361950 h 533400"/>
                <a:gd name="connsiteX2" fmla="*/ 57150 w 571500"/>
                <a:gd name="connsiteY2" fmla="*/ 57150 h 533400"/>
                <a:gd name="connsiteX3" fmla="*/ 514350 w 571500"/>
                <a:gd name="connsiteY3" fmla="*/ 57150 h 533400"/>
                <a:gd name="connsiteX4" fmla="*/ 514350 w 571500"/>
                <a:gd name="connsiteY4" fmla="*/ 361950 h 533400"/>
                <a:gd name="connsiteX5" fmla="*/ 533400 w 571500"/>
                <a:gd name="connsiteY5" fmla="*/ 0 h 533400"/>
                <a:gd name="connsiteX6" fmla="*/ 38100 w 571500"/>
                <a:gd name="connsiteY6" fmla="*/ 0 h 533400"/>
                <a:gd name="connsiteX7" fmla="*/ 0 w 571500"/>
                <a:gd name="connsiteY7" fmla="*/ 38100 h 533400"/>
                <a:gd name="connsiteX8" fmla="*/ 0 w 571500"/>
                <a:gd name="connsiteY8" fmla="*/ 381000 h 533400"/>
                <a:gd name="connsiteX9" fmla="*/ 38100 w 571500"/>
                <a:gd name="connsiteY9" fmla="*/ 419100 h 533400"/>
                <a:gd name="connsiteX10" fmla="*/ 228600 w 571500"/>
                <a:gd name="connsiteY10" fmla="*/ 419100 h 533400"/>
                <a:gd name="connsiteX11" fmla="*/ 228600 w 571500"/>
                <a:gd name="connsiteY11" fmla="*/ 476250 h 533400"/>
                <a:gd name="connsiteX12" fmla="*/ 142875 w 571500"/>
                <a:gd name="connsiteY12" fmla="*/ 476250 h 533400"/>
                <a:gd name="connsiteX13" fmla="*/ 142875 w 571500"/>
                <a:gd name="connsiteY13" fmla="*/ 533400 h 533400"/>
                <a:gd name="connsiteX14" fmla="*/ 428625 w 571500"/>
                <a:gd name="connsiteY14" fmla="*/ 533400 h 533400"/>
                <a:gd name="connsiteX15" fmla="*/ 428625 w 571500"/>
                <a:gd name="connsiteY15" fmla="*/ 476250 h 533400"/>
                <a:gd name="connsiteX16" fmla="*/ 342900 w 571500"/>
                <a:gd name="connsiteY16" fmla="*/ 476250 h 533400"/>
                <a:gd name="connsiteX17" fmla="*/ 342900 w 571500"/>
                <a:gd name="connsiteY17" fmla="*/ 419100 h 533400"/>
                <a:gd name="connsiteX18" fmla="*/ 533400 w 571500"/>
                <a:gd name="connsiteY18" fmla="*/ 419100 h 533400"/>
                <a:gd name="connsiteX19" fmla="*/ 571500 w 571500"/>
                <a:gd name="connsiteY19" fmla="*/ 381000 h 533400"/>
                <a:gd name="connsiteX20" fmla="*/ 571500 w 571500"/>
                <a:gd name="connsiteY20" fmla="*/ 38100 h 533400"/>
                <a:gd name="connsiteX21" fmla="*/ 533400 w 571500"/>
                <a:gd name="connsiteY21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1500" h="533400">
                  <a:moveTo>
                    <a:pt x="514350" y="361950"/>
                  </a:moveTo>
                  <a:lnTo>
                    <a:pt x="57150" y="361950"/>
                  </a:lnTo>
                  <a:lnTo>
                    <a:pt x="57150" y="57150"/>
                  </a:lnTo>
                  <a:lnTo>
                    <a:pt x="514350" y="57150"/>
                  </a:lnTo>
                  <a:lnTo>
                    <a:pt x="514350" y="361950"/>
                  </a:lnTo>
                  <a:close/>
                  <a:moveTo>
                    <a:pt x="533400" y="0"/>
                  </a:move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381000"/>
                  </a:lnTo>
                  <a:cubicBezTo>
                    <a:pt x="0" y="401955"/>
                    <a:pt x="17145" y="419100"/>
                    <a:pt x="38100" y="419100"/>
                  </a:cubicBezTo>
                  <a:lnTo>
                    <a:pt x="228600" y="419100"/>
                  </a:lnTo>
                  <a:lnTo>
                    <a:pt x="228600" y="476250"/>
                  </a:lnTo>
                  <a:lnTo>
                    <a:pt x="142875" y="476250"/>
                  </a:lnTo>
                  <a:lnTo>
                    <a:pt x="142875" y="533400"/>
                  </a:lnTo>
                  <a:lnTo>
                    <a:pt x="428625" y="533400"/>
                  </a:lnTo>
                  <a:lnTo>
                    <a:pt x="428625" y="476250"/>
                  </a:lnTo>
                  <a:lnTo>
                    <a:pt x="342900" y="476250"/>
                  </a:lnTo>
                  <a:lnTo>
                    <a:pt x="342900" y="419100"/>
                  </a:lnTo>
                  <a:lnTo>
                    <a:pt x="533400" y="419100"/>
                  </a:lnTo>
                  <a:cubicBezTo>
                    <a:pt x="554355" y="419100"/>
                    <a:pt x="571500" y="401955"/>
                    <a:pt x="571500" y="381000"/>
                  </a:cubicBezTo>
                  <a:lnTo>
                    <a:pt x="571500" y="38100"/>
                  </a:lnTo>
                  <a:cubicBezTo>
                    <a:pt x="571500" y="17145"/>
                    <a:pt x="554355" y="0"/>
                    <a:pt x="53340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2B9B07-0755-F118-30AD-FBE3A3AB8015}"/>
                </a:ext>
              </a:extLst>
            </p:cNvPr>
            <p:cNvSpPr/>
            <p:nvPr/>
          </p:nvSpPr>
          <p:spPr>
            <a:xfrm>
              <a:off x="1916366" y="3801395"/>
              <a:ext cx="266700" cy="533400"/>
            </a:xfrm>
            <a:custGeom>
              <a:avLst/>
              <a:gdLst>
                <a:gd name="connsiteX0" fmla="*/ 228600 w 266700"/>
                <a:gd name="connsiteY0" fmla="*/ 95250 h 533400"/>
                <a:gd name="connsiteX1" fmla="*/ 38100 w 266700"/>
                <a:gd name="connsiteY1" fmla="*/ 95250 h 533400"/>
                <a:gd name="connsiteX2" fmla="*/ 38100 w 266700"/>
                <a:gd name="connsiteY2" fmla="*/ 38100 h 533400"/>
                <a:gd name="connsiteX3" fmla="*/ 228600 w 266700"/>
                <a:gd name="connsiteY3" fmla="*/ 38100 h 533400"/>
                <a:gd name="connsiteX4" fmla="*/ 228600 w 266700"/>
                <a:gd name="connsiteY4" fmla="*/ 95250 h 533400"/>
                <a:gd name="connsiteX5" fmla="*/ 228600 w 266700"/>
                <a:gd name="connsiteY5" fmla="*/ 190500 h 533400"/>
                <a:gd name="connsiteX6" fmla="*/ 38100 w 266700"/>
                <a:gd name="connsiteY6" fmla="*/ 190500 h 533400"/>
                <a:gd name="connsiteX7" fmla="*/ 38100 w 266700"/>
                <a:gd name="connsiteY7" fmla="*/ 133350 h 533400"/>
                <a:gd name="connsiteX8" fmla="*/ 228600 w 266700"/>
                <a:gd name="connsiteY8" fmla="*/ 133350 h 533400"/>
                <a:gd name="connsiteX9" fmla="*/ 228600 w 266700"/>
                <a:gd name="connsiteY9" fmla="*/ 190500 h 533400"/>
                <a:gd name="connsiteX10" fmla="*/ 133350 w 266700"/>
                <a:gd name="connsiteY10" fmla="*/ 476250 h 533400"/>
                <a:gd name="connsiteX11" fmla="*/ 104775 w 266700"/>
                <a:gd name="connsiteY11" fmla="*/ 447675 h 533400"/>
                <a:gd name="connsiteX12" fmla="*/ 133350 w 266700"/>
                <a:gd name="connsiteY12" fmla="*/ 419100 h 533400"/>
                <a:gd name="connsiteX13" fmla="*/ 161925 w 266700"/>
                <a:gd name="connsiteY13" fmla="*/ 447675 h 533400"/>
                <a:gd name="connsiteX14" fmla="*/ 133350 w 266700"/>
                <a:gd name="connsiteY14" fmla="*/ 476250 h 533400"/>
                <a:gd name="connsiteX15" fmla="*/ 228600 w 266700"/>
                <a:gd name="connsiteY15" fmla="*/ 0 h 533400"/>
                <a:gd name="connsiteX16" fmla="*/ 38100 w 266700"/>
                <a:gd name="connsiteY16" fmla="*/ 0 h 533400"/>
                <a:gd name="connsiteX17" fmla="*/ 0 w 266700"/>
                <a:gd name="connsiteY17" fmla="*/ 38100 h 533400"/>
                <a:gd name="connsiteX18" fmla="*/ 0 w 266700"/>
                <a:gd name="connsiteY18" fmla="*/ 495300 h 533400"/>
                <a:gd name="connsiteX19" fmla="*/ 38100 w 266700"/>
                <a:gd name="connsiteY19" fmla="*/ 533400 h 533400"/>
                <a:gd name="connsiteX20" fmla="*/ 228600 w 266700"/>
                <a:gd name="connsiteY20" fmla="*/ 533400 h 533400"/>
                <a:gd name="connsiteX21" fmla="*/ 266700 w 266700"/>
                <a:gd name="connsiteY21" fmla="*/ 495300 h 533400"/>
                <a:gd name="connsiteX22" fmla="*/ 266700 w 266700"/>
                <a:gd name="connsiteY22" fmla="*/ 38100 h 533400"/>
                <a:gd name="connsiteX23" fmla="*/ 228600 w 266700"/>
                <a:gd name="connsiteY2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6700" h="533400">
                  <a:moveTo>
                    <a:pt x="22860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228600" y="38100"/>
                  </a:lnTo>
                  <a:lnTo>
                    <a:pt x="228600" y="95250"/>
                  </a:lnTo>
                  <a:close/>
                  <a:moveTo>
                    <a:pt x="228600" y="190500"/>
                  </a:moveTo>
                  <a:lnTo>
                    <a:pt x="38100" y="190500"/>
                  </a:lnTo>
                  <a:lnTo>
                    <a:pt x="38100" y="133350"/>
                  </a:lnTo>
                  <a:lnTo>
                    <a:pt x="228600" y="133350"/>
                  </a:lnTo>
                  <a:lnTo>
                    <a:pt x="228600" y="190500"/>
                  </a:lnTo>
                  <a:close/>
                  <a:moveTo>
                    <a:pt x="133350" y="476250"/>
                  </a:moveTo>
                  <a:cubicBezTo>
                    <a:pt x="117158" y="476250"/>
                    <a:pt x="104775" y="463867"/>
                    <a:pt x="104775" y="447675"/>
                  </a:cubicBezTo>
                  <a:cubicBezTo>
                    <a:pt x="104775" y="431483"/>
                    <a:pt x="117158" y="419100"/>
                    <a:pt x="133350" y="419100"/>
                  </a:cubicBezTo>
                  <a:cubicBezTo>
                    <a:pt x="149542" y="419100"/>
                    <a:pt x="161925" y="431483"/>
                    <a:pt x="161925" y="447675"/>
                  </a:cubicBezTo>
                  <a:cubicBezTo>
                    <a:pt x="161925" y="463867"/>
                    <a:pt x="149542" y="476250"/>
                    <a:pt x="133350" y="476250"/>
                  </a:cubicBezTo>
                  <a:close/>
                  <a:moveTo>
                    <a:pt x="228600" y="0"/>
                  </a:move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228600" y="533400"/>
                  </a:lnTo>
                  <a:cubicBezTo>
                    <a:pt x="249555" y="533400"/>
                    <a:pt x="266700" y="516255"/>
                    <a:pt x="266700" y="495300"/>
                  </a:cubicBezTo>
                  <a:lnTo>
                    <a:pt x="266700" y="38100"/>
                  </a:lnTo>
                  <a:cubicBezTo>
                    <a:pt x="266700" y="17145"/>
                    <a:pt x="249555" y="0"/>
                    <a:pt x="22860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7" name="Graphic 4" descr="Database with solid fill">
              <a:extLst>
                <a:ext uri="{FF2B5EF4-FFF2-40B4-BE49-F238E27FC236}">
                  <a16:creationId xmlns:a16="http://schemas.microsoft.com/office/drawing/2014/main" id="{3862CD8B-AA9A-9189-13F3-31F7A6E17329}"/>
                </a:ext>
              </a:extLst>
            </p:cNvPr>
            <p:cNvGrpSpPr/>
            <p:nvPr/>
          </p:nvGrpSpPr>
          <p:grpSpPr>
            <a:xfrm>
              <a:off x="1760626" y="2905856"/>
              <a:ext cx="339205" cy="549150"/>
              <a:chOff x="4455300" y="3217050"/>
              <a:chExt cx="533400" cy="723900"/>
            </a:xfrm>
            <a:solidFill>
              <a:srgbClr val="000000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90B80A0-86A5-AB57-5F19-F51A771CB952}"/>
                  </a:ext>
                </a:extLst>
              </p:cNvPr>
              <p:cNvSpPr/>
              <p:nvPr/>
            </p:nvSpPr>
            <p:spPr>
              <a:xfrm>
                <a:off x="4455300" y="3217050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C787D8C-E910-7124-B524-ECB86D3BE299}"/>
                  </a:ext>
                </a:extLst>
              </p:cNvPr>
              <p:cNvSpPr/>
              <p:nvPr/>
            </p:nvSpPr>
            <p:spPr>
              <a:xfrm>
                <a:off x="4455300" y="333135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C66422-D0A0-AA1D-E198-A20360658D76}"/>
                  </a:ext>
                </a:extLst>
              </p:cNvPr>
              <p:cNvSpPr/>
              <p:nvPr/>
            </p:nvSpPr>
            <p:spPr>
              <a:xfrm>
                <a:off x="4455300" y="352185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7E230E1-4DEB-7093-43BE-0208687D6987}"/>
                  </a:ext>
                </a:extLst>
              </p:cNvPr>
              <p:cNvSpPr/>
              <p:nvPr/>
            </p:nvSpPr>
            <p:spPr>
              <a:xfrm>
                <a:off x="4455300" y="371235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32" name="Graphic 6" descr="Downward trend graph with solid fill">
              <a:extLst>
                <a:ext uri="{FF2B5EF4-FFF2-40B4-BE49-F238E27FC236}">
                  <a16:creationId xmlns:a16="http://schemas.microsoft.com/office/drawing/2014/main" id="{AF713ACC-103F-9E7F-6BFC-2F45D5B2683E}"/>
                </a:ext>
              </a:extLst>
            </p:cNvPr>
            <p:cNvGrpSpPr/>
            <p:nvPr/>
          </p:nvGrpSpPr>
          <p:grpSpPr>
            <a:xfrm>
              <a:off x="1673589" y="4744835"/>
              <a:ext cx="426242" cy="474301"/>
              <a:chOff x="4548150" y="3405150"/>
              <a:chExt cx="647700" cy="647700"/>
            </a:xfrm>
            <a:solidFill>
              <a:srgbClr val="000000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60D7995-135C-EC89-B81A-8A6A3811F157}"/>
                  </a:ext>
                </a:extLst>
              </p:cNvPr>
              <p:cNvSpPr/>
              <p:nvPr/>
            </p:nvSpPr>
            <p:spPr>
              <a:xfrm>
                <a:off x="4548150" y="3405150"/>
                <a:ext cx="647700" cy="647700"/>
              </a:xfrm>
              <a:custGeom>
                <a:avLst/>
                <a:gdLst>
                  <a:gd name="connsiteX0" fmla="*/ 590550 w 647700"/>
                  <a:gd name="connsiteY0" fmla="*/ 0 h 647700"/>
                  <a:gd name="connsiteX1" fmla="*/ 647700 w 647700"/>
                  <a:gd name="connsiteY1" fmla="*/ 0 h 647700"/>
                  <a:gd name="connsiteX2" fmla="*/ 647700 w 647700"/>
                  <a:gd name="connsiteY2" fmla="*/ 647700 h 647700"/>
                  <a:gd name="connsiteX3" fmla="*/ 0 w 647700"/>
                  <a:gd name="connsiteY3" fmla="*/ 647700 h 647700"/>
                  <a:gd name="connsiteX4" fmla="*/ 0 w 647700"/>
                  <a:gd name="connsiteY4" fmla="*/ 590550 h 647700"/>
                  <a:gd name="connsiteX5" fmla="*/ 590550 w 647700"/>
                  <a:gd name="connsiteY5" fmla="*/ 59055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7700" h="647700">
                    <a:moveTo>
                      <a:pt x="590550" y="0"/>
                    </a:moveTo>
                    <a:lnTo>
                      <a:pt x="647700" y="0"/>
                    </a:lnTo>
                    <a:lnTo>
                      <a:pt x="647700" y="647700"/>
                    </a:lnTo>
                    <a:lnTo>
                      <a:pt x="0" y="647700"/>
                    </a:lnTo>
                    <a:lnTo>
                      <a:pt x="0" y="590550"/>
                    </a:lnTo>
                    <a:lnTo>
                      <a:pt x="590550" y="5905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0C492E0-8B60-2C4D-2387-B5A0CC520AC6}"/>
                  </a:ext>
                </a:extLst>
              </p:cNvPr>
              <p:cNvSpPr/>
              <p:nvPr/>
            </p:nvSpPr>
            <p:spPr>
              <a:xfrm>
                <a:off x="4548150" y="3566122"/>
                <a:ext cx="553402" cy="324802"/>
              </a:xfrm>
              <a:custGeom>
                <a:avLst/>
                <a:gdLst>
                  <a:gd name="connsiteX0" fmla="*/ 56197 w 553402"/>
                  <a:gd name="connsiteY0" fmla="*/ 228600 h 324802"/>
                  <a:gd name="connsiteX1" fmla="*/ 171450 w 553402"/>
                  <a:gd name="connsiteY1" fmla="*/ 113348 h 324802"/>
                  <a:gd name="connsiteX2" fmla="*/ 228600 w 553402"/>
                  <a:gd name="connsiteY2" fmla="*/ 170498 h 324802"/>
                  <a:gd name="connsiteX3" fmla="*/ 323850 w 553402"/>
                  <a:gd name="connsiteY3" fmla="*/ 75248 h 324802"/>
                  <a:gd name="connsiteX4" fmla="*/ 381000 w 553402"/>
                  <a:gd name="connsiteY4" fmla="*/ 132398 h 324802"/>
                  <a:gd name="connsiteX5" fmla="*/ 513398 w 553402"/>
                  <a:gd name="connsiteY5" fmla="*/ 0 h 324802"/>
                  <a:gd name="connsiteX6" fmla="*/ 553403 w 553402"/>
                  <a:gd name="connsiteY6" fmla="*/ 40005 h 324802"/>
                  <a:gd name="connsiteX7" fmla="*/ 381000 w 553402"/>
                  <a:gd name="connsiteY7" fmla="*/ 212408 h 324802"/>
                  <a:gd name="connsiteX8" fmla="*/ 323850 w 553402"/>
                  <a:gd name="connsiteY8" fmla="*/ 155258 h 324802"/>
                  <a:gd name="connsiteX9" fmla="*/ 228600 w 553402"/>
                  <a:gd name="connsiteY9" fmla="*/ 250508 h 324802"/>
                  <a:gd name="connsiteX10" fmla="*/ 171450 w 553402"/>
                  <a:gd name="connsiteY10" fmla="*/ 193358 h 324802"/>
                  <a:gd name="connsiteX11" fmla="*/ 96203 w 553402"/>
                  <a:gd name="connsiteY11" fmla="*/ 268605 h 324802"/>
                  <a:gd name="connsiteX12" fmla="*/ 152400 w 553402"/>
                  <a:gd name="connsiteY12" fmla="*/ 324803 h 324802"/>
                  <a:gd name="connsiteX13" fmla="*/ 0 w 553402"/>
                  <a:gd name="connsiteY13" fmla="*/ 324803 h 324802"/>
                  <a:gd name="connsiteX14" fmla="*/ 0 w 553402"/>
                  <a:gd name="connsiteY14" fmla="*/ 172403 h 324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3402" h="324802">
                    <a:moveTo>
                      <a:pt x="56197" y="228600"/>
                    </a:moveTo>
                    <a:lnTo>
                      <a:pt x="171450" y="113348"/>
                    </a:lnTo>
                    <a:lnTo>
                      <a:pt x="228600" y="170498"/>
                    </a:lnTo>
                    <a:lnTo>
                      <a:pt x="323850" y="75248"/>
                    </a:lnTo>
                    <a:lnTo>
                      <a:pt x="381000" y="132398"/>
                    </a:lnTo>
                    <a:lnTo>
                      <a:pt x="513398" y="0"/>
                    </a:lnTo>
                    <a:lnTo>
                      <a:pt x="553403" y="40005"/>
                    </a:lnTo>
                    <a:lnTo>
                      <a:pt x="381000" y="212408"/>
                    </a:lnTo>
                    <a:lnTo>
                      <a:pt x="323850" y="155258"/>
                    </a:lnTo>
                    <a:lnTo>
                      <a:pt x="228600" y="250508"/>
                    </a:lnTo>
                    <a:lnTo>
                      <a:pt x="171450" y="193358"/>
                    </a:lnTo>
                    <a:lnTo>
                      <a:pt x="96203" y="268605"/>
                    </a:lnTo>
                    <a:lnTo>
                      <a:pt x="152400" y="324803"/>
                    </a:lnTo>
                    <a:lnTo>
                      <a:pt x="0" y="324803"/>
                    </a:lnTo>
                    <a:lnTo>
                      <a:pt x="0" y="17240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35" name="Graphic 8" descr="Earth globe: Americas with solid fill">
              <a:extLst>
                <a:ext uri="{FF2B5EF4-FFF2-40B4-BE49-F238E27FC236}">
                  <a16:creationId xmlns:a16="http://schemas.microsoft.com/office/drawing/2014/main" id="{33380500-0A3B-4BFA-F5D0-8C3E074F4D87}"/>
                </a:ext>
              </a:extLst>
            </p:cNvPr>
            <p:cNvGrpSpPr/>
            <p:nvPr/>
          </p:nvGrpSpPr>
          <p:grpSpPr>
            <a:xfrm>
              <a:off x="1187199" y="5572028"/>
              <a:ext cx="597854" cy="601803"/>
              <a:chOff x="4660050" y="3517050"/>
              <a:chExt cx="723900" cy="723900"/>
            </a:xfrm>
            <a:solidFill>
              <a:srgbClr val="000000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0004B32-FCD2-FD96-D17B-5E86FBF5C842}"/>
                  </a:ext>
                </a:extLst>
              </p:cNvPr>
              <p:cNvSpPr/>
              <p:nvPr/>
            </p:nvSpPr>
            <p:spPr>
              <a:xfrm>
                <a:off x="4660050" y="3517050"/>
                <a:ext cx="723900" cy="723900"/>
              </a:xfrm>
              <a:custGeom>
                <a:avLst/>
                <a:gdLst>
                  <a:gd name="connsiteX0" fmla="*/ 361950 w 723900"/>
                  <a:gd name="connsiteY0" fmla="*/ 0 h 723900"/>
                  <a:gd name="connsiteX1" fmla="*/ 0 w 723900"/>
                  <a:gd name="connsiteY1" fmla="*/ 361950 h 723900"/>
                  <a:gd name="connsiteX2" fmla="*/ 361950 w 723900"/>
                  <a:gd name="connsiteY2" fmla="*/ 723900 h 723900"/>
                  <a:gd name="connsiteX3" fmla="*/ 723900 w 723900"/>
                  <a:gd name="connsiteY3" fmla="*/ 361950 h 723900"/>
                  <a:gd name="connsiteX4" fmla="*/ 361950 w 723900"/>
                  <a:gd name="connsiteY4" fmla="*/ 0 h 723900"/>
                  <a:gd name="connsiteX5" fmla="*/ 38100 w 723900"/>
                  <a:gd name="connsiteY5" fmla="*/ 361950 h 723900"/>
                  <a:gd name="connsiteX6" fmla="*/ 123825 w 723900"/>
                  <a:gd name="connsiteY6" fmla="*/ 142875 h 723900"/>
                  <a:gd name="connsiteX7" fmla="*/ 142875 w 723900"/>
                  <a:gd name="connsiteY7" fmla="*/ 161925 h 723900"/>
                  <a:gd name="connsiteX8" fmla="*/ 142875 w 723900"/>
                  <a:gd name="connsiteY8" fmla="*/ 221933 h 723900"/>
                  <a:gd name="connsiteX9" fmla="*/ 146685 w 723900"/>
                  <a:gd name="connsiteY9" fmla="*/ 233363 h 723900"/>
                  <a:gd name="connsiteX10" fmla="*/ 209550 w 723900"/>
                  <a:gd name="connsiteY10" fmla="*/ 314325 h 723900"/>
                  <a:gd name="connsiteX11" fmla="*/ 214313 w 723900"/>
                  <a:gd name="connsiteY11" fmla="*/ 309563 h 723900"/>
                  <a:gd name="connsiteX12" fmla="*/ 216218 w 723900"/>
                  <a:gd name="connsiteY12" fmla="*/ 298133 h 723900"/>
                  <a:gd name="connsiteX13" fmla="*/ 204788 w 723900"/>
                  <a:gd name="connsiteY13" fmla="*/ 279083 h 723900"/>
                  <a:gd name="connsiteX14" fmla="*/ 216218 w 723900"/>
                  <a:gd name="connsiteY14" fmla="*/ 264795 h 723900"/>
                  <a:gd name="connsiteX15" fmla="*/ 221933 w 723900"/>
                  <a:gd name="connsiteY15" fmla="*/ 269558 h 723900"/>
                  <a:gd name="connsiteX16" fmla="*/ 253365 w 723900"/>
                  <a:gd name="connsiteY16" fmla="*/ 331470 h 723900"/>
                  <a:gd name="connsiteX17" fmla="*/ 269558 w 723900"/>
                  <a:gd name="connsiteY17" fmla="*/ 345758 h 723900"/>
                  <a:gd name="connsiteX18" fmla="*/ 311468 w 723900"/>
                  <a:gd name="connsiteY18" fmla="*/ 360045 h 723900"/>
                  <a:gd name="connsiteX19" fmla="*/ 317183 w 723900"/>
                  <a:gd name="connsiteY19" fmla="*/ 364808 h 723900"/>
                  <a:gd name="connsiteX20" fmla="*/ 320040 w 723900"/>
                  <a:gd name="connsiteY20" fmla="*/ 369570 h 723900"/>
                  <a:gd name="connsiteX21" fmla="*/ 337185 w 723900"/>
                  <a:gd name="connsiteY21" fmla="*/ 380048 h 723900"/>
                  <a:gd name="connsiteX22" fmla="*/ 348615 w 723900"/>
                  <a:gd name="connsiteY22" fmla="*/ 380048 h 723900"/>
                  <a:gd name="connsiteX23" fmla="*/ 356235 w 723900"/>
                  <a:gd name="connsiteY23" fmla="*/ 383858 h 723900"/>
                  <a:gd name="connsiteX24" fmla="*/ 368618 w 723900"/>
                  <a:gd name="connsiteY24" fmla="*/ 401955 h 723900"/>
                  <a:gd name="connsiteX25" fmla="*/ 380048 w 723900"/>
                  <a:gd name="connsiteY25" fmla="*/ 409575 h 723900"/>
                  <a:gd name="connsiteX26" fmla="*/ 400050 w 723900"/>
                  <a:gd name="connsiteY26" fmla="*/ 414338 h 723900"/>
                  <a:gd name="connsiteX27" fmla="*/ 406718 w 723900"/>
                  <a:gd name="connsiteY27" fmla="*/ 426720 h 723900"/>
                  <a:gd name="connsiteX28" fmla="*/ 391478 w 723900"/>
                  <a:gd name="connsiteY28" fmla="*/ 463868 h 723900"/>
                  <a:gd name="connsiteX29" fmla="*/ 448628 w 723900"/>
                  <a:gd name="connsiteY29" fmla="*/ 559118 h 723900"/>
                  <a:gd name="connsiteX30" fmla="*/ 440055 w 723900"/>
                  <a:gd name="connsiteY30" fmla="*/ 673418 h 723900"/>
                  <a:gd name="connsiteX31" fmla="*/ 362903 w 723900"/>
                  <a:gd name="connsiteY31" fmla="*/ 682943 h 723900"/>
                  <a:gd name="connsiteX32" fmla="*/ 38100 w 723900"/>
                  <a:gd name="connsiteY32" fmla="*/ 361950 h 723900"/>
                  <a:gd name="connsiteX33" fmla="*/ 483870 w 723900"/>
                  <a:gd name="connsiteY33" fmla="*/ 661988 h 723900"/>
                  <a:gd name="connsiteX34" fmla="*/ 552450 w 723900"/>
                  <a:gd name="connsiteY34" fmla="*/ 600075 h 723900"/>
                  <a:gd name="connsiteX35" fmla="*/ 571500 w 723900"/>
                  <a:gd name="connsiteY35" fmla="*/ 552450 h 723900"/>
                  <a:gd name="connsiteX36" fmla="*/ 638175 w 723900"/>
                  <a:gd name="connsiteY36" fmla="*/ 485775 h 723900"/>
                  <a:gd name="connsiteX37" fmla="*/ 571500 w 723900"/>
                  <a:gd name="connsiteY37" fmla="*/ 438150 h 723900"/>
                  <a:gd name="connsiteX38" fmla="*/ 457200 w 723900"/>
                  <a:gd name="connsiteY38" fmla="*/ 381000 h 723900"/>
                  <a:gd name="connsiteX39" fmla="*/ 409575 w 723900"/>
                  <a:gd name="connsiteY39" fmla="*/ 400050 h 723900"/>
                  <a:gd name="connsiteX40" fmla="*/ 390525 w 723900"/>
                  <a:gd name="connsiteY40" fmla="*/ 390525 h 723900"/>
                  <a:gd name="connsiteX41" fmla="*/ 390525 w 723900"/>
                  <a:gd name="connsiteY41" fmla="*/ 361950 h 723900"/>
                  <a:gd name="connsiteX42" fmla="*/ 381000 w 723900"/>
                  <a:gd name="connsiteY42" fmla="*/ 352425 h 723900"/>
                  <a:gd name="connsiteX43" fmla="*/ 361950 w 723900"/>
                  <a:gd name="connsiteY43" fmla="*/ 352425 h 723900"/>
                  <a:gd name="connsiteX44" fmla="*/ 361950 w 723900"/>
                  <a:gd name="connsiteY44" fmla="*/ 323850 h 723900"/>
                  <a:gd name="connsiteX45" fmla="*/ 352425 w 723900"/>
                  <a:gd name="connsiteY45" fmla="*/ 314325 h 723900"/>
                  <a:gd name="connsiteX46" fmla="*/ 342900 w 723900"/>
                  <a:gd name="connsiteY46" fmla="*/ 314325 h 723900"/>
                  <a:gd name="connsiteX47" fmla="*/ 332423 w 723900"/>
                  <a:gd name="connsiteY47" fmla="*/ 320993 h 723900"/>
                  <a:gd name="connsiteX48" fmla="*/ 304800 w 723900"/>
                  <a:gd name="connsiteY48" fmla="*/ 313373 h 723900"/>
                  <a:gd name="connsiteX49" fmla="*/ 295275 w 723900"/>
                  <a:gd name="connsiteY49" fmla="*/ 294323 h 723900"/>
                  <a:gd name="connsiteX50" fmla="*/ 342900 w 723900"/>
                  <a:gd name="connsiteY50" fmla="*/ 256223 h 723900"/>
                  <a:gd name="connsiteX51" fmla="*/ 363855 w 723900"/>
                  <a:gd name="connsiteY51" fmla="*/ 256223 h 723900"/>
                  <a:gd name="connsiteX52" fmla="*/ 373380 w 723900"/>
                  <a:gd name="connsiteY52" fmla="*/ 263843 h 723900"/>
                  <a:gd name="connsiteX53" fmla="*/ 379095 w 723900"/>
                  <a:gd name="connsiteY53" fmla="*/ 287655 h 723900"/>
                  <a:gd name="connsiteX54" fmla="*/ 388620 w 723900"/>
                  <a:gd name="connsiteY54" fmla="*/ 295275 h 723900"/>
                  <a:gd name="connsiteX55" fmla="*/ 392430 w 723900"/>
                  <a:gd name="connsiteY55" fmla="*/ 295275 h 723900"/>
                  <a:gd name="connsiteX56" fmla="*/ 401955 w 723900"/>
                  <a:gd name="connsiteY56" fmla="*/ 287655 h 723900"/>
                  <a:gd name="connsiteX57" fmla="*/ 408623 w 723900"/>
                  <a:gd name="connsiteY57" fmla="*/ 252413 h 723900"/>
                  <a:gd name="connsiteX58" fmla="*/ 412433 w 723900"/>
                  <a:gd name="connsiteY58" fmla="*/ 243840 h 723900"/>
                  <a:gd name="connsiteX59" fmla="*/ 439103 w 723900"/>
                  <a:gd name="connsiteY59" fmla="*/ 210502 h 723900"/>
                  <a:gd name="connsiteX60" fmla="*/ 461010 w 723900"/>
                  <a:gd name="connsiteY60" fmla="*/ 200025 h 723900"/>
                  <a:gd name="connsiteX61" fmla="*/ 485775 w 723900"/>
                  <a:gd name="connsiteY61" fmla="*/ 200025 h 723900"/>
                  <a:gd name="connsiteX62" fmla="*/ 495300 w 723900"/>
                  <a:gd name="connsiteY62" fmla="*/ 190500 h 723900"/>
                  <a:gd name="connsiteX63" fmla="*/ 495300 w 723900"/>
                  <a:gd name="connsiteY63" fmla="*/ 180975 h 723900"/>
                  <a:gd name="connsiteX64" fmla="*/ 492443 w 723900"/>
                  <a:gd name="connsiteY64" fmla="*/ 178118 h 723900"/>
                  <a:gd name="connsiteX65" fmla="*/ 499110 w 723900"/>
                  <a:gd name="connsiteY65" fmla="*/ 161925 h 723900"/>
                  <a:gd name="connsiteX66" fmla="*/ 504825 w 723900"/>
                  <a:gd name="connsiteY66" fmla="*/ 161925 h 723900"/>
                  <a:gd name="connsiteX67" fmla="*/ 514350 w 723900"/>
                  <a:gd name="connsiteY67" fmla="*/ 171450 h 723900"/>
                  <a:gd name="connsiteX68" fmla="*/ 523875 w 723900"/>
                  <a:gd name="connsiteY68" fmla="*/ 180975 h 723900"/>
                  <a:gd name="connsiteX69" fmla="*/ 533400 w 723900"/>
                  <a:gd name="connsiteY69" fmla="*/ 180975 h 723900"/>
                  <a:gd name="connsiteX70" fmla="*/ 539115 w 723900"/>
                  <a:gd name="connsiteY70" fmla="*/ 156210 h 723900"/>
                  <a:gd name="connsiteX71" fmla="*/ 530543 w 723900"/>
                  <a:gd name="connsiteY71" fmla="*/ 135255 h 723900"/>
                  <a:gd name="connsiteX72" fmla="*/ 449580 w 723900"/>
                  <a:gd name="connsiteY72" fmla="*/ 86678 h 723900"/>
                  <a:gd name="connsiteX73" fmla="*/ 444818 w 723900"/>
                  <a:gd name="connsiteY73" fmla="*/ 85725 h 723900"/>
                  <a:gd name="connsiteX74" fmla="*/ 428625 w 723900"/>
                  <a:gd name="connsiteY74" fmla="*/ 85725 h 723900"/>
                  <a:gd name="connsiteX75" fmla="*/ 409575 w 723900"/>
                  <a:gd name="connsiteY75" fmla="*/ 104775 h 723900"/>
                  <a:gd name="connsiteX76" fmla="*/ 409575 w 723900"/>
                  <a:gd name="connsiteY76" fmla="*/ 114300 h 723900"/>
                  <a:gd name="connsiteX77" fmla="*/ 400050 w 723900"/>
                  <a:gd name="connsiteY77" fmla="*/ 123825 h 723900"/>
                  <a:gd name="connsiteX78" fmla="*/ 390525 w 723900"/>
                  <a:gd name="connsiteY78" fmla="*/ 123825 h 723900"/>
                  <a:gd name="connsiteX79" fmla="*/ 381000 w 723900"/>
                  <a:gd name="connsiteY79" fmla="*/ 114300 h 723900"/>
                  <a:gd name="connsiteX80" fmla="*/ 352425 w 723900"/>
                  <a:gd name="connsiteY80" fmla="*/ 114300 h 723900"/>
                  <a:gd name="connsiteX81" fmla="*/ 342900 w 723900"/>
                  <a:gd name="connsiteY81" fmla="*/ 104775 h 723900"/>
                  <a:gd name="connsiteX82" fmla="*/ 342900 w 723900"/>
                  <a:gd name="connsiteY82" fmla="*/ 80963 h 723900"/>
                  <a:gd name="connsiteX83" fmla="*/ 346710 w 723900"/>
                  <a:gd name="connsiteY83" fmla="*/ 73343 h 723900"/>
                  <a:gd name="connsiteX84" fmla="*/ 407670 w 723900"/>
                  <a:gd name="connsiteY84" fmla="*/ 47625 h 723900"/>
                  <a:gd name="connsiteX85" fmla="*/ 417195 w 723900"/>
                  <a:gd name="connsiteY85" fmla="*/ 63818 h 723900"/>
                  <a:gd name="connsiteX86" fmla="*/ 423863 w 723900"/>
                  <a:gd name="connsiteY86" fmla="*/ 66675 h 723900"/>
                  <a:gd name="connsiteX87" fmla="*/ 447675 w 723900"/>
                  <a:gd name="connsiteY87" fmla="*/ 66675 h 723900"/>
                  <a:gd name="connsiteX88" fmla="*/ 457200 w 723900"/>
                  <a:gd name="connsiteY88" fmla="*/ 57150 h 723900"/>
                  <a:gd name="connsiteX89" fmla="*/ 457200 w 723900"/>
                  <a:gd name="connsiteY89" fmla="*/ 52388 h 723900"/>
                  <a:gd name="connsiteX90" fmla="*/ 685800 w 723900"/>
                  <a:gd name="connsiteY90" fmla="*/ 361950 h 723900"/>
                  <a:gd name="connsiteX91" fmla="*/ 483870 w 723900"/>
                  <a:gd name="connsiteY91" fmla="*/ 661988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723900" h="723900">
                    <a:moveTo>
                      <a:pt x="361950" y="0"/>
                    </a:moveTo>
                    <a:cubicBezTo>
                      <a:pt x="161925" y="0"/>
                      <a:pt x="0" y="161925"/>
                      <a:pt x="0" y="361950"/>
                    </a:cubicBezTo>
                    <a:cubicBezTo>
                      <a:pt x="0" y="561975"/>
                      <a:pt x="161925" y="723900"/>
                      <a:pt x="361950" y="723900"/>
                    </a:cubicBezTo>
                    <a:cubicBezTo>
                      <a:pt x="561975" y="723900"/>
                      <a:pt x="723900" y="561975"/>
                      <a:pt x="723900" y="361950"/>
                    </a:cubicBezTo>
                    <a:cubicBezTo>
                      <a:pt x="723900" y="161925"/>
                      <a:pt x="561975" y="0"/>
                      <a:pt x="361950" y="0"/>
                    </a:cubicBezTo>
                    <a:close/>
                    <a:moveTo>
                      <a:pt x="38100" y="361950"/>
                    </a:moveTo>
                    <a:cubicBezTo>
                      <a:pt x="38100" y="277178"/>
                      <a:pt x="70485" y="200978"/>
                      <a:pt x="123825" y="142875"/>
                    </a:cubicBezTo>
                    <a:cubicBezTo>
                      <a:pt x="132398" y="147638"/>
                      <a:pt x="140970" y="155258"/>
                      <a:pt x="142875" y="161925"/>
                    </a:cubicBezTo>
                    <a:lnTo>
                      <a:pt x="142875" y="221933"/>
                    </a:lnTo>
                    <a:cubicBezTo>
                      <a:pt x="142875" y="225743"/>
                      <a:pt x="143828" y="230505"/>
                      <a:pt x="146685" y="233363"/>
                    </a:cubicBezTo>
                    <a:lnTo>
                      <a:pt x="209550" y="314325"/>
                    </a:lnTo>
                    <a:lnTo>
                      <a:pt x="214313" y="309563"/>
                    </a:lnTo>
                    <a:cubicBezTo>
                      <a:pt x="217170" y="306705"/>
                      <a:pt x="218123" y="301943"/>
                      <a:pt x="216218" y="298133"/>
                    </a:cubicBezTo>
                    <a:lnTo>
                      <a:pt x="204788" y="279083"/>
                    </a:lnTo>
                    <a:cubicBezTo>
                      <a:pt x="200025" y="271463"/>
                      <a:pt x="207645" y="261938"/>
                      <a:pt x="216218" y="264795"/>
                    </a:cubicBezTo>
                    <a:cubicBezTo>
                      <a:pt x="219075" y="265748"/>
                      <a:pt x="220980" y="267653"/>
                      <a:pt x="221933" y="269558"/>
                    </a:cubicBezTo>
                    <a:lnTo>
                      <a:pt x="253365" y="331470"/>
                    </a:lnTo>
                    <a:cubicBezTo>
                      <a:pt x="257175" y="338138"/>
                      <a:pt x="262890" y="343853"/>
                      <a:pt x="269558" y="345758"/>
                    </a:cubicBezTo>
                    <a:lnTo>
                      <a:pt x="311468" y="360045"/>
                    </a:lnTo>
                    <a:cubicBezTo>
                      <a:pt x="314325" y="360998"/>
                      <a:pt x="316230" y="362903"/>
                      <a:pt x="317183" y="364808"/>
                    </a:cubicBezTo>
                    <a:lnTo>
                      <a:pt x="320040" y="369570"/>
                    </a:lnTo>
                    <a:cubicBezTo>
                      <a:pt x="322898" y="376238"/>
                      <a:pt x="329565" y="380048"/>
                      <a:pt x="337185" y="380048"/>
                    </a:cubicBezTo>
                    <a:lnTo>
                      <a:pt x="348615" y="380048"/>
                    </a:lnTo>
                    <a:cubicBezTo>
                      <a:pt x="351473" y="380048"/>
                      <a:pt x="354330" y="381953"/>
                      <a:pt x="356235" y="383858"/>
                    </a:cubicBezTo>
                    <a:lnTo>
                      <a:pt x="368618" y="401955"/>
                    </a:lnTo>
                    <a:cubicBezTo>
                      <a:pt x="371475" y="405765"/>
                      <a:pt x="375285" y="408623"/>
                      <a:pt x="380048" y="409575"/>
                    </a:cubicBezTo>
                    <a:lnTo>
                      <a:pt x="400050" y="414338"/>
                    </a:lnTo>
                    <a:cubicBezTo>
                      <a:pt x="405765" y="415290"/>
                      <a:pt x="408623" y="421958"/>
                      <a:pt x="406718" y="426720"/>
                    </a:cubicBezTo>
                    <a:cubicBezTo>
                      <a:pt x="406718" y="426720"/>
                      <a:pt x="391478" y="441960"/>
                      <a:pt x="391478" y="463868"/>
                    </a:cubicBezTo>
                    <a:cubicBezTo>
                      <a:pt x="391478" y="526733"/>
                      <a:pt x="448628" y="544830"/>
                      <a:pt x="448628" y="559118"/>
                    </a:cubicBezTo>
                    <a:cubicBezTo>
                      <a:pt x="448628" y="598170"/>
                      <a:pt x="442913" y="652463"/>
                      <a:pt x="440055" y="673418"/>
                    </a:cubicBezTo>
                    <a:cubicBezTo>
                      <a:pt x="415290" y="679133"/>
                      <a:pt x="389573" y="682943"/>
                      <a:pt x="362903" y="682943"/>
                    </a:cubicBezTo>
                    <a:cubicBezTo>
                      <a:pt x="183833" y="685800"/>
                      <a:pt x="38100" y="540068"/>
                      <a:pt x="38100" y="361950"/>
                    </a:cubicBezTo>
                    <a:close/>
                    <a:moveTo>
                      <a:pt x="483870" y="661988"/>
                    </a:moveTo>
                    <a:cubicBezTo>
                      <a:pt x="504825" y="643890"/>
                      <a:pt x="540068" y="613410"/>
                      <a:pt x="552450" y="600075"/>
                    </a:cubicBezTo>
                    <a:cubicBezTo>
                      <a:pt x="568643" y="581978"/>
                      <a:pt x="571500" y="552450"/>
                      <a:pt x="571500" y="552450"/>
                    </a:cubicBezTo>
                    <a:cubicBezTo>
                      <a:pt x="571500" y="552450"/>
                      <a:pt x="638175" y="534353"/>
                      <a:pt x="638175" y="485775"/>
                    </a:cubicBezTo>
                    <a:cubicBezTo>
                      <a:pt x="638175" y="452438"/>
                      <a:pt x="571500" y="438150"/>
                      <a:pt x="571500" y="438150"/>
                    </a:cubicBezTo>
                    <a:cubicBezTo>
                      <a:pt x="560070" y="401003"/>
                      <a:pt x="503873" y="381000"/>
                      <a:pt x="457200" y="381000"/>
                    </a:cubicBezTo>
                    <a:cubicBezTo>
                      <a:pt x="446723" y="381000"/>
                      <a:pt x="409575" y="400050"/>
                      <a:pt x="409575" y="400050"/>
                    </a:cubicBezTo>
                    <a:lnTo>
                      <a:pt x="390525" y="390525"/>
                    </a:lnTo>
                    <a:lnTo>
                      <a:pt x="390525" y="361950"/>
                    </a:lnTo>
                    <a:cubicBezTo>
                      <a:pt x="390525" y="356235"/>
                      <a:pt x="386715" y="352425"/>
                      <a:pt x="381000" y="352425"/>
                    </a:cubicBezTo>
                    <a:lnTo>
                      <a:pt x="361950" y="352425"/>
                    </a:lnTo>
                    <a:lnTo>
                      <a:pt x="361950" y="323850"/>
                    </a:lnTo>
                    <a:cubicBezTo>
                      <a:pt x="361950" y="318135"/>
                      <a:pt x="358140" y="314325"/>
                      <a:pt x="352425" y="314325"/>
                    </a:cubicBezTo>
                    <a:lnTo>
                      <a:pt x="342900" y="314325"/>
                    </a:lnTo>
                    <a:lnTo>
                      <a:pt x="332423" y="320993"/>
                    </a:lnTo>
                    <a:cubicBezTo>
                      <a:pt x="322898" y="327660"/>
                      <a:pt x="309563" y="323850"/>
                      <a:pt x="304800" y="313373"/>
                    </a:cubicBezTo>
                    <a:cubicBezTo>
                      <a:pt x="304800" y="313373"/>
                      <a:pt x="295275" y="300038"/>
                      <a:pt x="295275" y="294323"/>
                    </a:cubicBezTo>
                    <a:cubicBezTo>
                      <a:pt x="295275" y="253365"/>
                      <a:pt x="342900" y="256223"/>
                      <a:pt x="342900" y="256223"/>
                    </a:cubicBezTo>
                    <a:lnTo>
                      <a:pt x="363855" y="256223"/>
                    </a:lnTo>
                    <a:cubicBezTo>
                      <a:pt x="368618" y="256223"/>
                      <a:pt x="372428" y="259080"/>
                      <a:pt x="373380" y="263843"/>
                    </a:cubicBezTo>
                    <a:lnTo>
                      <a:pt x="379095" y="287655"/>
                    </a:lnTo>
                    <a:cubicBezTo>
                      <a:pt x="380048" y="291465"/>
                      <a:pt x="383858" y="295275"/>
                      <a:pt x="388620" y="295275"/>
                    </a:cubicBezTo>
                    <a:lnTo>
                      <a:pt x="392430" y="295275"/>
                    </a:lnTo>
                    <a:cubicBezTo>
                      <a:pt x="397193" y="295275"/>
                      <a:pt x="401003" y="292418"/>
                      <a:pt x="401955" y="287655"/>
                    </a:cubicBezTo>
                    <a:lnTo>
                      <a:pt x="408623" y="252413"/>
                    </a:lnTo>
                    <a:cubicBezTo>
                      <a:pt x="409575" y="249555"/>
                      <a:pt x="410528" y="246698"/>
                      <a:pt x="412433" y="243840"/>
                    </a:cubicBezTo>
                    <a:lnTo>
                      <a:pt x="439103" y="210502"/>
                    </a:lnTo>
                    <a:cubicBezTo>
                      <a:pt x="444818" y="203835"/>
                      <a:pt x="452438" y="200025"/>
                      <a:pt x="461010" y="200025"/>
                    </a:cubicBezTo>
                    <a:lnTo>
                      <a:pt x="485775" y="200025"/>
                    </a:lnTo>
                    <a:cubicBezTo>
                      <a:pt x="491490" y="200025"/>
                      <a:pt x="495300" y="196215"/>
                      <a:pt x="495300" y="190500"/>
                    </a:cubicBezTo>
                    <a:lnTo>
                      <a:pt x="495300" y="180975"/>
                    </a:lnTo>
                    <a:lnTo>
                      <a:pt x="492443" y="178118"/>
                    </a:lnTo>
                    <a:cubicBezTo>
                      <a:pt x="486728" y="172403"/>
                      <a:pt x="490538" y="161925"/>
                      <a:pt x="499110" y="161925"/>
                    </a:cubicBezTo>
                    <a:lnTo>
                      <a:pt x="504825" y="161925"/>
                    </a:lnTo>
                    <a:cubicBezTo>
                      <a:pt x="510540" y="161925"/>
                      <a:pt x="514350" y="165735"/>
                      <a:pt x="514350" y="171450"/>
                    </a:cubicBezTo>
                    <a:cubicBezTo>
                      <a:pt x="514350" y="177165"/>
                      <a:pt x="518160" y="180975"/>
                      <a:pt x="523875" y="180975"/>
                    </a:cubicBezTo>
                    <a:lnTo>
                      <a:pt x="533400" y="180975"/>
                    </a:lnTo>
                    <a:lnTo>
                      <a:pt x="539115" y="156210"/>
                    </a:lnTo>
                    <a:cubicBezTo>
                      <a:pt x="541020" y="147638"/>
                      <a:pt x="537210" y="140018"/>
                      <a:pt x="530543" y="135255"/>
                    </a:cubicBezTo>
                    <a:lnTo>
                      <a:pt x="449580" y="86678"/>
                    </a:lnTo>
                    <a:cubicBezTo>
                      <a:pt x="448628" y="85725"/>
                      <a:pt x="446723" y="85725"/>
                      <a:pt x="444818" y="85725"/>
                    </a:cubicBezTo>
                    <a:lnTo>
                      <a:pt x="428625" y="85725"/>
                    </a:lnTo>
                    <a:cubicBezTo>
                      <a:pt x="418148" y="85725"/>
                      <a:pt x="409575" y="94298"/>
                      <a:pt x="409575" y="104775"/>
                    </a:cubicBezTo>
                    <a:lnTo>
                      <a:pt x="409575" y="114300"/>
                    </a:lnTo>
                    <a:cubicBezTo>
                      <a:pt x="409575" y="120015"/>
                      <a:pt x="405765" y="123825"/>
                      <a:pt x="400050" y="123825"/>
                    </a:cubicBezTo>
                    <a:lnTo>
                      <a:pt x="390525" y="123825"/>
                    </a:lnTo>
                    <a:lnTo>
                      <a:pt x="381000" y="114300"/>
                    </a:lnTo>
                    <a:lnTo>
                      <a:pt x="352425" y="114300"/>
                    </a:lnTo>
                    <a:cubicBezTo>
                      <a:pt x="346710" y="114300"/>
                      <a:pt x="342900" y="110490"/>
                      <a:pt x="342900" y="104775"/>
                    </a:cubicBezTo>
                    <a:lnTo>
                      <a:pt x="342900" y="80963"/>
                    </a:lnTo>
                    <a:cubicBezTo>
                      <a:pt x="342900" y="78105"/>
                      <a:pt x="343853" y="75248"/>
                      <a:pt x="346710" y="73343"/>
                    </a:cubicBezTo>
                    <a:lnTo>
                      <a:pt x="407670" y="47625"/>
                    </a:lnTo>
                    <a:lnTo>
                      <a:pt x="417195" y="63818"/>
                    </a:lnTo>
                    <a:cubicBezTo>
                      <a:pt x="419100" y="65723"/>
                      <a:pt x="421005" y="66675"/>
                      <a:pt x="423863" y="66675"/>
                    </a:cubicBezTo>
                    <a:lnTo>
                      <a:pt x="447675" y="66675"/>
                    </a:lnTo>
                    <a:cubicBezTo>
                      <a:pt x="453390" y="66675"/>
                      <a:pt x="457200" y="62865"/>
                      <a:pt x="457200" y="57150"/>
                    </a:cubicBezTo>
                    <a:lnTo>
                      <a:pt x="457200" y="52388"/>
                    </a:lnTo>
                    <a:cubicBezTo>
                      <a:pt x="589598" y="93345"/>
                      <a:pt x="685800" y="216218"/>
                      <a:pt x="685800" y="361950"/>
                    </a:cubicBezTo>
                    <a:cubicBezTo>
                      <a:pt x="685800" y="497205"/>
                      <a:pt x="601980" y="613410"/>
                      <a:pt x="483870" y="6619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838CB09-08B6-B41B-2C8F-104117245EB4}"/>
                  </a:ext>
                </a:extLst>
              </p:cNvPr>
              <p:cNvSpPr/>
              <p:nvPr/>
            </p:nvSpPr>
            <p:spPr>
              <a:xfrm>
                <a:off x="5048062" y="3823040"/>
                <a:ext cx="97762" cy="32642"/>
              </a:xfrm>
              <a:custGeom>
                <a:avLst/>
                <a:gdLst>
                  <a:gd name="connsiteX0" fmla="*/ 91095 w 97762"/>
                  <a:gd name="connsiteY0" fmla="*/ 15954 h 32642"/>
                  <a:gd name="connsiteX1" fmla="*/ 45375 w 97762"/>
                  <a:gd name="connsiteY1" fmla="*/ 714 h 32642"/>
                  <a:gd name="connsiteX2" fmla="*/ 34898 w 97762"/>
                  <a:gd name="connsiteY2" fmla="*/ 714 h 32642"/>
                  <a:gd name="connsiteX3" fmla="*/ 2513 w 97762"/>
                  <a:gd name="connsiteY3" fmla="*/ 8334 h 32642"/>
                  <a:gd name="connsiteX4" fmla="*/ 2513 w 97762"/>
                  <a:gd name="connsiteY4" fmla="*/ 17859 h 32642"/>
                  <a:gd name="connsiteX5" fmla="*/ 46328 w 97762"/>
                  <a:gd name="connsiteY5" fmla="*/ 17859 h 32642"/>
                  <a:gd name="connsiteX6" fmla="*/ 52995 w 97762"/>
                  <a:gd name="connsiteY6" fmla="*/ 18812 h 32642"/>
                  <a:gd name="connsiteX7" fmla="*/ 86333 w 97762"/>
                  <a:gd name="connsiteY7" fmla="*/ 32147 h 32642"/>
                  <a:gd name="connsiteX8" fmla="*/ 97763 w 97762"/>
                  <a:gd name="connsiteY8" fmla="*/ 24527 h 32642"/>
                  <a:gd name="connsiteX9" fmla="*/ 91095 w 97762"/>
                  <a:gd name="connsiteY9" fmla="*/ 15954 h 3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762" h="32642">
                    <a:moveTo>
                      <a:pt x="91095" y="15954"/>
                    </a:moveTo>
                    <a:lnTo>
                      <a:pt x="45375" y="714"/>
                    </a:lnTo>
                    <a:cubicBezTo>
                      <a:pt x="41565" y="-238"/>
                      <a:pt x="38708" y="-238"/>
                      <a:pt x="34898" y="714"/>
                    </a:cubicBezTo>
                    <a:lnTo>
                      <a:pt x="2513" y="8334"/>
                    </a:lnTo>
                    <a:cubicBezTo>
                      <a:pt x="-345" y="10239"/>
                      <a:pt x="-1297" y="14049"/>
                      <a:pt x="2513" y="17859"/>
                    </a:cubicBezTo>
                    <a:lnTo>
                      <a:pt x="46328" y="17859"/>
                    </a:lnTo>
                    <a:cubicBezTo>
                      <a:pt x="49185" y="17859"/>
                      <a:pt x="51090" y="17859"/>
                      <a:pt x="52995" y="18812"/>
                    </a:cubicBezTo>
                    <a:lnTo>
                      <a:pt x="86333" y="32147"/>
                    </a:lnTo>
                    <a:cubicBezTo>
                      <a:pt x="92048" y="34052"/>
                      <a:pt x="97763" y="30242"/>
                      <a:pt x="97763" y="24527"/>
                    </a:cubicBezTo>
                    <a:cubicBezTo>
                      <a:pt x="97763" y="20717"/>
                      <a:pt x="94905" y="16907"/>
                      <a:pt x="91095" y="159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338b9b0ee79_0_11" descr="SSE-Computer Science and Engine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9574"/>
            <a:ext cx="7239000" cy="8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338b9b0ee79_0_11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350" b="92150" l="10000" r="90000">
                        <a14:foregroundMark x1="29492" y1="72396" x2="28711" y2="51563"/>
                        <a14:foregroundMark x1="28711" y1="51563" x2="29199" y2="48177"/>
                        <a14:foregroundMark x1="42871" y1="42708" x2="37109" y2="37500"/>
                        <a14:foregroundMark x1="37109" y1="37500" x2="41309" y2="38932"/>
                        <a14:foregroundMark x1="60156" y1="37500" x2="59375" y2="38802"/>
                        <a14:foregroundMark x1="71484" y1="55990" x2="70605" y2="67188"/>
                        <a14:foregroundMark x1="70605" y1="67188" x2="72363" y2="63411"/>
                        <a14:foregroundMark x1="61328" y1="79948" x2="61816" y2="79557"/>
                        <a14:foregroundMark x1="40234" y1="33464" x2="40234" y2="30469"/>
                        <a14:foregroundMark x1="66797" y1="58073" x2="69727" y2="58984"/>
                        <a14:foregroundMark x1="74121" y1="54036" x2="74121" y2="53385"/>
                        <a14:foregroundMark x1="59277" y1="29557" x2="61621" y2="29557"/>
                        <a14:foregroundMark x1="40625" y1="29557" x2="43555" y2="29818"/>
                      </a14:backgroundRemoval>
                    </a14:imgEffect>
                  </a14:imgLayer>
                </a14:imgProps>
              </a:ext>
            </a:extLst>
          </a:blip>
          <a:srcRect t="21500"/>
          <a:stretch/>
        </p:blipFill>
        <p:spPr>
          <a:xfrm>
            <a:off x="757325" y="2041113"/>
            <a:ext cx="7400750" cy="43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B1E77-E0AB-7322-76C3-2E02BC3D6EE8}"/>
              </a:ext>
            </a:extLst>
          </p:cNvPr>
          <p:cNvCxnSpPr>
            <a:cxnSpLocks/>
          </p:cNvCxnSpPr>
          <p:nvPr/>
        </p:nvCxnSpPr>
        <p:spPr>
          <a:xfrm flipH="1">
            <a:off x="2890684" y="2482645"/>
            <a:ext cx="11012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1DA387-2220-F016-C93C-D04672A5663D}"/>
              </a:ext>
            </a:extLst>
          </p:cNvPr>
          <p:cNvCxnSpPr>
            <a:cxnSpLocks/>
          </p:cNvCxnSpPr>
          <p:nvPr/>
        </p:nvCxnSpPr>
        <p:spPr>
          <a:xfrm flipH="1">
            <a:off x="3023420" y="5746955"/>
            <a:ext cx="11012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C3E050-F329-A387-76BD-B5174A1BD3A5}"/>
              </a:ext>
            </a:extLst>
          </p:cNvPr>
          <p:cNvCxnSpPr>
            <a:cxnSpLocks/>
          </p:cNvCxnSpPr>
          <p:nvPr/>
        </p:nvCxnSpPr>
        <p:spPr>
          <a:xfrm>
            <a:off x="4891549" y="5751871"/>
            <a:ext cx="1037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816EB-E20E-A1F8-E32C-00EE46001C50}"/>
              </a:ext>
            </a:extLst>
          </p:cNvPr>
          <p:cNvCxnSpPr>
            <a:cxnSpLocks/>
          </p:cNvCxnSpPr>
          <p:nvPr/>
        </p:nvCxnSpPr>
        <p:spPr>
          <a:xfrm>
            <a:off x="5147187" y="2482645"/>
            <a:ext cx="1265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09CB40-288D-703F-2781-117E0D50774F}"/>
              </a:ext>
            </a:extLst>
          </p:cNvPr>
          <p:cNvCxnSpPr>
            <a:cxnSpLocks/>
          </p:cNvCxnSpPr>
          <p:nvPr/>
        </p:nvCxnSpPr>
        <p:spPr>
          <a:xfrm flipH="1">
            <a:off x="1789471" y="4031225"/>
            <a:ext cx="11012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F5C2BE-34E5-4308-8D13-63D6B3DC3F70}"/>
              </a:ext>
            </a:extLst>
          </p:cNvPr>
          <p:cNvCxnSpPr>
            <a:cxnSpLocks/>
          </p:cNvCxnSpPr>
          <p:nvPr/>
        </p:nvCxnSpPr>
        <p:spPr>
          <a:xfrm>
            <a:off x="6262907" y="4031225"/>
            <a:ext cx="1037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94230879-E28D-8DE7-368A-5F7B01DAB8F7}"/>
              </a:ext>
            </a:extLst>
          </p:cNvPr>
          <p:cNvSpPr/>
          <p:nvPr/>
        </p:nvSpPr>
        <p:spPr>
          <a:xfrm>
            <a:off x="205597" y="1520644"/>
            <a:ext cx="2813880" cy="1427346"/>
          </a:xfrm>
          <a:prstGeom prst="flowChartTerminator">
            <a:avLst/>
          </a:prstGeom>
          <a:solidFill>
            <a:srgbClr val="1DBE94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5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Automated Website Security Scanner:</a:t>
            </a:r>
            <a:endParaRPr lang="en-US" sz="1500" b="1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ln w="3175">
                  <a:solidFill>
                    <a:srgbClr val="FFFFFF"/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Scans websites for vulnerabilities.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976880B9-34CE-9AFB-2568-D7F6547027DD}"/>
              </a:ext>
            </a:extLst>
          </p:cNvPr>
          <p:cNvSpPr/>
          <p:nvPr/>
        </p:nvSpPr>
        <p:spPr>
          <a:xfrm>
            <a:off x="202670" y="3157546"/>
            <a:ext cx="2080636" cy="1778247"/>
          </a:xfrm>
          <a:prstGeom prst="flowChartTerminator">
            <a:avLst/>
          </a:prstGeom>
          <a:solidFill>
            <a:srgbClr val="00308D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5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Proactive Threat Detection :</a:t>
            </a:r>
          </a:p>
          <a:p>
            <a:pPr algn="ctr"/>
            <a:r>
              <a:rPr lang="en-IN" dirty="0">
                <a:ln w="3175">
                  <a:solidFill>
                    <a:srgbClr val="FFFFFF"/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Identifies threats before attacks.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47913C32-0C76-704F-E3F1-1802B3703C20}"/>
              </a:ext>
            </a:extLst>
          </p:cNvPr>
          <p:cNvSpPr/>
          <p:nvPr/>
        </p:nvSpPr>
        <p:spPr>
          <a:xfrm>
            <a:off x="6262907" y="1707549"/>
            <a:ext cx="2540711" cy="1240441"/>
          </a:xfrm>
          <a:prstGeom prst="flowChartTerminator">
            <a:avLst/>
          </a:prstGeom>
          <a:solidFill>
            <a:srgbClr val="F5B400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5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Real-Time DHCP Analyzer:</a:t>
            </a:r>
          </a:p>
          <a:p>
            <a:pPr algn="ctr"/>
            <a:r>
              <a:rPr lang="en-IN" dirty="0">
                <a:ln w="3175">
                  <a:solidFill>
                    <a:srgbClr val="FFFFFF"/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Monitors DHCP traffic for anomalies.  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ln w="3175">
                <a:solidFill>
                  <a:srgbClr val="FFFFFF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E3EEE3EC-1AAB-F7CC-1E4F-8019E2C473EB}"/>
              </a:ext>
            </a:extLst>
          </p:cNvPr>
          <p:cNvSpPr/>
          <p:nvPr/>
        </p:nvSpPr>
        <p:spPr>
          <a:xfrm>
            <a:off x="6774430" y="3157546"/>
            <a:ext cx="2166900" cy="1778247"/>
          </a:xfrm>
          <a:prstGeom prst="flowChartTerminator">
            <a:avLst/>
          </a:prstGeom>
          <a:solidFill>
            <a:srgbClr val="266EFB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Efficient and Scalable Security Audits :</a:t>
            </a:r>
          </a:p>
          <a:p>
            <a:pPr algn="ctr"/>
            <a:r>
              <a:rPr lang="en-US" dirty="0">
                <a:ln w="3175">
                  <a:solidFill>
                    <a:srgbClr val="FFFFFF"/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Adapts security assessments to growth.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A8BB41C9-42F8-79AA-6077-28E6F5E66283}"/>
              </a:ext>
            </a:extLst>
          </p:cNvPr>
          <p:cNvSpPr/>
          <p:nvPr/>
        </p:nvSpPr>
        <p:spPr>
          <a:xfrm>
            <a:off x="751207" y="5168623"/>
            <a:ext cx="2684484" cy="1297950"/>
          </a:xfrm>
          <a:prstGeom prst="flowChartTerminator">
            <a:avLst/>
          </a:prstGeom>
          <a:solidFill>
            <a:srgbClr val="F5B400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Security Logging for Forensic Analysis</a:t>
            </a:r>
            <a:r>
              <a:rPr lang="en-IN" sz="15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IN" dirty="0">
                <a:ln w="3175">
                  <a:solidFill>
                    <a:srgbClr val="FFFFFF"/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Records security events for investigations.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3814BBA2-9BE5-20B2-0952-25A4565B5B9F}"/>
              </a:ext>
            </a:extLst>
          </p:cNvPr>
          <p:cNvSpPr/>
          <p:nvPr/>
        </p:nvSpPr>
        <p:spPr>
          <a:xfrm>
            <a:off x="5776332" y="5197377"/>
            <a:ext cx="2785126" cy="1240441"/>
          </a:xfrm>
          <a:prstGeom prst="flowChartTerminator">
            <a:avLst/>
          </a:prstGeom>
          <a:solidFill>
            <a:srgbClr val="1DBE94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500" b="1" dirty="0" err="1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OpenNetwork</a:t>
            </a:r>
            <a:r>
              <a:rPr lang="en-IN" sz="15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Port Scanning:</a:t>
            </a:r>
          </a:p>
          <a:p>
            <a:pPr algn="ctr"/>
            <a:r>
              <a:rPr lang="en-IN" dirty="0">
                <a:ln w="3175">
                  <a:solidFill>
                    <a:srgbClr val="FFFFFF"/>
                  </a:solidFill>
                </a:ln>
                <a:solidFill>
                  <a:schemeClr val="bg1"/>
                </a:solidFill>
                <a:ea typeface="+mn-lt"/>
                <a:cs typeface="+mn-lt"/>
              </a:rPr>
              <a:t>Detects open ports for security risks.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0B740-F199-C818-F086-058045D94064}"/>
              </a:ext>
            </a:extLst>
          </p:cNvPr>
          <p:cNvSpPr txBox="1"/>
          <p:nvPr/>
        </p:nvSpPr>
        <p:spPr>
          <a:xfrm>
            <a:off x="2810797" y="1034430"/>
            <a:ext cx="467277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Constantia"/>
              </a:rPr>
              <a:t>Proposed Methodology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A6CFC3EE-8615-7C91-0849-BE3166C0796A}"/>
              </a:ext>
            </a:extLst>
          </p:cNvPr>
          <p:cNvSpPr/>
          <p:nvPr/>
        </p:nvSpPr>
        <p:spPr>
          <a:xfrm>
            <a:off x="2890684" y="2303924"/>
            <a:ext cx="1265903" cy="262291"/>
          </a:xfrm>
          <a:prstGeom prst="leftArrow">
            <a:avLst>
              <a:gd name="adj1" fmla="val 436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CDF9777-0B01-5998-1C11-E49931E4E8A3}"/>
              </a:ext>
            </a:extLst>
          </p:cNvPr>
          <p:cNvSpPr/>
          <p:nvPr/>
        </p:nvSpPr>
        <p:spPr>
          <a:xfrm>
            <a:off x="2063952" y="3910011"/>
            <a:ext cx="730877" cy="262290"/>
          </a:xfrm>
          <a:prstGeom prst="leftArrow">
            <a:avLst>
              <a:gd name="adj1" fmla="val 436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685FE76-5391-1B8E-AA70-FB60FE869A5B}"/>
              </a:ext>
            </a:extLst>
          </p:cNvPr>
          <p:cNvSpPr/>
          <p:nvPr/>
        </p:nvSpPr>
        <p:spPr>
          <a:xfrm>
            <a:off x="3292033" y="5615810"/>
            <a:ext cx="960419" cy="262290"/>
          </a:xfrm>
          <a:prstGeom prst="leftArrow">
            <a:avLst>
              <a:gd name="adj1" fmla="val 436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4D728B4-8C8B-41E7-17CA-9FC79732DE71}"/>
              </a:ext>
            </a:extLst>
          </p:cNvPr>
          <p:cNvSpPr/>
          <p:nvPr/>
        </p:nvSpPr>
        <p:spPr>
          <a:xfrm rot="10800000">
            <a:off x="5125797" y="2301006"/>
            <a:ext cx="1265903" cy="262291"/>
          </a:xfrm>
          <a:prstGeom prst="leftArrow">
            <a:avLst>
              <a:gd name="adj1" fmla="val 436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7A292A6C-2801-3290-719C-83E9098955BC}"/>
              </a:ext>
            </a:extLst>
          </p:cNvPr>
          <p:cNvSpPr/>
          <p:nvPr/>
        </p:nvSpPr>
        <p:spPr>
          <a:xfrm rot="10800000">
            <a:off x="6253318" y="3948816"/>
            <a:ext cx="680531" cy="247735"/>
          </a:xfrm>
          <a:prstGeom prst="leftArrow">
            <a:avLst>
              <a:gd name="adj1" fmla="val 436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36F57E18-FDA9-1DF4-0C96-884C102D6B68}"/>
              </a:ext>
            </a:extLst>
          </p:cNvPr>
          <p:cNvSpPr/>
          <p:nvPr/>
        </p:nvSpPr>
        <p:spPr>
          <a:xfrm rot="10800000">
            <a:off x="4804180" y="5615808"/>
            <a:ext cx="1037302" cy="262277"/>
          </a:xfrm>
          <a:prstGeom prst="leftArrow">
            <a:avLst>
              <a:gd name="adj1" fmla="val 436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1b569415c_0_0"/>
          <p:cNvSpPr txBox="1">
            <a:spLocks noGrp="1"/>
          </p:cNvSpPr>
          <p:nvPr>
            <p:ph type="title"/>
          </p:nvPr>
        </p:nvSpPr>
        <p:spPr>
          <a:xfrm>
            <a:off x="901822" y="1151516"/>
            <a:ext cx="7499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341b569415c_0_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69" name="Google Shape;169;g341b569415c_0_0" descr="SSE-Computer Science and Engine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9571"/>
            <a:ext cx="7239000" cy="11096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8D86427-D0BF-7E79-E16D-F531F41C1268}"/>
              </a:ext>
            </a:extLst>
          </p:cNvPr>
          <p:cNvGrpSpPr/>
          <p:nvPr/>
        </p:nvGrpSpPr>
        <p:grpSpPr>
          <a:xfrm>
            <a:off x="297425" y="1845492"/>
            <a:ext cx="8549149" cy="4777593"/>
            <a:chOff x="2506754" y="1701024"/>
            <a:chExt cx="5620119" cy="502038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F7B146C-7996-3A3C-3DC2-EA390C461EBE}"/>
                </a:ext>
              </a:extLst>
            </p:cNvPr>
            <p:cNvSpPr/>
            <p:nvPr/>
          </p:nvSpPr>
          <p:spPr>
            <a:xfrm>
              <a:off x="2506754" y="1701024"/>
              <a:ext cx="2257367" cy="902947"/>
            </a:xfrm>
            <a:custGeom>
              <a:avLst/>
              <a:gdLst>
                <a:gd name="connsiteX0" fmla="*/ 0 w 2257367"/>
                <a:gd name="connsiteY0" fmla="*/ 0 h 902947"/>
                <a:gd name="connsiteX1" fmla="*/ 1805894 w 2257367"/>
                <a:gd name="connsiteY1" fmla="*/ 0 h 902947"/>
                <a:gd name="connsiteX2" fmla="*/ 2257367 w 2257367"/>
                <a:gd name="connsiteY2" fmla="*/ 451474 h 902947"/>
                <a:gd name="connsiteX3" fmla="*/ 1805894 w 2257367"/>
                <a:gd name="connsiteY3" fmla="*/ 902947 h 902947"/>
                <a:gd name="connsiteX4" fmla="*/ 0 w 2257367"/>
                <a:gd name="connsiteY4" fmla="*/ 902947 h 902947"/>
                <a:gd name="connsiteX5" fmla="*/ 451474 w 2257367"/>
                <a:gd name="connsiteY5" fmla="*/ 451474 h 902947"/>
                <a:gd name="connsiteX6" fmla="*/ 0 w 2257367"/>
                <a:gd name="connsiteY6" fmla="*/ 0 h 90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7367" h="902947">
                  <a:moveTo>
                    <a:pt x="0" y="0"/>
                  </a:moveTo>
                  <a:lnTo>
                    <a:pt x="1805894" y="0"/>
                  </a:lnTo>
                  <a:lnTo>
                    <a:pt x="2257367" y="451474"/>
                  </a:lnTo>
                  <a:lnTo>
                    <a:pt x="1805894" y="902947"/>
                  </a:lnTo>
                  <a:lnTo>
                    <a:pt x="0" y="902947"/>
                  </a:lnTo>
                  <a:lnTo>
                    <a:pt x="451474" y="451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6714" tIns="7620" rIns="451473" bIns="7620" numCol="1" spcCol="1270" anchor="ctr" anchorCtr="0">
              <a:noAutofit/>
            </a:bodyPr>
            <a:lstStyle/>
            <a:p>
              <a:pPr lvl="2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atin typeface="Constantia" panose="02030602050306030303" pitchFamily="18" charset="0"/>
                </a:rPr>
                <a:t>Security Testing with Taint </a:t>
              </a:r>
            </a:p>
            <a:p>
              <a:pPr lvl="2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atin typeface="Constantia" panose="02030602050306030303" pitchFamily="18" charset="0"/>
                </a:rPr>
                <a:t>Analysis</a:t>
              </a:r>
            </a:p>
            <a:p>
              <a:pPr lvl="2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atin typeface="Constantia" panose="02030602050306030303" pitchFamily="18" charset="0"/>
                </a:rPr>
                <a:t> &amp; Genetic Algorithms 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C5DE9E6-FC04-2FFD-22B5-7C24DB2D6447}"/>
                </a:ext>
              </a:extLst>
            </p:cNvPr>
            <p:cNvSpPr/>
            <p:nvPr/>
          </p:nvSpPr>
          <p:spPr>
            <a:xfrm>
              <a:off x="4470663" y="1777774"/>
              <a:ext cx="1873615" cy="749446"/>
            </a:xfrm>
            <a:custGeom>
              <a:avLst/>
              <a:gdLst>
                <a:gd name="connsiteX0" fmla="*/ 0 w 1873615"/>
                <a:gd name="connsiteY0" fmla="*/ 0 h 749446"/>
                <a:gd name="connsiteX1" fmla="*/ 1498892 w 1873615"/>
                <a:gd name="connsiteY1" fmla="*/ 0 h 749446"/>
                <a:gd name="connsiteX2" fmla="*/ 1873615 w 1873615"/>
                <a:gd name="connsiteY2" fmla="*/ 374723 h 749446"/>
                <a:gd name="connsiteX3" fmla="*/ 1498892 w 1873615"/>
                <a:gd name="connsiteY3" fmla="*/ 749446 h 749446"/>
                <a:gd name="connsiteX4" fmla="*/ 0 w 1873615"/>
                <a:gd name="connsiteY4" fmla="*/ 749446 h 749446"/>
                <a:gd name="connsiteX5" fmla="*/ 374723 w 1873615"/>
                <a:gd name="connsiteY5" fmla="*/ 374723 h 749446"/>
                <a:gd name="connsiteX6" fmla="*/ 0 w 1873615"/>
                <a:gd name="connsiteY6" fmla="*/ 0 h 74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615" h="749446">
                  <a:moveTo>
                    <a:pt x="0" y="0"/>
                  </a:moveTo>
                  <a:lnTo>
                    <a:pt x="1498892" y="0"/>
                  </a:lnTo>
                  <a:lnTo>
                    <a:pt x="1873615" y="374723"/>
                  </a:lnTo>
                  <a:lnTo>
                    <a:pt x="1498892" y="749446"/>
                  </a:lnTo>
                  <a:lnTo>
                    <a:pt x="0" y="749446"/>
                  </a:lnTo>
                  <a:lnTo>
                    <a:pt x="374723" y="3747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9963" tIns="7620" rIns="374723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latin typeface="Constantia" panose="02030602050306030303" pitchFamily="18" charset="0"/>
                </a:rPr>
                <a:t>(2017)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87CFC78-6C5F-B616-BA7A-0C95B47D28B3}"/>
                </a:ext>
              </a:extLst>
            </p:cNvPr>
            <p:cNvSpPr/>
            <p:nvPr/>
          </p:nvSpPr>
          <p:spPr>
            <a:xfrm>
              <a:off x="6081972" y="1777774"/>
              <a:ext cx="2044901" cy="749446"/>
            </a:xfrm>
            <a:custGeom>
              <a:avLst/>
              <a:gdLst>
                <a:gd name="connsiteX0" fmla="*/ 0 w 1873615"/>
                <a:gd name="connsiteY0" fmla="*/ 0 h 749446"/>
                <a:gd name="connsiteX1" fmla="*/ 1498892 w 1873615"/>
                <a:gd name="connsiteY1" fmla="*/ 0 h 749446"/>
                <a:gd name="connsiteX2" fmla="*/ 1873615 w 1873615"/>
                <a:gd name="connsiteY2" fmla="*/ 374723 h 749446"/>
                <a:gd name="connsiteX3" fmla="*/ 1498892 w 1873615"/>
                <a:gd name="connsiteY3" fmla="*/ 749446 h 749446"/>
                <a:gd name="connsiteX4" fmla="*/ 0 w 1873615"/>
                <a:gd name="connsiteY4" fmla="*/ 749446 h 749446"/>
                <a:gd name="connsiteX5" fmla="*/ 374723 w 1873615"/>
                <a:gd name="connsiteY5" fmla="*/ 374723 h 749446"/>
                <a:gd name="connsiteX6" fmla="*/ 0 w 1873615"/>
                <a:gd name="connsiteY6" fmla="*/ 0 h 74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615" h="749446">
                  <a:moveTo>
                    <a:pt x="0" y="0"/>
                  </a:moveTo>
                  <a:lnTo>
                    <a:pt x="1498892" y="0"/>
                  </a:lnTo>
                  <a:lnTo>
                    <a:pt x="1873615" y="374723"/>
                  </a:lnTo>
                  <a:lnTo>
                    <a:pt x="1498892" y="749446"/>
                  </a:lnTo>
                  <a:lnTo>
                    <a:pt x="0" y="749446"/>
                  </a:lnTo>
                  <a:lnTo>
                    <a:pt x="374723" y="37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90000"/>
              </a:schemeClr>
            </a:solidFill>
          </p:spPr>
          <p:style>
            <a:lnRef idx="2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9963" tIns="7620" rIns="374723" bIns="7620" numCol="1" spcCol="127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Enhances web security </a:t>
              </a:r>
            </a:p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testing using taint tracking .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CC186BD-EF91-8459-B7CF-9E8A67E2DD87}"/>
                </a:ext>
              </a:extLst>
            </p:cNvPr>
            <p:cNvSpPr/>
            <p:nvPr/>
          </p:nvSpPr>
          <p:spPr>
            <a:xfrm>
              <a:off x="2506754" y="2730383"/>
              <a:ext cx="2257367" cy="902947"/>
            </a:xfrm>
            <a:custGeom>
              <a:avLst/>
              <a:gdLst>
                <a:gd name="connsiteX0" fmla="*/ 0 w 2257367"/>
                <a:gd name="connsiteY0" fmla="*/ 0 h 902947"/>
                <a:gd name="connsiteX1" fmla="*/ 1805894 w 2257367"/>
                <a:gd name="connsiteY1" fmla="*/ 0 h 902947"/>
                <a:gd name="connsiteX2" fmla="*/ 2257367 w 2257367"/>
                <a:gd name="connsiteY2" fmla="*/ 451474 h 902947"/>
                <a:gd name="connsiteX3" fmla="*/ 1805894 w 2257367"/>
                <a:gd name="connsiteY3" fmla="*/ 902947 h 902947"/>
                <a:gd name="connsiteX4" fmla="*/ 0 w 2257367"/>
                <a:gd name="connsiteY4" fmla="*/ 902947 h 902947"/>
                <a:gd name="connsiteX5" fmla="*/ 451474 w 2257367"/>
                <a:gd name="connsiteY5" fmla="*/ 451474 h 902947"/>
                <a:gd name="connsiteX6" fmla="*/ 0 w 2257367"/>
                <a:gd name="connsiteY6" fmla="*/ 0 h 90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7367" h="902947">
                  <a:moveTo>
                    <a:pt x="0" y="0"/>
                  </a:moveTo>
                  <a:lnTo>
                    <a:pt x="1805894" y="0"/>
                  </a:lnTo>
                  <a:lnTo>
                    <a:pt x="2257367" y="451474"/>
                  </a:lnTo>
                  <a:lnTo>
                    <a:pt x="1805894" y="902947"/>
                  </a:lnTo>
                  <a:lnTo>
                    <a:pt x="0" y="902947"/>
                  </a:lnTo>
                  <a:lnTo>
                    <a:pt x="451474" y="451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6714" tIns="7620" rIns="451473" bIns="7620" numCol="1" spcCol="127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latin typeface="Constantia" panose="02030602050306030303" pitchFamily="18" charset="0"/>
                </a:rPr>
                <a:t>Automated Removal of XSS Vulnerabilities -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AA63E0-FE5D-4F57-28AE-FD4C9C430DAF}"/>
                </a:ext>
              </a:extLst>
            </p:cNvPr>
            <p:cNvSpPr/>
            <p:nvPr/>
          </p:nvSpPr>
          <p:spPr>
            <a:xfrm>
              <a:off x="4470663" y="2807134"/>
              <a:ext cx="1873615" cy="749446"/>
            </a:xfrm>
            <a:custGeom>
              <a:avLst/>
              <a:gdLst>
                <a:gd name="connsiteX0" fmla="*/ 0 w 1873615"/>
                <a:gd name="connsiteY0" fmla="*/ 0 h 749446"/>
                <a:gd name="connsiteX1" fmla="*/ 1498892 w 1873615"/>
                <a:gd name="connsiteY1" fmla="*/ 0 h 749446"/>
                <a:gd name="connsiteX2" fmla="*/ 1873615 w 1873615"/>
                <a:gd name="connsiteY2" fmla="*/ 374723 h 749446"/>
                <a:gd name="connsiteX3" fmla="*/ 1498892 w 1873615"/>
                <a:gd name="connsiteY3" fmla="*/ 749446 h 749446"/>
                <a:gd name="connsiteX4" fmla="*/ 0 w 1873615"/>
                <a:gd name="connsiteY4" fmla="*/ 749446 h 749446"/>
                <a:gd name="connsiteX5" fmla="*/ 374723 w 1873615"/>
                <a:gd name="connsiteY5" fmla="*/ 374723 h 749446"/>
                <a:gd name="connsiteX6" fmla="*/ 0 w 1873615"/>
                <a:gd name="connsiteY6" fmla="*/ 0 h 74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615" h="749446">
                  <a:moveTo>
                    <a:pt x="0" y="0"/>
                  </a:moveTo>
                  <a:lnTo>
                    <a:pt x="1498892" y="0"/>
                  </a:lnTo>
                  <a:lnTo>
                    <a:pt x="1873615" y="374723"/>
                  </a:lnTo>
                  <a:lnTo>
                    <a:pt x="1498892" y="749446"/>
                  </a:lnTo>
                  <a:lnTo>
                    <a:pt x="0" y="749446"/>
                  </a:lnTo>
                  <a:lnTo>
                    <a:pt x="374723" y="3747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9963" tIns="7620" rIns="374723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latin typeface="Constantia" panose="02030602050306030303" pitchFamily="18" charset="0"/>
                </a:rPr>
                <a:t>(2018) 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97F0E03-47B0-2C45-F67B-C9D11CD4D119}"/>
                </a:ext>
              </a:extLst>
            </p:cNvPr>
            <p:cNvSpPr/>
            <p:nvPr/>
          </p:nvSpPr>
          <p:spPr>
            <a:xfrm>
              <a:off x="6081972" y="2807134"/>
              <a:ext cx="2044901" cy="749446"/>
            </a:xfrm>
            <a:custGeom>
              <a:avLst/>
              <a:gdLst>
                <a:gd name="connsiteX0" fmla="*/ 0 w 1873615"/>
                <a:gd name="connsiteY0" fmla="*/ 0 h 749446"/>
                <a:gd name="connsiteX1" fmla="*/ 1498892 w 1873615"/>
                <a:gd name="connsiteY1" fmla="*/ 0 h 749446"/>
                <a:gd name="connsiteX2" fmla="*/ 1873615 w 1873615"/>
                <a:gd name="connsiteY2" fmla="*/ 374723 h 749446"/>
                <a:gd name="connsiteX3" fmla="*/ 1498892 w 1873615"/>
                <a:gd name="connsiteY3" fmla="*/ 749446 h 749446"/>
                <a:gd name="connsiteX4" fmla="*/ 0 w 1873615"/>
                <a:gd name="connsiteY4" fmla="*/ 749446 h 749446"/>
                <a:gd name="connsiteX5" fmla="*/ 374723 w 1873615"/>
                <a:gd name="connsiteY5" fmla="*/ 374723 h 749446"/>
                <a:gd name="connsiteX6" fmla="*/ 0 w 1873615"/>
                <a:gd name="connsiteY6" fmla="*/ 0 h 74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615" h="749446">
                  <a:moveTo>
                    <a:pt x="0" y="0"/>
                  </a:moveTo>
                  <a:lnTo>
                    <a:pt x="1498892" y="0"/>
                  </a:lnTo>
                  <a:lnTo>
                    <a:pt x="1873615" y="374723"/>
                  </a:lnTo>
                  <a:lnTo>
                    <a:pt x="1498892" y="749446"/>
                  </a:lnTo>
                  <a:lnTo>
                    <a:pt x="0" y="749446"/>
                  </a:lnTo>
                  <a:lnTo>
                    <a:pt x="374723" y="37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90000"/>
              </a:schemeClr>
            </a:solidFill>
          </p:spPr>
          <p:style>
            <a:lnRef idx="2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9963" tIns="7620" rIns="374723" bIns="7620" numCol="1" spcCol="127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solidFill>
                    <a:schemeClr val="bg1"/>
                  </a:solidFill>
                  <a:latin typeface="Constantia" panose="02030602050306030303" pitchFamily="18" charset="0"/>
                </a:rPr>
                <a:t>Detects and eliminates XSS</a:t>
              </a:r>
            </a:p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solidFill>
                    <a:schemeClr val="bg1"/>
                  </a:solidFill>
                  <a:latin typeface="Constantia" panose="02030602050306030303" pitchFamily="18" charset="0"/>
                </a:rPr>
                <a:t> attacks automatically.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BF0712-8D54-A191-CA9C-74E4CC1B609E}"/>
                </a:ext>
              </a:extLst>
            </p:cNvPr>
            <p:cNvSpPr/>
            <p:nvPr/>
          </p:nvSpPr>
          <p:spPr>
            <a:xfrm>
              <a:off x="2506754" y="3759743"/>
              <a:ext cx="2257367" cy="902947"/>
            </a:xfrm>
            <a:custGeom>
              <a:avLst/>
              <a:gdLst>
                <a:gd name="connsiteX0" fmla="*/ 0 w 2257367"/>
                <a:gd name="connsiteY0" fmla="*/ 0 h 902947"/>
                <a:gd name="connsiteX1" fmla="*/ 1805894 w 2257367"/>
                <a:gd name="connsiteY1" fmla="*/ 0 h 902947"/>
                <a:gd name="connsiteX2" fmla="*/ 2257367 w 2257367"/>
                <a:gd name="connsiteY2" fmla="*/ 451474 h 902947"/>
                <a:gd name="connsiteX3" fmla="*/ 1805894 w 2257367"/>
                <a:gd name="connsiteY3" fmla="*/ 902947 h 902947"/>
                <a:gd name="connsiteX4" fmla="*/ 0 w 2257367"/>
                <a:gd name="connsiteY4" fmla="*/ 902947 h 902947"/>
                <a:gd name="connsiteX5" fmla="*/ 451474 w 2257367"/>
                <a:gd name="connsiteY5" fmla="*/ 451474 h 902947"/>
                <a:gd name="connsiteX6" fmla="*/ 0 w 2257367"/>
                <a:gd name="connsiteY6" fmla="*/ 0 h 90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7367" h="902947">
                  <a:moveTo>
                    <a:pt x="0" y="0"/>
                  </a:moveTo>
                  <a:lnTo>
                    <a:pt x="1805894" y="0"/>
                  </a:lnTo>
                  <a:lnTo>
                    <a:pt x="2257367" y="451474"/>
                  </a:lnTo>
                  <a:lnTo>
                    <a:pt x="1805894" y="902947"/>
                  </a:lnTo>
                  <a:lnTo>
                    <a:pt x="0" y="902947"/>
                  </a:lnTo>
                  <a:lnTo>
                    <a:pt x="451474" y="451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6714" tIns="7620" rIns="451473" bIns="7620" numCol="1" spcCol="127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latin typeface="Constantia" panose="02030602050306030303" pitchFamily="18" charset="0"/>
                  <a:ea typeface="Calibri"/>
                  <a:cs typeface="Calibri"/>
                </a:rPr>
                <a:t>Mining SQL Injection and </a:t>
              </a:r>
            </a:p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latin typeface="Constantia" panose="02030602050306030303" pitchFamily="18" charset="0"/>
                  <a:ea typeface="Calibri"/>
                  <a:cs typeface="Calibri"/>
                </a:rPr>
                <a:t>XSS Vulnerabilities Using </a:t>
              </a:r>
            </a:p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latin typeface="Constantia" panose="02030602050306030303" pitchFamily="18" charset="0"/>
                  <a:ea typeface="Calibri"/>
                  <a:cs typeface="Calibri"/>
                </a:rPr>
                <a:t>Hybrid Analysis 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C2DFE0-4878-1B4E-E933-F39CAC814D69}"/>
                </a:ext>
              </a:extLst>
            </p:cNvPr>
            <p:cNvSpPr/>
            <p:nvPr/>
          </p:nvSpPr>
          <p:spPr>
            <a:xfrm>
              <a:off x="4470663" y="3836493"/>
              <a:ext cx="1873615" cy="749446"/>
            </a:xfrm>
            <a:custGeom>
              <a:avLst/>
              <a:gdLst>
                <a:gd name="connsiteX0" fmla="*/ 0 w 1873615"/>
                <a:gd name="connsiteY0" fmla="*/ 0 h 749446"/>
                <a:gd name="connsiteX1" fmla="*/ 1498892 w 1873615"/>
                <a:gd name="connsiteY1" fmla="*/ 0 h 749446"/>
                <a:gd name="connsiteX2" fmla="*/ 1873615 w 1873615"/>
                <a:gd name="connsiteY2" fmla="*/ 374723 h 749446"/>
                <a:gd name="connsiteX3" fmla="*/ 1498892 w 1873615"/>
                <a:gd name="connsiteY3" fmla="*/ 749446 h 749446"/>
                <a:gd name="connsiteX4" fmla="*/ 0 w 1873615"/>
                <a:gd name="connsiteY4" fmla="*/ 749446 h 749446"/>
                <a:gd name="connsiteX5" fmla="*/ 374723 w 1873615"/>
                <a:gd name="connsiteY5" fmla="*/ 374723 h 749446"/>
                <a:gd name="connsiteX6" fmla="*/ 0 w 1873615"/>
                <a:gd name="connsiteY6" fmla="*/ 0 h 74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615" h="749446">
                  <a:moveTo>
                    <a:pt x="0" y="0"/>
                  </a:moveTo>
                  <a:lnTo>
                    <a:pt x="1498892" y="0"/>
                  </a:lnTo>
                  <a:lnTo>
                    <a:pt x="1873615" y="374723"/>
                  </a:lnTo>
                  <a:lnTo>
                    <a:pt x="1498892" y="749446"/>
                  </a:lnTo>
                  <a:lnTo>
                    <a:pt x="0" y="749446"/>
                  </a:lnTo>
                  <a:lnTo>
                    <a:pt x="374723" y="3747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9963" tIns="7620" rIns="374723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latin typeface="Constantia" panose="02030602050306030303" pitchFamily="18" charset="0"/>
                  <a:ea typeface="Calibri"/>
                  <a:cs typeface="Calibri"/>
                </a:rPr>
                <a:t> (2019)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D79663-9EEB-526A-1921-49AE651B65DE}"/>
                </a:ext>
              </a:extLst>
            </p:cNvPr>
            <p:cNvSpPr/>
            <p:nvPr/>
          </p:nvSpPr>
          <p:spPr>
            <a:xfrm>
              <a:off x="6081972" y="3836493"/>
              <a:ext cx="2044901" cy="749446"/>
            </a:xfrm>
            <a:custGeom>
              <a:avLst/>
              <a:gdLst>
                <a:gd name="connsiteX0" fmla="*/ 0 w 1873615"/>
                <a:gd name="connsiteY0" fmla="*/ 0 h 749446"/>
                <a:gd name="connsiteX1" fmla="*/ 1498892 w 1873615"/>
                <a:gd name="connsiteY1" fmla="*/ 0 h 749446"/>
                <a:gd name="connsiteX2" fmla="*/ 1873615 w 1873615"/>
                <a:gd name="connsiteY2" fmla="*/ 374723 h 749446"/>
                <a:gd name="connsiteX3" fmla="*/ 1498892 w 1873615"/>
                <a:gd name="connsiteY3" fmla="*/ 749446 h 749446"/>
                <a:gd name="connsiteX4" fmla="*/ 0 w 1873615"/>
                <a:gd name="connsiteY4" fmla="*/ 749446 h 749446"/>
                <a:gd name="connsiteX5" fmla="*/ 374723 w 1873615"/>
                <a:gd name="connsiteY5" fmla="*/ 374723 h 749446"/>
                <a:gd name="connsiteX6" fmla="*/ 0 w 1873615"/>
                <a:gd name="connsiteY6" fmla="*/ 0 h 74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615" h="749446">
                  <a:moveTo>
                    <a:pt x="0" y="0"/>
                  </a:moveTo>
                  <a:lnTo>
                    <a:pt x="1498892" y="0"/>
                  </a:lnTo>
                  <a:lnTo>
                    <a:pt x="1873615" y="374723"/>
                  </a:lnTo>
                  <a:lnTo>
                    <a:pt x="1498892" y="749446"/>
                  </a:lnTo>
                  <a:lnTo>
                    <a:pt x="0" y="749446"/>
                  </a:lnTo>
                  <a:lnTo>
                    <a:pt x="374723" y="37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90000"/>
              </a:schemeClr>
            </a:solidFill>
          </p:spPr>
          <p:style>
            <a:lnRef idx="2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9963" tIns="7620" rIns="374723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solidFill>
                    <a:schemeClr val="bg1"/>
                  </a:solidFill>
                  <a:latin typeface="Constantia" panose="02030602050306030303" pitchFamily="18" charset="0"/>
                  <a:ea typeface="Calibri"/>
                  <a:cs typeface="Calibri"/>
                </a:rPr>
                <a:t>Detects SQLi and XSS with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solidFill>
                    <a:schemeClr val="bg1"/>
                  </a:solidFill>
                  <a:latin typeface="Constantia" panose="02030602050306030303" pitchFamily="18" charset="0"/>
                  <a:ea typeface="Calibri"/>
                  <a:cs typeface="Calibri"/>
                </a:rPr>
                <a:t> hybrid program analysis.</a:t>
              </a:r>
              <a:endParaRPr lang="en-US" sz="1200" b="1" kern="1200">
                <a:solidFill>
                  <a:schemeClr val="bg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B537CB3-4890-5BD1-915C-8C8C30ED8E18}"/>
                </a:ext>
              </a:extLst>
            </p:cNvPr>
            <p:cNvSpPr/>
            <p:nvPr/>
          </p:nvSpPr>
          <p:spPr>
            <a:xfrm>
              <a:off x="2506754" y="4789103"/>
              <a:ext cx="2257367" cy="902947"/>
            </a:xfrm>
            <a:custGeom>
              <a:avLst/>
              <a:gdLst>
                <a:gd name="connsiteX0" fmla="*/ 0 w 2257367"/>
                <a:gd name="connsiteY0" fmla="*/ 0 h 902947"/>
                <a:gd name="connsiteX1" fmla="*/ 1805894 w 2257367"/>
                <a:gd name="connsiteY1" fmla="*/ 0 h 902947"/>
                <a:gd name="connsiteX2" fmla="*/ 2257367 w 2257367"/>
                <a:gd name="connsiteY2" fmla="*/ 451474 h 902947"/>
                <a:gd name="connsiteX3" fmla="*/ 1805894 w 2257367"/>
                <a:gd name="connsiteY3" fmla="*/ 902947 h 902947"/>
                <a:gd name="connsiteX4" fmla="*/ 0 w 2257367"/>
                <a:gd name="connsiteY4" fmla="*/ 902947 h 902947"/>
                <a:gd name="connsiteX5" fmla="*/ 451474 w 2257367"/>
                <a:gd name="connsiteY5" fmla="*/ 451474 h 902947"/>
                <a:gd name="connsiteX6" fmla="*/ 0 w 2257367"/>
                <a:gd name="connsiteY6" fmla="*/ 0 h 90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7367" h="902947">
                  <a:moveTo>
                    <a:pt x="0" y="0"/>
                  </a:moveTo>
                  <a:lnTo>
                    <a:pt x="1805894" y="0"/>
                  </a:lnTo>
                  <a:lnTo>
                    <a:pt x="2257367" y="451474"/>
                  </a:lnTo>
                  <a:lnTo>
                    <a:pt x="1805894" y="902947"/>
                  </a:lnTo>
                  <a:lnTo>
                    <a:pt x="0" y="902947"/>
                  </a:lnTo>
                  <a:lnTo>
                    <a:pt x="451474" y="451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6714" tIns="7620" rIns="451473" bIns="7620" numCol="1" spcCol="127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latin typeface="Constantia" panose="02030602050306030303" pitchFamily="18" charset="0"/>
                </a:rPr>
                <a:t>Web Application Protection Techniques: A Taxonomy 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9BB425-BA29-8AD5-6F84-BFCA48F4DA62}"/>
                </a:ext>
              </a:extLst>
            </p:cNvPr>
            <p:cNvSpPr/>
            <p:nvPr/>
          </p:nvSpPr>
          <p:spPr>
            <a:xfrm>
              <a:off x="4470663" y="4865853"/>
              <a:ext cx="1873615" cy="749446"/>
            </a:xfrm>
            <a:custGeom>
              <a:avLst/>
              <a:gdLst>
                <a:gd name="connsiteX0" fmla="*/ 0 w 1873615"/>
                <a:gd name="connsiteY0" fmla="*/ 0 h 749446"/>
                <a:gd name="connsiteX1" fmla="*/ 1498892 w 1873615"/>
                <a:gd name="connsiteY1" fmla="*/ 0 h 749446"/>
                <a:gd name="connsiteX2" fmla="*/ 1873615 w 1873615"/>
                <a:gd name="connsiteY2" fmla="*/ 374723 h 749446"/>
                <a:gd name="connsiteX3" fmla="*/ 1498892 w 1873615"/>
                <a:gd name="connsiteY3" fmla="*/ 749446 h 749446"/>
                <a:gd name="connsiteX4" fmla="*/ 0 w 1873615"/>
                <a:gd name="connsiteY4" fmla="*/ 749446 h 749446"/>
                <a:gd name="connsiteX5" fmla="*/ 374723 w 1873615"/>
                <a:gd name="connsiteY5" fmla="*/ 374723 h 749446"/>
                <a:gd name="connsiteX6" fmla="*/ 0 w 1873615"/>
                <a:gd name="connsiteY6" fmla="*/ 0 h 74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615" h="749446">
                  <a:moveTo>
                    <a:pt x="0" y="0"/>
                  </a:moveTo>
                  <a:lnTo>
                    <a:pt x="1498892" y="0"/>
                  </a:lnTo>
                  <a:lnTo>
                    <a:pt x="1873615" y="374723"/>
                  </a:lnTo>
                  <a:lnTo>
                    <a:pt x="1498892" y="749446"/>
                  </a:lnTo>
                  <a:lnTo>
                    <a:pt x="0" y="749446"/>
                  </a:lnTo>
                  <a:lnTo>
                    <a:pt x="374723" y="3747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9963" tIns="7620" rIns="374723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latin typeface="Constantia" panose="02030602050306030303" pitchFamily="18" charset="0"/>
                </a:rPr>
                <a:t> (2020) 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77D7262-CB31-D62F-3BA0-122EA294B9EB}"/>
                </a:ext>
              </a:extLst>
            </p:cNvPr>
            <p:cNvSpPr/>
            <p:nvPr/>
          </p:nvSpPr>
          <p:spPr>
            <a:xfrm>
              <a:off x="6081972" y="4865853"/>
              <a:ext cx="2044901" cy="749446"/>
            </a:xfrm>
            <a:custGeom>
              <a:avLst/>
              <a:gdLst>
                <a:gd name="connsiteX0" fmla="*/ 0 w 1873615"/>
                <a:gd name="connsiteY0" fmla="*/ 0 h 749446"/>
                <a:gd name="connsiteX1" fmla="*/ 1498892 w 1873615"/>
                <a:gd name="connsiteY1" fmla="*/ 0 h 749446"/>
                <a:gd name="connsiteX2" fmla="*/ 1873615 w 1873615"/>
                <a:gd name="connsiteY2" fmla="*/ 374723 h 749446"/>
                <a:gd name="connsiteX3" fmla="*/ 1498892 w 1873615"/>
                <a:gd name="connsiteY3" fmla="*/ 749446 h 749446"/>
                <a:gd name="connsiteX4" fmla="*/ 0 w 1873615"/>
                <a:gd name="connsiteY4" fmla="*/ 749446 h 749446"/>
                <a:gd name="connsiteX5" fmla="*/ 374723 w 1873615"/>
                <a:gd name="connsiteY5" fmla="*/ 374723 h 749446"/>
                <a:gd name="connsiteX6" fmla="*/ 0 w 1873615"/>
                <a:gd name="connsiteY6" fmla="*/ 0 h 74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615" h="749446">
                  <a:moveTo>
                    <a:pt x="0" y="0"/>
                  </a:moveTo>
                  <a:lnTo>
                    <a:pt x="1498892" y="0"/>
                  </a:lnTo>
                  <a:lnTo>
                    <a:pt x="1873615" y="374723"/>
                  </a:lnTo>
                  <a:lnTo>
                    <a:pt x="1498892" y="749446"/>
                  </a:lnTo>
                  <a:lnTo>
                    <a:pt x="0" y="749446"/>
                  </a:lnTo>
                  <a:lnTo>
                    <a:pt x="374723" y="37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90000"/>
              </a:schemeClr>
            </a:solidFill>
          </p:spPr>
          <p:style>
            <a:lnRef idx="2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9963" tIns="7620" rIns="374723" bIns="7620" numCol="1" spcCol="127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solidFill>
                    <a:schemeClr val="bg1"/>
                  </a:solidFill>
                  <a:latin typeface="Constantia" panose="02030602050306030303" pitchFamily="18" charset="0"/>
                </a:rPr>
                <a:t>Classifies web security </a:t>
              </a:r>
            </a:p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solidFill>
                    <a:schemeClr val="bg1"/>
                  </a:solidFill>
                  <a:latin typeface="Constantia" panose="02030602050306030303" pitchFamily="18" charset="0"/>
                </a:rPr>
                <a:t>techniques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776E53-4E97-A579-B0BC-CC7D5B487A49}"/>
                </a:ext>
              </a:extLst>
            </p:cNvPr>
            <p:cNvSpPr/>
            <p:nvPr/>
          </p:nvSpPr>
          <p:spPr>
            <a:xfrm>
              <a:off x="2506754" y="5818462"/>
              <a:ext cx="2257367" cy="902947"/>
            </a:xfrm>
            <a:custGeom>
              <a:avLst/>
              <a:gdLst>
                <a:gd name="connsiteX0" fmla="*/ 0 w 2257367"/>
                <a:gd name="connsiteY0" fmla="*/ 0 h 902947"/>
                <a:gd name="connsiteX1" fmla="*/ 1805894 w 2257367"/>
                <a:gd name="connsiteY1" fmla="*/ 0 h 902947"/>
                <a:gd name="connsiteX2" fmla="*/ 2257367 w 2257367"/>
                <a:gd name="connsiteY2" fmla="*/ 451474 h 902947"/>
                <a:gd name="connsiteX3" fmla="*/ 1805894 w 2257367"/>
                <a:gd name="connsiteY3" fmla="*/ 902947 h 902947"/>
                <a:gd name="connsiteX4" fmla="*/ 0 w 2257367"/>
                <a:gd name="connsiteY4" fmla="*/ 902947 h 902947"/>
                <a:gd name="connsiteX5" fmla="*/ 451474 w 2257367"/>
                <a:gd name="connsiteY5" fmla="*/ 451474 h 902947"/>
                <a:gd name="connsiteX6" fmla="*/ 0 w 2257367"/>
                <a:gd name="connsiteY6" fmla="*/ 0 h 90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7367" h="902947">
                  <a:moveTo>
                    <a:pt x="0" y="0"/>
                  </a:moveTo>
                  <a:lnTo>
                    <a:pt x="1805894" y="0"/>
                  </a:lnTo>
                  <a:lnTo>
                    <a:pt x="2257367" y="451474"/>
                  </a:lnTo>
                  <a:lnTo>
                    <a:pt x="1805894" y="902947"/>
                  </a:lnTo>
                  <a:lnTo>
                    <a:pt x="0" y="902947"/>
                  </a:lnTo>
                  <a:lnTo>
                    <a:pt x="451474" y="451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6714" tIns="7620" rIns="451473" bIns="7620" numCol="1" spcCol="127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latin typeface="Constantia" panose="02030602050306030303" pitchFamily="18" charset="0"/>
                </a:rPr>
                <a:t>Survey of SQL Injection</a:t>
              </a:r>
            </a:p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latin typeface="Constantia" panose="02030602050306030303" pitchFamily="18" charset="0"/>
                </a:rPr>
                <a:t> Detection &amp; Prevention 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5DB7BB-3D50-1D5F-7646-154A10FF42EC}"/>
                </a:ext>
              </a:extLst>
            </p:cNvPr>
            <p:cNvSpPr/>
            <p:nvPr/>
          </p:nvSpPr>
          <p:spPr>
            <a:xfrm>
              <a:off x="4470663" y="5895213"/>
              <a:ext cx="1873615" cy="749446"/>
            </a:xfrm>
            <a:custGeom>
              <a:avLst/>
              <a:gdLst>
                <a:gd name="connsiteX0" fmla="*/ 0 w 1873615"/>
                <a:gd name="connsiteY0" fmla="*/ 0 h 749446"/>
                <a:gd name="connsiteX1" fmla="*/ 1498892 w 1873615"/>
                <a:gd name="connsiteY1" fmla="*/ 0 h 749446"/>
                <a:gd name="connsiteX2" fmla="*/ 1873615 w 1873615"/>
                <a:gd name="connsiteY2" fmla="*/ 374723 h 749446"/>
                <a:gd name="connsiteX3" fmla="*/ 1498892 w 1873615"/>
                <a:gd name="connsiteY3" fmla="*/ 749446 h 749446"/>
                <a:gd name="connsiteX4" fmla="*/ 0 w 1873615"/>
                <a:gd name="connsiteY4" fmla="*/ 749446 h 749446"/>
                <a:gd name="connsiteX5" fmla="*/ 374723 w 1873615"/>
                <a:gd name="connsiteY5" fmla="*/ 374723 h 749446"/>
                <a:gd name="connsiteX6" fmla="*/ 0 w 1873615"/>
                <a:gd name="connsiteY6" fmla="*/ 0 h 74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615" h="749446">
                  <a:moveTo>
                    <a:pt x="0" y="0"/>
                  </a:moveTo>
                  <a:lnTo>
                    <a:pt x="1498892" y="0"/>
                  </a:lnTo>
                  <a:lnTo>
                    <a:pt x="1873615" y="374723"/>
                  </a:lnTo>
                  <a:lnTo>
                    <a:pt x="1498892" y="749446"/>
                  </a:lnTo>
                  <a:lnTo>
                    <a:pt x="0" y="749446"/>
                  </a:lnTo>
                  <a:lnTo>
                    <a:pt x="374723" y="3747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9963" tIns="7620" rIns="374723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latin typeface="Constantia" panose="02030602050306030303" pitchFamily="18" charset="0"/>
                </a:rPr>
                <a:t> (2021) 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54D229C-C99A-2EF1-ECE5-2D08209639CC}"/>
                </a:ext>
              </a:extLst>
            </p:cNvPr>
            <p:cNvSpPr/>
            <p:nvPr/>
          </p:nvSpPr>
          <p:spPr>
            <a:xfrm>
              <a:off x="6081972" y="5895213"/>
              <a:ext cx="1873615" cy="749446"/>
            </a:xfrm>
            <a:custGeom>
              <a:avLst/>
              <a:gdLst>
                <a:gd name="connsiteX0" fmla="*/ 0 w 1873615"/>
                <a:gd name="connsiteY0" fmla="*/ 0 h 749446"/>
                <a:gd name="connsiteX1" fmla="*/ 1498892 w 1873615"/>
                <a:gd name="connsiteY1" fmla="*/ 0 h 749446"/>
                <a:gd name="connsiteX2" fmla="*/ 1873615 w 1873615"/>
                <a:gd name="connsiteY2" fmla="*/ 374723 h 749446"/>
                <a:gd name="connsiteX3" fmla="*/ 1498892 w 1873615"/>
                <a:gd name="connsiteY3" fmla="*/ 749446 h 749446"/>
                <a:gd name="connsiteX4" fmla="*/ 0 w 1873615"/>
                <a:gd name="connsiteY4" fmla="*/ 749446 h 749446"/>
                <a:gd name="connsiteX5" fmla="*/ 374723 w 1873615"/>
                <a:gd name="connsiteY5" fmla="*/ 374723 h 749446"/>
                <a:gd name="connsiteX6" fmla="*/ 0 w 1873615"/>
                <a:gd name="connsiteY6" fmla="*/ 0 h 74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615" h="749446">
                  <a:moveTo>
                    <a:pt x="0" y="0"/>
                  </a:moveTo>
                  <a:lnTo>
                    <a:pt x="1498892" y="0"/>
                  </a:lnTo>
                  <a:lnTo>
                    <a:pt x="1873615" y="374723"/>
                  </a:lnTo>
                  <a:lnTo>
                    <a:pt x="1498892" y="749446"/>
                  </a:lnTo>
                  <a:lnTo>
                    <a:pt x="0" y="749446"/>
                  </a:lnTo>
                  <a:lnTo>
                    <a:pt x="374723" y="37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90000"/>
              </a:schemeClr>
            </a:solidFill>
          </p:spPr>
          <p:style>
            <a:lnRef idx="2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9963" tIns="7620" rIns="374723" bIns="7620" numCol="1" spcCol="127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solidFill>
                    <a:schemeClr val="bg1"/>
                  </a:solidFill>
                  <a:latin typeface="Constantia" panose="02030602050306030303" pitchFamily="18" charset="0"/>
                </a:rPr>
                <a:t>Reviews SQLi defense mechanisms.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4F975D15-8B67-DD06-087D-748A586C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>
            <a:extLst>
              <a:ext uri="{FF2B5EF4-FFF2-40B4-BE49-F238E27FC236}">
                <a16:creationId xmlns:a16="http://schemas.microsoft.com/office/drawing/2014/main" id="{50AAE2AE-962A-0CA9-D3F6-CFF2A92CA2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21083"/>
            <a:ext cx="7499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Clr>
                <a:srgbClr val="C00000"/>
              </a:buClr>
              <a:buSzPts val="3600"/>
            </a:pPr>
            <a:r>
              <a:rPr lang="en-US" sz="3000" dirty="0">
                <a:solidFill>
                  <a:srgbClr val="C00000"/>
                </a:solidFill>
                <a:latin typeface="Constantia"/>
                <a:ea typeface="Times New Roman"/>
                <a:cs typeface="Times New Roman"/>
                <a:sym typeface="Times New Roman"/>
              </a:rPr>
              <a:t>Overview of Network Dashboard</a:t>
            </a:r>
            <a:endParaRPr lang="en-US" sz="2700" dirty="0">
              <a:latin typeface="Constantia" panose="02030602050306030303" pitchFamily="18" charset="0"/>
            </a:endParaRPr>
          </a:p>
        </p:txBody>
      </p:sp>
      <p:sp>
        <p:nvSpPr>
          <p:cNvPr id="120" name="Google Shape;120;p2">
            <a:extLst>
              <a:ext uri="{FF2B5EF4-FFF2-40B4-BE49-F238E27FC236}">
                <a16:creationId xmlns:a16="http://schemas.microsoft.com/office/drawing/2014/main" id="{4BE47789-93C6-6CCC-FD48-1BCA1C8DF1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21" name="Google Shape;121;p2" descr="SSE-Computer Science and Engineering">
            <a:extLst>
              <a:ext uri="{FF2B5EF4-FFF2-40B4-BE49-F238E27FC236}">
                <a16:creationId xmlns:a16="http://schemas.microsoft.com/office/drawing/2014/main" id="{30C3AE55-1F48-F2C9-E52F-E23BC92D95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9574"/>
            <a:ext cx="7239000" cy="8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875498-3E40-B0C6-783F-83E17FB006A1}"/>
              </a:ext>
            </a:extLst>
          </p:cNvPr>
          <p:cNvSpPr/>
          <p:nvPr/>
        </p:nvSpPr>
        <p:spPr>
          <a:xfrm>
            <a:off x="628650" y="1883567"/>
            <a:ext cx="3401961" cy="22761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Constantia" panose="0203060205030603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 Address Manager Dashboard</a:t>
            </a:r>
            <a:endParaRPr lang="en-IN" sz="28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AE54C5-602D-040E-3758-E54C39ED7E50}"/>
              </a:ext>
            </a:extLst>
          </p:cNvPr>
          <p:cNvSpPr/>
          <p:nvPr/>
        </p:nvSpPr>
        <p:spPr>
          <a:xfrm>
            <a:off x="629878" y="4445306"/>
            <a:ext cx="3401961" cy="22761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Constantia" panose="020306020503060303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 Scanner Dashboard</a:t>
            </a:r>
            <a:endParaRPr lang="en-IN" sz="28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3C35CA-C103-6A9B-A81A-88085151761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7850" t="12199" r="28064" b="16981"/>
          <a:stretch/>
        </p:blipFill>
        <p:spPr>
          <a:xfrm>
            <a:off x="4457700" y="2396243"/>
            <a:ext cx="4382552" cy="39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7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951</Words>
  <Application>Microsoft Office PowerPoint</Application>
  <PresentationFormat>On-screen Show (4:3)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Questrial</vt:lpstr>
      <vt:lpstr>Constantia</vt:lpstr>
      <vt:lpstr>Office Theme</vt:lpstr>
      <vt:lpstr>PowerPoint Presentation</vt:lpstr>
      <vt:lpstr>PowerPoint Presentation</vt:lpstr>
      <vt:lpstr>Introduction</vt:lpstr>
      <vt:lpstr>Vulnerability Management</vt:lpstr>
      <vt:lpstr>Problem Statement</vt:lpstr>
      <vt:lpstr>Existing Methodology Drawbacks</vt:lpstr>
      <vt:lpstr>PowerPoint Presentation</vt:lpstr>
      <vt:lpstr>Literature Review</vt:lpstr>
      <vt:lpstr>Overview of Network Dashboard</vt:lpstr>
      <vt:lpstr>Overview of Network Dashboard</vt:lpstr>
      <vt:lpstr>Workflow of URL security analysis and vulnerability detection process.</vt:lpstr>
      <vt:lpstr>System architecture of security modules for threat detection and mitigation.</vt:lpstr>
      <vt:lpstr>Conclusion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SHRIHASHINI SK</cp:lastModifiedBy>
  <cp:revision>7</cp:revision>
  <dcterms:created xsi:type="dcterms:W3CDTF">2000-07-06T15:05:59Z</dcterms:created>
  <dcterms:modified xsi:type="dcterms:W3CDTF">2025-09-02T15:26:51Z</dcterms:modified>
</cp:coreProperties>
</file>