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256" r:id="rId2"/>
    <p:sldId id="257" r:id="rId3"/>
    <p:sldId id="299" r:id="rId4"/>
    <p:sldId id="259" r:id="rId5"/>
    <p:sldId id="297" r:id="rId6"/>
    <p:sldId id="261" r:id="rId7"/>
    <p:sldId id="271" r:id="rId8"/>
    <p:sldId id="302" r:id="rId9"/>
    <p:sldId id="316" r:id="rId10"/>
    <p:sldId id="303" r:id="rId11"/>
    <p:sldId id="317" r:id="rId12"/>
    <p:sldId id="272" r:id="rId13"/>
    <p:sldId id="262" r:id="rId14"/>
    <p:sldId id="268" r:id="rId15"/>
    <p:sldId id="294" r:id="rId16"/>
    <p:sldId id="295" r:id="rId17"/>
    <p:sldId id="296" r:id="rId18"/>
    <p:sldId id="274" r:id="rId19"/>
    <p:sldId id="315" r:id="rId20"/>
    <p:sldId id="287" r:id="rId21"/>
    <p:sldId id="300" r:id="rId22"/>
    <p:sldId id="305" r:id="rId23"/>
    <p:sldId id="306" r:id="rId24"/>
    <p:sldId id="307" r:id="rId25"/>
    <p:sldId id="308" r:id="rId26"/>
    <p:sldId id="309" r:id="rId27"/>
    <p:sldId id="304" r:id="rId28"/>
    <p:sldId id="301" r:id="rId29"/>
    <p:sldId id="310" r:id="rId30"/>
    <p:sldId id="311" r:id="rId31"/>
    <p:sldId id="312" r:id="rId32"/>
    <p:sldId id="314" r:id="rId33"/>
    <p:sldId id="313" r:id="rId34"/>
    <p:sldId id="258" r:id="rId35"/>
    <p:sldId id="26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EC"/>
    <a:srgbClr val="FF5DC5"/>
    <a:srgbClr val="D979FF"/>
    <a:srgbClr val="CE284C"/>
    <a:srgbClr val="C10B32"/>
    <a:srgbClr val="FE9202"/>
    <a:srgbClr val="FF0000"/>
    <a:srgbClr val="007033"/>
    <a:srgbClr val="00E6F2"/>
    <a:srgbClr val="FF0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19"/>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340142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extLst>
      <p:ext uri="{BB962C8B-B14F-4D97-AF65-F5344CB8AC3E}">
        <p14:creationId xmlns:p14="http://schemas.microsoft.com/office/powerpoint/2010/main" val="4200212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29</a:t>
            </a:fld>
            <a:endParaRPr lang="en-US"/>
          </a:p>
        </p:txBody>
      </p:sp>
    </p:spTree>
    <p:extLst>
      <p:ext uri="{BB962C8B-B14F-4D97-AF65-F5344CB8AC3E}">
        <p14:creationId xmlns:p14="http://schemas.microsoft.com/office/powerpoint/2010/main" val="238110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227105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31</a:t>
            </a:fld>
            <a:endParaRPr lang="en-US"/>
          </a:p>
        </p:txBody>
      </p:sp>
    </p:spTree>
    <p:extLst>
      <p:ext uri="{BB962C8B-B14F-4D97-AF65-F5344CB8AC3E}">
        <p14:creationId xmlns:p14="http://schemas.microsoft.com/office/powerpoint/2010/main" val="211217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472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33</a:t>
            </a:fld>
            <a:endParaRPr lang="en-US"/>
          </a:p>
        </p:txBody>
      </p:sp>
    </p:spTree>
    <p:extLst>
      <p:ext uri="{BB962C8B-B14F-4D97-AF65-F5344CB8AC3E}">
        <p14:creationId xmlns:p14="http://schemas.microsoft.com/office/powerpoint/2010/main" val="46372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85078"/>
            <a:ext cx="7016196" cy="1400423"/>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1" y="4385501"/>
            <a:ext cx="7016196" cy="763524"/>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885651"/>
            <a:ext cx="8246070" cy="763524"/>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655520"/>
            <a:ext cx="8246070" cy="311174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787" y="376237"/>
            <a:ext cx="5947260" cy="763525"/>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6788" y="1197405"/>
            <a:ext cx="594726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1123" y="899135"/>
            <a:ext cx="8076896"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Green House Monitoring and Controlling System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3640685"/>
            <a:ext cx="7932426" cy="1400423"/>
          </a:xfrm>
        </p:spPr>
        <p:txBody>
          <a:bodyPr>
            <a:normAutofit/>
          </a:bodyPr>
          <a:lstStyle/>
          <a:p>
            <a:r>
              <a:rPr lang="en-US" dirty="0"/>
              <a:t>Why Arduino IoT cloud instead Blynk IoT</a:t>
            </a:r>
          </a:p>
        </p:txBody>
      </p:sp>
    </p:spTree>
    <p:extLst>
      <p:ext uri="{BB962C8B-B14F-4D97-AF65-F5344CB8AC3E}">
        <p14:creationId xmlns:p14="http://schemas.microsoft.com/office/powerpoint/2010/main" val="186301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48965" y="1197405"/>
            <a:ext cx="5947260" cy="3576168"/>
          </a:xfrm>
        </p:spPr>
        <p:txBody>
          <a:bodyPr>
            <a:normAutofit/>
          </a:bodyPr>
          <a:lstStyle/>
          <a:p>
            <a:r>
              <a:rPr lang="en-US" sz="2200" b="0" i="0" dirty="0">
                <a:solidFill>
                  <a:srgbClr val="374151"/>
                </a:solidFill>
                <a:effectLst/>
                <a:latin typeface="Söhne"/>
              </a:rPr>
              <a:t>Simplicity and Ease of Use</a:t>
            </a:r>
          </a:p>
          <a:p>
            <a:r>
              <a:rPr lang="en-US" sz="2200" b="0" i="0" dirty="0">
                <a:solidFill>
                  <a:srgbClr val="374151"/>
                </a:solidFill>
                <a:effectLst/>
                <a:latin typeface="Söhne"/>
              </a:rPr>
              <a:t>IoT Device Management</a:t>
            </a:r>
          </a:p>
          <a:p>
            <a:r>
              <a:rPr lang="en-US" sz="2200" b="0" i="0" dirty="0">
                <a:solidFill>
                  <a:srgbClr val="374151"/>
                </a:solidFill>
                <a:effectLst/>
                <a:latin typeface="Söhne"/>
              </a:rPr>
              <a:t>Arduino Ecosystem Integration</a:t>
            </a:r>
          </a:p>
          <a:p>
            <a:r>
              <a:rPr lang="en-US" sz="2200" b="0" i="0" dirty="0">
                <a:solidFill>
                  <a:srgbClr val="374151"/>
                </a:solidFill>
                <a:effectLst/>
                <a:latin typeface="Söhne"/>
              </a:rPr>
              <a:t>Security</a:t>
            </a:r>
          </a:p>
          <a:p>
            <a:r>
              <a:rPr lang="en-US" sz="2200" b="0" i="0" dirty="0">
                <a:solidFill>
                  <a:srgbClr val="374151"/>
                </a:solidFill>
                <a:effectLst/>
                <a:latin typeface="Söhne"/>
              </a:rPr>
              <a:t>Scalability</a:t>
            </a:r>
          </a:p>
          <a:p>
            <a:r>
              <a:rPr lang="en-US" sz="2200" b="0" i="0" dirty="0">
                <a:solidFill>
                  <a:srgbClr val="374151"/>
                </a:solidFill>
                <a:effectLst/>
                <a:latin typeface="Söhne"/>
              </a:rPr>
              <a:t>Official Support and Documentation</a:t>
            </a:r>
          </a:p>
          <a:p>
            <a:r>
              <a:rPr lang="en-US" sz="2200" b="0" i="0" dirty="0">
                <a:solidFill>
                  <a:srgbClr val="374151"/>
                </a:solidFill>
                <a:effectLst/>
                <a:latin typeface="Söhne"/>
              </a:rPr>
              <a:t>Integration with Other Arduino Services</a:t>
            </a:r>
          </a:p>
          <a:p>
            <a:endParaRPr lang="en-US" dirty="0"/>
          </a:p>
        </p:txBody>
      </p:sp>
      <p:sp>
        <p:nvSpPr>
          <p:cNvPr id="6" name="Title 1">
            <a:extLst>
              <a:ext uri="{FF2B5EF4-FFF2-40B4-BE49-F238E27FC236}">
                <a16:creationId xmlns:a16="http://schemas.microsoft.com/office/drawing/2014/main" id="{49A07382-F2F8-4685-18F6-2D4650253596}"/>
              </a:ext>
            </a:extLst>
          </p:cNvPr>
          <p:cNvSpPr txBox="1">
            <a:spLocks/>
          </p:cNvSpPr>
          <p:nvPr/>
        </p:nvSpPr>
        <p:spPr>
          <a:xfrm>
            <a:off x="296260" y="-228339"/>
            <a:ext cx="7016196" cy="140042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400" dirty="0"/>
              <a:t>Why Arduino IoT cloud instead Blynk IoT</a:t>
            </a:r>
          </a:p>
        </p:txBody>
      </p:sp>
    </p:spTree>
    <p:extLst>
      <p:ext uri="{BB962C8B-B14F-4D97-AF65-F5344CB8AC3E}">
        <p14:creationId xmlns:p14="http://schemas.microsoft.com/office/powerpoint/2010/main" val="244458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Autofit/>
          </a:bodyPr>
          <a:lstStyle/>
          <a:p>
            <a:r>
              <a:rPr lang="en-US" sz="2800" dirty="0"/>
              <a:t>access technology</a:t>
            </a:r>
          </a:p>
        </p:txBody>
      </p:sp>
      <p:sp>
        <p:nvSpPr>
          <p:cNvPr id="6" name="Content Placeholder 5"/>
          <p:cNvSpPr>
            <a:spLocks noGrp="1"/>
          </p:cNvSpPr>
          <p:nvPr>
            <p:ph sz="half" idx="2"/>
          </p:nvPr>
        </p:nvSpPr>
        <p:spPr/>
        <p:txBody>
          <a:bodyPr/>
          <a:lstStyle/>
          <a:p>
            <a:pPr marL="0" indent="0">
              <a:buNone/>
            </a:pPr>
            <a:r>
              <a:rPr lang="en-US" dirty="0"/>
              <a:t>WIFI</a:t>
            </a:r>
          </a:p>
        </p:txBody>
      </p:sp>
      <p:sp>
        <p:nvSpPr>
          <p:cNvPr id="2" name="Title 3">
            <a:extLst>
              <a:ext uri="{FF2B5EF4-FFF2-40B4-BE49-F238E27FC236}">
                <a16:creationId xmlns:a16="http://schemas.microsoft.com/office/drawing/2014/main" id="{A5536B7A-E7FC-ABB8-E1EE-54F3C8AEF46E}"/>
              </a:ext>
            </a:extLst>
          </p:cNvPr>
          <p:cNvSpPr txBox="1">
            <a:spLocks/>
          </p:cNvSpPr>
          <p:nvPr/>
        </p:nvSpPr>
        <p:spPr>
          <a:xfrm>
            <a:off x="907080" y="9161"/>
            <a:ext cx="8076896" cy="7635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dirty="0"/>
              <a:t>What I used</a:t>
            </a:r>
          </a:p>
        </p:txBody>
      </p:sp>
    </p:spTree>
    <p:extLst>
      <p:ext uri="{BB962C8B-B14F-4D97-AF65-F5344CB8AC3E}">
        <p14:creationId xmlns:p14="http://schemas.microsoft.com/office/powerpoint/2010/main" val="161011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Automated Lightning system </a:t>
            </a:r>
          </a:p>
        </p:txBody>
      </p:sp>
      <p:sp>
        <p:nvSpPr>
          <p:cNvPr id="5" name="Content Placeholder 4"/>
          <p:cNvSpPr>
            <a:spLocks noGrp="1"/>
          </p:cNvSpPr>
          <p:nvPr>
            <p:ph idx="1"/>
          </p:nvPr>
        </p:nvSpPr>
        <p:spPr>
          <a:xfrm>
            <a:off x="476787" y="4080090"/>
            <a:ext cx="5947260" cy="1374346"/>
          </a:xfrm>
        </p:spPr>
        <p:txBody>
          <a:bodyPr>
            <a:normAutofit/>
          </a:bodyPr>
          <a:lstStyle/>
          <a:p>
            <a:pPr marL="0" indent="0">
              <a:buNone/>
            </a:pPr>
            <a:r>
              <a:rPr lang="en-US" sz="2400" dirty="0"/>
              <a:t>1) For humans</a:t>
            </a:r>
          </a:p>
          <a:p>
            <a:pPr marL="0" indent="0">
              <a:buNone/>
            </a:pPr>
            <a:r>
              <a:rPr lang="en-US" sz="2400" dirty="0"/>
              <a:t>2) For trees</a:t>
            </a:r>
          </a:p>
        </p:txBody>
      </p:sp>
      <p:sp>
        <p:nvSpPr>
          <p:cNvPr id="2" name="Title 3">
            <a:extLst>
              <a:ext uri="{FF2B5EF4-FFF2-40B4-BE49-F238E27FC236}">
                <a16:creationId xmlns:a16="http://schemas.microsoft.com/office/drawing/2014/main" id="{0450F4A0-09E8-DBE3-C8F5-A10AAF2AB7C2}"/>
              </a:ext>
            </a:extLst>
          </p:cNvPr>
          <p:cNvSpPr txBox="1">
            <a:spLocks/>
          </p:cNvSpPr>
          <p:nvPr/>
        </p:nvSpPr>
        <p:spPr>
          <a:xfrm>
            <a:off x="448965" y="3312078"/>
            <a:ext cx="59472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consider</a:t>
            </a:r>
          </a:p>
        </p:txBody>
      </p:sp>
      <p:sp>
        <p:nvSpPr>
          <p:cNvPr id="6" name="TextBox 5">
            <a:extLst>
              <a:ext uri="{FF2B5EF4-FFF2-40B4-BE49-F238E27FC236}">
                <a16:creationId xmlns:a16="http://schemas.microsoft.com/office/drawing/2014/main" id="{B733A2CC-9749-2A6D-EA1F-D5820BEAB326}"/>
              </a:ext>
            </a:extLst>
          </p:cNvPr>
          <p:cNvSpPr txBox="1"/>
          <p:nvPr/>
        </p:nvSpPr>
        <p:spPr>
          <a:xfrm>
            <a:off x="456761" y="1373134"/>
            <a:ext cx="6248895" cy="1200329"/>
          </a:xfrm>
          <a:prstGeom prst="rect">
            <a:avLst/>
          </a:prstGeom>
          <a:noFill/>
        </p:spPr>
        <p:txBody>
          <a:bodyPr wrap="square">
            <a:spAutoFit/>
          </a:bodyPr>
          <a:lstStyle/>
          <a:p>
            <a:r>
              <a:rPr lang="en-US" b="0" i="0" dirty="0">
                <a:solidFill>
                  <a:srgbClr val="374151"/>
                </a:solidFill>
                <a:effectLst/>
                <a:latin typeface="Söhne"/>
              </a:rPr>
              <a:t>IoT greenhouses often use a combination of natural and artificial lighting. Sensors measure the intensity and duration of sunlight, and automated shading systems can be adjusted to control the amount of light reaching the plants. </a:t>
            </a:r>
            <a:endParaRPr lang="en-US" dirty="0"/>
          </a:p>
        </p:txBody>
      </p:sp>
    </p:spTree>
    <p:extLst>
      <p:ext uri="{BB962C8B-B14F-4D97-AF65-F5344CB8AC3E}">
        <p14:creationId xmlns:p14="http://schemas.microsoft.com/office/powerpoint/2010/main" val="374106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787" y="415745"/>
            <a:ext cx="5947260" cy="763525"/>
          </a:xfrm>
        </p:spPr>
        <p:txBody>
          <a:bodyPr>
            <a:normAutofit/>
          </a:bodyPr>
          <a:lstStyle/>
          <a:p>
            <a:r>
              <a:rPr lang="en-US" sz="2800" dirty="0"/>
              <a:t>1) Light control using virtual switch </a:t>
            </a:r>
          </a:p>
        </p:txBody>
      </p:sp>
      <p:sp>
        <p:nvSpPr>
          <p:cNvPr id="5" name="Content Placeholder 4"/>
          <p:cNvSpPr>
            <a:spLocks noGrp="1"/>
          </p:cNvSpPr>
          <p:nvPr>
            <p:ph idx="1"/>
          </p:nvPr>
        </p:nvSpPr>
        <p:spPr>
          <a:xfrm>
            <a:off x="531990" y="4098800"/>
            <a:ext cx="5947260" cy="858587"/>
          </a:xfrm>
        </p:spPr>
        <p:txBody>
          <a:bodyPr>
            <a:noAutofit/>
          </a:bodyPr>
          <a:lstStyle/>
          <a:p>
            <a:r>
              <a:rPr lang="en-US" sz="2400" dirty="0"/>
              <a:t>LED</a:t>
            </a:r>
          </a:p>
          <a:p>
            <a:r>
              <a:rPr lang="en-US" sz="2400" dirty="0"/>
              <a:t>LDR sensor</a:t>
            </a:r>
          </a:p>
        </p:txBody>
      </p:sp>
      <p:sp>
        <p:nvSpPr>
          <p:cNvPr id="2" name="Title 3">
            <a:extLst>
              <a:ext uri="{FF2B5EF4-FFF2-40B4-BE49-F238E27FC236}">
                <a16:creationId xmlns:a16="http://schemas.microsoft.com/office/drawing/2014/main" id="{8DD660A6-5687-1F9D-289D-31DB9561729A}"/>
              </a:ext>
            </a:extLst>
          </p:cNvPr>
          <p:cNvSpPr txBox="1">
            <a:spLocks/>
          </p:cNvSpPr>
          <p:nvPr/>
        </p:nvSpPr>
        <p:spPr>
          <a:xfrm>
            <a:off x="476787" y="3412511"/>
            <a:ext cx="5947260" cy="7635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Components</a:t>
            </a:r>
          </a:p>
        </p:txBody>
      </p:sp>
      <p:sp>
        <p:nvSpPr>
          <p:cNvPr id="3" name="Title 3">
            <a:extLst>
              <a:ext uri="{FF2B5EF4-FFF2-40B4-BE49-F238E27FC236}">
                <a16:creationId xmlns:a16="http://schemas.microsoft.com/office/drawing/2014/main" id="{DB074EB3-CCDC-C621-442C-538B7EA55225}"/>
              </a:ext>
            </a:extLst>
          </p:cNvPr>
          <p:cNvSpPr txBox="1">
            <a:spLocks/>
          </p:cNvSpPr>
          <p:nvPr/>
        </p:nvSpPr>
        <p:spPr>
          <a:xfrm>
            <a:off x="476787" y="1216313"/>
            <a:ext cx="5947260" cy="76352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2) Control light’s brightness using virtual meter</a:t>
            </a:r>
          </a:p>
        </p:txBody>
      </p:sp>
      <p:sp>
        <p:nvSpPr>
          <p:cNvPr id="6" name="Title 3">
            <a:extLst>
              <a:ext uri="{FF2B5EF4-FFF2-40B4-BE49-F238E27FC236}">
                <a16:creationId xmlns:a16="http://schemas.microsoft.com/office/drawing/2014/main" id="{8CC0FA9E-B216-19BD-0F90-BAC99C8860D6}"/>
              </a:ext>
            </a:extLst>
          </p:cNvPr>
          <p:cNvSpPr txBox="1">
            <a:spLocks/>
          </p:cNvSpPr>
          <p:nvPr/>
        </p:nvSpPr>
        <p:spPr>
          <a:xfrm>
            <a:off x="476787" y="2056389"/>
            <a:ext cx="5947260" cy="7635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a:t>3) Light control using LDR</a:t>
            </a:r>
            <a:endParaRPr lang="en-US" sz="2800" dirty="0"/>
          </a:p>
        </p:txBody>
      </p:sp>
      <p:sp>
        <p:nvSpPr>
          <p:cNvPr id="10" name="TextBox 9">
            <a:extLst>
              <a:ext uri="{FF2B5EF4-FFF2-40B4-BE49-F238E27FC236}">
                <a16:creationId xmlns:a16="http://schemas.microsoft.com/office/drawing/2014/main" id="{68B18989-D38E-692C-F483-8E571A8409F1}"/>
              </a:ext>
            </a:extLst>
          </p:cNvPr>
          <p:cNvSpPr txBox="1"/>
          <p:nvPr/>
        </p:nvSpPr>
        <p:spPr>
          <a:xfrm>
            <a:off x="1212490" y="2572435"/>
            <a:ext cx="5638075" cy="646331"/>
          </a:xfrm>
          <a:prstGeom prst="rect">
            <a:avLst/>
          </a:prstGeom>
          <a:noFill/>
        </p:spPr>
        <p:txBody>
          <a:bodyPr wrap="square">
            <a:spAutoFit/>
          </a:bodyPr>
          <a:lstStyle/>
          <a:p>
            <a:r>
              <a:rPr lang="en-US" b="0" i="0" dirty="0">
                <a:solidFill>
                  <a:srgbClr val="374151"/>
                </a:solidFill>
                <a:effectLst/>
                <a:latin typeface="Söhne"/>
              </a:rPr>
              <a:t>LDR changes its resistance in response to changes in light intensity, we can use to light control</a:t>
            </a:r>
            <a:endParaRPr lang="en-US" dirty="0"/>
          </a:p>
        </p:txBody>
      </p:sp>
    </p:spTree>
    <p:extLst>
      <p:ext uri="{BB962C8B-B14F-4D97-AF65-F5344CB8AC3E}">
        <p14:creationId xmlns:p14="http://schemas.microsoft.com/office/powerpoint/2010/main" val="296266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Automated security system </a:t>
            </a:r>
          </a:p>
        </p:txBody>
      </p:sp>
      <p:sp>
        <p:nvSpPr>
          <p:cNvPr id="5" name="Content Placeholder 4"/>
          <p:cNvSpPr>
            <a:spLocks noGrp="1"/>
          </p:cNvSpPr>
          <p:nvPr>
            <p:ph idx="1"/>
          </p:nvPr>
        </p:nvSpPr>
        <p:spPr>
          <a:xfrm>
            <a:off x="476788" y="3640685"/>
            <a:ext cx="5947260" cy="1132887"/>
          </a:xfrm>
        </p:spPr>
        <p:txBody>
          <a:bodyPr>
            <a:normAutofit/>
          </a:bodyPr>
          <a:lstStyle/>
          <a:p>
            <a:pPr marL="0" indent="0">
              <a:buNone/>
            </a:pPr>
            <a:r>
              <a:rPr lang="en-US" sz="2400" dirty="0"/>
              <a:t>Touch sensor</a:t>
            </a:r>
          </a:p>
          <a:p>
            <a:pPr marL="0" indent="0">
              <a:buNone/>
            </a:pPr>
            <a:r>
              <a:rPr lang="en-US" sz="2400" dirty="0"/>
              <a:t>buzzer</a:t>
            </a:r>
          </a:p>
        </p:txBody>
      </p:sp>
      <p:sp>
        <p:nvSpPr>
          <p:cNvPr id="2" name="Title 3">
            <a:extLst>
              <a:ext uri="{FF2B5EF4-FFF2-40B4-BE49-F238E27FC236}">
                <a16:creationId xmlns:a16="http://schemas.microsoft.com/office/drawing/2014/main" id="{0450F4A0-09E8-DBE3-C8F5-A10AAF2AB7C2}"/>
              </a:ext>
            </a:extLst>
          </p:cNvPr>
          <p:cNvSpPr txBox="1">
            <a:spLocks/>
          </p:cNvSpPr>
          <p:nvPr/>
        </p:nvSpPr>
        <p:spPr>
          <a:xfrm>
            <a:off x="404390" y="2894976"/>
            <a:ext cx="59472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components</a:t>
            </a:r>
          </a:p>
        </p:txBody>
      </p:sp>
      <p:sp>
        <p:nvSpPr>
          <p:cNvPr id="6" name="TextBox 5">
            <a:extLst>
              <a:ext uri="{FF2B5EF4-FFF2-40B4-BE49-F238E27FC236}">
                <a16:creationId xmlns:a16="http://schemas.microsoft.com/office/drawing/2014/main" id="{307691FD-79A7-F2AF-841C-49AF44DAB602}"/>
              </a:ext>
            </a:extLst>
          </p:cNvPr>
          <p:cNvSpPr txBox="1"/>
          <p:nvPr/>
        </p:nvSpPr>
        <p:spPr>
          <a:xfrm>
            <a:off x="419010" y="1417648"/>
            <a:ext cx="6096190" cy="1477328"/>
          </a:xfrm>
          <a:prstGeom prst="rect">
            <a:avLst/>
          </a:prstGeom>
          <a:noFill/>
        </p:spPr>
        <p:txBody>
          <a:bodyPr wrap="square">
            <a:spAutoFit/>
          </a:bodyPr>
          <a:lstStyle/>
          <a:p>
            <a:r>
              <a:rPr lang="en-US" dirty="0"/>
              <a:t>A security system using a touch sensor is designed to detect and respond to physical touch or contact with an object or surface. It can be used to secure doors, windows, cabinets, or other access points by triggering an alarm or notification when unauthorized contact is made. </a:t>
            </a:r>
          </a:p>
        </p:txBody>
      </p:sp>
    </p:spTree>
    <p:extLst>
      <p:ext uri="{BB962C8B-B14F-4D97-AF65-F5344CB8AC3E}">
        <p14:creationId xmlns:p14="http://schemas.microsoft.com/office/powerpoint/2010/main" val="198261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Automated watering system </a:t>
            </a:r>
          </a:p>
        </p:txBody>
      </p:sp>
      <p:sp>
        <p:nvSpPr>
          <p:cNvPr id="5" name="Content Placeholder 4"/>
          <p:cNvSpPr>
            <a:spLocks noGrp="1"/>
          </p:cNvSpPr>
          <p:nvPr>
            <p:ph idx="1"/>
          </p:nvPr>
        </p:nvSpPr>
        <p:spPr>
          <a:xfrm>
            <a:off x="489192" y="2976010"/>
            <a:ext cx="3172044" cy="1930684"/>
          </a:xfrm>
        </p:spPr>
        <p:txBody>
          <a:bodyPr>
            <a:normAutofit fontScale="92500" lnSpcReduction="10000"/>
          </a:bodyPr>
          <a:lstStyle/>
          <a:p>
            <a:pPr marL="0" indent="0">
              <a:buNone/>
            </a:pPr>
            <a:r>
              <a:rPr lang="en-US" sz="2400" dirty="0"/>
              <a:t>Soil moisture sensor</a:t>
            </a:r>
          </a:p>
          <a:p>
            <a:pPr marL="0" indent="0">
              <a:buNone/>
            </a:pPr>
            <a:r>
              <a:rPr lang="en-US" sz="2400" dirty="0"/>
              <a:t>Water Pump actuator</a:t>
            </a:r>
          </a:p>
          <a:p>
            <a:pPr marL="0" indent="0">
              <a:buNone/>
            </a:pPr>
            <a:r>
              <a:rPr lang="en-US" sz="2400" dirty="0"/>
              <a:t>A Horse</a:t>
            </a:r>
          </a:p>
          <a:p>
            <a:pPr marL="0" indent="0">
              <a:buNone/>
            </a:pPr>
            <a:r>
              <a:rPr lang="en-US" sz="2400" dirty="0"/>
              <a:t>water</a:t>
            </a:r>
          </a:p>
          <a:p>
            <a:pPr marL="0" indent="0">
              <a:buNone/>
            </a:pPr>
            <a:r>
              <a:rPr lang="en-US" sz="2400" dirty="0"/>
              <a:t>A Plant</a:t>
            </a:r>
          </a:p>
          <a:p>
            <a:pPr marL="0" indent="0">
              <a:buNone/>
            </a:pPr>
            <a:endParaRPr lang="en-US" sz="2400" dirty="0"/>
          </a:p>
          <a:p>
            <a:pPr marL="0" indent="0">
              <a:buNone/>
            </a:pPr>
            <a:endParaRPr lang="en-US" dirty="0"/>
          </a:p>
        </p:txBody>
      </p:sp>
      <p:sp>
        <p:nvSpPr>
          <p:cNvPr id="2" name="Title 3">
            <a:extLst>
              <a:ext uri="{FF2B5EF4-FFF2-40B4-BE49-F238E27FC236}">
                <a16:creationId xmlns:a16="http://schemas.microsoft.com/office/drawing/2014/main" id="{0450F4A0-09E8-DBE3-C8F5-A10AAF2AB7C2}"/>
              </a:ext>
            </a:extLst>
          </p:cNvPr>
          <p:cNvSpPr txBox="1">
            <a:spLocks/>
          </p:cNvSpPr>
          <p:nvPr/>
        </p:nvSpPr>
        <p:spPr>
          <a:xfrm>
            <a:off x="474347" y="2212485"/>
            <a:ext cx="2720868"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Components</a:t>
            </a:r>
          </a:p>
        </p:txBody>
      </p:sp>
      <p:sp>
        <p:nvSpPr>
          <p:cNvPr id="6" name="Content Placeholder 4">
            <a:extLst>
              <a:ext uri="{FF2B5EF4-FFF2-40B4-BE49-F238E27FC236}">
                <a16:creationId xmlns:a16="http://schemas.microsoft.com/office/drawing/2014/main" id="{10F59F82-741A-33DB-A9D2-103DEB18C0FB}"/>
              </a:ext>
            </a:extLst>
          </p:cNvPr>
          <p:cNvSpPr txBox="1">
            <a:spLocks/>
          </p:cNvSpPr>
          <p:nvPr/>
        </p:nvSpPr>
        <p:spPr>
          <a:xfrm>
            <a:off x="4419295" y="4070369"/>
            <a:ext cx="2873573" cy="10689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sp>
        <p:nvSpPr>
          <p:cNvPr id="8" name="TextBox 7">
            <a:extLst>
              <a:ext uri="{FF2B5EF4-FFF2-40B4-BE49-F238E27FC236}">
                <a16:creationId xmlns:a16="http://schemas.microsoft.com/office/drawing/2014/main" id="{E211AF1B-825C-A343-A047-7895B81FD4D4}"/>
              </a:ext>
            </a:extLst>
          </p:cNvPr>
          <p:cNvSpPr txBox="1"/>
          <p:nvPr/>
        </p:nvSpPr>
        <p:spPr>
          <a:xfrm>
            <a:off x="474347" y="1139762"/>
            <a:ext cx="6373778" cy="1200329"/>
          </a:xfrm>
          <a:prstGeom prst="rect">
            <a:avLst/>
          </a:prstGeom>
          <a:noFill/>
        </p:spPr>
        <p:txBody>
          <a:bodyPr wrap="square">
            <a:spAutoFit/>
          </a:bodyPr>
          <a:lstStyle/>
          <a:p>
            <a:r>
              <a:rPr lang="en-US" b="0" i="0" dirty="0">
                <a:solidFill>
                  <a:srgbClr val="374151"/>
                </a:solidFill>
                <a:effectLst/>
                <a:latin typeface="Söhne"/>
              </a:rPr>
              <a:t>Soil moisture sensors detect the moisture levels in the growing medium, ensuring that plants receive the right amount of water. Automated irrigation systems can adjust the frequency and duration of watering.</a:t>
            </a:r>
            <a:endParaRPr lang="en-US" dirty="0"/>
          </a:p>
        </p:txBody>
      </p:sp>
    </p:spTree>
    <p:extLst>
      <p:ext uri="{BB962C8B-B14F-4D97-AF65-F5344CB8AC3E}">
        <p14:creationId xmlns:p14="http://schemas.microsoft.com/office/powerpoint/2010/main" val="62120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Automated temperature controlling system </a:t>
            </a:r>
          </a:p>
        </p:txBody>
      </p:sp>
      <p:sp>
        <p:nvSpPr>
          <p:cNvPr id="5" name="Content Placeholder 4"/>
          <p:cNvSpPr>
            <a:spLocks noGrp="1"/>
          </p:cNvSpPr>
          <p:nvPr>
            <p:ph idx="1"/>
          </p:nvPr>
        </p:nvSpPr>
        <p:spPr>
          <a:xfrm>
            <a:off x="476787" y="3640685"/>
            <a:ext cx="5947260" cy="1463604"/>
          </a:xfrm>
        </p:spPr>
        <p:txBody>
          <a:bodyPr>
            <a:normAutofit/>
          </a:bodyPr>
          <a:lstStyle/>
          <a:p>
            <a:pPr marL="0" indent="0">
              <a:buNone/>
            </a:pPr>
            <a:r>
              <a:rPr lang="en-US" sz="2400" dirty="0"/>
              <a:t>DH11 temperature sensor</a:t>
            </a:r>
          </a:p>
          <a:p>
            <a:pPr marL="0" indent="0">
              <a:buNone/>
            </a:pPr>
            <a:r>
              <a:rPr lang="en-US" sz="2400" dirty="0"/>
              <a:t>DC fan</a:t>
            </a:r>
          </a:p>
          <a:p>
            <a:pPr marL="0" indent="0">
              <a:buNone/>
            </a:pPr>
            <a:r>
              <a:rPr lang="en-US" sz="2400" dirty="0"/>
              <a:t>Heat element</a:t>
            </a:r>
          </a:p>
          <a:p>
            <a:pPr marL="0" indent="0">
              <a:buNone/>
            </a:pPr>
            <a:endParaRPr lang="en-US" dirty="0"/>
          </a:p>
          <a:p>
            <a:pPr marL="0" indent="0">
              <a:buNone/>
            </a:pPr>
            <a:endParaRPr lang="en-US" dirty="0"/>
          </a:p>
        </p:txBody>
      </p:sp>
      <p:sp>
        <p:nvSpPr>
          <p:cNvPr id="2" name="Title 3">
            <a:extLst>
              <a:ext uri="{FF2B5EF4-FFF2-40B4-BE49-F238E27FC236}">
                <a16:creationId xmlns:a16="http://schemas.microsoft.com/office/drawing/2014/main" id="{0450F4A0-09E8-DBE3-C8F5-A10AAF2AB7C2}"/>
              </a:ext>
            </a:extLst>
          </p:cNvPr>
          <p:cNvSpPr txBox="1">
            <a:spLocks/>
          </p:cNvSpPr>
          <p:nvPr/>
        </p:nvSpPr>
        <p:spPr>
          <a:xfrm>
            <a:off x="423280" y="2894976"/>
            <a:ext cx="59472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800" dirty="0"/>
              <a:t>Components</a:t>
            </a:r>
          </a:p>
        </p:txBody>
      </p:sp>
      <p:sp>
        <p:nvSpPr>
          <p:cNvPr id="8" name="TextBox 7">
            <a:extLst>
              <a:ext uri="{FF2B5EF4-FFF2-40B4-BE49-F238E27FC236}">
                <a16:creationId xmlns:a16="http://schemas.microsoft.com/office/drawing/2014/main" id="{A820DB9B-5DC8-A7BF-91B8-975AD7F0C533}"/>
              </a:ext>
            </a:extLst>
          </p:cNvPr>
          <p:cNvSpPr txBox="1"/>
          <p:nvPr/>
        </p:nvSpPr>
        <p:spPr>
          <a:xfrm>
            <a:off x="409632" y="1371361"/>
            <a:ext cx="6554305" cy="1200329"/>
          </a:xfrm>
          <a:prstGeom prst="rect">
            <a:avLst/>
          </a:prstGeom>
          <a:noFill/>
        </p:spPr>
        <p:txBody>
          <a:bodyPr wrap="square">
            <a:spAutoFit/>
          </a:bodyPr>
          <a:lstStyle/>
          <a:p>
            <a:r>
              <a:rPr lang="en-US" b="0" i="0" dirty="0">
                <a:solidFill>
                  <a:srgbClr val="374151"/>
                </a:solidFill>
                <a:effectLst/>
                <a:latin typeface="Söhne"/>
              </a:rPr>
              <a:t>The greenhouse is equipped with sensors that monitor temperature</a:t>
            </a:r>
            <a:r>
              <a:rPr lang="en-US" dirty="0">
                <a:solidFill>
                  <a:srgbClr val="374151"/>
                </a:solidFill>
                <a:latin typeface="Söhne"/>
              </a:rPr>
              <a:t> and</a:t>
            </a:r>
            <a:r>
              <a:rPr lang="en-US" b="0" i="0" dirty="0">
                <a:solidFill>
                  <a:srgbClr val="374151"/>
                </a:solidFill>
                <a:effectLst/>
                <a:latin typeface="Söhne"/>
              </a:rPr>
              <a:t> humidity. Based on the data collected, the system can automatically adjust the heating</a:t>
            </a:r>
            <a:r>
              <a:rPr lang="en-US" dirty="0">
                <a:solidFill>
                  <a:srgbClr val="374151"/>
                </a:solidFill>
                <a:latin typeface="Söhne"/>
              </a:rPr>
              <a:t> and</a:t>
            </a:r>
            <a:r>
              <a:rPr lang="en-US" b="0" i="0" dirty="0">
                <a:solidFill>
                  <a:srgbClr val="374151"/>
                </a:solidFill>
                <a:effectLst/>
                <a:latin typeface="Söhne"/>
              </a:rPr>
              <a:t> cooling systems to maintain ideal conditions for plant growth.</a:t>
            </a:r>
            <a:endParaRPr lang="en-US" dirty="0"/>
          </a:p>
        </p:txBody>
      </p:sp>
    </p:spTree>
    <p:extLst>
      <p:ext uri="{BB962C8B-B14F-4D97-AF65-F5344CB8AC3E}">
        <p14:creationId xmlns:p14="http://schemas.microsoft.com/office/powerpoint/2010/main" val="14826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5536B7A-E7FC-ABB8-E1EE-54F3C8AEF46E}"/>
              </a:ext>
            </a:extLst>
          </p:cNvPr>
          <p:cNvSpPr txBox="1">
            <a:spLocks/>
          </p:cNvSpPr>
          <p:nvPr/>
        </p:nvSpPr>
        <p:spPr>
          <a:xfrm>
            <a:off x="754375" y="126795"/>
            <a:ext cx="8076896" cy="7635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dirty="0"/>
              <a:t>What I used</a:t>
            </a:r>
          </a:p>
        </p:txBody>
      </p:sp>
      <p:sp>
        <p:nvSpPr>
          <p:cNvPr id="11" name="Content Placeholder 5">
            <a:extLst>
              <a:ext uri="{FF2B5EF4-FFF2-40B4-BE49-F238E27FC236}">
                <a16:creationId xmlns:a16="http://schemas.microsoft.com/office/drawing/2014/main" id="{B9941E76-7933-0510-A91D-29305EDF33B9}"/>
              </a:ext>
            </a:extLst>
          </p:cNvPr>
          <p:cNvSpPr txBox="1">
            <a:spLocks/>
          </p:cNvSpPr>
          <p:nvPr/>
        </p:nvSpPr>
        <p:spPr>
          <a:xfrm>
            <a:off x="312729" y="2571750"/>
            <a:ext cx="3358718" cy="1089104"/>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a:t>     Relay modules</a:t>
            </a:r>
          </a:p>
          <a:p>
            <a:pPr marL="0" indent="0">
              <a:buNone/>
            </a:pPr>
            <a:r>
              <a:rPr lang="en-US" dirty="0"/>
              <a:t>Screwdriver</a:t>
            </a:r>
          </a:p>
          <a:p>
            <a:pPr marL="0" indent="0">
              <a:buNone/>
            </a:pPr>
            <a:endParaRPr lang="en-US" dirty="0"/>
          </a:p>
        </p:txBody>
      </p:sp>
      <p:sp>
        <p:nvSpPr>
          <p:cNvPr id="12" name="Content Placeholder 7">
            <a:extLst>
              <a:ext uri="{FF2B5EF4-FFF2-40B4-BE49-F238E27FC236}">
                <a16:creationId xmlns:a16="http://schemas.microsoft.com/office/drawing/2014/main" id="{0CB78AFF-2CA6-1B5F-2CA7-19838FA95555}"/>
              </a:ext>
            </a:extLst>
          </p:cNvPr>
          <p:cNvSpPr txBox="1">
            <a:spLocks/>
          </p:cNvSpPr>
          <p:nvPr/>
        </p:nvSpPr>
        <p:spPr>
          <a:xfrm>
            <a:off x="6251754" y="2280621"/>
            <a:ext cx="3430955" cy="2276294"/>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a:t>      </a:t>
            </a:r>
          </a:p>
        </p:txBody>
      </p:sp>
      <p:pic>
        <p:nvPicPr>
          <p:cNvPr id="18" name="Picture 17" descr="A close-up of a cable&#10;&#10;Description automatically generated">
            <a:extLst>
              <a:ext uri="{FF2B5EF4-FFF2-40B4-BE49-F238E27FC236}">
                <a16:creationId xmlns:a16="http://schemas.microsoft.com/office/drawing/2014/main" id="{F3EF49BF-FD17-516A-90E7-6FCDD0B10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650" y="3572432"/>
            <a:ext cx="1777434" cy="1395108"/>
          </a:xfrm>
          <a:prstGeom prst="rect">
            <a:avLst/>
          </a:prstGeom>
        </p:spPr>
      </p:pic>
      <p:pic>
        <p:nvPicPr>
          <p:cNvPr id="24" name="Picture 23" descr="A blue electronic device with wires&#10;&#10;Description automatically generated">
            <a:extLst>
              <a:ext uri="{FF2B5EF4-FFF2-40B4-BE49-F238E27FC236}">
                <a16:creationId xmlns:a16="http://schemas.microsoft.com/office/drawing/2014/main" id="{D5259F7C-CE84-B693-65FA-25AA69E32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416" y="3572432"/>
            <a:ext cx="1807499" cy="1395108"/>
          </a:xfrm>
          <a:prstGeom prst="rect">
            <a:avLst/>
          </a:prstGeom>
        </p:spPr>
      </p:pic>
      <p:sp>
        <p:nvSpPr>
          <p:cNvPr id="6" name="Content Placeholder 7">
            <a:extLst>
              <a:ext uri="{FF2B5EF4-FFF2-40B4-BE49-F238E27FC236}">
                <a16:creationId xmlns:a16="http://schemas.microsoft.com/office/drawing/2014/main" id="{CBBAD21C-DE5B-68C1-9AC4-2FAFF1E62D39}"/>
              </a:ext>
            </a:extLst>
          </p:cNvPr>
          <p:cNvSpPr txBox="1">
            <a:spLocks/>
          </p:cNvSpPr>
          <p:nvPr/>
        </p:nvSpPr>
        <p:spPr>
          <a:xfrm>
            <a:off x="-467265" y="1705387"/>
            <a:ext cx="5039265" cy="1089104"/>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a:t>Bread board</a:t>
            </a:r>
          </a:p>
          <a:p>
            <a:pPr marL="0" indent="0">
              <a:buNone/>
            </a:pPr>
            <a:r>
              <a:rPr lang="en-US" dirty="0"/>
              <a:t>                       Jumper wires (all 3 types)</a:t>
            </a:r>
          </a:p>
          <a:p>
            <a:pPr marL="0" indent="0">
              <a:buFont typeface="Arial" pitchFamily="34" charset="0"/>
              <a:buNone/>
            </a:pPr>
            <a:endParaRPr lang="en-US" dirty="0"/>
          </a:p>
          <a:p>
            <a:endParaRPr lang="en-US" dirty="0"/>
          </a:p>
        </p:txBody>
      </p:sp>
      <p:pic>
        <p:nvPicPr>
          <p:cNvPr id="9" name="Picture 8" descr="A white rectangular object with red and blue lines&#10;&#10;Description automatically generated">
            <a:extLst>
              <a:ext uri="{FF2B5EF4-FFF2-40B4-BE49-F238E27FC236}">
                <a16:creationId xmlns:a16="http://schemas.microsoft.com/office/drawing/2014/main" id="{3B8F8800-5665-2DF6-8310-1953B846A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613" y="3572432"/>
            <a:ext cx="1718011" cy="1395108"/>
          </a:xfrm>
          <a:prstGeom prst="rect">
            <a:avLst/>
          </a:prstGeom>
        </p:spPr>
      </p:pic>
      <p:pic>
        <p:nvPicPr>
          <p:cNvPr id="13" name="Picture 12" descr="A screwdriver with a yellow handle&#10;&#10;Description automatically generated">
            <a:extLst>
              <a:ext uri="{FF2B5EF4-FFF2-40B4-BE49-F238E27FC236}">
                <a16:creationId xmlns:a16="http://schemas.microsoft.com/office/drawing/2014/main" id="{04B15782-F36E-62E3-653D-E00A7E153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6707" y="3572432"/>
            <a:ext cx="1663286" cy="1382299"/>
          </a:xfrm>
          <a:prstGeom prst="rect">
            <a:avLst/>
          </a:prstGeom>
        </p:spPr>
      </p:pic>
      <p:sp>
        <p:nvSpPr>
          <p:cNvPr id="15" name="Text Placeholder 4">
            <a:extLst>
              <a:ext uri="{FF2B5EF4-FFF2-40B4-BE49-F238E27FC236}">
                <a16:creationId xmlns:a16="http://schemas.microsoft.com/office/drawing/2014/main" id="{A28972CB-891D-2495-9AF9-CA6CB0F184A7}"/>
              </a:ext>
            </a:extLst>
          </p:cNvPr>
          <p:cNvSpPr>
            <a:spLocks noGrp="1"/>
          </p:cNvSpPr>
          <p:nvPr>
            <p:ph type="body" idx="1"/>
          </p:nvPr>
        </p:nvSpPr>
        <p:spPr>
          <a:xfrm>
            <a:off x="52977" y="1188439"/>
            <a:ext cx="4040188" cy="479822"/>
          </a:xfrm>
        </p:spPr>
        <p:txBody>
          <a:bodyPr>
            <a:noAutofit/>
          </a:bodyPr>
          <a:lstStyle/>
          <a:p>
            <a:r>
              <a:rPr lang="en-US" sz="2800" dirty="0"/>
              <a:t>connectivity</a:t>
            </a:r>
          </a:p>
        </p:txBody>
      </p:sp>
    </p:spTree>
    <p:extLst>
      <p:ext uri="{BB962C8B-B14F-4D97-AF65-F5344CB8AC3E}">
        <p14:creationId xmlns:p14="http://schemas.microsoft.com/office/powerpoint/2010/main" val="12399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AAFF7-49A5-A436-1022-1CF502BB05C1}"/>
              </a:ext>
            </a:extLst>
          </p:cNvPr>
          <p:cNvSpPr>
            <a:spLocks noGrp="1"/>
          </p:cNvSpPr>
          <p:nvPr>
            <p:ph type="ctrTitle"/>
          </p:nvPr>
        </p:nvSpPr>
        <p:spPr>
          <a:xfrm>
            <a:off x="4724705" y="2985078"/>
            <a:ext cx="3206805" cy="1400423"/>
          </a:xfrm>
        </p:spPr>
        <p:txBody>
          <a:bodyPr/>
          <a:lstStyle/>
          <a:p>
            <a:r>
              <a:rPr lang="en-US" dirty="0"/>
              <a:t>Circuit diagram</a:t>
            </a:r>
          </a:p>
        </p:txBody>
      </p:sp>
    </p:spTree>
    <p:extLst>
      <p:ext uri="{BB962C8B-B14F-4D97-AF65-F5344CB8AC3E}">
        <p14:creationId xmlns:p14="http://schemas.microsoft.com/office/powerpoint/2010/main" val="364757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Features of the automated green house system</a:t>
            </a:r>
          </a:p>
          <a:p>
            <a:r>
              <a:rPr lang="en-US" dirty="0"/>
              <a:t>Advantages of an IoT system</a:t>
            </a:r>
          </a:p>
          <a:p>
            <a:r>
              <a:rPr lang="en-US" dirty="0"/>
              <a:t>Disadvantages of an IoT system</a:t>
            </a:r>
          </a:p>
          <a:p>
            <a:r>
              <a:rPr lang="en-US" kern="0" dirty="0">
                <a:effectLst/>
                <a:ea typeface="Times New Roman" panose="02020603050405020304" pitchFamily="18" charset="0"/>
              </a:rPr>
              <a:t>Used technologies </a:t>
            </a:r>
            <a:r>
              <a:rPr lang="en-US" sz="1700" kern="0" dirty="0">
                <a:effectLst/>
                <a:ea typeface="Times New Roman" panose="02020603050405020304" pitchFamily="18" charset="0"/>
              </a:rPr>
              <a:t>(</a:t>
            </a:r>
            <a:r>
              <a:rPr lang="en-US" sz="1700" dirty="0"/>
              <a:t>Used language &amp; software tool &amp; MC &amp; power supply &amp; access technology &amp; connections )</a:t>
            </a:r>
          </a:p>
          <a:p>
            <a:r>
              <a:rPr lang="en-US" dirty="0"/>
              <a:t>Why ESP32 instead NODE MCU</a:t>
            </a:r>
          </a:p>
          <a:p>
            <a:r>
              <a:rPr lang="en-US" dirty="0"/>
              <a:t>Why Arduino IoT cloud instead Blynk IoT</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diagram of a computer&#10;&#10;Description automatically generated">
            <a:extLst>
              <a:ext uri="{FF2B5EF4-FFF2-40B4-BE49-F238E27FC236}">
                <a16:creationId xmlns:a16="http://schemas.microsoft.com/office/drawing/2014/main" id="{79D311CF-0241-7B3C-90E5-487F4CB0EB56}"/>
              </a:ext>
            </a:extLst>
          </p:cNvPr>
          <p:cNvPicPr>
            <a:picLocks noChangeAspect="1"/>
          </p:cNvPicPr>
          <p:nvPr/>
        </p:nvPicPr>
        <p:blipFill rotWithShape="1">
          <a:blip r:embed="rId3">
            <a:extLst>
              <a:ext uri="{28A0092B-C50C-407E-A947-70E740481C1C}">
                <a14:useLocalDpi xmlns:a14="http://schemas.microsoft.com/office/drawing/2010/main" val="0"/>
              </a:ext>
            </a:extLst>
          </a:blip>
          <a:srcRect l="441" r="14653" b="-1"/>
          <a:stretch/>
        </p:blipFill>
        <p:spPr>
          <a:xfrm>
            <a:off x="20" y="961"/>
            <a:ext cx="9143980" cy="5142539"/>
          </a:xfrm>
          <a:prstGeom prst="rect">
            <a:avLst/>
          </a:prstGeom>
        </p:spPr>
      </p:pic>
    </p:spTree>
    <p:extLst>
      <p:ext uri="{BB962C8B-B14F-4D97-AF65-F5344CB8AC3E}">
        <p14:creationId xmlns:p14="http://schemas.microsoft.com/office/powerpoint/2010/main" val="54072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AAFF7-49A5-A436-1022-1CF502BB05C1}"/>
              </a:ext>
            </a:extLst>
          </p:cNvPr>
          <p:cNvSpPr>
            <a:spLocks noGrp="1"/>
          </p:cNvSpPr>
          <p:nvPr>
            <p:ph type="ctrTitle"/>
          </p:nvPr>
        </p:nvSpPr>
        <p:spPr>
          <a:xfrm>
            <a:off x="4724705" y="2985078"/>
            <a:ext cx="2435045" cy="1400423"/>
          </a:xfrm>
        </p:spPr>
        <p:txBody>
          <a:bodyPr/>
          <a:lstStyle/>
          <a:p>
            <a:r>
              <a:rPr lang="en-US" dirty="0"/>
              <a:t>Dashboards</a:t>
            </a:r>
          </a:p>
        </p:txBody>
      </p:sp>
    </p:spTree>
    <p:extLst>
      <p:ext uri="{BB962C8B-B14F-4D97-AF65-F5344CB8AC3E}">
        <p14:creationId xmlns:p14="http://schemas.microsoft.com/office/powerpoint/2010/main" val="111595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8650" y="260748"/>
            <a:ext cx="4622718" cy="979856"/>
          </a:xfrm>
        </p:spPr>
        <p:txBody>
          <a:bodyPr vert="horz" lIns="91440" tIns="45720" rIns="91440" bIns="45720" rtlCol="0" anchor="ctr">
            <a:normAutofit/>
          </a:bodyPr>
          <a:lstStyle/>
          <a:p>
            <a:pPr algn="ctr">
              <a:lnSpc>
                <a:spcPct val="90000"/>
              </a:lnSpc>
            </a:pPr>
            <a:r>
              <a:rPr lang="en-US" sz="3900" kern="1200">
                <a:solidFill>
                  <a:schemeClr val="tx1"/>
                </a:solidFill>
                <a:latin typeface="+mj-lt"/>
                <a:ea typeface="+mj-ea"/>
                <a:cs typeface="+mj-cs"/>
              </a:rPr>
              <a:t>Web dashboard</a:t>
            </a:r>
          </a:p>
        </p:txBody>
      </p:sp>
      <p:pic>
        <p:nvPicPr>
          <p:cNvPr id="12" name="Picture 11" descr="A screenshot of a computer&#10;&#10;Description automatically generated">
            <a:extLst>
              <a:ext uri="{FF2B5EF4-FFF2-40B4-BE49-F238E27FC236}">
                <a16:creationId xmlns:a16="http://schemas.microsoft.com/office/drawing/2014/main" id="{6ACC5666-C3A1-45C8-CFAD-2CEB2B7AA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070" y="1384069"/>
            <a:ext cx="6917570" cy="3337727"/>
          </a:xfrm>
          <a:prstGeom prst="rect">
            <a:avLst/>
          </a:prstGeom>
        </p:spPr>
      </p:pic>
    </p:spTree>
    <p:extLst>
      <p:ext uri="{BB962C8B-B14F-4D97-AF65-F5344CB8AC3E}">
        <p14:creationId xmlns:p14="http://schemas.microsoft.com/office/powerpoint/2010/main" val="208050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8650" y="138603"/>
            <a:ext cx="7886700" cy="1129413"/>
          </a:xfrm>
        </p:spPr>
        <p:txBody>
          <a:bodyPr vert="horz" lIns="91440" tIns="45720" rIns="91440" bIns="45720" rtlCol="0" anchor="ctr">
            <a:normAutofit/>
          </a:bodyPr>
          <a:lstStyle/>
          <a:p>
            <a:pPr>
              <a:lnSpc>
                <a:spcPct val="90000"/>
              </a:lnSpc>
            </a:pPr>
            <a:r>
              <a:rPr lang="en-US" sz="3900" kern="1200">
                <a:solidFill>
                  <a:schemeClr val="tx1"/>
                </a:solidFill>
                <a:latin typeface="+mj-lt"/>
                <a:ea typeface="+mj-ea"/>
                <a:cs typeface="+mj-cs"/>
              </a:rPr>
              <a:t>Web dashboard</a:t>
            </a:r>
          </a:p>
        </p:txBody>
      </p:sp>
      <p:pic>
        <p:nvPicPr>
          <p:cNvPr id="3" name="Picture 2" descr="A screenshot of a computer&#10;&#10;Description automatically generated">
            <a:extLst>
              <a:ext uri="{FF2B5EF4-FFF2-40B4-BE49-F238E27FC236}">
                <a16:creationId xmlns:a16="http://schemas.microsoft.com/office/drawing/2014/main" id="{C846D0B9-D3A8-F875-882F-F4D640D9CA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899" y="1384069"/>
            <a:ext cx="6881911" cy="3337727"/>
          </a:xfrm>
          <a:prstGeom prst="rect">
            <a:avLst/>
          </a:prstGeom>
        </p:spPr>
      </p:pic>
    </p:spTree>
    <p:extLst>
      <p:ext uri="{BB962C8B-B14F-4D97-AF65-F5344CB8AC3E}">
        <p14:creationId xmlns:p14="http://schemas.microsoft.com/office/powerpoint/2010/main" val="235548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8650" y="260748"/>
            <a:ext cx="4622718" cy="979856"/>
          </a:xfrm>
        </p:spPr>
        <p:txBody>
          <a:bodyPr vert="horz" lIns="91440" tIns="45720" rIns="91440" bIns="45720" rtlCol="0" anchor="ctr">
            <a:normAutofit/>
          </a:bodyPr>
          <a:lstStyle/>
          <a:p>
            <a:pPr algn="ctr">
              <a:lnSpc>
                <a:spcPct val="90000"/>
              </a:lnSpc>
            </a:pPr>
            <a:r>
              <a:rPr lang="en-US" sz="3900" dirty="0">
                <a:solidFill>
                  <a:schemeClr val="tx1"/>
                </a:solidFill>
              </a:rPr>
              <a:t>Mobile</a:t>
            </a:r>
            <a:r>
              <a:rPr lang="en-US" sz="3900" kern="1200" dirty="0">
                <a:solidFill>
                  <a:schemeClr val="tx1"/>
                </a:solidFill>
                <a:latin typeface="+mj-lt"/>
                <a:ea typeface="+mj-ea"/>
                <a:cs typeface="+mj-cs"/>
              </a:rPr>
              <a:t> dashboard</a:t>
            </a:r>
          </a:p>
        </p:txBody>
      </p:sp>
      <p:pic>
        <p:nvPicPr>
          <p:cNvPr id="3" name="Picture 2" descr="A screenshot of a computer&#10;&#10;Description automatically generated">
            <a:extLst>
              <a:ext uri="{FF2B5EF4-FFF2-40B4-BE49-F238E27FC236}">
                <a16:creationId xmlns:a16="http://schemas.microsoft.com/office/drawing/2014/main" id="{82A7D22A-C36F-5104-5A9C-796CED4BD3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546" y="1384069"/>
            <a:ext cx="6846618" cy="3337727"/>
          </a:xfrm>
          <a:prstGeom prst="rect">
            <a:avLst/>
          </a:prstGeom>
        </p:spPr>
      </p:pic>
    </p:spTree>
    <p:extLst>
      <p:ext uri="{BB962C8B-B14F-4D97-AF65-F5344CB8AC3E}">
        <p14:creationId xmlns:p14="http://schemas.microsoft.com/office/powerpoint/2010/main" val="2919093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8650" y="260748"/>
            <a:ext cx="4622718" cy="979856"/>
          </a:xfrm>
        </p:spPr>
        <p:txBody>
          <a:bodyPr vert="horz" lIns="91440" tIns="45720" rIns="91440" bIns="45720" rtlCol="0" anchor="ctr">
            <a:normAutofit/>
          </a:bodyPr>
          <a:lstStyle/>
          <a:p>
            <a:pPr algn="ctr">
              <a:lnSpc>
                <a:spcPct val="90000"/>
              </a:lnSpc>
            </a:pPr>
            <a:r>
              <a:rPr lang="en-US" sz="3900" dirty="0">
                <a:solidFill>
                  <a:schemeClr val="tx1"/>
                </a:solidFill>
              </a:rPr>
              <a:t>Mobile</a:t>
            </a:r>
            <a:r>
              <a:rPr lang="en-US" sz="3900" kern="1200" dirty="0">
                <a:solidFill>
                  <a:schemeClr val="tx1"/>
                </a:solidFill>
                <a:latin typeface="+mj-lt"/>
                <a:ea typeface="+mj-ea"/>
                <a:cs typeface="+mj-cs"/>
              </a:rPr>
              <a:t> dashboard</a:t>
            </a:r>
          </a:p>
        </p:txBody>
      </p:sp>
      <p:pic>
        <p:nvPicPr>
          <p:cNvPr id="3" name="Picture 2" descr="A screenshot of a computer&#10;&#10;Description automatically generated">
            <a:extLst>
              <a:ext uri="{FF2B5EF4-FFF2-40B4-BE49-F238E27FC236}">
                <a16:creationId xmlns:a16="http://schemas.microsoft.com/office/drawing/2014/main" id="{A8982586-AB63-51D5-6906-500EC2D506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546" y="1384069"/>
            <a:ext cx="6846618" cy="3337727"/>
          </a:xfrm>
          <a:prstGeom prst="rect">
            <a:avLst/>
          </a:prstGeom>
        </p:spPr>
      </p:pic>
    </p:spTree>
    <p:extLst>
      <p:ext uri="{BB962C8B-B14F-4D97-AF65-F5344CB8AC3E}">
        <p14:creationId xmlns:p14="http://schemas.microsoft.com/office/powerpoint/2010/main" val="223122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8650" y="138603"/>
            <a:ext cx="7886700" cy="1129413"/>
          </a:xfrm>
        </p:spPr>
        <p:txBody>
          <a:bodyPr vert="horz" lIns="91440" tIns="45720" rIns="91440" bIns="45720" rtlCol="0" anchor="ctr">
            <a:normAutofit/>
          </a:bodyPr>
          <a:lstStyle/>
          <a:p>
            <a:pPr>
              <a:lnSpc>
                <a:spcPct val="90000"/>
              </a:lnSpc>
            </a:pPr>
            <a:r>
              <a:rPr lang="en-US" sz="3900" dirty="0">
                <a:solidFill>
                  <a:schemeClr val="tx1"/>
                </a:solidFill>
              </a:rPr>
              <a:t>Mobile</a:t>
            </a:r>
            <a:r>
              <a:rPr lang="en-US" sz="3900" kern="1200" dirty="0">
                <a:solidFill>
                  <a:schemeClr val="tx1"/>
                </a:solidFill>
                <a:latin typeface="+mj-lt"/>
                <a:ea typeface="+mj-ea"/>
                <a:cs typeface="+mj-cs"/>
              </a:rPr>
              <a:t> dashboard</a:t>
            </a:r>
          </a:p>
        </p:txBody>
      </p:sp>
      <p:pic>
        <p:nvPicPr>
          <p:cNvPr id="3" name="Picture 2" descr="A screenshot of a computer&#10;&#10;Description automatically generated">
            <a:extLst>
              <a:ext uri="{FF2B5EF4-FFF2-40B4-BE49-F238E27FC236}">
                <a16:creationId xmlns:a16="http://schemas.microsoft.com/office/drawing/2014/main" id="{AA0BED5A-1A7B-ACC6-C900-71640F2C2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546" y="1384069"/>
            <a:ext cx="6846618" cy="3337727"/>
          </a:xfrm>
          <a:prstGeom prst="rect">
            <a:avLst/>
          </a:prstGeom>
        </p:spPr>
      </p:pic>
    </p:spTree>
    <p:extLst>
      <p:ext uri="{BB962C8B-B14F-4D97-AF65-F5344CB8AC3E}">
        <p14:creationId xmlns:p14="http://schemas.microsoft.com/office/powerpoint/2010/main" val="272473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Source code</a:t>
            </a:r>
          </a:p>
        </p:txBody>
      </p:sp>
    </p:spTree>
    <p:extLst>
      <p:ext uri="{BB962C8B-B14F-4D97-AF65-F5344CB8AC3E}">
        <p14:creationId xmlns:p14="http://schemas.microsoft.com/office/powerpoint/2010/main" val="262797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808B6B-5D85-8808-6B61-46B6419E70A2}"/>
              </a:ext>
            </a:extLst>
          </p:cNvPr>
          <p:cNvSpPr txBox="1"/>
          <p:nvPr/>
        </p:nvSpPr>
        <p:spPr>
          <a:xfrm>
            <a:off x="1670605" y="1044700"/>
            <a:ext cx="4586868" cy="4154984"/>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#include &lt;</a:t>
            </a:r>
            <a:r>
              <a:rPr lang="en-US" sz="1100" dirty="0" err="1">
                <a:effectLst/>
                <a:latin typeface="Times New Roman" panose="02020603050405020304" pitchFamily="18" charset="0"/>
                <a:ea typeface="Times New Roman" panose="02020603050405020304" pitchFamily="18" charset="0"/>
              </a:rPr>
              <a:t>DHT.h</a:t>
            </a:r>
            <a:r>
              <a:rPr lang="en-US" sz="1100" dirty="0">
                <a:effectLst/>
                <a:latin typeface="Times New Roman" panose="02020603050405020304" pitchFamily="18" charset="0"/>
                <a:ea typeface="Times New Roman" panose="02020603050405020304" pitchFamily="18" charset="0"/>
              </a:rPr>
              <a:t>&gt;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#include &lt;</a:t>
            </a:r>
            <a:r>
              <a:rPr lang="en-US" sz="1100" dirty="0" err="1">
                <a:effectLst/>
                <a:latin typeface="Times New Roman" panose="02020603050405020304" pitchFamily="18" charset="0"/>
                <a:ea typeface="Times New Roman" panose="02020603050405020304" pitchFamily="18" charset="0"/>
              </a:rPr>
              <a:t>DHT_U.h</a:t>
            </a:r>
            <a:r>
              <a:rPr lang="en-US" sz="1100" dirty="0">
                <a:effectLst/>
                <a:latin typeface="Times New Roman" panose="02020603050405020304" pitchFamily="18" charset="0"/>
                <a:ea typeface="Times New Roman" panose="02020603050405020304" pitchFamily="18" charset="0"/>
              </a:rPr>
              <a:t>&gt;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CloudDimmedLight</a:t>
            </a:r>
            <a:r>
              <a:rPr lang="en-US" sz="1100" dirty="0">
                <a:effectLst/>
                <a:latin typeface="Times New Roman" panose="02020603050405020304" pitchFamily="18" charset="0"/>
                <a:ea typeface="Times New Roman" panose="02020603050405020304" pitchFamily="18" charset="0"/>
              </a:rPr>
              <a:t> led3;</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CloudTemperatureSensor</a:t>
            </a:r>
            <a:r>
              <a:rPr lang="en-US" sz="1100" dirty="0">
                <a:effectLst/>
                <a:latin typeface="Times New Roman" panose="02020603050405020304" pitchFamily="18" charset="0"/>
                <a:ea typeface="Times New Roman" panose="02020603050405020304" pitchFamily="18" charset="0"/>
              </a:rPr>
              <a:t> temperature;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int </a:t>
            </a:r>
            <a:r>
              <a:rPr lang="en-US" sz="1100" dirty="0" err="1">
                <a:effectLst/>
                <a:latin typeface="Times New Roman" panose="02020603050405020304" pitchFamily="18" charset="0"/>
                <a:ea typeface="Times New Roman" panose="02020603050405020304" pitchFamily="18" charset="0"/>
              </a:rPr>
              <a:t>soil_moisture</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bool led;</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bool led2;</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#include "</a:t>
            </a:r>
            <a:r>
              <a:rPr lang="en-US" sz="1100" dirty="0" err="1">
                <a:effectLst/>
                <a:latin typeface="Times New Roman" panose="02020603050405020304" pitchFamily="18" charset="0"/>
                <a:ea typeface="Times New Roman" panose="02020603050405020304" pitchFamily="18" charset="0"/>
              </a:rPr>
              <a:t>thingProperties.h</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led_pin</a:t>
            </a:r>
            <a:r>
              <a:rPr lang="en-US" sz="1100" dirty="0">
                <a:effectLst/>
                <a:latin typeface="Times New Roman" panose="02020603050405020304" pitchFamily="18" charset="0"/>
                <a:ea typeface="Times New Roman" panose="02020603050405020304" pitchFamily="18" charset="0"/>
              </a:rPr>
              <a:t>  = 2;</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led_pin2 = 4;</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led_pin3 = 5;</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brightness;</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ldr_pin</a:t>
            </a:r>
            <a:r>
              <a:rPr lang="en-US" sz="1100" dirty="0">
                <a:effectLst/>
                <a:latin typeface="Times New Roman" panose="02020603050405020304" pitchFamily="18" charset="0"/>
                <a:ea typeface="Times New Roman" panose="02020603050405020304" pitchFamily="18" charset="0"/>
              </a:rPr>
              <a:t>  = 21;</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led_pin4 = 14;</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#define DHT_SENSOR_PIN 13</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#define DHT_SENSOR_TYPE DHT11</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DHT </a:t>
            </a:r>
            <a:r>
              <a:rPr lang="en-US" sz="1100" dirty="0" err="1">
                <a:effectLst/>
                <a:latin typeface="Times New Roman" panose="02020603050405020304" pitchFamily="18" charset="0"/>
                <a:ea typeface="Times New Roman" panose="02020603050405020304" pitchFamily="18" charset="0"/>
              </a:rPr>
              <a:t>dht_sensor</a:t>
            </a:r>
            <a:r>
              <a:rPr lang="en-US" sz="1100" dirty="0">
                <a:effectLst/>
                <a:latin typeface="Times New Roman" panose="02020603050405020304" pitchFamily="18" charset="0"/>
                <a:ea typeface="Times New Roman" panose="02020603050405020304" pitchFamily="18" charset="0"/>
              </a:rPr>
              <a:t>(DHT_SENSOR_PIN,DHT_SENSOR_TYPE);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relay1_pin = 23;</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touch_pin</a:t>
            </a:r>
            <a:r>
              <a:rPr lang="en-US" sz="1100" dirty="0">
                <a:effectLst/>
                <a:latin typeface="Times New Roman" panose="02020603050405020304" pitchFamily="18" charset="0"/>
                <a:ea typeface="Times New Roman" panose="02020603050405020304" pitchFamily="18" charset="0"/>
              </a:rPr>
              <a:t> = 32;</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buzzer_pin</a:t>
            </a:r>
            <a:r>
              <a:rPr lang="en-US" sz="1100" dirty="0">
                <a:effectLst/>
                <a:latin typeface="Times New Roman" panose="02020603050405020304" pitchFamily="18" charset="0"/>
                <a:ea typeface="Times New Roman" panose="02020603050405020304" pitchFamily="18" charset="0"/>
              </a:rPr>
              <a:t> = 18;</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soil_moisture_pin</a:t>
            </a:r>
            <a:r>
              <a:rPr lang="en-US" sz="1100" dirty="0">
                <a:effectLst/>
                <a:latin typeface="Times New Roman" panose="02020603050405020304" pitchFamily="18" charset="0"/>
                <a:ea typeface="Times New Roman" panose="02020603050405020304" pitchFamily="18" charset="0"/>
              </a:rPr>
              <a:t> = 34;</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relay2_pin = 15;</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int </a:t>
            </a:r>
            <a:r>
              <a:rPr lang="en-US" sz="1100" dirty="0" err="1">
                <a:effectLst/>
                <a:latin typeface="Times New Roman" panose="02020603050405020304" pitchFamily="18" charset="0"/>
                <a:ea typeface="Times New Roman" panose="02020603050405020304" pitchFamily="18" charset="0"/>
              </a:rPr>
              <a:t>fan_pin</a:t>
            </a:r>
            <a:r>
              <a:rPr lang="en-US" sz="1100" dirty="0">
                <a:effectLst/>
                <a:latin typeface="Times New Roman" panose="02020603050405020304" pitchFamily="18" charset="0"/>
                <a:ea typeface="Times New Roman" panose="02020603050405020304" pitchFamily="18" charset="0"/>
              </a:rPr>
              <a:t> = 19;</a:t>
            </a: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577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14A0A-0AEC-8C66-10D2-C3354FF7B909}"/>
              </a:ext>
            </a:extLst>
          </p:cNvPr>
          <p:cNvSpPr txBox="1"/>
          <p:nvPr/>
        </p:nvSpPr>
        <p:spPr>
          <a:xfrm>
            <a:off x="1670605" y="1044700"/>
            <a:ext cx="4586868" cy="4324261"/>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void setup() {</a:t>
            </a:r>
          </a:p>
          <a:p>
            <a:pPr marL="0" marR="0">
              <a:spcBef>
                <a:spcPts val="0"/>
              </a:spcBef>
              <a:spcAft>
                <a:spcPts val="0"/>
              </a:spcAft>
            </a:pPr>
            <a:r>
              <a:rPr lang="en-US" sz="1100" dirty="0" err="1">
                <a:effectLst/>
                <a:latin typeface="Times New Roman" panose="02020603050405020304" pitchFamily="18" charset="0"/>
                <a:ea typeface="Times New Roman" panose="02020603050405020304" pitchFamily="18" charset="0"/>
              </a:rPr>
              <a:t>Serial.begin</a:t>
            </a:r>
            <a:r>
              <a:rPr lang="en-US" sz="1100" dirty="0">
                <a:effectLst/>
                <a:latin typeface="Times New Roman" panose="02020603050405020304" pitchFamily="18" charset="0"/>
                <a:ea typeface="Times New Roman" panose="02020603050405020304" pitchFamily="18" charset="0"/>
              </a:rPr>
              <a:t>(9600);</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led_pin</a:t>
            </a:r>
            <a:r>
              <a:rPr lang="en-US" sz="1100" dirty="0">
                <a:effectLst/>
                <a:latin typeface="Times New Roman" panose="02020603050405020304" pitchFamily="18" charset="0"/>
                <a:ea typeface="Times New Roman" panose="02020603050405020304" pitchFamily="18" charset="0"/>
              </a:rPr>
              <a:t>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(led_pin2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ldr_pin</a:t>
            </a:r>
            <a:r>
              <a:rPr lang="en-US" sz="1100" dirty="0">
                <a:effectLst/>
                <a:latin typeface="Times New Roman" panose="02020603050405020304" pitchFamily="18" charset="0"/>
                <a:ea typeface="Times New Roman" panose="02020603050405020304" pitchFamily="18" charset="0"/>
              </a:rPr>
              <a:t> , INPUT);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(led_pin3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(led_pin4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(DHT_SENSOR_PIN , INPUT);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dht_sensor.begin</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(relay1_pin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touch_pin</a:t>
            </a:r>
            <a:r>
              <a:rPr lang="en-US" sz="1100" dirty="0">
                <a:effectLst/>
                <a:latin typeface="Times New Roman" panose="02020603050405020304" pitchFamily="18" charset="0"/>
                <a:ea typeface="Times New Roman" panose="02020603050405020304" pitchFamily="18" charset="0"/>
              </a:rPr>
              <a:t> , INPUT);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buzzer_pin</a:t>
            </a:r>
            <a:r>
              <a:rPr lang="en-US" sz="1100" dirty="0">
                <a:effectLst/>
                <a:latin typeface="Times New Roman" panose="02020603050405020304" pitchFamily="18" charset="0"/>
                <a:ea typeface="Times New Roman" panose="02020603050405020304" pitchFamily="18" charset="0"/>
              </a:rPr>
              <a:t>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soil_moisture_pin</a:t>
            </a:r>
            <a:r>
              <a:rPr lang="en-US" sz="1100" dirty="0">
                <a:effectLst/>
                <a:latin typeface="Times New Roman" panose="02020603050405020304" pitchFamily="18" charset="0"/>
                <a:ea typeface="Times New Roman" panose="02020603050405020304" pitchFamily="18" charset="0"/>
              </a:rPr>
              <a:t> , INPUT);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(relay2_pin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pinMode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fan_pin</a:t>
            </a:r>
            <a:r>
              <a:rPr lang="en-US" sz="1100" dirty="0">
                <a:effectLst/>
                <a:latin typeface="Times New Roman" panose="02020603050405020304" pitchFamily="18" charset="0"/>
                <a:ea typeface="Times New Roman" panose="02020603050405020304" pitchFamily="18" charset="0"/>
              </a:rPr>
              <a:t> , OUTPUT);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delay(1500);</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initProperties</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 Connect to Arduino IoT Cloud</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ArduinoCloud.begin</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ArduinoIoTPreferredConnection</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err="1">
                <a:effectLst/>
                <a:latin typeface="Times New Roman" panose="02020603050405020304" pitchFamily="18" charset="0"/>
                <a:ea typeface="Times New Roman" panose="02020603050405020304" pitchFamily="18" charset="0"/>
              </a:rPr>
              <a:t>setDebugMessageLevel</a:t>
            </a:r>
            <a:r>
              <a:rPr lang="en-US" sz="1100" dirty="0">
                <a:effectLst/>
                <a:latin typeface="Times New Roman" panose="02020603050405020304" pitchFamily="18" charset="0"/>
                <a:ea typeface="Times New Roman" panose="02020603050405020304" pitchFamily="18" charset="0"/>
              </a:rPr>
              <a:t>(2);</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ArduinoCloud.printDebugInfo</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7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5" y="1655520"/>
            <a:ext cx="8246070" cy="3111742"/>
          </a:xfrm>
        </p:spPr>
        <p:txBody>
          <a:bodyPr>
            <a:normAutofit fontScale="85000" lnSpcReduction="20000"/>
          </a:bodyPr>
          <a:lstStyle/>
          <a:p>
            <a:pPr marL="514350" indent="-514350">
              <a:buFont typeface="+mj-lt"/>
              <a:buAutoNum type="arabicParenR"/>
            </a:pPr>
            <a:r>
              <a:rPr lang="en-US" dirty="0"/>
              <a:t>Automated Lightning system </a:t>
            </a:r>
          </a:p>
          <a:p>
            <a:pPr marL="514350" indent="-514350">
              <a:buFont typeface="+mj-lt"/>
              <a:buAutoNum type="arabicParenR"/>
            </a:pPr>
            <a:r>
              <a:rPr lang="en-US" dirty="0"/>
              <a:t>Automated Security system</a:t>
            </a:r>
          </a:p>
          <a:p>
            <a:pPr marL="514350" indent="-514350">
              <a:buFont typeface="+mj-lt"/>
              <a:buAutoNum type="arabicParenR"/>
            </a:pPr>
            <a:r>
              <a:rPr lang="en-US" dirty="0"/>
              <a:t>Automated Temperature controlling system</a:t>
            </a:r>
          </a:p>
          <a:p>
            <a:pPr marL="514350" indent="-514350">
              <a:buFont typeface="+mj-lt"/>
              <a:buAutoNum type="arabicParenR"/>
            </a:pPr>
            <a:r>
              <a:rPr lang="en-US" dirty="0"/>
              <a:t>Automated Watering system</a:t>
            </a:r>
          </a:p>
          <a:p>
            <a:r>
              <a:rPr lang="en-US" dirty="0"/>
              <a:t>Circuit diagram</a:t>
            </a:r>
          </a:p>
          <a:p>
            <a:r>
              <a:rPr lang="en-US" dirty="0"/>
              <a:t>Source code</a:t>
            </a:r>
          </a:p>
          <a:p>
            <a:r>
              <a:rPr lang="en-US" dirty="0"/>
              <a:t>Dashboards</a:t>
            </a:r>
          </a:p>
          <a:p>
            <a:r>
              <a:rPr lang="en-US" dirty="0"/>
              <a:t>conclusion</a:t>
            </a:r>
          </a:p>
          <a:p>
            <a:endParaRPr lang="en-US" dirty="0"/>
          </a:p>
          <a:p>
            <a:endParaRPr lang="en-US" dirty="0"/>
          </a:p>
        </p:txBody>
      </p:sp>
    </p:spTree>
    <p:extLst>
      <p:ext uri="{BB962C8B-B14F-4D97-AF65-F5344CB8AC3E}">
        <p14:creationId xmlns:p14="http://schemas.microsoft.com/office/powerpoint/2010/main" val="2631764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4F509-8389-2E09-5101-8A8C0ADD3BF9}"/>
              </a:ext>
            </a:extLst>
          </p:cNvPr>
          <p:cNvSpPr txBox="1"/>
          <p:nvPr/>
        </p:nvSpPr>
        <p:spPr>
          <a:xfrm>
            <a:off x="1823310" y="1197405"/>
            <a:ext cx="4586868" cy="3647152"/>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void loop()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ArduinoCloud.update</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a:t>
            </a:r>
            <a:r>
              <a:rPr lang="en-US" sz="1100" dirty="0" err="1">
                <a:effectLst/>
                <a:latin typeface="Times New Roman" panose="02020603050405020304" pitchFamily="18" charset="0"/>
                <a:ea typeface="Times New Roman" panose="02020603050405020304" pitchFamily="18" charset="0"/>
              </a:rPr>
              <a:t>digitalRead</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ldr_pin</a:t>
            </a:r>
            <a:r>
              <a:rPr lang="en-US" sz="1100" dirty="0">
                <a:effectLst/>
                <a:latin typeface="Times New Roman" panose="02020603050405020304" pitchFamily="18" charset="0"/>
                <a:ea typeface="Times New Roman" panose="02020603050405020304" pitchFamily="18" charset="0"/>
              </a:rPr>
              <a:t>)==1)</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(led_pin4,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else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(led_pin4, LOW);</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float humidity=</a:t>
            </a:r>
            <a:r>
              <a:rPr lang="en-US" sz="1100" dirty="0" err="1">
                <a:effectLst/>
                <a:latin typeface="Times New Roman" panose="02020603050405020304" pitchFamily="18" charset="0"/>
                <a:ea typeface="Times New Roman" panose="02020603050405020304" pitchFamily="18" charset="0"/>
              </a:rPr>
              <a:t>dht_sensor.readHumidity</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Serial.print</a:t>
            </a:r>
            <a:r>
              <a:rPr lang="en-US" sz="1100" dirty="0">
                <a:effectLst/>
                <a:latin typeface="Times New Roman" panose="02020603050405020304" pitchFamily="18" charset="0"/>
                <a:ea typeface="Times New Roman" panose="02020603050405020304" pitchFamily="18" charset="0"/>
              </a:rPr>
              <a:t>("Humidity");</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Serial.print</a:t>
            </a:r>
            <a:r>
              <a:rPr lang="en-US" sz="1100" dirty="0">
                <a:effectLst/>
                <a:latin typeface="Times New Roman" panose="02020603050405020304" pitchFamily="18" charset="0"/>
                <a:ea typeface="Times New Roman" panose="02020603050405020304" pitchFamily="18" charset="0"/>
              </a:rPr>
              <a:t>(humidity);</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temperature=</a:t>
            </a:r>
            <a:r>
              <a:rPr lang="en-US" sz="1100" dirty="0" err="1">
                <a:effectLst/>
                <a:latin typeface="Times New Roman" panose="02020603050405020304" pitchFamily="18" charset="0"/>
                <a:ea typeface="Times New Roman" panose="02020603050405020304" pitchFamily="18" charset="0"/>
              </a:rPr>
              <a:t>dht_sensor.readTemperature</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Serial.print</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Tempereture</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Serial.print</a:t>
            </a:r>
            <a:r>
              <a:rPr lang="en-US" sz="1100" dirty="0">
                <a:effectLst/>
                <a:latin typeface="Times New Roman" panose="02020603050405020304" pitchFamily="18" charset="0"/>
                <a:ea typeface="Times New Roman" panose="02020603050405020304" pitchFamily="18" charset="0"/>
              </a:rPr>
              <a:t>(temperature);</a:t>
            </a:r>
          </a:p>
        </p:txBody>
      </p:sp>
    </p:spTree>
    <p:extLst>
      <p:ext uri="{BB962C8B-B14F-4D97-AF65-F5344CB8AC3E}">
        <p14:creationId xmlns:p14="http://schemas.microsoft.com/office/powerpoint/2010/main" val="2054720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FA36D-5131-4014-A5C5-44FD89582FB0}"/>
              </a:ext>
            </a:extLst>
          </p:cNvPr>
          <p:cNvSpPr txBox="1"/>
          <p:nvPr/>
        </p:nvSpPr>
        <p:spPr>
          <a:xfrm>
            <a:off x="1823310" y="1044700"/>
            <a:ext cx="4733855" cy="3816429"/>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if(temperature&lt;25)</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(relay1_pin,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else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fan_pin</a:t>
            </a:r>
            <a:r>
              <a:rPr lang="en-US" sz="1100" dirty="0">
                <a:effectLst/>
                <a:latin typeface="Times New Roman" panose="02020603050405020304" pitchFamily="18" charset="0"/>
                <a:ea typeface="Times New Roman" panose="02020603050405020304" pitchFamily="18" charset="0"/>
              </a:rPr>
              <a:t>,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US" sz="11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//security system</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a:t>
            </a:r>
            <a:r>
              <a:rPr lang="en-US" sz="1100" dirty="0" err="1">
                <a:effectLst/>
                <a:latin typeface="Times New Roman" panose="02020603050405020304" pitchFamily="18" charset="0"/>
                <a:ea typeface="Times New Roman" panose="02020603050405020304" pitchFamily="18" charset="0"/>
              </a:rPr>
              <a:t>digitalRead</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touch_pin</a:t>
            </a:r>
            <a:r>
              <a:rPr lang="en-US" sz="1100" dirty="0">
                <a:effectLst/>
                <a:latin typeface="Times New Roman" panose="02020603050405020304" pitchFamily="18" charset="0"/>
                <a:ea typeface="Times New Roman" panose="02020603050405020304" pitchFamily="18" charset="0"/>
              </a:rPr>
              <a:t>)==1)</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buzzer_pin</a:t>
            </a:r>
            <a:r>
              <a:rPr lang="en-US" sz="1100" dirty="0">
                <a:effectLst/>
                <a:latin typeface="Times New Roman" panose="02020603050405020304" pitchFamily="18" charset="0"/>
                <a:ea typeface="Times New Roman" panose="02020603050405020304" pitchFamily="18" charset="0"/>
              </a:rPr>
              <a:t>,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latin typeface="Times New Roman" panose="02020603050405020304" pitchFamily="18" charset="0"/>
                <a:ea typeface="Times New Roman" panose="02020603050405020304" pitchFamily="18" charset="0"/>
              </a:rPr>
              <a:t>else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buzzer_pin</a:t>
            </a:r>
            <a:r>
              <a:rPr lang="en-US" sz="1100" dirty="0">
                <a:effectLst/>
                <a:latin typeface="Times New Roman" panose="02020603050405020304" pitchFamily="18" charset="0"/>
                <a:ea typeface="Times New Roman" panose="02020603050405020304" pitchFamily="18" charset="0"/>
              </a:rPr>
              <a:t>, LOW);</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latin typeface="Times New Roman" panose="02020603050405020304" pitchFamily="18" charset="0"/>
              </a:rPr>
              <a:t>//irrigation system</a:t>
            </a:r>
            <a:endParaRPr lang="en-US" sz="1100" dirty="0"/>
          </a:p>
        </p:txBody>
      </p:sp>
    </p:spTree>
    <p:extLst>
      <p:ext uri="{BB962C8B-B14F-4D97-AF65-F5344CB8AC3E}">
        <p14:creationId xmlns:p14="http://schemas.microsoft.com/office/powerpoint/2010/main" val="2892054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8D5FC7-05D5-E30E-627A-C6C141DE8B21}"/>
              </a:ext>
            </a:extLst>
          </p:cNvPr>
          <p:cNvSpPr txBox="1"/>
          <p:nvPr/>
        </p:nvSpPr>
        <p:spPr>
          <a:xfrm>
            <a:off x="1976015" y="3182570"/>
            <a:ext cx="4586868" cy="2123658"/>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void </a:t>
            </a:r>
            <a:r>
              <a:rPr lang="en-US" sz="1100" dirty="0" err="1">
                <a:effectLst/>
                <a:latin typeface="Times New Roman" panose="02020603050405020304" pitchFamily="18" charset="0"/>
                <a:ea typeface="Times New Roman" panose="02020603050405020304" pitchFamily="18" charset="0"/>
              </a:rPr>
              <a:t>onLedChange</a:t>
            </a: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 (led)</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led_pin</a:t>
            </a:r>
            <a:r>
              <a:rPr lang="en-US" sz="1100" dirty="0">
                <a:effectLst/>
                <a:latin typeface="Times New Roman" panose="02020603050405020304" pitchFamily="18" charset="0"/>
                <a:ea typeface="Times New Roman" panose="02020603050405020304" pitchFamily="18" charset="0"/>
              </a:rPr>
              <a:t>,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else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led_pin</a:t>
            </a:r>
            <a:r>
              <a:rPr lang="en-US" sz="1100" dirty="0">
                <a:effectLst/>
                <a:latin typeface="Times New Roman" panose="02020603050405020304" pitchFamily="18" charset="0"/>
                <a:ea typeface="Times New Roman" panose="02020603050405020304" pitchFamily="18" charset="0"/>
              </a:rPr>
              <a:t>, LOW);</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1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679B2E45-265A-D5B3-B135-E2EFD91C3992}"/>
              </a:ext>
            </a:extLst>
          </p:cNvPr>
          <p:cNvSpPr txBox="1"/>
          <p:nvPr/>
        </p:nvSpPr>
        <p:spPr>
          <a:xfrm>
            <a:off x="1976015" y="1044700"/>
            <a:ext cx="4586868" cy="2123658"/>
          </a:xfrm>
          <a:prstGeom prst="rect">
            <a:avLst/>
          </a:prstGeom>
          <a:noFill/>
        </p:spPr>
        <p:txBody>
          <a:bodyPr wrap="square">
            <a:spAutoFit/>
          </a:bodyPr>
          <a:lstStyle/>
          <a:p>
            <a:pPr marL="0" marR="0">
              <a:spcBef>
                <a:spcPts val="0"/>
              </a:spcBef>
              <a:spcAft>
                <a:spcPts val="0"/>
              </a:spcAft>
            </a:pPr>
            <a:r>
              <a:rPr lang="en-US" sz="1100" dirty="0" err="1">
                <a:effectLst/>
                <a:latin typeface="Times New Roman" panose="02020603050405020304" pitchFamily="18" charset="0"/>
                <a:ea typeface="Times New Roman" panose="02020603050405020304" pitchFamily="18" charset="0"/>
              </a:rPr>
              <a:t>soil_moisture</a:t>
            </a:r>
            <a:r>
              <a:rPr lang="en-US" sz="1100" dirty="0">
                <a:effectLst/>
                <a:latin typeface="Times New Roman" panose="02020603050405020304" pitchFamily="18" charset="0"/>
                <a:ea typeface="Times New Roman" panose="02020603050405020304" pitchFamily="18" charset="0"/>
              </a:rPr>
              <a:t> = </a:t>
            </a:r>
            <a:r>
              <a:rPr lang="en-US" sz="1100" dirty="0" err="1">
                <a:effectLst/>
                <a:latin typeface="Times New Roman" panose="02020603050405020304" pitchFamily="18" charset="0"/>
                <a:ea typeface="Times New Roman" panose="02020603050405020304" pitchFamily="18" charset="0"/>
              </a:rPr>
              <a:t>analogRead</a:t>
            </a:r>
            <a:r>
              <a:rPr lang="en-US" sz="1100" dirty="0">
                <a:effectLst/>
                <a:latin typeface="Times New Roman" panose="02020603050405020304" pitchFamily="18" charset="0"/>
                <a:ea typeface="Times New Roman" panose="02020603050405020304" pitchFamily="18" charset="0"/>
              </a:rPr>
              <a:t>(</a:t>
            </a:r>
            <a:r>
              <a:rPr lang="en-US" sz="1100" dirty="0" err="1">
                <a:effectLst/>
                <a:latin typeface="Times New Roman" panose="02020603050405020304" pitchFamily="18" charset="0"/>
                <a:ea typeface="Times New Roman" panose="02020603050405020304" pitchFamily="18" charset="0"/>
              </a:rPr>
              <a:t>soil_moisture_pin</a:t>
            </a:r>
            <a:r>
              <a:rPr lang="en-US" sz="11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a:t>
            </a:r>
            <a:r>
              <a:rPr lang="en-US" sz="1100" dirty="0" err="1">
                <a:effectLst/>
                <a:latin typeface="Times New Roman" panose="02020603050405020304" pitchFamily="18" charset="0"/>
                <a:ea typeface="Times New Roman" panose="02020603050405020304" pitchFamily="18" charset="0"/>
              </a:rPr>
              <a:t>soil_moisture</a:t>
            </a:r>
            <a:r>
              <a:rPr lang="en-US" sz="1100" dirty="0">
                <a:effectLst/>
                <a:latin typeface="Times New Roman" panose="02020603050405020304" pitchFamily="18" charset="0"/>
                <a:ea typeface="Times New Roman" panose="02020603050405020304" pitchFamily="18" charset="0"/>
              </a:rPr>
              <a:t>&gt;1200)</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(relay1_pin,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latin typeface="Times New Roman" panose="02020603050405020304" pitchFamily="18" charset="0"/>
                <a:ea typeface="Times New Roman" panose="02020603050405020304" pitchFamily="18" charset="0"/>
              </a:rPr>
              <a:t> else</a:t>
            </a:r>
          </a:p>
          <a:p>
            <a:pPr marL="0" marR="0">
              <a:spcBef>
                <a:spcPts val="0"/>
              </a:spcBef>
              <a:spcAft>
                <a:spcPts val="0"/>
              </a:spcAft>
            </a:pPr>
            <a:r>
              <a:rPr lang="en-US" sz="1100" dirty="0">
                <a:latin typeface="Times New Roman" panose="02020603050405020304" pitchFamily="18" charset="0"/>
                <a:ea typeface="Times New Roman" panose="02020603050405020304" pitchFamily="18" charset="0"/>
              </a:rPr>
              <a:t>{</a:t>
            </a:r>
          </a:p>
          <a:p>
            <a:pPr marL="0" marR="0">
              <a:spcBef>
                <a:spcPts val="0"/>
              </a:spcBef>
              <a:spcAft>
                <a:spcPts val="0"/>
              </a:spcAft>
            </a:pPr>
            <a:r>
              <a:rPr lang="en-US" sz="1100" dirty="0">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(relay1_pin, LOW);</a:t>
            </a:r>
            <a:endParaRPr lang="en-US" sz="11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delay(2000);</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a:t>
            </a:r>
            <a:endParaRPr lang="en-US" sz="1100" dirty="0"/>
          </a:p>
        </p:txBody>
      </p:sp>
    </p:spTree>
    <p:extLst>
      <p:ext uri="{BB962C8B-B14F-4D97-AF65-F5344CB8AC3E}">
        <p14:creationId xmlns:p14="http://schemas.microsoft.com/office/powerpoint/2010/main" val="3975644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2A79D-BAAD-9F56-0BEF-BC908E787408}"/>
              </a:ext>
            </a:extLst>
          </p:cNvPr>
          <p:cNvSpPr txBox="1"/>
          <p:nvPr/>
        </p:nvSpPr>
        <p:spPr>
          <a:xfrm>
            <a:off x="2128720" y="3527673"/>
            <a:ext cx="4590585" cy="1615827"/>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void onLed3Change()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brightness=led3.getBrightness();</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if(brightness&gt;0)</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analogWrite</a:t>
            </a:r>
            <a:r>
              <a:rPr lang="en-US" sz="1100" dirty="0">
                <a:effectLst/>
                <a:latin typeface="Times New Roman" panose="02020603050405020304" pitchFamily="18" charset="0"/>
                <a:ea typeface="Times New Roman" panose="02020603050405020304" pitchFamily="18" charset="0"/>
              </a:rPr>
              <a:t>(led_pin3, brightness);</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a:t>
            </a:r>
          </a:p>
        </p:txBody>
      </p:sp>
      <p:sp>
        <p:nvSpPr>
          <p:cNvPr id="3" name="TextBox 2">
            <a:extLst>
              <a:ext uri="{FF2B5EF4-FFF2-40B4-BE49-F238E27FC236}">
                <a16:creationId xmlns:a16="http://schemas.microsoft.com/office/drawing/2014/main" id="{F5D39DD9-C54E-ED39-A378-438EAC15B34A}"/>
              </a:ext>
            </a:extLst>
          </p:cNvPr>
          <p:cNvSpPr txBox="1"/>
          <p:nvPr/>
        </p:nvSpPr>
        <p:spPr>
          <a:xfrm>
            <a:off x="2128720" y="1502815"/>
            <a:ext cx="4586868" cy="1615827"/>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void onLed2Change()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if (led2)</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(led_pin2, HIGH);</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else</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digitalWrite</a:t>
            </a:r>
            <a:r>
              <a:rPr lang="en-US" sz="1100" dirty="0">
                <a:effectLst/>
                <a:latin typeface="Times New Roman" panose="02020603050405020304" pitchFamily="18" charset="0"/>
                <a:ea typeface="Times New Roman" panose="02020603050405020304" pitchFamily="18" charset="0"/>
              </a:rPr>
              <a:t>(led_pin2, LOW);</a:t>
            </a: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943128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Conclusion</a:t>
            </a:r>
          </a:p>
        </p:txBody>
      </p:sp>
      <p:sp>
        <p:nvSpPr>
          <p:cNvPr id="8" name="Content Placeholder 7"/>
          <p:cNvSpPr>
            <a:spLocks noGrp="1"/>
          </p:cNvSpPr>
          <p:nvPr>
            <p:ph sz="quarter" idx="4"/>
          </p:nvPr>
        </p:nvSpPr>
        <p:spPr>
          <a:xfrm>
            <a:off x="448965" y="2113635"/>
            <a:ext cx="8179054" cy="2428999"/>
          </a:xfrm>
        </p:spPr>
        <p:txBody>
          <a:bodyPr>
            <a:normAutofit/>
          </a:bodyPr>
          <a:lstStyle/>
          <a:p>
            <a:pPr marL="0" indent="0">
              <a:buNone/>
            </a:pPr>
            <a:r>
              <a:rPr lang="en-US" b="0" i="0" dirty="0">
                <a:solidFill>
                  <a:srgbClr val="374151"/>
                </a:solidFill>
                <a:effectLst/>
                <a:latin typeface="Söhne"/>
              </a:rPr>
              <a:t>In summary, an automated IoT greenhouse has the potential to revolutionize agriculture by precisely controlling environmental factors, leading to better plant growth, increased crop yields, and reduced resource wastage. These smart greenhouses can significantly contribute to sustainable and efficient food production.</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1CE69-EAF0-AD31-DEC4-0403C9968AC3}"/>
              </a:ext>
            </a:extLst>
          </p:cNvPr>
          <p:cNvSpPr txBox="1"/>
          <p:nvPr/>
        </p:nvSpPr>
        <p:spPr>
          <a:xfrm>
            <a:off x="3044950" y="2724455"/>
            <a:ext cx="2901395" cy="707886"/>
          </a:xfrm>
          <a:prstGeom prst="rect">
            <a:avLst/>
          </a:prstGeom>
          <a:noFill/>
        </p:spPr>
        <p:txBody>
          <a:bodyPr wrap="square" rtlCol="0">
            <a:spAutoFit/>
          </a:bodyPr>
          <a:lstStyle/>
          <a:p>
            <a:r>
              <a:rPr lang="en-US" sz="4000" dirty="0">
                <a:solidFill>
                  <a:schemeClr val="accent3">
                    <a:lumMod val="50000"/>
                  </a:schemeClr>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Introduction</a:t>
            </a:r>
          </a:p>
        </p:txBody>
      </p:sp>
      <p:sp>
        <p:nvSpPr>
          <p:cNvPr id="5" name="Content Placeholder 4"/>
          <p:cNvSpPr>
            <a:spLocks noGrp="1"/>
          </p:cNvSpPr>
          <p:nvPr>
            <p:ph idx="1"/>
          </p:nvPr>
        </p:nvSpPr>
        <p:spPr/>
        <p:txBody>
          <a:bodyPr>
            <a:normAutofit/>
          </a:bodyPr>
          <a:lstStyle/>
          <a:p>
            <a:r>
              <a:rPr lang="en-US" sz="2400" b="0" i="0" dirty="0">
                <a:solidFill>
                  <a:srgbClr val="374151"/>
                </a:solidFill>
                <a:effectLst/>
                <a:latin typeface="Söhne"/>
              </a:rPr>
              <a:t>An automated IoT (Internet of Things) greenhouse is a technologically advanced agricultural facility designed to optimize and control the environment within the greenhouse to support better plant growth. It leverages a network of interconnected sensors, actuators, and control systems to monitor and adjust various environmental parameters</a:t>
            </a:r>
            <a:endParaRPr lang="en-US" sz="2400"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Advantages</a:t>
            </a:r>
          </a:p>
        </p:txBody>
      </p:sp>
      <p:sp>
        <p:nvSpPr>
          <p:cNvPr id="6" name="Content Placeholder 4">
            <a:extLst>
              <a:ext uri="{FF2B5EF4-FFF2-40B4-BE49-F238E27FC236}">
                <a16:creationId xmlns:a16="http://schemas.microsoft.com/office/drawing/2014/main" id="{D28EFEDE-1072-E653-4656-065AF5809527}"/>
              </a:ext>
            </a:extLst>
          </p:cNvPr>
          <p:cNvSpPr>
            <a:spLocks noGrp="1"/>
          </p:cNvSpPr>
          <p:nvPr>
            <p:ph idx="1"/>
          </p:nvPr>
        </p:nvSpPr>
        <p:spPr>
          <a:xfrm>
            <a:off x="476250" y="1196975"/>
            <a:ext cx="5948363" cy="3576638"/>
          </a:xfrm>
        </p:spPr>
        <p:txBody>
          <a:bodyPr>
            <a:normAutofit/>
          </a:bodyPr>
          <a:lstStyle/>
          <a:p>
            <a:r>
              <a:rPr lang="en-US" sz="2400" dirty="0"/>
              <a:t>Can change environment states for better plant growth  </a:t>
            </a:r>
          </a:p>
          <a:p>
            <a:r>
              <a:rPr lang="en-US" sz="2400" dirty="0"/>
              <a:t>Reduce human involve </a:t>
            </a:r>
          </a:p>
          <a:p>
            <a:r>
              <a:rPr lang="en-US" sz="2400" dirty="0"/>
              <a:t>Can control remotely</a:t>
            </a:r>
          </a:p>
          <a:p>
            <a:r>
              <a:rPr lang="en-US" sz="2400" dirty="0"/>
              <a:t>Real time data monitoring</a:t>
            </a:r>
          </a:p>
          <a:p>
            <a:r>
              <a:rPr lang="en-US" sz="2400" dirty="0"/>
              <a:t>Data analysis and make decisions </a:t>
            </a:r>
          </a:p>
        </p:txBody>
      </p:sp>
    </p:spTree>
    <p:extLst>
      <p:ext uri="{BB962C8B-B14F-4D97-AF65-F5344CB8AC3E}">
        <p14:creationId xmlns:p14="http://schemas.microsoft.com/office/powerpoint/2010/main" val="194003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Features of the automated green house system</a:t>
            </a:r>
          </a:p>
        </p:txBody>
      </p:sp>
      <p:sp>
        <p:nvSpPr>
          <p:cNvPr id="5" name="Content Placeholder 4"/>
          <p:cNvSpPr>
            <a:spLocks noGrp="1"/>
          </p:cNvSpPr>
          <p:nvPr>
            <p:ph idx="1"/>
          </p:nvPr>
        </p:nvSpPr>
        <p:spPr>
          <a:xfrm>
            <a:off x="494457" y="1655520"/>
            <a:ext cx="6843902" cy="3576168"/>
          </a:xfrm>
        </p:spPr>
        <p:txBody>
          <a:bodyPr>
            <a:normAutofit/>
          </a:bodyPr>
          <a:lstStyle/>
          <a:p>
            <a:r>
              <a:rPr lang="en-US" sz="2400" dirty="0"/>
              <a:t>Automated Lightning system </a:t>
            </a:r>
          </a:p>
          <a:p>
            <a:r>
              <a:rPr lang="en-US" sz="2400" dirty="0"/>
              <a:t>Automated Security system</a:t>
            </a:r>
          </a:p>
          <a:p>
            <a:r>
              <a:rPr lang="en-US" sz="2400" dirty="0"/>
              <a:t>Automated Temperature controlling system</a:t>
            </a:r>
          </a:p>
          <a:p>
            <a:r>
              <a:rPr lang="en-US" sz="2400" dirty="0"/>
              <a:t>Automated Watering system</a:t>
            </a:r>
          </a:p>
        </p:txBody>
      </p:sp>
    </p:spTree>
    <p:extLst>
      <p:ext uri="{BB962C8B-B14F-4D97-AF65-F5344CB8AC3E}">
        <p14:creationId xmlns:p14="http://schemas.microsoft.com/office/powerpoint/2010/main" val="251090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48965" y="1148572"/>
            <a:ext cx="4827260" cy="479822"/>
          </a:xfrm>
        </p:spPr>
        <p:txBody>
          <a:bodyPr>
            <a:noAutofit/>
          </a:bodyPr>
          <a:lstStyle/>
          <a:p>
            <a:r>
              <a:rPr lang="en-US" sz="2800" dirty="0"/>
              <a:t>Used language &amp; software tool</a:t>
            </a:r>
          </a:p>
        </p:txBody>
      </p:sp>
      <p:sp>
        <p:nvSpPr>
          <p:cNvPr id="6" name="Content Placeholder 5"/>
          <p:cNvSpPr>
            <a:spLocks noGrp="1"/>
          </p:cNvSpPr>
          <p:nvPr>
            <p:ph sz="half" idx="2"/>
          </p:nvPr>
        </p:nvSpPr>
        <p:spPr>
          <a:xfrm>
            <a:off x="509510" y="1706468"/>
            <a:ext cx="4040188" cy="2276294"/>
          </a:xfrm>
        </p:spPr>
        <p:txBody>
          <a:bodyPr/>
          <a:lstStyle/>
          <a:p>
            <a:r>
              <a:rPr lang="en-US" dirty="0"/>
              <a:t>Arduino IoT cloud</a:t>
            </a:r>
          </a:p>
        </p:txBody>
      </p:sp>
      <p:sp>
        <p:nvSpPr>
          <p:cNvPr id="7" name="Text Placeholder 6"/>
          <p:cNvSpPr>
            <a:spLocks noGrp="1"/>
          </p:cNvSpPr>
          <p:nvPr>
            <p:ph type="body" sz="quarter" idx="3"/>
          </p:nvPr>
        </p:nvSpPr>
        <p:spPr>
          <a:xfrm>
            <a:off x="4653260" y="1107116"/>
            <a:ext cx="4041775" cy="479822"/>
          </a:xfrm>
        </p:spPr>
        <p:txBody>
          <a:bodyPr>
            <a:noAutofit/>
          </a:bodyPr>
          <a:lstStyle/>
          <a:p>
            <a:r>
              <a:rPr lang="en-US" sz="2800" dirty="0"/>
              <a:t>MC</a:t>
            </a:r>
          </a:p>
        </p:txBody>
      </p:sp>
      <p:sp>
        <p:nvSpPr>
          <p:cNvPr id="8" name="Content Placeholder 7"/>
          <p:cNvSpPr>
            <a:spLocks noGrp="1"/>
          </p:cNvSpPr>
          <p:nvPr>
            <p:ph sz="quarter" idx="4"/>
          </p:nvPr>
        </p:nvSpPr>
        <p:spPr>
          <a:xfrm>
            <a:off x="4572000" y="1695900"/>
            <a:ext cx="4041775" cy="2276294"/>
          </a:xfrm>
        </p:spPr>
        <p:txBody>
          <a:bodyPr/>
          <a:lstStyle/>
          <a:p>
            <a:r>
              <a:rPr lang="en-US" dirty="0"/>
              <a:t>ESP 32 DEVKITV1</a:t>
            </a:r>
          </a:p>
          <a:p>
            <a:pPr marL="0" indent="0">
              <a:buNone/>
            </a:pPr>
            <a:r>
              <a:rPr lang="en-US" dirty="0"/>
              <a:t>      + Micro USB cable</a:t>
            </a:r>
          </a:p>
          <a:p>
            <a:pPr marL="0" indent="0">
              <a:buNone/>
            </a:pPr>
            <a:endParaRPr lang="en-US" dirty="0"/>
          </a:p>
        </p:txBody>
      </p:sp>
      <p:sp>
        <p:nvSpPr>
          <p:cNvPr id="10" name="Title 3">
            <a:extLst>
              <a:ext uri="{FF2B5EF4-FFF2-40B4-BE49-F238E27FC236}">
                <a16:creationId xmlns:a16="http://schemas.microsoft.com/office/drawing/2014/main" id="{DCD4515D-9B88-E232-1A2E-390112005A8B}"/>
              </a:ext>
            </a:extLst>
          </p:cNvPr>
          <p:cNvSpPr txBox="1">
            <a:spLocks/>
          </p:cNvSpPr>
          <p:nvPr/>
        </p:nvSpPr>
        <p:spPr>
          <a:xfrm>
            <a:off x="703523" y="128470"/>
            <a:ext cx="8076896" cy="7635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dirty="0"/>
              <a:t>What I used</a:t>
            </a:r>
          </a:p>
        </p:txBody>
      </p:sp>
      <p:pic>
        <p:nvPicPr>
          <p:cNvPr id="12" name="Picture 11" descr="A screenshot of a computer&#10;&#10;Description automatically generated">
            <a:extLst>
              <a:ext uri="{FF2B5EF4-FFF2-40B4-BE49-F238E27FC236}">
                <a16:creationId xmlns:a16="http://schemas.microsoft.com/office/drawing/2014/main" id="{1B0CBAD5-3D9B-9556-E02C-5E77F14C0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908" y="2571751"/>
            <a:ext cx="3438978" cy="1832460"/>
          </a:xfrm>
          <a:prstGeom prst="rect">
            <a:avLst/>
          </a:prstGeom>
        </p:spPr>
      </p:pic>
      <p:pic>
        <p:nvPicPr>
          <p:cNvPr id="14" name="Picture 13" descr="A close-up of a microchip&#10;&#10;Description automatically generated">
            <a:extLst>
              <a:ext uri="{FF2B5EF4-FFF2-40B4-BE49-F238E27FC236}">
                <a16:creationId xmlns:a16="http://schemas.microsoft.com/office/drawing/2014/main" id="{79BE231A-D555-3ED3-3227-8BF681A2B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225" y="2571750"/>
            <a:ext cx="3192867" cy="1811589"/>
          </a:xfrm>
          <a:prstGeom prst="rect">
            <a:avLst/>
          </a:prstGeom>
        </p:spPr>
      </p:pic>
    </p:spTree>
    <p:extLst>
      <p:ext uri="{BB962C8B-B14F-4D97-AF65-F5344CB8AC3E}">
        <p14:creationId xmlns:p14="http://schemas.microsoft.com/office/powerpoint/2010/main" val="341179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3640685"/>
            <a:ext cx="7016196" cy="1400423"/>
          </a:xfrm>
        </p:spPr>
        <p:txBody>
          <a:bodyPr>
            <a:normAutofit/>
          </a:bodyPr>
          <a:lstStyle/>
          <a:p>
            <a:r>
              <a:rPr lang="en-US" dirty="0"/>
              <a:t>Why ESP32 instead NODE MCU?</a:t>
            </a:r>
          </a:p>
        </p:txBody>
      </p:sp>
    </p:spTree>
    <p:extLst>
      <p:ext uri="{BB962C8B-B14F-4D97-AF65-F5344CB8AC3E}">
        <p14:creationId xmlns:p14="http://schemas.microsoft.com/office/powerpoint/2010/main" val="4269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0000" lnSpcReduction="20000"/>
          </a:bodyPr>
          <a:lstStyle/>
          <a:p>
            <a:r>
              <a:rPr lang="en-US" dirty="0"/>
              <a:t>More Processing Power</a:t>
            </a:r>
          </a:p>
          <a:p>
            <a:r>
              <a:rPr lang="en-US" dirty="0"/>
              <a:t>More Memory</a:t>
            </a:r>
          </a:p>
          <a:p>
            <a:r>
              <a:rPr lang="en-US" dirty="0"/>
              <a:t>Dual-Core Architecture</a:t>
            </a:r>
          </a:p>
          <a:p>
            <a:r>
              <a:rPr lang="en-US" dirty="0"/>
              <a:t>Built-In Bluetooth</a:t>
            </a:r>
          </a:p>
          <a:p>
            <a:r>
              <a:rPr lang="en-US" dirty="0"/>
              <a:t>Improved Power Efficiency</a:t>
            </a:r>
          </a:p>
          <a:p>
            <a:r>
              <a:rPr lang="en-US" dirty="0"/>
              <a:t>More GPIO Pins</a:t>
            </a:r>
          </a:p>
          <a:p>
            <a:r>
              <a:rPr lang="en-US" dirty="0"/>
              <a:t>Integrated Touch Sensing</a:t>
            </a:r>
          </a:p>
          <a:p>
            <a:r>
              <a:rPr lang="en-US" dirty="0"/>
              <a:t>Better Networking Performance</a:t>
            </a:r>
          </a:p>
          <a:p>
            <a:r>
              <a:rPr lang="en-US" dirty="0"/>
              <a:t>Wider Range of Supported Protocols</a:t>
            </a:r>
          </a:p>
          <a:p>
            <a:r>
              <a:rPr lang="en-US" dirty="0"/>
              <a:t>Development Ecosystem</a:t>
            </a:r>
          </a:p>
          <a:p>
            <a:r>
              <a:rPr lang="en-US" dirty="0"/>
              <a:t>Long-Term Support</a:t>
            </a:r>
          </a:p>
        </p:txBody>
      </p:sp>
      <p:sp>
        <p:nvSpPr>
          <p:cNvPr id="6" name="Title 1">
            <a:extLst>
              <a:ext uri="{FF2B5EF4-FFF2-40B4-BE49-F238E27FC236}">
                <a16:creationId xmlns:a16="http://schemas.microsoft.com/office/drawing/2014/main" id="{C7C26737-0375-3A58-3707-1EC7CFE9B2F1}"/>
              </a:ext>
            </a:extLst>
          </p:cNvPr>
          <p:cNvSpPr txBox="1">
            <a:spLocks/>
          </p:cNvSpPr>
          <p:nvPr/>
        </p:nvSpPr>
        <p:spPr>
          <a:xfrm>
            <a:off x="296260" y="-203018"/>
            <a:ext cx="7016196" cy="140042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2400" dirty="0"/>
              <a:t>Why ESP32 instead NODE MCU?</a:t>
            </a:r>
          </a:p>
        </p:txBody>
      </p:sp>
    </p:spTree>
    <p:extLst>
      <p:ext uri="{BB962C8B-B14F-4D97-AF65-F5344CB8AC3E}">
        <p14:creationId xmlns:p14="http://schemas.microsoft.com/office/powerpoint/2010/main" val="1396968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1283</Words>
  <Application>Microsoft Office PowerPoint</Application>
  <PresentationFormat>On-screen Show (16:9)</PresentationFormat>
  <Paragraphs>249</Paragraphs>
  <Slides>35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Söhne</vt:lpstr>
      <vt:lpstr>Times New Roman</vt:lpstr>
      <vt:lpstr>Office Theme</vt:lpstr>
      <vt:lpstr>Green House Monitoring and Controlling System</vt:lpstr>
      <vt:lpstr>Agenda</vt:lpstr>
      <vt:lpstr>Agenda</vt:lpstr>
      <vt:lpstr>Introduction</vt:lpstr>
      <vt:lpstr>Advantages</vt:lpstr>
      <vt:lpstr>Features of the automated green house system</vt:lpstr>
      <vt:lpstr>PowerPoint Presentation</vt:lpstr>
      <vt:lpstr>Why ESP32 instead NODE MCU?</vt:lpstr>
      <vt:lpstr>PowerPoint Presentation</vt:lpstr>
      <vt:lpstr>Why Arduino IoT cloud instead Blynk IoT</vt:lpstr>
      <vt:lpstr>PowerPoint Presentation</vt:lpstr>
      <vt:lpstr>PowerPoint Presentation</vt:lpstr>
      <vt:lpstr>Automated Lightning system </vt:lpstr>
      <vt:lpstr>1) Light control using virtual switch </vt:lpstr>
      <vt:lpstr>Automated security system </vt:lpstr>
      <vt:lpstr>Automated watering system </vt:lpstr>
      <vt:lpstr>Automated temperature controlling system </vt:lpstr>
      <vt:lpstr>PowerPoint Presentation</vt:lpstr>
      <vt:lpstr>Circuit diagram</vt:lpstr>
      <vt:lpstr>PowerPoint Presentation</vt:lpstr>
      <vt:lpstr>Dashboards</vt:lpstr>
      <vt:lpstr>Web dashboard</vt:lpstr>
      <vt:lpstr>Web dashboard</vt:lpstr>
      <vt:lpstr>Mobile dashboard</vt:lpstr>
      <vt:lpstr>Mobile dashboard</vt:lpstr>
      <vt:lpstr>Mobile dashboard</vt:lpstr>
      <vt:lpstr>Source code</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2023-10-13T19:11:56Z</dcterms:modified>
</cp:coreProperties>
</file>