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1" r:id="rId4"/>
    <p:sldId id="275" r:id="rId5"/>
    <p:sldId id="279" r:id="rId6"/>
    <p:sldId id="276" r:id="rId7"/>
    <p:sldId id="277" r:id="rId8"/>
    <p:sldId id="278" r:id="rId9"/>
    <p:sldId id="257" r:id="rId10"/>
    <p:sldId id="258" r:id="rId11"/>
    <p:sldId id="259" r:id="rId12"/>
    <p:sldId id="260" r:id="rId13"/>
    <p:sldId id="261" r:id="rId14"/>
    <p:sldId id="262" r:id="rId15"/>
    <p:sldId id="263" r:id="rId16"/>
    <p:sldId id="264" r:id="rId17"/>
    <p:sldId id="265" r:id="rId18"/>
    <p:sldId id="266" r:id="rId19"/>
    <p:sldId id="267" r:id="rId20"/>
    <p:sldId id="280" r:id="rId21"/>
    <p:sldId id="268" r:id="rId22"/>
    <p:sldId id="269" r:id="rId23"/>
    <p:sldId id="270" r:id="rId24"/>
    <p:sldId id="271" r:id="rId25"/>
    <p:sldId id="272"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1A3B-4084-0740-A840-5A13F67FF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D27E4-E684-594B-8177-A09CDE2B6D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F5080-B8E5-9343-9429-4EFBEEBDF766}"/>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5" name="Footer Placeholder 4">
            <a:extLst>
              <a:ext uri="{FF2B5EF4-FFF2-40B4-BE49-F238E27FC236}">
                <a16:creationId xmlns:a16="http://schemas.microsoft.com/office/drawing/2014/main" id="{87467FBF-DF98-AA48-AA40-60117DBBB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93708-4183-774F-8108-A17E6A6F1808}"/>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125086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321A-2DCB-BD4A-9E48-619FD16C59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DEE9AA-509C-914C-8815-DD3B66FB19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37736-C252-6240-BECF-3122E5FA3E46}"/>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5" name="Footer Placeholder 4">
            <a:extLst>
              <a:ext uri="{FF2B5EF4-FFF2-40B4-BE49-F238E27FC236}">
                <a16:creationId xmlns:a16="http://schemas.microsoft.com/office/drawing/2014/main" id="{C37E7D00-F83B-0A49-BD90-168FDEA11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A49B0-E94F-6B4F-A4BC-C4D41D53FFC0}"/>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375319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C954EA-543C-AD4F-A4E4-57B370EA44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A95E71-85AB-0C42-9951-E0DCA39BB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3F74C-E1C8-D844-93E8-6EED92A11770}"/>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5" name="Footer Placeholder 4">
            <a:extLst>
              <a:ext uri="{FF2B5EF4-FFF2-40B4-BE49-F238E27FC236}">
                <a16:creationId xmlns:a16="http://schemas.microsoft.com/office/drawing/2014/main" id="{1B5CF505-7DC6-8F4F-8234-F017348DD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61630-6D44-F548-B65C-48477C3AF162}"/>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115449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FD1A-2D04-9642-9588-28F4AF8A0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31DD2-F68F-1147-B0A5-00C45258CF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350BA-390F-2840-8F70-BADA8AA89E7F}"/>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5" name="Footer Placeholder 4">
            <a:extLst>
              <a:ext uri="{FF2B5EF4-FFF2-40B4-BE49-F238E27FC236}">
                <a16:creationId xmlns:a16="http://schemas.microsoft.com/office/drawing/2014/main" id="{C2FC89A1-9DB2-DE4D-99D6-B7828D894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2D0E9-EBCE-A644-8019-85D6FAC13BCD}"/>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394173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9A08-E56D-6E47-A3F8-29D07C7DCB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2AF1E1-2BD5-B14F-9715-04C1C53BB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F8B583-F827-004E-9FD2-0BEF0209AFC3}"/>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5" name="Footer Placeholder 4">
            <a:extLst>
              <a:ext uri="{FF2B5EF4-FFF2-40B4-BE49-F238E27FC236}">
                <a16:creationId xmlns:a16="http://schemas.microsoft.com/office/drawing/2014/main" id="{92ED37D2-454F-2048-AFE0-67783AF6B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B98BC-A777-764E-B437-FD34FA315F36}"/>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114835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5F9D-13CF-1446-B2AA-FB7C1345D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765F7-563C-AA43-95BD-5C232CE1C4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62477-EF62-7047-9E7B-2603797D1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6684D-57A6-C84B-AB2B-7AAD1D63CD8B}"/>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6" name="Footer Placeholder 5">
            <a:extLst>
              <a:ext uri="{FF2B5EF4-FFF2-40B4-BE49-F238E27FC236}">
                <a16:creationId xmlns:a16="http://schemas.microsoft.com/office/drawing/2014/main" id="{4508C1B3-3BD1-1749-8B3B-E8D5BF40E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B3653-0559-784F-9BAC-1582AE5EFB6C}"/>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231535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CCE4-8286-DF42-B578-F364F639D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15C2FE-0E46-0D4C-A2E4-5B921CBE9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28D5B-373D-0448-AA50-F45682831D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FCFAA-5071-9C49-B66C-70465B09D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5F3E6-0BA3-3448-92A5-0B724D41F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E57162-57F2-4746-8652-C7A91DE72E94}"/>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8" name="Footer Placeholder 7">
            <a:extLst>
              <a:ext uri="{FF2B5EF4-FFF2-40B4-BE49-F238E27FC236}">
                <a16:creationId xmlns:a16="http://schemas.microsoft.com/office/drawing/2014/main" id="{9A370C72-B884-884A-89B9-8F6FB10FFD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8A310-CF96-3648-BBCE-1AB8BCB7B648}"/>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167928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1CCF-5370-8A46-BBA8-83703D05E4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0B71B-5EA9-E541-8EF5-5BE2DAC3E7E7}"/>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4" name="Footer Placeholder 3">
            <a:extLst>
              <a:ext uri="{FF2B5EF4-FFF2-40B4-BE49-F238E27FC236}">
                <a16:creationId xmlns:a16="http://schemas.microsoft.com/office/drawing/2014/main" id="{7E049226-1E1B-E640-BEC4-EF76E3893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512164-65C5-684D-BAA6-5E7A39E6E58D}"/>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17458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A2833-5410-CC40-9DE5-397EABF7BDA3}"/>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3" name="Footer Placeholder 2">
            <a:extLst>
              <a:ext uri="{FF2B5EF4-FFF2-40B4-BE49-F238E27FC236}">
                <a16:creationId xmlns:a16="http://schemas.microsoft.com/office/drawing/2014/main" id="{625ECDCA-7D8A-404C-B60D-EA0C385A97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CA254A-A7D9-CE40-802D-BB3B590BB5E7}"/>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394512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70EB-A93B-E44D-9089-239ED08EF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C8533B-F011-554E-B12B-71B54ED0A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BA8E3-2286-3242-84A0-DE13C925A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C1538-FA37-A545-9A6A-6ADC067CEFAA}"/>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6" name="Footer Placeholder 5">
            <a:extLst>
              <a:ext uri="{FF2B5EF4-FFF2-40B4-BE49-F238E27FC236}">
                <a16:creationId xmlns:a16="http://schemas.microsoft.com/office/drawing/2014/main" id="{00E9C27F-45D9-0343-9D06-FCDD40495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B2BAB-ACCC-9F49-B453-82C390E7A782}"/>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267482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84AC-42B8-284B-B006-01B0E023D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55153-E6BF-214F-A737-2DABB61FA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3ED57-7932-F647-97C7-0C206B374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04FAE-6E41-7446-AD64-A65727FD07A0}"/>
              </a:ext>
            </a:extLst>
          </p:cNvPr>
          <p:cNvSpPr>
            <a:spLocks noGrp="1"/>
          </p:cNvSpPr>
          <p:nvPr>
            <p:ph type="dt" sz="half" idx="10"/>
          </p:nvPr>
        </p:nvSpPr>
        <p:spPr/>
        <p:txBody>
          <a:bodyPr/>
          <a:lstStyle/>
          <a:p>
            <a:fld id="{90915446-F5FF-A44D-A6AD-16802DE7CC3C}" type="datetimeFigureOut">
              <a:rPr lang="en-US" smtClean="0"/>
              <a:t>6/5/2022</a:t>
            </a:fld>
            <a:endParaRPr lang="en-US"/>
          </a:p>
        </p:txBody>
      </p:sp>
      <p:sp>
        <p:nvSpPr>
          <p:cNvPr id="6" name="Footer Placeholder 5">
            <a:extLst>
              <a:ext uri="{FF2B5EF4-FFF2-40B4-BE49-F238E27FC236}">
                <a16:creationId xmlns:a16="http://schemas.microsoft.com/office/drawing/2014/main" id="{2A6FFB53-05D1-8C47-A4CE-36D6DB1EE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A7D58-6E1A-2740-A865-F6A2F5F5F66A}"/>
              </a:ext>
            </a:extLst>
          </p:cNvPr>
          <p:cNvSpPr>
            <a:spLocks noGrp="1"/>
          </p:cNvSpPr>
          <p:nvPr>
            <p:ph type="sldNum" sz="quarter" idx="12"/>
          </p:nvPr>
        </p:nvSpPr>
        <p:spPr/>
        <p:txBody>
          <a:bodyPr/>
          <a:lstStyle/>
          <a:p>
            <a:fld id="{CE1FA11C-2BD4-0245-8AA2-C0EA720CED5A}" type="slidenum">
              <a:rPr lang="en-US" smtClean="0"/>
              <a:t>‹#›</a:t>
            </a:fld>
            <a:endParaRPr lang="en-US"/>
          </a:p>
        </p:txBody>
      </p:sp>
    </p:spTree>
    <p:extLst>
      <p:ext uri="{BB962C8B-B14F-4D97-AF65-F5344CB8AC3E}">
        <p14:creationId xmlns:p14="http://schemas.microsoft.com/office/powerpoint/2010/main" val="210044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91CAF-7D8E-0840-9781-788908B06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98B024-866F-BF44-952A-24520BF20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253E6-76AA-E340-A71C-4935C35A9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15446-F5FF-A44D-A6AD-16802DE7CC3C}" type="datetimeFigureOut">
              <a:rPr lang="en-US" smtClean="0"/>
              <a:t>6/5/2022</a:t>
            </a:fld>
            <a:endParaRPr lang="en-US"/>
          </a:p>
        </p:txBody>
      </p:sp>
      <p:sp>
        <p:nvSpPr>
          <p:cNvPr id="5" name="Footer Placeholder 4">
            <a:extLst>
              <a:ext uri="{FF2B5EF4-FFF2-40B4-BE49-F238E27FC236}">
                <a16:creationId xmlns:a16="http://schemas.microsoft.com/office/drawing/2014/main" id="{4449A4FD-04D6-FB4D-8E55-5758CB9DB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D963A6-FCB6-0747-AFC9-F1E3BDC96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FA11C-2BD4-0245-8AA2-C0EA720CED5A}" type="slidenum">
              <a:rPr lang="en-US" smtClean="0"/>
              <a:t>‹#›</a:t>
            </a:fld>
            <a:endParaRPr lang="en-US"/>
          </a:p>
        </p:txBody>
      </p:sp>
    </p:spTree>
    <p:extLst>
      <p:ext uri="{BB962C8B-B14F-4D97-AF65-F5344CB8AC3E}">
        <p14:creationId xmlns:p14="http://schemas.microsoft.com/office/powerpoint/2010/main" val="213903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54A8-3D63-7C4E-9611-4D5BE80A7A7C}"/>
              </a:ext>
            </a:extLst>
          </p:cNvPr>
          <p:cNvSpPr>
            <a:spLocks noGrp="1"/>
          </p:cNvSpPr>
          <p:nvPr>
            <p:ph type="ctrTitle"/>
          </p:nvPr>
        </p:nvSpPr>
        <p:spPr/>
        <p:txBody>
          <a:bodyPr/>
          <a:lstStyle/>
          <a:p>
            <a:r>
              <a:rPr lang="en-US"/>
              <a:t>W</a:t>
            </a:r>
            <a:r>
              <a:rPr lang="si-LK"/>
              <a:t>ater level indicator with  alarm</a:t>
            </a:r>
            <a:endParaRPr lang="en-US"/>
          </a:p>
        </p:txBody>
      </p:sp>
      <p:sp>
        <p:nvSpPr>
          <p:cNvPr id="3" name="Subtitle 2">
            <a:extLst>
              <a:ext uri="{FF2B5EF4-FFF2-40B4-BE49-F238E27FC236}">
                <a16:creationId xmlns:a16="http://schemas.microsoft.com/office/drawing/2014/main" id="{0D26DDC8-682F-D442-9314-93A1000788FE}"/>
              </a:ext>
            </a:extLst>
          </p:cNvPr>
          <p:cNvSpPr>
            <a:spLocks noGrp="1"/>
          </p:cNvSpPr>
          <p:nvPr>
            <p:ph type="subTitle" idx="1"/>
          </p:nvPr>
        </p:nvSpPr>
        <p:spPr>
          <a:xfrm>
            <a:off x="1524000" y="3602038"/>
            <a:ext cx="9144000" cy="2684462"/>
          </a:xfrm>
        </p:spPr>
        <p:txBody>
          <a:bodyPr/>
          <a:lstStyle/>
          <a:p>
            <a:r>
              <a:rPr lang="en-US" sz="1800">
                <a:effectLst/>
                <a:latin typeface="Calibri" panose="020F0502020204030204" pitchFamily="34" charset="0"/>
                <a:ea typeface="Calibri" panose="020F0502020204030204" pitchFamily="34" charset="0"/>
                <a:cs typeface="Cordia New" panose="020B0304020202020204" pitchFamily="34" charset="-34"/>
              </a:rPr>
              <a:t> J.A.S. UPAMALI </a:t>
            </a:r>
            <a:r>
              <a:rPr lang="si-LK" sz="1800">
                <a:effectLst/>
                <a:latin typeface="Calibri" panose="020F0502020204030204" pitchFamily="34" charset="0"/>
                <a:ea typeface="Calibri" panose="020F0502020204030204" pitchFamily="34" charset="0"/>
                <a:cs typeface="Cordia New" panose="020B0304020202020204" pitchFamily="34" charset="-34"/>
              </a:rPr>
              <a:t>-</a:t>
            </a:r>
            <a:r>
              <a:rPr lang="en-US" sz="1800">
                <a:effectLst/>
                <a:latin typeface="Calibri" panose="020F0502020204030204" pitchFamily="34" charset="0"/>
                <a:ea typeface="Calibri" panose="020F0502020204030204" pitchFamily="34" charset="0"/>
                <a:cs typeface="Cordia New" panose="020B0304020202020204" pitchFamily="34" charset="-34"/>
              </a:rPr>
              <a:t>CODSE213F-013</a:t>
            </a:r>
          </a:p>
          <a:p>
            <a:r>
              <a:rPr lang="en-US" sz="1800">
                <a:effectLst/>
                <a:latin typeface="Calibri" panose="020F0502020204030204" pitchFamily="34" charset="0"/>
                <a:ea typeface="Calibri" panose="020F0502020204030204" pitchFamily="34" charset="0"/>
                <a:cs typeface="Cordia New" panose="020B0304020202020204" pitchFamily="34" charset="-34"/>
              </a:rPr>
              <a:t> T.T. LIYANAARACHCHI </a:t>
            </a:r>
            <a:r>
              <a:rPr lang="si-LK" sz="1800">
                <a:effectLst/>
                <a:latin typeface="Calibri" panose="020F0502020204030204" pitchFamily="34" charset="0"/>
                <a:ea typeface="Calibri" panose="020F0502020204030204" pitchFamily="34" charset="0"/>
                <a:cs typeface="Cordia New" panose="020B0304020202020204" pitchFamily="34" charset="-34"/>
              </a:rPr>
              <a:t>-</a:t>
            </a:r>
            <a:r>
              <a:rPr lang="en-US" sz="1800">
                <a:effectLst/>
                <a:latin typeface="Calibri" panose="020F0502020204030204" pitchFamily="34" charset="0"/>
                <a:ea typeface="Calibri" panose="020F0502020204030204" pitchFamily="34" charset="0"/>
                <a:cs typeface="Cordia New" panose="020B0304020202020204" pitchFamily="34" charset="-34"/>
              </a:rPr>
              <a:t> CODSE213F-013</a:t>
            </a:r>
          </a:p>
          <a:p>
            <a:r>
              <a:rPr lang="en-US" sz="1800">
                <a:effectLst/>
                <a:latin typeface="Calibri" panose="020F0502020204030204" pitchFamily="34" charset="0"/>
                <a:ea typeface="Calibri" panose="020F0502020204030204" pitchFamily="34" charset="0"/>
                <a:cs typeface="Cordia New" panose="020B0304020202020204" pitchFamily="34" charset="-34"/>
              </a:rPr>
              <a:t> R.A.D.H. SARANYA</a:t>
            </a:r>
            <a:r>
              <a:rPr lang="si-LK" sz="1800">
                <a:effectLst/>
                <a:latin typeface="Calibri" panose="020F0502020204030204" pitchFamily="34" charset="0"/>
                <a:ea typeface="Calibri" panose="020F0502020204030204" pitchFamily="34" charset="0"/>
                <a:cs typeface="Cordia New" panose="020B0304020202020204" pitchFamily="34" charset="-34"/>
              </a:rPr>
              <a:t>-</a:t>
            </a:r>
            <a:r>
              <a:rPr lang="en-US" sz="1800">
                <a:effectLst/>
                <a:latin typeface="Calibri" panose="020F0502020204030204" pitchFamily="34" charset="0"/>
                <a:ea typeface="Calibri" panose="020F0502020204030204" pitchFamily="34" charset="0"/>
                <a:cs typeface="Cordia New" panose="020B0304020202020204" pitchFamily="34" charset="-34"/>
              </a:rPr>
              <a:t>  CODSE213F-054</a:t>
            </a:r>
          </a:p>
          <a:p>
            <a:r>
              <a:rPr lang="en-US" sz="1800">
                <a:effectLst/>
                <a:latin typeface="Calibri" panose="020F0502020204030204" pitchFamily="34" charset="0"/>
                <a:ea typeface="Calibri" panose="020F0502020204030204" pitchFamily="34" charset="0"/>
                <a:cs typeface="Cordia New" panose="020B0304020202020204" pitchFamily="34" charset="-34"/>
              </a:rPr>
              <a:t> L.H.M. FERNANDO </a:t>
            </a:r>
            <a:r>
              <a:rPr lang="si-LK" sz="1800">
                <a:effectLst/>
                <a:latin typeface="Calibri" panose="020F0502020204030204" pitchFamily="34" charset="0"/>
                <a:ea typeface="Calibri" panose="020F0502020204030204" pitchFamily="34" charset="0"/>
                <a:cs typeface="Cordia New" panose="020B0304020202020204" pitchFamily="34" charset="-34"/>
              </a:rPr>
              <a:t>-</a:t>
            </a:r>
            <a:r>
              <a:rPr lang="en-US" sz="1800">
                <a:effectLst/>
                <a:latin typeface="Calibri" panose="020F0502020204030204" pitchFamily="34" charset="0"/>
                <a:ea typeface="Calibri" panose="020F0502020204030204" pitchFamily="34" charset="0"/>
                <a:cs typeface="Cordia New" panose="020B0304020202020204" pitchFamily="34" charset="-34"/>
              </a:rPr>
              <a:t>CODSE213F-052</a:t>
            </a:r>
          </a:p>
          <a:p>
            <a:endParaRPr lang="en-US"/>
          </a:p>
        </p:txBody>
      </p:sp>
    </p:spTree>
    <p:extLst>
      <p:ext uri="{BB962C8B-B14F-4D97-AF65-F5344CB8AC3E}">
        <p14:creationId xmlns:p14="http://schemas.microsoft.com/office/powerpoint/2010/main" val="367921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94BF-B0F5-9B46-B2E5-9A7E33A104F0}"/>
              </a:ext>
            </a:extLst>
          </p:cNvPr>
          <p:cNvSpPr>
            <a:spLocks noGrp="1"/>
          </p:cNvSpPr>
          <p:nvPr>
            <p:ph type="title"/>
          </p:nvPr>
        </p:nvSpPr>
        <p:spPr>
          <a:xfrm>
            <a:off x="838200" y="365125"/>
            <a:ext cx="10515600" cy="1325563"/>
          </a:xfrm>
        </p:spPr>
        <p:txBody>
          <a:bodyPr>
            <a:normAutofit/>
          </a:bodyPr>
          <a:lstStyle/>
          <a:p>
            <a:r>
              <a:rPr lang="en-US" sz="4000">
                <a:effectLst/>
                <a:latin typeface="Times New Roman" panose="02020603050405020304" pitchFamily="18" charset="0"/>
                <a:ea typeface="Times New Roman" panose="02020603050405020304" pitchFamily="18" charset="0"/>
              </a:rPr>
              <a:t>Integrated Circuit 740</a:t>
            </a:r>
            <a:r>
              <a:rPr lang="si-LK" sz="4000">
                <a:effectLst/>
                <a:latin typeface="Times New Roman" panose="02020603050405020304" pitchFamily="18" charset="0"/>
                <a:ea typeface="Times New Roman" panose="02020603050405020304" pitchFamily="18" charset="0"/>
              </a:rPr>
              <a:t>8</a:t>
            </a:r>
            <a:endParaRPr lang="en-US" sz="4000"/>
          </a:p>
        </p:txBody>
      </p:sp>
      <p:pic>
        <p:nvPicPr>
          <p:cNvPr id="4" name="Picture 4">
            <a:extLst>
              <a:ext uri="{FF2B5EF4-FFF2-40B4-BE49-F238E27FC236}">
                <a16:creationId xmlns:a16="http://schemas.microsoft.com/office/drawing/2014/main" id="{52E67A95-5D6A-6845-880E-E012912697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906" y="1774825"/>
            <a:ext cx="6447235" cy="4402138"/>
          </a:xfrm>
        </p:spPr>
      </p:pic>
      <p:graphicFrame>
        <p:nvGraphicFramePr>
          <p:cNvPr id="6" name="Table 5">
            <a:extLst>
              <a:ext uri="{FF2B5EF4-FFF2-40B4-BE49-F238E27FC236}">
                <a16:creationId xmlns:a16="http://schemas.microsoft.com/office/drawing/2014/main" id="{5C8E6ABB-2533-D647-8D18-AB13CD21F1EB}"/>
              </a:ext>
            </a:extLst>
          </p:cNvPr>
          <p:cNvGraphicFramePr/>
          <p:nvPr>
            <p:extLst>
              <p:ext uri="{D42A27DB-BD31-4B8C-83A1-F6EECF244321}">
                <p14:modId xmlns:p14="http://schemas.microsoft.com/office/powerpoint/2010/main" val="2343336827"/>
              </p:ext>
            </p:extLst>
          </p:nvPr>
        </p:nvGraphicFramePr>
        <p:xfrm>
          <a:off x="3216276" y="-2233787"/>
          <a:ext cx="2282825" cy="217043"/>
        </p:xfrm>
        <a:graphic>
          <a:graphicData uri="http://schemas.openxmlformats.org/drawingml/2006/table">
            <a:tbl>
              <a:tblPr firstRow="1" firstCol="1" bandRow="1">
                <a:tableStyleId>{5C22544A-7EE6-4342-B048-85BDC9FD1C3A}</a:tableStyleId>
              </a:tblPr>
              <a:tblGrid>
                <a:gridCol w="2282825">
                  <a:extLst>
                    <a:ext uri="{9D8B030D-6E8A-4147-A177-3AD203B41FA5}">
                      <a16:colId xmlns:a16="http://schemas.microsoft.com/office/drawing/2014/main" val="2150983179"/>
                    </a:ext>
                  </a:extLst>
                </a:gridCol>
              </a:tblGrid>
              <a:tr h="0">
                <a:tc>
                  <a:txBody>
                    <a:bodyPr/>
                    <a:lstStyle/>
                    <a:p>
                      <a:pPr marL="342900" marR="0" lvl="0" indent="-342900">
                        <a:lnSpc>
                          <a:spcPct val="107000"/>
                        </a:lnSpc>
                        <a:spcBef>
                          <a:spcPts val="0"/>
                        </a:spcBef>
                        <a:spcAft>
                          <a:spcPts val="800"/>
                        </a:spcAft>
                        <a:buFont typeface="+mj-lt"/>
                        <a:buAutoNum type="arabicPeriod"/>
                      </a:pPr>
                      <a:r>
                        <a:rPr lang="en-US" sz="1400">
                          <a:effectLst/>
                        </a:rPr>
                        <a:t>Integrated Circuit 7408</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376053"/>
                  </a:ext>
                </a:extLst>
              </a:tr>
            </a:tbl>
          </a:graphicData>
        </a:graphic>
      </p:graphicFrame>
    </p:spTree>
    <p:extLst>
      <p:ext uri="{BB962C8B-B14F-4D97-AF65-F5344CB8AC3E}">
        <p14:creationId xmlns:p14="http://schemas.microsoft.com/office/powerpoint/2010/main" val="418578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AC29-BDAB-364C-8A82-8D7E51354895}"/>
              </a:ext>
            </a:extLst>
          </p:cNvPr>
          <p:cNvSpPr>
            <a:spLocks noGrp="1"/>
          </p:cNvSpPr>
          <p:nvPr>
            <p:ph type="title"/>
          </p:nvPr>
        </p:nvSpPr>
        <p:spPr>
          <a:xfrm>
            <a:off x="838200" y="365125"/>
            <a:ext cx="10515600" cy="1325563"/>
          </a:xfrm>
        </p:spPr>
        <p:txBody>
          <a:bodyPr>
            <a:normAutofit fontScale="90000"/>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6V power </a:t>
            </a:r>
            <a:br>
              <a:rPr lang="en-US" sz="4000" kern="1200">
                <a:solidFill>
                  <a:srgbClr val="000000"/>
                </a:solidFill>
                <a:effectLst/>
                <a:latin typeface="Calibri" panose="020F0502020204030204" pitchFamily="34" charset="0"/>
                <a:ea typeface="Calibri" panose="020F0502020204030204" pitchFamily="34" charset="0"/>
                <a:cs typeface="Cordia New" panose="020B0304020202020204" pitchFamily="34" charset="-34"/>
              </a:rPr>
            </a:br>
            <a:r>
              <a:rPr lang="en-US" sz="4000">
                <a:effectLst/>
                <a:latin typeface="Calibri" panose="020F0502020204030204" pitchFamily="34" charset="0"/>
                <a:ea typeface="Calibri" panose="020F0502020204030204" pitchFamily="34" charset="0"/>
                <a:cs typeface="Cordia New" panose="020B0304020202020204" pitchFamily="34" charset="-34"/>
              </a:rPr>
              <a:t>supply</a:t>
            </a:r>
            <a:br>
              <a:rPr lang="en-US" sz="1800">
                <a:effectLst/>
                <a:latin typeface="Calibri" panose="020F0502020204030204" pitchFamily="34" charset="0"/>
                <a:ea typeface="Calibri" panose="020F0502020204030204" pitchFamily="34" charset="0"/>
                <a:cs typeface="Cordia New" panose="020B0304020202020204" pitchFamily="34" charset="-34"/>
              </a:rPr>
            </a:br>
            <a:endParaRPr lang="en-US"/>
          </a:p>
        </p:txBody>
      </p:sp>
      <p:pic>
        <p:nvPicPr>
          <p:cNvPr id="4" name="Picture 4">
            <a:extLst>
              <a:ext uri="{FF2B5EF4-FFF2-40B4-BE49-F238E27FC236}">
                <a16:creationId xmlns:a16="http://schemas.microsoft.com/office/drawing/2014/main" id="{81698ED2-5090-4844-81B4-C9CD0ED50D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032" y="1825625"/>
            <a:ext cx="4201935" cy="4351338"/>
          </a:xfrm>
        </p:spPr>
      </p:pic>
    </p:spTree>
    <p:extLst>
      <p:ext uri="{BB962C8B-B14F-4D97-AF65-F5344CB8AC3E}">
        <p14:creationId xmlns:p14="http://schemas.microsoft.com/office/powerpoint/2010/main" val="206783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D6F0-EFF1-5246-9063-26B796A7D7F3}"/>
              </a:ext>
            </a:extLst>
          </p:cNvPr>
          <p:cNvSpPr>
            <a:spLocks noGrp="1"/>
          </p:cNvSpPr>
          <p:nvPr>
            <p:ph type="title"/>
          </p:nvPr>
        </p:nvSpPr>
        <p:spPr>
          <a:xfrm>
            <a:off x="838200" y="365125"/>
            <a:ext cx="10515600" cy="1325563"/>
          </a:xfrm>
        </p:spPr>
        <p:txBody>
          <a:bodyPr>
            <a:no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600Ω Resistors</a:t>
            </a:r>
            <a:br>
              <a:rPr lang="en-US" sz="4000">
                <a:effectLst/>
                <a:latin typeface="Calibri" panose="020F0502020204030204" pitchFamily="34" charset="0"/>
                <a:ea typeface="Calibri" panose="020F0502020204030204" pitchFamily="34" charset="0"/>
                <a:cs typeface="Cordia New" panose="020B0304020202020204" pitchFamily="34" charset="-34"/>
              </a:rPr>
            </a:br>
            <a:r>
              <a:rPr lang="en-US" sz="4000">
                <a:effectLst/>
                <a:latin typeface="Calibri" panose="020F0502020204030204" pitchFamily="34" charset="0"/>
                <a:ea typeface="Calibri" panose="020F0502020204030204" pitchFamily="34" charset="0"/>
                <a:cs typeface="Cordia New" panose="020B0304020202020204" pitchFamily="34" charset="-34"/>
              </a:rPr>
              <a:t>10kΩ Resistors</a:t>
            </a:r>
            <a:br>
              <a:rPr lang="en-US" sz="4000">
                <a:effectLst/>
                <a:latin typeface="Calibri" panose="020F0502020204030204" pitchFamily="34" charset="0"/>
                <a:ea typeface="Calibri" panose="020F0502020204030204" pitchFamily="34" charset="0"/>
                <a:cs typeface="Cordia New" panose="020B0304020202020204" pitchFamily="34" charset="-34"/>
              </a:rPr>
            </a:br>
            <a:endParaRPr lang="en-US" sz="4000"/>
          </a:p>
        </p:txBody>
      </p:sp>
      <p:pic>
        <p:nvPicPr>
          <p:cNvPr id="4" name="Picture 4">
            <a:extLst>
              <a:ext uri="{FF2B5EF4-FFF2-40B4-BE49-F238E27FC236}">
                <a16:creationId xmlns:a16="http://schemas.microsoft.com/office/drawing/2014/main" id="{E9924306-BEFA-EB43-8970-E64DAFAEB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219684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8FA0-A7B4-0048-9EDE-685383E6C6CF}"/>
              </a:ext>
            </a:extLst>
          </p:cNvPr>
          <p:cNvSpPr>
            <a:spLocks noGrp="1"/>
          </p:cNvSpPr>
          <p:nvPr>
            <p:ph type="title"/>
          </p:nvPr>
        </p:nvSpPr>
        <p:spPr>
          <a:xfrm>
            <a:off x="838200" y="365125"/>
            <a:ext cx="10515600" cy="1325563"/>
          </a:xfrm>
        </p:spPr>
        <p:txBody>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3 LEDs from the colors red, yellow, and green</a:t>
            </a:r>
            <a:br>
              <a:rPr lang="en-US" sz="1800">
                <a:effectLst/>
                <a:latin typeface="Calibri" panose="020F0502020204030204" pitchFamily="34" charset="0"/>
                <a:ea typeface="Calibri" panose="020F0502020204030204" pitchFamily="34" charset="0"/>
                <a:cs typeface="Cordia New" panose="020B0304020202020204" pitchFamily="34" charset="-34"/>
              </a:rPr>
            </a:br>
            <a:endParaRPr lang="en-US"/>
          </a:p>
        </p:txBody>
      </p:sp>
      <p:pic>
        <p:nvPicPr>
          <p:cNvPr id="4" name="Picture 4">
            <a:extLst>
              <a:ext uri="{FF2B5EF4-FFF2-40B4-BE49-F238E27FC236}">
                <a16:creationId xmlns:a16="http://schemas.microsoft.com/office/drawing/2014/main" id="{AE2EB9BE-1AC3-6B48-8237-7DD7A59222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4326" y="1825625"/>
            <a:ext cx="4283348" cy="4351338"/>
          </a:xfrm>
        </p:spPr>
      </p:pic>
    </p:spTree>
    <p:extLst>
      <p:ext uri="{BB962C8B-B14F-4D97-AF65-F5344CB8AC3E}">
        <p14:creationId xmlns:p14="http://schemas.microsoft.com/office/powerpoint/2010/main" val="362072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F439-31BF-9340-BE8C-1F2A1E691068}"/>
              </a:ext>
            </a:extLst>
          </p:cNvPr>
          <p:cNvSpPr>
            <a:spLocks noGrp="1"/>
          </p:cNvSpPr>
          <p:nvPr>
            <p:ph type="title"/>
          </p:nvPr>
        </p:nvSpPr>
        <p:spPr>
          <a:xfrm>
            <a:off x="838200" y="365125"/>
            <a:ext cx="10515600" cy="1325563"/>
          </a:xfrm>
        </p:spPr>
        <p:txBody>
          <a:bodyPr>
            <a:norm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Buzzer</a:t>
            </a:r>
            <a:endParaRPr lang="en-US" sz="4000"/>
          </a:p>
        </p:txBody>
      </p:sp>
      <p:pic>
        <p:nvPicPr>
          <p:cNvPr id="4" name="Picture 4">
            <a:extLst>
              <a:ext uri="{FF2B5EF4-FFF2-40B4-BE49-F238E27FC236}">
                <a16:creationId xmlns:a16="http://schemas.microsoft.com/office/drawing/2014/main" id="{5E0955D3-0AEE-E94F-AE97-B4FB47A4DB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9947" y="1825625"/>
            <a:ext cx="4532105" cy="4351338"/>
          </a:xfrm>
        </p:spPr>
      </p:pic>
    </p:spTree>
    <p:extLst>
      <p:ext uri="{BB962C8B-B14F-4D97-AF65-F5344CB8AC3E}">
        <p14:creationId xmlns:p14="http://schemas.microsoft.com/office/powerpoint/2010/main" val="149710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7347-7565-DB45-A778-7079B598A414}"/>
              </a:ext>
            </a:extLst>
          </p:cNvPr>
          <p:cNvSpPr>
            <a:spLocks noGrp="1"/>
          </p:cNvSpPr>
          <p:nvPr>
            <p:ph type="title"/>
          </p:nvPr>
        </p:nvSpPr>
        <p:spPr>
          <a:xfrm>
            <a:off x="838200" y="365125"/>
            <a:ext cx="10515600" cy="1325563"/>
          </a:xfrm>
        </p:spPr>
        <p:txBody>
          <a:bodyPr>
            <a:norm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Switches</a:t>
            </a:r>
            <a:endParaRPr lang="en-US" sz="4000"/>
          </a:p>
        </p:txBody>
      </p:sp>
      <p:pic>
        <p:nvPicPr>
          <p:cNvPr id="4" name="Picture 4">
            <a:extLst>
              <a:ext uri="{FF2B5EF4-FFF2-40B4-BE49-F238E27FC236}">
                <a16:creationId xmlns:a16="http://schemas.microsoft.com/office/drawing/2014/main" id="{F27021A9-4697-7E4B-BF1B-C377B13F2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609" y="2071687"/>
            <a:ext cx="4292997" cy="4292997"/>
          </a:xfrm>
        </p:spPr>
      </p:pic>
    </p:spTree>
    <p:extLst>
      <p:ext uri="{BB962C8B-B14F-4D97-AF65-F5344CB8AC3E}">
        <p14:creationId xmlns:p14="http://schemas.microsoft.com/office/powerpoint/2010/main" val="232323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5749-E733-A844-A644-1F0CC1C77A65}"/>
              </a:ext>
            </a:extLst>
          </p:cNvPr>
          <p:cNvSpPr>
            <a:spLocks noGrp="1"/>
          </p:cNvSpPr>
          <p:nvPr>
            <p:ph type="title"/>
          </p:nvPr>
        </p:nvSpPr>
        <p:spPr/>
        <p:txBody>
          <a:bodyPr>
            <a:norm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Circuit Wires</a:t>
            </a:r>
            <a:endParaRPr lang="en-US" sz="4000"/>
          </a:p>
        </p:txBody>
      </p:sp>
      <p:pic>
        <p:nvPicPr>
          <p:cNvPr id="4" name="Picture 4">
            <a:extLst>
              <a:ext uri="{FF2B5EF4-FFF2-40B4-BE49-F238E27FC236}">
                <a16:creationId xmlns:a16="http://schemas.microsoft.com/office/drawing/2014/main" id="{7D77A4DC-2B11-C64F-8BA6-54F9CBE82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1972469"/>
            <a:ext cx="4762500" cy="4057650"/>
          </a:xfrm>
        </p:spPr>
      </p:pic>
    </p:spTree>
    <p:extLst>
      <p:ext uri="{BB962C8B-B14F-4D97-AF65-F5344CB8AC3E}">
        <p14:creationId xmlns:p14="http://schemas.microsoft.com/office/powerpoint/2010/main" val="261443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688-D506-0146-8C61-6FE4A6F1A3FF}"/>
              </a:ext>
            </a:extLst>
          </p:cNvPr>
          <p:cNvSpPr>
            <a:spLocks noGrp="1"/>
          </p:cNvSpPr>
          <p:nvPr>
            <p:ph type="title"/>
          </p:nvPr>
        </p:nvSpPr>
        <p:spPr/>
        <p:txBody>
          <a:bodyPr>
            <a:norm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jumper cables</a:t>
            </a:r>
            <a:endParaRPr lang="en-US" sz="4000"/>
          </a:p>
        </p:txBody>
      </p:sp>
      <p:pic>
        <p:nvPicPr>
          <p:cNvPr id="4" name="Picture 4">
            <a:extLst>
              <a:ext uri="{FF2B5EF4-FFF2-40B4-BE49-F238E27FC236}">
                <a16:creationId xmlns:a16="http://schemas.microsoft.com/office/drawing/2014/main" id="{ABF93FCB-8A82-114D-8B9D-31AF8BEFE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9981" y="1851025"/>
            <a:ext cx="4466034" cy="4466034"/>
          </a:xfrm>
        </p:spPr>
      </p:pic>
    </p:spTree>
    <p:extLst>
      <p:ext uri="{BB962C8B-B14F-4D97-AF65-F5344CB8AC3E}">
        <p14:creationId xmlns:p14="http://schemas.microsoft.com/office/powerpoint/2010/main" val="260077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FE6F-1F86-3B4C-BB92-40290A4F77DE}"/>
              </a:ext>
            </a:extLst>
          </p:cNvPr>
          <p:cNvSpPr>
            <a:spLocks noGrp="1"/>
          </p:cNvSpPr>
          <p:nvPr>
            <p:ph type="title"/>
          </p:nvPr>
        </p:nvSpPr>
        <p:spPr/>
        <p:txBody>
          <a:bodyPr>
            <a:norm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container</a:t>
            </a:r>
            <a:endParaRPr lang="en-US" sz="4000"/>
          </a:p>
        </p:txBody>
      </p:sp>
      <p:pic>
        <p:nvPicPr>
          <p:cNvPr id="4" name="Picture 4">
            <a:extLst>
              <a:ext uri="{FF2B5EF4-FFF2-40B4-BE49-F238E27FC236}">
                <a16:creationId xmlns:a16="http://schemas.microsoft.com/office/drawing/2014/main" id="{7652D4ED-9A99-D44A-8F72-E957AB221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4502" y="1825625"/>
            <a:ext cx="4202996" cy="4351338"/>
          </a:xfrm>
        </p:spPr>
      </p:pic>
    </p:spTree>
    <p:extLst>
      <p:ext uri="{BB962C8B-B14F-4D97-AF65-F5344CB8AC3E}">
        <p14:creationId xmlns:p14="http://schemas.microsoft.com/office/powerpoint/2010/main" val="121979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4AF6-E048-BD4B-BAB0-71FD019431E9}"/>
              </a:ext>
            </a:extLst>
          </p:cNvPr>
          <p:cNvSpPr>
            <a:spLocks noGrp="1"/>
          </p:cNvSpPr>
          <p:nvPr>
            <p:ph type="title"/>
          </p:nvPr>
        </p:nvSpPr>
        <p:spPr>
          <a:xfrm>
            <a:off x="838200" y="365125"/>
            <a:ext cx="10515600" cy="1325563"/>
          </a:xfrm>
        </p:spPr>
        <p:txBody>
          <a:bodyPr>
            <a:norm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wooden rod</a:t>
            </a:r>
            <a:endParaRPr lang="en-US" sz="4000"/>
          </a:p>
        </p:txBody>
      </p:sp>
      <p:pic>
        <p:nvPicPr>
          <p:cNvPr id="4" name="Picture 4">
            <a:extLst>
              <a:ext uri="{FF2B5EF4-FFF2-40B4-BE49-F238E27FC236}">
                <a16:creationId xmlns:a16="http://schemas.microsoft.com/office/drawing/2014/main" id="{C24B331A-A863-DF4B-AAF5-EFAE6CCB53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55174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58DC-7563-2642-94D3-8D6607531503}"/>
              </a:ext>
            </a:extLst>
          </p:cNvPr>
          <p:cNvSpPr>
            <a:spLocks noGrp="1"/>
          </p:cNvSpPr>
          <p:nvPr>
            <p:ph type="title"/>
          </p:nvPr>
        </p:nvSpPr>
        <p:spPr/>
        <p:txBody>
          <a:bodyPr/>
          <a:lstStyle/>
          <a:p>
            <a:endParaRPr lang="en-US"/>
          </a:p>
        </p:txBody>
      </p:sp>
      <p:pic>
        <p:nvPicPr>
          <p:cNvPr id="5" name="Picture 5">
            <a:extLst>
              <a:ext uri="{FF2B5EF4-FFF2-40B4-BE49-F238E27FC236}">
                <a16:creationId xmlns:a16="http://schemas.microsoft.com/office/drawing/2014/main" id="{5E97ACBB-6D10-894E-ABCC-977C2AC66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7625" y="1825625"/>
            <a:ext cx="3857626" cy="4334670"/>
          </a:xfrm>
        </p:spPr>
      </p:pic>
    </p:spTree>
    <p:extLst>
      <p:ext uri="{BB962C8B-B14F-4D97-AF65-F5344CB8AC3E}">
        <p14:creationId xmlns:p14="http://schemas.microsoft.com/office/powerpoint/2010/main" val="273322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9203-1D8C-5B44-8883-7075AAC1DB69}"/>
              </a:ext>
            </a:extLst>
          </p:cNvPr>
          <p:cNvSpPr>
            <a:spLocks noGrp="1"/>
          </p:cNvSpPr>
          <p:nvPr>
            <p:ph type="title"/>
          </p:nvPr>
        </p:nvSpPr>
        <p:spPr/>
        <p:txBody>
          <a:bodyPr>
            <a:normAutofit/>
          </a:bodyPr>
          <a:lstStyle/>
          <a:p>
            <a:r>
              <a:rPr lang="en-US" sz="4000">
                <a:effectLst/>
                <a:latin typeface="Calibri" panose="020F0502020204030204" pitchFamily="34" charset="0"/>
                <a:ea typeface="Calibri" panose="020F0502020204030204" pitchFamily="34" charset="0"/>
                <a:cs typeface="Cordia New" panose="020B0304020202020204" pitchFamily="34" charset="-34"/>
              </a:rPr>
              <a:t>benefits of our system</a:t>
            </a:r>
            <a:endParaRPr lang="en-US" sz="4000"/>
          </a:p>
        </p:txBody>
      </p:sp>
      <p:sp>
        <p:nvSpPr>
          <p:cNvPr id="3" name="Content Placeholder 2">
            <a:extLst>
              <a:ext uri="{FF2B5EF4-FFF2-40B4-BE49-F238E27FC236}">
                <a16:creationId xmlns:a16="http://schemas.microsoft.com/office/drawing/2014/main" id="{263026B4-5F33-CE4A-B97B-926F30A0590B}"/>
              </a:ext>
            </a:extLst>
          </p:cNvPr>
          <p:cNvSpPr>
            <a:spLocks noGrp="1"/>
          </p:cNvSpPr>
          <p:nvPr>
            <p:ph idx="1"/>
          </p:nvPr>
        </p:nvSpPr>
        <p:spPr/>
        <p:txBody>
          <a:bodyPr/>
          <a:lstStyle/>
          <a:p>
            <a:r>
              <a:rPr lang="en-US">
                <a:effectLst/>
                <a:latin typeface="Calibri" panose="020F0502020204030204" pitchFamily="34" charset="0"/>
                <a:ea typeface="Calibri" panose="020F0502020204030204" pitchFamily="34" charset="0"/>
                <a:cs typeface="Cordia New" panose="020B0304020202020204" pitchFamily="34" charset="-34"/>
              </a:rPr>
              <a:t>We can Minimize or Eliminate water wastage and financial expenses for water</a:t>
            </a:r>
          </a:p>
          <a:p>
            <a:r>
              <a:rPr lang="en-US">
                <a:effectLst/>
                <a:latin typeface="Calibri" panose="020F0502020204030204" pitchFamily="34" charset="0"/>
                <a:ea typeface="Calibri" panose="020F0502020204030204" pitchFamily="34" charset="0"/>
                <a:cs typeface="Cordia New" panose="020B0304020202020204" pitchFamily="34" charset="-34"/>
              </a:rPr>
              <a:t>We can Minimize physical interventions for the process and saved time could be used for other work</a:t>
            </a:r>
          </a:p>
          <a:p>
            <a:r>
              <a:rPr lang="en-US">
                <a:effectLst/>
                <a:latin typeface="Calibri" panose="020F0502020204030204" pitchFamily="34" charset="0"/>
                <a:ea typeface="Calibri" panose="020F0502020204030204" pitchFamily="34" charset="0"/>
                <a:cs typeface="Cordia New" panose="020B0304020202020204" pitchFamily="34" charset="-34"/>
              </a:rPr>
              <a:t>This system will Increase the profitability of the business by reducing personal involvement and will minimize human errors</a:t>
            </a:r>
          </a:p>
          <a:p>
            <a:r>
              <a:rPr lang="en-US">
                <a:effectLst/>
                <a:latin typeface="Calibri" panose="020F0502020204030204" pitchFamily="34" charset="0"/>
                <a:ea typeface="Calibri" panose="020F0502020204030204" pitchFamily="34" charset="0"/>
                <a:cs typeface="Cordia New" panose="020B0304020202020204" pitchFamily="34" charset="-34"/>
              </a:rPr>
              <a:t>The price of the agricultural products can be reduced, and it is a relief to consumers and to the government</a:t>
            </a:r>
          </a:p>
          <a:p>
            <a:r>
              <a:rPr lang="en-US">
                <a:effectLst/>
                <a:latin typeface="Calibri" panose="020F0502020204030204" pitchFamily="34" charset="0"/>
                <a:ea typeface="Calibri" panose="020F0502020204030204" pitchFamily="34" charset="0"/>
                <a:cs typeface="Cordia New" panose="020B0304020202020204" pitchFamily="34" charset="-34"/>
              </a:rPr>
              <a:t>This will facilitate even for the people with hearing loss and vision loss</a:t>
            </a:r>
          </a:p>
          <a:p>
            <a:pPr marL="0" indent="0">
              <a:buNone/>
            </a:pPr>
            <a:endParaRPr lang="en-US"/>
          </a:p>
        </p:txBody>
      </p:sp>
    </p:spTree>
    <p:extLst>
      <p:ext uri="{BB962C8B-B14F-4D97-AF65-F5344CB8AC3E}">
        <p14:creationId xmlns:p14="http://schemas.microsoft.com/office/powerpoint/2010/main" val="277073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DEE33-50B5-5E4F-A2B8-0E058E5BD9A0}"/>
              </a:ext>
            </a:extLst>
          </p:cNvPr>
          <p:cNvSpPr>
            <a:spLocks noGrp="1"/>
          </p:cNvSpPr>
          <p:nvPr>
            <p:ph type="title"/>
          </p:nvPr>
        </p:nvSpPr>
        <p:spPr/>
        <p:txBody>
          <a:bodyPr/>
          <a:lstStyle/>
          <a:p>
            <a:r>
              <a:rPr lang="en-US" sz="4000">
                <a:effectLst/>
                <a:latin typeface="Times New Roman" panose="02020603050405020304" pitchFamily="18" charset="0"/>
                <a:ea typeface="Times New Roman" panose="02020603050405020304" pitchFamily="18" charset="0"/>
              </a:rPr>
              <a:t>Limitations</a:t>
            </a:r>
            <a:br>
              <a:rPr lang="en-US" sz="1800">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6E95AF04-36FF-3249-8657-EF95964B890D}"/>
              </a:ext>
            </a:extLst>
          </p:cNvPr>
          <p:cNvSpPr>
            <a:spLocks noGrp="1"/>
          </p:cNvSpPr>
          <p:nvPr>
            <p:ph idx="1"/>
          </p:nvPr>
        </p:nvSpPr>
        <p:spPr/>
        <p:txBody>
          <a:bodyPr/>
          <a:lstStyle/>
          <a:p>
            <a:pPr lvl="0"/>
            <a:r>
              <a:rPr lang="en-US">
                <a:effectLst/>
                <a:latin typeface="Times New Roman" panose="02020603050405020304" pitchFamily="18" charset="0"/>
                <a:ea typeface="Times New Roman" panose="02020603050405020304" pitchFamily="18" charset="0"/>
              </a:rPr>
              <a:t>The pump does not automatically shut off when the tank is full</a:t>
            </a:r>
          </a:p>
          <a:p>
            <a:pPr lvl="0"/>
            <a:r>
              <a:rPr lang="en-US">
                <a:effectLst/>
                <a:latin typeface="Times New Roman" panose="02020603050405020304" pitchFamily="18" charset="0"/>
                <a:ea typeface="Times New Roman" panose="02020603050405020304" pitchFamily="18" charset="0"/>
              </a:rPr>
              <a:t>Once the tank is empty, the pump does not automatically switch on</a:t>
            </a:r>
          </a:p>
          <a:p>
            <a:pPr lvl="0"/>
            <a:r>
              <a:rPr lang="en-US">
                <a:effectLst/>
                <a:latin typeface="Times New Roman" panose="02020603050405020304" pitchFamily="18" charset="0"/>
                <a:ea typeface="Times New Roman" panose="02020603050405020304" pitchFamily="18" charset="0"/>
              </a:rPr>
              <a:t>If one of the LED lights get burnt there is no specific method to find it out. We have to wait until the water get filled into the tank</a:t>
            </a:r>
          </a:p>
          <a:p>
            <a:pPr lvl="0"/>
            <a:r>
              <a:rPr lang="en-US">
                <a:effectLst/>
                <a:latin typeface="Times New Roman" panose="02020603050405020304" pitchFamily="18" charset="0"/>
                <a:ea typeface="Times New Roman" panose="02020603050405020304" pitchFamily="18" charset="0"/>
              </a:rPr>
              <a:t>Durability of the circuit is low due to the rust and deterioration issues</a:t>
            </a:r>
          </a:p>
          <a:p>
            <a:pPr lvl="0"/>
            <a:r>
              <a:rPr lang="en-US">
                <a:effectLst/>
                <a:latin typeface="Times New Roman" panose="02020603050405020304" pitchFamily="18" charset="0"/>
                <a:ea typeface="Times New Roman" panose="02020603050405020304" pitchFamily="18" charset="0"/>
              </a:rPr>
              <a:t>Permanent installation of the water level indicator inside the tank will be a complex process</a:t>
            </a:r>
          </a:p>
          <a:p>
            <a:pPr marL="0" indent="0">
              <a:buNone/>
            </a:pP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4849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54E2-E9D2-6948-921A-DBD8DAADD05E}"/>
              </a:ext>
            </a:extLst>
          </p:cNvPr>
          <p:cNvSpPr>
            <a:spLocks noGrp="1"/>
          </p:cNvSpPr>
          <p:nvPr>
            <p:ph type="title"/>
          </p:nvPr>
        </p:nvSpPr>
        <p:spPr/>
        <p:txBody>
          <a:bodyPr/>
          <a:lstStyle/>
          <a:p>
            <a:r>
              <a:rPr lang="en-US" sz="4000">
                <a:effectLst/>
                <a:latin typeface="Times New Roman" panose="02020603050405020304" pitchFamily="18" charset="0"/>
                <a:ea typeface="Times New Roman" panose="02020603050405020304" pitchFamily="18" charset="0"/>
              </a:rPr>
              <a:t>Recommendations</a:t>
            </a:r>
            <a:br>
              <a:rPr lang="en-US" sz="1800">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C4B4F033-B092-274F-A29F-08DC15FFE4D6}"/>
              </a:ext>
            </a:extLst>
          </p:cNvPr>
          <p:cNvSpPr>
            <a:spLocks noGrp="1"/>
          </p:cNvSpPr>
          <p:nvPr>
            <p:ph idx="1"/>
          </p:nvPr>
        </p:nvSpPr>
        <p:spPr>
          <a:xfrm>
            <a:off x="838200" y="1825625"/>
            <a:ext cx="10515600" cy="4351338"/>
          </a:xfrm>
        </p:spPr>
        <p:txBody>
          <a:bodyPr>
            <a:normAutofit fontScale="92500" lnSpcReduction="20000"/>
          </a:bodyPr>
          <a:lstStyle/>
          <a:p>
            <a:pPr lvl="0"/>
            <a:r>
              <a:rPr lang="en-US">
                <a:effectLst/>
                <a:latin typeface="Times New Roman" panose="02020603050405020304" pitchFamily="18" charset="0"/>
                <a:ea typeface="Times New Roman" panose="02020603050405020304" pitchFamily="18" charset="0"/>
              </a:rPr>
              <a:t>When the water tank is full or empty, we can upgrade the pump switch to work automatically (automatic turn off and on)</a:t>
            </a:r>
          </a:p>
          <a:p>
            <a:pPr lvl="0"/>
            <a:r>
              <a:rPr lang="en-US">
                <a:effectLst/>
                <a:latin typeface="Times New Roman" panose="02020603050405020304" pitchFamily="18" charset="0"/>
                <a:ea typeface="Times New Roman" panose="02020603050405020304" pitchFamily="18" charset="0"/>
              </a:rPr>
              <a:t>We can insert an indicator to the circuit to check if the LEDs are burnt.</a:t>
            </a:r>
          </a:p>
          <a:p>
            <a:pPr lvl="0"/>
            <a:r>
              <a:rPr lang="en-US">
                <a:effectLst/>
                <a:latin typeface="Times New Roman" panose="02020603050405020304" pitchFamily="18" charset="0"/>
                <a:ea typeface="Times New Roman" panose="02020603050405020304" pitchFamily="18" charset="0"/>
              </a:rPr>
              <a:t>Rather than only using the water pump to fill the tank we can advance the circuit to get automatically filled with the rainwater when it is raining. In that way we can use an automated tank lid to open and close automatically when it is raining.</a:t>
            </a:r>
          </a:p>
          <a:p>
            <a:pPr lvl="0"/>
            <a:r>
              <a:rPr lang="en-US">
                <a:effectLst/>
                <a:latin typeface="Times New Roman" panose="02020603050405020304" pitchFamily="18" charset="0"/>
                <a:ea typeface="Times New Roman" panose="02020603050405020304" pitchFamily="18" charset="0"/>
              </a:rPr>
              <a:t>We can also add a soil moisture detection circuit. Once the soil of the crops is dry the water inside the tank will automatically flows to the crops and will stop automatically after the process is done.</a:t>
            </a:r>
          </a:p>
          <a:p>
            <a:pPr lvl="0"/>
            <a:r>
              <a:rPr lang="en-US">
                <a:effectLst/>
                <a:latin typeface="Times New Roman" panose="02020603050405020304" pitchFamily="18" charset="0"/>
                <a:ea typeface="Times New Roman" panose="02020603050405020304" pitchFamily="18" charset="0"/>
              </a:rPr>
              <a:t>We can create a small software to implement the whole circuit using an electronic device.</a:t>
            </a:r>
          </a:p>
          <a:p>
            <a:pPr marL="0" indent="0">
              <a:buNone/>
            </a:pP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4525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54B3-672D-6B45-BEC9-08A5564A5264}"/>
              </a:ext>
            </a:extLst>
          </p:cNvPr>
          <p:cNvSpPr>
            <a:spLocks noGrp="1"/>
          </p:cNvSpPr>
          <p:nvPr>
            <p:ph type="title"/>
          </p:nvPr>
        </p:nvSpPr>
        <p:spPr>
          <a:xfrm>
            <a:off x="838200" y="365125"/>
            <a:ext cx="10515600" cy="1325563"/>
          </a:xfrm>
        </p:spPr>
        <p:txBody>
          <a:bodyPr/>
          <a:lstStyle/>
          <a:p>
            <a:r>
              <a:rPr lang="en-US" sz="4000">
                <a:effectLst/>
                <a:latin typeface="Times New Roman" panose="02020603050405020304" pitchFamily="18" charset="0"/>
                <a:ea typeface="Times New Roman" panose="02020603050405020304" pitchFamily="18" charset="0"/>
              </a:rPr>
              <a:t>Conclusion</a:t>
            </a:r>
            <a:br>
              <a:rPr lang="en-US" sz="1800">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7A1A0374-268E-7D46-83EA-505812E4F92F}"/>
              </a:ext>
            </a:extLst>
          </p:cNvPr>
          <p:cNvSpPr>
            <a:spLocks noGrp="1"/>
          </p:cNvSpPr>
          <p:nvPr>
            <p:ph idx="1"/>
          </p:nvPr>
        </p:nvSpPr>
        <p:spPr>
          <a:xfrm>
            <a:off x="838200" y="1825625"/>
            <a:ext cx="10515600" cy="4351338"/>
          </a:xfrm>
        </p:spPr>
        <p:txBody>
          <a:bodyPr>
            <a:noAutofit/>
          </a:bodyPr>
          <a:lstStyle/>
          <a:p>
            <a:pPr lvl="0"/>
            <a:r>
              <a:rPr lang="en-US" sz="2400">
                <a:effectLst/>
                <a:latin typeface="Times New Roman" panose="02020603050405020304" pitchFamily="18" charset="0"/>
                <a:ea typeface="Times New Roman" panose="02020603050405020304" pitchFamily="18" charset="0"/>
              </a:rPr>
              <a:t>Can implement the circuit in any water resources such as rivers streams canals or tanks. The light system will help to indicate the water level </a:t>
            </a:r>
          </a:p>
          <a:p>
            <a:pPr lvl="0"/>
            <a:r>
              <a:rPr lang="en-US" sz="2400">
                <a:effectLst/>
                <a:latin typeface="Times New Roman" panose="02020603050405020304" pitchFamily="18" charset="0"/>
                <a:ea typeface="Times New Roman" panose="02020603050405020304" pitchFamily="18" charset="0"/>
              </a:rPr>
              <a:t>This can be used as a flood indicator. The alarm system will be useful to perform immediate actions in case of a severe flood instance</a:t>
            </a:r>
          </a:p>
          <a:p>
            <a:pPr lvl="0"/>
            <a:r>
              <a:rPr lang="en-US" sz="2400">
                <a:effectLst/>
                <a:latin typeface="Times New Roman" panose="02020603050405020304" pitchFamily="18" charset="0"/>
                <a:ea typeface="Times New Roman" panose="02020603050405020304" pitchFamily="18" charset="0"/>
              </a:rPr>
              <a:t>In a case of a breakdown of one the switches we can still get the indication of the water levels from the remaining one as the two switches are independent.</a:t>
            </a:r>
          </a:p>
          <a:p>
            <a:pPr lvl="0"/>
            <a:r>
              <a:rPr lang="en-US" sz="2400">
                <a:effectLst/>
                <a:latin typeface="Times New Roman" panose="02020603050405020304" pitchFamily="18" charset="0"/>
                <a:ea typeface="Times New Roman" panose="02020603050405020304" pitchFamily="18" charset="0"/>
              </a:rPr>
              <a:t>This system is ideal for water tanks as well as for other related liquid storages </a:t>
            </a:r>
          </a:p>
          <a:p>
            <a:pPr lvl="0"/>
            <a:r>
              <a:rPr lang="en-US" sz="2400">
                <a:effectLst/>
                <a:latin typeface="Times New Roman" panose="02020603050405020304" pitchFamily="18" charset="0"/>
                <a:ea typeface="Times New Roman" panose="02020603050405020304" pitchFamily="18" charset="0"/>
              </a:rPr>
              <a:t>Could be used in both industrial and domestic purposes</a:t>
            </a:r>
          </a:p>
          <a:p>
            <a:r>
              <a:rPr lang="en-US" sz="2400">
                <a:effectLst/>
                <a:latin typeface="Times New Roman" panose="02020603050405020304" pitchFamily="18" charset="0"/>
                <a:ea typeface="Times New Roman" panose="02020603050405020304" pitchFamily="18" charset="0"/>
              </a:rPr>
              <a:t>This is a low investment project with more cost benefits</a:t>
            </a:r>
            <a:endParaRPr lang="en-US" sz="2400"/>
          </a:p>
        </p:txBody>
      </p:sp>
    </p:spTree>
    <p:extLst>
      <p:ext uri="{BB962C8B-B14F-4D97-AF65-F5344CB8AC3E}">
        <p14:creationId xmlns:p14="http://schemas.microsoft.com/office/powerpoint/2010/main" val="3388273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D78E-E773-434C-A1EA-D978F8574E2B}"/>
              </a:ext>
            </a:extLst>
          </p:cNvPr>
          <p:cNvSpPr>
            <a:spLocks noGrp="1"/>
          </p:cNvSpPr>
          <p:nvPr>
            <p:ph type="title"/>
          </p:nvPr>
        </p:nvSpPr>
        <p:spPr/>
        <p:txBody>
          <a:bodyPr/>
          <a:lstStyle/>
          <a:p>
            <a:br>
              <a:rPr lang="en-US">
                <a:effectLst/>
              </a:rPr>
            </a:br>
            <a:endParaRPr lang="en-US"/>
          </a:p>
        </p:txBody>
      </p:sp>
      <p:sp>
        <p:nvSpPr>
          <p:cNvPr id="4" name="Content Placeholder 3">
            <a:extLst>
              <a:ext uri="{FF2B5EF4-FFF2-40B4-BE49-F238E27FC236}">
                <a16:creationId xmlns:a16="http://schemas.microsoft.com/office/drawing/2014/main" id="{339EEAF2-0DE1-9F47-BFC6-0214B5E87816}"/>
              </a:ext>
            </a:extLst>
          </p:cNvPr>
          <p:cNvSpPr>
            <a:spLocks noGrp="1"/>
          </p:cNvSpPr>
          <p:nvPr>
            <p:ph idx="1"/>
          </p:nvPr>
        </p:nvSpPr>
        <p:spPr/>
        <p:txBody>
          <a:bodyPr>
            <a:normAutofit fontScale="92500" lnSpcReduction="20000"/>
          </a:bodyPr>
          <a:lstStyle/>
          <a:p>
            <a:r>
              <a:rPr lang="si-LK" sz="5600">
                <a:latin typeface="+mj-lt"/>
                <a:ea typeface="Calibri" panose="020F0502020204030204" pitchFamily="34" charset="0"/>
                <a:cs typeface="Cordia New" panose="020B0304020202020204" pitchFamily="34" charset="-34"/>
              </a:rPr>
              <a:t>T</a:t>
            </a:r>
            <a:r>
              <a:rPr lang="en-US" sz="5600">
                <a:effectLst/>
                <a:latin typeface="+mj-lt"/>
                <a:ea typeface="Calibri" panose="020F0502020204030204" pitchFamily="34" charset="0"/>
                <a:cs typeface="Cordia New" panose="020B0304020202020204" pitchFamily="34" charset="-34"/>
              </a:rPr>
              <a:t>his is the project we have created to minimize the water wastage in the agricultural industry which has become a global issue. This is ideal for a country like Sri Lanka using this we can develop the agricultural sector and strengthen our farmers.</a:t>
            </a:r>
          </a:p>
          <a:p>
            <a:pPr marL="0" indent="0">
              <a:buNone/>
            </a:pPr>
            <a:endParaRPr lang="en-US"/>
          </a:p>
        </p:txBody>
      </p:sp>
    </p:spTree>
    <p:extLst>
      <p:ext uri="{BB962C8B-B14F-4D97-AF65-F5344CB8AC3E}">
        <p14:creationId xmlns:p14="http://schemas.microsoft.com/office/powerpoint/2010/main" val="1429741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AB76-2AFB-7B46-906C-E40C84049DD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2F95A24-CBE1-4F4A-B78A-A5C4277FD8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3113322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3F9-7986-A942-9C8B-5674690D0B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F5BC84-4793-4741-BF09-22C7B125284D}"/>
              </a:ext>
            </a:extLst>
          </p:cNvPr>
          <p:cNvSpPr>
            <a:spLocks noGrp="1"/>
          </p:cNvSpPr>
          <p:nvPr>
            <p:ph idx="1"/>
          </p:nvPr>
        </p:nvSpPr>
        <p:spPr>
          <a:xfrm>
            <a:off x="838200" y="1825625"/>
            <a:ext cx="10515600" cy="4351338"/>
          </a:xfrm>
        </p:spPr>
        <p:txBody>
          <a:bodyPr/>
          <a:lstStyle/>
          <a:p>
            <a:r>
              <a:rPr lang="en-US" sz="2800">
                <a:effectLst/>
                <a:latin typeface="Calibri" panose="020F0502020204030204" pitchFamily="34" charset="0"/>
                <a:ea typeface="Calibri" panose="020F0502020204030204" pitchFamily="34" charset="0"/>
                <a:cs typeface="Cordia New" panose="020B0304020202020204" pitchFamily="34" charset="-34"/>
              </a:rPr>
              <a:t> J.A.S. UPAMALI </a:t>
            </a:r>
            <a:r>
              <a:rPr lang="si-LK">
                <a:latin typeface="Calibri" panose="020F0502020204030204" pitchFamily="34" charset="0"/>
                <a:ea typeface="Calibri" panose="020F0502020204030204" pitchFamily="34" charset="0"/>
                <a:cs typeface="Cordia New" panose="020B0304020202020204" pitchFamily="34" charset="-34"/>
              </a:rPr>
              <a:t>-</a:t>
            </a:r>
            <a:r>
              <a:rPr lang="en-US" sz="2800">
                <a:effectLst/>
                <a:latin typeface="Calibri" panose="020F0502020204030204" pitchFamily="34" charset="0"/>
                <a:ea typeface="Calibri" panose="020F0502020204030204" pitchFamily="34" charset="0"/>
                <a:cs typeface="Cordia New" panose="020B0304020202020204" pitchFamily="34" charset="-34"/>
              </a:rPr>
              <a:t> CODSE213F-013</a:t>
            </a:r>
          </a:p>
          <a:p>
            <a:r>
              <a:rPr lang="en-US" sz="2800">
                <a:effectLst/>
                <a:latin typeface="Calibri" panose="020F0502020204030204" pitchFamily="34" charset="0"/>
                <a:ea typeface="Calibri" panose="020F0502020204030204" pitchFamily="34" charset="0"/>
                <a:cs typeface="Cordia New" panose="020B0304020202020204" pitchFamily="34" charset="-34"/>
              </a:rPr>
              <a:t> T.T. LIYANAARACHCHI  </a:t>
            </a:r>
            <a:r>
              <a:rPr lang="si-LK">
                <a:latin typeface="Calibri" panose="020F0502020204030204" pitchFamily="34" charset="0"/>
                <a:ea typeface="Calibri" panose="020F0502020204030204" pitchFamily="34" charset="0"/>
                <a:cs typeface="Cordia New" panose="020B0304020202020204" pitchFamily="34" charset="-34"/>
              </a:rPr>
              <a:t>-</a:t>
            </a:r>
            <a:r>
              <a:rPr lang="en-US" sz="2800">
                <a:effectLst/>
                <a:latin typeface="Calibri" panose="020F0502020204030204" pitchFamily="34" charset="0"/>
                <a:ea typeface="Calibri" panose="020F0502020204030204" pitchFamily="34" charset="0"/>
                <a:cs typeface="Cordia New" panose="020B0304020202020204" pitchFamily="34" charset="-34"/>
              </a:rPr>
              <a:t>CODSE213F-013</a:t>
            </a:r>
          </a:p>
          <a:p>
            <a:r>
              <a:rPr lang="en-US" sz="2800">
                <a:effectLst/>
                <a:latin typeface="Calibri" panose="020F0502020204030204" pitchFamily="34" charset="0"/>
                <a:ea typeface="Calibri" panose="020F0502020204030204" pitchFamily="34" charset="0"/>
                <a:cs typeface="Cordia New" panose="020B0304020202020204" pitchFamily="34" charset="-34"/>
              </a:rPr>
              <a:t> R.A.D.H. SARANYA  </a:t>
            </a:r>
            <a:r>
              <a:rPr lang="si-LK" sz="2800">
                <a:effectLst/>
                <a:latin typeface="Calibri" panose="020F0502020204030204" pitchFamily="34" charset="0"/>
                <a:ea typeface="Calibri" panose="020F0502020204030204" pitchFamily="34" charset="0"/>
                <a:cs typeface="Cordia New" panose="020B0304020202020204" pitchFamily="34" charset="-34"/>
              </a:rPr>
              <a:t>-</a:t>
            </a:r>
            <a:r>
              <a:rPr lang="en-US" sz="2800">
                <a:effectLst/>
                <a:latin typeface="Calibri" panose="020F0502020204030204" pitchFamily="34" charset="0"/>
                <a:ea typeface="Calibri" panose="020F0502020204030204" pitchFamily="34" charset="0"/>
                <a:cs typeface="Cordia New" panose="020B0304020202020204" pitchFamily="34" charset="-34"/>
              </a:rPr>
              <a:t> CODSE213F-054</a:t>
            </a:r>
          </a:p>
          <a:p>
            <a:r>
              <a:rPr lang="en-US" sz="2800">
                <a:effectLst/>
                <a:latin typeface="Calibri" panose="020F0502020204030204" pitchFamily="34" charset="0"/>
                <a:ea typeface="Calibri" panose="020F0502020204030204" pitchFamily="34" charset="0"/>
                <a:cs typeface="Cordia New" panose="020B0304020202020204" pitchFamily="34" charset="-34"/>
              </a:rPr>
              <a:t> L.H.M. FERNANDO</a:t>
            </a:r>
            <a:r>
              <a:rPr lang="si-LK" sz="2800">
                <a:effectLst/>
                <a:latin typeface="Calibri" panose="020F0502020204030204" pitchFamily="34" charset="0"/>
                <a:ea typeface="Calibri" panose="020F0502020204030204" pitchFamily="34" charset="0"/>
                <a:cs typeface="Cordia New" panose="020B0304020202020204" pitchFamily="34" charset="-34"/>
              </a:rPr>
              <a:t>  -</a:t>
            </a:r>
            <a:r>
              <a:rPr lang="en-US" sz="2800">
                <a:effectLst/>
                <a:latin typeface="Calibri" panose="020F0502020204030204" pitchFamily="34" charset="0"/>
                <a:ea typeface="Calibri" panose="020F0502020204030204" pitchFamily="34" charset="0"/>
                <a:cs typeface="Cordia New" panose="020B0304020202020204" pitchFamily="34" charset="-34"/>
              </a:rPr>
              <a:t>CODSE213F-052</a:t>
            </a:r>
          </a:p>
          <a:p>
            <a:pPr marL="0" indent="0">
              <a:buNone/>
            </a:pPr>
            <a:endParaRPr lang="en-US"/>
          </a:p>
        </p:txBody>
      </p:sp>
    </p:spTree>
    <p:extLst>
      <p:ext uri="{BB962C8B-B14F-4D97-AF65-F5344CB8AC3E}">
        <p14:creationId xmlns:p14="http://schemas.microsoft.com/office/powerpoint/2010/main" val="362416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D4DF-99A4-114F-AA89-7E3208B8A4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2C95BB-90D6-2E41-B2E6-66BCBA966717}"/>
              </a:ext>
            </a:extLst>
          </p:cNvPr>
          <p:cNvSpPr>
            <a:spLocks noGrp="1"/>
          </p:cNvSpPr>
          <p:nvPr>
            <p:ph idx="1"/>
          </p:nvPr>
        </p:nvSpPr>
        <p:spPr>
          <a:xfrm>
            <a:off x="838200" y="1825625"/>
            <a:ext cx="10515600" cy="4351338"/>
          </a:xfrm>
        </p:spPr>
        <p:txBody>
          <a:bodyPr>
            <a:noAutofit/>
          </a:bodyPr>
          <a:lstStyle/>
          <a:p>
            <a:r>
              <a:rPr lang="en-US" sz="4000">
                <a:effectLst/>
                <a:latin typeface="+mj-lt"/>
                <a:ea typeface="Calibri" panose="020F0502020204030204" pitchFamily="34" charset="0"/>
                <a:cs typeface="Cordia New" panose="020B0304020202020204" pitchFamily="34" charset="-34"/>
              </a:rPr>
              <a:t>This is an electronic circuit designed to indicate the water levels of large-scale water tanks and an alarm system to prevent the water overflow from the tanks used in the agricultural industry. Our main intention was to develop a methodology to improve the agricultural sector by using the new technology and to achieve this task we have designed this electronic system</a:t>
            </a:r>
            <a:endParaRPr lang="en-US" sz="4000">
              <a:latin typeface="+mj-lt"/>
            </a:endParaRPr>
          </a:p>
        </p:txBody>
      </p:sp>
    </p:spTree>
    <p:extLst>
      <p:ext uri="{BB962C8B-B14F-4D97-AF65-F5344CB8AC3E}">
        <p14:creationId xmlns:p14="http://schemas.microsoft.com/office/powerpoint/2010/main" val="359212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7F6-FA9E-3845-81A0-7E9CEF4B39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FCC24-3932-FE46-88DD-BE2584436037}"/>
              </a:ext>
            </a:extLst>
          </p:cNvPr>
          <p:cNvSpPr>
            <a:spLocks noGrp="1"/>
          </p:cNvSpPr>
          <p:nvPr>
            <p:ph idx="1"/>
          </p:nvPr>
        </p:nvSpPr>
        <p:spPr>
          <a:xfrm>
            <a:off x="838200" y="1825625"/>
            <a:ext cx="10515600" cy="4351338"/>
          </a:xfrm>
        </p:spPr>
        <p:txBody>
          <a:bodyPr/>
          <a:lstStyle/>
          <a:p>
            <a:pPr marL="0" indent="0">
              <a:buNone/>
            </a:pPr>
            <a:r>
              <a:rPr lang="en-US" sz="9600">
                <a:effectLst/>
                <a:latin typeface="+mj-lt"/>
                <a:ea typeface="Times New Roman" panose="02020603050405020304" pitchFamily="18" charset="0"/>
                <a:cs typeface="Iskoola Pota" panose="020B0502040204020203" pitchFamily="34" charset="0"/>
              </a:rPr>
              <a:t>Features of the Product</a:t>
            </a:r>
          </a:p>
          <a:p>
            <a:pPr marL="0" indent="0">
              <a:buNone/>
            </a:pPr>
            <a:endParaRPr lang="en-US" sz="1800">
              <a:effectLst/>
              <a:latin typeface="Calibri Light" panose="020F0302020204030204" pitchFamily="34" charset="0"/>
              <a:ea typeface="Times New Roman" panose="02020603050405020304" pitchFamily="18" charset="0"/>
              <a:cs typeface="Iskoola Pota" panose="020B0502040204020203" pitchFamily="34" charset="0"/>
            </a:endParaRPr>
          </a:p>
        </p:txBody>
      </p:sp>
    </p:spTree>
    <p:extLst>
      <p:ext uri="{BB962C8B-B14F-4D97-AF65-F5344CB8AC3E}">
        <p14:creationId xmlns:p14="http://schemas.microsoft.com/office/powerpoint/2010/main" val="189834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D8E0-ADBF-CA45-9CAC-71A1781061BF}"/>
              </a:ext>
            </a:extLst>
          </p:cNvPr>
          <p:cNvSpPr>
            <a:spLocks noGrp="1"/>
          </p:cNvSpPr>
          <p:nvPr>
            <p:ph type="title"/>
          </p:nvPr>
        </p:nvSpPr>
        <p:spPr/>
        <p:txBody>
          <a:bodyPr>
            <a:normAutofit/>
          </a:bodyPr>
          <a:lstStyle/>
          <a:p>
            <a:r>
              <a:rPr lang="en-US" sz="4000">
                <a:effectLst/>
                <a:latin typeface="Times New Roman" panose="02020603050405020304" pitchFamily="18" charset="0"/>
                <a:ea typeface="Times New Roman" panose="02020603050405020304" pitchFamily="18" charset="0"/>
              </a:rPr>
              <a:t>Switch for the LED light system</a:t>
            </a:r>
            <a:br>
              <a:rPr lang="en-US" sz="4000">
                <a:effectLst/>
                <a:latin typeface="Times New Roman" panose="02020603050405020304" pitchFamily="18" charset="0"/>
                <a:ea typeface="Times New Roman" panose="02020603050405020304" pitchFamily="18" charset="0"/>
              </a:rPr>
            </a:br>
            <a:endParaRPr lang="en-US" sz="4000"/>
          </a:p>
        </p:txBody>
      </p:sp>
      <p:sp>
        <p:nvSpPr>
          <p:cNvPr id="3" name="Content Placeholder 2">
            <a:extLst>
              <a:ext uri="{FF2B5EF4-FFF2-40B4-BE49-F238E27FC236}">
                <a16:creationId xmlns:a16="http://schemas.microsoft.com/office/drawing/2014/main" id="{C67CD598-46DD-374F-AE83-AC8FC9A22A86}"/>
              </a:ext>
            </a:extLst>
          </p:cNvPr>
          <p:cNvSpPr>
            <a:spLocks noGrp="1"/>
          </p:cNvSpPr>
          <p:nvPr>
            <p:ph idx="1"/>
          </p:nvPr>
        </p:nvSpPr>
        <p:spPr>
          <a:xfrm>
            <a:off x="838200" y="1450578"/>
            <a:ext cx="10515600" cy="4351338"/>
          </a:xfrm>
        </p:spPr>
        <p:txBody>
          <a:bodyPr/>
          <a:lstStyle/>
          <a:p>
            <a:pPr lvl="0"/>
            <a:r>
              <a:rPr lang="en-US">
                <a:effectLst/>
                <a:latin typeface="Times New Roman" panose="02020603050405020304" pitchFamily="18" charset="0"/>
                <a:ea typeface="Times New Roman" panose="02020603050405020304" pitchFamily="18" charset="0"/>
              </a:rPr>
              <a:t>Purpose of the feature:</a:t>
            </a:r>
          </a:p>
          <a:p>
            <a:pPr lvl="1"/>
            <a:r>
              <a:rPr lang="en-US" sz="2800">
                <a:effectLst/>
                <a:latin typeface="Times New Roman" panose="02020603050405020304" pitchFamily="18" charset="0"/>
                <a:ea typeface="Times New Roman" panose="02020603050405020304" pitchFamily="18" charset="0"/>
              </a:rPr>
              <a:t>Turning off and on the light system manually when needed.</a:t>
            </a:r>
          </a:p>
          <a:p>
            <a:pPr lvl="0"/>
            <a:r>
              <a:rPr lang="en-US">
                <a:effectLst/>
                <a:latin typeface="Times New Roman" panose="02020603050405020304" pitchFamily="18" charset="0"/>
                <a:ea typeface="Times New Roman" panose="02020603050405020304" pitchFamily="18" charset="0"/>
              </a:rPr>
              <a:t>How it affects the system:</a:t>
            </a:r>
          </a:p>
          <a:p>
            <a:pPr lvl="1"/>
            <a:r>
              <a:rPr lang="en-US" sz="2800">
                <a:effectLst/>
                <a:latin typeface="Times New Roman" panose="02020603050405020304" pitchFamily="18" charset="0"/>
                <a:ea typeface="Times New Roman" panose="02020603050405020304" pitchFamily="18" charset="0"/>
              </a:rPr>
              <a:t>We can turn on the light system before switching on the water pump. In that way we can get to know the level of the water getting filled at that moment.</a:t>
            </a:r>
          </a:p>
          <a:p>
            <a:pPr lvl="1"/>
            <a:r>
              <a:rPr lang="en-US" sz="2800">
                <a:effectLst/>
                <a:latin typeface="Times New Roman" panose="02020603050405020304" pitchFamily="18" charset="0"/>
                <a:ea typeface="Times New Roman" panose="02020603050405020304" pitchFamily="18" charset="0"/>
              </a:rPr>
              <a:t>Similarly, we can turn it off  when we don’t want to get the water level indication.</a:t>
            </a:r>
          </a:p>
          <a:p>
            <a:pPr marL="0" indent="0">
              <a:buNone/>
            </a:pPr>
            <a:endParaRPr lang="en-US">
              <a:effectLst/>
            </a:endParaRPr>
          </a:p>
          <a:p>
            <a:pPr marL="0" indent="0">
              <a:buNone/>
            </a:pPr>
            <a:endParaRPr lang="en-US" sz="1200">
              <a:effectLst/>
              <a:latin typeface="Times New Roman" panose="02020603050405020304" pitchFamily="18" charset="0"/>
              <a:ea typeface="Times New Roman" panose="02020603050405020304" pitchFamily="18" charset="0"/>
            </a:endParaRPr>
          </a:p>
        </p:txBody>
      </p:sp>
      <p:pic>
        <p:nvPicPr>
          <p:cNvPr id="5" name="Picture 5">
            <a:extLst>
              <a:ext uri="{FF2B5EF4-FFF2-40B4-BE49-F238E27FC236}">
                <a16:creationId xmlns:a16="http://schemas.microsoft.com/office/drawing/2014/main" id="{84508927-F9E4-0F49-9D52-A42D9263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9219" y="4714875"/>
            <a:ext cx="2857500" cy="1777999"/>
          </a:xfrm>
          <a:prstGeom prst="rect">
            <a:avLst/>
          </a:prstGeom>
        </p:spPr>
      </p:pic>
    </p:spTree>
    <p:extLst>
      <p:ext uri="{BB962C8B-B14F-4D97-AF65-F5344CB8AC3E}">
        <p14:creationId xmlns:p14="http://schemas.microsoft.com/office/powerpoint/2010/main" val="76848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39A0-8499-194E-8EA2-ACA994172031}"/>
              </a:ext>
            </a:extLst>
          </p:cNvPr>
          <p:cNvSpPr>
            <a:spLocks noGrp="1"/>
          </p:cNvSpPr>
          <p:nvPr>
            <p:ph type="title"/>
          </p:nvPr>
        </p:nvSpPr>
        <p:spPr/>
        <p:txBody>
          <a:bodyPr/>
          <a:lstStyle/>
          <a:p>
            <a:r>
              <a:rPr lang="en-US" sz="4000">
                <a:effectLst/>
                <a:latin typeface="Times New Roman" panose="02020603050405020304" pitchFamily="18" charset="0"/>
                <a:ea typeface="Times New Roman" panose="02020603050405020304" pitchFamily="18" charset="0"/>
              </a:rPr>
              <a:t>LED light system</a:t>
            </a:r>
            <a:br>
              <a:rPr lang="en-US" sz="1800">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D520F47D-BCCC-CE48-BBDA-8021202EFFB6}"/>
              </a:ext>
            </a:extLst>
          </p:cNvPr>
          <p:cNvSpPr>
            <a:spLocks noGrp="1"/>
          </p:cNvSpPr>
          <p:nvPr>
            <p:ph idx="1"/>
          </p:nvPr>
        </p:nvSpPr>
        <p:spPr/>
        <p:txBody>
          <a:bodyPr>
            <a:normAutofit lnSpcReduction="10000"/>
          </a:bodyPr>
          <a:lstStyle/>
          <a:p>
            <a:pPr lvl="0"/>
            <a:r>
              <a:rPr lang="en-US" sz="2400">
                <a:effectLst/>
                <a:latin typeface="Times New Roman" panose="02020603050405020304" pitchFamily="18" charset="0"/>
                <a:ea typeface="Times New Roman" panose="02020603050405020304" pitchFamily="18" charset="0"/>
              </a:rPr>
              <a:t>Purpose of the feature:</a:t>
            </a:r>
          </a:p>
          <a:p>
            <a:pPr lvl="1"/>
            <a:r>
              <a:rPr lang="en-US">
                <a:effectLst/>
                <a:latin typeface="Times New Roman" panose="02020603050405020304" pitchFamily="18" charset="0"/>
                <a:ea typeface="Times New Roman" panose="02020603050405020304" pitchFamily="18" charset="0"/>
              </a:rPr>
              <a:t>Indication of the water levels of the tank using 3 LEDs selected from 3 standard universal colours red, yellow, and green respectively for high, mid, and low levels.</a:t>
            </a:r>
          </a:p>
          <a:p>
            <a:pPr lvl="1"/>
            <a:r>
              <a:rPr lang="en-US">
                <a:effectLst/>
                <a:latin typeface="Times New Roman" panose="02020603050405020304" pitchFamily="18" charset="0"/>
                <a:ea typeface="Times New Roman" panose="02020603050405020304" pitchFamily="18" charset="0"/>
              </a:rPr>
              <a:t>RED – HIGH LEVEL</a:t>
            </a: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YELLOW – MID LEVEL</a:t>
            </a: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GREEN – LOW LEVEL</a:t>
            </a:r>
          </a:p>
          <a:p>
            <a:pPr lvl="0"/>
            <a:r>
              <a:rPr lang="en-US" sz="2400">
                <a:effectLst/>
                <a:latin typeface="Times New Roman" panose="02020603050405020304" pitchFamily="18" charset="0"/>
                <a:ea typeface="Times New Roman" panose="02020603050405020304" pitchFamily="18" charset="0"/>
              </a:rPr>
              <a:t>How it affects the system:</a:t>
            </a:r>
          </a:p>
          <a:p>
            <a:pPr lvl="1"/>
            <a:r>
              <a:rPr lang="en-US">
                <a:effectLst/>
                <a:latin typeface="Times New Roman" panose="02020603050405020304" pitchFamily="18" charset="0"/>
                <a:ea typeface="Times New Roman" panose="02020603050405020304" pitchFamily="18" charset="0"/>
              </a:rPr>
              <a:t>When the water gets filled up to the relevant level the respective LED will glow.</a:t>
            </a:r>
          </a:p>
          <a:p>
            <a:pPr lvl="1"/>
            <a:r>
              <a:rPr lang="en-US">
                <a:effectLst/>
                <a:latin typeface="Times New Roman" panose="02020603050405020304" pitchFamily="18" charset="0"/>
                <a:ea typeface="Times New Roman" panose="02020603050405020304" pitchFamily="18" charset="0"/>
              </a:rPr>
              <a:t>And when the water is getting lowered from that relevant level the connected LED will stop its emission.</a:t>
            </a:r>
          </a:p>
          <a:p>
            <a:pPr marL="0" indent="0">
              <a:buNone/>
            </a:pPr>
            <a:endParaRPr lang="en-US" sz="1200">
              <a:effectLst/>
              <a:latin typeface="Times New Roman" panose="02020603050405020304" pitchFamily="18" charset="0"/>
              <a:ea typeface="Times New Roman" panose="02020603050405020304" pitchFamily="18" charset="0"/>
            </a:endParaRPr>
          </a:p>
        </p:txBody>
      </p:sp>
      <p:pic>
        <p:nvPicPr>
          <p:cNvPr id="4" name="Picture 4">
            <a:extLst>
              <a:ext uri="{FF2B5EF4-FFF2-40B4-BE49-F238E27FC236}">
                <a16:creationId xmlns:a16="http://schemas.microsoft.com/office/drawing/2014/main" id="{501D11FD-8497-9448-867D-B0A3499C9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580" y="2850016"/>
            <a:ext cx="1572016" cy="1596968"/>
          </a:xfrm>
          <a:prstGeom prst="rect">
            <a:avLst/>
          </a:prstGeom>
        </p:spPr>
      </p:pic>
    </p:spTree>
    <p:extLst>
      <p:ext uri="{BB962C8B-B14F-4D97-AF65-F5344CB8AC3E}">
        <p14:creationId xmlns:p14="http://schemas.microsoft.com/office/powerpoint/2010/main" val="274228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51B4-2E88-6546-AB8A-F433B9F32402}"/>
              </a:ext>
            </a:extLst>
          </p:cNvPr>
          <p:cNvSpPr>
            <a:spLocks noGrp="1"/>
          </p:cNvSpPr>
          <p:nvPr>
            <p:ph type="title"/>
          </p:nvPr>
        </p:nvSpPr>
        <p:spPr>
          <a:xfrm>
            <a:off x="838200" y="365125"/>
            <a:ext cx="10515600" cy="1325563"/>
          </a:xfrm>
        </p:spPr>
        <p:txBody>
          <a:bodyPr>
            <a:normAutofit/>
          </a:bodyPr>
          <a:lstStyle/>
          <a:p>
            <a:r>
              <a:rPr lang="en-US" sz="4000">
                <a:effectLst/>
                <a:latin typeface="Times New Roman" panose="02020603050405020304" pitchFamily="18" charset="0"/>
                <a:ea typeface="Times New Roman" panose="02020603050405020304" pitchFamily="18" charset="0"/>
              </a:rPr>
              <a:t>The buzzer</a:t>
            </a:r>
            <a:br>
              <a:rPr lang="en-US" sz="4000">
                <a:effectLst/>
                <a:latin typeface="Times New Roman" panose="02020603050405020304" pitchFamily="18" charset="0"/>
                <a:ea typeface="Times New Roman" panose="02020603050405020304" pitchFamily="18" charset="0"/>
              </a:rPr>
            </a:br>
            <a:endParaRPr lang="en-US" sz="4000"/>
          </a:p>
        </p:txBody>
      </p:sp>
      <p:sp>
        <p:nvSpPr>
          <p:cNvPr id="3" name="Content Placeholder 2">
            <a:extLst>
              <a:ext uri="{FF2B5EF4-FFF2-40B4-BE49-F238E27FC236}">
                <a16:creationId xmlns:a16="http://schemas.microsoft.com/office/drawing/2014/main" id="{9209A66C-1700-8142-949D-B271B803B338}"/>
              </a:ext>
            </a:extLst>
          </p:cNvPr>
          <p:cNvSpPr>
            <a:spLocks noGrp="1"/>
          </p:cNvSpPr>
          <p:nvPr>
            <p:ph idx="1"/>
          </p:nvPr>
        </p:nvSpPr>
        <p:spPr/>
        <p:txBody>
          <a:bodyPr/>
          <a:lstStyle/>
          <a:p>
            <a:pPr lvl="0"/>
            <a:r>
              <a:rPr lang="en-US" sz="2400">
                <a:effectLst/>
                <a:latin typeface="Times New Roman" panose="02020603050405020304" pitchFamily="18" charset="0"/>
                <a:ea typeface="Times New Roman" panose="02020603050405020304" pitchFamily="18" charset="0"/>
              </a:rPr>
              <a:t>Purpose of the feature:</a:t>
            </a:r>
          </a:p>
          <a:p>
            <a:pPr lvl="1"/>
            <a:r>
              <a:rPr lang="en-US">
                <a:effectLst/>
                <a:latin typeface="Times New Roman" panose="02020603050405020304" pitchFamily="18" charset="0"/>
                <a:ea typeface="Times New Roman" panose="02020603050405020304" pitchFamily="18" charset="0"/>
              </a:rPr>
              <a:t>Indication of an alarm when the water from the tank is about to overflow.</a:t>
            </a:r>
          </a:p>
          <a:p>
            <a:pPr lvl="0"/>
            <a:r>
              <a:rPr lang="en-US" sz="2400">
                <a:effectLst/>
                <a:latin typeface="Times New Roman" panose="02020603050405020304" pitchFamily="18" charset="0"/>
                <a:ea typeface="Times New Roman" panose="02020603050405020304" pitchFamily="18" charset="0"/>
              </a:rPr>
              <a:t>How it affects the system:</a:t>
            </a:r>
          </a:p>
          <a:p>
            <a:pPr lvl="1"/>
            <a:r>
              <a:rPr lang="en-US">
                <a:effectLst/>
                <a:latin typeface="Times New Roman" panose="02020603050405020304" pitchFamily="18" charset="0"/>
                <a:ea typeface="Times New Roman" panose="02020603050405020304" pitchFamily="18" charset="0"/>
              </a:rPr>
              <a:t>This buzzer starts working when the pump is switched on and the water level is reached up to the high level at the same time. By turning the pump off we can prevent the water from overflowing.</a:t>
            </a:r>
          </a:p>
          <a:p>
            <a:pPr lvl="1"/>
            <a:r>
              <a:rPr lang="en-US">
                <a:effectLst/>
                <a:latin typeface="Times New Roman" panose="02020603050405020304" pitchFamily="18" charset="0"/>
                <a:ea typeface="Times New Roman" panose="02020603050405020304" pitchFamily="18" charset="0"/>
              </a:rPr>
              <a:t>This feature is helpful for the people with vision disabilities.</a:t>
            </a:r>
          </a:p>
          <a:p>
            <a:pPr marL="0" indent="0">
              <a:buNone/>
            </a:pPr>
            <a:endParaRPr lang="en-US" sz="1200">
              <a:effectLst/>
              <a:latin typeface="Times New Roman" panose="02020603050405020304" pitchFamily="18" charset="0"/>
              <a:ea typeface="Times New Roman" panose="02020603050405020304" pitchFamily="18" charset="0"/>
            </a:endParaRPr>
          </a:p>
        </p:txBody>
      </p:sp>
      <p:pic>
        <p:nvPicPr>
          <p:cNvPr id="4" name="Picture 4">
            <a:extLst>
              <a:ext uri="{FF2B5EF4-FFF2-40B4-BE49-F238E27FC236}">
                <a16:creationId xmlns:a16="http://schemas.microsoft.com/office/drawing/2014/main" id="{5757E03E-3FC2-A04D-AB96-622AC6F4E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986" y="4543725"/>
            <a:ext cx="2030123" cy="1949150"/>
          </a:xfrm>
          <a:prstGeom prst="rect">
            <a:avLst/>
          </a:prstGeom>
        </p:spPr>
      </p:pic>
    </p:spTree>
    <p:extLst>
      <p:ext uri="{BB962C8B-B14F-4D97-AF65-F5344CB8AC3E}">
        <p14:creationId xmlns:p14="http://schemas.microsoft.com/office/powerpoint/2010/main" val="51437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7A06-EA6F-EE40-8BA7-367625A76D06}"/>
              </a:ext>
            </a:extLst>
          </p:cNvPr>
          <p:cNvSpPr>
            <a:spLocks noGrp="1"/>
          </p:cNvSpPr>
          <p:nvPr>
            <p:ph type="title"/>
          </p:nvPr>
        </p:nvSpPr>
        <p:spPr>
          <a:xfrm>
            <a:off x="838200" y="365125"/>
            <a:ext cx="10515600" cy="1325563"/>
          </a:xfrm>
        </p:spPr>
        <p:txBody>
          <a:bodyPr>
            <a:normAutofit/>
          </a:bodyPr>
          <a:lstStyle/>
          <a:p>
            <a:r>
              <a:rPr lang="en-US" sz="4000">
                <a:effectLst/>
                <a:latin typeface="Times New Roman" panose="02020603050405020304" pitchFamily="18" charset="0"/>
                <a:ea typeface="Times New Roman" panose="02020603050405020304" pitchFamily="18" charset="0"/>
              </a:rPr>
              <a:t>Portable rod</a:t>
            </a:r>
            <a:br>
              <a:rPr lang="en-US" sz="2400">
                <a:effectLst/>
                <a:latin typeface="Times New Roman" panose="02020603050405020304" pitchFamily="18" charset="0"/>
                <a:ea typeface="Times New Roman" panose="02020603050405020304" pitchFamily="18" charset="0"/>
              </a:rPr>
            </a:br>
            <a:endParaRPr lang="en-US" sz="2400"/>
          </a:p>
        </p:txBody>
      </p:sp>
      <p:sp>
        <p:nvSpPr>
          <p:cNvPr id="3" name="Content Placeholder 2">
            <a:extLst>
              <a:ext uri="{FF2B5EF4-FFF2-40B4-BE49-F238E27FC236}">
                <a16:creationId xmlns:a16="http://schemas.microsoft.com/office/drawing/2014/main" id="{326FF8B5-F691-B846-8976-DAC5E2AF0172}"/>
              </a:ext>
            </a:extLst>
          </p:cNvPr>
          <p:cNvSpPr>
            <a:spLocks noGrp="1"/>
          </p:cNvSpPr>
          <p:nvPr>
            <p:ph idx="1"/>
          </p:nvPr>
        </p:nvSpPr>
        <p:spPr/>
        <p:txBody>
          <a:bodyPr/>
          <a:lstStyle/>
          <a:p>
            <a:pPr lvl="0"/>
            <a:r>
              <a:rPr lang="en-US" sz="2400">
                <a:effectLst/>
                <a:latin typeface="Times New Roman" panose="02020603050405020304" pitchFamily="18" charset="0"/>
                <a:ea typeface="Times New Roman" panose="02020603050405020304" pitchFamily="18" charset="0"/>
              </a:rPr>
              <a:t>Purpose of the feature:</a:t>
            </a:r>
          </a:p>
          <a:p>
            <a:pPr lvl="1"/>
            <a:r>
              <a:rPr lang="en-US">
                <a:effectLst/>
                <a:latin typeface="Times New Roman" panose="02020603050405020304" pitchFamily="18" charset="0"/>
                <a:ea typeface="Times New Roman" panose="02020603050405020304" pitchFamily="18" charset="0"/>
              </a:rPr>
              <a:t>Get the exact water level from the tank</a:t>
            </a:r>
          </a:p>
          <a:p>
            <a:r>
              <a:rPr lang="en-US" sz="2400">
                <a:effectLst/>
                <a:latin typeface="Times New Roman" panose="02020603050405020304" pitchFamily="18" charset="0"/>
                <a:ea typeface="Times New Roman" panose="02020603050405020304" pitchFamily="18" charset="0"/>
              </a:rPr>
              <a:t> </a:t>
            </a:r>
          </a:p>
          <a:p>
            <a:pPr lvl="0"/>
            <a:r>
              <a:rPr lang="en-US" sz="2400">
                <a:effectLst/>
                <a:latin typeface="Times New Roman" panose="02020603050405020304" pitchFamily="18" charset="0"/>
                <a:ea typeface="Times New Roman" panose="02020603050405020304" pitchFamily="18" charset="0"/>
              </a:rPr>
              <a:t>How it affects the system:</a:t>
            </a:r>
          </a:p>
          <a:p>
            <a:pPr lvl="1"/>
            <a:r>
              <a:rPr lang="en-US">
                <a:effectLst/>
                <a:latin typeface="Times New Roman" panose="02020603050405020304" pitchFamily="18" charset="0"/>
                <a:ea typeface="Times New Roman" panose="02020603050405020304" pitchFamily="18" charset="0"/>
              </a:rPr>
              <a:t>This rod is portable and no need to plant inside the water tank. So, we can use it in other tanks as well.</a:t>
            </a:r>
          </a:p>
          <a:p>
            <a:pPr lvl="1"/>
            <a:r>
              <a:rPr lang="en-US">
                <a:effectLst/>
                <a:latin typeface="Times New Roman" panose="02020603050405020304" pitchFamily="18" charset="0"/>
                <a:ea typeface="Times New Roman" panose="02020603050405020304" pitchFamily="18" charset="0"/>
              </a:rPr>
              <a:t>Since this is made up using wood it can be used in any liquid tanks to get the level indication.</a:t>
            </a:r>
          </a:p>
          <a:p>
            <a:pPr marL="0" indent="0">
              <a:buNone/>
            </a:pPr>
            <a:endParaRPr lang="en-US" sz="1200">
              <a:effectLst/>
              <a:latin typeface="Times New Roman" panose="02020603050405020304" pitchFamily="18" charset="0"/>
              <a:ea typeface="Times New Roman" panose="02020603050405020304" pitchFamily="18" charset="0"/>
            </a:endParaRPr>
          </a:p>
        </p:txBody>
      </p:sp>
      <p:pic>
        <p:nvPicPr>
          <p:cNvPr id="4" name="Picture 4">
            <a:extLst>
              <a:ext uri="{FF2B5EF4-FFF2-40B4-BE49-F238E27FC236}">
                <a16:creationId xmlns:a16="http://schemas.microsoft.com/office/drawing/2014/main" id="{20FA516E-BD91-A945-856E-ACE7B8C5E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1574" y="5045272"/>
            <a:ext cx="2417630" cy="1266627"/>
          </a:xfrm>
          <a:prstGeom prst="rect">
            <a:avLst/>
          </a:prstGeom>
        </p:spPr>
      </p:pic>
    </p:spTree>
    <p:extLst>
      <p:ext uri="{BB962C8B-B14F-4D97-AF65-F5344CB8AC3E}">
        <p14:creationId xmlns:p14="http://schemas.microsoft.com/office/powerpoint/2010/main" val="412477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7948-0894-C14F-B318-65C542BE2C8B}"/>
              </a:ext>
            </a:extLst>
          </p:cNvPr>
          <p:cNvSpPr>
            <a:spLocks noGrp="1"/>
          </p:cNvSpPr>
          <p:nvPr>
            <p:ph type="title"/>
          </p:nvPr>
        </p:nvSpPr>
        <p:spPr>
          <a:xfrm>
            <a:off x="820341" y="132953"/>
            <a:ext cx="10515600" cy="2385219"/>
          </a:xfrm>
        </p:spPr>
        <p:txBody>
          <a:bodyPr>
            <a:normAutofit fontScale="90000"/>
          </a:bodyPr>
          <a:lstStyle/>
          <a:p>
            <a:r>
              <a:rPr lang="en-US" sz="8800">
                <a:effectLst/>
                <a:latin typeface="Calibri" panose="020F0502020204030204" pitchFamily="34" charset="0"/>
                <a:ea typeface="Calibri" panose="020F0502020204030204" pitchFamily="34" charset="0"/>
                <a:cs typeface="Cordia New" panose="020B0304020202020204" pitchFamily="34" charset="-34"/>
              </a:rPr>
              <a:t>needed components</a:t>
            </a:r>
            <a:br>
              <a:rPr lang="si-LK" sz="8800">
                <a:effectLst/>
                <a:latin typeface="Calibri" panose="020F0502020204030204" pitchFamily="34" charset="0"/>
                <a:ea typeface="Calibri" panose="020F0502020204030204" pitchFamily="34" charset="0"/>
                <a:cs typeface="Cordia New" panose="020B0304020202020204" pitchFamily="34" charset="-34"/>
              </a:rPr>
            </a:br>
            <a:r>
              <a:rPr lang="en-US">
                <a:effectLst/>
                <a:latin typeface="Times New Roman" panose="02020603050405020304" pitchFamily="18" charset="0"/>
                <a:ea typeface="Times New Roman" panose="02020603050405020304" pitchFamily="18" charset="0"/>
              </a:rPr>
              <a:t>Breadboard</a:t>
            </a:r>
            <a:r>
              <a:rPr lang="en-US" sz="8800">
                <a:effectLst/>
                <a:latin typeface="Calibri" panose="020F0502020204030204" pitchFamily="34" charset="0"/>
                <a:ea typeface="Calibri" panose="020F0502020204030204" pitchFamily="34" charset="0"/>
                <a:cs typeface="Cordia New" panose="020B0304020202020204" pitchFamily="34" charset="-34"/>
              </a:rPr>
              <a:t> </a:t>
            </a:r>
            <a:endParaRPr lang="en-US" sz="8800"/>
          </a:p>
        </p:txBody>
      </p:sp>
      <p:pic>
        <p:nvPicPr>
          <p:cNvPr id="4" name="Picture 4">
            <a:extLst>
              <a:ext uri="{FF2B5EF4-FFF2-40B4-BE49-F238E27FC236}">
                <a16:creationId xmlns:a16="http://schemas.microsoft.com/office/drawing/2014/main" id="{15E36755-A4EA-CC47-9C7B-BB0EC409B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298" y="2200672"/>
            <a:ext cx="9889404" cy="4351338"/>
          </a:xfrm>
        </p:spPr>
      </p:pic>
    </p:spTree>
    <p:extLst>
      <p:ext uri="{BB962C8B-B14F-4D97-AF65-F5344CB8AC3E}">
        <p14:creationId xmlns:p14="http://schemas.microsoft.com/office/powerpoint/2010/main" val="99497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Water level indicator with  alarm</vt:lpstr>
      <vt:lpstr>PowerPoint Presentation</vt:lpstr>
      <vt:lpstr>PowerPoint Presentation</vt:lpstr>
      <vt:lpstr>PowerPoint Presentation</vt:lpstr>
      <vt:lpstr>Switch for the LED light system </vt:lpstr>
      <vt:lpstr>LED light system </vt:lpstr>
      <vt:lpstr>The buzzer </vt:lpstr>
      <vt:lpstr>Portable rod </vt:lpstr>
      <vt:lpstr>needed components Breadboard </vt:lpstr>
      <vt:lpstr>Integrated Circuit 7408</vt:lpstr>
      <vt:lpstr>6V power  supply </vt:lpstr>
      <vt:lpstr>600Ω Resistors 10kΩ Resistors </vt:lpstr>
      <vt:lpstr>3 LEDs from the colors red, yellow, and green </vt:lpstr>
      <vt:lpstr>Buzzer</vt:lpstr>
      <vt:lpstr>Switches</vt:lpstr>
      <vt:lpstr>Circuit Wires</vt:lpstr>
      <vt:lpstr>jumper cables</vt:lpstr>
      <vt:lpstr>container</vt:lpstr>
      <vt:lpstr>wooden rod</vt:lpstr>
      <vt:lpstr>benefits of our system</vt:lpstr>
      <vt:lpstr>Limitations </vt:lpstr>
      <vt:lpstr>Recommendations </vt:lpstr>
      <vt:lpstr>Conclusion </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 with  alarm</dc:title>
  <dc:creator>hashini.mahinsa.fernando@gmail.com</dc:creator>
  <cp:lastModifiedBy>hashini.mahinsa.fernando@gmail.com</cp:lastModifiedBy>
  <cp:revision>3</cp:revision>
  <dcterms:created xsi:type="dcterms:W3CDTF">2022-06-05T10:37:31Z</dcterms:created>
  <dcterms:modified xsi:type="dcterms:W3CDTF">2022-06-05T12:22:20Z</dcterms:modified>
</cp:coreProperties>
</file>