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2" r:id="rId1"/>
  </p:sldMasterIdLst>
  <p:sldIdLst>
    <p:sldId id="256" r:id="rId2"/>
    <p:sldId id="259" r:id="rId3"/>
    <p:sldId id="258" r:id="rId4"/>
    <p:sldId id="257"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EAF2306-3BA9-4B69-AF50-54866E6CB9AC}" type="datetimeFigureOut">
              <a:rPr lang="en-IN" smtClean="0"/>
              <a:t>10-10-2023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F3FAE48E-C04A-4165-B1BE-F85036B97181}" type="slidenum">
              <a:rPr lang="en-IN" smtClean="0"/>
              <a:t>‹#›</a:t>
            </a:fld>
            <a:endParaRPr lang="en-IN"/>
          </a:p>
        </p:txBody>
      </p:sp>
    </p:spTree>
    <p:extLst>
      <p:ext uri="{BB962C8B-B14F-4D97-AF65-F5344CB8AC3E}">
        <p14:creationId xmlns:p14="http://schemas.microsoft.com/office/powerpoint/2010/main" val="1353243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AF2306-3BA9-4B69-AF50-54866E6CB9AC}"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FAE48E-C04A-4165-B1BE-F85036B97181}" type="slidenum">
              <a:rPr lang="en-IN" smtClean="0"/>
              <a:t>‹#›</a:t>
            </a:fld>
            <a:endParaRPr lang="en-IN"/>
          </a:p>
        </p:txBody>
      </p:sp>
    </p:spTree>
    <p:extLst>
      <p:ext uri="{BB962C8B-B14F-4D97-AF65-F5344CB8AC3E}">
        <p14:creationId xmlns:p14="http://schemas.microsoft.com/office/powerpoint/2010/main" val="3123468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EAF2306-3BA9-4B69-AF50-54866E6CB9AC}" type="datetimeFigureOut">
              <a:rPr lang="en-IN" smtClean="0"/>
              <a:t>10-10-2023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3FAE48E-C04A-4165-B1BE-F85036B97181}" type="slidenum">
              <a:rPr lang="en-IN" smtClean="0"/>
              <a:t>‹#›</a:t>
            </a:fld>
            <a:endParaRPr lang="en-IN"/>
          </a:p>
        </p:txBody>
      </p:sp>
    </p:spTree>
    <p:extLst>
      <p:ext uri="{BB962C8B-B14F-4D97-AF65-F5344CB8AC3E}">
        <p14:creationId xmlns:p14="http://schemas.microsoft.com/office/powerpoint/2010/main" val="189306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EAF2306-3BA9-4B69-AF50-54866E6CB9AC}" type="datetimeFigureOut">
              <a:rPr lang="en-IN" smtClean="0"/>
              <a:t>10-10-2023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3FAE48E-C04A-4165-B1BE-F85036B97181}"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553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EAF2306-3BA9-4B69-AF50-54866E6CB9AC}" type="datetimeFigureOut">
              <a:rPr lang="en-IN" smtClean="0"/>
              <a:t>10-10-2023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3FAE48E-C04A-4165-B1BE-F85036B97181}" type="slidenum">
              <a:rPr lang="en-IN" smtClean="0"/>
              <a:t>‹#›</a:t>
            </a:fld>
            <a:endParaRPr lang="en-IN"/>
          </a:p>
        </p:txBody>
      </p:sp>
    </p:spTree>
    <p:extLst>
      <p:ext uri="{BB962C8B-B14F-4D97-AF65-F5344CB8AC3E}">
        <p14:creationId xmlns:p14="http://schemas.microsoft.com/office/powerpoint/2010/main" val="3537618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AF2306-3BA9-4B69-AF50-54866E6CB9AC}" type="datetimeFigureOut">
              <a:rPr lang="en-IN" smtClean="0"/>
              <a:t>10-10-2023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FAE48E-C04A-4165-B1BE-F85036B97181}" type="slidenum">
              <a:rPr lang="en-IN" smtClean="0"/>
              <a:t>‹#›</a:t>
            </a:fld>
            <a:endParaRPr lang="en-IN"/>
          </a:p>
        </p:txBody>
      </p:sp>
    </p:spTree>
    <p:extLst>
      <p:ext uri="{BB962C8B-B14F-4D97-AF65-F5344CB8AC3E}">
        <p14:creationId xmlns:p14="http://schemas.microsoft.com/office/powerpoint/2010/main" val="101393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AF2306-3BA9-4B69-AF50-54866E6CB9AC}" type="datetimeFigureOut">
              <a:rPr lang="en-IN" smtClean="0"/>
              <a:t>10-10-2023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FAE48E-C04A-4165-B1BE-F85036B97181}" type="slidenum">
              <a:rPr lang="en-IN" smtClean="0"/>
              <a:t>‹#›</a:t>
            </a:fld>
            <a:endParaRPr lang="en-IN"/>
          </a:p>
        </p:txBody>
      </p:sp>
    </p:spTree>
    <p:extLst>
      <p:ext uri="{BB962C8B-B14F-4D97-AF65-F5344CB8AC3E}">
        <p14:creationId xmlns:p14="http://schemas.microsoft.com/office/powerpoint/2010/main" val="254486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AF2306-3BA9-4B69-AF50-54866E6CB9AC}"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AE48E-C04A-4165-B1BE-F85036B97181}" type="slidenum">
              <a:rPr lang="en-IN" smtClean="0"/>
              <a:t>‹#›</a:t>
            </a:fld>
            <a:endParaRPr lang="en-IN"/>
          </a:p>
        </p:txBody>
      </p:sp>
    </p:spTree>
    <p:extLst>
      <p:ext uri="{BB962C8B-B14F-4D97-AF65-F5344CB8AC3E}">
        <p14:creationId xmlns:p14="http://schemas.microsoft.com/office/powerpoint/2010/main" val="1658500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EAF2306-3BA9-4B69-AF50-54866E6CB9AC}" type="datetimeFigureOut">
              <a:rPr lang="en-IN" smtClean="0"/>
              <a:t>10-10-2023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3FAE48E-C04A-4165-B1BE-F85036B97181}" type="slidenum">
              <a:rPr lang="en-IN" smtClean="0"/>
              <a:t>‹#›</a:t>
            </a:fld>
            <a:endParaRPr lang="en-IN"/>
          </a:p>
        </p:txBody>
      </p:sp>
    </p:spTree>
    <p:extLst>
      <p:ext uri="{BB962C8B-B14F-4D97-AF65-F5344CB8AC3E}">
        <p14:creationId xmlns:p14="http://schemas.microsoft.com/office/powerpoint/2010/main" val="386791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AF2306-3BA9-4B69-AF50-54866E6CB9AC}"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AE48E-C04A-4165-B1BE-F85036B97181}" type="slidenum">
              <a:rPr lang="en-IN" smtClean="0"/>
              <a:t>‹#›</a:t>
            </a:fld>
            <a:endParaRPr lang="en-IN"/>
          </a:p>
        </p:txBody>
      </p:sp>
    </p:spTree>
    <p:extLst>
      <p:ext uri="{BB962C8B-B14F-4D97-AF65-F5344CB8AC3E}">
        <p14:creationId xmlns:p14="http://schemas.microsoft.com/office/powerpoint/2010/main" val="2942465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EAF2306-3BA9-4B69-AF50-54866E6CB9AC}" type="datetimeFigureOut">
              <a:rPr lang="en-IN" smtClean="0"/>
              <a:t>10-10-2023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3FAE48E-C04A-4165-B1BE-F85036B97181}" type="slidenum">
              <a:rPr lang="en-IN" smtClean="0"/>
              <a:t>‹#›</a:t>
            </a:fld>
            <a:endParaRPr lang="en-IN"/>
          </a:p>
        </p:txBody>
      </p:sp>
    </p:spTree>
    <p:extLst>
      <p:ext uri="{BB962C8B-B14F-4D97-AF65-F5344CB8AC3E}">
        <p14:creationId xmlns:p14="http://schemas.microsoft.com/office/powerpoint/2010/main" val="2069728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AF2306-3BA9-4B69-AF50-54866E6CB9AC}"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FAE48E-C04A-4165-B1BE-F85036B97181}" type="slidenum">
              <a:rPr lang="en-IN" smtClean="0"/>
              <a:t>‹#›</a:t>
            </a:fld>
            <a:endParaRPr lang="en-IN"/>
          </a:p>
        </p:txBody>
      </p:sp>
    </p:spTree>
    <p:extLst>
      <p:ext uri="{BB962C8B-B14F-4D97-AF65-F5344CB8AC3E}">
        <p14:creationId xmlns:p14="http://schemas.microsoft.com/office/powerpoint/2010/main" val="2146064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AF2306-3BA9-4B69-AF50-54866E6CB9AC}" type="datetimeFigureOut">
              <a:rPr lang="en-IN" smtClean="0"/>
              <a:t>10-10-2023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FAE48E-C04A-4165-B1BE-F85036B97181}" type="slidenum">
              <a:rPr lang="en-IN" smtClean="0"/>
              <a:t>‹#›</a:t>
            </a:fld>
            <a:endParaRPr lang="en-IN"/>
          </a:p>
        </p:txBody>
      </p:sp>
    </p:spTree>
    <p:extLst>
      <p:ext uri="{BB962C8B-B14F-4D97-AF65-F5344CB8AC3E}">
        <p14:creationId xmlns:p14="http://schemas.microsoft.com/office/powerpoint/2010/main" val="1799941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AF2306-3BA9-4B69-AF50-54866E6CB9AC}" type="datetimeFigureOut">
              <a:rPr lang="en-IN" smtClean="0"/>
              <a:t>10-10-2023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FAE48E-C04A-4165-B1BE-F85036B97181}" type="slidenum">
              <a:rPr lang="en-IN" smtClean="0"/>
              <a:t>‹#›</a:t>
            </a:fld>
            <a:endParaRPr lang="en-IN"/>
          </a:p>
        </p:txBody>
      </p:sp>
    </p:spTree>
    <p:extLst>
      <p:ext uri="{BB962C8B-B14F-4D97-AF65-F5344CB8AC3E}">
        <p14:creationId xmlns:p14="http://schemas.microsoft.com/office/powerpoint/2010/main" val="1183134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F2306-3BA9-4B69-AF50-54866E6CB9AC}" type="datetimeFigureOut">
              <a:rPr lang="en-IN" smtClean="0"/>
              <a:t>10-10-2023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FAE48E-C04A-4165-B1BE-F85036B97181}" type="slidenum">
              <a:rPr lang="en-IN" smtClean="0"/>
              <a:t>‹#›</a:t>
            </a:fld>
            <a:endParaRPr lang="en-IN"/>
          </a:p>
        </p:txBody>
      </p:sp>
    </p:spTree>
    <p:extLst>
      <p:ext uri="{BB962C8B-B14F-4D97-AF65-F5344CB8AC3E}">
        <p14:creationId xmlns:p14="http://schemas.microsoft.com/office/powerpoint/2010/main" val="737083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AF2306-3BA9-4B69-AF50-54866E6CB9AC}"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FAE48E-C04A-4165-B1BE-F85036B97181}" type="slidenum">
              <a:rPr lang="en-IN" smtClean="0"/>
              <a:t>‹#›</a:t>
            </a:fld>
            <a:endParaRPr lang="en-IN"/>
          </a:p>
        </p:txBody>
      </p:sp>
    </p:spTree>
    <p:extLst>
      <p:ext uri="{BB962C8B-B14F-4D97-AF65-F5344CB8AC3E}">
        <p14:creationId xmlns:p14="http://schemas.microsoft.com/office/powerpoint/2010/main" val="2987219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AF2306-3BA9-4B69-AF50-54866E6CB9AC}"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FAE48E-C04A-4165-B1BE-F85036B97181}" type="slidenum">
              <a:rPr lang="en-IN" smtClean="0"/>
              <a:t>‹#›</a:t>
            </a:fld>
            <a:endParaRPr lang="en-IN"/>
          </a:p>
        </p:txBody>
      </p:sp>
    </p:spTree>
    <p:extLst>
      <p:ext uri="{BB962C8B-B14F-4D97-AF65-F5344CB8AC3E}">
        <p14:creationId xmlns:p14="http://schemas.microsoft.com/office/powerpoint/2010/main" val="2016140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EAF2306-3BA9-4B69-AF50-54866E6CB9AC}" type="datetimeFigureOut">
              <a:rPr lang="en-IN" smtClean="0"/>
              <a:t>10-10-2023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3FAE48E-C04A-4165-B1BE-F85036B97181}" type="slidenum">
              <a:rPr lang="en-IN" smtClean="0"/>
              <a:t>‹#›</a:t>
            </a:fld>
            <a:endParaRPr lang="en-IN"/>
          </a:p>
        </p:txBody>
      </p:sp>
    </p:spTree>
    <p:extLst>
      <p:ext uri="{BB962C8B-B14F-4D97-AF65-F5344CB8AC3E}">
        <p14:creationId xmlns:p14="http://schemas.microsoft.com/office/powerpoint/2010/main" val="592890736"/>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 id="21474838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BAE3B4-175F-7826-EA3E-7B111AF51A69}"/>
              </a:ext>
            </a:extLst>
          </p:cNvPr>
          <p:cNvSpPr>
            <a:spLocks noGrp="1"/>
          </p:cNvSpPr>
          <p:nvPr>
            <p:ph type="title"/>
          </p:nvPr>
        </p:nvSpPr>
        <p:spPr>
          <a:xfrm>
            <a:off x="663196" y="4030825"/>
            <a:ext cx="10820400" cy="1455575"/>
          </a:xfrm>
        </p:spPr>
        <p:txBody>
          <a:bodyPr>
            <a:normAutofit/>
          </a:bodyPr>
          <a:lstStyle/>
          <a:p>
            <a:pPr algn="ctr"/>
            <a:r>
              <a:rPr lang="en-US" sz="4800" b="1" dirty="0"/>
              <a:t>Electricity prices prediction</a:t>
            </a:r>
            <a:endParaRPr lang="en-IN" sz="4800" b="1" dirty="0"/>
          </a:p>
        </p:txBody>
      </p:sp>
      <p:sp>
        <p:nvSpPr>
          <p:cNvPr id="5" name="Text Placeholder 4">
            <a:extLst>
              <a:ext uri="{FF2B5EF4-FFF2-40B4-BE49-F238E27FC236}">
                <a16:creationId xmlns:a16="http://schemas.microsoft.com/office/drawing/2014/main" id="{20932C17-D7DF-AE81-1341-E208E1A2130F}"/>
              </a:ext>
            </a:extLst>
          </p:cNvPr>
          <p:cNvSpPr>
            <a:spLocks noGrp="1"/>
          </p:cNvSpPr>
          <p:nvPr>
            <p:ph type="body" sz="half" idx="2"/>
          </p:nvPr>
        </p:nvSpPr>
        <p:spPr>
          <a:xfrm>
            <a:off x="893838" y="121298"/>
            <a:ext cx="10130516" cy="961053"/>
          </a:xfrm>
        </p:spPr>
        <p:txBody>
          <a:bodyPr/>
          <a:lstStyle/>
          <a:p>
            <a:endParaRPr lang="en-IN" dirty="0"/>
          </a:p>
        </p:txBody>
      </p:sp>
      <p:pic>
        <p:nvPicPr>
          <p:cNvPr id="7" name="Picture 6">
            <a:extLst>
              <a:ext uri="{FF2B5EF4-FFF2-40B4-BE49-F238E27FC236}">
                <a16:creationId xmlns:a16="http://schemas.microsoft.com/office/drawing/2014/main" id="{50C90C0B-AF08-3AC6-CDA4-A5C4677ED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770" y="335902"/>
            <a:ext cx="11049000" cy="4058816"/>
          </a:xfrm>
          <a:prstGeom prst="rect">
            <a:avLst/>
          </a:prstGeom>
        </p:spPr>
      </p:pic>
    </p:spTree>
    <p:extLst>
      <p:ext uri="{BB962C8B-B14F-4D97-AF65-F5344CB8AC3E}">
        <p14:creationId xmlns:p14="http://schemas.microsoft.com/office/powerpoint/2010/main" val="3044907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141167D-A3CC-FB79-E0E2-5CB60C2B1376}"/>
              </a:ext>
            </a:extLst>
          </p:cNvPr>
          <p:cNvSpPr>
            <a:spLocks noGrp="1"/>
          </p:cNvSpPr>
          <p:nvPr>
            <p:ph type="title"/>
          </p:nvPr>
        </p:nvSpPr>
        <p:spPr>
          <a:xfrm>
            <a:off x="242596" y="121298"/>
            <a:ext cx="4558004" cy="625461"/>
          </a:xfrm>
        </p:spPr>
        <p:txBody>
          <a:bodyPr>
            <a:normAutofit/>
          </a:bodyPr>
          <a:lstStyle/>
          <a:p>
            <a:r>
              <a:rPr lang="en-US" sz="2400" b="1" dirty="0">
                <a:latin typeface="Consolas" panose="020B0609020204030204" pitchFamily="49" charset="0"/>
              </a:rPr>
              <a:t>Project definition :</a:t>
            </a:r>
            <a:endParaRPr lang="en-IN" sz="2400" b="1" dirty="0"/>
          </a:p>
        </p:txBody>
      </p:sp>
      <p:sp>
        <p:nvSpPr>
          <p:cNvPr id="9" name="Text Placeholder 8">
            <a:extLst>
              <a:ext uri="{FF2B5EF4-FFF2-40B4-BE49-F238E27FC236}">
                <a16:creationId xmlns:a16="http://schemas.microsoft.com/office/drawing/2014/main" id="{D7FCBFB4-787D-80D8-565E-36B1A93A4F0F}"/>
              </a:ext>
            </a:extLst>
          </p:cNvPr>
          <p:cNvSpPr>
            <a:spLocks noGrp="1"/>
          </p:cNvSpPr>
          <p:nvPr>
            <p:ph type="body" sz="half" idx="2"/>
          </p:nvPr>
        </p:nvSpPr>
        <p:spPr>
          <a:xfrm>
            <a:off x="242596" y="1380930"/>
            <a:ext cx="4558004" cy="5206481"/>
          </a:xfrm>
        </p:spPr>
        <p:txBody>
          <a:bodyPr>
            <a:normAutofit/>
          </a:bodyPr>
          <a:lstStyle/>
          <a:p>
            <a:r>
              <a:rPr lang="en-US" sz="1400" b="1" dirty="0"/>
              <a:t>The Electricity Prices Prediction project aims to create a predictive model that forecasts future electricity prices. By analyzing historical electricity market data, environmental factors, and demand patterns, this project will provide accurate price predictions. Such predictions can be invaluable for energy traders, utility companies, and consumers to make informed decisions regarding electricity usage, purchasing, and resource allocation.</a:t>
            </a:r>
          </a:p>
          <a:p>
            <a:endParaRPr lang="en-US" sz="1400" b="1" dirty="0"/>
          </a:p>
          <a:p>
            <a:endParaRPr lang="en-US" sz="1400" b="1" dirty="0"/>
          </a:p>
          <a:p>
            <a:endParaRPr lang="en-US" sz="1400" b="1" dirty="0"/>
          </a:p>
          <a:p>
            <a:r>
              <a:rPr lang="en-US" sz="2000" b="1" dirty="0"/>
              <a:t>Data Analysis:</a:t>
            </a:r>
          </a:p>
          <a:p>
            <a:r>
              <a:rPr lang="en-US" sz="1400" b="1" dirty="0"/>
              <a:t>https://www.kaggle.com/datasets/chakradharmattapalli/electricity-price-prediction</a:t>
            </a:r>
          </a:p>
          <a:p>
            <a:endParaRPr lang="en-IN" sz="1400" b="1" dirty="0"/>
          </a:p>
          <a:p>
            <a:endParaRPr lang="en-IN" sz="1400" b="1" dirty="0"/>
          </a:p>
          <a:p>
            <a:endParaRPr lang="en-IN" sz="1400" b="1" dirty="0"/>
          </a:p>
        </p:txBody>
      </p:sp>
      <p:pic>
        <p:nvPicPr>
          <p:cNvPr id="10" name="Picture 2" descr="C:\Users\Admin\Pictures\Screenshots\Screenshot (70).png">
            <a:extLst>
              <a:ext uri="{FF2B5EF4-FFF2-40B4-BE49-F238E27FC236}">
                <a16:creationId xmlns:a16="http://schemas.microsoft.com/office/drawing/2014/main" id="{B0CB6612-97B3-B007-A6E2-93FE3DF366A1}"/>
              </a:ext>
            </a:extLst>
          </p:cNvPr>
          <p:cNvPicPr>
            <a:picLocks noGrp="1" noChangeAspect="1" noChangeArrowheads="1"/>
          </p:cNvPicPr>
          <p:nvPr>
            <p:ph idx="1"/>
          </p:nvPr>
        </p:nvPicPr>
        <p:blipFill>
          <a:blip r:embed="rId2"/>
          <a:srcRect/>
          <a:stretch>
            <a:fillRect/>
          </a:stretch>
        </p:blipFill>
        <p:spPr bwMode="auto">
          <a:xfrm>
            <a:off x="5285112" y="1597968"/>
            <a:ext cx="6510337" cy="366206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18285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EABD01-3F92-5232-6105-1FCE94593CA0}"/>
              </a:ext>
            </a:extLst>
          </p:cNvPr>
          <p:cNvSpPr>
            <a:spLocks noGrp="1"/>
          </p:cNvSpPr>
          <p:nvPr>
            <p:ph type="title"/>
          </p:nvPr>
        </p:nvSpPr>
        <p:spPr>
          <a:xfrm>
            <a:off x="685800" y="559838"/>
            <a:ext cx="10885714" cy="1446244"/>
          </a:xfrm>
        </p:spPr>
        <p:txBody>
          <a:bodyPr anchor="t">
            <a:normAutofit fontScale="90000"/>
          </a:bodyPr>
          <a:lstStyle/>
          <a:p>
            <a:pPr algn="ctr"/>
            <a:r>
              <a:rPr lang="en-US" sz="2400" b="1" dirty="0"/>
              <a:t>ELECTRICITY PREDICTION ANALYSIS:</a:t>
            </a:r>
            <a:br>
              <a:rPr lang="en-US" sz="2400" b="1" dirty="0"/>
            </a:br>
            <a:r>
              <a:rPr lang="en-US" sz="1400" b="1" dirty="0">
                <a:latin typeface="Consolas" panose="020B0609020204030204" pitchFamily="49" charset="0"/>
              </a:rPr>
              <a:t>gather historical data related to electricity consumption or prices. this data may include timestamps, usage patterns, weather conditions, market </a:t>
            </a:r>
            <a:r>
              <a:rPr lang="en-US" sz="1400" b="1" dirty="0" err="1">
                <a:latin typeface="Consolas" panose="020B0609020204030204" pitchFamily="49" charset="0"/>
              </a:rPr>
              <a:t>prices,and</a:t>
            </a:r>
            <a:r>
              <a:rPr lang="en-US" sz="1400" b="1" dirty="0">
                <a:latin typeface="Consolas" panose="020B0609020204030204" pitchFamily="49" charset="0"/>
              </a:rPr>
              <a:t> other relevant factors data sources can include utility providers, government agencies weather services, market data providers, and sensors</a:t>
            </a:r>
            <a:br>
              <a:rPr lang="en-US" sz="2400" b="1" dirty="0"/>
            </a:br>
            <a:br>
              <a:rPr lang="en-US" sz="2400" b="1" dirty="0"/>
            </a:br>
            <a:br>
              <a:rPr lang="en-US" sz="2400" b="1" dirty="0"/>
            </a:br>
            <a:r>
              <a:rPr lang="en-US" sz="2400" dirty="0">
                <a:solidFill>
                  <a:schemeClr val="bg1"/>
                </a:solidFill>
                <a:latin typeface="Consolas" pitchFamily="49" charset="0"/>
              </a:rPr>
              <a:t>Gather historical data related to Gather historical data related to </a:t>
            </a:r>
            <a:r>
              <a:rPr lang="en-US" sz="1600" dirty="0">
                <a:solidFill>
                  <a:schemeClr val="bg1"/>
                </a:solidFill>
                <a:latin typeface="Consolas" pitchFamily="49" charset="0"/>
              </a:rPr>
              <a:t>electricity</a:t>
            </a:r>
            <a:r>
              <a:rPr lang="en-US" sz="2400" dirty="0">
                <a:solidFill>
                  <a:schemeClr val="bg1"/>
                </a:solidFill>
                <a:latin typeface="Consolas" pitchFamily="49" charset="0"/>
              </a:rPr>
              <a:t> consumption or prices. This data may include timestamps, usage patterns, weather conditions, market prices, and other relevant factors.</a:t>
            </a:r>
            <a:br>
              <a:rPr lang="en-US" sz="2400" dirty="0">
                <a:solidFill>
                  <a:schemeClr val="bg1"/>
                </a:solidFill>
                <a:latin typeface="Consolas" pitchFamily="49" charset="0"/>
              </a:rPr>
            </a:br>
            <a:r>
              <a:rPr lang="en-US" sz="2400" dirty="0">
                <a:solidFill>
                  <a:schemeClr val="bg1"/>
                </a:solidFill>
                <a:latin typeface="Consolas" pitchFamily="49" charset="0"/>
              </a:rPr>
              <a:t>Data sources can include utility providers, government agencies, weather services, market data providers, and sensors.</a:t>
            </a:r>
            <a:br>
              <a:rPr lang="en-US" sz="2400" dirty="0">
                <a:solidFill>
                  <a:schemeClr val="bg1"/>
                </a:solidFill>
                <a:latin typeface="Consolas" pitchFamily="49" charset="0"/>
              </a:rPr>
            </a:br>
            <a:r>
              <a:rPr lang="en-US" sz="2400" dirty="0">
                <a:solidFill>
                  <a:schemeClr val="bg1"/>
                </a:solidFill>
                <a:latin typeface="Consolas" pitchFamily="49" charset="0"/>
              </a:rPr>
              <a:t>electricity consumption or prices. This data may include timestamps, usage patterns, weather conditions, market prices, and other relevant factors.</a:t>
            </a:r>
            <a:br>
              <a:rPr lang="en-US" sz="2400" dirty="0">
                <a:solidFill>
                  <a:schemeClr val="bg1"/>
                </a:solidFill>
                <a:latin typeface="Consolas" pitchFamily="49" charset="0"/>
              </a:rPr>
            </a:br>
            <a:r>
              <a:rPr lang="en-US" sz="2400" dirty="0">
                <a:solidFill>
                  <a:schemeClr val="bg1"/>
                </a:solidFill>
                <a:latin typeface="Consolas" pitchFamily="49" charset="0"/>
              </a:rPr>
              <a:t>Data sources can include utility providers, government agencies, weather services, market data providers, and sensors.</a:t>
            </a:r>
            <a:br>
              <a:rPr lang="en-US" sz="2400" dirty="0">
                <a:solidFill>
                  <a:schemeClr val="bg1"/>
                </a:solidFill>
                <a:latin typeface="Consolas" pitchFamily="49" charset="0"/>
              </a:rPr>
            </a:br>
            <a:endParaRPr lang="en-IN" sz="2400" b="1" dirty="0"/>
          </a:p>
        </p:txBody>
      </p:sp>
      <p:sp>
        <p:nvSpPr>
          <p:cNvPr id="6" name="Text Placeholder 5">
            <a:extLst>
              <a:ext uri="{FF2B5EF4-FFF2-40B4-BE49-F238E27FC236}">
                <a16:creationId xmlns:a16="http://schemas.microsoft.com/office/drawing/2014/main" id="{C32959D6-E320-610F-3154-D717EC97374E}"/>
              </a:ext>
            </a:extLst>
          </p:cNvPr>
          <p:cNvSpPr>
            <a:spLocks noGrp="1"/>
          </p:cNvSpPr>
          <p:nvPr>
            <p:ph type="body" sz="half" idx="2"/>
          </p:nvPr>
        </p:nvSpPr>
        <p:spPr>
          <a:xfrm>
            <a:off x="340360" y="7142480"/>
            <a:ext cx="10820400" cy="2403981"/>
          </a:xfrm>
        </p:spPr>
        <p:txBody>
          <a:bodyPr/>
          <a:lstStyle/>
          <a:p>
            <a:endParaRPr lang="en-IN" dirty="0"/>
          </a:p>
        </p:txBody>
      </p:sp>
      <p:pic>
        <p:nvPicPr>
          <p:cNvPr id="7" name="Picture 6">
            <a:extLst>
              <a:ext uri="{FF2B5EF4-FFF2-40B4-BE49-F238E27FC236}">
                <a16:creationId xmlns:a16="http://schemas.microsoft.com/office/drawing/2014/main" id="{1FEA21DD-CC06-7761-E393-5B4DC97C6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303" y="1676400"/>
            <a:ext cx="9874457" cy="462176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607437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73687F-E2D1-D58F-32E2-0DDF32356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 y="645160"/>
            <a:ext cx="11297920" cy="556768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8890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663856-3A9C-F2FC-3836-4092AA2DC283}"/>
              </a:ext>
            </a:extLst>
          </p:cNvPr>
          <p:cNvSpPr>
            <a:spLocks noGrp="1"/>
          </p:cNvSpPr>
          <p:nvPr>
            <p:ph type="ctrTitle"/>
          </p:nvPr>
        </p:nvSpPr>
        <p:spPr>
          <a:xfrm>
            <a:off x="436880" y="1290320"/>
            <a:ext cx="11064240" cy="4622800"/>
          </a:xfrm>
        </p:spPr>
        <p:txBody>
          <a:bodyPr anchor="t">
            <a:noAutofit/>
          </a:bodyPr>
          <a:lstStyle/>
          <a:p>
            <a:r>
              <a:rPr lang="en-US" sz="1600" b="1" i="0" dirty="0">
                <a:effectLst/>
                <a:latin typeface="Söhne"/>
              </a:rPr>
              <a:t>Forecasted Price Line: This line represents the predicted electricity prices generated by a forecasting model. It extends into the future from the historical data. The forecasted prices are based on various factors, including historical price patterns, demand forecasts, generation mix, weather conditions, and market dynamics. </a:t>
            </a:r>
            <a:br>
              <a:rPr lang="en-US" sz="1600" b="1" i="0" dirty="0">
                <a:effectLst/>
                <a:latin typeface="Söhne"/>
              </a:rPr>
            </a:br>
            <a:br>
              <a:rPr lang="en-US" sz="1600" b="1" i="0" dirty="0">
                <a:effectLst/>
                <a:latin typeface="Söhne"/>
              </a:rPr>
            </a:br>
            <a:r>
              <a:rPr lang="en-US" sz="1600" b="1" i="0" dirty="0">
                <a:effectLst/>
                <a:latin typeface="Söhne"/>
              </a:rPr>
              <a:t>Peak and Off-Peak Hours: Vertical lines or shading may highlight peak and off-peak hours. Peak hours typically have higher electricity prices due to increased demand, while off-peak hours have lower prices when demand is lower.</a:t>
            </a:r>
            <a:br>
              <a:rPr lang="en-US" sz="1600" b="1" i="0" dirty="0">
                <a:effectLst/>
                <a:latin typeface="Söhne"/>
              </a:rPr>
            </a:br>
            <a:br>
              <a:rPr lang="en-US" sz="1600" b="1" dirty="0">
                <a:latin typeface="Söhne"/>
              </a:rPr>
            </a:br>
            <a:br>
              <a:rPr lang="en-US" sz="1600" b="1" i="0" dirty="0">
                <a:effectLst/>
                <a:latin typeface="Söhne"/>
              </a:rPr>
            </a:br>
            <a:r>
              <a:rPr lang="en-US" sz="1600" b="1" i="0" dirty="0">
                <a:effectLst/>
                <a:latin typeface="Söhne"/>
              </a:rPr>
              <a:t>Trends and Patterns: Stakeholders can identify recurring patterns, such as daily or seasonal price fluctuations, which can help in making decisions regarding when to consume or generate electricity.</a:t>
            </a:r>
            <a:br>
              <a:rPr lang="en-US" sz="1600" b="1" i="0" dirty="0">
                <a:effectLst/>
                <a:latin typeface="Söhne"/>
              </a:rPr>
            </a:br>
            <a:br>
              <a:rPr lang="en-US" sz="1600" b="1" dirty="0">
                <a:latin typeface="Söhne"/>
              </a:rPr>
            </a:br>
            <a:br>
              <a:rPr lang="en-US" sz="1600" b="1" i="0" dirty="0">
                <a:effectLst/>
                <a:latin typeface="Söhne"/>
              </a:rPr>
            </a:br>
            <a:r>
              <a:rPr lang="en-US" sz="1600" b="1" i="0" dirty="0">
                <a:effectLst/>
                <a:latin typeface="Söhne"/>
              </a:rPr>
              <a:t>Risk Assessment: The confidence intervals help assess the uncertainty in price predictions. Wider intervals indicate higher uncertainty, which may influence risk management strategies.</a:t>
            </a:r>
            <a:br>
              <a:rPr lang="en-US" sz="1600" b="1" i="0" dirty="0">
                <a:effectLst/>
                <a:latin typeface="Söhne"/>
              </a:rPr>
            </a:br>
            <a:br>
              <a:rPr lang="en-US" sz="1600" b="1" dirty="0">
                <a:latin typeface="Söhne"/>
              </a:rPr>
            </a:br>
            <a:br>
              <a:rPr lang="en-US" sz="1600" b="1" i="0" dirty="0">
                <a:effectLst/>
                <a:latin typeface="Söhne"/>
              </a:rPr>
            </a:br>
            <a:r>
              <a:rPr lang="en-US" sz="1600" b="1" i="0" dirty="0">
                <a:effectLst/>
                <a:latin typeface="Söhne"/>
              </a:rPr>
              <a:t>Decision-Making: Based on the predictions, stakeholders can make decisions related to energy consumption scheduling, contract negotiations, investment in renewable energy sources, and energy trading.</a:t>
            </a:r>
            <a:br>
              <a:rPr lang="en-US" sz="1600" b="1" i="0" dirty="0">
                <a:effectLst/>
                <a:latin typeface="Söhne"/>
              </a:rPr>
            </a:br>
            <a:br>
              <a:rPr lang="en-US" sz="1600" b="1" i="0" dirty="0">
                <a:effectLst/>
                <a:latin typeface="Söhne"/>
              </a:rPr>
            </a:br>
            <a:br>
              <a:rPr lang="en-US" sz="1600" b="1" dirty="0">
                <a:latin typeface="Söhne"/>
              </a:rPr>
            </a:br>
            <a:br>
              <a:rPr lang="en-US" sz="1600" b="1" dirty="0">
                <a:latin typeface="Söhne"/>
              </a:rPr>
            </a:br>
            <a:br>
              <a:rPr lang="en-IN" sz="1600" b="1" dirty="0"/>
            </a:br>
            <a:endParaRPr lang="en-IN" sz="1600" b="1" dirty="0"/>
          </a:p>
        </p:txBody>
      </p:sp>
      <p:sp>
        <p:nvSpPr>
          <p:cNvPr id="4" name="Subtitle 3">
            <a:extLst>
              <a:ext uri="{FF2B5EF4-FFF2-40B4-BE49-F238E27FC236}">
                <a16:creationId xmlns:a16="http://schemas.microsoft.com/office/drawing/2014/main" id="{4446911B-34A6-DC64-ACB5-1E957FEDFB81}"/>
              </a:ext>
            </a:extLst>
          </p:cNvPr>
          <p:cNvSpPr>
            <a:spLocks noGrp="1"/>
          </p:cNvSpPr>
          <p:nvPr>
            <p:ph type="subTitle" idx="1"/>
          </p:nvPr>
        </p:nvSpPr>
        <p:spPr>
          <a:xfrm>
            <a:off x="1371600" y="6573520"/>
            <a:ext cx="9448800" cy="111759"/>
          </a:xfrm>
        </p:spPr>
        <p:txBody>
          <a:bodyPr>
            <a:normAutofit fontScale="25000" lnSpcReduction="20000"/>
          </a:bodyPr>
          <a:lstStyle/>
          <a:p>
            <a:endParaRPr lang="en-IN" dirty="0"/>
          </a:p>
        </p:txBody>
      </p:sp>
    </p:spTree>
    <p:extLst>
      <p:ext uri="{BB962C8B-B14F-4D97-AF65-F5344CB8AC3E}">
        <p14:creationId xmlns:p14="http://schemas.microsoft.com/office/powerpoint/2010/main" val="311020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4EA3E2-6DB7-9C6F-C2CA-3B7F54557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80" y="447040"/>
            <a:ext cx="11419840" cy="6258560"/>
          </a:xfrm>
          <a:prstGeom prst="rect">
            <a:avLst/>
          </a:prstGeom>
        </p:spPr>
      </p:pic>
    </p:spTree>
    <p:extLst>
      <p:ext uri="{BB962C8B-B14F-4D97-AF65-F5344CB8AC3E}">
        <p14:creationId xmlns:p14="http://schemas.microsoft.com/office/powerpoint/2010/main" val="922882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7235-4796-6662-38E0-951CA0B34EAB}"/>
              </a:ext>
            </a:extLst>
          </p:cNvPr>
          <p:cNvSpPr>
            <a:spLocks noGrp="1"/>
          </p:cNvSpPr>
          <p:nvPr>
            <p:ph type="ctrTitle"/>
          </p:nvPr>
        </p:nvSpPr>
        <p:spPr>
          <a:xfrm>
            <a:off x="1371600" y="1127761"/>
            <a:ext cx="9448800" cy="1168400"/>
          </a:xfrm>
        </p:spPr>
        <p:txBody>
          <a:bodyPr anchor="t"/>
          <a:lstStyle/>
          <a:p>
            <a:pPr algn="ctr"/>
            <a:r>
              <a:rPr lang="en-US" dirty="0">
                <a:latin typeface="Algerian" panose="04020705040A02060702" pitchFamily="82" charset="0"/>
              </a:rPr>
              <a:t>Thank you</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2628C733-9FE6-A580-9C32-663A9A7927D9}"/>
              </a:ext>
            </a:extLst>
          </p:cNvPr>
          <p:cNvSpPr>
            <a:spLocks noGrp="1"/>
          </p:cNvSpPr>
          <p:nvPr>
            <p:ph type="subTitle" idx="1"/>
          </p:nvPr>
        </p:nvSpPr>
        <p:spPr>
          <a:xfrm>
            <a:off x="1371600" y="2580640"/>
            <a:ext cx="9448800" cy="3688080"/>
          </a:xfrm>
        </p:spPr>
        <p:txBody>
          <a:bodyPr/>
          <a:lstStyle/>
          <a:p>
            <a:pPr algn="ctr"/>
            <a:r>
              <a:rPr lang="en-US" b="1" dirty="0"/>
              <a:t>TEAM MEMBERS:</a:t>
            </a:r>
          </a:p>
          <a:p>
            <a:pPr algn="ctr"/>
            <a:r>
              <a:rPr lang="en-US" b="1" dirty="0">
                <a:latin typeface="Algerian" panose="04020705040A02060702" pitchFamily="82" charset="0"/>
              </a:rPr>
              <a:t>LEADER</a:t>
            </a:r>
            <a:r>
              <a:rPr lang="en-US" b="1" dirty="0"/>
              <a:t>: </a:t>
            </a:r>
            <a:r>
              <a:rPr lang="en-US" b="1" dirty="0">
                <a:latin typeface="Consolas" panose="020B0609020204030204" pitchFamily="49" charset="0"/>
              </a:rPr>
              <a:t>K.ISMAIL HAMDAN</a:t>
            </a:r>
            <a:endParaRPr lang="en-US" b="1" dirty="0"/>
          </a:p>
          <a:p>
            <a:pPr algn="ctr"/>
            <a:r>
              <a:rPr lang="en-US" b="1" dirty="0">
                <a:latin typeface="Algerian" panose="04020705040A02060702" pitchFamily="82" charset="0"/>
              </a:rPr>
              <a:t>MEMBER</a:t>
            </a:r>
            <a:r>
              <a:rPr lang="en-US" b="1" dirty="0"/>
              <a:t>: </a:t>
            </a:r>
            <a:r>
              <a:rPr lang="en-US" b="1" dirty="0">
                <a:latin typeface="Consolas" panose="020B0609020204030204" pitchFamily="49" charset="0"/>
              </a:rPr>
              <a:t>P.MOHAMMED ZAKWAN</a:t>
            </a:r>
          </a:p>
          <a:p>
            <a:pPr algn="ctr"/>
            <a:r>
              <a:rPr lang="en-US" b="1" dirty="0">
                <a:latin typeface="Algerian" panose="04020705040A02060702" pitchFamily="82" charset="0"/>
              </a:rPr>
              <a:t>MEMBER</a:t>
            </a:r>
            <a:r>
              <a:rPr lang="en-US" b="1" dirty="0"/>
              <a:t>: </a:t>
            </a:r>
            <a:r>
              <a:rPr lang="en-US" b="1" dirty="0">
                <a:latin typeface="Consolas" panose="020B0609020204030204" pitchFamily="49" charset="0"/>
              </a:rPr>
              <a:t>H.IZHAN UR RAHMAN</a:t>
            </a:r>
            <a:endParaRPr lang="en-IN" b="1" dirty="0">
              <a:latin typeface="Consolas" panose="020B0609020204030204" pitchFamily="49" charset="0"/>
            </a:endParaRPr>
          </a:p>
          <a:p>
            <a:pPr algn="ctr"/>
            <a:r>
              <a:rPr lang="en-US" b="1" dirty="0">
                <a:latin typeface="Algerian" panose="04020705040A02060702" pitchFamily="82" charset="0"/>
              </a:rPr>
              <a:t>MEMBER</a:t>
            </a:r>
            <a:r>
              <a:rPr lang="en-US" b="1" dirty="0"/>
              <a:t>: </a:t>
            </a:r>
            <a:r>
              <a:rPr lang="en-US" b="1" dirty="0">
                <a:latin typeface="Consolas" panose="020B0609020204030204" pitchFamily="49" charset="0"/>
              </a:rPr>
              <a:t>K.A HASHIR KAMRAN</a:t>
            </a:r>
            <a:endParaRPr lang="en-IN" b="1" dirty="0">
              <a:latin typeface="Consolas" panose="020B0609020204030204" pitchFamily="49" charset="0"/>
            </a:endParaRPr>
          </a:p>
          <a:p>
            <a:pPr algn="ctr"/>
            <a:r>
              <a:rPr lang="en-US" b="1" dirty="0">
                <a:latin typeface="Algerian" panose="04020705040A02060702" pitchFamily="82" charset="0"/>
              </a:rPr>
              <a:t>MEMBER</a:t>
            </a:r>
            <a:r>
              <a:rPr lang="en-US" b="1" dirty="0"/>
              <a:t>: </a:t>
            </a:r>
            <a:r>
              <a:rPr lang="en-US" b="1" dirty="0">
                <a:latin typeface="Consolas" panose="020B0609020204030204" pitchFamily="49" charset="0"/>
              </a:rPr>
              <a:t>G.MOHAMMED FAHEEM</a:t>
            </a:r>
            <a:endParaRPr lang="en-IN" b="1" dirty="0">
              <a:latin typeface="Consolas" panose="020B0609020204030204" pitchFamily="49" charset="0"/>
            </a:endParaRPr>
          </a:p>
          <a:p>
            <a:pPr algn="ctr"/>
            <a:endParaRPr lang="en-IN" b="1" dirty="0"/>
          </a:p>
        </p:txBody>
      </p:sp>
    </p:spTree>
    <p:extLst>
      <p:ext uri="{BB962C8B-B14F-4D97-AF65-F5344CB8AC3E}">
        <p14:creationId xmlns:p14="http://schemas.microsoft.com/office/powerpoint/2010/main" val="158624941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58</TotalTime>
  <Words>483</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Arial</vt:lpstr>
      <vt:lpstr>Century Gothic</vt:lpstr>
      <vt:lpstr>Consolas</vt:lpstr>
      <vt:lpstr>Söhne</vt:lpstr>
      <vt:lpstr>Vapor Trail</vt:lpstr>
      <vt:lpstr>Electricity prices prediction</vt:lpstr>
      <vt:lpstr>Project definition :</vt:lpstr>
      <vt:lpstr>ELECTRICITY PREDICTION ANALYSIS: gather historical data related to electricity consumption or prices. this data may include timestamps, usage patterns, weather conditions, market prices,and other relevant factors data sources can include utility providers, government agencies weather services, market data providers, and sensors   Gather historical data related to Gather historical data related to electricity consumption or prices. This data may include timestamps, usage patterns, weather conditions, market prices, and other relevant factors. Data sources can include utility providers, government agencies, weather services, market data providers, and sensors. electricity consumption or prices. This data may include timestamps, usage patterns, weather conditions, market prices, and other relevant factors. Data sources can include utility providers, government agencies, weather services, market data providers, and sensors. </vt:lpstr>
      <vt:lpstr>PowerPoint Presentation</vt:lpstr>
      <vt:lpstr>Forecasted Price Line: This line represents the predicted electricity prices generated by a forecasting model. It extends into the future from the historical data. The forecasted prices are based on various factors, including historical price patterns, demand forecasts, generation mix, weather conditions, and market dynamics.   Peak and Off-Peak Hours: Vertical lines or shading may highlight peak and off-peak hours. Peak hours typically have higher electricity prices due to increased demand, while off-peak hours have lower prices when demand is lower.   Trends and Patterns: Stakeholders can identify recurring patterns, such as daily or seasonal price fluctuations, which can help in making decisions regarding when to consume or generate electricity.   Risk Assessment: The confidence intervals help assess the uncertainty in price predictions. Wider intervals indicate higher uncertainty, which may influence risk management strategies.   Decision-Making: Based on the predictions, stakeholders can make decisions related to energy consumption scheduling, contract negotiations, investment in renewable energy sources, and energy trading.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prices prediction</dc:title>
  <dc:creator>HP VICTUS</dc:creator>
  <cp:lastModifiedBy>HP VICTUS</cp:lastModifiedBy>
  <cp:revision>1</cp:revision>
  <dcterms:created xsi:type="dcterms:W3CDTF">2023-10-10T18:18:19Z</dcterms:created>
  <dcterms:modified xsi:type="dcterms:W3CDTF">2023-10-10T19:17:06Z</dcterms:modified>
</cp:coreProperties>
</file>