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2FE5D-6D9C-42A1-8FCC-88DBEDCB04CC}" type="doc">
      <dgm:prSet loTypeId="urn:microsoft.com/office/officeart/2005/8/layout/process1" loCatId="process" qsTypeId="urn:microsoft.com/office/officeart/2005/8/quickstyle/simple1" qsCatId="simple" csTypeId="urn:microsoft.com/office/officeart/2005/8/colors/accent1_2" csCatId="accent1" phldr="1"/>
      <dgm:spPr/>
    </dgm:pt>
    <dgm:pt modelId="{03020098-E0CF-4989-86AA-47CF444A5157}">
      <dgm:prSet phldrT="[Text]"/>
      <dgm:spPr/>
      <dgm:t>
        <a:bodyPr/>
        <a:lstStyle/>
        <a:p>
          <a:r>
            <a:rPr lang="en-US" dirty="0"/>
            <a:t>KPIs</a:t>
          </a:r>
        </a:p>
      </dgm:t>
    </dgm:pt>
    <dgm:pt modelId="{CDBF83B5-5F10-47B2-9DAF-90835153BED4}" type="parTrans" cxnId="{239E7F84-4264-4B2B-AAE1-698F3D1A3669}">
      <dgm:prSet/>
      <dgm:spPr/>
      <dgm:t>
        <a:bodyPr/>
        <a:lstStyle/>
        <a:p>
          <a:endParaRPr lang="en-US"/>
        </a:p>
      </dgm:t>
    </dgm:pt>
    <dgm:pt modelId="{F4392600-68C3-4C00-BBD2-DE54868E7842}" type="sibTrans" cxnId="{239E7F84-4264-4B2B-AAE1-698F3D1A3669}">
      <dgm:prSet/>
      <dgm:spPr/>
      <dgm:t>
        <a:bodyPr/>
        <a:lstStyle/>
        <a:p>
          <a:endParaRPr lang="en-US"/>
        </a:p>
      </dgm:t>
    </dgm:pt>
    <dgm:pt modelId="{23C1B7AD-6E1D-4E70-8FAC-03BAC7CAE303}">
      <dgm:prSet phldrT="[Text]"/>
      <dgm:spPr/>
      <dgm:t>
        <a:bodyPr/>
        <a:lstStyle/>
        <a:p>
          <a:r>
            <a:rPr lang="en-US" b="1" dirty="0"/>
            <a:t>Product Subcategory Comparison</a:t>
          </a:r>
          <a:endParaRPr lang="en-US" dirty="0"/>
        </a:p>
      </dgm:t>
    </dgm:pt>
    <dgm:pt modelId="{02DA146C-6C5A-403B-9133-B05DABA1F755}" type="parTrans" cxnId="{E15B470F-8A11-47E7-A01E-D3AF0B2D5A33}">
      <dgm:prSet/>
      <dgm:spPr/>
      <dgm:t>
        <a:bodyPr/>
        <a:lstStyle/>
        <a:p>
          <a:endParaRPr lang="en-US"/>
        </a:p>
      </dgm:t>
    </dgm:pt>
    <dgm:pt modelId="{5B63E337-E1CB-4E82-B1CB-ADF2E9263340}" type="sibTrans" cxnId="{E15B470F-8A11-47E7-A01E-D3AF0B2D5A33}">
      <dgm:prSet/>
      <dgm:spPr/>
      <dgm:t>
        <a:bodyPr/>
        <a:lstStyle/>
        <a:p>
          <a:endParaRPr lang="en-US"/>
        </a:p>
      </dgm:t>
    </dgm:pt>
    <dgm:pt modelId="{6DFFB80F-309A-4E2E-85B2-6EC2B09F2401}">
      <dgm:prSet phldrT="[Text]"/>
      <dgm:spPr/>
      <dgm:t>
        <a:bodyPr/>
        <a:lstStyle/>
        <a:p>
          <a:r>
            <a:rPr lang="en-US" b="1" dirty="0"/>
            <a:t>Weekly Trends for Sales &amp; Profit</a:t>
          </a:r>
          <a:endParaRPr lang="en-US" dirty="0"/>
        </a:p>
      </dgm:t>
    </dgm:pt>
    <dgm:pt modelId="{691E8607-B1E0-4E2F-B74C-F0AF615A9C45}" type="parTrans" cxnId="{9C9C2651-34B3-4235-BE41-3E21CAE5A00A}">
      <dgm:prSet/>
      <dgm:spPr/>
      <dgm:t>
        <a:bodyPr/>
        <a:lstStyle/>
        <a:p>
          <a:endParaRPr lang="en-US"/>
        </a:p>
      </dgm:t>
    </dgm:pt>
    <dgm:pt modelId="{62E4DE69-4F26-4693-A9F7-8FEEB8DE00DB}" type="sibTrans" cxnId="{9C9C2651-34B3-4235-BE41-3E21CAE5A00A}">
      <dgm:prSet/>
      <dgm:spPr/>
      <dgm:t>
        <a:bodyPr/>
        <a:lstStyle/>
        <a:p>
          <a:endParaRPr lang="en-US"/>
        </a:p>
      </dgm:t>
    </dgm:pt>
    <dgm:pt modelId="{D31D762F-E29B-4D25-8ECA-2FB7A03F78E6}" type="pres">
      <dgm:prSet presAssocID="{0E72FE5D-6D9C-42A1-8FCC-88DBEDCB04CC}" presName="Name0" presStyleCnt="0">
        <dgm:presLayoutVars>
          <dgm:dir/>
          <dgm:resizeHandles val="exact"/>
        </dgm:presLayoutVars>
      </dgm:prSet>
      <dgm:spPr/>
    </dgm:pt>
    <dgm:pt modelId="{76CBE0FC-DF94-4E60-A586-F37813EB197A}" type="pres">
      <dgm:prSet presAssocID="{03020098-E0CF-4989-86AA-47CF444A5157}" presName="node" presStyleLbl="node1" presStyleIdx="0" presStyleCnt="3">
        <dgm:presLayoutVars>
          <dgm:bulletEnabled val="1"/>
        </dgm:presLayoutVars>
      </dgm:prSet>
      <dgm:spPr/>
    </dgm:pt>
    <dgm:pt modelId="{59E1CB0E-246F-431C-9822-8DD7DBF616BF}" type="pres">
      <dgm:prSet presAssocID="{F4392600-68C3-4C00-BBD2-DE54868E7842}" presName="sibTrans" presStyleLbl="sibTrans2D1" presStyleIdx="0" presStyleCnt="2"/>
      <dgm:spPr/>
    </dgm:pt>
    <dgm:pt modelId="{6610D7CA-34ED-404F-AAB6-5BF0DE0D73CC}" type="pres">
      <dgm:prSet presAssocID="{F4392600-68C3-4C00-BBD2-DE54868E7842}" presName="connectorText" presStyleLbl="sibTrans2D1" presStyleIdx="0" presStyleCnt="2"/>
      <dgm:spPr/>
    </dgm:pt>
    <dgm:pt modelId="{F7538D46-744B-4070-9A2A-5083A2513497}" type="pres">
      <dgm:prSet presAssocID="{23C1B7AD-6E1D-4E70-8FAC-03BAC7CAE303}" presName="node" presStyleLbl="node1" presStyleIdx="1" presStyleCnt="3">
        <dgm:presLayoutVars>
          <dgm:bulletEnabled val="1"/>
        </dgm:presLayoutVars>
      </dgm:prSet>
      <dgm:spPr/>
    </dgm:pt>
    <dgm:pt modelId="{4D38FEB0-3174-48B7-A5F8-4ED9250B9880}" type="pres">
      <dgm:prSet presAssocID="{5B63E337-E1CB-4E82-B1CB-ADF2E9263340}" presName="sibTrans" presStyleLbl="sibTrans2D1" presStyleIdx="1" presStyleCnt="2"/>
      <dgm:spPr/>
    </dgm:pt>
    <dgm:pt modelId="{79B1E681-6CD8-42E8-92F0-DC98ECA38AB9}" type="pres">
      <dgm:prSet presAssocID="{5B63E337-E1CB-4E82-B1CB-ADF2E9263340}" presName="connectorText" presStyleLbl="sibTrans2D1" presStyleIdx="1" presStyleCnt="2"/>
      <dgm:spPr/>
    </dgm:pt>
    <dgm:pt modelId="{678AC6B6-C4F3-4218-9A76-F6D69BBD8267}" type="pres">
      <dgm:prSet presAssocID="{6DFFB80F-309A-4E2E-85B2-6EC2B09F2401}" presName="node" presStyleLbl="node1" presStyleIdx="2" presStyleCnt="3">
        <dgm:presLayoutVars>
          <dgm:bulletEnabled val="1"/>
        </dgm:presLayoutVars>
      </dgm:prSet>
      <dgm:spPr/>
    </dgm:pt>
  </dgm:ptLst>
  <dgm:cxnLst>
    <dgm:cxn modelId="{E15B470F-8A11-47E7-A01E-D3AF0B2D5A33}" srcId="{0E72FE5D-6D9C-42A1-8FCC-88DBEDCB04CC}" destId="{23C1B7AD-6E1D-4E70-8FAC-03BAC7CAE303}" srcOrd="1" destOrd="0" parTransId="{02DA146C-6C5A-403B-9133-B05DABA1F755}" sibTransId="{5B63E337-E1CB-4E82-B1CB-ADF2E9263340}"/>
    <dgm:cxn modelId="{A6E8C91F-72B1-494E-AA27-1DDBD3B330A4}" type="presOf" srcId="{5B63E337-E1CB-4E82-B1CB-ADF2E9263340}" destId="{79B1E681-6CD8-42E8-92F0-DC98ECA38AB9}" srcOrd="1" destOrd="0" presId="urn:microsoft.com/office/officeart/2005/8/layout/process1"/>
    <dgm:cxn modelId="{BF24CD3A-0642-4CD3-8AE3-EC4E6147E7C1}" type="presOf" srcId="{5B63E337-E1CB-4E82-B1CB-ADF2E9263340}" destId="{4D38FEB0-3174-48B7-A5F8-4ED9250B9880}" srcOrd="0" destOrd="0" presId="urn:microsoft.com/office/officeart/2005/8/layout/process1"/>
    <dgm:cxn modelId="{BE5B313D-ABCE-46C8-BA9F-35CA4B02AB8A}" type="presOf" srcId="{03020098-E0CF-4989-86AA-47CF444A5157}" destId="{76CBE0FC-DF94-4E60-A586-F37813EB197A}" srcOrd="0" destOrd="0" presId="urn:microsoft.com/office/officeart/2005/8/layout/process1"/>
    <dgm:cxn modelId="{F6060D5B-8794-4F67-8B3B-575E5AB13E44}" type="presOf" srcId="{F4392600-68C3-4C00-BBD2-DE54868E7842}" destId="{6610D7CA-34ED-404F-AAB6-5BF0DE0D73CC}" srcOrd="1" destOrd="0" presId="urn:microsoft.com/office/officeart/2005/8/layout/process1"/>
    <dgm:cxn modelId="{9CD78948-A745-457B-9225-FB55FCA7445C}" type="presOf" srcId="{23C1B7AD-6E1D-4E70-8FAC-03BAC7CAE303}" destId="{F7538D46-744B-4070-9A2A-5083A2513497}" srcOrd="0" destOrd="0" presId="urn:microsoft.com/office/officeart/2005/8/layout/process1"/>
    <dgm:cxn modelId="{9C9C2651-34B3-4235-BE41-3E21CAE5A00A}" srcId="{0E72FE5D-6D9C-42A1-8FCC-88DBEDCB04CC}" destId="{6DFFB80F-309A-4E2E-85B2-6EC2B09F2401}" srcOrd="2" destOrd="0" parTransId="{691E8607-B1E0-4E2F-B74C-F0AF615A9C45}" sibTransId="{62E4DE69-4F26-4693-A9F7-8FEEB8DE00DB}"/>
    <dgm:cxn modelId="{239E7F84-4264-4B2B-AAE1-698F3D1A3669}" srcId="{0E72FE5D-6D9C-42A1-8FCC-88DBEDCB04CC}" destId="{03020098-E0CF-4989-86AA-47CF444A5157}" srcOrd="0" destOrd="0" parTransId="{CDBF83B5-5F10-47B2-9DAF-90835153BED4}" sibTransId="{F4392600-68C3-4C00-BBD2-DE54868E7842}"/>
    <dgm:cxn modelId="{50DA5297-D1D3-48D2-837C-CDC2141C61CF}" type="presOf" srcId="{0E72FE5D-6D9C-42A1-8FCC-88DBEDCB04CC}" destId="{D31D762F-E29B-4D25-8ECA-2FB7A03F78E6}" srcOrd="0" destOrd="0" presId="urn:microsoft.com/office/officeart/2005/8/layout/process1"/>
    <dgm:cxn modelId="{483544E6-C8AC-459A-8AC2-EBF619253807}" type="presOf" srcId="{F4392600-68C3-4C00-BBD2-DE54868E7842}" destId="{59E1CB0E-246F-431C-9822-8DD7DBF616BF}" srcOrd="0" destOrd="0" presId="urn:microsoft.com/office/officeart/2005/8/layout/process1"/>
    <dgm:cxn modelId="{0A4DFDE6-0901-4579-9670-B78A058288A8}" type="presOf" srcId="{6DFFB80F-309A-4E2E-85B2-6EC2B09F2401}" destId="{678AC6B6-C4F3-4218-9A76-F6D69BBD8267}" srcOrd="0" destOrd="0" presId="urn:microsoft.com/office/officeart/2005/8/layout/process1"/>
    <dgm:cxn modelId="{F2C37848-991D-4704-A2FF-2B1BB8A5EB05}" type="presParOf" srcId="{D31D762F-E29B-4D25-8ECA-2FB7A03F78E6}" destId="{76CBE0FC-DF94-4E60-A586-F37813EB197A}" srcOrd="0" destOrd="0" presId="urn:microsoft.com/office/officeart/2005/8/layout/process1"/>
    <dgm:cxn modelId="{5A841834-B92D-4778-9975-37F7293097A5}" type="presParOf" srcId="{D31D762F-E29B-4D25-8ECA-2FB7A03F78E6}" destId="{59E1CB0E-246F-431C-9822-8DD7DBF616BF}" srcOrd="1" destOrd="0" presId="urn:microsoft.com/office/officeart/2005/8/layout/process1"/>
    <dgm:cxn modelId="{4D316748-65A8-4C95-B4E0-A079550E2F04}" type="presParOf" srcId="{59E1CB0E-246F-431C-9822-8DD7DBF616BF}" destId="{6610D7CA-34ED-404F-AAB6-5BF0DE0D73CC}" srcOrd="0" destOrd="0" presId="urn:microsoft.com/office/officeart/2005/8/layout/process1"/>
    <dgm:cxn modelId="{98BBF517-1591-415C-AF1A-28C5A9EB2B68}" type="presParOf" srcId="{D31D762F-E29B-4D25-8ECA-2FB7A03F78E6}" destId="{F7538D46-744B-4070-9A2A-5083A2513497}" srcOrd="2" destOrd="0" presId="urn:microsoft.com/office/officeart/2005/8/layout/process1"/>
    <dgm:cxn modelId="{E915A5B6-0521-40FB-AA56-83DE520F0245}" type="presParOf" srcId="{D31D762F-E29B-4D25-8ECA-2FB7A03F78E6}" destId="{4D38FEB0-3174-48B7-A5F8-4ED9250B9880}" srcOrd="3" destOrd="0" presId="urn:microsoft.com/office/officeart/2005/8/layout/process1"/>
    <dgm:cxn modelId="{833C70D5-9BF5-44D6-A8B7-67C578A07813}" type="presParOf" srcId="{4D38FEB0-3174-48B7-A5F8-4ED9250B9880}" destId="{79B1E681-6CD8-42E8-92F0-DC98ECA38AB9}" srcOrd="0" destOrd="0" presId="urn:microsoft.com/office/officeart/2005/8/layout/process1"/>
    <dgm:cxn modelId="{0DD8DF87-34AE-4E3B-9AE8-77EB86050699}" type="presParOf" srcId="{D31D762F-E29B-4D25-8ECA-2FB7A03F78E6}" destId="{678AC6B6-C4F3-4218-9A76-F6D69BBD826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72FE5D-6D9C-42A1-8FCC-88DBEDCB04CC}" type="doc">
      <dgm:prSet loTypeId="urn:microsoft.com/office/officeart/2005/8/layout/process1" loCatId="process" qsTypeId="urn:microsoft.com/office/officeart/2005/8/quickstyle/simple1" qsCatId="simple" csTypeId="urn:microsoft.com/office/officeart/2005/8/colors/accent1_2" csCatId="accent1" phldr="1"/>
      <dgm:spPr/>
    </dgm:pt>
    <dgm:pt modelId="{03020098-E0CF-4989-86AA-47CF444A5157}">
      <dgm:prSet phldrT="[Text]"/>
      <dgm:spPr/>
      <dgm:t>
        <a:bodyPr/>
        <a:lstStyle/>
        <a:p>
          <a:r>
            <a:rPr lang="en-US" dirty="0"/>
            <a:t>KPIs</a:t>
          </a:r>
        </a:p>
      </dgm:t>
    </dgm:pt>
    <dgm:pt modelId="{CDBF83B5-5F10-47B2-9DAF-90835153BED4}" type="parTrans" cxnId="{239E7F84-4264-4B2B-AAE1-698F3D1A3669}">
      <dgm:prSet/>
      <dgm:spPr/>
      <dgm:t>
        <a:bodyPr/>
        <a:lstStyle/>
        <a:p>
          <a:endParaRPr lang="en-US"/>
        </a:p>
      </dgm:t>
    </dgm:pt>
    <dgm:pt modelId="{F4392600-68C3-4C00-BBD2-DE54868E7842}" type="sibTrans" cxnId="{239E7F84-4264-4B2B-AAE1-698F3D1A3669}">
      <dgm:prSet/>
      <dgm:spPr/>
      <dgm:t>
        <a:bodyPr/>
        <a:lstStyle/>
        <a:p>
          <a:endParaRPr lang="en-US"/>
        </a:p>
      </dgm:t>
    </dgm:pt>
    <dgm:pt modelId="{23C1B7AD-6E1D-4E70-8FAC-03BAC7CAE303}">
      <dgm:prSet phldrT="[Text]" custT="1"/>
      <dgm:spPr/>
      <dgm:t>
        <a:bodyPr/>
        <a:lstStyle/>
        <a:p>
          <a:r>
            <a:rPr lang="en-US" sz="1800" b="1" dirty="0"/>
            <a:t>Customer Distribution by Number of Orders</a:t>
          </a:r>
          <a:endParaRPr lang="en-US" sz="1800" dirty="0"/>
        </a:p>
      </dgm:t>
    </dgm:pt>
    <dgm:pt modelId="{02DA146C-6C5A-403B-9133-B05DABA1F755}" type="parTrans" cxnId="{E15B470F-8A11-47E7-A01E-D3AF0B2D5A33}">
      <dgm:prSet/>
      <dgm:spPr/>
      <dgm:t>
        <a:bodyPr/>
        <a:lstStyle/>
        <a:p>
          <a:endParaRPr lang="en-US"/>
        </a:p>
      </dgm:t>
    </dgm:pt>
    <dgm:pt modelId="{5B63E337-E1CB-4E82-B1CB-ADF2E9263340}" type="sibTrans" cxnId="{E15B470F-8A11-47E7-A01E-D3AF0B2D5A33}">
      <dgm:prSet/>
      <dgm:spPr/>
      <dgm:t>
        <a:bodyPr/>
        <a:lstStyle/>
        <a:p>
          <a:endParaRPr lang="en-US"/>
        </a:p>
      </dgm:t>
    </dgm:pt>
    <dgm:pt modelId="{6DFFB80F-309A-4E2E-85B2-6EC2B09F2401}">
      <dgm:prSet phldrT="[Text]"/>
      <dgm:spPr/>
      <dgm:t>
        <a:bodyPr/>
        <a:lstStyle/>
        <a:p>
          <a:r>
            <a:rPr lang="en-US" b="1" dirty="0"/>
            <a:t>Top 10 Customers By Profit</a:t>
          </a:r>
          <a:endParaRPr lang="en-US" dirty="0"/>
        </a:p>
      </dgm:t>
    </dgm:pt>
    <dgm:pt modelId="{691E8607-B1E0-4E2F-B74C-F0AF615A9C45}" type="parTrans" cxnId="{9C9C2651-34B3-4235-BE41-3E21CAE5A00A}">
      <dgm:prSet/>
      <dgm:spPr/>
      <dgm:t>
        <a:bodyPr/>
        <a:lstStyle/>
        <a:p>
          <a:endParaRPr lang="en-US"/>
        </a:p>
      </dgm:t>
    </dgm:pt>
    <dgm:pt modelId="{62E4DE69-4F26-4693-A9F7-8FEEB8DE00DB}" type="sibTrans" cxnId="{9C9C2651-34B3-4235-BE41-3E21CAE5A00A}">
      <dgm:prSet/>
      <dgm:spPr/>
      <dgm:t>
        <a:bodyPr/>
        <a:lstStyle/>
        <a:p>
          <a:endParaRPr lang="en-US"/>
        </a:p>
      </dgm:t>
    </dgm:pt>
    <dgm:pt modelId="{D31D762F-E29B-4D25-8ECA-2FB7A03F78E6}" type="pres">
      <dgm:prSet presAssocID="{0E72FE5D-6D9C-42A1-8FCC-88DBEDCB04CC}" presName="Name0" presStyleCnt="0">
        <dgm:presLayoutVars>
          <dgm:dir/>
          <dgm:resizeHandles val="exact"/>
        </dgm:presLayoutVars>
      </dgm:prSet>
      <dgm:spPr/>
    </dgm:pt>
    <dgm:pt modelId="{76CBE0FC-DF94-4E60-A586-F37813EB197A}" type="pres">
      <dgm:prSet presAssocID="{03020098-E0CF-4989-86AA-47CF444A5157}" presName="node" presStyleLbl="node1" presStyleIdx="0" presStyleCnt="3">
        <dgm:presLayoutVars>
          <dgm:bulletEnabled val="1"/>
        </dgm:presLayoutVars>
      </dgm:prSet>
      <dgm:spPr/>
    </dgm:pt>
    <dgm:pt modelId="{59E1CB0E-246F-431C-9822-8DD7DBF616BF}" type="pres">
      <dgm:prSet presAssocID="{F4392600-68C3-4C00-BBD2-DE54868E7842}" presName="sibTrans" presStyleLbl="sibTrans2D1" presStyleIdx="0" presStyleCnt="2"/>
      <dgm:spPr/>
    </dgm:pt>
    <dgm:pt modelId="{6610D7CA-34ED-404F-AAB6-5BF0DE0D73CC}" type="pres">
      <dgm:prSet presAssocID="{F4392600-68C3-4C00-BBD2-DE54868E7842}" presName="connectorText" presStyleLbl="sibTrans2D1" presStyleIdx="0" presStyleCnt="2"/>
      <dgm:spPr/>
    </dgm:pt>
    <dgm:pt modelId="{F7538D46-744B-4070-9A2A-5083A2513497}" type="pres">
      <dgm:prSet presAssocID="{23C1B7AD-6E1D-4E70-8FAC-03BAC7CAE303}" presName="node" presStyleLbl="node1" presStyleIdx="1" presStyleCnt="3">
        <dgm:presLayoutVars>
          <dgm:bulletEnabled val="1"/>
        </dgm:presLayoutVars>
      </dgm:prSet>
      <dgm:spPr/>
    </dgm:pt>
    <dgm:pt modelId="{4D38FEB0-3174-48B7-A5F8-4ED9250B9880}" type="pres">
      <dgm:prSet presAssocID="{5B63E337-E1CB-4E82-B1CB-ADF2E9263340}" presName="sibTrans" presStyleLbl="sibTrans2D1" presStyleIdx="1" presStyleCnt="2"/>
      <dgm:spPr/>
    </dgm:pt>
    <dgm:pt modelId="{79B1E681-6CD8-42E8-92F0-DC98ECA38AB9}" type="pres">
      <dgm:prSet presAssocID="{5B63E337-E1CB-4E82-B1CB-ADF2E9263340}" presName="connectorText" presStyleLbl="sibTrans2D1" presStyleIdx="1" presStyleCnt="2"/>
      <dgm:spPr/>
    </dgm:pt>
    <dgm:pt modelId="{678AC6B6-C4F3-4218-9A76-F6D69BBD8267}" type="pres">
      <dgm:prSet presAssocID="{6DFFB80F-309A-4E2E-85B2-6EC2B09F2401}" presName="node" presStyleLbl="node1" presStyleIdx="2" presStyleCnt="3">
        <dgm:presLayoutVars>
          <dgm:bulletEnabled val="1"/>
        </dgm:presLayoutVars>
      </dgm:prSet>
      <dgm:spPr/>
    </dgm:pt>
  </dgm:ptLst>
  <dgm:cxnLst>
    <dgm:cxn modelId="{E15B470F-8A11-47E7-A01E-D3AF0B2D5A33}" srcId="{0E72FE5D-6D9C-42A1-8FCC-88DBEDCB04CC}" destId="{23C1B7AD-6E1D-4E70-8FAC-03BAC7CAE303}" srcOrd="1" destOrd="0" parTransId="{02DA146C-6C5A-403B-9133-B05DABA1F755}" sibTransId="{5B63E337-E1CB-4E82-B1CB-ADF2E9263340}"/>
    <dgm:cxn modelId="{A6E8C91F-72B1-494E-AA27-1DDBD3B330A4}" type="presOf" srcId="{5B63E337-E1CB-4E82-B1CB-ADF2E9263340}" destId="{79B1E681-6CD8-42E8-92F0-DC98ECA38AB9}" srcOrd="1" destOrd="0" presId="urn:microsoft.com/office/officeart/2005/8/layout/process1"/>
    <dgm:cxn modelId="{BF24CD3A-0642-4CD3-8AE3-EC4E6147E7C1}" type="presOf" srcId="{5B63E337-E1CB-4E82-B1CB-ADF2E9263340}" destId="{4D38FEB0-3174-48B7-A5F8-4ED9250B9880}" srcOrd="0" destOrd="0" presId="urn:microsoft.com/office/officeart/2005/8/layout/process1"/>
    <dgm:cxn modelId="{BE5B313D-ABCE-46C8-BA9F-35CA4B02AB8A}" type="presOf" srcId="{03020098-E0CF-4989-86AA-47CF444A5157}" destId="{76CBE0FC-DF94-4E60-A586-F37813EB197A}" srcOrd="0" destOrd="0" presId="urn:microsoft.com/office/officeart/2005/8/layout/process1"/>
    <dgm:cxn modelId="{F6060D5B-8794-4F67-8B3B-575E5AB13E44}" type="presOf" srcId="{F4392600-68C3-4C00-BBD2-DE54868E7842}" destId="{6610D7CA-34ED-404F-AAB6-5BF0DE0D73CC}" srcOrd="1" destOrd="0" presId="urn:microsoft.com/office/officeart/2005/8/layout/process1"/>
    <dgm:cxn modelId="{9CD78948-A745-457B-9225-FB55FCA7445C}" type="presOf" srcId="{23C1B7AD-6E1D-4E70-8FAC-03BAC7CAE303}" destId="{F7538D46-744B-4070-9A2A-5083A2513497}" srcOrd="0" destOrd="0" presId="urn:microsoft.com/office/officeart/2005/8/layout/process1"/>
    <dgm:cxn modelId="{9C9C2651-34B3-4235-BE41-3E21CAE5A00A}" srcId="{0E72FE5D-6D9C-42A1-8FCC-88DBEDCB04CC}" destId="{6DFFB80F-309A-4E2E-85B2-6EC2B09F2401}" srcOrd="2" destOrd="0" parTransId="{691E8607-B1E0-4E2F-B74C-F0AF615A9C45}" sibTransId="{62E4DE69-4F26-4693-A9F7-8FEEB8DE00DB}"/>
    <dgm:cxn modelId="{239E7F84-4264-4B2B-AAE1-698F3D1A3669}" srcId="{0E72FE5D-6D9C-42A1-8FCC-88DBEDCB04CC}" destId="{03020098-E0CF-4989-86AA-47CF444A5157}" srcOrd="0" destOrd="0" parTransId="{CDBF83B5-5F10-47B2-9DAF-90835153BED4}" sibTransId="{F4392600-68C3-4C00-BBD2-DE54868E7842}"/>
    <dgm:cxn modelId="{50DA5297-D1D3-48D2-837C-CDC2141C61CF}" type="presOf" srcId="{0E72FE5D-6D9C-42A1-8FCC-88DBEDCB04CC}" destId="{D31D762F-E29B-4D25-8ECA-2FB7A03F78E6}" srcOrd="0" destOrd="0" presId="urn:microsoft.com/office/officeart/2005/8/layout/process1"/>
    <dgm:cxn modelId="{483544E6-C8AC-459A-8AC2-EBF619253807}" type="presOf" srcId="{F4392600-68C3-4C00-BBD2-DE54868E7842}" destId="{59E1CB0E-246F-431C-9822-8DD7DBF616BF}" srcOrd="0" destOrd="0" presId="urn:microsoft.com/office/officeart/2005/8/layout/process1"/>
    <dgm:cxn modelId="{0A4DFDE6-0901-4579-9670-B78A058288A8}" type="presOf" srcId="{6DFFB80F-309A-4E2E-85B2-6EC2B09F2401}" destId="{678AC6B6-C4F3-4218-9A76-F6D69BBD8267}" srcOrd="0" destOrd="0" presId="urn:microsoft.com/office/officeart/2005/8/layout/process1"/>
    <dgm:cxn modelId="{F2C37848-991D-4704-A2FF-2B1BB8A5EB05}" type="presParOf" srcId="{D31D762F-E29B-4D25-8ECA-2FB7A03F78E6}" destId="{76CBE0FC-DF94-4E60-A586-F37813EB197A}" srcOrd="0" destOrd="0" presId="urn:microsoft.com/office/officeart/2005/8/layout/process1"/>
    <dgm:cxn modelId="{5A841834-B92D-4778-9975-37F7293097A5}" type="presParOf" srcId="{D31D762F-E29B-4D25-8ECA-2FB7A03F78E6}" destId="{59E1CB0E-246F-431C-9822-8DD7DBF616BF}" srcOrd="1" destOrd="0" presId="urn:microsoft.com/office/officeart/2005/8/layout/process1"/>
    <dgm:cxn modelId="{4D316748-65A8-4C95-B4E0-A079550E2F04}" type="presParOf" srcId="{59E1CB0E-246F-431C-9822-8DD7DBF616BF}" destId="{6610D7CA-34ED-404F-AAB6-5BF0DE0D73CC}" srcOrd="0" destOrd="0" presId="urn:microsoft.com/office/officeart/2005/8/layout/process1"/>
    <dgm:cxn modelId="{98BBF517-1591-415C-AF1A-28C5A9EB2B68}" type="presParOf" srcId="{D31D762F-E29B-4D25-8ECA-2FB7A03F78E6}" destId="{F7538D46-744B-4070-9A2A-5083A2513497}" srcOrd="2" destOrd="0" presId="urn:microsoft.com/office/officeart/2005/8/layout/process1"/>
    <dgm:cxn modelId="{E915A5B6-0521-40FB-AA56-83DE520F0245}" type="presParOf" srcId="{D31D762F-E29B-4D25-8ECA-2FB7A03F78E6}" destId="{4D38FEB0-3174-48B7-A5F8-4ED9250B9880}" srcOrd="3" destOrd="0" presId="urn:microsoft.com/office/officeart/2005/8/layout/process1"/>
    <dgm:cxn modelId="{833C70D5-9BF5-44D6-A8B7-67C578A07813}" type="presParOf" srcId="{4D38FEB0-3174-48B7-A5F8-4ED9250B9880}" destId="{79B1E681-6CD8-42E8-92F0-DC98ECA38AB9}" srcOrd="0" destOrd="0" presId="urn:microsoft.com/office/officeart/2005/8/layout/process1"/>
    <dgm:cxn modelId="{0DD8DF87-34AE-4E3B-9AE8-77EB86050699}" type="presParOf" srcId="{D31D762F-E29B-4D25-8ECA-2FB7A03F78E6}" destId="{678AC6B6-C4F3-4218-9A76-F6D69BBD826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BE0FC-DF94-4E60-A586-F37813EB197A}">
      <dsp:nvSpPr>
        <dsp:cNvPr id="0" name=""/>
        <dsp:cNvSpPr/>
      </dsp:nvSpPr>
      <dsp:spPr>
        <a:xfrm>
          <a:off x="7143" y="929748"/>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KPIs</a:t>
          </a:r>
        </a:p>
      </dsp:txBody>
      <dsp:txXfrm>
        <a:off x="44665" y="967270"/>
        <a:ext cx="2060143" cy="1206068"/>
      </dsp:txXfrm>
    </dsp:sp>
    <dsp:sp modelId="{59E1CB0E-246F-431C-9822-8DD7DBF616BF}">
      <dsp:nvSpPr>
        <dsp:cNvPr id="0" name=""/>
        <dsp:cNvSpPr/>
      </dsp:nvSpPr>
      <dsp:spPr>
        <a:xfrm>
          <a:off x="2355850" y="130554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55850" y="1411446"/>
        <a:ext cx="316861" cy="317716"/>
      </dsp:txXfrm>
    </dsp:sp>
    <dsp:sp modelId="{F7538D46-744B-4070-9A2A-5083A2513497}">
      <dsp:nvSpPr>
        <dsp:cNvPr id="0" name=""/>
        <dsp:cNvSpPr/>
      </dsp:nvSpPr>
      <dsp:spPr>
        <a:xfrm>
          <a:off x="2996406" y="929748"/>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Product Subcategory Comparison</a:t>
          </a:r>
          <a:endParaRPr lang="en-US" sz="2300" kern="1200" dirty="0"/>
        </a:p>
      </dsp:txBody>
      <dsp:txXfrm>
        <a:off x="3033928" y="967270"/>
        <a:ext cx="2060143" cy="1206068"/>
      </dsp:txXfrm>
    </dsp:sp>
    <dsp:sp modelId="{4D38FEB0-3174-48B7-A5F8-4ED9250B9880}">
      <dsp:nvSpPr>
        <dsp:cNvPr id="0" name=""/>
        <dsp:cNvSpPr/>
      </dsp:nvSpPr>
      <dsp:spPr>
        <a:xfrm>
          <a:off x="5345112" y="130554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345112" y="1411446"/>
        <a:ext cx="316861" cy="317716"/>
      </dsp:txXfrm>
    </dsp:sp>
    <dsp:sp modelId="{678AC6B6-C4F3-4218-9A76-F6D69BBD8267}">
      <dsp:nvSpPr>
        <dsp:cNvPr id="0" name=""/>
        <dsp:cNvSpPr/>
      </dsp:nvSpPr>
      <dsp:spPr>
        <a:xfrm>
          <a:off x="5985668" y="929748"/>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Weekly Trends for Sales &amp; Profit</a:t>
          </a:r>
          <a:endParaRPr lang="en-US" sz="2300" kern="1200" dirty="0"/>
        </a:p>
      </dsp:txBody>
      <dsp:txXfrm>
        <a:off x="6023190" y="967270"/>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BE0FC-DF94-4E60-A586-F37813EB197A}">
      <dsp:nvSpPr>
        <dsp:cNvPr id="0" name=""/>
        <dsp:cNvSpPr/>
      </dsp:nvSpPr>
      <dsp:spPr>
        <a:xfrm>
          <a:off x="7143" y="929748"/>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KPIs</a:t>
          </a:r>
        </a:p>
      </dsp:txBody>
      <dsp:txXfrm>
        <a:off x="44665" y="967270"/>
        <a:ext cx="2060143" cy="1206068"/>
      </dsp:txXfrm>
    </dsp:sp>
    <dsp:sp modelId="{59E1CB0E-246F-431C-9822-8DD7DBF616BF}">
      <dsp:nvSpPr>
        <dsp:cNvPr id="0" name=""/>
        <dsp:cNvSpPr/>
      </dsp:nvSpPr>
      <dsp:spPr>
        <a:xfrm>
          <a:off x="2355850" y="130554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55850" y="1411446"/>
        <a:ext cx="316861" cy="317716"/>
      </dsp:txXfrm>
    </dsp:sp>
    <dsp:sp modelId="{F7538D46-744B-4070-9A2A-5083A2513497}">
      <dsp:nvSpPr>
        <dsp:cNvPr id="0" name=""/>
        <dsp:cNvSpPr/>
      </dsp:nvSpPr>
      <dsp:spPr>
        <a:xfrm>
          <a:off x="2996406" y="929748"/>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Customer Distribution by Number of Orders</a:t>
          </a:r>
          <a:endParaRPr lang="en-US" sz="1800" kern="1200" dirty="0"/>
        </a:p>
      </dsp:txBody>
      <dsp:txXfrm>
        <a:off x="3033928" y="967270"/>
        <a:ext cx="2060143" cy="1206068"/>
      </dsp:txXfrm>
    </dsp:sp>
    <dsp:sp modelId="{4D38FEB0-3174-48B7-A5F8-4ED9250B9880}">
      <dsp:nvSpPr>
        <dsp:cNvPr id="0" name=""/>
        <dsp:cNvSpPr/>
      </dsp:nvSpPr>
      <dsp:spPr>
        <a:xfrm>
          <a:off x="5345112" y="1305541"/>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45112" y="1411446"/>
        <a:ext cx="316861" cy="317716"/>
      </dsp:txXfrm>
    </dsp:sp>
    <dsp:sp modelId="{678AC6B6-C4F3-4218-9A76-F6D69BBD8267}">
      <dsp:nvSpPr>
        <dsp:cNvPr id="0" name=""/>
        <dsp:cNvSpPr/>
      </dsp:nvSpPr>
      <dsp:spPr>
        <a:xfrm>
          <a:off x="5985668" y="929748"/>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Top 10 Customers By Profit</a:t>
          </a:r>
          <a:endParaRPr lang="en-US" sz="2500" kern="1200" dirty="0"/>
        </a:p>
      </dsp:txBody>
      <dsp:txXfrm>
        <a:off x="6023190" y="967270"/>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285770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341371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3375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2477362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536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1118865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127968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48741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211974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20F53-E01F-48E4-8856-1FD9129C3AA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321586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20F53-E01F-48E4-8856-1FD9129C3AAB}"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297007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20F53-E01F-48E4-8856-1FD9129C3AAB}"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1640910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20F53-E01F-48E4-8856-1FD9129C3AAB}"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100588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20F53-E01F-48E4-8856-1FD9129C3AAB}"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226382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20F53-E01F-48E4-8856-1FD9129C3AAB}"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205856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20F53-E01F-48E4-8856-1FD9129C3AAB}"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562B-EBE9-4BFE-B4CE-C599065DBFE5}" type="slidenum">
              <a:rPr lang="en-US" smtClean="0"/>
              <a:t>‹#›</a:t>
            </a:fld>
            <a:endParaRPr lang="en-US"/>
          </a:p>
        </p:txBody>
      </p:sp>
    </p:spTree>
    <p:extLst>
      <p:ext uri="{BB962C8B-B14F-4D97-AF65-F5344CB8AC3E}">
        <p14:creationId xmlns:p14="http://schemas.microsoft.com/office/powerpoint/2010/main" val="329145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220F53-E01F-48E4-8856-1FD9129C3AAB}" type="datetimeFigureOut">
              <a:rPr lang="en-US" smtClean="0"/>
              <a:t>9/13/2024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A5562B-EBE9-4BFE-B4CE-C599065DBFE5}" type="slidenum">
              <a:rPr lang="en-US" smtClean="0"/>
              <a:t>‹#›</a:t>
            </a:fld>
            <a:endParaRPr lang="en-US"/>
          </a:p>
        </p:txBody>
      </p:sp>
    </p:spTree>
    <p:extLst>
      <p:ext uri="{BB962C8B-B14F-4D97-AF65-F5344CB8AC3E}">
        <p14:creationId xmlns:p14="http://schemas.microsoft.com/office/powerpoint/2010/main" val="224868523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41573413@N04/42099499622"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ublicdomainpictures.net/view-image.php?image=354617&amp;picture=zrobil-tekst-bialy-znaczek-na-zielono"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7570-D9F7-A10D-8A7A-0D10713CBD54}"/>
              </a:ext>
            </a:extLst>
          </p:cNvPr>
          <p:cNvSpPr>
            <a:spLocks noGrp="1"/>
          </p:cNvSpPr>
          <p:nvPr>
            <p:ph type="ctrTitle"/>
          </p:nvPr>
        </p:nvSpPr>
        <p:spPr/>
        <p:txBody>
          <a:bodyPr/>
          <a:lstStyle/>
          <a:p>
            <a:r>
              <a:rPr lang="en-US" dirty="0"/>
              <a:t>Tableau Project</a:t>
            </a:r>
          </a:p>
        </p:txBody>
      </p:sp>
      <p:pic>
        <p:nvPicPr>
          <p:cNvPr id="5" name="Picture 4">
            <a:extLst>
              <a:ext uri="{FF2B5EF4-FFF2-40B4-BE49-F238E27FC236}">
                <a16:creationId xmlns:a16="http://schemas.microsoft.com/office/drawing/2014/main" id="{096583AD-A2E1-D0CE-3D01-D11993B319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8356" y="2662285"/>
            <a:ext cx="1923068" cy="1923068"/>
          </a:xfrm>
          <a:prstGeom prst="rect">
            <a:avLst/>
          </a:prstGeom>
        </p:spPr>
      </p:pic>
    </p:spTree>
    <p:extLst>
      <p:ext uri="{BB962C8B-B14F-4D97-AF65-F5344CB8AC3E}">
        <p14:creationId xmlns:p14="http://schemas.microsoft.com/office/powerpoint/2010/main" val="383549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F324-64CA-D2B0-2A81-FB510D4BCB8C}"/>
              </a:ext>
            </a:extLst>
          </p:cNvPr>
          <p:cNvSpPr>
            <a:spLocks noGrp="1"/>
          </p:cNvSpPr>
          <p:nvPr>
            <p:ph type="title"/>
          </p:nvPr>
        </p:nvSpPr>
        <p:spPr/>
        <p:txBody>
          <a:bodyPr/>
          <a:lstStyle/>
          <a:p>
            <a:r>
              <a:rPr lang="en-US" b="1" dirty="0"/>
              <a:t>3- Top 10 Customers By Profit</a:t>
            </a:r>
            <a:br>
              <a:rPr lang="en-US" dirty="0"/>
            </a:br>
            <a:endParaRPr lang="en-US" dirty="0"/>
          </a:p>
        </p:txBody>
      </p:sp>
      <p:sp>
        <p:nvSpPr>
          <p:cNvPr id="3" name="Content Placeholder 2">
            <a:extLst>
              <a:ext uri="{FF2B5EF4-FFF2-40B4-BE49-F238E27FC236}">
                <a16:creationId xmlns:a16="http://schemas.microsoft.com/office/drawing/2014/main" id="{AC67F49A-5418-5C2D-5855-7353029C31EF}"/>
              </a:ext>
            </a:extLst>
          </p:cNvPr>
          <p:cNvSpPr>
            <a:spLocks noGrp="1"/>
          </p:cNvSpPr>
          <p:nvPr>
            <p:ph idx="1"/>
          </p:nvPr>
        </p:nvSpPr>
        <p:spPr>
          <a:xfrm>
            <a:off x="677334" y="1642115"/>
            <a:ext cx="8596668" cy="3880773"/>
          </a:xfrm>
        </p:spPr>
        <p:txBody>
          <a:bodyPr/>
          <a:lstStyle/>
          <a:p>
            <a:r>
              <a:rPr lang="en-US" dirty="0"/>
              <a:t>Present the top 10 customers who have generated the highest profits for the company.</a:t>
            </a:r>
          </a:p>
          <a:p>
            <a:r>
              <a:rPr lang="en-US" dirty="0"/>
              <a:t>Show additional information like rank, number of orders, current sales, current profit </a:t>
            </a:r>
          </a:p>
          <a:p>
            <a:endParaRPr lang="en-US" dirty="0"/>
          </a:p>
        </p:txBody>
      </p:sp>
      <p:pic>
        <p:nvPicPr>
          <p:cNvPr id="5" name="Picture 4">
            <a:extLst>
              <a:ext uri="{FF2B5EF4-FFF2-40B4-BE49-F238E27FC236}">
                <a16:creationId xmlns:a16="http://schemas.microsoft.com/office/drawing/2014/main" id="{9CD714A1-C0F6-5A9C-836A-DA3C27486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99" y="3090535"/>
            <a:ext cx="7256490" cy="2999180"/>
          </a:xfrm>
          <a:prstGeom prst="rect">
            <a:avLst/>
          </a:prstGeom>
        </p:spPr>
      </p:pic>
    </p:spTree>
    <p:extLst>
      <p:ext uri="{BB962C8B-B14F-4D97-AF65-F5344CB8AC3E}">
        <p14:creationId xmlns:p14="http://schemas.microsoft.com/office/powerpoint/2010/main" val="29755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8462BF-9209-48E9-8FC2-1B89BFB16D7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71860" y="1570030"/>
            <a:ext cx="6570481" cy="4390276"/>
          </a:xfrm>
        </p:spPr>
      </p:pic>
    </p:spTree>
    <p:extLst>
      <p:ext uri="{BB962C8B-B14F-4D97-AF65-F5344CB8AC3E}">
        <p14:creationId xmlns:p14="http://schemas.microsoft.com/office/powerpoint/2010/main" val="175935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15A7-E228-9390-4819-BA6D1CCED6E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7EFBEF-738A-80AD-8631-3D0445157818}"/>
              </a:ext>
            </a:extLst>
          </p:cNvPr>
          <p:cNvSpPr>
            <a:spLocks noGrp="1"/>
          </p:cNvSpPr>
          <p:nvPr>
            <p:ph idx="1"/>
          </p:nvPr>
        </p:nvSpPr>
        <p:spPr/>
        <p:txBody>
          <a:bodyPr/>
          <a:lstStyle/>
          <a:p>
            <a:r>
              <a:rPr lang="en-US" dirty="0" err="1"/>
              <a:t>DashBoard</a:t>
            </a:r>
            <a:r>
              <a:rPr lang="en-US" dirty="0"/>
              <a:t> Overview :</a:t>
            </a:r>
          </a:p>
          <a:p>
            <a:pPr lvl="1"/>
            <a:r>
              <a:rPr lang="en-US" dirty="0"/>
              <a:t>This user story describes the requirements for creating two tableau dashboards that will assist executives and sales managers in analyzing customer and sales performance. </a:t>
            </a:r>
          </a:p>
          <a:p>
            <a:pPr lvl="2"/>
            <a:endParaRPr lang="en-US" dirty="0"/>
          </a:p>
          <a:p>
            <a:pPr lvl="3"/>
            <a:endParaRPr lang="en-US" dirty="0"/>
          </a:p>
          <a:p>
            <a:pPr lvl="1"/>
            <a:endParaRPr lang="en-US" dirty="0"/>
          </a:p>
          <a:p>
            <a:pPr lvl="1"/>
            <a:endParaRPr lang="en-US" dirty="0"/>
          </a:p>
          <a:p>
            <a:pPr lvl="1"/>
            <a:endParaRPr lang="en-US" dirty="0"/>
          </a:p>
          <a:p>
            <a:pPr lvl="1"/>
            <a:endParaRPr lang="en-US" dirty="0"/>
          </a:p>
        </p:txBody>
      </p:sp>
      <p:sp>
        <p:nvSpPr>
          <p:cNvPr id="5" name="Rectangle 2">
            <a:extLst>
              <a:ext uri="{FF2B5EF4-FFF2-40B4-BE49-F238E27FC236}">
                <a16:creationId xmlns:a16="http://schemas.microsoft.com/office/drawing/2014/main" id="{946F08D5-0BCB-20F3-50BC-B6E64804707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This user story describes the requirements for creating two tableau dashboards that will assist executives and sales managers in analyzing customer and sales performance.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0E4E11B4-1E51-2D7B-75E4-0FBBED2B1813}"/>
              </a:ext>
            </a:extLst>
          </p:cNvPr>
          <p:cNvSpPr/>
          <p:nvPr/>
        </p:nvSpPr>
        <p:spPr>
          <a:xfrm>
            <a:off x="1878507" y="4100975"/>
            <a:ext cx="3097161" cy="104221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a:t>Sales Dashboard</a:t>
            </a:r>
          </a:p>
        </p:txBody>
      </p:sp>
      <p:sp>
        <p:nvSpPr>
          <p:cNvPr id="9" name="Rectangle: Rounded Corners 8">
            <a:extLst>
              <a:ext uri="{FF2B5EF4-FFF2-40B4-BE49-F238E27FC236}">
                <a16:creationId xmlns:a16="http://schemas.microsoft.com/office/drawing/2014/main" id="{098713C5-1307-7852-BC18-753717D97D3F}"/>
              </a:ext>
            </a:extLst>
          </p:cNvPr>
          <p:cNvSpPr/>
          <p:nvPr/>
        </p:nvSpPr>
        <p:spPr>
          <a:xfrm>
            <a:off x="5772899" y="4100974"/>
            <a:ext cx="3097161" cy="104221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400" dirty="0"/>
              <a:t>Customer Dashboard</a:t>
            </a:r>
          </a:p>
        </p:txBody>
      </p:sp>
    </p:spTree>
    <p:extLst>
      <p:ext uri="{BB962C8B-B14F-4D97-AF65-F5344CB8AC3E}">
        <p14:creationId xmlns:p14="http://schemas.microsoft.com/office/powerpoint/2010/main" val="9728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6109-3948-B861-1462-DF842DCF0C11}"/>
              </a:ext>
            </a:extLst>
          </p:cNvPr>
          <p:cNvSpPr>
            <a:spLocks noGrp="1"/>
          </p:cNvSpPr>
          <p:nvPr>
            <p:ph type="title"/>
          </p:nvPr>
        </p:nvSpPr>
        <p:spPr/>
        <p:txBody>
          <a:bodyPr/>
          <a:lstStyle/>
          <a:p>
            <a:r>
              <a:rPr lang="en-US" sz="3600" dirty="0"/>
              <a:t>Sales Dashboard</a:t>
            </a:r>
            <a:endParaRPr lang="en-US" dirty="0"/>
          </a:p>
        </p:txBody>
      </p:sp>
      <p:sp>
        <p:nvSpPr>
          <p:cNvPr id="3" name="Content Placeholder 2">
            <a:extLst>
              <a:ext uri="{FF2B5EF4-FFF2-40B4-BE49-F238E27FC236}">
                <a16:creationId xmlns:a16="http://schemas.microsoft.com/office/drawing/2014/main" id="{65BC5E58-4DEB-A358-D2B9-F26FD191219C}"/>
              </a:ext>
            </a:extLst>
          </p:cNvPr>
          <p:cNvSpPr>
            <a:spLocks noGrp="1"/>
          </p:cNvSpPr>
          <p:nvPr>
            <p:ph idx="1"/>
          </p:nvPr>
        </p:nvSpPr>
        <p:spPr/>
        <p:txBody>
          <a:bodyPr/>
          <a:lstStyle/>
          <a:p>
            <a:r>
              <a:rPr lang="en-US" sz="2400" dirty="0"/>
              <a:t>An overview of sales metrics and trends is provided by the sales dashboard in order to help with understanding and analyzing sales trends and year-over-year performance analysis.</a:t>
            </a:r>
          </a:p>
          <a:p>
            <a:r>
              <a:rPr lang="en-US" sz="2400" dirty="0"/>
              <a:t>In 3 points</a:t>
            </a:r>
          </a:p>
          <a:p>
            <a:pPr marL="0" indent="0">
              <a:buNone/>
            </a:pPr>
            <a:br>
              <a:rPr lang="en-US" dirty="0"/>
            </a:br>
            <a:endParaRPr lang="en-US" dirty="0"/>
          </a:p>
        </p:txBody>
      </p:sp>
      <p:graphicFrame>
        <p:nvGraphicFramePr>
          <p:cNvPr id="5" name="Diagram 4">
            <a:extLst>
              <a:ext uri="{FF2B5EF4-FFF2-40B4-BE49-F238E27FC236}">
                <a16:creationId xmlns:a16="http://schemas.microsoft.com/office/drawing/2014/main" id="{CC082805-983E-FED1-E937-DDC4B6C7A790}"/>
              </a:ext>
            </a:extLst>
          </p:cNvPr>
          <p:cNvGraphicFramePr/>
          <p:nvPr>
            <p:extLst>
              <p:ext uri="{D42A27DB-BD31-4B8C-83A1-F6EECF244321}">
                <p14:modId xmlns:p14="http://schemas.microsoft.com/office/powerpoint/2010/main" val="710731770"/>
              </p:ext>
            </p:extLst>
          </p:nvPr>
        </p:nvGraphicFramePr>
        <p:xfrm>
          <a:off x="1353270" y="3429000"/>
          <a:ext cx="8128000" cy="3140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47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1FA9-3A9E-6916-309B-7AF205DC881C}"/>
              </a:ext>
            </a:extLst>
          </p:cNvPr>
          <p:cNvSpPr>
            <a:spLocks noGrp="1"/>
          </p:cNvSpPr>
          <p:nvPr>
            <p:ph type="title"/>
          </p:nvPr>
        </p:nvSpPr>
        <p:spPr/>
        <p:txBody>
          <a:bodyPr>
            <a:normAutofit/>
          </a:bodyPr>
          <a:lstStyle/>
          <a:p>
            <a:r>
              <a:rPr lang="en-US" sz="4400" dirty="0"/>
              <a:t>1- KPIs</a:t>
            </a:r>
          </a:p>
        </p:txBody>
      </p:sp>
      <p:sp>
        <p:nvSpPr>
          <p:cNvPr id="3" name="Content Placeholder 2">
            <a:extLst>
              <a:ext uri="{FF2B5EF4-FFF2-40B4-BE49-F238E27FC236}">
                <a16:creationId xmlns:a16="http://schemas.microsoft.com/office/drawing/2014/main" id="{AA18884C-0A7C-C021-E9F5-F96544FA13FE}"/>
              </a:ext>
            </a:extLst>
          </p:cNvPr>
          <p:cNvSpPr>
            <a:spLocks noGrp="1"/>
          </p:cNvSpPr>
          <p:nvPr>
            <p:ph idx="1"/>
          </p:nvPr>
        </p:nvSpPr>
        <p:spPr/>
        <p:txBody>
          <a:bodyPr>
            <a:normAutofit/>
          </a:bodyPr>
          <a:lstStyle/>
          <a:p>
            <a:r>
              <a:rPr lang="en-US" sz="2400" dirty="0"/>
              <a:t>a summary of total sales, profits and quantity for the current year and the previous year.</a:t>
            </a:r>
          </a:p>
        </p:txBody>
      </p:sp>
      <p:pic>
        <p:nvPicPr>
          <p:cNvPr id="5" name="Picture 4">
            <a:extLst>
              <a:ext uri="{FF2B5EF4-FFF2-40B4-BE49-F238E27FC236}">
                <a16:creationId xmlns:a16="http://schemas.microsoft.com/office/drawing/2014/main" id="{447675E3-AC1D-CBCC-3EA8-1B128841A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240463"/>
            <a:ext cx="9107689" cy="26197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766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CF21-2A9F-DD6F-2756-4B85525E1CFA}"/>
              </a:ext>
            </a:extLst>
          </p:cNvPr>
          <p:cNvSpPr>
            <a:spLocks noGrp="1"/>
          </p:cNvSpPr>
          <p:nvPr>
            <p:ph type="title"/>
          </p:nvPr>
        </p:nvSpPr>
        <p:spPr/>
        <p:txBody>
          <a:bodyPr/>
          <a:lstStyle/>
          <a:p>
            <a:r>
              <a:rPr lang="en-US" b="1" dirty="0"/>
              <a:t>2- Product Subcategory Comparison</a:t>
            </a:r>
            <a:br>
              <a:rPr lang="en-US" dirty="0"/>
            </a:br>
            <a:endParaRPr lang="en-US" dirty="0"/>
          </a:p>
        </p:txBody>
      </p:sp>
      <p:sp>
        <p:nvSpPr>
          <p:cNvPr id="3" name="Content Placeholder 2">
            <a:extLst>
              <a:ext uri="{FF2B5EF4-FFF2-40B4-BE49-F238E27FC236}">
                <a16:creationId xmlns:a16="http://schemas.microsoft.com/office/drawing/2014/main" id="{FA2E82FA-44ED-D6DB-BE3D-36A9D5A0E0C8}"/>
              </a:ext>
            </a:extLst>
          </p:cNvPr>
          <p:cNvSpPr>
            <a:spLocks noGrp="1"/>
          </p:cNvSpPr>
          <p:nvPr>
            <p:ph idx="1"/>
          </p:nvPr>
        </p:nvSpPr>
        <p:spPr/>
        <p:txBody>
          <a:bodyPr>
            <a:normAutofit/>
          </a:bodyPr>
          <a:lstStyle/>
          <a:p>
            <a:r>
              <a:rPr lang="en-US" sz="2000" dirty="0"/>
              <a:t>Analyze sales figures for the current and prior years across various product subcategories.</a:t>
            </a:r>
          </a:p>
          <a:p>
            <a:r>
              <a:rPr lang="en-US" sz="2000" dirty="0"/>
              <a:t>Provide a comparison between profit and sales.</a:t>
            </a:r>
          </a:p>
          <a:p>
            <a:endParaRPr lang="en-US" sz="2000" dirty="0"/>
          </a:p>
          <a:p>
            <a:pPr marL="0" indent="0">
              <a:buNone/>
            </a:pPr>
            <a:endParaRPr lang="en-US" sz="2000" dirty="0"/>
          </a:p>
        </p:txBody>
      </p:sp>
      <p:pic>
        <p:nvPicPr>
          <p:cNvPr id="6" name="Picture 5">
            <a:extLst>
              <a:ext uri="{FF2B5EF4-FFF2-40B4-BE49-F238E27FC236}">
                <a16:creationId xmlns:a16="http://schemas.microsoft.com/office/drawing/2014/main" id="{BD4AF16B-8BD7-3750-690B-F19EB0C50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307" y="3426643"/>
            <a:ext cx="7816938" cy="3077852"/>
          </a:xfrm>
          <a:prstGeom prst="rect">
            <a:avLst/>
          </a:prstGeom>
        </p:spPr>
      </p:pic>
    </p:spTree>
    <p:extLst>
      <p:ext uri="{BB962C8B-B14F-4D97-AF65-F5344CB8AC3E}">
        <p14:creationId xmlns:p14="http://schemas.microsoft.com/office/powerpoint/2010/main" val="192230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F7C7-F218-D759-BF5F-D6BADDBF9EC7}"/>
              </a:ext>
            </a:extLst>
          </p:cNvPr>
          <p:cNvSpPr>
            <a:spLocks noGrp="1"/>
          </p:cNvSpPr>
          <p:nvPr>
            <p:ph type="title"/>
          </p:nvPr>
        </p:nvSpPr>
        <p:spPr/>
        <p:txBody>
          <a:bodyPr/>
          <a:lstStyle/>
          <a:p>
            <a:r>
              <a:rPr lang="en-US" b="1" dirty="0"/>
              <a:t>3- Weekly Trends for Sales &amp; Profit</a:t>
            </a:r>
            <a:br>
              <a:rPr lang="en-US" dirty="0"/>
            </a:br>
            <a:endParaRPr lang="en-US" dirty="0"/>
          </a:p>
        </p:txBody>
      </p:sp>
      <p:sp>
        <p:nvSpPr>
          <p:cNvPr id="3" name="Content Placeholder 2">
            <a:extLst>
              <a:ext uri="{FF2B5EF4-FFF2-40B4-BE49-F238E27FC236}">
                <a16:creationId xmlns:a16="http://schemas.microsoft.com/office/drawing/2014/main" id="{D476893F-94FD-D675-C31D-C0C3BEE25628}"/>
              </a:ext>
            </a:extLst>
          </p:cNvPr>
          <p:cNvSpPr>
            <a:spLocks noGrp="1"/>
          </p:cNvSpPr>
          <p:nvPr>
            <p:ph idx="1"/>
          </p:nvPr>
        </p:nvSpPr>
        <p:spPr/>
        <p:txBody>
          <a:bodyPr>
            <a:normAutofit/>
          </a:bodyPr>
          <a:lstStyle/>
          <a:p>
            <a:r>
              <a:rPr lang="en-US" sz="2400" dirty="0"/>
              <a:t>Present weekly sales and profit data for the current year.</a:t>
            </a:r>
          </a:p>
        </p:txBody>
      </p:sp>
      <p:pic>
        <p:nvPicPr>
          <p:cNvPr id="5" name="Picture 4">
            <a:extLst>
              <a:ext uri="{FF2B5EF4-FFF2-40B4-BE49-F238E27FC236}">
                <a16:creationId xmlns:a16="http://schemas.microsoft.com/office/drawing/2014/main" id="{EB4D60D7-B7D4-1E6B-311F-6C4AA1C5B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56" y="2708803"/>
            <a:ext cx="7606377" cy="3671644"/>
          </a:xfrm>
          <a:prstGeom prst="rect">
            <a:avLst/>
          </a:prstGeom>
        </p:spPr>
      </p:pic>
    </p:spTree>
    <p:extLst>
      <p:ext uri="{BB962C8B-B14F-4D97-AF65-F5344CB8AC3E}">
        <p14:creationId xmlns:p14="http://schemas.microsoft.com/office/powerpoint/2010/main" val="168731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EA9B-8544-13E3-20F9-E2F13643C4E4}"/>
              </a:ext>
            </a:extLst>
          </p:cNvPr>
          <p:cNvSpPr>
            <a:spLocks noGrp="1"/>
          </p:cNvSpPr>
          <p:nvPr>
            <p:ph type="title"/>
          </p:nvPr>
        </p:nvSpPr>
        <p:spPr/>
        <p:txBody>
          <a:bodyPr/>
          <a:lstStyle/>
          <a:p>
            <a:r>
              <a:rPr lang="en-US" sz="3600" dirty="0"/>
              <a:t>Customer Dashboard</a:t>
            </a:r>
            <a:br>
              <a:rPr lang="en-US" sz="3600" dirty="0"/>
            </a:br>
            <a:endParaRPr lang="en-US" dirty="0"/>
          </a:p>
        </p:txBody>
      </p:sp>
      <p:sp>
        <p:nvSpPr>
          <p:cNvPr id="3" name="Content Placeholder 2">
            <a:extLst>
              <a:ext uri="{FF2B5EF4-FFF2-40B4-BE49-F238E27FC236}">
                <a16:creationId xmlns:a16="http://schemas.microsoft.com/office/drawing/2014/main" id="{DE531EB3-3A0D-B954-A6EF-9560982FA3E3}"/>
              </a:ext>
            </a:extLst>
          </p:cNvPr>
          <p:cNvSpPr>
            <a:spLocks noGrp="1"/>
          </p:cNvSpPr>
          <p:nvPr>
            <p:ph idx="1"/>
          </p:nvPr>
        </p:nvSpPr>
        <p:spPr/>
        <p:txBody>
          <a:bodyPr>
            <a:normAutofit/>
          </a:bodyPr>
          <a:lstStyle/>
          <a:p>
            <a:r>
              <a:rPr lang="en-US" sz="2000" dirty="0"/>
              <a:t>An overview of client data, trends, and behaviors is intended to be provided via the customer dashboard. It would assist management and marketing teams in better understanding client groups and raising customer satisfaction.</a:t>
            </a:r>
            <a:endParaRPr lang="ar-EG" sz="2000" dirty="0"/>
          </a:p>
          <a:p>
            <a:r>
              <a:rPr lang="ar-EG" sz="2000" dirty="0"/>
              <a:t>3</a:t>
            </a:r>
            <a:r>
              <a:rPr lang="en-US" sz="2000" dirty="0"/>
              <a:t> point also</a:t>
            </a:r>
          </a:p>
        </p:txBody>
      </p:sp>
      <p:graphicFrame>
        <p:nvGraphicFramePr>
          <p:cNvPr id="5" name="Diagram 4">
            <a:extLst>
              <a:ext uri="{FF2B5EF4-FFF2-40B4-BE49-F238E27FC236}">
                <a16:creationId xmlns:a16="http://schemas.microsoft.com/office/drawing/2014/main" id="{2106A8D7-8DB9-1C9C-6890-2855F56CB363}"/>
              </a:ext>
            </a:extLst>
          </p:cNvPr>
          <p:cNvGraphicFramePr/>
          <p:nvPr>
            <p:extLst>
              <p:ext uri="{D42A27DB-BD31-4B8C-83A1-F6EECF244321}">
                <p14:modId xmlns:p14="http://schemas.microsoft.com/office/powerpoint/2010/main" val="2791175550"/>
              </p:ext>
            </p:extLst>
          </p:nvPr>
        </p:nvGraphicFramePr>
        <p:xfrm>
          <a:off x="1353270" y="3429000"/>
          <a:ext cx="8128000" cy="3140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362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DAB8-05B0-990D-0A59-3C84D5B5E511}"/>
              </a:ext>
            </a:extLst>
          </p:cNvPr>
          <p:cNvSpPr>
            <a:spLocks noGrp="1"/>
          </p:cNvSpPr>
          <p:nvPr>
            <p:ph type="title"/>
          </p:nvPr>
        </p:nvSpPr>
        <p:spPr/>
        <p:txBody>
          <a:bodyPr/>
          <a:lstStyle/>
          <a:p>
            <a:r>
              <a:rPr lang="en-US" dirty="0"/>
              <a:t>1- KPIs</a:t>
            </a:r>
          </a:p>
        </p:txBody>
      </p:sp>
      <p:sp>
        <p:nvSpPr>
          <p:cNvPr id="3" name="Content Placeholder 2">
            <a:extLst>
              <a:ext uri="{FF2B5EF4-FFF2-40B4-BE49-F238E27FC236}">
                <a16:creationId xmlns:a16="http://schemas.microsoft.com/office/drawing/2014/main" id="{98C94F0E-8B90-9558-6758-3870B259CE38}"/>
              </a:ext>
            </a:extLst>
          </p:cNvPr>
          <p:cNvSpPr>
            <a:spLocks noGrp="1"/>
          </p:cNvSpPr>
          <p:nvPr>
            <p:ph idx="1"/>
          </p:nvPr>
        </p:nvSpPr>
        <p:spPr/>
        <p:txBody>
          <a:bodyPr>
            <a:normAutofit/>
          </a:bodyPr>
          <a:lstStyle/>
          <a:p>
            <a:r>
              <a:rPr lang="en-US" sz="2400" dirty="0"/>
              <a:t>a summary of total number of customers , total sales per customer and total number of orders for the current year and the previous year.</a:t>
            </a:r>
          </a:p>
        </p:txBody>
      </p:sp>
      <p:pic>
        <p:nvPicPr>
          <p:cNvPr id="5" name="Picture 4">
            <a:extLst>
              <a:ext uri="{FF2B5EF4-FFF2-40B4-BE49-F238E27FC236}">
                <a16:creationId xmlns:a16="http://schemas.microsoft.com/office/drawing/2014/main" id="{DEE48CF8-9227-28CA-93FF-67878F87F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609" y="3429000"/>
            <a:ext cx="8344118" cy="2307025"/>
          </a:xfrm>
          <a:prstGeom prst="rect">
            <a:avLst/>
          </a:prstGeom>
        </p:spPr>
      </p:pic>
    </p:spTree>
    <p:extLst>
      <p:ext uri="{BB962C8B-B14F-4D97-AF65-F5344CB8AC3E}">
        <p14:creationId xmlns:p14="http://schemas.microsoft.com/office/powerpoint/2010/main" val="324802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F39F-1E9A-F5DD-DB34-AF689111801B}"/>
              </a:ext>
            </a:extLst>
          </p:cNvPr>
          <p:cNvSpPr>
            <a:spLocks noGrp="1"/>
          </p:cNvSpPr>
          <p:nvPr>
            <p:ph type="title"/>
          </p:nvPr>
        </p:nvSpPr>
        <p:spPr>
          <a:xfrm>
            <a:off x="677334" y="609600"/>
            <a:ext cx="9051128" cy="1320800"/>
          </a:xfrm>
        </p:spPr>
        <p:txBody>
          <a:bodyPr>
            <a:normAutofit fontScale="90000"/>
          </a:bodyPr>
          <a:lstStyle/>
          <a:p>
            <a:r>
              <a:rPr lang="en-US" sz="3600" b="1" dirty="0"/>
              <a:t>2- Customer Distribution by Num of Orders</a:t>
            </a:r>
            <a:br>
              <a:rPr lang="en-US" sz="3600" dirty="0"/>
            </a:br>
            <a:endParaRPr lang="en-US" dirty="0"/>
          </a:p>
        </p:txBody>
      </p:sp>
      <p:sp>
        <p:nvSpPr>
          <p:cNvPr id="3" name="Content Placeholder 2">
            <a:extLst>
              <a:ext uri="{FF2B5EF4-FFF2-40B4-BE49-F238E27FC236}">
                <a16:creationId xmlns:a16="http://schemas.microsoft.com/office/drawing/2014/main" id="{5122EAAC-D775-C415-38D4-7F55829ABB72}"/>
              </a:ext>
            </a:extLst>
          </p:cNvPr>
          <p:cNvSpPr>
            <a:spLocks noGrp="1"/>
          </p:cNvSpPr>
          <p:nvPr>
            <p:ph idx="1"/>
          </p:nvPr>
        </p:nvSpPr>
        <p:spPr/>
        <p:txBody>
          <a:bodyPr>
            <a:normAutofit/>
          </a:bodyPr>
          <a:lstStyle/>
          <a:p>
            <a:r>
              <a:rPr lang="en-US" sz="2000" dirty="0"/>
              <a:t>Represent the distribution of customers based on the number of orders they have placed to provide insights into customer behavior, loyalty and engagement.</a:t>
            </a:r>
          </a:p>
        </p:txBody>
      </p:sp>
      <p:pic>
        <p:nvPicPr>
          <p:cNvPr id="7" name="Picture 6">
            <a:extLst>
              <a:ext uri="{FF2B5EF4-FFF2-40B4-BE49-F238E27FC236}">
                <a16:creationId xmlns:a16="http://schemas.microsoft.com/office/drawing/2014/main" id="{BBB01F2F-8729-5ECC-71EA-13640996E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777" y="3146637"/>
            <a:ext cx="6381604" cy="3524742"/>
          </a:xfrm>
          <a:prstGeom prst="rect">
            <a:avLst/>
          </a:prstGeom>
        </p:spPr>
      </p:pic>
    </p:spTree>
    <p:extLst>
      <p:ext uri="{BB962C8B-B14F-4D97-AF65-F5344CB8AC3E}">
        <p14:creationId xmlns:p14="http://schemas.microsoft.com/office/powerpoint/2010/main" val="222359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1231</TotalTime>
  <Words>327</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Tableau Project</vt:lpstr>
      <vt:lpstr>Introduction</vt:lpstr>
      <vt:lpstr>Sales Dashboard</vt:lpstr>
      <vt:lpstr>1- KPIs</vt:lpstr>
      <vt:lpstr>2- Product Subcategory Comparison </vt:lpstr>
      <vt:lpstr>3- Weekly Trends for Sales &amp; Profit </vt:lpstr>
      <vt:lpstr>Customer Dashboard </vt:lpstr>
      <vt:lpstr>1- KPIs</vt:lpstr>
      <vt:lpstr>2- Customer Distribution by Num of Orders </vt:lpstr>
      <vt:lpstr>3- Top 10 Customers By Profit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حسن ابراهيم عبدالعاطى حسن حشيش</dc:creator>
  <cp:lastModifiedBy>حسن ابراهيم عبدالعاطى حسن حشيش</cp:lastModifiedBy>
  <cp:revision>1</cp:revision>
  <dcterms:created xsi:type="dcterms:W3CDTF">2024-09-13T05:28:14Z</dcterms:created>
  <dcterms:modified xsi:type="dcterms:W3CDTF">2024-09-14T01:59:53Z</dcterms:modified>
</cp:coreProperties>
</file>