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8" r:id="rId6"/>
    <p:sldId id="269" r:id="rId7"/>
    <p:sldId id="283" r:id="rId8"/>
    <p:sldId id="280" r:id="rId9"/>
    <p:sldId id="278" r:id="rId10"/>
    <p:sldId id="270" r:id="rId11"/>
    <p:sldId id="277" r:id="rId12"/>
    <p:sldId id="271" r:id="rId13"/>
    <p:sldId id="272" r:id="rId14"/>
    <p:sldId id="275" r:id="rId15"/>
    <p:sldId id="276" r:id="rId16"/>
    <p:sldId id="284" r:id="rId17"/>
    <p:sldId id="274" r:id="rId18"/>
    <p:sldId id="273" r:id="rId19"/>
    <p:sldId id="285" r:id="rId20"/>
    <p:sldId id="265" r:id="rId21"/>
    <p:sldId id="279" r:id="rId22"/>
    <p:sldId id="262" r:id="rId23"/>
    <p:sldId id="282" r:id="rId24"/>
    <p:sldId id="263" r:id="rId25"/>
    <p:sldId id="264" r:id="rId26"/>
    <p:sldId id="287"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94660"/>
  </p:normalViewPr>
  <p:slideViewPr>
    <p:cSldViewPr>
      <p:cViewPr varScale="1">
        <p:scale>
          <a:sx n="57" d="100"/>
          <a:sy n="57" d="100"/>
        </p:scale>
        <p:origin x="12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2F7746CE-D5DB-4F07-BC6D-55BD8BE19E99}" type="datetimeFigureOut">
              <a:rPr lang="en-ZA" smtClean="0"/>
              <a:t>2021/05/10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DEFCC4F-5F41-44E6-B5B9-13FEF6A70B28}" type="slidenum">
              <a:rPr lang="en-ZA" smtClean="0"/>
              <a:t>‹#›</a:t>
            </a:fld>
            <a:endParaRPr lang="en-ZA"/>
          </a:p>
        </p:txBody>
      </p:sp>
    </p:spTree>
    <p:extLst>
      <p:ext uri="{BB962C8B-B14F-4D97-AF65-F5344CB8AC3E}">
        <p14:creationId xmlns:p14="http://schemas.microsoft.com/office/powerpoint/2010/main" val="203209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2F7746CE-D5DB-4F07-BC6D-55BD8BE19E99}" type="datetimeFigureOut">
              <a:rPr lang="en-ZA" smtClean="0"/>
              <a:t>2021/05/10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DEFCC4F-5F41-44E6-B5B9-13FEF6A70B28}" type="slidenum">
              <a:rPr lang="en-ZA" smtClean="0"/>
              <a:t>‹#›</a:t>
            </a:fld>
            <a:endParaRPr lang="en-ZA"/>
          </a:p>
        </p:txBody>
      </p:sp>
    </p:spTree>
    <p:extLst>
      <p:ext uri="{BB962C8B-B14F-4D97-AF65-F5344CB8AC3E}">
        <p14:creationId xmlns:p14="http://schemas.microsoft.com/office/powerpoint/2010/main" val="115258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2F7746CE-D5DB-4F07-BC6D-55BD8BE19E99}" type="datetimeFigureOut">
              <a:rPr lang="en-ZA" smtClean="0"/>
              <a:t>2021/05/10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DEFCC4F-5F41-44E6-B5B9-13FEF6A70B28}" type="slidenum">
              <a:rPr lang="en-ZA" smtClean="0"/>
              <a:t>‹#›</a:t>
            </a:fld>
            <a:endParaRPr lang="en-ZA"/>
          </a:p>
        </p:txBody>
      </p:sp>
    </p:spTree>
    <p:extLst>
      <p:ext uri="{BB962C8B-B14F-4D97-AF65-F5344CB8AC3E}">
        <p14:creationId xmlns:p14="http://schemas.microsoft.com/office/powerpoint/2010/main" val="358123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2F7746CE-D5DB-4F07-BC6D-55BD8BE19E99}" type="datetimeFigureOut">
              <a:rPr lang="en-ZA" smtClean="0"/>
              <a:t>2021/05/10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DEFCC4F-5F41-44E6-B5B9-13FEF6A70B28}" type="slidenum">
              <a:rPr lang="en-ZA" smtClean="0"/>
              <a:t>‹#›</a:t>
            </a:fld>
            <a:endParaRPr lang="en-ZA"/>
          </a:p>
        </p:txBody>
      </p:sp>
    </p:spTree>
    <p:extLst>
      <p:ext uri="{BB962C8B-B14F-4D97-AF65-F5344CB8AC3E}">
        <p14:creationId xmlns:p14="http://schemas.microsoft.com/office/powerpoint/2010/main" val="12261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746CE-D5DB-4F07-BC6D-55BD8BE19E99}" type="datetimeFigureOut">
              <a:rPr lang="en-ZA" smtClean="0"/>
              <a:t>2021/05/10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DEFCC4F-5F41-44E6-B5B9-13FEF6A70B28}" type="slidenum">
              <a:rPr lang="en-ZA" smtClean="0"/>
              <a:t>‹#›</a:t>
            </a:fld>
            <a:endParaRPr lang="en-ZA"/>
          </a:p>
        </p:txBody>
      </p:sp>
    </p:spTree>
    <p:extLst>
      <p:ext uri="{BB962C8B-B14F-4D97-AF65-F5344CB8AC3E}">
        <p14:creationId xmlns:p14="http://schemas.microsoft.com/office/powerpoint/2010/main" val="170130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2F7746CE-D5DB-4F07-BC6D-55BD8BE19E99}" type="datetimeFigureOut">
              <a:rPr lang="en-ZA" smtClean="0"/>
              <a:t>2021/05/10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DEFCC4F-5F41-44E6-B5B9-13FEF6A70B28}" type="slidenum">
              <a:rPr lang="en-ZA" smtClean="0"/>
              <a:t>‹#›</a:t>
            </a:fld>
            <a:endParaRPr lang="en-ZA"/>
          </a:p>
        </p:txBody>
      </p:sp>
    </p:spTree>
    <p:extLst>
      <p:ext uri="{BB962C8B-B14F-4D97-AF65-F5344CB8AC3E}">
        <p14:creationId xmlns:p14="http://schemas.microsoft.com/office/powerpoint/2010/main" val="423648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2F7746CE-D5DB-4F07-BC6D-55BD8BE19E99}" type="datetimeFigureOut">
              <a:rPr lang="en-ZA" smtClean="0"/>
              <a:t>2021/05/10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1DEFCC4F-5F41-44E6-B5B9-13FEF6A70B28}" type="slidenum">
              <a:rPr lang="en-ZA" smtClean="0"/>
              <a:t>‹#›</a:t>
            </a:fld>
            <a:endParaRPr lang="en-ZA"/>
          </a:p>
        </p:txBody>
      </p:sp>
    </p:spTree>
    <p:extLst>
      <p:ext uri="{BB962C8B-B14F-4D97-AF65-F5344CB8AC3E}">
        <p14:creationId xmlns:p14="http://schemas.microsoft.com/office/powerpoint/2010/main" val="320059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2F7746CE-D5DB-4F07-BC6D-55BD8BE19E99}" type="datetimeFigureOut">
              <a:rPr lang="en-ZA" smtClean="0"/>
              <a:t>2021/05/10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1DEFCC4F-5F41-44E6-B5B9-13FEF6A70B28}" type="slidenum">
              <a:rPr lang="en-ZA" smtClean="0"/>
              <a:t>‹#›</a:t>
            </a:fld>
            <a:endParaRPr lang="en-ZA"/>
          </a:p>
        </p:txBody>
      </p:sp>
    </p:spTree>
    <p:extLst>
      <p:ext uri="{BB962C8B-B14F-4D97-AF65-F5344CB8AC3E}">
        <p14:creationId xmlns:p14="http://schemas.microsoft.com/office/powerpoint/2010/main" val="210262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746CE-D5DB-4F07-BC6D-55BD8BE19E99}" type="datetimeFigureOut">
              <a:rPr lang="en-ZA" smtClean="0"/>
              <a:t>2021/05/10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1DEFCC4F-5F41-44E6-B5B9-13FEF6A70B28}" type="slidenum">
              <a:rPr lang="en-ZA" smtClean="0"/>
              <a:t>‹#›</a:t>
            </a:fld>
            <a:endParaRPr lang="en-ZA"/>
          </a:p>
        </p:txBody>
      </p:sp>
    </p:spTree>
    <p:extLst>
      <p:ext uri="{BB962C8B-B14F-4D97-AF65-F5344CB8AC3E}">
        <p14:creationId xmlns:p14="http://schemas.microsoft.com/office/powerpoint/2010/main" val="316658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746CE-D5DB-4F07-BC6D-55BD8BE19E99}" type="datetimeFigureOut">
              <a:rPr lang="en-ZA" smtClean="0"/>
              <a:t>2021/05/10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DEFCC4F-5F41-44E6-B5B9-13FEF6A70B28}" type="slidenum">
              <a:rPr lang="en-ZA" smtClean="0"/>
              <a:t>‹#›</a:t>
            </a:fld>
            <a:endParaRPr lang="en-ZA"/>
          </a:p>
        </p:txBody>
      </p:sp>
    </p:spTree>
    <p:extLst>
      <p:ext uri="{BB962C8B-B14F-4D97-AF65-F5344CB8AC3E}">
        <p14:creationId xmlns:p14="http://schemas.microsoft.com/office/powerpoint/2010/main" val="321125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746CE-D5DB-4F07-BC6D-55BD8BE19E99}" type="datetimeFigureOut">
              <a:rPr lang="en-ZA" smtClean="0"/>
              <a:t>2021/05/10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DEFCC4F-5F41-44E6-B5B9-13FEF6A70B28}" type="slidenum">
              <a:rPr lang="en-ZA" smtClean="0"/>
              <a:t>‹#›</a:t>
            </a:fld>
            <a:endParaRPr lang="en-ZA"/>
          </a:p>
        </p:txBody>
      </p:sp>
    </p:spTree>
    <p:extLst>
      <p:ext uri="{BB962C8B-B14F-4D97-AF65-F5344CB8AC3E}">
        <p14:creationId xmlns:p14="http://schemas.microsoft.com/office/powerpoint/2010/main" val="230703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746CE-D5DB-4F07-BC6D-55BD8BE19E99}" type="datetimeFigureOut">
              <a:rPr lang="en-ZA" smtClean="0"/>
              <a:t>2021/05/10</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FCC4F-5F41-44E6-B5B9-13FEF6A70B28}" type="slidenum">
              <a:rPr lang="en-ZA" smtClean="0"/>
              <a:t>‹#›</a:t>
            </a:fld>
            <a:endParaRPr lang="en-ZA"/>
          </a:p>
        </p:txBody>
      </p:sp>
    </p:spTree>
    <p:extLst>
      <p:ext uri="{BB962C8B-B14F-4D97-AF65-F5344CB8AC3E}">
        <p14:creationId xmlns:p14="http://schemas.microsoft.com/office/powerpoint/2010/main" val="273632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hshantharam@hawk.iit.edu" TargetMode="External"/><Relationship Id="rId2" Type="http://schemas.openxmlformats.org/officeDocument/2006/relationships/hyperlink" Target="mailto:alele@hawk.iit.edu" TargetMode="External"/><Relationship Id="rId1" Type="http://schemas.openxmlformats.org/officeDocument/2006/relationships/slideLayout" Target="../slideLayouts/slideLayout2.xml"/><Relationship Id="rId4" Type="http://schemas.openxmlformats.org/officeDocument/2006/relationships/hyperlink" Target="mailto:ssagwal@hawk.iit.ed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rikdifos/credit-card-approval-predi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92" y="-1"/>
            <a:ext cx="9169464"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31469" y="-3"/>
            <a:ext cx="8829202"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00" y="0"/>
            <a:ext cx="2717530"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06" y="-3"/>
            <a:ext cx="9175185"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505509" y="212908"/>
            <a:ext cx="6861931" cy="6448394"/>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269287" y="1712598"/>
            <a:ext cx="4967533" cy="3741293"/>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581463" y="1836623"/>
            <a:ext cx="7186349" cy="3178689"/>
          </a:xfrm>
        </p:spPr>
        <p:txBody>
          <a:bodyPr>
            <a:normAutofit/>
          </a:bodyPr>
          <a:lstStyle/>
          <a:p>
            <a:pPr algn="l"/>
            <a:r>
              <a:rPr lang="en-ZA" sz="5400" dirty="0">
                <a:solidFill>
                  <a:srgbClr val="FFFFFF"/>
                </a:solidFill>
                <a:latin typeface="Times New Roman" panose="02020603050405020304" pitchFamily="18" charset="0"/>
                <a:cs typeface="Times New Roman" panose="02020603050405020304" pitchFamily="18" charset="0"/>
              </a:rPr>
              <a:t>Credit Card Approval Analysis</a:t>
            </a:r>
          </a:p>
        </p:txBody>
      </p:sp>
      <p:sp>
        <p:nvSpPr>
          <p:cNvPr id="60" name="Rectangle 5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90110"/>
            <a:ext cx="9163282"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574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a:normAutofit/>
          </a:bodyPr>
          <a:lstStyle/>
          <a:p>
            <a:r>
              <a:rPr lang="en-US" sz="3200" dirty="0">
                <a:solidFill>
                  <a:srgbClr val="FFFFFF"/>
                </a:solidFill>
                <a:latin typeface="Times New Roman" panose="02020603050405020304" pitchFamily="18" charset="0"/>
                <a:cs typeface="Times New Roman" panose="02020603050405020304" pitchFamily="18" charset="0"/>
              </a:rPr>
              <a:t>Data Pre-Processing</a:t>
            </a:r>
            <a:endParaRPr lang="en-IN" sz="3200" dirty="0">
              <a:solidFill>
                <a:srgbClr val="FFFFFF"/>
              </a:solidFill>
              <a:latin typeface="Times New Roman" panose="02020603050405020304" pitchFamily="18" charset="0"/>
              <a:cs typeface="Times New Roman" panose="02020603050405020304" pitchFamily="18" charset="0"/>
            </a:endParaRPr>
          </a:p>
        </p:txBody>
      </p:sp>
      <p:pic>
        <p:nvPicPr>
          <p:cNvPr id="5" name="Picture 4" descr="Graphical user interface, text&#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r="37018" b="-1"/>
          <a:stretch/>
        </p:blipFill>
        <p:spPr>
          <a:xfrm>
            <a:off x="1028700" y="1124744"/>
            <a:ext cx="6495628" cy="3817963"/>
          </a:xfrm>
          <a:prstGeom prst="rect">
            <a:avLst/>
          </a:prstGeom>
        </p:spPr>
      </p:pic>
      <p:sp>
        <p:nvSpPr>
          <p:cNvPr id="3" name="Content Placeholder 2"/>
          <p:cNvSpPr>
            <a:spLocks noGrp="1"/>
          </p:cNvSpPr>
          <p:nvPr>
            <p:ph idx="1"/>
          </p:nvPr>
        </p:nvSpPr>
        <p:spPr>
          <a:xfrm>
            <a:off x="1000317" y="605566"/>
            <a:ext cx="6249619" cy="1119982"/>
          </a:xfrm>
        </p:spPr>
        <p:txBody>
          <a:bodyPr anchor="ctr">
            <a:normAutofit/>
          </a:bodyPr>
          <a:lstStyle/>
          <a:p>
            <a:pPr marL="0" indent="0">
              <a:buNone/>
            </a:pPr>
            <a:r>
              <a:rPr lang="en-US" sz="2000" b="1" dirty="0">
                <a:latin typeface="Times New Roman" panose="02020603050405020304" pitchFamily="18" charset="0"/>
                <a:cs typeface="Times New Roman" panose="02020603050405020304" pitchFamily="18" charset="0"/>
              </a:rPr>
              <a:t>1.1 Check for duplicate entries in  Application Record.</a:t>
            </a:r>
          </a:p>
          <a:p>
            <a:pPr marL="0" indent="0">
              <a:buNone/>
            </a:pPr>
            <a:endParaRPr lang="en-US" sz="1700" dirty="0"/>
          </a:p>
          <a:p>
            <a:pPr marL="0" indent="0">
              <a:buNone/>
            </a:pPr>
            <a:endParaRPr lang="en-US" sz="1700" dirty="0"/>
          </a:p>
          <a:p>
            <a:endParaRPr lang="en-IN" sz="1700" dirty="0"/>
          </a:p>
        </p:txBody>
      </p:sp>
    </p:spTree>
    <p:extLst>
      <p:ext uri="{BB962C8B-B14F-4D97-AF65-F5344CB8AC3E}">
        <p14:creationId xmlns:p14="http://schemas.microsoft.com/office/powerpoint/2010/main" val="267492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a:normAutofit/>
          </a:bodyPr>
          <a:lstStyle/>
          <a:p>
            <a:r>
              <a:rPr lang="en-US" sz="3200" dirty="0">
                <a:solidFill>
                  <a:srgbClr val="FFFFFF"/>
                </a:solidFill>
                <a:latin typeface="Times New Roman" panose="02020603050405020304" pitchFamily="18" charset="0"/>
                <a:cs typeface="Times New Roman" panose="02020603050405020304" pitchFamily="18" charset="0"/>
              </a:rPr>
              <a:t>Data Pre-Processing</a:t>
            </a:r>
            <a:endParaRPr lang="en-IN" sz="3200" dirty="0">
              <a:solidFill>
                <a:srgbClr val="FFFFFF"/>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552" y="980728"/>
            <a:ext cx="7613864" cy="3816424"/>
          </a:xfrm>
          <a:prstGeom prst="rect">
            <a:avLst/>
          </a:prstGeom>
        </p:spPr>
      </p:pic>
      <p:sp>
        <p:nvSpPr>
          <p:cNvPr id="3" name="Content Placeholder 2"/>
          <p:cNvSpPr>
            <a:spLocks noGrp="1"/>
          </p:cNvSpPr>
          <p:nvPr>
            <p:ph idx="1"/>
          </p:nvPr>
        </p:nvSpPr>
        <p:spPr>
          <a:xfrm>
            <a:off x="827584" y="386454"/>
            <a:ext cx="6495629" cy="1119982"/>
          </a:xfrm>
        </p:spPr>
        <p:txBody>
          <a:bodyPr anchor="ctr">
            <a:normAutofit/>
          </a:bodyPr>
          <a:lstStyle/>
          <a:p>
            <a:pPr marL="0" indent="0">
              <a:buNone/>
            </a:pPr>
            <a:r>
              <a:rPr lang="en-US" sz="2000" b="1" dirty="0">
                <a:latin typeface="Times New Roman" panose="02020603050405020304" pitchFamily="18" charset="0"/>
                <a:cs typeface="Times New Roman" panose="02020603050405020304" pitchFamily="18" charset="0"/>
              </a:rPr>
              <a:t>1.2 Remove duplicate records from Application Records</a:t>
            </a:r>
            <a:r>
              <a:rPr lang="en-US" sz="1700" b="1" dirty="0"/>
              <a:t>.</a:t>
            </a:r>
          </a:p>
          <a:p>
            <a:pPr marL="0" indent="0">
              <a:buNone/>
            </a:pPr>
            <a:endParaRPr lang="en-US" sz="1700" dirty="0"/>
          </a:p>
          <a:p>
            <a:pPr marL="0" indent="0">
              <a:buNone/>
            </a:pPr>
            <a:endParaRPr lang="en-IN" sz="1700" dirty="0"/>
          </a:p>
        </p:txBody>
      </p:sp>
    </p:spTree>
    <p:extLst>
      <p:ext uri="{BB962C8B-B14F-4D97-AF65-F5344CB8AC3E}">
        <p14:creationId xmlns:p14="http://schemas.microsoft.com/office/powerpoint/2010/main" val="190870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a:normAutofit/>
          </a:bodyPr>
          <a:lstStyle/>
          <a:p>
            <a:r>
              <a:rPr lang="en-US" sz="3200" dirty="0">
                <a:solidFill>
                  <a:srgbClr val="FFFFFF"/>
                </a:solidFill>
                <a:latin typeface="Times New Roman" panose="02020603050405020304" pitchFamily="18" charset="0"/>
                <a:cs typeface="Times New Roman" panose="02020603050405020304" pitchFamily="18" charset="0"/>
              </a:rPr>
              <a:t>Data Pre-Processing</a:t>
            </a:r>
            <a:endParaRPr lang="en-IN" sz="3200" dirty="0">
              <a:solidFill>
                <a:srgbClr val="FFFFFF"/>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12" y="1052736"/>
            <a:ext cx="7861550" cy="3744416"/>
          </a:xfrm>
          <a:prstGeom prst="rect">
            <a:avLst/>
          </a:prstGeom>
        </p:spPr>
      </p:pic>
      <p:sp>
        <p:nvSpPr>
          <p:cNvPr id="3" name="Content Placeholder 2"/>
          <p:cNvSpPr>
            <a:spLocks noGrp="1"/>
          </p:cNvSpPr>
          <p:nvPr>
            <p:ph idx="1"/>
          </p:nvPr>
        </p:nvSpPr>
        <p:spPr>
          <a:xfrm>
            <a:off x="899592" y="460171"/>
            <a:ext cx="6249619" cy="1134750"/>
          </a:xfrm>
        </p:spPr>
        <p:txBody>
          <a:bodyPr anchor="ctr">
            <a:normAutofit/>
          </a:bodyPr>
          <a:lstStyle/>
          <a:p>
            <a:pPr marL="0" indent="0">
              <a:buNone/>
            </a:pPr>
            <a:r>
              <a:rPr lang="en-US" sz="2000" b="1" dirty="0">
                <a:latin typeface="Times New Roman" panose="02020603050405020304" pitchFamily="18" charset="0"/>
                <a:cs typeface="Times New Roman" panose="02020603050405020304" pitchFamily="18" charset="0"/>
              </a:rPr>
              <a:t>1.3 Check for duplicate entries in Credit Record</a:t>
            </a:r>
          </a:p>
          <a:p>
            <a:pPr marL="0" indent="0">
              <a:buNone/>
            </a:pPr>
            <a:endParaRPr lang="en-US" sz="1700" dirty="0"/>
          </a:p>
          <a:p>
            <a:endParaRPr lang="en-IN" sz="1700" dirty="0"/>
          </a:p>
        </p:txBody>
      </p:sp>
    </p:spTree>
    <p:extLst>
      <p:ext uri="{BB962C8B-B14F-4D97-AF65-F5344CB8AC3E}">
        <p14:creationId xmlns:p14="http://schemas.microsoft.com/office/powerpoint/2010/main" val="196416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a:normAutofit/>
          </a:bodyPr>
          <a:lstStyle/>
          <a:p>
            <a:r>
              <a:rPr lang="en-US" sz="3200" dirty="0">
                <a:solidFill>
                  <a:srgbClr val="FFFFFF"/>
                </a:solidFill>
                <a:latin typeface="Times New Roman" panose="02020603050405020304" pitchFamily="18" charset="0"/>
                <a:cs typeface="Times New Roman" panose="02020603050405020304" pitchFamily="18" charset="0"/>
              </a:rPr>
              <a:t>Data Pre-Processing</a:t>
            </a:r>
            <a:endParaRPr lang="en-IN" sz="3200" dirty="0">
              <a:solidFill>
                <a:srgbClr val="FFFF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052736"/>
            <a:ext cx="7632848" cy="3834761"/>
          </a:xfrm>
          <a:prstGeom prst="rect">
            <a:avLst/>
          </a:prstGeom>
        </p:spPr>
      </p:pic>
      <p:sp>
        <p:nvSpPr>
          <p:cNvPr id="4" name="Content Placeholder 3"/>
          <p:cNvSpPr>
            <a:spLocks noGrp="1"/>
          </p:cNvSpPr>
          <p:nvPr>
            <p:ph idx="1"/>
          </p:nvPr>
        </p:nvSpPr>
        <p:spPr>
          <a:xfrm>
            <a:off x="874549" y="328186"/>
            <a:ext cx="6249619" cy="1119982"/>
          </a:xfrm>
          <a:prstGeom prst="rect">
            <a:avLst/>
          </a:prstGeom>
        </p:spPr>
        <p:txBody>
          <a:bodyPr anchor="ctr">
            <a:normAutofit/>
          </a:bodyPr>
          <a:lstStyle/>
          <a:p>
            <a:pPr marL="0" indent="0">
              <a:buNone/>
            </a:pPr>
            <a:r>
              <a:rPr lang="en-US" sz="2000" b="1" dirty="0">
                <a:latin typeface="Times New Roman" panose="02020603050405020304" pitchFamily="18" charset="0"/>
                <a:cs typeface="Times New Roman" panose="02020603050405020304" pitchFamily="18" charset="0"/>
              </a:rPr>
              <a:t>2.1 Check for missing values in Application Record</a:t>
            </a:r>
          </a:p>
          <a:p>
            <a:pPr marL="0" indent="0">
              <a:buNone/>
            </a:pPr>
            <a:endParaRPr lang="en-US" sz="1700" dirty="0"/>
          </a:p>
        </p:txBody>
      </p:sp>
    </p:spTree>
    <p:extLst>
      <p:ext uri="{BB962C8B-B14F-4D97-AF65-F5344CB8AC3E}">
        <p14:creationId xmlns:p14="http://schemas.microsoft.com/office/powerpoint/2010/main" val="210434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5">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58975" y="469249"/>
            <a:ext cx="3759318" cy="1655483"/>
          </a:xfrm>
        </p:spPr>
        <p:txBody>
          <a:bodyPr anchor="b">
            <a:normAutofit/>
          </a:bodyPr>
          <a:lstStyle/>
          <a:p>
            <a:r>
              <a:rPr lang="en-US" sz="3200" b="1" dirty="0">
                <a:latin typeface="Times New Roman" panose="02020603050405020304" pitchFamily="18" charset="0"/>
                <a:cs typeface="Times New Roman" panose="02020603050405020304" pitchFamily="18" charset="0"/>
              </a:rPr>
              <a:t>Visualization of Missing Values</a:t>
            </a:r>
            <a:endParaRPr lang="en-ZA"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625" r="27827" b="1"/>
          <a:stretch/>
        </p:blipFill>
        <p:spPr>
          <a:xfrm>
            <a:off x="21" y="404664"/>
            <a:ext cx="5436076" cy="5760640"/>
          </a:xfrm>
          <a:prstGeom prst="rect">
            <a:avLst/>
          </a:prstGeom>
        </p:spPr>
      </p:pic>
      <p:sp>
        <p:nvSpPr>
          <p:cNvPr id="3" name="Content Placeholder 2"/>
          <p:cNvSpPr>
            <a:spLocks noGrp="1"/>
          </p:cNvSpPr>
          <p:nvPr>
            <p:ph idx="1"/>
          </p:nvPr>
        </p:nvSpPr>
        <p:spPr>
          <a:xfrm>
            <a:off x="5436097" y="2418408"/>
            <a:ext cx="3528391" cy="3540265"/>
          </a:xfrm>
        </p:spPr>
        <p:txBody>
          <a:bodyPr>
            <a:normAutofit/>
          </a:bodyPr>
          <a:lstStyle/>
          <a:p>
            <a:pPr marL="0" indent="0">
              <a:buNone/>
            </a:pPr>
            <a:r>
              <a:rPr lang="en-ZA" sz="2000" dirty="0">
                <a:latin typeface="Times New Roman" panose="02020603050405020304" pitchFamily="18" charset="0"/>
                <a:cs typeface="Times New Roman" panose="02020603050405020304" pitchFamily="18" charset="0"/>
              </a:rPr>
              <a:t>Visualizing the missing values in application record using Seaborn library.</a:t>
            </a:r>
          </a:p>
        </p:txBody>
      </p:sp>
      <p:sp>
        <p:nvSpPr>
          <p:cNvPr id="63" name="Rectangle 5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741"/>
            <a:ext cx="9143997"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9">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8742"/>
            <a:ext cx="6086475"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879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vert="horz" lIns="91440" tIns="45720" rIns="91440" bIns="45720" rtlCol="0">
            <a:normAutofit/>
          </a:bodyPr>
          <a:lstStyle/>
          <a:p>
            <a:r>
              <a:rPr lang="en-US" sz="3200" kern="1200" dirty="0">
                <a:solidFill>
                  <a:srgbClr val="FFFFFF"/>
                </a:solidFill>
                <a:latin typeface="Times New Roman" panose="02020603050405020304" pitchFamily="18" charset="0"/>
                <a:cs typeface="Times New Roman" panose="02020603050405020304" pitchFamily="18" charset="0"/>
              </a:rPr>
              <a:t>Data Pre-Processing</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1268760"/>
            <a:ext cx="7344816" cy="3652189"/>
          </a:xfrm>
          <a:prstGeom prst="rect">
            <a:avLst/>
          </a:prstGeom>
        </p:spPr>
      </p:pic>
      <p:sp>
        <p:nvSpPr>
          <p:cNvPr id="23" name="Content Placeholder 7">
            <a:extLst>
              <a:ext uri="{FF2B5EF4-FFF2-40B4-BE49-F238E27FC236}">
                <a16:creationId xmlns:a16="http://schemas.microsoft.com/office/drawing/2014/main" id="{734C237A-5AA5-4C9B-937D-0F6F778A3654}"/>
              </a:ext>
            </a:extLst>
          </p:cNvPr>
          <p:cNvSpPr>
            <a:spLocks noGrp="1"/>
          </p:cNvSpPr>
          <p:nvPr>
            <p:ph idx="1"/>
          </p:nvPr>
        </p:nvSpPr>
        <p:spPr>
          <a:xfrm>
            <a:off x="611560" y="315788"/>
            <a:ext cx="7165259" cy="1119982"/>
          </a:xfrm>
        </p:spPr>
        <p:txBody>
          <a:bodyPr vert="horz" lIns="91440" tIns="45720" rIns="91440" bIns="45720" rtlCol="0" anchor="ctr">
            <a:normAutofit/>
          </a:bodyPr>
          <a:lstStyle/>
          <a:p>
            <a:pPr marL="0" indent="0">
              <a:spcBef>
                <a:spcPts val="1000"/>
              </a:spcBef>
              <a:buNone/>
            </a:pPr>
            <a:r>
              <a:rPr lang="en-US" sz="2000" b="1" dirty="0">
                <a:latin typeface="Times New Roman" panose="02020603050405020304" pitchFamily="18" charset="0"/>
                <a:cs typeface="Times New Roman" panose="02020603050405020304" pitchFamily="18" charset="0"/>
              </a:rPr>
              <a:t>2.2 </a:t>
            </a:r>
            <a:r>
              <a:rPr lang="en-US" sz="2000" b="1" kern="1200" dirty="0">
                <a:latin typeface="Times New Roman" panose="02020603050405020304" pitchFamily="18" charset="0"/>
                <a:cs typeface="Times New Roman" panose="02020603050405020304" pitchFamily="18" charset="0"/>
              </a:rPr>
              <a:t>Replacing the missing value column(</a:t>
            </a:r>
            <a:r>
              <a:rPr lang="en-US" sz="2000" b="1" kern="1200" dirty="0" err="1">
                <a:latin typeface="Times New Roman" panose="02020603050405020304" pitchFamily="18" charset="0"/>
                <a:cs typeface="Times New Roman" panose="02020603050405020304" pitchFamily="18" charset="0"/>
              </a:rPr>
              <a:t>Occupation_type</a:t>
            </a:r>
            <a:r>
              <a:rPr lang="en-US" sz="2000" b="1" kern="1200" dirty="0">
                <a:latin typeface="Times New Roman" panose="02020603050405020304" pitchFamily="18" charset="0"/>
                <a:cs typeface="Times New Roman" panose="02020603050405020304" pitchFamily="18" charset="0"/>
              </a:rPr>
              <a:t>) with “Unknown”.</a:t>
            </a:r>
          </a:p>
        </p:txBody>
      </p:sp>
    </p:spTree>
    <p:extLst>
      <p:ext uri="{BB962C8B-B14F-4D97-AF65-F5344CB8AC3E}">
        <p14:creationId xmlns:p14="http://schemas.microsoft.com/office/powerpoint/2010/main" val="2896167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a:normAutofit/>
          </a:bodyPr>
          <a:lstStyle/>
          <a:p>
            <a:r>
              <a:rPr lang="en-US" sz="3200" dirty="0">
                <a:solidFill>
                  <a:srgbClr val="FFFFFF"/>
                </a:solidFill>
                <a:latin typeface="Times New Roman" panose="02020603050405020304" pitchFamily="18" charset="0"/>
                <a:cs typeface="Times New Roman" panose="02020603050405020304" pitchFamily="18" charset="0"/>
              </a:rPr>
              <a:t>Data Pre-Processing</a:t>
            </a:r>
            <a:endParaRPr lang="en-IN" sz="3200" dirty="0">
              <a:solidFill>
                <a:srgbClr val="FFFFFF"/>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874549" y="328186"/>
            <a:ext cx="6249619" cy="1119982"/>
          </a:xfrm>
          <a:prstGeom prst="rect">
            <a:avLst/>
          </a:prstGeom>
        </p:spPr>
        <p:txBody>
          <a:bodyPr anchor="ctr">
            <a:normAutofit/>
          </a:bodyPr>
          <a:lstStyle/>
          <a:p>
            <a:pPr marL="0" indent="0">
              <a:buNone/>
            </a:pPr>
            <a:r>
              <a:rPr lang="en-US" sz="2000" b="1" dirty="0">
                <a:latin typeface="Times New Roman" panose="02020603050405020304" pitchFamily="18" charset="0"/>
                <a:cs typeface="Times New Roman" panose="02020603050405020304" pitchFamily="18" charset="0"/>
              </a:rPr>
              <a:t>2.3 Check for missing values in Credit Record</a:t>
            </a:r>
          </a:p>
          <a:p>
            <a:pPr marL="0" indent="0">
              <a:buNone/>
            </a:pPr>
            <a:endParaRPr lang="en-US" sz="1700" dirty="0"/>
          </a:p>
        </p:txBody>
      </p:sp>
      <p:pic>
        <p:nvPicPr>
          <p:cNvPr id="10" name="Picture 9">
            <a:extLst>
              <a:ext uri="{FF2B5EF4-FFF2-40B4-BE49-F238E27FC236}">
                <a16:creationId xmlns:a16="http://schemas.microsoft.com/office/drawing/2014/main" id="{C39BCA30-AFEF-46C3-874B-44CE94627B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374927"/>
            <a:ext cx="7809467" cy="2676858"/>
          </a:xfrm>
          <a:prstGeom prst="rect">
            <a:avLst/>
          </a:prstGeom>
        </p:spPr>
      </p:pic>
    </p:spTree>
    <p:extLst>
      <p:ext uri="{BB962C8B-B14F-4D97-AF65-F5344CB8AC3E}">
        <p14:creationId xmlns:p14="http://schemas.microsoft.com/office/powerpoint/2010/main" val="266365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19183" y="2119406"/>
            <a:ext cx="3503075" cy="2202135"/>
          </a:xfrm>
        </p:spPr>
        <p:txBody>
          <a:bodyPr anchor="b">
            <a:normAutofit fontScale="90000"/>
          </a:bodyPr>
          <a:lstStyle/>
          <a:p>
            <a:pPr>
              <a:lnSpc>
                <a:spcPct val="90000"/>
              </a:lnSpc>
            </a:pPr>
            <a:r>
              <a:rPr lang="en-US" sz="3600" b="1" dirty="0">
                <a:latin typeface="Times New Roman" panose="02020603050405020304" pitchFamily="18" charset="0"/>
                <a:cs typeface="Times New Roman" panose="02020603050405020304" pitchFamily="18" charset="0"/>
              </a:rPr>
              <a:t>Visualization of Missing Values</a:t>
            </a:r>
            <a:br>
              <a:rPr lang="en-US" sz="2200" dirty="0"/>
            </a:br>
            <a:br>
              <a:rPr lang="en-US" sz="2200" dirty="0"/>
            </a:br>
            <a:br>
              <a:rPr lang="en-US" sz="2200" dirty="0"/>
            </a:br>
            <a:br>
              <a:rPr lang="en-US" sz="2200" dirty="0"/>
            </a:br>
            <a:r>
              <a:rPr lang="en-ZA" sz="2200" dirty="0">
                <a:latin typeface="Times New Roman" panose="02020603050405020304" pitchFamily="18" charset="0"/>
                <a:cs typeface="Times New Roman" panose="02020603050405020304" pitchFamily="18" charset="0"/>
              </a:rPr>
              <a:t>Visualizing the missing values in Credit Record </a:t>
            </a:r>
            <a:br>
              <a:rPr lang="en-ZA" sz="2200" dirty="0">
                <a:latin typeface="Times New Roman" panose="02020603050405020304" pitchFamily="18" charset="0"/>
                <a:cs typeface="Times New Roman" panose="02020603050405020304" pitchFamily="18" charset="0"/>
              </a:rPr>
            </a:br>
            <a:r>
              <a:rPr lang="en-ZA" sz="2200" dirty="0">
                <a:latin typeface="Times New Roman" panose="02020603050405020304" pitchFamily="18" charset="0"/>
                <a:cs typeface="Times New Roman" panose="02020603050405020304" pitchFamily="18" charset="0"/>
              </a:rPr>
              <a:t>using Seaborn library.</a:t>
            </a:r>
            <a:br>
              <a:rPr lang="en-ZA" sz="2200" dirty="0"/>
            </a:br>
            <a:endParaRPr lang="en-IN" sz="2200" dirty="0"/>
          </a:p>
        </p:txBody>
      </p:sp>
      <p:sp>
        <p:nvSpPr>
          <p:cNvPr id="3" name="Content Placeholder 2"/>
          <p:cNvSpPr>
            <a:spLocks noGrp="1"/>
          </p:cNvSpPr>
          <p:nvPr>
            <p:ph idx="1"/>
          </p:nvPr>
        </p:nvSpPr>
        <p:spPr>
          <a:xfrm>
            <a:off x="858378" y="2714625"/>
            <a:ext cx="3049251" cy="3023566"/>
          </a:xfrm>
        </p:spPr>
        <p:txBody>
          <a:bodyPr>
            <a:normAutofit/>
          </a:bodyPr>
          <a:lstStyle/>
          <a:p>
            <a:pPr marL="0" indent="0">
              <a:buNone/>
            </a:pPr>
            <a:endParaRPr lang="en-US" sz="1700"/>
          </a:p>
          <a:p>
            <a:pPr marL="0" indent="0">
              <a:buNone/>
            </a:pPr>
            <a:endParaRPr lang="en-US" sz="1700"/>
          </a:p>
          <a:p>
            <a:pPr marL="0" indent="0">
              <a:buNone/>
            </a:pPr>
            <a:endParaRPr lang="en-US" sz="1700"/>
          </a:p>
          <a:p>
            <a:pPr marL="0" indent="0">
              <a:buNone/>
            </a:pPr>
            <a:endParaRPr lang="en-US" sz="1700"/>
          </a:p>
          <a:p>
            <a:endParaRPr lang="en-IN" sz="1700" dirty="0"/>
          </a:p>
        </p:txBody>
      </p:sp>
      <p:sp>
        <p:nvSpPr>
          <p:cNvPr id="81" name="Rectangle 80">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bar chart, histogram&#10;&#10;Description automatically generated">
            <a:extLst>
              <a:ext uri="{FF2B5EF4-FFF2-40B4-BE49-F238E27FC236}">
                <a16:creationId xmlns:a16="http://schemas.microsoft.com/office/drawing/2014/main" id="{CDC1E6AC-6E20-4E20-8C35-B7C0884E1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86" y="1119809"/>
            <a:ext cx="5116810" cy="3541535"/>
          </a:xfrm>
          <a:prstGeom prst="rect">
            <a:avLst/>
          </a:prstGeom>
        </p:spPr>
      </p:pic>
    </p:spTree>
    <p:extLst>
      <p:ext uri="{BB962C8B-B14F-4D97-AF65-F5344CB8AC3E}">
        <p14:creationId xmlns:p14="http://schemas.microsoft.com/office/powerpoint/2010/main" val="3848171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a:normAutofit/>
          </a:bodyPr>
          <a:lstStyle/>
          <a:p>
            <a:r>
              <a:rPr lang="en-US" sz="3200" dirty="0">
                <a:solidFill>
                  <a:srgbClr val="FFFFFF"/>
                </a:solidFill>
                <a:latin typeface="Times New Roman" panose="02020603050405020304" pitchFamily="18" charset="0"/>
                <a:cs typeface="Times New Roman" panose="02020603050405020304" pitchFamily="18" charset="0"/>
              </a:rPr>
              <a:t>Data Pre-Processing</a:t>
            </a:r>
            <a:endParaRPr lang="en-IN" sz="3200" dirty="0">
              <a:solidFill>
                <a:srgbClr val="FFFF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484784"/>
            <a:ext cx="7271375" cy="2712995"/>
          </a:xfrm>
          <a:prstGeom prst="rect">
            <a:avLst/>
          </a:prstGeom>
        </p:spPr>
      </p:pic>
      <p:sp>
        <p:nvSpPr>
          <p:cNvPr id="3" name="Content Placeholder 2"/>
          <p:cNvSpPr>
            <a:spLocks noGrp="1"/>
          </p:cNvSpPr>
          <p:nvPr>
            <p:ph idx="1"/>
          </p:nvPr>
        </p:nvSpPr>
        <p:spPr>
          <a:xfrm>
            <a:off x="827584" y="404664"/>
            <a:ext cx="8208912" cy="1904715"/>
          </a:xfrm>
        </p:spPr>
        <p:txBody>
          <a:bodyPr anchor="ctr">
            <a:normAutofit/>
          </a:bodyPr>
          <a:lstStyle/>
          <a:p>
            <a:pPr marL="0" indent="0">
              <a:buNone/>
            </a:pPr>
            <a:r>
              <a:rPr lang="en-IN" sz="2000" b="1" dirty="0">
                <a:latin typeface="Times New Roman" panose="02020603050405020304" pitchFamily="18" charset="0"/>
                <a:cs typeface="Times New Roman" panose="02020603050405020304" pitchFamily="18" charset="0"/>
              </a:rPr>
              <a:t>3. Drop columns that might not contribute much for analysis</a:t>
            </a:r>
            <a:r>
              <a:rPr lang="en-IN" sz="1700" dirty="0"/>
              <a:t>.</a:t>
            </a:r>
          </a:p>
          <a:p>
            <a:pPr marL="0" indent="0">
              <a:buNone/>
            </a:pPr>
            <a:endParaRPr lang="en-US" sz="1700" dirty="0"/>
          </a:p>
          <a:p>
            <a:endParaRPr lang="en-US" sz="1700" dirty="0"/>
          </a:p>
          <a:p>
            <a:pPr marL="0" indent="0">
              <a:buNone/>
            </a:pPr>
            <a:endParaRPr lang="en-US" sz="1700" dirty="0"/>
          </a:p>
          <a:p>
            <a:pPr marL="0" indent="0">
              <a:buNone/>
            </a:pPr>
            <a:endParaRPr lang="en-US" sz="1700" dirty="0"/>
          </a:p>
        </p:txBody>
      </p:sp>
    </p:spTree>
    <p:extLst>
      <p:ext uri="{BB962C8B-B14F-4D97-AF65-F5344CB8AC3E}">
        <p14:creationId xmlns:p14="http://schemas.microsoft.com/office/powerpoint/2010/main" val="88914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598B8-99B5-49AF-9423-502D9330F2E7}"/>
              </a:ext>
            </a:extLst>
          </p:cNvPr>
          <p:cNvSpPr>
            <a:spLocks noGrp="1"/>
          </p:cNvSpPr>
          <p:nvPr>
            <p:ph type="title"/>
          </p:nvPr>
        </p:nvSpPr>
        <p:spPr>
          <a:xfrm>
            <a:off x="1028699" y="294538"/>
            <a:ext cx="7421963" cy="1033669"/>
          </a:xfrm>
        </p:spPr>
        <p:txBody>
          <a:bodyPr>
            <a:normAutofit/>
          </a:bodyPr>
          <a:lstStyle/>
          <a:p>
            <a:r>
              <a:rPr lang="en-US" sz="3200" dirty="0">
                <a:solidFill>
                  <a:srgbClr val="FFFFFF"/>
                </a:solidFill>
                <a:latin typeface="Times New Roman" panose="02020603050405020304" pitchFamily="18" charset="0"/>
                <a:cs typeface="Times New Roman" panose="02020603050405020304" pitchFamily="18" charset="0"/>
              </a:rPr>
              <a:t>Pre-Processed Data</a:t>
            </a:r>
          </a:p>
        </p:txBody>
      </p:sp>
      <p:sp>
        <p:nvSpPr>
          <p:cNvPr id="3" name="Content Placeholder 2">
            <a:extLst>
              <a:ext uri="{FF2B5EF4-FFF2-40B4-BE49-F238E27FC236}">
                <a16:creationId xmlns:a16="http://schemas.microsoft.com/office/drawing/2014/main" id="{18784D9E-031D-4C78-895E-A96609E89E06}"/>
              </a:ext>
            </a:extLst>
          </p:cNvPr>
          <p:cNvSpPr>
            <a:spLocks noGrp="1"/>
          </p:cNvSpPr>
          <p:nvPr>
            <p:ph idx="1"/>
          </p:nvPr>
        </p:nvSpPr>
        <p:spPr>
          <a:xfrm>
            <a:off x="890070" y="1384623"/>
            <a:ext cx="7293023" cy="2650992"/>
          </a:xfrm>
        </p:spPr>
        <p:txBody>
          <a:bodyPr anchor="ctr">
            <a:normAutofit/>
          </a:bodyPr>
          <a:lstStyle/>
          <a:p>
            <a:r>
              <a:rPr lang="en-US" sz="1700" dirty="0">
                <a:latin typeface="Times New Roman" panose="02020603050405020304" pitchFamily="18" charset="0"/>
                <a:cs typeface="Times New Roman" panose="02020603050405020304" pitchFamily="18" charset="0"/>
              </a:rPr>
              <a:t>The data has been checked for duplicates and all the duplicate values are removed.</a:t>
            </a:r>
          </a:p>
          <a:p>
            <a:r>
              <a:rPr lang="en-US" sz="1700" dirty="0">
                <a:latin typeface="Times New Roman" panose="02020603050405020304" pitchFamily="18" charset="0"/>
                <a:cs typeface="Times New Roman" panose="02020603050405020304" pitchFamily="18" charset="0"/>
              </a:rPr>
              <a:t>The Occupation Type column had missing values and it has been filled with “Unknown” value.</a:t>
            </a:r>
          </a:p>
          <a:p>
            <a:r>
              <a:rPr lang="en-US" sz="1700" dirty="0">
                <a:latin typeface="Times New Roman" panose="02020603050405020304" pitchFamily="18" charset="0"/>
                <a:cs typeface="Times New Roman" panose="02020603050405020304" pitchFamily="18" charset="0"/>
              </a:rPr>
              <a:t>The unwanted columns such as gender, family status, family members etc., has been dropped.</a:t>
            </a:r>
          </a:p>
          <a:p>
            <a:r>
              <a:rPr lang="en-US" sz="1700" dirty="0">
                <a:latin typeface="Times New Roman" panose="02020603050405020304" pitchFamily="18" charset="0"/>
                <a:cs typeface="Times New Roman" panose="02020603050405020304" pitchFamily="18" charset="0"/>
              </a:rPr>
              <a:t>Both the application record and credit record are merged for further analysis.</a:t>
            </a:r>
          </a:p>
        </p:txBody>
      </p:sp>
      <p:pic>
        <p:nvPicPr>
          <p:cNvPr id="5" name="Picture 4">
            <a:extLst>
              <a:ext uri="{FF2B5EF4-FFF2-40B4-BE49-F238E27FC236}">
                <a16:creationId xmlns:a16="http://schemas.microsoft.com/office/drawing/2014/main" id="{44AA462A-643D-4D01-BB11-D86BA523F393}"/>
              </a:ext>
            </a:extLst>
          </p:cNvPr>
          <p:cNvPicPr>
            <a:picLocks noChangeAspect="1"/>
          </p:cNvPicPr>
          <p:nvPr/>
        </p:nvPicPr>
        <p:blipFill>
          <a:blip r:embed="rId2"/>
          <a:stretch>
            <a:fillRect/>
          </a:stretch>
        </p:blipFill>
        <p:spPr>
          <a:xfrm>
            <a:off x="519821" y="3717033"/>
            <a:ext cx="4593430" cy="2846430"/>
          </a:xfrm>
          <a:prstGeom prst="rect">
            <a:avLst/>
          </a:prstGeom>
        </p:spPr>
      </p:pic>
      <p:pic>
        <p:nvPicPr>
          <p:cNvPr id="7" name="Picture 6">
            <a:extLst>
              <a:ext uri="{FF2B5EF4-FFF2-40B4-BE49-F238E27FC236}">
                <a16:creationId xmlns:a16="http://schemas.microsoft.com/office/drawing/2014/main" id="{1D43CA66-C074-491F-BF24-C58F9F8492A5}"/>
              </a:ext>
            </a:extLst>
          </p:cNvPr>
          <p:cNvPicPr>
            <a:picLocks noChangeAspect="1"/>
          </p:cNvPicPr>
          <p:nvPr/>
        </p:nvPicPr>
        <p:blipFill>
          <a:blip r:embed="rId3"/>
          <a:stretch>
            <a:fillRect/>
          </a:stretch>
        </p:blipFill>
        <p:spPr>
          <a:xfrm>
            <a:off x="5113252" y="3717033"/>
            <a:ext cx="3454078" cy="2846429"/>
          </a:xfrm>
          <a:prstGeom prst="rect">
            <a:avLst/>
          </a:prstGeom>
        </p:spPr>
      </p:pic>
    </p:spTree>
    <p:extLst>
      <p:ext uri="{BB962C8B-B14F-4D97-AF65-F5344CB8AC3E}">
        <p14:creationId xmlns:p14="http://schemas.microsoft.com/office/powerpoint/2010/main" val="24690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47864" y="264326"/>
            <a:ext cx="5297791" cy="1159200"/>
          </a:xfrm>
        </p:spPr>
        <p:txBody>
          <a:bodyPr vert="horz" lIns="91440" tIns="45720" rIns="91440" bIns="45720" rtlCol="0" anchor="ctr">
            <a:normAutofit/>
          </a:bodyPr>
          <a:lstStyle/>
          <a:p>
            <a:pPr algn="l">
              <a:lnSpc>
                <a:spcPct val="90000"/>
              </a:lnSpc>
            </a:pPr>
            <a:r>
              <a:rPr lang="en-US" sz="3200" kern="1200" dirty="0">
                <a:solidFill>
                  <a:srgbClr val="FFFFFF"/>
                </a:solidFill>
                <a:latin typeface="Times New Roman" panose="02020603050405020304" pitchFamily="18" charset="0"/>
                <a:cs typeface="Times New Roman" panose="02020603050405020304" pitchFamily="18" charset="0"/>
              </a:rPr>
              <a:t>Group 338</a:t>
            </a:r>
          </a:p>
        </p:txBody>
      </p:sp>
      <p:sp>
        <p:nvSpPr>
          <p:cNvPr id="3" name="Content Placeholder 2"/>
          <p:cNvSpPr>
            <a:spLocks noGrp="1"/>
          </p:cNvSpPr>
          <p:nvPr>
            <p:ph idx="1"/>
          </p:nvPr>
        </p:nvSpPr>
        <p:spPr>
          <a:xfrm>
            <a:off x="3045262" y="1730324"/>
            <a:ext cx="2967096" cy="873612"/>
          </a:xfrm>
        </p:spPr>
        <p:txBody>
          <a:bodyPr vert="horz" lIns="91440" tIns="45720" rIns="91440" bIns="45720" rtlCol="0" anchor="ctr">
            <a:normAutofit/>
          </a:bodyPr>
          <a:lstStyle/>
          <a:p>
            <a:pPr marL="0" indent="0">
              <a:lnSpc>
                <a:spcPct val="90000"/>
              </a:lnSpc>
              <a:spcBef>
                <a:spcPts val="1000"/>
              </a:spcBef>
              <a:buNone/>
            </a:pPr>
            <a:r>
              <a:rPr lang="en-US" sz="2800" b="1" u="sng" kern="1200" dirty="0">
                <a:latin typeface="Times New Roman" panose="02020603050405020304" pitchFamily="18" charset="0"/>
                <a:cs typeface="Times New Roman" panose="02020603050405020304" pitchFamily="18" charset="0"/>
              </a:rPr>
              <a:t>Team Members</a:t>
            </a:r>
          </a:p>
        </p:txBody>
      </p:sp>
      <p:sp>
        <p:nvSpPr>
          <p:cNvPr id="5" name="Rectangle 1">
            <a:extLst>
              <a:ext uri="{FF2B5EF4-FFF2-40B4-BE49-F238E27FC236}">
                <a16:creationId xmlns:a16="http://schemas.microsoft.com/office/drawing/2014/main" id="{FFD236A7-350F-406B-8B9E-C504AC6C8F1A}"/>
              </a:ext>
            </a:extLst>
          </p:cNvPr>
          <p:cNvSpPr>
            <a:spLocks noChangeArrowheads="1"/>
          </p:cNvSpPr>
          <p:nvPr/>
        </p:nvSpPr>
        <p:spPr bwMode="auto">
          <a:xfrm>
            <a:off x="381044" y="36997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9C3654B6-48A0-4F8B-864B-64CDCEB4F9A0}"/>
              </a:ext>
            </a:extLst>
          </p:cNvPr>
          <p:cNvGraphicFramePr>
            <a:graphicFrameLocks noGrp="1"/>
          </p:cNvGraphicFramePr>
          <p:nvPr>
            <p:extLst>
              <p:ext uri="{D42A27DB-BD31-4B8C-83A1-F6EECF244321}">
                <p14:modId xmlns:p14="http://schemas.microsoft.com/office/powerpoint/2010/main" val="4089341464"/>
              </p:ext>
            </p:extLst>
          </p:nvPr>
        </p:nvGraphicFramePr>
        <p:xfrm>
          <a:off x="524784" y="2693789"/>
          <a:ext cx="8238173" cy="2011876"/>
        </p:xfrm>
        <a:graphic>
          <a:graphicData uri="http://schemas.openxmlformats.org/drawingml/2006/table">
            <a:tbl>
              <a:tblPr firstRow="1" firstCol="1" bandRow="1"/>
              <a:tblGrid>
                <a:gridCol w="2017104">
                  <a:extLst>
                    <a:ext uri="{9D8B030D-6E8A-4147-A177-3AD203B41FA5}">
                      <a16:colId xmlns:a16="http://schemas.microsoft.com/office/drawing/2014/main" val="2849169894"/>
                    </a:ext>
                  </a:extLst>
                </a:gridCol>
                <a:gridCol w="2159194">
                  <a:extLst>
                    <a:ext uri="{9D8B030D-6E8A-4147-A177-3AD203B41FA5}">
                      <a16:colId xmlns:a16="http://schemas.microsoft.com/office/drawing/2014/main" val="2926340991"/>
                    </a:ext>
                  </a:extLst>
                </a:gridCol>
                <a:gridCol w="4061875">
                  <a:extLst>
                    <a:ext uri="{9D8B030D-6E8A-4147-A177-3AD203B41FA5}">
                      <a16:colId xmlns:a16="http://schemas.microsoft.com/office/drawing/2014/main" val="1724890008"/>
                    </a:ext>
                  </a:extLst>
                </a:gridCol>
              </a:tblGrid>
              <a:tr h="502969">
                <a:tc>
                  <a:txBody>
                    <a:bodyPr/>
                    <a:lstStyle/>
                    <a:p>
                      <a:pPr marL="0" marR="0" algn="l" fontAlgn="t">
                        <a:lnSpc>
                          <a:spcPct val="107000"/>
                        </a:lnSpc>
                        <a:spcBef>
                          <a:spcPts val="0"/>
                        </a:spcBef>
                        <a:spcAft>
                          <a:spcPts val="0"/>
                        </a:spcAft>
                      </a:pPr>
                      <a:r>
                        <a:rPr lang="en-US" sz="2600" b="1" i="0" u="none" strike="noStrike" baseline="0" dirty="0">
                          <a:effectLst/>
                          <a:latin typeface="Times New Roman" panose="02020603050405020304" pitchFamily="18" charset="0"/>
                          <a:ea typeface="SimSun" panose="02010600030101010101" pitchFamily="2" charset="-122"/>
                          <a:cs typeface="Times New Roman" panose="02020603050405020304" pitchFamily="18" charset="0"/>
                        </a:rPr>
                        <a:t>First Name</a:t>
                      </a:r>
                      <a:endParaRPr lang="en-US" sz="2600" b="1" i="0" u="none" strike="noStrike" baseline="0" dirty="0">
                        <a:effectLst/>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600" b="1" i="0" u="none" strike="noStrike" baseline="0">
                          <a:effectLst/>
                          <a:latin typeface="Times New Roman" panose="02020603050405020304" pitchFamily="18" charset="0"/>
                          <a:ea typeface="SimSun" panose="02010600030101010101" pitchFamily="2" charset="-122"/>
                          <a:cs typeface="Times New Roman" panose="02020603050405020304" pitchFamily="18" charset="0"/>
                        </a:rPr>
                        <a:t>Last Name</a:t>
                      </a:r>
                      <a:endParaRPr lang="en-US" sz="2600" b="1" i="0" u="none" strike="noStrike" baseline="0">
                        <a:effectLst/>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600" b="1" i="0" u="none" strike="noStrike" baseline="0">
                          <a:effectLst/>
                          <a:latin typeface="Times New Roman" panose="02020603050405020304" pitchFamily="18" charset="0"/>
                          <a:ea typeface="SimSun" panose="02010600030101010101" pitchFamily="2" charset="-122"/>
                          <a:cs typeface="Times New Roman" panose="02020603050405020304" pitchFamily="18" charset="0"/>
                        </a:rPr>
                        <a:t>Email address</a:t>
                      </a:r>
                      <a:endParaRPr lang="en-US" sz="2600" b="1" i="0" u="none" strike="noStrike" baseline="0">
                        <a:effectLst/>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607690"/>
                  </a:ext>
                </a:extLst>
              </a:tr>
              <a:tr h="502969">
                <a:tc>
                  <a:txBody>
                    <a:bodyPr/>
                    <a:lstStyle/>
                    <a:p>
                      <a:pPr marL="0" marR="0" algn="l" fontAlgn="t">
                        <a:lnSpc>
                          <a:spcPct val="107000"/>
                        </a:lnSpc>
                        <a:spcBef>
                          <a:spcPts val="0"/>
                        </a:spcBef>
                        <a:spcAft>
                          <a:spcPts val="0"/>
                        </a:spcAft>
                      </a:pPr>
                      <a:r>
                        <a:rPr lang="en-US" sz="2600" b="0" i="0" u="none" strike="noStrike" baseline="0" dirty="0">
                          <a:effectLst/>
                          <a:latin typeface="Times New Roman" panose="02020603050405020304" pitchFamily="18" charset="0"/>
                          <a:ea typeface="SimSun" panose="02010600030101010101" pitchFamily="2" charset="-122"/>
                          <a:cs typeface="Times New Roman" panose="02020603050405020304" pitchFamily="18" charset="0"/>
                        </a:rPr>
                        <a:t> Amruta</a:t>
                      </a:r>
                      <a:endParaRPr lang="en-US" sz="2600" b="0" i="0" u="none" strike="noStrike" baseline="0" dirty="0">
                        <a:effectLst/>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600" b="0" i="0" u="none" strike="noStrike" baseline="0" dirty="0">
                          <a:effectLst/>
                          <a:latin typeface="Times New Roman" panose="02020603050405020304" pitchFamily="18" charset="0"/>
                          <a:ea typeface="SimSun" panose="02010600030101010101" pitchFamily="2" charset="-122"/>
                          <a:cs typeface="Times New Roman" panose="02020603050405020304" pitchFamily="18" charset="0"/>
                        </a:rPr>
                        <a:t> Lele</a:t>
                      </a:r>
                      <a:endParaRPr lang="en-US" sz="2600" b="0" i="0" u="none" strike="noStrike" baseline="0" dirty="0">
                        <a:effectLst/>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7000"/>
                        </a:lnSpc>
                        <a:spcBef>
                          <a:spcPts val="0"/>
                        </a:spcBef>
                        <a:spcAft>
                          <a:spcPts val="0"/>
                        </a:spcAft>
                        <a:buClrTx/>
                        <a:buSzTx/>
                        <a:buFontTx/>
                        <a:buNone/>
                        <a:tabLst/>
                        <a:defRPr/>
                      </a:pPr>
                      <a:r>
                        <a:rPr lang="en-US" sz="2600" b="0" i="0" u="none" strike="noStrike" baseline="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ZA" sz="2600" baseline="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alele@hawk.iit.edu</a:t>
                      </a:r>
                      <a:endParaRPr lang="en-ZA" sz="2600" baseline="0" dirty="0">
                        <a:solidFill>
                          <a:schemeClr val="tx1"/>
                        </a:solidFill>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364488"/>
                  </a:ext>
                </a:extLst>
              </a:tr>
              <a:tr h="502969">
                <a:tc>
                  <a:txBody>
                    <a:bodyPr/>
                    <a:lstStyle/>
                    <a:p>
                      <a:pPr marL="0" marR="0" algn="l" fontAlgn="t">
                        <a:lnSpc>
                          <a:spcPct val="107000"/>
                        </a:lnSpc>
                        <a:spcBef>
                          <a:spcPts val="0"/>
                        </a:spcBef>
                        <a:spcAft>
                          <a:spcPts val="0"/>
                        </a:spcAft>
                      </a:pPr>
                      <a:r>
                        <a:rPr lang="en-US" sz="2600" b="0" i="0" u="none" strike="noStrike" baseline="0">
                          <a:effectLst/>
                          <a:latin typeface="Times New Roman" panose="02020603050405020304" pitchFamily="18" charset="0"/>
                          <a:ea typeface="SimSun" panose="02010600030101010101" pitchFamily="2" charset="-122"/>
                          <a:cs typeface="Times New Roman" panose="02020603050405020304" pitchFamily="18" charset="0"/>
                        </a:rPr>
                        <a:t> Hashmitha</a:t>
                      </a:r>
                      <a:endParaRPr lang="en-US" sz="2600" b="0" i="0" u="none" strike="noStrike" baseline="0">
                        <a:effectLst/>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600" b="0" i="0" u="none" strike="noStrike" baseline="0" dirty="0">
                          <a:effectLst/>
                          <a:latin typeface="Times New Roman" panose="02020603050405020304" pitchFamily="18" charset="0"/>
                          <a:ea typeface="SimSun" panose="02010600030101010101" pitchFamily="2" charset="-122"/>
                          <a:cs typeface="Times New Roman" panose="02020603050405020304" pitchFamily="18" charset="0"/>
                        </a:rPr>
                        <a:t> Shantharam</a:t>
                      </a:r>
                      <a:endParaRPr lang="en-US" sz="2600" b="0" i="0" u="none" strike="noStrike" baseline="0" dirty="0">
                        <a:effectLst/>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7000"/>
                        </a:lnSpc>
                        <a:spcBef>
                          <a:spcPts val="0"/>
                        </a:spcBef>
                        <a:spcAft>
                          <a:spcPts val="0"/>
                        </a:spcAft>
                        <a:buClrTx/>
                        <a:buSzTx/>
                        <a:buFontTx/>
                        <a:buNone/>
                        <a:tabLst/>
                        <a:defRPr/>
                      </a:pPr>
                      <a:r>
                        <a:rPr lang="en-ZA" sz="2600" baseline="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hshantharam@hawk.iit.edu</a:t>
                      </a:r>
                      <a:endParaRPr lang="en-ZA" sz="2600" baseline="0">
                        <a:solidFill>
                          <a:schemeClr val="tx1"/>
                        </a:solidFill>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0493150"/>
                  </a:ext>
                </a:extLst>
              </a:tr>
              <a:tr h="502969">
                <a:tc>
                  <a:txBody>
                    <a:bodyPr/>
                    <a:lstStyle/>
                    <a:p>
                      <a:pPr marL="0" marR="0" algn="l" fontAlgn="t">
                        <a:lnSpc>
                          <a:spcPct val="107000"/>
                        </a:lnSpc>
                        <a:spcBef>
                          <a:spcPts val="0"/>
                        </a:spcBef>
                        <a:spcAft>
                          <a:spcPts val="0"/>
                        </a:spcAft>
                      </a:pPr>
                      <a:r>
                        <a:rPr lang="en-US" sz="2600" b="0" i="0" u="none" strike="noStrike" baseline="0">
                          <a:effectLst/>
                          <a:latin typeface="Times New Roman" panose="02020603050405020304" pitchFamily="18" charset="0"/>
                          <a:ea typeface="SimSun" panose="02010600030101010101" pitchFamily="2" charset="-122"/>
                          <a:cs typeface="Times New Roman" panose="02020603050405020304" pitchFamily="18" charset="0"/>
                        </a:rPr>
                        <a:t> Shantanu</a:t>
                      </a:r>
                      <a:endParaRPr lang="en-US" sz="2600" b="0" i="0" u="none" strike="noStrike" baseline="0">
                        <a:effectLst/>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600" b="0" i="0" u="none" strike="noStrike" baseline="0" dirty="0">
                          <a:effectLst/>
                          <a:latin typeface="Times New Roman" panose="02020603050405020304" pitchFamily="18" charset="0"/>
                          <a:ea typeface="SimSun" panose="02010600030101010101" pitchFamily="2" charset="-122"/>
                          <a:cs typeface="Times New Roman" panose="02020603050405020304" pitchFamily="18" charset="0"/>
                        </a:rPr>
                        <a:t> Sagwal</a:t>
                      </a:r>
                      <a:endParaRPr lang="en-US" sz="2600" b="0" i="0" u="none" strike="noStrike" baseline="0" dirty="0">
                        <a:effectLst/>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7000"/>
                        </a:lnSpc>
                        <a:spcBef>
                          <a:spcPts val="0"/>
                        </a:spcBef>
                        <a:spcAft>
                          <a:spcPts val="0"/>
                        </a:spcAft>
                        <a:buClrTx/>
                        <a:buSzTx/>
                        <a:buFontTx/>
                        <a:buNone/>
                        <a:tabLst/>
                        <a:defRPr/>
                      </a:pPr>
                      <a:r>
                        <a:rPr lang="en-US" sz="2600" b="0" i="0" u="none" strike="noStrike" baseline="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ZA" sz="2600" baseline="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ssagwal@hawk.iit.edu</a:t>
                      </a:r>
                      <a:endParaRPr lang="en-ZA" sz="2600" baseline="0" dirty="0">
                        <a:solidFill>
                          <a:schemeClr val="tx1"/>
                        </a:solidFill>
                        <a:latin typeface="Times New Roman" panose="02020603050405020304" pitchFamily="18" charset="0"/>
                        <a:cs typeface="Times New Roman" panose="02020603050405020304" pitchFamily="18" charset="0"/>
                      </a:endParaRPr>
                    </a:p>
                  </a:txBody>
                  <a:tcPr marL="193854" marR="193854" marT="269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172407"/>
                  </a:ext>
                </a:extLst>
              </a:tr>
            </a:tbl>
          </a:graphicData>
        </a:graphic>
      </p:graphicFrame>
    </p:spTree>
    <p:extLst>
      <p:ext uri="{BB962C8B-B14F-4D97-AF65-F5344CB8AC3E}">
        <p14:creationId xmlns:p14="http://schemas.microsoft.com/office/powerpoint/2010/main" val="3170503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7" name="Rectangle 71">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73">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899" y="634058"/>
            <a:ext cx="846286" cy="847206"/>
            <a:chOff x="5307830" y="325570"/>
            <a:chExt cx="1128382" cy="847206"/>
          </a:xfrm>
        </p:grpSpPr>
        <p:sp>
          <p:nvSpPr>
            <p:cNvPr id="75"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99"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228977" y="1324924"/>
            <a:ext cx="3549531" cy="2183042"/>
          </a:xfrm>
        </p:spPr>
        <p:txBody>
          <a:bodyPr anchor="b">
            <a:normAutofit/>
          </a:bodyPr>
          <a:lstStyle/>
          <a:p>
            <a:r>
              <a:rPr lang="en-ZA" sz="3200" b="1" dirty="0">
                <a:latin typeface="Times New Roman" panose="02020603050405020304" pitchFamily="18" charset="0"/>
                <a:cs typeface="Times New Roman" panose="02020603050405020304" pitchFamily="18" charset="0"/>
              </a:rPr>
              <a:t>Analysis of good/bad customer</a:t>
            </a:r>
          </a:p>
        </p:txBody>
      </p:sp>
      <p:sp>
        <p:nvSpPr>
          <p:cNvPr id="200"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96630" y="1653645"/>
            <a:ext cx="351693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Shape 79">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7148" y="634058"/>
            <a:ext cx="2366002"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7" name="Picture 6" descr="Graphical user interface&#10;&#10;Description automatically generated with low confidence">
            <a:extLst>
              <a:ext uri="{FF2B5EF4-FFF2-40B4-BE49-F238E27FC236}">
                <a16:creationId xmlns:a16="http://schemas.microsoft.com/office/drawing/2014/main" id="{87D46DAE-65F3-416A-8A23-3F0448346A3C}"/>
              </a:ext>
            </a:extLst>
          </p:cNvPr>
          <p:cNvPicPr>
            <a:picLocks noChangeAspect="1"/>
          </p:cNvPicPr>
          <p:nvPr/>
        </p:nvPicPr>
        <p:blipFill>
          <a:blip r:embed="rId2"/>
          <a:stretch>
            <a:fillRect/>
          </a:stretch>
        </p:blipFill>
        <p:spPr>
          <a:xfrm>
            <a:off x="3691914" y="1747787"/>
            <a:ext cx="1816190" cy="709491"/>
          </a:xfrm>
          <a:prstGeom prst="rect">
            <a:avLst/>
          </a:prstGeom>
        </p:spPr>
      </p:pic>
      <p:sp>
        <p:nvSpPr>
          <p:cNvPr id="3" name="Content Placeholder 2"/>
          <p:cNvSpPr>
            <a:spLocks noGrp="1"/>
          </p:cNvSpPr>
          <p:nvPr>
            <p:ph idx="1"/>
          </p:nvPr>
        </p:nvSpPr>
        <p:spPr>
          <a:xfrm>
            <a:off x="226740" y="3457912"/>
            <a:ext cx="4489276" cy="3276600"/>
          </a:xfrm>
        </p:spPr>
        <p:txBody>
          <a:bodyPr>
            <a:normAutofit/>
          </a:bodyPr>
          <a:lstStyle/>
          <a:p>
            <a:pPr marL="0" indent="0">
              <a:lnSpc>
                <a:spcPct val="90000"/>
              </a:lnSpc>
              <a:buNone/>
            </a:pPr>
            <a:endParaRPr lang="en-ZA" sz="1800" dirty="0">
              <a:latin typeface="Times New Roman" panose="02020603050405020304" pitchFamily="18" charset="0"/>
              <a:cs typeface="Times New Roman" panose="02020603050405020304" pitchFamily="18" charset="0"/>
            </a:endParaRPr>
          </a:p>
          <a:p>
            <a:pPr>
              <a:lnSpc>
                <a:spcPct val="90000"/>
              </a:lnSpc>
            </a:pPr>
            <a:r>
              <a:rPr lang="en-US" sz="2000" b="0" i="0" dirty="0">
                <a:effectLst/>
                <a:latin typeface="Times New Roman" panose="02020603050405020304" pitchFamily="18" charset="0"/>
                <a:cs typeface="Times New Roman" panose="02020603050405020304" pitchFamily="18" charset="0"/>
              </a:rPr>
              <a:t>Building a machine learning model to predict if an applicant is 'good' or 'bad’ using vintage analysis.</a:t>
            </a:r>
          </a:p>
          <a:p>
            <a:pPr marL="0" indent="0">
              <a:lnSpc>
                <a:spcPct val="90000"/>
              </a:lnSpc>
              <a:buNone/>
            </a:pPr>
            <a:endParaRPr lang="en-US" sz="2000" b="0" i="0" dirty="0">
              <a:effectLst/>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he </a:t>
            </a:r>
            <a:r>
              <a:rPr lang="en-US" sz="2000" i="0" dirty="0">
                <a:effectLst/>
                <a:latin typeface="Times New Roman" panose="02020603050405020304" pitchFamily="18" charset="0"/>
                <a:cs typeface="Times New Roman" panose="02020603050405020304" pitchFamily="18" charset="0"/>
              </a:rPr>
              <a:t>vintage</a:t>
            </a:r>
            <a:r>
              <a:rPr lang="en-US" sz="2000" b="0" i="0" dirty="0">
                <a:effectLst/>
                <a:latin typeface="Times New Roman" panose="02020603050405020304" pitchFamily="18" charset="0"/>
                <a:cs typeface="Times New Roman" panose="02020603050405020304" pitchFamily="18" charset="0"/>
              </a:rPr>
              <a:t> analysis measures the performance of a portfolio in different periods of time after the </a:t>
            </a:r>
            <a:r>
              <a:rPr lang="en-US" sz="2000" b="1" i="0" dirty="0">
                <a:effectLst/>
                <a:latin typeface="Times New Roman" panose="02020603050405020304" pitchFamily="18" charset="0"/>
                <a:cs typeface="Times New Roman" panose="02020603050405020304" pitchFamily="18" charset="0"/>
              </a:rPr>
              <a:t>credit card</a:t>
            </a:r>
            <a:r>
              <a:rPr lang="en-US" sz="2000" b="0" i="0" dirty="0">
                <a:effectLst/>
                <a:latin typeface="Times New Roman" panose="02020603050405020304" pitchFamily="18" charset="0"/>
                <a:cs typeface="Times New Roman" panose="02020603050405020304" pitchFamily="18" charset="0"/>
              </a:rPr>
              <a:t> was granted.</a:t>
            </a:r>
            <a:endParaRPr lang="en-ZA" sz="2000" dirty="0">
              <a:latin typeface="Times New Roman" panose="02020603050405020304" pitchFamily="18" charset="0"/>
              <a:cs typeface="Times New Roman" panose="02020603050405020304" pitchFamily="18" charset="0"/>
            </a:endParaRPr>
          </a:p>
        </p:txBody>
      </p:sp>
      <p:pic>
        <p:nvPicPr>
          <p:cNvPr id="5" name="Picture 4" descr="Chart, bar chart&#10;&#10;Description automatically generated">
            <a:extLst>
              <a:ext uri="{FF2B5EF4-FFF2-40B4-BE49-F238E27FC236}">
                <a16:creationId xmlns:a16="http://schemas.microsoft.com/office/drawing/2014/main" id="{1729A5B9-6D33-497B-B1BF-CB34A35451DE}"/>
              </a:ext>
            </a:extLst>
          </p:cNvPr>
          <p:cNvPicPr>
            <a:picLocks noChangeAspect="1"/>
          </p:cNvPicPr>
          <p:nvPr/>
        </p:nvPicPr>
        <p:blipFill>
          <a:blip r:embed="rId3"/>
          <a:stretch>
            <a:fillRect/>
          </a:stretch>
        </p:blipFill>
        <p:spPr>
          <a:xfrm>
            <a:off x="5682763" y="2914589"/>
            <a:ext cx="2737337" cy="1629143"/>
          </a:xfrm>
          <a:prstGeom prst="rect">
            <a:avLst/>
          </a:prstGeom>
        </p:spPr>
      </p:pic>
    </p:spTree>
    <p:extLst>
      <p:ext uri="{BB962C8B-B14F-4D97-AF65-F5344CB8AC3E}">
        <p14:creationId xmlns:p14="http://schemas.microsoft.com/office/powerpoint/2010/main" val="359851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2B8D6-872D-4C05-8EF5-3E77E6146FA3}"/>
              </a:ext>
            </a:extLst>
          </p:cNvPr>
          <p:cNvSpPr>
            <a:spLocks noGrp="1"/>
          </p:cNvSpPr>
          <p:nvPr>
            <p:ph type="title"/>
          </p:nvPr>
        </p:nvSpPr>
        <p:spPr>
          <a:xfrm>
            <a:off x="1" y="586855"/>
            <a:ext cx="2751066" cy="3387497"/>
          </a:xfrm>
        </p:spPr>
        <p:txBody>
          <a:bodyPr anchor="b">
            <a:normAutofit/>
          </a:bodyPr>
          <a:lstStyle/>
          <a:p>
            <a:pPr algn="r"/>
            <a:r>
              <a:rPr lang="en-US" sz="3200" dirty="0">
                <a:solidFill>
                  <a:srgbClr val="FFFFFF"/>
                </a:solidFill>
                <a:latin typeface="Times New Roman" panose="02020603050405020304" pitchFamily="18" charset="0"/>
                <a:cs typeface="Times New Roman" panose="02020603050405020304" pitchFamily="18" charset="0"/>
              </a:rPr>
              <a:t>Classification</a:t>
            </a:r>
          </a:p>
        </p:txBody>
      </p:sp>
      <p:sp>
        <p:nvSpPr>
          <p:cNvPr id="3" name="Content Placeholder 2">
            <a:extLst>
              <a:ext uri="{FF2B5EF4-FFF2-40B4-BE49-F238E27FC236}">
                <a16:creationId xmlns:a16="http://schemas.microsoft.com/office/drawing/2014/main" id="{A85BA0E0-4BF9-413F-910E-B6130ED788D1}"/>
              </a:ext>
            </a:extLst>
          </p:cNvPr>
          <p:cNvSpPr>
            <a:spLocks noGrp="1"/>
          </p:cNvSpPr>
          <p:nvPr>
            <p:ph idx="1"/>
          </p:nvPr>
        </p:nvSpPr>
        <p:spPr>
          <a:xfrm>
            <a:off x="3124375" y="34975"/>
            <a:ext cx="5868890" cy="6833163"/>
          </a:xfrm>
        </p:spPr>
        <p:txBody>
          <a:bodyPr anchor="ctr">
            <a:normAutofit/>
          </a:bodyPr>
          <a:lstStyle/>
          <a:p>
            <a:pPr marL="0" indent="0">
              <a:buNone/>
            </a:pPr>
            <a:r>
              <a:rPr lang="en-US" sz="1700" b="1" u="sng" dirty="0">
                <a:latin typeface="Times New Roman" panose="02020603050405020304" pitchFamily="18" charset="0"/>
                <a:cs typeface="Times New Roman" panose="02020603050405020304" pitchFamily="18" charset="0"/>
              </a:rPr>
              <a:t>Classification :</a:t>
            </a:r>
          </a:p>
          <a:p>
            <a:r>
              <a:rPr lang="en-IN" sz="1800" dirty="0">
                <a:effectLst/>
                <a:latin typeface="Times New Roman" panose="02020603050405020304" pitchFamily="18" charset="0"/>
                <a:ea typeface="Calibri" panose="020F0502020204030204" pitchFamily="34" charset="0"/>
                <a:cs typeface="Latha" panose="020B0604020202020204" pitchFamily="34" charset="0"/>
              </a:rPr>
              <a:t>We have split 80% of data as training set and 20% as testing set. </a:t>
            </a:r>
            <a:endParaRPr lang="en-US" sz="1700" b="1" u="sng" dirty="0">
              <a:latin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Latha" panose="020B0604020202020204" pitchFamily="34" charset="0"/>
              </a:rPr>
              <a:t>By analysing the training set, the target class is predicted to set the boundaries for the below classification models to identify the best model that suits our dataset.</a:t>
            </a:r>
          </a:p>
          <a:p>
            <a:pPr marL="0" indent="0">
              <a:buNone/>
            </a:pPr>
            <a:endParaRPr lang="en-US" sz="1700" u="sng" dirty="0">
              <a:latin typeface="Times New Roman" panose="02020603050405020304" pitchFamily="18" charset="0"/>
              <a:cs typeface="Times New Roman" panose="02020603050405020304" pitchFamily="18" charset="0"/>
            </a:endParaRPr>
          </a:p>
          <a:p>
            <a:pPr marL="0" indent="0">
              <a:buNone/>
            </a:pPr>
            <a:r>
              <a:rPr lang="en-US" sz="1700" b="1" u="sng" dirty="0">
                <a:latin typeface="Times New Roman" panose="02020603050405020304" pitchFamily="18" charset="0"/>
                <a:cs typeface="Times New Roman" panose="02020603050405020304" pitchFamily="18" charset="0"/>
              </a:rPr>
              <a:t>Techniques used:</a:t>
            </a:r>
          </a:p>
          <a:p>
            <a:r>
              <a:rPr lang="en-US" sz="1700" b="1" dirty="0">
                <a:latin typeface="Times New Roman" panose="02020603050405020304" pitchFamily="18" charset="0"/>
                <a:cs typeface="Times New Roman" panose="02020603050405020304" pitchFamily="18" charset="0"/>
              </a:rPr>
              <a:t>Logistic Regression</a:t>
            </a:r>
          </a:p>
          <a:p>
            <a:pPr marL="0" indent="0">
              <a:buNone/>
            </a:pPr>
            <a:r>
              <a:rPr lang="en-IN" sz="1800" dirty="0">
                <a:latin typeface="Times New Roman" panose="02020603050405020304" pitchFamily="18" charset="0"/>
                <a:ea typeface="Calibri" panose="020F0502020204030204" pitchFamily="34" charset="0"/>
              </a:rPr>
              <a:t>E</a:t>
            </a:r>
            <a:r>
              <a:rPr lang="en-IN" sz="1800" dirty="0">
                <a:effectLst/>
                <a:latin typeface="Times New Roman" panose="02020603050405020304" pitchFamily="18" charset="0"/>
                <a:ea typeface="Calibri" panose="020F0502020204030204" pitchFamily="34" charset="0"/>
              </a:rPr>
              <a:t>stimates discrete values with the assumption of independent variables </a:t>
            </a:r>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KNN</a:t>
            </a:r>
          </a:p>
          <a:p>
            <a:pPr marL="0" indent="0">
              <a:buNone/>
            </a:pPr>
            <a:r>
              <a:rPr lang="en-US" sz="1700" dirty="0">
                <a:latin typeface="Times New Roman" panose="02020603050405020304" pitchFamily="18" charset="0"/>
                <a:cs typeface="Times New Roman" panose="02020603050405020304" pitchFamily="18" charset="0"/>
              </a:rPr>
              <a:t>Data must be numeric and normalized.</a:t>
            </a:r>
          </a:p>
          <a:p>
            <a:pPr marL="0" indent="0">
              <a:buNone/>
            </a:pPr>
            <a:r>
              <a:rPr lang="en-US" sz="1700" dirty="0">
                <a:latin typeface="Times New Roman" panose="02020603050405020304" pitchFamily="18" charset="0"/>
                <a:cs typeface="Times New Roman" panose="02020603050405020304" pitchFamily="18" charset="0"/>
              </a:rPr>
              <a:t>Parameters: distance measure and value of K</a:t>
            </a:r>
          </a:p>
          <a:p>
            <a:r>
              <a:rPr lang="en-US" sz="1700" b="1" dirty="0">
                <a:latin typeface="Times New Roman" panose="02020603050405020304" pitchFamily="18" charset="0"/>
                <a:cs typeface="Times New Roman" panose="02020603050405020304" pitchFamily="18" charset="0"/>
              </a:rPr>
              <a:t>Naïve Bayes</a:t>
            </a:r>
          </a:p>
          <a:p>
            <a:pPr marL="0" indent="0">
              <a:buNone/>
            </a:pPr>
            <a:r>
              <a:rPr lang="en-US" sz="1700" dirty="0">
                <a:latin typeface="Times New Roman" panose="02020603050405020304" pitchFamily="18" charset="0"/>
                <a:cs typeface="Times New Roman" panose="02020603050405020304" pitchFamily="18" charset="0"/>
              </a:rPr>
              <a:t>Based on the assumption of conditionally independence, estimate the predictor value.</a:t>
            </a:r>
          </a:p>
          <a:p>
            <a:r>
              <a:rPr lang="en-US" sz="1700" b="1" dirty="0">
                <a:latin typeface="Times New Roman" panose="02020603050405020304" pitchFamily="18" charset="0"/>
                <a:cs typeface="Times New Roman" panose="02020603050405020304" pitchFamily="18" charset="0"/>
              </a:rPr>
              <a:t>Decision Tree and Random Forest</a:t>
            </a:r>
          </a:p>
          <a:p>
            <a:pPr marL="0" indent="0">
              <a:buNone/>
            </a:pPr>
            <a:r>
              <a:rPr lang="en-US" sz="1700" dirty="0">
                <a:latin typeface="Times New Roman" panose="02020603050405020304" pitchFamily="18" charset="0"/>
                <a:cs typeface="Times New Roman" panose="02020603050405020304" pitchFamily="18" charset="0"/>
              </a:rPr>
              <a:t>Convert numerical to categorical data and use encoding label.</a:t>
            </a:r>
          </a:p>
        </p:txBody>
      </p:sp>
    </p:spTree>
    <p:extLst>
      <p:ext uri="{BB962C8B-B14F-4D97-AF65-F5344CB8AC3E}">
        <p14:creationId xmlns:p14="http://schemas.microsoft.com/office/powerpoint/2010/main" val="1579199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a:normAutofit/>
          </a:bodyPr>
          <a:lstStyle/>
          <a:p>
            <a:r>
              <a:rPr lang="en-ZA" sz="3200" dirty="0">
                <a:solidFill>
                  <a:srgbClr val="FFFFFF"/>
                </a:solidFill>
                <a:latin typeface="Times New Roman" panose="02020603050405020304" pitchFamily="18" charset="0"/>
                <a:cs typeface="Times New Roman" panose="02020603050405020304" pitchFamily="18" charset="0"/>
              </a:rPr>
              <a:t>Classification – Logistic Regression</a:t>
            </a:r>
          </a:p>
        </p:txBody>
      </p:sp>
      <p:sp>
        <p:nvSpPr>
          <p:cNvPr id="3" name="Content Placeholder 2"/>
          <p:cNvSpPr>
            <a:spLocks noGrp="1"/>
          </p:cNvSpPr>
          <p:nvPr>
            <p:ph idx="1"/>
          </p:nvPr>
        </p:nvSpPr>
        <p:spPr>
          <a:xfrm>
            <a:off x="299676" y="131932"/>
            <a:ext cx="4716987" cy="458609"/>
          </a:xfrm>
        </p:spPr>
        <p:txBody>
          <a:bodyPr anchor="ctr">
            <a:normAutofit fontScale="55000" lnSpcReduction="20000"/>
          </a:bodyPr>
          <a:lstStyle/>
          <a:p>
            <a:pPr marL="0" indent="0">
              <a:buNone/>
            </a:pPr>
            <a:endParaRPr lang="en-ZA" sz="1700" dirty="0"/>
          </a:p>
          <a:p>
            <a:pPr marL="0" indent="0">
              <a:buNone/>
            </a:pPr>
            <a:r>
              <a:rPr lang="en-ZA" sz="2900" b="1" dirty="0">
                <a:latin typeface="Times New Roman" panose="02020603050405020304" pitchFamily="18" charset="0"/>
                <a:cs typeface="Times New Roman" panose="02020603050405020304" pitchFamily="18" charset="0"/>
              </a:rPr>
              <a:t>Result:</a:t>
            </a:r>
          </a:p>
        </p:txBody>
      </p:sp>
      <p:pic>
        <p:nvPicPr>
          <p:cNvPr id="5" name="Picture 4" descr="Graphical user interface, text&#10;&#10;Description automatically generated">
            <a:extLst>
              <a:ext uri="{FF2B5EF4-FFF2-40B4-BE49-F238E27FC236}">
                <a16:creationId xmlns:a16="http://schemas.microsoft.com/office/drawing/2014/main" id="{09AD640D-3306-4ABB-A660-4FA34BDB2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26" y="766340"/>
            <a:ext cx="8496944" cy="4411066"/>
          </a:xfrm>
          <a:prstGeom prst="rect">
            <a:avLst/>
          </a:prstGeom>
        </p:spPr>
      </p:pic>
    </p:spTree>
    <p:extLst>
      <p:ext uri="{BB962C8B-B14F-4D97-AF65-F5344CB8AC3E}">
        <p14:creationId xmlns:p14="http://schemas.microsoft.com/office/powerpoint/2010/main" val="2963213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a:normAutofit/>
          </a:bodyPr>
          <a:lstStyle/>
          <a:p>
            <a:r>
              <a:rPr lang="en-ZA" sz="3200" dirty="0">
                <a:solidFill>
                  <a:srgbClr val="FFFFFF"/>
                </a:solidFill>
                <a:latin typeface="Times New Roman" panose="02020603050405020304" pitchFamily="18" charset="0"/>
                <a:cs typeface="Times New Roman" panose="02020603050405020304" pitchFamily="18" charset="0"/>
              </a:rPr>
              <a:t>Classification - KNN</a:t>
            </a:r>
          </a:p>
        </p:txBody>
      </p:sp>
      <p:sp>
        <p:nvSpPr>
          <p:cNvPr id="3" name="Content Placeholder 2"/>
          <p:cNvSpPr>
            <a:spLocks noGrp="1"/>
          </p:cNvSpPr>
          <p:nvPr>
            <p:ph idx="1"/>
          </p:nvPr>
        </p:nvSpPr>
        <p:spPr>
          <a:xfrm>
            <a:off x="323528" y="-53380"/>
            <a:ext cx="4498598" cy="858092"/>
          </a:xfrm>
        </p:spPr>
        <p:txBody>
          <a:bodyPr anchor="ctr">
            <a:normAutofit/>
          </a:bodyPr>
          <a:lstStyle/>
          <a:p>
            <a:pPr marL="0" indent="0">
              <a:buNone/>
            </a:pPr>
            <a:endParaRPr lang="en-ZA" sz="1700" dirty="0"/>
          </a:p>
          <a:p>
            <a:pPr marL="0" indent="0">
              <a:buNone/>
            </a:pPr>
            <a:r>
              <a:rPr lang="en-ZA" sz="1600" b="1" dirty="0">
                <a:latin typeface="Times New Roman" panose="02020603050405020304" pitchFamily="18" charset="0"/>
                <a:cs typeface="Times New Roman" panose="02020603050405020304" pitchFamily="18" charset="0"/>
              </a:rPr>
              <a:t>Result:</a:t>
            </a:r>
          </a:p>
        </p:txBody>
      </p:sp>
      <p:pic>
        <p:nvPicPr>
          <p:cNvPr id="5" name="Picture 4" descr="A screenshot of a computer&#10;&#10;Description automatically generated with low confidence">
            <a:extLst>
              <a:ext uri="{FF2B5EF4-FFF2-40B4-BE49-F238E27FC236}">
                <a16:creationId xmlns:a16="http://schemas.microsoft.com/office/drawing/2014/main" id="{38795507-9E56-4A50-A6DF-BC42E7553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2" y="817606"/>
            <a:ext cx="8892480" cy="4024808"/>
          </a:xfrm>
          <a:prstGeom prst="rect">
            <a:avLst/>
          </a:prstGeom>
        </p:spPr>
      </p:pic>
    </p:spTree>
    <p:extLst>
      <p:ext uri="{BB962C8B-B14F-4D97-AF65-F5344CB8AC3E}">
        <p14:creationId xmlns:p14="http://schemas.microsoft.com/office/powerpoint/2010/main" val="3050853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a:normAutofit/>
          </a:bodyPr>
          <a:lstStyle/>
          <a:p>
            <a:pPr>
              <a:lnSpc>
                <a:spcPct val="90000"/>
              </a:lnSpc>
            </a:pPr>
            <a:r>
              <a:rPr lang="en-ZA" sz="3200" dirty="0">
                <a:solidFill>
                  <a:srgbClr val="FFFFFF"/>
                </a:solidFill>
                <a:latin typeface="Times New Roman" panose="02020603050405020304" pitchFamily="18" charset="0"/>
                <a:cs typeface="Times New Roman" panose="02020603050405020304" pitchFamily="18" charset="0"/>
              </a:rPr>
              <a:t>Classification-Naive Bayes Classifier</a:t>
            </a:r>
            <a:br>
              <a:rPr lang="en-ZA" sz="3200" dirty="0">
                <a:solidFill>
                  <a:srgbClr val="FFFFFF"/>
                </a:solidFill>
              </a:rPr>
            </a:br>
            <a:endParaRPr lang="en-ZA" sz="3200" dirty="0">
              <a:solidFill>
                <a:srgbClr val="FFFFFF"/>
              </a:solidFill>
            </a:endParaRPr>
          </a:p>
        </p:txBody>
      </p:sp>
      <p:sp>
        <p:nvSpPr>
          <p:cNvPr id="3" name="Content Placeholder 2"/>
          <p:cNvSpPr>
            <a:spLocks noGrp="1"/>
          </p:cNvSpPr>
          <p:nvPr>
            <p:ph idx="1"/>
          </p:nvPr>
        </p:nvSpPr>
        <p:spPr>
          <a:xfrm rot="10800000" flipV="1">
            <a:off x="514349" y="372956"/>
            <a:ext cx="6249619" cy="237159"/>
          </a:xfrm>
        </p:spPr>
        <p:txBody>
          <a:bodyPr anchor="ctr">
            <a:normAutofit fontScale="25000" lnSpcReduction="20000"/>
          </a:bodyPr>
          <a:lstStyle/>
          <a:p>
            <a:pPr marL="0" indent="0">
              <a:buNone/>
            </a:pPr>
            <a:r>
              <a:rPr lang="en-ZA" sz="6400" b="1" dirty="0">
                <a:latin typeface="Times New Roman" panose="02020603050405020304" pitchFamily="18" charset="0"/>
                <a:cs typeface="Times New Roman" panose="02020603050405020304" pitchFamily="18" charset="0"/>
              </a:rPr>
              <a:t>Result:</a:t>
            </a:r>
          </a:p>
          <a:p>
            <a:pPr marL="0" indent="0">
              <a:buNone/>
            </a:pPr>
            <a:endParaRPr lang="en-ZA" sz="1700" dirty="0"/>
          </a:p>
        </p:txBody>
      </p:sp>
      <p:pic>
        <p:nvPicPr>
          <p:cNvPr id="6" name="Picture 5" descr="Table&#10;&#10;Description automatically generated">
            <a:extLst>
              <a:ext uri="{FF2B5EF4-FFF2-40B4-BE49-F238E27FC236}">
                <a16:creationId xmlns:a16="http://schemas.microsoft.com/office/drawing/2014/main" id="{2B1840BD-358A-43DF-BC21-34CE03517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49" y="744298"/>
            <a:ext cx="8450662" cy="4338460"/>
          </a:xfrm>
          <a:prstGeom prst="rect">
            <a:avLst/>
          </a:prstGeom>
        </p:spPr>
      </p:pic>
    </p:spTree>
    <p:extLst>
      <p:ext uri="{BB962C8B-B14F-4D97-AF65-F5344CB8AC3E}">
        <p14:creationId xmlns:p14="http://schemas.microsoft.com/office/powerpoint/2010/main" val="222924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a:normAutofit fontScale="90000"/>
          </a:bodyPr>
          <a:lstStyle/>
          <a:p>
            <a:pPr>
              <a:lnSpc>
                <a:spcPct val="90000"/>
              </a:lnSpc>
            </a:pPr>
            <a:r>
              <a:rPr lang="en-ZA" sz="3200" dirty="0">
                <a:solidFill>
                  <a:srgbClr val="FFFFFF"/>
                </a:solidFill>
                <a:latin typeface="Times New Roman" panose="02020603050405020304" pitchFamily="18" charset="0"/>
                <a:cs typeface="Times New Roman" panose="02020603050405020304" pitchFamily="18" charset="0"/>
              </a:rPr>
              <a:t>Classification-Decision Tree and Random Forest</a:t>
            </a:r>
            <a:br>
              <a:rPr lang="en-ZA" sz="2700" dirty="0">
                <a:solidFill>
                  <a:srgbClr val="FFFFFF"/>
                </a:solidFill>
              </a:rPr>
            </a:br>
            <a:endParaRPr lang="en-ZA" sz="2700" dirty="0">
              <a:solidFill>
                <a:srgbClr val="FFFFF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848474"/>
            <a:ext cx="7632848" cy="4025556"/>
          </a:xfrm>
          <a:prstGeom prst="rect">
            <a:avLst/>
          </a:prstGeom>
        </p:spPr>
      </p:pic>
      <p:sp>
        <p:nvSpPr>
          <p:cNvPr id="3" name="Content Placeholder 2"/>
          <p:cNvSpPr>
            <a:spLocks noGrp="1"/>
          </p:cNvSpPr>
          <p:nvPr>
            <p:ph idx="1"/>
          </p:nvPr>
        </p:nvSpPr>
        <p:spPr>
          <a:xfrm>
            <a:off x="827584" y="353682"/>
            <a:ext cx="6249619" cy="328604"/>
          </a:xfrm>
        </p:spPr>
        <p:txBody>
          <a:bodyPr anchor="ctr">
            <a:normAutofit fontScale="92500" lnSpcReduction="10000"/>
          </a:bodyPr>
          <a:lstStyle/>
          <a:p>
            <a:pPr marL="0" indent="0">
              <a:buNone/>
            </a:pPr>
            <a:r>
              <a:rPr lang="en-ZA" sz="1700" b="1" dirty="0"/>
              <a:t>Result</a:t>
            </a:r>
            <a:r>
              <a:rPr lang="en-ZA" sz="1700" dirty="0"/>
              <a:t>:</a:t>
            </a:r>
          </a:p>
        </p:txBody>
      </p:sp>
    </p:spTree>
    <p:extLst>
      <p:ext uri="{BB962C8B-B14F-4D97-AF65-F5344CB8AC3E}">
        <p14:creationId xmlns:p14="http://schemas.microsoft.com/office/powerpoint/2010/main" val="342541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598B8-99B5-49AF-9423-502D9330F2E7}"/>
              </a:ext>
            </a:extLst>
          </p:cNvPr>
          <p:cNvSpPr>
            <a:spLocks noGrp="1"/>
          </p:cNvSpPr>
          <p:nvPr>
            <p:ph type="title"/>
          </p:nvPr>
        </p:nvSpPr>
        <p:spPr>
          <a:xfrm>
            <a:off x="1028699" y="294538"/>
            <a:ext cx="7421963" cy="1033669"/>
          </a:xfrm>
        </p:spPr>
        <p:txBody>
          <a:bodyPr>
            <a:normAutofit/>
          </a:bodyPr>
          <a:lstStyle/>
          <a:p>
            <a:r>
              <a:rPr lang="en-US" sz="3500" kern="1200" dirty="0">
                <a:solidFill>
                  <a:schemeClr val="bg1"/>
                </a:solidFill>
                <a:latin typeface="Times New Roman" panose="02020603050405020304" pitchFamily="18" charset="0"/>
                <a:cs typeface="Times New Roman" panose="02020603050405020304" pitchFamily="18" charset="0"/>
              </a:rPr>
              <a:t>Comparison of Classification Models</a:t>
            </a:r>
            <a:endParaRPr lang="en-US" sz="35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784D9E-031D-4C78-895E-A96609E89E06}"/>
              </a:ext>
            </a:extLst>
          </p:cNvPr>
          <p:cNvSpPr>
            <a:spLocks noGrp="1"/>
          </p:cNvSpPr>
          <p:nvPr>
            <p:ph idx="1"/>
          </p:nvPr>
        </p:nvSpPr>
        <p:spPr>
          <a:xfrm>
            <a:off x="925486" y="1370483"/>
            <a:ext cx="7293023" cy="1900361"/>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From the table it is evident that the Decision Tree provides highest accuracy, and it suits best for our dataset.</a:t>
            </a:r>
          </a:p>
          <a:p>
            <a:pPr marL="0" indent="0">
              <a:buNone/>
            </a:pPr>
            <a:endParaRPr lang="en-US" sz="17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3D524FE-5CC7-40D8-82E5-6CA98E129F5F}"/>
              </a:ext>
            </a:extLst>
          </p:cNvPr>
          <p:cNvGraphicFramePr>
            <a:graphicFrameLocks noGrp="1"/>
          </p:cNvGraphicFramePr>
          <p:nvPr>
            <p:extLst>
              <p:ext uri="{D42A27DB-BD31-4B8C-83A1-F6EECF244321}">
                <p14:modId xmlns:p14="http://schemas.microsoft.com/office/powerpoint/2010/main" val="4252665073"/>
              </p:ext>
            </p:extLst>
          </p:nvPr>
        </p:nvGraphicFramePr>
        <p:xfrm>
          <a:off x="2003376" y="2681889"/>
          <a:ext cx="5472608" cy="3610524"/>
        </p:xfrm>
        <a:graphic>
          <a:graphicData uri="http://schemas.openxmlformats.org/drawingml/2006/table">
            <a:tbl>
              <a:tblPr firstRow="1" bandRow="1">
                <a:solidFill>
                  <a:srgbClr val="F2F2F2">
                    <a:alpha val="30196"/>
                  </a:srgbClr>
                </a:solidFill>
                <a:effectLst>
                  <a:innerShdw blurRad="63500" dist="50800" dir="13500000">
                    <a:prstClr val="black">
                      <a:alpha val="50000"/>
                    </a:prstClr>
                  </a:innerShdw>
                </a:effectLst>
                <a:tableStyleId>{5C22544A-7EE6-4342-B048-85BDC9FD1C3A}</a:tableStyleId>
              </a:tblPr>
              <a:tblGrid>
                <a:gridCol w="3417763">
                  <a:extLst>
                    <a:ext uri="{9D8B030D-6E8A-4147-A177-3AD203B41FA5}">
                      <a16:colId xmlns:a16="http://schemas.microsoft.com/office/drawing/2014/main" val="2129705278"/>
                    </a:ext>
                  </a:extLst>
                </a:gridCol>
                <a:gridCol w="2054845">
                  <a:extLst>
                    <a:ext uri="{9D8B030D-6E8A-4147-A177-3AD203B41FA5}">
                      <a16:colId xmlns:a16="http://schemas.microsoft.com/office/drawing/2014/main" val="3181603531"/>
                    </a:ext>
                  </a:extLst>
                </a:gridCol>
              </a:tblGrid>
              <a:tr h="500081">
                <a:tc>
                  <a:txBody>
                    <a:bodyPr/>
                    <a:lstStyle/>
                    <a:p>
                      <a:pPr marL="0" marR="0" algn="l">
                        <a:lnSpc>
                          <a:spcPct val="107000"/>
                        </a:lnSpc>
                        <a:spcBef>
                          <a:spcPts val="0"/>
                        </a:spcBef>
                        <a:spcAft>
                          <a:spcPts val="0"/>
                        </a:spcAft>
                      </a:pPr>
                      <a:r>
                        <a:rPr lang="en-IN" sz="21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Model</a:t>
                      </a:r>
                      <a:endParaRPr lang="en-US" sz="21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nchor="ctr">
                    <a:lnL w="19050" cap="flat" cmpd="sng" algn="ctr">
                      <a:noFill/>
                      <a:prstDash val="solid"/>
                    </a:lnL>
                    <a:lnR w="12700" cmpd="sng">
                      <a:noFill/>
                    </a:lnR>
                    <a:lnT w="19050" cap="flat" cmpd="sng" algn="ctr">
                      <a:noFill/>
                      <a:prstDash val="solid"/>
                    </a:lnT>
                    <a:lnB w="38100" cmpd="sng">
                      <a:noFill/>
                    </a:lnB>
                    <a:solidFill>
                      <a:schemeClr val="tx2">
                        <a:lumMod val="75000"/>
                      </a:schemeClr>
                    </a:solidFill>
                  </a:tcPr>
                </a:tc>
                <a:tc>
                  <a:txBody>
                    <a:bodyPr/>
                    <a:lstStyle/>
                    <a:p>
                      <a:pPr marL="0" marR="0" algn="l">
                        <a:lnSpc>
                          <a:spcPct val="107000"/>
                        </a:lnSpc>
                        <a:spcBef>
                          <a:spcPts val="0"/>
                        </a:spcBef>
                        <a:spcAft>
                          <a:spcPts val="0"/>
                        </a:spcAft>
                      </a:pPr>
                      <a:r>
                        <a:rPr lang="en-IN" sz="21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US" sz="21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nchor="ctr">
                    <a:lnL w="12700" cmpd="sng">
                      <a:noFill/>
                    </a:lnL>
                    <a:lnR w="12700" cmpd="sng">
                      <a:noFill/>
                    </a:lnR>
                    <a:lnT w="19050" cap="flat" cmpd="sng" algn="ctr">
                      <a:noFill/>
                      <a:prstDash val="solid"/>
                    </a:lnT>
                    <a:lnB w="38100" cmpd="sng">
                      <a:noFill/>
                    </a:lnB>
                    <a:solidFill>
                      <a:schemeClr val="tx2">
                        <a:lumMod val="75000"/>
                      </a:schemeClr>
                    </a:solidFill>
                  </a:tcPr>
                </a:tc>
                <a:extLst>
                  <a:ext uri="{0D108BD9-81ED-4DB2-BD59-A6C34878D82A}">
                    <a16:rowId xmlns:a16="http://schemas.microsoft.com/office/drawing/2014/main" val="3506255975"/>
                  </a:ext>
                </a:extLst>
              </a:tr>
              <a:tr h="500081">
                <a:tc>
                  <a:txBody>
                    <a:bodyPr/>
                    <a:lstStyle/>
                    <a:p>
                      <a:pPr marL="0" marR="0" algn="l">
                        <a:lnSpc>
                          <a:spcPct val="107000"/>
                        </a:lnSpc>
                        <a:spcBef>
                          <a:spcPts val="0"/>
                        </a:spcBef>
                        <a:spcAft>
                          <a:spcPts val="0"/>
                        </a:spcAft>
                      </a:pPr>
                      <a:r>
                        <a:rPr lang="en-IN"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l">
                        <a:lnSpc>
                          <a:spcPct val="107000"/>
                        </a:lnSpc>
                        <a:spcBef>
                          <a:spcPts val="0"/>
                        </a:spcBef>
                        <a:spcAft>
                          <a:spcPts val="0"/>
                        </a:spcAft>
                      </a:pPr>
                      <a:r>
                        <a:rPr lang="en-IN" sz="2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0.98</a:t>
                      </a:r>
                      <a:endParaRPr lang="en-US" sz="2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2097137812"/>
                  </a:ext>
                </a:extLst>
              </a:tr>
              <a:tr h="500081">
                <a:tc>
                  <a:txBody>
                    <a:bodyPr/>
                    <a:lstStyle/>
                    <a:p>
                      <a:pPr marL="0" marR="0" algn="l">
                        <a:lnSpc>
                          <a:spcPct val="107000"/>
                        </a:lnSpc>
                        <a:spcBef>
                          <a:spcPts val="0"/>
                        </a:spcBef>
                        <a:spcAft>
                          <a:spcPts val="0"/>
                        </a:spcAft>
                      </a:pPr>
                      <a:r>
                        <a:rPr lang="en-IN"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KNN classifier</a:t>
                      </a:r>
                      <a:endParaRPr lang="en-US"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IN"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0.97</a:t>
                      </a:r>
                      <a:endParaRPr lang="en-US"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5112099"/>
                  </a:ext>
                </a:extLst>
              </a:tr>
              <a:tr h="500081">
                <a:tc>
                  <a:txBody>
                    <a:bodyPr/>
                    <a:lstStyle/>
                    <a:p>
                      <a:pPr marL="0" marR="0" algn="l">
                        <a:lnSpc>
                          <a:spcPct val="107000"/>
                        </a:lnSpc>
                        <a:spcBef>
                          <a:spcPts val="0"/>
                        </a:spcBef>
                        <a:spcAft>
                          <a:spcPts val="0"/>
                        </a:spcAft>
                      </a:pPr>
                      <a:r>
                        <a:rPr lang="en-IN"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Naïve Bayes</a:t>
                      </a:r>
                      <a:endParaRPr lang="en-US"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l">
                        <a:lnSpc>
                          <a:spcPct val="107000"/>
                        </a:lnSpc>
                        <a:spcBef>
                          <a:spcPts val="0"/>
                        </a:spcBef>
                        <a:spcAft>
                          <a:spcPts val="0"/>
                        </a:spcAft>
                      </a:pPr>
                      <a:r>
                        <a:rPr lang="en-IN"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0.89</a:t>
                      </a:r>
                      <a:endParaRPr lang="en-US"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323951508"/>
                  </a:ext>
                </a:extLst>
              </a:tr>
              <a:tr h="500081">
                <a:tc>
                  <a:txBody>
                    <a:bodyPr/>
                    <a:lstStyle/>
                    <a:p>
                      <a:pPr marL="0" marR="0" algn="l">
                        <a:lnSpc>
                          <a:spcPct val="107000"/>
                        </a:lnSpc>
                        <a:spcBef>
                          <a:spcPts val="0"/>
                        </a:spcBef>
                        <a:spcAft>
                          <a:spcPts val="0"/>
                        </a:spcAft>
                      </a:pPr>
                      <a:r>
                        <a:rPr lang="en-IN" sz="2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Decision Tree</a:t>
                      </a:r>
                      <a:endParaRPr lang="en-US" sz="2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IN" sz="2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US" sz="2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64165380"/>
                  </a:ext>
                </a:extLst>
              </a:tr>
              <a:tr h="500081">
                <a:tc>
                  <a:txBody>
                    <a:bodyPr/>
                    <a:lstStyle/>
                    <a:p>
                      <a:pPr marL="0" marR="0" algn="l">
                        <a:lnSpc>
                          <a:spcPct val="107000"/>
                        </a:lnSpc>
                        <a:spcBef>
                          <a:spcPts val="0"/>
                        </a:spcBef>
                        <a:spcAft>
                          <a:spcPts val="0"/>
                        </a:spcAft>
                      </a:pPr>
                      <a:r>
                        <a:rPr lang="en-IN"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US"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l">
                        <a:lnSpc>
                          <a:spcPct val="107000"/>
                        </a:lnSpc>
                        <a:spcBef>
                          <a:spcPts val="0"/>
                        </a:spcBef>
                        <a:spcAft>
                          <a:spcPts val="0"/>
                        </a:spcAft>
                      </a:pPr>
                      <a:r>
                        <a:rPr lang="en-IN"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0.40</a:t>
                      </a:r>
                      <a:endParaRPr lang="en-US" sz="2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83568" marR="105905" marT="141206" marB="141206">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59272361"/>
                  </a:ext>
                </a:extLst>
              </a:tr>
            </a:tbl>
          </a:graphicData>
        </a:graphic>
      </p:graphicFrame>
    </p:spTree>
    <p:extLst>
      <p:ext uri="{BB962C8B-B14F-4D97-AF65-F5344CB8AC3E}">
        <p14:creationId xmlns:p14="http://schemas.microsoft.com/office/powerpoint/2010/main" val="617685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E498C5-6FA3-4FF3-991A-648066F24EF3}"/>
              </a:ext>
            </a:extLst>
          </p:cNvPr>
          <p:cNvSpPr>
            <a:spLocks noGrp="1"/>
          </p:cNvSpPr>
          <p:nvPr>
            <p:ph type="title"/>
          </p:nvPr>
        </p:nvSpPr>
        <p:spPr>
          <a:xfrm>
            <a:off x="997324" y="1146412"/>
            <a:ext cx="6760761" cy="2402006"/>
          </a:xfrm>
        </p:spPr>
        <p:txBody>
          <a:bodyPr vert="horz" lIns="91440" tIns="45720" rIns="91440" bIns="45720" rtlCol="0" anchor="b">
            <a:normAutofit/>
          </a:bodyPr>
          <a:lstStyle/>
          <a:p>
            <a:pPr algn="l">
              <a:lnSpc>
                <a:spcPct val="90000"/>
              </a:lnSpc>
            </a:pPr>
            <a:r>
              <a:rPr lang="en-US" sz="4800" kern="1200" dirty="0">
                <a:solidFill>
                  <a:schemeClr val="tx1"/>
                </a:solidFill>
                <a:latin typeface="Times New Roman" panose="02020603050405020304" pitchFamily="18" charset="0"/>
                <a:cs typeface="Times New Roman" panose="02020603050405020304" pitchFamily="18" charset="0"/>
              </a:rPr>
              <a:t>          </a:t>
            </a:r>
            <a:br>
              <a:rPr lang="en-US" sz="4800" kern="1200" dirty="0">
                <a:solidFill>
                  <a:schemeClr val="tx1"/>
                </a:solidFill>
                <a:latin typeface="Times New Roman" panose="02020603050405020304" pitchFamily="18" charset="0"/>
                <a:cs typeface="Times New Roman" panose="02020603050405020304" pitchFamily="18" charset="0"/>
              </a:rPr>
            </a:br>
            <a:r>
              <a:rPr lang="en-US" sz="5400" kern="1200" dirty="0">
                <a:solidFill>
                  <a:schemeClr val="tx1"/>
                </a:solidFill>
                <a:latin typeface="Times New Roman" panose="02020603050405020304" pitchFamily="18" charset="0"/>
                <a:cs typeface="Times New Roman" panose="02020603050405020304" pitchFamily="18" charset="0"/>
              </a:rPr>
              <a:t>         Thank You!</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4374554"/>
            <a:ext cx="9144005"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105491" y="4374554"/>
            <a:ext cx="3038508"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9143988"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4380927"/>
            <a:ext cx="9144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ZA" sz="3200" dirty="0">
                <a:solidFill>
                  <a:srgbClr val="FFFFFF"/>
                </a:solidFill>
                <a:latin typeface="Times New Roman" panose="02020603050405020304" pitchFamily="18" charset="0"/>
                <a:cs typeface="Times New Roman" panose="02020603050405020304" pitchFamily="18" charset="0"/>
              </a:rPr>
              <a:t>Description</a:t>
            </a:r>
          </a:p>
        </p:txBody>
      </p:sp>
      <p:sp>
        <p:nvSpPr>
          <p:cNvPr id="3" name="Content Placeholder 2"/>
          <p:cNvSpPr>
            <a:spLocks noGrp="1"/>
          </p:cNvSpPr>
          <p:nvPr>
            <p:ph idx="1"/>
          </p:nvPr>
        </p:nvSpPr>
        <p:spPr>
          <a:xfrm>
            <a:off x="1028699" y="1885278"/>
            <a:ext cx="7293023" cy="4678183"/>
          </a:xfrm>
        </p:spPr>
        <p:txBody>
          <a:bodyPr anchor="ctr">
            <a:normAutofit/>
          </a:bodyPr>
          <a:lstStyle/>
          <a:p>
            <a:r>
              <a:rPr lang="en-ZA" sz="2000" dirty="0">
                <a:latin typeface="Times New Roman" panose="02020603050405020304" pitchFamily="18" charset="0"/>
                <a:cs typeface="Times New Roman" panose="02020603050405020304" pitchFamily="18" charset="0"/>
              </a:rPr>
              <a:t>Banks receive a lot of applications for credit card everyday. Many of the applications are rejected based on the applicant’s loan balance, income level and other factors. </a:t>
            </a:r>
          </a:p>
          <a:p>
            <a:r>
              <a:rPr lang="en-ZA" sz="2000" dirty="0">
                <a:latin typeface="Times New Roman" panose="02020603050405020304" pitchFamily="18" charset="0"/>
                <a:cs typeface="Times New Roman" panose="02020603050405020304" pitchFamily="18" charset="0"/>
              </a:rPr>
              <a:t>Manually analysing the applicant’s background could be a tedious job. Thus these tasks can be automated using Machine Learning techniques and most of the banks are implementing these techniques to minimise their work load, to reduce errors and to save time.</a:t>
            </a:r>
          </a:p>
          <a:p>
            <a:r>
              <a:rPr lang="en-ZA" sz="2000" dirty="0">
                <a:latin typeface="Times New Roman" panose="02020603050405020304" pitchFamily="18" charset="0"/>
                <a:cs typeface="Times New Roman" panose="02020603050405020304" pitchFamily="18" charset="0"/>
              </a:rPr>
              <a:t>Credit scores are widely used in the financial industry to decide whether to issue a credit card to the applicant. It uses personal information and data submitted by credit card applicants to predict the probability of future defaults and credit card borrowings. </a:t>
            </a:r>
          </a:p>
          <a:p>
            <a:pPr marL="0" indent="0">
              <a:buNone/>
            </a:pPr>
            <a:endParaRPr lang="en-ZA" sz="1700" dirty="0"/>
          </a:p>
        </p:txBody>
      </p:sp>
    </p:spTree>
    <p:extLst>
      <p:ext uri="{BB962C8B-B14F-4D97-AF65-F5344CB8AC3E}">
        <p14:creationId xmlns:p14="http://schemas.microsoft.com/office/powerpoint/2010/main" val="244883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200" dirty="0">
                <a:solidFill>
                  <a:srgbClr val="FFFFFF"/>
                </a:solidFill>
                <a:latin typeface="Times New Roman" panose="02020603050405020304" pitchFamily="18" charset="0"/>
                <a:cs typeface="Times New Roman" panose="02020603050405020304" pitchFamily="18" charset="0"/>
              </a:rPr>
              <a:t>Goal </a:t>
            </a:r>
            <a:endParaRPr lang="en-IN" sz="3200" dirty="0">
              <a:solidFill>
                <a:srgbClr val="FFFFFF"/>
              </a:solidFill>
              <a:latin typeface="Times New Roman" panose="02020603050405020304" pitchFamily="18" charset="0"/>
              <a:cs typeface="Times New Roman" panose="02020603050405020304" pitchFamily="18" charset="0"/>
            </a:endParaRPr>
          </a:p>
        </p:txBody>
      </p:sp>
      <p:sp>
        <p:nvSpPr>
          <p:cNvPr id="4" name="Subtitle 2"/>
          <p:cNvSpPr>
            <a:spLocks noGrp="1"/>
          </p:cNvSpPr>
          <p:nvPr>
            <p:ph idx="1"/>
          </p:nvPr>
        </p:nvSpPr>
        <p:spPr>
          <a:xfrm>
            <a:off x="822278" y="1052736"/>
            <a:ext cx="7293023" cy="5267259"/>
          </a:xfrm>
        </p:spPr>
        <p:txBody>
          <a:bodyPr anchor="ctr">
            <a:normAutofit/>
          </a:bodyPr>
          <a:lstStyle/>
          <a:p>
            <a:r>
              <a:rPr lang="en-ZA" sz="2000" dirty="0">
                <a:latin typeface="Times New Roman" panose="02020603050405020304" pitchFamily="18" charset="0"/>
                <a:cs typeface="Times New Roman" panose="02020603050405020304" pitchFamily="18" charset="0"/>
              </a:rPr>
              <a:t>To use machine learning models such as Decision Tree, KNN etc., to decide if an applicant is eligible to get the credit card approved based on their annual income, occupation type, property details, monthly overdue and other similar factors.</a:t>
            </a:r>
          </a:p>
          <a:p>
            <a:pPr marL="0" indent="0">
              <a:buNone/>
            </a:pPr>
            <a:r>
              <a:rPr lang="en-ZA"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To perform Vintage Analysis to classify the customer data into 'good' or 'bad’ customer based on their credit status.</a:t>
            </a:r>
            <a:endParaRPr lang="en-Z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21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29494" y="404664"/>
            <a:ext cx="4971606" cy="702060"/>
          </a:xfrm>
        </p:spPr>
        <p:txBody>
          <a:bodyPr anchor="b">
            <a:normAutofit/>
          </a:bodyPr>
          <a:lstStyle/>
          <a:p>
            <a:r>
              <a:rPr lang="en-US" sz="3200" b="1" dirty="0">
                <a:latin typeface="Times New Roman" panose="02020603050405020304" pitchFamily="18" charset="0"/>
                <a:cs typeface="Times New Roman" panose="02020603050405020304" pitchFamily="18" charset="0"/>
              </a:rPr>
              <a:t>Approach</a:t>
            </a:r>
            <a:endParaRPr lang="en-IN" sz="3200" b="1" dirty="0">
              <a:latin typeface="Times New Roman" panose="02020603050405020304" pitchFamily="18" charset="0"/>
              <a:cs typeface="Times New Roman" panose="02020603050405020304" pitchFamily="18" charset="0"/>
            </a:endParaRPr>
          </a:p>
        </p:txBody>
      </p:sp>
      <p:pic>
        <p:nvPicPr>
          <p:cNvPr id="28" name="Picture 27" descr="Graph">
            <a:extLst>
              <a:ext uri="{FF2B5EF4-FFF2-40B4-BE49-F238E27FC236}">
                <a16:creationId xmlns:a16="http://schemas.microsoft.com/office/drawing/2014/main" id="{8115AF7C-C841-4506-9723-4B624EA347E4}"/>
              </a:ext>
            </a:extLst>
          </p:cNvPr>
          <p:cNvPicPr>
            <a:picLocks noChangeAspect="1"/>
          </p:cNvPicPr>
          <p:nvPr/>
        </p:nvPicPr>
        <p:blipFill rotWithShape="1">
          <a:blip r:embed="rId2"/>
          <a:srcRect l="14687" r="25952" b="-1"/>
          <a:stretch/>
        </p:blipFill>
        <p:spPr>
          <a:xfrm>
            <a:off x="22" y="431"/>
            <a:ext cx="3829472" cy="6408311"/>
          </a:xfrm>
          <a:prstGeom prst="rect">
            <a:avLst/>
          </a:prstGeom>
        </p:spPr>
      </p:pic>
      <p:sp>
        <p:nvSpPr>
          <p:cNvPr id="3" name="Content Placeholder 2"/>
          <p:cNvSpPr>
            <a:spLocks noGrp="1"/>
          </p:cNvSpPr>
          <p:nvPr>
            <p:ph idx="1"/>
          </p:nvPr>
        </p:nvSpPr>
        <p:spPr>
          <a:xfrm>
            <a:off x="4211960" y="1556792"/>
            <a:ext cx="4477544" cy="4401881"/>
          </a:xfrm>
        </p:spPr>
        <p:txBody>
          <a:bodyPr>
            <a:normAutofit/>
          </a:bodyPr>
          <a:lstStyle/>
          <a:p>
            <a:pPr marL="514350" indent="-514350">
              <a:lnSpc>
                <a:spcPct val="90000"/>
              </a:lnSpc>
              <a:buFont typeface="+mj-lt"/>
              <a:buAutoNum type="arabicPeriod"/>
            </a:pPr>
            <a:r>
              <a:rPr lang="en-US" sz="1900" dirty="0">
                <a:latin typeface="Times New Roman" panose="02020603050405020304" pitchFamily="18" charset="0"/>
                <a:cs typeface="Times New Roman" panose="02020603050405020304" pitchFamily="18" charset="0"/>
              </a:rPr>
              <a:t>Import dataset </a:t>
            </a:r>
          </a:p>
          <a:p>
            <a:pPr marL="514350" indent="-514350">
              <a:lnSpc>
                <a:spcPct val="90000"/>
              </a:lnSpc>
              <a:buFont typeface="+mj-lt"/>
              <a:buAutoNum type="arabicPeriod"/>
            </a:pPr>
            <a:r>
              <a:rPr lang="en-US" sz="1900" dirty="0">
                <a:latin typeface="Times New Roman" panose="02020603050405020304" pitchFamily="18" charset="0"/>
                <a:cs typeface="Times New Roman" panose="02020603050405020304" pitchFamily="18" charset="0"/>
              </a:rPr>
              <a:t>Use Different Pre-processing techniques to normalize the data that can be used for Analysis.</a:t>
            </a:r>
          </a:p>
          <a:p>
            <a:pPr marL="514350" indent="-514350">
              <a:lnSpc>
                <a:spcPct val="90000"/>
              </a:lnSpc>
              <a:buFont typeface="+mj-lt"/>
              <a:buAutoNum type="arabicPeriod"/>
            </a:pPr>
            <a:r>
              <a:rPr lang="en-US" sz="1900" dirty="0">
                <a:latin typeface="Times New Roman" panose="02020603050405020304" pitchFamily="18" charset="0"/>
                <a:cs typeface="Times New Roman" panose="02020603050405020304" pitchFamily="18" charset="0"/>
              </a:rPr>
              <a:t>Data visualization for better understanding of data</a:t>
            </a:r>
          </a:p>
          <a:p>
            <a:pPr marL="514350" indent="-514350">
              <a:lnSpc>
                <a:spcPct val="90000"/>
              </a:lnSpc>
              <a:buFont typeface="+mj-lt"/>
              <a:buAutoNum type="arabicPeriod"/>
            </a:pPr>
            <a:r>
              <a:rPr lang="en-US" sz="1900" dirty="0">
                <a:latin typeface="Times New Roman" panose="02020603050405020304" pitchFamily="18" charset="0"/>
                <a:cs typeface="Times New Roman" panose="02020603050405020304" pitchFamily="18" charset="0"/>
              </a:rPr>
              <a:t>Develop and Compare different classification models to see which one performs the best on the data.</a:t>
            </a:r>
          </a:p>
          <a:p>
            <a:pPr marL="514350" indent="-514350">
              <a:lnSpc>
                <a:spcPct val="90000"/>
              </a:lnSpc>
              <a:buFont typeface="+mj-lt"/>
              <a:buAutoNum type="arabicPeriod"/>
            </a:pPr>
            <a:r>
              <a:rPr lang="en-US" sz="1900" dirty="0">
                <a:latin typeface="Times New Roman" panose="02020603050405020304" pitchFamily="18" charset="0"/>
                <a:cs typeface="Times New Roman" panose="02020603050405020304" pitchFamily="18" charset="0"/>
              </a:rPr>
              <a:t>Identify if an applicant is 'good' or 'bad' client in the imported data set based on Customer’s credit status</a:t>
            </a:r>
            <a:r>
              <a:rPr lang="en-US" sz="1800" dirty="0">
                <a:latin typeface="Times New Roman" panose="02020603050405020304" pitchFamily="18" charset="0"/>
                <a:cs typeface="Times New Roman" panose="02020603050405020304" pitchFamily="18" charset="0"/>
              </a:rPr>
              <a:t>.</a:t>
            </a:r>
          </a:p>
          <a:p>
            <a:pPr marL="0" indent="0">
              <a:lnSpc>
                <a:spcPct val="90000"/>
              </a:lnSpc>
              <a:buNone/>
            </a:pPr>
            <a:endParaRPr lang="en-IN" sz="1200" dirty="0"/>
          </a:p>
        </p:txBody>
      </p:sp>
      <p:sp>
        <p:nvSpPr>
          <p:cNvPr id="34" name="Rectangle 3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741"/>
            <a:ext cx="9143997"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8742"/>
            <a:ext cx="6086475"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86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Freeform: Shape 1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7" name="Rectangle 1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932" y="654316"/>
            <a:ext cx="2401025" cy="3387497"/>
          </a:xfrm>
        </p:spPr>
        <p:txBody>
          <a:bodyPr anchor="b">
            <a:normAutofit/>
          </a:bodyPr>
          <a:lstStyle/>
          <a:p>
            <a:pPr algn="r"/>
            <a:r>
              <a:rPr lang="en-US" sz="3500" dirty="0">
                <a:solidFill>
                  <a:srgbClr val="FFFFFF"/>
                </a:solidFill>
                <a:latin typeface="Times New Roman" panose="02020603050405020304" pitchFamily="18" charset="0"/>
                <a:cs typeface="Times New Roman" panose="02020603050405020304" pitchFamily="18" charset="0"/>
              </a:rPr>
              <a:t>Dataset</a:t>
            </a:r>
          </a:p>
        </p:txBody>
      </p:sp>
      <p:sp>
        <p:nvSpPr>
          <p:cNvPr id="3" name="Content Placeholder 2"/>
          <p:cNvSpPr>
            <a:spLocks noGrp="1"/>
          </p:cNvSpPr>
          <p:nvPr>
            <p:ph idx="1"/>
          </p:nvPr>
        </p:nvSpPr>
        <p:spPr>
          <a:xfrm>
            <a:off x="3419872" y="654316"/>
            <a:ext cx="4916510" cy="6371190"/>
          </a:xfrm>
        </p:spPr>
        <p:txBody>
          <a:bodyPr anchor="ctr">
            <a:noAutofit/>
          </a:bodyPr>
          <a:lstStyle/>
          <a:p>
            <a:pPr marL="0" indent="0">
              <a:buNone/>
            </a:pPr>
            <a:r>
              <a:rPr lang="en-US" sz="2000" b="1" u="sng" dirty="0">
                <a:latin typeface="Times New Roman" panose="02020603050405020304" pitchFamily="18" charset="0"/>
                <a:cs typeface="Times New Roman" panose="02020603050405020304" pitchFamily="18" charset="0"/>
              </a:rPr>
              <a:t>Data Set </a:t>
            </a:r>
            <a:r>
              <a:rPr lang="en-US" sz="2000" dirty="0">
                <a:latin typeface="Times New Roman" panose="02020603050405020304" pitchFamily="18" charset="0"/>
                <a:cs typeface="Times New Roman" panose="02020603050405020304" pitchFamily="18" charset="0"/>
              </a:rPr>
              <a:t>:  “Credit Card Approval Dataset” from Kaggle. </a:t>
            </a:r>
          </a:p>
          <a:p>
            <a:pPr marL="0" indent="0">
              <a:buNone/>
            </a:pPr>
            <a:r>
              <a:rPr lang="en-IN"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IN" sz="2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https://www.kaggle.com/rikdifos/credit-card-approval-prediction</a:t>
            </a:r>
            <a:endParaRPr lang="en-IN" sz="20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The data has two files as follows:</a:t>
            </a:r>
          </a:p>
          <a:p>
            <a:pPr marL="0" indent="0">
              <a:buNone/>
            </a:pPr>
            <a:endParaRPr lang="en-IN" sz="2000" dirty="0">
              <a:latin typeface="Times New Roman" panose="02020603050405020304" pitchFamily="18" charset="0"/>
              <a:cs typeface="Times New Roman" panose="02020603050405020304" pitchFamily="18" charset="0"/>
            </a:endParaRPr>
          </a:p>
          <a:p>
            <a:pPr lvl="1"/>
            <a:r>
              <a:rPr lang="en-US" sz="2000" b="1" u="sng" dirty="0">
                <a:latin typeface="Times New Roman" panose="02020603050405020304" pitchFamily="18" charset="0"/>
                <a:cs typeface="Times New Roman" panose="02020603050405020304" pitchFamily="18" charset="0"/>
              </a:rPr>
              <a:t>Application Record: </a:t>
            </a:r>
            <a:r>
              <a:rPr lang="en-US" sz="2000" dirty="0">
                <a:latin typeface="Times New Roman" panose="02020603050405020304" pitchFamily="18" charset="0"/>
                <a:cs typeface="Times New Roman" panose="02020603050405020304" pitchFamily="18" charset="0"/>
              </a:rPr>
              <a:t>It contains 438,557 applicant records with 18 columns which includes features such as total income, education type, occupation type, days employed etc.</a:t>
            </a:r>
          </a:p>
          <a:p>
            <a:pPr marL="457200" lvl="1" indent="0">
              <a:buNone/>
            </a:pPr>
            <a:endParaRPr lang="en-US" sz="2000" dirty="0">
              <a:latin typeface="Times New Roman" panose="02020603050405020304" pitchFamily="18" charset="0"/>
              <a:cs typeface="Times New Roman" panose="02020603050405020304" pitchFamily="18" charset="0"/>
            </a:endParaRPr>
          </a:p>
          <a:p>
            <a:pPr lvl="1"/>
            <a:r>
              <a:rPr lang="en-US" sz="2000" b="1" u="sng" dirty="0">
                <a:latin typeface="Times New Roman" panose="02020603050405020304" pitchFamily="18" charset="0"/>
                <a:cs typeface="Times New Roman" panose="02020603050405020304" pitchFamily="18" charset="0"/>
              </a:rPr>
              <a:t>Credit Record: </a:t>
            </a:r>
            <a:r>
              <a:rPr lang="en-US" sz="2000" dirty="0">
                <a:latin typeface="Times New Roman" panose="02020603050405020304" pitchFamily="18" charset="0"/>
                <a:cs typeface="Times New Roman" panose="02020603050405020304" pitchFamily="18" charset="0"/>
              </a:rPr>
              <a:t>It contains month balance and Status mapped with each individual credit card user ID with approximately 1,048,576 rows.</a:t>
            </a:r>
          </a:p>
          <a:p>
            <a:pPr marL="457200" lvl="1" indent="0">
              <a:buNone/>
            </a:pPr>
            <a:endParaRPr lang="en-US" sz="2000" dirty="0">
              <a:cs typeface="Times New Roman" panose="02020603050405020304" pitchFamily="18" charset="0"/>
            </a:endParaRPr>
          </a:p>
          <a:p>
            <a:pPr marL="457200" lvl="1" indent="0">
              <a:buNone/>
            </a:pPr>
            <a:endParaRPr lang="en-US" sz="2000" dirty="0">
              <a:cs typeface="Times New Roman" panose="02020603050405020304" pitchFamily="18" charset="0"/>
            </a:endParaRPr>
          </a:p>
          <a:p>
            <a:pPr marL="457200" lvl="1" indent="0">
              <a:buNone/>
            </a:pPr>
            <a:endParaRPr lang="en-US" sz="2000" dirty="0">
              <a:cs typeface="Times New Roman" panose="02020603050405020304" pitchFamily="18" charset="0"/>
            </a:endParaRPr>
          </a:p>
        </p:txBody>
      </p:sp>
    </p:spTree>
    <p:extLst>
      <p:ext uri="{BB962C8B-B14F-4D97-AF65-F5344CB8AC3E}">
        <p14:creationId xmlns:p14="http://schemas.microsoft.com/office/powerpoint/2010/main" val="332466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93" name="Oval 92">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58373" y="481038"/>
            <a:ext cx="2160135" cy="838056"/>
          </a:xfrm>
          <a:noFill/>
        </p:spPr>
        <p:txBody>
          <a:bodyPr anchor="t">
            <a:normAutofit/>
          </a:bodyPr>
          <a:lstStyle/>
          <a:p>
            <a:pPr algn="l"/>
            <a:r>
              <a:rPr lang="en-US" sz="3200" dirty="0">
                <a:solidFill>
                  <a:schemeClr val="bg1"/>
                </a:solidFill>
                <a:latin typeface="Times New Roman" panose="02020603050405020304" pitchFamily="18" charset="0"/>
                <a:cs typeface="Times New Roman" panose="02020603050405020304" pitchFamily="18" charset="0"/>
              </a:rPr>
              <a:t>Dataset</a:t>
            </a:r>
          </a:p>
        </p:txBody>
      </p:sp>
      <p:sp>
        <p:nvSpPr>
          <p:cNvPr id="3" name="Content Placeholder 2"/>
          <p:cNvSpPr>
            <a:spLocks noGrp="1"/>
          </p:cNvSpPr>
          <p:nvPr>
            <p:ph idx="1"/>
          </p:nvPr>
        </p:nvSpPr>
        <p:spPr>
          <a:xfrm>
            <a:off x="-117011" y="1526368"/>
            <a:ext cx="8095676" cy="466125"/>
          </a:xfrm>
          <a:noFill/>
        </p:spPr>
        <p:txBody>
          <a:bodyPr anchor="t">
            <a:normAutofit/>
          </a:bodyPr>
          <a:lstStyle/>
          <a:p>
            <a:pPr marL="457200" lvl="1" indent="0">
              <a:lnSpc>
                <a:spcPct val="90000"/>
              </a:lnSpc>
              <a:buNone/>
            </a:pPr>
            <a:r>
              <a:rPr lang="en-US" sz="2000" dirty="0">
                <a:solidFill>
                  <a:schemeClr val="bg1"/>
                </a:solidFill>
                <a:latin typeface="Times New Roman" panose="02020603050405020304" pitchFamily="18" charset="0"/>
                <a:cs typeface="Times New Roman" panose="02020603050405020304" pitchFamily="18" charset="0"/>
              </a:rPr>
              <a:t>     Credit Record :               Application Record:</a:t>
            </a:r>
          </a:p>
          <a:p>
            <a:pPr marL="457200" lvl="1" indent="0">
              <a:lnSpc>
                <a:spcPct val="90000"/>
              </a:lnSpc>
              <a:buNone/>
            </a:pPr>
            <a:endParaRPr lang="en-US" sz="1200" dirty="0">
              <a:solidFill>
                <a:schemeClr val="bg1"/>
              </a:solidFill>
              <a:cs typeface="Times New Roman" panose="02020603050405020304" pitchFamily="18" charset="0"/>
            </a:endParaRPr>
          </a:p>
        </p:txBody>
      </p:sp>
      <p:sp>
        <p:nvSpPr>
          <p:cNvPr id="102" name="Rectangle 10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105" name="Straight Connector 10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111" name="Straight Connector 11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287D810A-FBCD-4B7D-BB30-FBE047FDB883}"/>
              </a:ext>
            </a:extLst>
          </p:cNvPr>
          <p:cNvPicPr>
            <a:picLocks noChangeAspect="1"/>
          </p:cNvPicPr>
          <p:nvPr/>
        </p:nvPicPr>
        <p:blipFill>
          <a:blip r:embed="rId2"/>
          <a:stretch>
            <a:fillRect/>
          </a:stretch>
        </p:blipFill>
        <p:spPr>
          <a:xfrm>
            <a:off x="578152" y="2307066"/>
            <a:ext cx="1911405" cy="4087805"/>
          </a:xfrm>
          <a:prstGeom prst="rect">
            <a:avLst/>
          </a:prstGeom>
        </p:spPr>
      </p:pic>
      <p:grpSp>
        <p:nvGrpSpPr>
          <p:cNvPr id="116" name="Group 115">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17545" y="2954577"/>
            <a:ext cx="304800" cy="322326"/>
            <a:chOff x="215328" y="-46937"/>
            <a:chExt cx="304800" cy="2773841"/>
          </a:xfrm>
        </p:grpSpPr>
        <p:cxnSp>
          <p:nvCxnSpPr>
            <p:cNvPr id="117" name="Straight Connector 116">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F72D45DB-2BF4-48E8-9985-AE83D7F083E4}"/>
              </a:ext>
            </a:extLst>
          </p:cNvPr>
          <p:cNvPicPr>
            <a:picLocks noChangeAspect="1"/>
          </p:cNvPicPr>
          <p:nvPr/>
        </p:nvPicPr>
        <p:blipFill>
          <a:blip r:embed="rId3"/>
          <a:stretch>
            <a:fillRect/>
          </a:stretch>
        </p:blipFill>
        <p:spPr>
          <a:xfrm>
            <a:off x="2905357" y="2301275"/>
            <a:ext cx="5903096" cy="4087805"/>
          </a:xfrm>
          <a:prstGeom prst="rect">
            <a:avLst/>
          </a:prstGeom>
        </p:spPr>
      </p:pic>
    </p:spTree>
    <p:extLst>
      <p:ext uri="{BB962C8B-B14F-4D97-AF65-F5344CB8AC3E}">
        <p14:creationId xmlns:p14="http://schemas.microsoft.com/office/powerpoint/2010/main" val="16102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EA478-DDA9-4F50-BD18-EEF082DCECD9}"/>
              </a:ext>
            </a:extLst>
          </p:cNvPr>
          <p:cNvSpPr>
            <a:spLocks noGrp="1"/>
          </p:cNvSpPr>
          <p:nvPr>
            <p:ph type="title"/>
          </p:nvPr>
        </p:nvSpPr>
        <p:spPr>
          <a:xfrm>
            <a:off x="135612" y="487265"/>
            <a:ext cx="2888547" cy="1155796"/>
          </a:xfrm>
        </p:spPr>
        <p:txBody>
          <a:bodyPr vert="horz" lIns="91440" tIns="45720" rIns="91440" bIns="45720" rtlCol="0" anchor="b">
            <a:normAutofit fontScale="90000"/>
          </a:bodyPr>
          <a:lstStyle/>
          <a:p>
            <a:r>
              <a:rPr lang="en-US" sz="3500" b="1" kern="1200" dirty="0">
                <a:latin typeface="Times New Roman" panose="02020603050405020304" pitchFamily="18" charset="0"/>
                <a:cs typeface="Times New Roman" panose="02020603050405020304" pitchFamily="18" charset="0"/>
              </a:rPr>
              <a:t>Visualization of Dataset</a:t>
            </a:r>
          </a:p>
        </p:txBody>
      </p:sp>
      <p:sp>
        <p:nvSpPr>
          <p:cNvPr id="21" name="Content Placeholder 20">
            <a:extLst>
              <a:ext uri="{FF2B5EF4-FFF2-40B4-BE49-F238E27FC236}">
                <a16:creationId xmlns:a16="http://schemas.microsoft.com/office/drawing/2014/main" id="{E3239A15-8E38-42AA-A050-F19D79C9C801}"/>
              </a:ext>
            </a:extLst>
          </p:cNvPr>
          <p:cNvSpPr>
            <a:spLocks noGrp="1"/>
          </p:cNvSpPr>
          <p:nvPr>
            <p:ph idx="1"/>
          </p:nvPr>
        </p:nvSpPr>
        <p:spPr>
          <a:xfrm>
            <a:off x="214886" y="1999460"/>
            <a:ext cx="2888547" cy="4044939"/>
          </a:xfrm>
        </p:spPr>
        <p:txBody>
          <a:bodyPr anchor="t">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Using Tableau for visual representation of data.</a:t>
            </a:r>
          </a:p>
          <a:p>
            <a:pPr marL="0" indent="0">
              <a:buNone/>
            </a:pPr>
            <a:endParaRPr lang="en-US" sz="1800" dirty="0">
              <a:latin typeface="Times New Roman" panose="02020603050405020304" pitchFamily="18" charset="0"/>
              <a:cs typeface="Times New Roman" panose="02020603050405020304" pitchFamily="18" charset="0"/>
            </a:endParaRPr>
          </a:p>
          <a:p>
            <a:pPr>
              <a:buAutoNum type="arabicPeriod"/>
            </a:pPr>
            <a:r>
              <a:rPr lang="en-US" sz="1800" dirty="0">
                <a:latin typeface="Times New Roman" panose="02020603050405020304" pitchFamily="18" charset="0"/>
                <a:cs typeface="Times New Roman" panose="02020603050405020304" pitchFamily="18" charset="0"/>
              </a:rPr>
              <a:t>Visualization of the Total Amount of Income for each Occupation Type from Application Records.</a:t>
            </a:r>
          </a:p>
          <a:p>
            <a:pPr>
              <a:buAutoNum type="arabicPeriod"/>
            </a:pPr>
            <a:r>
              <a:rPr lang="en-US" sz="1800" dirty="0">
                <a:latin typeface="Times New Roman" panose="02020603050405020304" pitchFamily="18" charset="0"/>
                <a:cs typeface="Times New Roman" panose="02020603050405020304" pitchFamily="18" charset="0"/>
              </a:rPr>
              <a:t>Visualization of the status calculated corresponding to the monthly balance from Credit Records.</a:t>
            </a:r>
          </a:p>
          <a:p>
            <a:pPr marL="0" indent="0">
              <a:buNone/>
            </a:pPr>
            <a:r>
              <a:rPr lang="en-US" sz="1700" dirty="0"/>
              <a:t> </a:t>
            </a:r>
          </a:p>
        </p:txBody>
      </p:sp>
      <p:sp>
        <p:nvSpPr>
          <p:cNvPr id="71" name="Rectangle 7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4422230-3324-487E-B3EA-75949469DD37}"/>
              </a:ext>
            </a:extLst>
          </p:cNvPr>
          <p:cNvPicPr>
            <a:picLocks noChangeAspect="1"/>
          </p:cNvPicPr>
          <p:nvPr/>
        </p:nvPicPr>
        <p:blipFill>
          <a:blip r:embed="rId2"/>
          <a:stretch>
            <a:fillRect/>
          </a:stretch>
        </p:blipFill>
        <p:spPr>
          <a:xfrm>
            <a:off x="3318320" y="251597"/>
            <a:ext cx="5166358" cy="2874205"/>
          </a:xfrm>
          <a:prstGeom prst="rect">
            <a:avLst/>
          </a:prstGeom>
        </p:spPr>
      </p:pic>
      <p:pic>
        <p:nvPicPr>
          <p:cNvPr id="4" name="Picture 3">
            <a:extLst>
              <a:ext uri="{FF2B5EF4-FFF2-40B4-BE49-F238E27FC236}">
                <a16:creationId xmlns:a16="http://schemas.microsoft.com/office/drawing/2014/main" id="{B026C179-05B4-4A15-8116-C16F536584D6}"/>
              </a:ext>
            </a:extLst>
          </p:cNvPr>
          <p:cNvPicPr>
            <a:picLocks noChangeAspect="1"/>
          </p:cNvPicPr>
          <p:nvPr/>
        </p:nvPicPr>
        <p:blipFill>
          <a:blip r:embed="rId3"/>
          <a:stretch>
            <a:fillRect/>
          </a:stretch>
        </p:blipFill>
        <p:spPr>
          <a:xfrm>
            <a:off x="3103433" y="3239912"/>
            <a:ext cx="5792784" cy="3100759"/>
          </a:xfrm>
          <a:prstGeom prst="rect">
            <a:avLst/>
          </a:prstGeom>
        </p:spPr>
      </p:pic>
    </p:spTree>
    <p:extLst>
      <p:ext uri="{BB962C8B-B14F-4D97-AF65-F5344CB8AC3E}">
        <p14:creationId xmlns:p14="http://schemas.microsoft.com/office/powerpoint/2010/main" val="418214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7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Rectangle 7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9BB42-5511-4E45-8151-699EAE7013B2}"/>
              </a:ext>
            </a:extLst>
          </p:cNvPr>
          <p:cNvSpPr>
            <a:spLocks noGrp="1"/>
          </p:cNvSpPr>
          <p:nvPr>
            <p:ph type="title"/>
          </p:nvPr>
        </p:nvSpPr>
        <p:spPr>
          <a:xfrm>
            <a:off x="-324544" y="650389"/>
            <a:ext cx="3208897" cy="3387497"/>
          </a:xfrm>
        </p:spPr>
        <p:txBody>
          <a:bodyPr anchor="b">
            <a:normAutofit/>
          </a:bodyPr>
          <a:lstStyle/>
          <a:p>
            <a:pPr algn="r"/>
            <a:r>
              <a:rPr lang="en-US" sz="3200" dirty="0">
                <a:solidFill>
                  <a:srgbClr val="FFFFFF"/>
                </a:solidFill>
                <a:latin typeface="Times New Roman" panose="02020603050405020304" pitchFamily="18" charset="0"/>
                <a:cs typeface="Times New Roman" panose="02020603050405020304" pitchFamily="18" charset="0"/>
              </a:rPr>
              <a:t>Pre-Processing</a:t>
            </a:r>
          </a:p>
        </p:txBody>
      </p:sp>
      <p:sp>
        <p:nvSpPr>
          <p:cNvPr id="3" name="Content Placeholder 2">
            <a:extLst>
              <a:ext uri="{FF2B5EF4-FFF2-40B4-BE49-F238E27FC236}">
                <a16:creationId xmlns:a16="http://schemas.microsoft.com/office/drawing/2014/main" id="{C9CEF469-194A-44BB-8B54-F66758C932B9}"/>
              </a:ext>
            </a:extLst>
          </p:cNvPr>
          <p:cNvSpPr>
            <a:spLocks noGrp="1"/>
          </p:cNvSpPr>
          <p:nvPr>
            <p:ph idx="1"/>
          </p:nvPr>
        </p:nvSpPr>
        <p:spPr>
          <a:xfrm>
            <a:off x="3250905" y="1124744"/>
            <a:ext cx="5273300" cy="5546047"/>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Data pre-processing allows users to remove unwanted data and to fill out missing values so that user will have </a:t>
            </a:r>
            <a:r>
              <a:rPr lang="en-IN" sz="2000" dirty="0">
                <a:latin typeface="Times New Roman" panose="02020603050405020304" pitchFamily="18" charset="0"/>
                <a:cs typeface="Times New Roman" panose="02020603050405020304" pitchFamily="18" charset="0"/>
              </a:rPr>
              <a:t>more valuable information to perform mining operations.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The below pre-processing steps are performed on our data:</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Check for duplicates and remove the duplicate fields</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Check for missing values and Fill missing values with relevant data</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Drop columns that might not contribute much for analysis.</a:t>
            </a:r>
          </a:p>
          <a:p>
            <a:pPr marL="0" indent="0">
              <a:buNone/>
            </a:pPr>
            <a:endParaRPr lang="en-IN" sz="1700" dirty="0"/>
          </a:p>
          <a:p>
            <a:pPr marL="0" indent="0">
              <a:buNone/>
            </a:pPr>
            <a:endParaRPr lang="en-IN" sz="1700" dirty="0"/>
          </a:p>
          <a:p>
            <a:pPr marL="0" indent="0">
              <a:buNone/>
            </a:pPr>
            <a:endParaRPr lang="en-US" sz="1700" dirty="0"/>
          </a:p>
          <a:p>
            <a:pPr marL="0" indent="0">
              <a:buNone/>
            </a:pPr>
            <a:endParaRPr lang="en-US" sz="1700" dirty="0"/>
          </a:p>
        </p:txBody>
      </p:sp>
    </p:spTree>
    <p:extLst>
      <p:ext uri="{BB962C8B-B14F-4D97-AF65-F5344CB8AC3E}">
        <p14:creationId xmlns:p14="http://schemas.microsoft.com/office/powerpoint/2010/main" val="1345119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1389</TotalTime>
  <Words>916</Words>
  <Application>Microsoft Office PowerPoint</Application>
  <PresentationFormat>On-screen Show (4:3)</PresentationFormat>
  <Paragraphs>129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Credit Card Approval Analysis</vt:lpstr>
      <vt:lpstr>Group 338</vt:lpstr>
      <vt:lpstr>Description</vt:lpstr>
      <vt:lpstr>Goal </vt:lpstr>
      <vt:lpstr>Approach</vt:lpstr>
      <vt:lpstr>Dataset</vt:lpstr>
      <vt:lpstr>Dataset</vt:lpstr>
      <vt:lpstr>Visualization of Dataset</vt:lpstr>
      <vt:lpstr>Pre-Processing</vt:lpstr>
      <vt:lpstr>Data Pre-Processing</vt:lpstr>
      <vt:lpstr>Data Pre-Processing</vt:lpstr>
      <vt:lpstr>Data Pre-Processing</vt:lpstr>
      <vt:lpstr>Data Pre-Processing</vt:lpstr>
      <vt:lpstr>Visualization of Missing Values</vt:lpstr>
      <vt:lpstr>Data Pre-Processing</vt:lpstr>
      <vt:lpstr>Data Pre-Processing</vt:lpstr>
      <vt:lpstr>Visualization of Missing Values    Visualizing the missing values in Credit Record  using Seaborn library. </vt:lpstr>
      <vt:lpstr>Data Pre-Processing</vt:lpstr>
      <vt:lpstr>Pre-Processed Data</vt:lpstr>
      <vt:lpstr>Analysis of good/bad customer</vt:lpstr>
      <vt:lpstr>Classification</vt:lpstr>
      <vt:lpstr>Classification – Logistic Regression</vt:lpstr>
      <vt:lpstr>Classification - KNN</vt:lpstr>
      <vt:lpstr>Classification-Naive Bayes Classifier </vt:lpstr>
      <vt:lpstr>Classification-Decision Tree and Random Forest </vt:lpstr>
      <vt:lpstr>Comparison of Classification Models</vt:lpstr>
      <vt:lpstr>                    Thank You!</vt:lpstr>
    </vt:vector>
  </TitlesOfParts>
  <Company>Sasol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dc:creator>
  <cp:lastModifiedBy>Hashmitha Shantharam</cp:lastModifiedBy>
  <cp:revision>287</cp:revision>
  <dcterms:created xsi:type="dcterms:W3CDTF">2021-05-04T11:59:39Z</dcterms:created>
  <dcterms:modified xsi:type="dcterms:W3CDTF">2021-05-10T09:22:47Z</dcterms:modified>
</cp:coreProperties>
</file>