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eague Spartan" charset="1" panose="00000800000000000000"/>
      <p:regular r:id="rId20"/>
    </p:embeddedFont>
    <p:embeddedFont>
      <p:font typeface="Poppins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Raleway Bold" charset="1" panose="00000000000000000000"/>
      <p:regular r:id="rId23"/>
    </p:embeddedFont>
    <p:embeddedFont>
      <p:font typeface="Open Sans Bold" charset="1" panose="020B08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95010" y="-65981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6080227">
            <a:off x="1144942" y="-2454670"/>
            <a:ext cx="2879509" cy="6230221"/>
            <a:chOff x="0" y="0"/>
            <a:chExt cx="3839345" cy="830696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862420" cy="7281052"/>
              <a:chOff x="0" y="0"/>
              <a:chExt cx="424452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2445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24452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B3D6C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76926" y="1025909"/>
              <a:ext cx="2862420" cy="7281052"/>
              <a:chOff x="0" y="0"/>
              <a:chExt cx="424452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2445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24452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C2E7D7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3887605">
            <a:off x="14138449" y="7948519"/>
            <a:ext cx="2296553" cy="4676961"/>
            <a:chOff x="0" y="0"/>
            <a:chExt cx="3062070" cy="623594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3" id="23"/>
          <p:cNvSpPr txBox="true"/>
          <p:nvPr/>
        </p:nvSpPr>
        <p:spPr>
          <a:xfrm rot="0">
            <a:off x="1028700" y="3457575"/>
            <a:ext cx="14258025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2"/>
              </a:lnSpc>
            </a:pPr>
            <a:r>
              <a:rPr lang="en-US" sz="7401" spc="-444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Análisis de Producción y Prototipo de Control de Ingreso con Reconocimiento Facial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6876232"/>
            <a:ext cx="1425802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Sprint 1 – Investigación y Preparación del Proyecto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2095500"/>
            <a:ext cx="5860752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Trabajo Práctico Inicial</a:t>
            </a: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62453" y="7606372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328995" y="-1996333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15529339" y="-861045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89A7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508647" y="2343150"/>
            <a:ext cx="1315380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b="true" sz="7400" i="true" spc="-444">
                <a:solidFill>
                  <a:srgbClr val="E8F6E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PERDIDA DE ALIMENTOS (PA)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50197" y="4655245"/>
            <a:ext cx="13270706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C2E7D7"/>
                </a:solidFill>
                <a:latin typeface="Poppins"/>
                <a:ea typeface="Poppins"/>
                <a:cs typeface="Poppins"/>
                <a:sym typeface="Poppins"/>
              </a:rPr>
              <a:t>Productos aptos para el consumo humano que directa o indirectamente salen de la cadena de suministro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81664" y="3142190"/>
            <a:ext cx="10891951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6"/>
              </a:lnSpc>
            </a:pPr>
            <a:r>
              <a:rPr lang="en-US" sz="4205" b="true">
                <a:solidFill>
                  <a:srgbClr val="B3D6C9"/>
                </a:solidFill>
                <a:latin typeface="Poppins Bold"/>
                <a:ea typeface="Poppins Bold"/>
                <a:cs typeface="Poppins Bold"/>
                <a:sym typeface="Poppins Bold"/>
              </a:rPr>
              <a:t>Una problemática de las PyMES alimenticias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08647" y="6103045"/>
            <a:ext cx="13270706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C2E7D7"/>
                </a:solidFill>
                <a:latin typeface="Poppins"/>
                <a:ea typeface="Poppins"/>
                <a:cs typeface="Poppins"/>
                <a:sym typeface="Poppins"/>
              </a:rPr>
              <a:t>Se incluyen las pérdidas producidas durante el almacenamiento, el transporte y la elaboración, así como los productos importados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5344610" y="4132965"/>
            <a:ext cx="11313586" cy="5273561"/>
          </a:xfrm>
          <a:custGeom>
            <a:avLst/>
            <a:gdLst/>
            <a:ahLst/>
            <a:cxnLst/>
            <a:rect r="r" b="b" t="t" l="l"/>
            <a:pathLst>
              <a:path h="5273561" w="11313586">
                <a:moveTo>
                  <a:pt x="0" y="0"/>
                </a:moveTo>
                <a:lnTo>
                  <a:pt x="11313586" y="0"/>
                </a:lnTo>
                <a:lnTo>
                  <a:pt x="11313586" y="5273560"/>
                </a:lnTo>
                <a:lnTo>
                  <a:pt x="0" y="5273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2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29411" y="642279"/>
            <a:ext cx="12756041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b="true" sz="6900" i="true" spc="-414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ALGUNOS DATOS RELACIONADOS...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29411" y="2836912"/>
            <a:ext cx="12756041" cy="139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55BD9B"/>
                </a:solidFill>
                <a:latin typeface="Poppins"/>
                <a:ea typeface="Poppins"/>
                <a:cs typeface="Poppins"/>
                <a:sym typeface="Poppins"/>
              </a:rPr>
              <a:t>En Argentina se estimó que se pierden o desperdician alrededor de 16 millones de toneladas de alimentos,  equivalente al 12,5% de lo producido.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13498888" y="6533002"/>
            <a:ext cx="4364847" cy="8889072"/>
            <a:chOff x="0" y="0"/>
            <a:chExt cx="5819796" cy="1185209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338943" cy="10388363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80853" y="1463733"/>
              <a:ext cx="4338943" cy="10388363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1348154">
            <a:off x="-671092" y="-1765935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454957" y="4269303"/>
            <a:ext cx="14783622" cy="5285145"/>
          </a:xfrm>
          <a:custGeom>
            <a:avLst/>
            <a:gdLst/>
            <a:ahLst/>
            <a:cxnLst/>
            <a:rect r="r" b="b" t="t" l="l"/>
            <a:pathLst>
              <a:path h="5285145" w="14783622">
                <a:moveTo>
                  <a:pt x="0" y="0"/>
                </a:moveTo>
                <a:lnTo>
                  <a:pt x="14783623" y="0"/>
                </a:lnTo>
                <a:lnTo>
                  <a:pt x="14783623" y="5285145"/>
                </a:lnTo>
                <a:lnTo>
                  <a:pt x="0" y="5285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54957" y="118562"/>
            <a:ext cx="9364673" cy="312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b="true" sz="9600" i="true" spc="-576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Conjunto de datos simulados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01505" y="1282659"/>
            <a:ext cx="605407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¿Qué definimos como nuestro conjunto de datos?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31001" y="3115207"/>
            <a:ext cx="11225997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Seguimiento y control de una PyME elaboradora de productos lácteos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13498888" y="6533002"/>
            <a:ext cx="4364847" cy="8889072"/>
            <a:chOff x="0" y="0"/>
            <a:chExt cx="5819796" cy="1185209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338943" cy="10388363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80853" y="1463733"/>
              <a:ext cx="4338943" cy="10388363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2212570">
            <a:off x="-556465" y="-1831439"/>
            <a:ext cx="2560435" cy="5214361"/>
            <a:chOff x="0" y="0"/>
            <a:chExt cx="3413913" cy="695248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545239" cy="6093850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868674" y="858631"/>
              <a:ext cx="2545239" cy="6093850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1477051" y="3974134"/>
            <a:ext cx="4035233" cy="2017617"/>
            <a:chOff x="0" y="0"/>
            <a:chExt cx="81280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Cantidad de materia prima utilizada (kg)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81755" y="1102785"/>
            <a:ext cx="6169124" cy="206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1"/>
              </a:lnSpc>
            </a:pPr>
            <a:r>
              <a:rPr lang="en-US" b="true" sz="6324" i="true" spc="-379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Conjunto de datos simulados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55314" y="3115207"/>
            <a:ext cx="605407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Columnas importantes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611744" y="3974134"/>
            <a:ext cx="4035233" cy="2017617"/>
            <a:chOff x="0" y="0"/>
            <a:chExt cx="812800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Cantidad de producto producido (kg)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798348" y="3974134"/>
            <a:ext cx="4035233" cy="2017617"/>
            <a:chOff x="0" y="0"/>
            <a:chExt cx="812800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Grado de transformación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77051" y="6410377"/>
            <a:ext cx="4035233" cy="2017617"/>
            <a:chOff x="0" y="0"/>
            <a:chExt cx="812800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Costo y precio por kg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763114" y="6410377"/>
            <a:ext cx="4035233" cy="2017617"/>
            <a:chOff x="0" y="0"/>
            <a:chExt cx="812800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Seguimiento de desperdicio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95010" y="-65981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6080227">
            <a:off x="1144942" y="-2454670"/>
            <a:ext cx="2879509" cy="6230221"/>
            <a:chOff x="0" y="0"/>
            <a:chExt cx="3839345" cy="830696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862420" cy="7281052"/>
              <a:chOff x="0" y="0"/>
              <a:chExt cx="424452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2445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24452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B3D6C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76926" y="1025909"/>
              <a:ext cx="2862420" cy="7281052"/>
              <a:chOff x="0" y="0"/>
              <a:chExt cx="424452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2445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24452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C2E7D7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3887605">
            <a:off x="14138449" y="7948519"/>
            <a:ext cx="2296553" cy="4676961"/>
            <a:chOff x="0" y="0"/>
            <a:chExt cx="3062070" cy="6235948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3" id="23"/>
          <p:cNvSpPr txBox="true"/>
          <p:nvPr/>
        </p:nvSpPr>
        <p:spPr>
          <a:xfrm rot="0">
            <a:off x="3841999" y="4906335"/>
            <a:ext cx="14258025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2"/>
              </a:lnSpc>
            </a:pPr>
            <a:r>
              <a:rPr lang="en-US" sz="7401" spc="-444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¡Gracias por escuchar!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6823858">
            <a:off x="16457829" y="5409884"/>
            <a:ext cx="2296553" cy="4676961"/>
            <a:chOff x="0" y="0"/>
            <a:chExt cx="3062070" cy="623594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3698025" y="1692705"/>
            <a:ext cx="10891951" cy="2209800"/>
            <a:chOff x="0" y="0"/>
            <a:chExt cx="14522601" cy="294640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0"/>
              <a:ext cx="14522601" cy="2019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999"/>
                </a:lnSpc>
              </a:pPr>
              <a:r>
                <a:rPr lang="en-US" b="true" sz="9999" i="true" spc="-599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INTRODUCCIÓN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2057400"/>
              <a:ext cx="14522601" cy="88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6"/>
                </a:lnSpc>
              </a:pPr>
              <a:r>
                <a:rPr lang="en-US" sz="4205" b="true">
                  <a:solidFill>
                    <a:srgbClr val="55BD9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Temas importantes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698025" y="4577956"/>
            <a:ext cx="10891951" cy="383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-21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Equipo de trabajo</a:t>
            </a:r>
          </a:p>
          <a:p>
            <a:pPr algn="ctr">
              <a:lnSpc>
                <a:spcPts val="4320"/>
              </a:lnSpc>
            </a:pPr>
            <a:r>
              <a:rPr lang="en-US" sz="3600" spc="-21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Objetivos</a:t>
            </a:r>
          </a:p>
          <a:p>
            <a:pPr algn="ctr">
              <a:lnSpc>
                <a:spcPts val="4320"/>
              </a:lnSpc>
            </a:pPr>
            <a:r>
              <a:rPr lang="en-US" sz="3600" spc="-21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Tecnologías de reconocimiento facial </a:t>
            </a:r>
          </a:p>
          <a:p>
            <a:pPr algn="ctr">
              <a:lnSpc>
                <a:spcPts val="4320"/>
              </a:lnSpc>
            </a:pPr>
            <a:r>
              <a:rPr lang="en-US" sz="3600" spc="-21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Proceso productivo de una PyME Alimenticia</a:t>
            </a:r>
          </a:p>
          <a:p>
            <a:pPr algn="ctr">
              <a:lnSpc>
                <a:spcPts val="4320"/>
              </a:lnSpc>
            </a:pPr>
            <a:r>
              <a:rPr lang="en-US" sz="3600" spc="-21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Un gran problema en el proceso productivo</a:t>
            </a:r>
          </a:p>
          <a:p>
            <a:pPr algn="ctr">
              <a:lnSpc>
                <a:spcPts val="4320"/>
              </a:lnSpc>
            </a:pPr>
            <a:r>
              <a:rPr lang="en-US" sz="3600" spc="-21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Conjunto de datos simulados</a:t>
            </a:r>
          </a:p>
          <a:p>
            <a:pPr algn="ctr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13859842" y="2457008"/>
            <a:ext cx="2296553" cy="11881557"/>
            <a:chOff x="0" y="0"/>
            <a:chExt cx="3062070" cy="1584207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6" id="16"/>
          <p:cNvSpPr txBox="true"/>
          <p:nvPr/>
        </p:nvSpPr>
        <p:spPr>
          <a:xfrm rot="0">
            <a:off x="3071384" y="1147791"/>
            <a:ext cx="1193673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 i="true" spc="-359">
                <a:solidFill>
                  <a:srgbClr val="C2E7D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Equipo de Trabajo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93877" y="3893941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Francisco San Martin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93877" y="4436866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C2E7D7"/>
                </a:solidFill>
                <a:latin typeface="Poppins"/>
                <a:ea typeface="Poppins"/>
                <a:cs typeface="Poppins"/>
                <a:sym typeface="Poppins"/>
              </a:rPr>
              <a:t>Líder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93877" y="5105400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Luiz Angel Alcarraz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93877" y="5682383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C2E7D7"/>
                </a:solidFill>
                <a:latin typeface="Poppins"/>
                <a:ea typeface="Poppins"/>
                <a:cs typeface="Poppins"/>
                <a:sym typeface="Poppins"/>
              </a:rPr>
              <a:t>Técnico/Dev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93877" y="6396284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Martin Ojeda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93877" y="6939209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C2E7D7"/>
                </a:solidFill>
                <a:latin typeface="Poppins"/>
                <a:ea typeface="Poppins"/>
                <a:cs typeface="Poppins"/>
                <a:sym typeface="Poppins"/>
              </a:rPr>
              <a:t>Dev/UX-UI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93877" y="2637496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Augusto Fuertes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89628" y="3218521"/>
            <a:ext cx="550024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C2E7D7"/>
                </a:solidFill>
                <a:latin typeface="Poppins"/>
                <a:ea typeface="Poppins"/>
                <a:cs typeface="Poppins"/>
                <a:sym typeface="Poppins"/>
              </a:rPr>
              <a:t>Analista/Dev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23858">
            <a:off x="16901729" y="-640673"/>
            <a:ext cx="1343405" cy="2735864"/>
            <a:chOff x="0" y="0"/>
            <a:chExt cx="1791207" cy="36478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35433" cy="3197313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455775" y="450505"/>
              <a:ext cx="1335433" cy="3197313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4825435" cy="8229600"/>
            <a:chOff x="0" y="0"/>
            <a:chExt cx="6433913" cy="1097280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30454" t="0" r="30454" b="0"/>
            <a:stretch>
              <a:fillRect/>
            </a:stretch>
          </p:blipFill>
          <p:spPr>
            <a:xfrm flipH="false" flipV="false">
              <a:off x="0" y="0"/>
              <a:ext cx="6433913" cy="1097280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3887605">
            <a:off x="325587" y="7438563"/>
            <a:ext cx="2296553" cy="4676961"/>
            <a:chOff x="0" y="0"/>
            <a:chExt cx="3062070" cy="623594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8" id="18"/>
          <p:cNvSpPr txBox="true"/>
          <p:nvPr/>
        </p:nvSpPr>
        <p:spPr>
          <a:xfrm rot="0">
            <a:off x="6367349" y="2414427"/>
            <a:ext cx="10891951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i="true" spc="-480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DEL SPRINT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39472" y="5086350"/>
            <a:ext cx="10891951" cy="263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4159"/>
              </a:lnSpc>
              <a:buFont typeface="Arial"/>
              <a:buChar char="•"/>
            </a:pPr>
            <a:r>
              <a:rPr lang="en-US" b="true" sz="3199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Análisis de tecnologías de reconocimiento facial</a:t>
            </a:r>
          </a:p>
          <a:p>
            <a:pPr algn="l" marL="690879" indent="-345439" lvl="1">
              <a:lnSpc>
                <a:spcPts val="4159"/>
              </a:lnSpc>
              <a:buFont typeface="Arial"/>
              <a:buChar char="•"/>
            </a:pPr>
            <a:r>
              <a:rPr lang="en-US" b="true" sz="3199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Investigación de procesos productivos</a:t>
            </a:r>
          </a:p>
          <a:p>
            <a:pPr algn="l" marL="690879" indent="-345439" lvl="1">
              <a:lnSpc>
                <a:spcPts val="4159"/>
              </a:lnSpc>
              <a:buFont typeface="Arial"/>
              <a:buChar char="•"/>
            </a:pPr>
            <a:r>
              <a:rPr lang="en-US" b="true" sz="3199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Definición del conjunto de datos simulados</a:t>
            </a:r>
          </a:p>
          <a:p>
            <a:pPr algn="l">
              <a:lnSpc>
                <a:spcPts val="4159"/>
              </a:lnSpc>
            </a:pPr>
          </a:p>
          <a:p>
            <a:pPr algn="l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D7A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887605">
            <a:off x="17139724" y="5205963"/>
            <a:ext cx="2296553" cy="4676961"/>
            <a:chOff x="0" y="0"/>
            <a:chExt cx="3062070" cy="62359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6545328">
            <a:off x="5025634" y="-5769264"/>
            <a:ext cx="2296553" cy="11881557"/>
            <a:chOff x="0" y="0"/>
            <a:chExt cx="3062070" cy="1584207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2742831"/>
              </a:xfrm>
              <a:custGeom>
                <a:avLst/>
                <a:gdLst/>
                <a:ahLst/>
                <a:cxnLst/>
                <a:rect r="r" b="b" t="t" l="l"/>
                <a:pathLst>
                  <a:path h="2742831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3129726" y="4736316"/>
            <a:ext cx="4691670" cy="1543050"/>
            <a:chOff x="0" y="0"/>
            <a:chExt cx="1235666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35666" cy="406400"/>
            </a:xfrm>
            <a:custGeom>
              <a:avLst/>
              <a:gdLst/>
              <a:ahLst/>
              <a:cxnLst/>
              <a:rect r="r" b="b" t="t" l="l"/>
              <a:pathLst>
                <a:path h="406400" w="1235666">
                  <a:moveTo>
                    <a:pt x="1032466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1032466" y="406400"/>
                  </a:lnTo>
                  <a:lnTo>
                    <a:pt x="1235666" y="203200"/>
                  </a:lnTo>
                  <a:lnTo>
                    <a:pt x="1032466" y="0"/>
                  </a:lnTo>
                  <a:close/>
                </a:path>
              </a:pathLst>
            </a:custGeom>
            <a:solidFill>
              <a:srgbClr val="389A7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-76200"/>
              <a:ext cx="930866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OpenCV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053401" y="1625277"/>
            <a:ext cx="12181197" cy="2615739"/>
            <a:chOff x="0" y="0"/>
            <a:chExt cx="16241597" cy="348765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16241597" cy="2447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b="true" sz="6000" i="true" spc="-359">
                  <a:solidFill>
                    <a:srgbClr val="C2E7D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Tecnologias de reconocimiento facial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725651"/>
              <a:ext cx="16241597" cy="76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C2E7D7"/>
                  </a:solidFill>
                  <a:latin typeface="Poppins"/>
                  <a:ea typeface="Poppins"/>
                  <a:cs typeface="Poppins"/>
                  <a:sym typeface="Poppins"/>
                </a:rPr>
                <a:t>Opciones tenidas en cuenta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053349" y="4736316"/>
            <a:ext cx="4691670" cy="1543050"/>
            <a:chOff x="0" y="0"/>
            <a:chExt cx="1235666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35666" cy="406400"/>
            </a:xfrm>
            <a:custGeom>
              <a:avLst/>
              <a:gdLst/>
              <a:ahLst/>
              <a:cxnLst/>
              <a:rect r="r" b="b" t="t" l="l"/>
              <a:pathLst>
                <a:path h="406400" w="1235666">
                  <a:moveTo>
                    <a:pt x="1032466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1032466" y="406400"/>
                  </a:lnTo>
                  <a:lnTo>
                    <a:pt x="1235666" y="203200"/>
                  </a:lnTo>
                  <a:lnTo>
                    <a:pt x="1032466" y="0"/>
                  </a:lnTo>
                  <a:close/>
                </a:path>
              </a:pathLst>
            </a:custGeom>
            <a:solidFill>
              <a:srgbClr val="389A7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52400" y="-76200"/>
              <a:ext cx="930866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FaceAPI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053349" y="6772918"/>
            <a:ext cx="4691670" cy="1543050"/>
            <a:chOff x="0" y="0"/>
            <a:chExt cx="1235666" cy="406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35666" cy="406400"/>
            </a:xfrm>
            <a:custGeom>
              <a:avLst/>
              <a:gdLst/>
              <a:ahLst/>
              <a:cxnLst/>
              <a:rect r="r" b="b" t="t" l="l"/>
              <a:pathLst>
                <a:path h="406400" w="1235666">
                  <a:moveTo>
                    <a:pt x="1032466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1032466" y="406400"/>
                  </a:lnTo>
                  <a:lnTo>
                    <a:pt x="1235666" y="203200"/>
                  </a:lnTo>
                  <a:lnTo>
                    <a:pt x="1032466" y="0"/>
                  </a:lnTo>
                  <a:close/>
                </a:path>
              </a:pathLst>
            </a:custGeom>
            <a:solidFill>
              <a:srgbClr val="389A7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52400" y="-76200"/>
              <a:ext cx="930866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DeepFace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129726" y="6774666"/>
            <a:ext cx="4691670" cy="1581403"/>
            <a:chOff x="0" y="0"/>
            <a:chExt cx="1235666" cy="41650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35666" cy="416501"/>
            </a:xfrm>
            <a:custGeom>
              <a:avLst/>
              <a:gdLst/>
              <a:ahLst/>
              <a:cxnLst/>
              <a:rect r="r" b="b" t="t" l="l"/>
              <a:pathLst>
                <a:path h="416501" w="1235666">
                  <a:moveTo>
                    <a:pt x="1032466" y="0"/>
                  </a:moveTo>
                  <a:lnTo>
                    <a:pt x="203200" y="0"/>
                  </a:lnTo>
                  <a:lnTo>
                    <a:pt x="0" y="208251"/>
                  </a:lnTo>
                  <a:lnTo>
                    <a:pt x="203200" y="416501"/>
                  </a:lnTo>
                  <a:lnTo>
                    <a:pt x="1032466" y="416501"/>
                  </a:lnTo>
                  <a:lnTo>
                    <a:pt x="1235666" y="208251"/>
                  </a:lnTo>
                  <a:lnTo>
                    <a:pt x="1032466" y="0"/>
                  </a:lnTo>
                  <a:close/>
                </a:path>
              </a:pathLst>
            </a:custGeom>
            <a:solidFill>
              <a:srgbClr val="389A7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52400" y="-76200"/>
              <a:ext cx="930866" cy="492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Amazon Rekognition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23858">
            <a:off x="-494394" y="4824886"/>
            <a:ext cx="3046188" cy="8242207"/>
            <a:chOff x="0" y="0"/>
            <a:chExt cx="4061584" cy="109896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610371" y="884631"/>
            <a:ext cx="15067259" cy="1753235"/>
            <a:chOff x="0" y="0"/>
            <a:chExt cx="20089678" cy="233764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85725"/>
              <a:ext cx="20089678" cy="1702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0400"/>
                </a:lnSpc>
              </a:pPr>
              <a:r>
                <a:rPr lang="en-US" b="true" sz="8000" i="true" spc="-480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OPENCV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636183"/>
              <a:ext cx="20089678" cy="701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159"/>
                </a:lnSpc>
              </a:pPr>
              <a:r>
                <a:rPr lang="en-US" sz="3199" b="true">
                  <a:solidFill>
                    <a:srgbClr val="55BD9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Nuestra elección para este proyecto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255670" y="2837890"/>
            <a:ext cx="10891951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b="true" sz="3999" spc="-119">
                <a:solidFill>
                  <a:srgbClr val="1D7A66"/>
                </a:solidFill>
                <a:latin typeface="Poppins Bold"/>
                <a:ea typeface="Poppins Bold"/>
                <a:cs typeface="Poppins Bold"/>
                <a:sym typeface="Poppins Bold"/>
              </a:rPr>
              <a:t>¿Por qué la elegimos?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10994" y="3541546"/>
            <a:ext cx="7066635" cy="444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7384" indent="-348692" lvl="1">
              <a:lnSpc>
                <a:spcPts val="3876"/>
              </a:lnSpc>
              <a:buFont typeface="Arial"/>
              <a:buChar char="•"/>
            </a:pPr>
            <a:r>
              <a:rPr lang="en-US" sz="3230" spc="-9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Accesibilidad (Documentación y tutoriales)</a:t>
            </a:r>
          </a:p>
          <a:p>
            <a:pPr algn="just">
              <a:lnSpc>
                <a:spcPts val="3876"/>
              </a:lnSpc>
            </a:pPr>
          </a:p>
          <a:p>
            <a:pPr algn="just" marL="697384" indent="-348692" lvl="1">
              <a:lnSpc>
                <a:spcPts val="3876"/>
              </a:lnSpc>
              <a:buFont typeface="Arial"/>
              <a:buChar char="•"/>
            </a:pPr>
            <a:r>
              <a:rPr lang="en-US" sz="3230" spc="-9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Familiaridad del equipo con Python</a:t>
            </a:r>
          </a:p>
          <a:p>
            <a:pPr algn="just">
              <a:lnSpc>
                <a:spcPts val="3876"/>
              </a:lnSpc>
            </a:pPr>
          </a:p>
          <a:p>
            <a:pPr algn="just" marL="697384" indent="-348692" lvl="1">
              <a:lnSpc>
                <a:spcPts val="3876"/>
              </a:lnSpc>
              <a:buFont typeface="Arial"/>
              <a:buChar char="•"/>
            </a:pPr>
            <a:r>
              <a:rPr lang="en-US" sz="3230" spc="-9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Popularidad en el sector</a:t>
            </a:r>
          </a:p>
          <a:p>
            <a:pPr algn="just">
              <a:lnSpc>
                <a:spcPts val="3876"/>
              </a:lnSpc>
            </a:pPr>
          </a:p>
          <a:p>
            <a:pPr algn="just" marL="697384" indent="-348692" lvl="1">
              <a:lnSpc>
                <a:spcPts val="3876"/>
              </a:lnSpc>
              <a:buFont typeface="Arial"/>
              <a:buChar char="•"/>
            </a:pPr>
            <a:r>
              <a:rPr lang="en-US" sz="3230" spc="-96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823858">
            <a:off x="14018050" y="-2030421"/>
            <a:ext cx="3046188" cy="8242207"/>
            <a:chOff x="0" y="0"/>
            <a:chExt cx="4061584" cy="109896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39412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339412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3887605">
            <a:off x="-437115" y="7378650"/>
            <a:ext cx="1527251" cy="3110267"/>
            <a:chOff x="0" y="0"/>
            <a:chExt cx="2036334" cy="414702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518187" cy="3634866"/>
              <a:chOff x="0" y="0"/>
              <a:chExt cx="450948" cy="107966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18147" y="512157"/>
              <a:ext cx="1518187" cy="3634866"/>
              <a:chOff x="0" y="0"/>
              <a:chExt cx="450948" cy="107966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50948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450948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6" id="16"/>
          <p:cNvSpPr/>
          <p:nvPr/>
        </p:nvSpPr>
        <p:spPr>
          <a:xfrm flipH="false" flipV="false" rot="0">
            <a:off x="10281920" y="556558"/>
            <a:ext cx="7485659" cy="9173884"/>
          </a:xfrm>
          <a:custGeom>
            <a:avLst/>
            <a:gdLst/>
            <a:ahLst/>
            <a:cxnLst/>
            <a:rect r="r" b="b" t="t" l="l"/>
            <a:pathLst>
              <a:path h="9173884" w="7485659">
                <a:moveTo>
                  <a:pt x="0" y="0"/>
                </a:moveTo>
                <a:lnTo>
                  <a:pt x="7485659" y="0"/>
                </a:lnTo>
                <a:lnTo>
                  <a:pt x="7485659" y="9173884"/>
                </a:lnTo>
                <a:lnTo>
                  <a:pt x="0" y="9173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83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20843" y="1018508"/>
            <a:ext cx="10010060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i="true" spc="-480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PROCESO PRODUCTIVO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6510" y="3537160"/>
            <a:ext cx="8150064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</a:pPr>
            <a:r>
              <a:rPr lang="en-US" sz="3000">
                <a:solidFill>
                  <a:srgbClr val="55BD9B"/>
                </a:solidFill>
                <a:latin typeface="Poppins"/>
                <a:ea typeface="Poppins"/>
                <a:cs typeface="Poppins"/>
                <a:sym typeface="Poppins"/>
              </a:rPr>
              <a:t>Conjunto de actividades que transforman </a:t>
            </a:r>
          </a:p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55BD9B"/>
                </a:solidFill>
                <a:latin typeface="Poppins"/>
                <a:ea typeface="Poppins"/>
                <a:cs typeface="Poppins"/>
                <a:sym typeface="Poppins"/>
              </a:rPr>
              <a:t>un insumo en un bien o servicio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320645">
            <a:off x="-312420" y="-1216059"/>
            <a:ext cx="1811572" cy="2735864"/>
            <a:chOff x="0" y="0"/>
            <a:chExt cx="2415429" cy="36478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00821" cy="3197313"/>
              <a:chOff x="0" y="0"/>
              <a:chExt cx="608100" cy="107966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08100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608100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14609" y="450505"/>
              <a:ext cx="1800821" cy="3197313"/>
              <a:chOff x="0" y="0"/>
              <a:chExt cx="608100" cy="10796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08100" cy="1079666"/>
              </a:xfrm>
              <a:custGeom>
                <a:avLst/>
                <a:gdLst/>
                <a:ahLst/>
                <a:cxnLst/>
                <a:rect r="r" b="b" t="t" l="l"/>
                <a:pathLst>
                  <a:path h="1079666" w="608100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468392" y="4199974"/>
            <a:ext cx="3206399" cy="1603199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Recepción de materia prima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83323" y="4492908"/>
            <a:ext cx="3086100" cy="1017332"/>
            <a:chOff x="0" y="0"/>
            <a:chExt cx="812800" cy="2679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67939"/>
            </a:xfrm>
            <a:custGeom>
              <a:avLst/>
              <a:gdLst/>
              <a:ahLst/>
              <a:cxnLst/>
              <a:rect r="r" b="b" t="t" l="l"/>
              <a:pathLst>
                <a:path h="267939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133970"/>
                  </a:lnTo>
                  <a:lnTo>
                    <a:pt x="0" y="267939"/>
                  </a:lnTo>
                  <a:lnTo>
                    <a:pt x="812800" y="267939"/>
                  </a:lnTo>
                  <a:lnTo>
                    <a:pt x="711200" y="13397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8900" y="-47625"/>
              <a:ext cx="635000" cy="315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¿Aprobado?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14759533" y="5510240"/>
            <a:ext cx="1414442" cy="1856114"/>
          </a:xfrm>
          <a:prstGeom prst="line">
            <a:avLst/>
          </a:prstGeom>
          <a:ln cap="flat" w="76200">
            <a:solidFill>
              <a:srgbClr val="324E4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>
            <a:off x="11970777" y="5510240"/>
            <a:ext cx="1151932" cy="1856114"/>
          </a:xfrm>
          <a:prstGeom prst="line">
            <a:avLst/>
          </a:prstGeom>
          <a:ln cap="flat" w="76200">
            <a:solidFill>
              <a:srgbClr val="324E4A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14630925" y="7366354"/>
            <a:ext cx="3086100" cy="1543050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Distribución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427727" y="7366354"/>
            <a:ext cx="3086100" cy="1543050"/>
            <a:chOff x="0" y="0"/>
            <a:chExt cx="81280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52400" y="-47625"/>
              <a:ext cx="508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Descarte/</a:t>
              </a:r>
            </a:p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Reproceso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096252" y="4169425"/>
            <a:ext cx="3565244" cy="1663349"/>
            <a:chOff x="0" y="0"/>
            <a:chExt cx="938994" cy="43808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38994" cy="438084"/>
            </a:xfrm>
            <a:custGeom>
              <a:avLst/>
              <a:gdLst/>
              <a:ahLst/>
              <a:cxnLst/>
              <a:rect r="r" b="b" t="t" l="l"/>
              <a:pathLst>
                <a:path h="438084" w="938994">
                  <a:moveTo>
                    <a:pt x="0" y="0"/>
                  </a:moveTo>
                  <a:lnTo>
                    <a:pt x="735794" y="0"/>
                  </a:lnTo>
                  <a:lnTo>
                    <a:pt x="938994" y="219042"/>
                  </a:lnTo>
                  <a:lnTo>
                    <a:pt x="735794" y="438084"/>
                  </a:lnTo>
                  <a:lnTo>
                    <a:pt x="0" y="438084"/>
                  </a:lnTo>
                  <a:lnTo>
                    <a:pt x="203200" y="219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77800" y="-47625"/>
              <a:ext cx="684994" cy="485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Almacenamiento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68392" y="1438275"/>
            <a:ext cx="17640153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i="true" spc="-480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CLAVES DEL PROCESO PRODUCTIVO EN PYMES ALIMENTICIAS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836731" y="6161048"/>
            <a:ext cx="337245" cy="514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6"/>
              </a:lnSpc>
            </a:pPr>
            <a:r>
              <a:rPr lang="en-US" sz="3011" b="true">
                <a:solidFill>
                  <a:srgbClr val="1D7A6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SÍ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663074" y="6161048"/>
            <a:ext cx="615404" cy="514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6"/>
              </a:lnSpc>
            </a:pPr>
            <a:r>
              <a:rPr lang="en-US" sz="3011" b="true">
                <a:solidFill>
                  <a:srgbClr val="1D7A6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6099332" y="4169899"/>
            <a:ext cx="3565244" cy="1663349"/>
            <a:chOff x="0" y="0"/>
            <a:chExt cx="938994" cy="43808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38994" cy="438084"/>
            </a:xfrm>
            <a:custGeom>
              <a:avLst/>
              <a:gdLst/>
              <a:ahLst/>
              <a:cxnLst/>
              <a:rect r="r" b="b" t="t" l="l"/>
              <a:pathLst>
                <a:path h="438084" w="938994">
                  <a:moveTo>
                    <a:pt x="0" y="0"/>
                  </a:moveTo>
                  <a:lnTo>
                    <a:pt x="735794" y="0"/>
                  </a:lnTo>
                  <a:lnTo>
                    <a:pt x="938994" y="219042"/>
                  </a:lnTo>
                  <a:lnTo>
                    <a:pt x="735794" y="438084"/>
                  </a:lnTo>
                  <a:lnTo>
                    <a:pt x="0" y="438084"/>
                  </a:lnTo>
                  <a:lnTo>
                    <a:pt x="203200" y="219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77800" y="-47625"/>
              <a:ext cx="684994" cy="485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Elaboración y envasado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120273" y="4169188"/>
            <a:ext cx="3565244" cy="1663349"/>
            <a:chOff x="0" y="0"/>
            <a:chExt cx="938994" cy="4380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38994" cy="438084"/>
            </a:xfrm>
            <a:custGeom>
              <a:avLst/>
              <a:gdLst/>
              <a:ahLst/>
              <a:cxnLst/>
              <a:rect r="r" b="b" t="t" l="l"/>
              <a:pathLst>
                <a:path h="438084" w="938994">
                  <a:moveTo>
                    <a:pt x="0" y="0"/>
                  </a:moveTo>
                  <a:lnTo>
                    <a:pt x="735794" y="0"/>
                  </a:lnTo>
                  <a:lnTo>
                    <a:pt x="938994" y="219042"/>
                  </a:lnTo>
                  <a:lnTo>
                    <a:pt x="735794" y="438084"/>
                  </a:lnTo>
                  <a:lnTo>
                    <a:pt x="0" y="438084"/>
                  </a:lnTo>
                  <a:lnTo>
                    <a:pt x="203200" y="2190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77800" y="-47625"/>
              <a:ext cx="684994" cy="485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Control de calidad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8F6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00950" y="4371975"/>
            <a:ext cx="4016125" cy="1638434"/>
            <a:chOff x="0" y="0"/>
            <a:chExt cx="99616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6167" cy="406400"/>
            </a:xfrm>
            <a:custGeom>
              <a:avLst/>
              <a:gdLst/>
              <a:ahLst/>
              <a:cxnLst/>
              <a:rect r="r" b="b" t="t" l="l"/>
              <a:pathLst>
                <a:path h="406400" w="996167">
                  <a:moveTo>
                    <a:pt x="792967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92967" y="406400"/>
                  </a:lnTo>
                  <a:lnTo>
                    <a:pt x="996167" y="203200"/>
                  </a:lnTo>
                  <a:lnTo>
                    <a:pt x="792967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47625"/>
              <a:ext cx="69136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Sin Transformación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66750"/>
            <a:ext cx="10226913" cy="3528291"/>
            <a:chOff x="0" y="0"/>
            <a:chExt cx="13635884" cy="470438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3635884" cy="326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b="true" sz="8000" i="true" spc="-480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GRADOS DE TRANSFORMACIÓN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377238"/>
              <a:ext cx="13635884" cy="1327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389A7F"/>
                  </a:solidFill>
                  <a:latin typeface="Poppins"/>
                  <a:ea typeface="Poppins"/>
                  <a:cs typeface="Poppins"/>
                  <a:sym typeface="Poppins"/>
                </a:rPr>
                <a:t>Forma de clasificar a los productos según que tanto se altero la materia prima en su elaboración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00950" y="6191384"/>
            <a:ext cx="4016125" cy="1638434"/>
            <a:chOff x="0" y="0"/>
            <a:chExt cx="996167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6167" cy="406400"/>
            </a:xfrm>
            <a:custGeom>
              <a:avLst/>
              <a:gdLst/>
              <a:ahLst/>
              <a:cxnLst/>
              <a:rect r="r" b="b" t="t" l="l"/>
              <a:pathLst>
                <a:path h="406400" w="996167">
                  <a:moveTo>
                    <a:pt x="792967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92967" y="406400"/>
                  </a:lnTo>
                  <a:lnTo>
                    <a:pt x="996167" y="203200"/>
                  </a:lnTo>
                  <a:lnTo>
                    <a:pt x="792967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52400" y="-47625"/>
              <a:ext cx="69136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Primera Transformación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39141" y="8010792"/>
            <a:ext cx="4016125" cy="1638434"/>
            <a:chOff x="0" y="0"/>
            <a:chExt cx="996167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6167" cy="406400"/>
            </a:xfrm>
            <a:custGeom>
              <a:avLst/>
              <a:gdLst/>
              <a:ahLst/>
              <a:cxnLst/>
              <a:rect r="r" b="b" t="t" l="l"/>
              <a:pathLst>
                <a:path h="406400" w="996167">
                  <a:moveTo>
                    <a:pt x="792967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792967" y="406400"/>
                  </a:lnTo>
                  <a:lnTo>
                    <a:pt x="996167" y="203200"/>
                  </a:lnTo>
                  <a:lnTo>
                    <a:pt x="792967" y="0"/>
                  </a:lnTo>
                  <a:close/>
                </a:path>
              </a:pathLst>
            </a:custGeom>
            <a:solidFill>
              <a:srgbClr val="1D7A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52400" y="-47625"/>
              <a:ext cx="69136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Segunda Transformación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1617075" y="5191192"/>
            <a:ext cx="1043105" cy="0"/>
          </a:xfrm>
          <a:prstGeom prst="line">
            <a:avLst/>
          </a:prstGeom>
          <a:ln cap="flat" w="38100">
            <a:solidFill>
              <a:srgbClr val="1D7A6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11617075" y="7010601"/>
            <a:ext cx="1043105" cy="0"/>
          </a:xfrm>
          <a:prstGeom prst="line">
            <a:avLst/>
          </a:prstGeom>
          <a:ln cap="flat" w="38100">
            <a:solidFill>
              <a:srgbClr val="1D7A6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11755266" y="8829876"/>
            <a:ext cx="1043105" cy="0"/>
          </a:xfrm>
          <a:prstGeom prst="line">
            <a:avLst/>
          </a:prstGeom>
          <a:ln cap="flat" w="38100">
            <a:solidFill>
              <a:srgbClr val="1D7A6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12660180" y="4453957"/>
            <a:ext cx="5102103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1D7A6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Carne bovina fresca, leche cruda, frutas, miel, hortalizas, etc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98371" y="6511491"/>
            <a:ext cx="5102103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1D7A6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Conservas de carne, harinas, aceites crudos, yogur,etc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98371" y="8330899"/>
            <a:ext cx="5102103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1D7A6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Dulce de leche, queso, embutidos, galletitas, 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DAGwy_R0pb8</dc:identifier>
  <dcterms:modified xsi:type="dcterms:W3CDTF">2011-08-01T06:04:30Z</dcterms:modified>
  <cp:revision>1</cp:revision>
  <dc:title>Análisis de Producción y Prototipo de Control de Ingreso con Reconocimiento Facial</dc:title>
</cp:coreProperties>
</file>