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5"/>
  </p:notesMasterIdLst>
  <p:sldIdLst>
    <p:sldId id="257" r:id="rId2"/>
    <p:sldId id="261" r:id="rId3"/>
    <p:sldId id="303" r:id="rId4"/>
    <p:sldId id="260" r:id="rId5"/>
    <p:sldId id="302" r:id="rId6"/>
    <p:sldId id="294" r:id="rId7"/>
    <p:sldId id="262" r:id="rId8"/>
    <p:sldId id="333" r:id="rId9"/>
    <p:sldId id="281" r:id="rId10"/>
    <p:sldId id="263" r:id="rId11"/>
    <p:sldId id="264" r:id="rId12"/>
    <p:sldId id="282" r:id="rId13"/>
    <p:sldId id="266" r:id="rId14"/>
    <p:sldId id="297" r:id="rId15"/>
    <p:sldId id="336" r:id="rId16"/>
    <p:sldId id="335" r:id="rId17"/>
    <p:sldId id="337" r:id="rId18"/>
    <p:sldId id="343" r:id="rId19"/>
    <p:sldId id="338" r:id="rId20"/>
    <p:sldId id="339" r:id="rId21"/>
    <p:sldId id="340" r:id="rId22"/>
    <p:sldId id="342" r:id="rId23"/>
    <p:sldId id="341" r:id="rId24"/>
    <p:sldId id="298" r:id="rId25"/>
    <p:sldId id="276" r:id="rId26"/>
    <p:sldId id="300" r:id="rId27"/>
    <p:sldId id="268" r:id="rId28"/>
    <p:sldId id="265" r:id="rId29"/>
    <p:sldId id="277" r:id="rId30"/>
    <p:sldId id="270" r:id="rId31"/>
    <p:sldId id="278" r:id="rId32"/>
    <p:sldId id="284" r:id="rId33"/>
    <p:sldId id="285" r:id="rId34"/>
    <p:sldId id="279" r:id="rId35"/>
    <p:sldId id="286" r:id="rId36"/>
    <p:sldId id="287" r:id="rId37"/>
    <p:sldId id="288" r:id="rId38"/>
    <p:sldId id="289" r:id="rId39"/>
    <p:sldId id="280" r:id="rId40"/>
    <p:sldId id="301" r:id="rId41"/>
    <p:sldId id="304" r:id="rId42"/>
    <p:sldId id="305" r:id="rId43"/>
    <p:sldId id="283" r:id="rId44"/>
    <p:sldId id="292" r:id="rId45"/>
    <p:sldId id="293" r:id="rId46"/>
    <p:sldId id="320" r:id="rId47"/>
    <p:sldId id="321" r:id="rId48"/>
    <p:sldId id="322" r:id="rId49"/>
    <p:sldId id="323" r:id="rId50"/>
    <p:sldId id="324" r:id="rId51"/>
    <p:sldId id="325" r:id="rId52"/>
    <p:sldId id="329" r:id="rId53"/>
    <p:sldId id="32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5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1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9031-0BF2-42EE-A111-32E398F72642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5E5-45CD-4749-AE27-5E18A8CD129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96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2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9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204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5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30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51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0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2" y="403226"/>
            <a:ext cx="1449457" cy="4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46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5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73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5F5-AA5A-4391-A49E-03B177C59B30}" type="datetimeFigureOut">
              <a:rPr lang="hr-HR" smtClean="0"/>
              <a:t>13.03.2017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231B-4133-4BBC-AE73-7EE3422A7580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36823"/>
            <a:ext cx="12192001" cy="4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green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://devdocs.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google.com/chrome/" TargetMode="External"/><Relationship Id="rId4" Type="http://schemas.openxmlformats.org/officeDocument/2006/relationships/hyperlink" Target="http://canius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813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JavaScript School</a:t>
            </a:r>
          </a:p>
          <a:p>
            <a:pPr algn="l"/>
            <a:r>
              <a:rPr lang="en-US" sz="3600" dirty="0" err="1"/>
              <a:t>Osnove</a:t>
            </a:r>
            <a:r>
              <a:rPr lang="en-US" sz="3600" dirty="0"/>
              <a:t> </a:t>
            </a:r>
            <a:r>
              <a:rPr lang="en-US" sz="3600" dirty="0" err="1"/>
              <a:t>JavaSripta</a:t>
            </a:r>
            <a:r>
              <a:rPr lang="en-US" sz="3600" dirty="0"/>
              <a:t>-a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06" y="3921760"/>
            <a:ext cx="4515394" cy="293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89878"/>
            <a:ext cx="1036320" cy="1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Tip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hr-HR" dirty="0"/>
              <a:t>đuje se dinamički</a:t>
            </a:r>
            <a:endParaRPr lang="en-US" dirty="0"/>
          </a:p>
          <a:p>
            <a:pPr lvl="1"/>
            <a:r>
              <a:rPr lang="en-US" dirty="0" err="1"/>
              <a:t>Varijabla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hr-HR" dirty="0"/>
              <a:t>že mijenjati tip tijkom izvršavanja programa - </a:t>
            </a:r>
            <a:r>
              <a:rPr lang="hr-HR" i="1" dirty="0"/>
              <a:t>loosly typed</a:t>
            </a:r>
            <a:endParaRPr lang="en-US" dirty="0"/>
          </a:p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memorijsku</a:t>
            </a:r>
            <a:r>
              <a:rPr lang="en-US" dirty="0"/>
              <a:t> </a:t>
            </a:r>
            <a:r>
              <a:rPr lang="en-US" dirty="0" err="1"/>
              <a:t>adresu</a:t>
            </a:r>
            <a:endParaRPr lang="en-US" dirty="0"/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String</a:t>
            </a:r>
            <a:endParaRPr lang="hr-HR" dirty="0"/>
          </a:p>
          <a:p>
            <a:pPr lvl="1"/>
            <a:r>
              <a:rPr lang="hr-HR" dirty="0"/>
              <a:t>Undefined</a:t>
            </a:r>
          </a:p>
          <a:p>
            <a:pPr lvl="1"/>
            <a:r>
              <a:rPr lang="hr-HR" dirty="0"/>
              <a:t>Null</a:t>
            </a:r>
            <a:endParaRPr lang="en-US" dirty="0"/>
          </a:p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hr-HR" dirty="0"/>
              <a:t>živanja dolazi do kopiranja pokazivača na memorijsku adresu</a:t>
            </a:r>
          </a:p>
          <a:p>
            <a:pPr lvl="1"/>
            <a:r>
              <a:rPr lang="hr-HR" dirty="0"/>
              <a:t>Obje</a:t>
            </a:r>
            <a:r>
              <a:rPr lang="en-US" dirty="0" err="1"/>
              <a:t>kti</a:t>
            </a:r>
            <a:r>
              <a:rPr lang="hr-HR" dirty="0"/>
              <a:t> (</a:t>
            </a:r>
            <a:r>
              <a:rPr lang="en-US" dirty="0" err="1"/>
              <a:t>funkcije</a:t>
            </a:r>
            <a:r>
              <a:rPr lang="en-US" dirty="0"/>
              <a:t>!!,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datumi</a:t>
            </a:r>
            <a:r>
              <a:rPr lang="en-US" dirty="0"/>
              <a:t>...</a:t>
            </a:r>
            <a:r>
              <a:rPr lang="hr-HR" dirty="0"/>
              <a:t>)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583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Primitivni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referenci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objekti</a:t>
            </a:r>
            <a:r>
              <a:rPr lang="en-US" dirty="0"/>
              <a:t>,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651449" y="1825625"/>
            <a:ext cx="590465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5465" y="4921969"/>
            <a:ext cx="561662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5465" y="1897633"/>
            <a:ext cx="561662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7865" y="5074369"/>
            <a:ext cx="1121296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177" y="5074369"/>
            <a:ext cx="1102568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4793" y="2041649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8027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7545" y="2149661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4793" y="3436550"/>
            <a:ext cx="3719104" cy="1143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0x1234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8027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7545" y="3540647"/>
            <a:ext cx="919336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Y</a:t>
            </a:r>
          </a:p>
        </p:txBody>
      </p:sp>
      <p:cxnSp>
        <p:nvCxnSpPr>
          <p:cNvPr id="15" name="Curved Connector 14"/>
          <p:cNvCxnSpPr>
            <a:endCxn id="9" idx="1"/>
          </p:cNvCxnSpPr>
          <p:nvPr/>
        </p:nvCxnSpPr>
        <p:spPr>
          <a:xfrm rot="16200000" flipV="1">
            <a:off x="4723809" y="3854505"/>
            <a:ext cx="3032720" cy="550752"/>
          </a:xfrm>
          <a:prstGeom prst="curvedConnector4">
            <a:avLst>
              <a:gd name="adj1" fmla="val 23630"/>
              <a:gd name="adj2" fmla="val 14150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809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9526" y="23764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6036" y="5447165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5ED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cxnSp>
        <p:nvCxnSpPr>
          <p:cNvPr id="19" name="Curved Connector 18"/>
          <p:cNvCxnSpPr>
            <a:endCxn id="9" idx="3"/>
          </p:cNvCxnSpPr>
          <p:nvPr/>
        </p:nvCxnSpPr>
        <p:spPr>
          <a:xfrm rot="5400000" flipH="1" flipV="1">
            <a:off x="7198720" y="3161065"/>
            <a:ext cx="3032720" cy="1937633"/>
          </a:xfrm>
          <a:prstGeom prst="curvedConnector4">
            <a:avLst>
              <a:gd name="adj1" fmla="val 40572"/>
              <a:gd name="adj2" fmla="val 111798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3884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8601" y="37915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7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794" y="23770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4365" y="2377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</a:t>
            </a:r>
          </a:p>
        </p:txBody>
      </p:sp>
      <p:cxnSp>
        <p:nvCxnSpPr>
          <p:cNvPr id="25" name="Curved Connector 24"/>
          <p:cNvCxnSpPr>
            <a:endCxn id="12" idx="3"/>
          </p:cNvCxnSpPr>
          <p:nvPr/>
        </p:nvCxnSpPr>
        <p:spPr>
          <a:xfrm flipV="1">
            <a:off x="7756794" y="4008422"/>
            <a:ext cx="1927103" cy="1633321"/>
          </a:xfrm>
          <a:prstGeom prst="curvedConnector3">
            <a:avLst>
              <a:gd name="adj1" fmla="val 111862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2" idx="1"/>
          </p:cNvCxnSpPr>
          <p:nvPr/>
        </p:nvCxnSpPr>
        <p:spPr>
          <a:xfrm rot="16200000" flipV="1">
            <a:off x="5420244" y="4552971"/>
            <a:ext cx="1641456" cy="552358"/>
          </a:xfrm>
          <a:prstGeom prst="curvedConnector4">
            <a:avLst>
              <a:gd name="adj1" fmla="val 32580"/>
              <a:gd name="adj2" fmla="val 141386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771" y="2613520"/>
            <a:ext cx="361825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a;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{x:0, y:0}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  <p:bldP spid="22" grpId="0"/>
      <p:bldP spid="22" grpId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Petlje, uvjeti i grananja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707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</a:t>
            </a:r>
            <a:r>
              <a:rPr lang="hr-HR" dirty="0"/>
              <a:t> else,</a:t>
            </a:r>
            <a:r>
              <a:rPr lang="en-US" dirty="0"/>
              <a:t> while, do while, for 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hr-HR" dirty="0"/>
              <a:t>Usporedba</a:t>
            </a:r>
          </a:p>
          <a:p>
            <a:pPr lvl="1"/>
            <a:r>
              <a:rPr lang="hr-HR" dirty="0"/>
              <a:t>== provjera vrijednosti, automatsko svođenje na zajednički tip, ZLO!!</a:t>
            </a:r>
          </a:p>
          <a:p>
            <a:pPr lvl="1"/>
            <a:r>
              <a:rPr lang="hr-HR" dirty="0"/>
              <a:t>koristiti operator za uspoređivanje vrijednosti i tipova, trostruko jednako </a:t>
            </a:r>
            <a:r>
              <a:rPr lang="hr-HR" b="1" dirty="0"/>
              <a:t>===</a:t>
            </a:r>
          </a:p>
          <a:p>
            <a:r>
              <a:rPr lang="hr-HR" dirty="0"/>
              <a:t>Specifičnost: "</a:t>
            </a:r>
            <a:r>
              <a:rPr lang="hr-HR" b="1" dirty="0"/>
              <a:t>for in</a:t>
            </a:r>
            <a:r>
              <a:rPr lang="hr-HR" dirty="0"/>
              <a:t>" petlja</a:t>
            </a:r>
            <a:r>
              <a:rPr lang="en-US" dirty="0"/>
              <a:t> (</a:t>
            </a:r>
            <a:r>
              <a:rPr lang="en-US" dirty="0" err="1"/>
              <a:t>ponekad</a:t>
            </a:r>
            <a:r>
              <a:rPr lang="en-US" dirty="0"/>
              <a:t> se </a:t>
            </a:r>
            <a:r>
              <a:rPr lang="en-US" dirty="0" err="1"/>
              <a:t>pona</a:t>
            </a:r>
            <a:r>
              <a:rPr lang="hr-HR" dirty="0"/>
              <a:t>ša bezobrazno)</a:t>
            </a:r>
          </a:p>
        </p:txBody>
      </p:sp>
    </p:spTree>
    <p:extLst>
      <p:ext uri="{BB962C8B-B14F-4D97-AF65-F5344CB8AC3E}">
        <p14:creationId xmlns:p14="http://schemas.microsoft.com/office/powerpoint/2010/main" val="47620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</a:t>
            </a:r>
            <a:r>
              <a:rPr lang="hr-HR" dirty="0"/>
              <a:t>čki operatori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 klasa jezika - sintaksa bi trebala biti poznata!</a:t>
            </a:r>
          </a:p>
          <a:p>
            <a:r>
              <a:rPr lang="en-US" dirty="0"/>
              <a:t>Short-circuit</a:t>
            </a:r>
            <a:r>
              <a:rPr lang="hr-HR" dirty="0"/>
              <a:t> </a:t>
            </a:r>
            <a:r>
              <a:rPr lang="en-US" dirty="0"/>
              <a:t>evaluation</a:t>
            </a:r>
            <a:endParaRPr lang="hr-HR" dirty="0"/>
          </a:p>
          <a:p>
            <a:pPr lvl="1"/>
            <a:r>
              <a:rPr lang="hr-HR" dirty="0"/>
              <a:t>iliti lazy evaluation – izračunavanje logičkog izraza uz izračunavanje što manje parcijalnih izraza</a:t>
            </a:r>
          </a:p>
          <a:p>
            <a:pPr lvl="1"/>
            <a:r>
              <a:rPr lang="en-US" b="1" dirty="0"/>
              <a:t>false &amp;&amp;</a:t>
            </a:r>
            <a:r>
              <a:rPr lang="en-US" dirty="0"/>
              <a:t> (</a:t>
            </a:r>
            <a:r>
              <a:rPr lang="hr-HR" dirty="0"/>
              <a:t>bilo što</a:t>
            </a:r>
            <a:r>
              <a:rPr lang="en-US" dirty="0"/>
              <a:t>) </a:t>
            </a:r>
            <a:r>
              <a:rPr lang="hr-HR" dirty="0"/>
              <a:t>se izračunava kao </a:t>
            </a:r>
            <a:r>
              <a:rPr lang="en-US" b="1" dirty="0"/>
              <a:t>false</a:t>
            </a:r>
            <a:endParaRPr lang="hr-HR" b="1" dirty="0"/>
          </a:p>
          <a:p>
            <a:pPr lvl="1"/>
            <a:r>
              <a:rPr lang="hr-HR" b="1" dirty="0"/>
              <a:t>true </a:t>
            </a:r>
            <a:r>
              <a:rPr lang="en-US" b="1" dirty="0"/>
              <a:t>||</a:t>
            </a:r>
            <a:r>
              <a:rPr lang="hr-HR" b="1" dirty="0"/>
              <a:t> </a:t>
            </a:r>
            <a:r>
              <a:rPr lang="hr-HR" dirty="0"/>
              <a:t>(bilo što) se izračunava kao </a:t>
            </a:r>
            <a:r>
              <a:rPr lang="hr-HR" b="1" dirty="0"/>
              <a:t>true</a:t>
            </a:r>
            <a:endParaRPr lang="en-US" b="1" dirty="0"/>
          </a:p>
          <a:p>
            <a:r>
              <a:rPr lang="hr-HR" dirty="0"/>
              <a:t>Kod spremanja rezultata logičke operacije u varijablu</a:t>
            </a:r>
            <a:endParaRPr lang="en-US" dirty="0"/>
          </a:p>
          <a:p>
            <a:pPr lvl="1"/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primjere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60349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195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4640094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2529191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66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-76200" y="3486380"/>
            <a:ext cx="12192000" cy="17431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1536970"/>
            <a:ext cx="12192000" cy="1001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80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25625"/>
            <a:ext cx="6096000" cy="2711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(i++ &gt;= 100) {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893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radionica</a:t>
            </a:r>
            <a:r>
              <a:rPr lang="en-US" dirty="0"/>
              <a:t>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Osnove</a:t>
            </a:r>
            <a:r>
              <a:rPr lang="en-US" dirty="0"/>
              <a:t> JavaScript </a:t>
            </a:r>
            <a:r>
              <a:rPr lang="en-US" dirty="0" err="1"/>
              <a:t>jezika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Serverske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Klijentske aplikacije 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ReactJS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Zajednički projekt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Studentski projekt</a:t>
            </a:r>
          </a:p>
        </p:txBody>
      </p:sp>
    </p:spTree>
    <p:extLst>
      <p:ext uri="{BB962C8B-B14F-4D97-AF65-F5344CB8AC3E}">
        <p14:creationId xmlns:p14="http://schemas.microsoft.com/office/powerpoint/2010/main" val="30142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69268"/>
            <a:ext cx="12192000" cy="9630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80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86942"/>
            <a:ext cx="12192000" cy="4085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3174754"/>
            <a:ext cx="12192000" cy="8353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7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if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838200" y="183441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20; i++)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 % 2 === 0) {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console.log(i);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7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if else, else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838200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=== 10)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"ant"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(x &gt; 200)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"bee"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</a:rPr>
              <a:t>"dog"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46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Logičke vrijednosti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Thruty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092569"/>
            <a:ext cx="5157787" cy="4097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({})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([])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("foo")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(new Date())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(-42)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(Infinity)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(-Infinity)</a:t>
            </a:r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140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Falsy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092569"/>
            <a:ext cx="5183188" cy="409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(false)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(null)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(undefined)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(0)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NaN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('')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("")</a:t>
            </a:r>
          </a:p>
        </p:txBody>
      </p:sp>
    </p:spTree>
    <p:extLst>
      <p:ext uri="{BB962C8B-B14F-4D97-AF65-F5344CB8AC3E}">
        <p14:creationId xmlns:p14="http://schemas.microsoft.com/office/powerpoint/2010/main" val="181753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1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631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Imenovane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VS </a:t>
            </a:r>
            <a:r>
              <a:rPr lang="en-US" dirty="0" err="1"/>
              <a:t>anonimne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Funkcija</a:t>
            </a:r>
            <a:r>
              <a:rPr lang="en-US" dirty="0"/>
              <a:t> je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hr-HR" dirty="0"/>
              <a:t>že spremiti u varijablu</a:t>
            </a:r>
          </a:p>
          <a:p>
            <a:pPr lvl="1"/>
            <a:r>
              <a:rPr lang="hr-HR" dirty="0"/>
              <a:t>Funkciju možemo pokrenuti zar ne? Možemo li „varijablu”? </a:t>
            </a:r>
          </a:p>
          <a:p>
            <a:pPr lvl="1"/>
            <a:r>
              <a:rPr lang="hr-HR" dirty="0"/>
              <a:t>Možemo li joj predati parametre?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Objektu možemo pridružiti članske varijable. Možemo li funkciji dodati člansku varijablu?</a:t>
            </a:r>
          </a:p>
        </p:txBody>
      </p:sp>
    </p:spTree>
    <p:extLst>
      <p:ext uri="{BB962C8B-B14F-4D97-AF65-F5344CB8AC3E}">
        <p14:creationId xmlns:p14="http://schemas.microsoft.com/office/powerpoint/2010/main" val="76500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rgbClr val="00B050"/>
                </a:solidFill>
              </a:rPr>
              <a:t>numReverse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znamenke</a:t>
            </a:r>
            <a:r>
              <a:rPr lang="en-US" dirty="0"/>
              <a:t> u </a:t>
            </a:r>
            <a:r>
              <a:rPr lang="hr-HR" dirty="0"/>
              <a:t>zrcalnom redoslijedu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00B050"/>
                </a:solidFill>
              </a:rPr>
              <a:t>numReverse(123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== 4321</a:t>
            </a:r>
          </a:p>
          <a:p>
            <a:pPr lvl="1"/>
            <a:r>
              <a:rPr lang="en-US" u="sng" dirty="0"/>
              <a:t>Hint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-&gt; string</a:t>
            </a:r>
            <a:r>
              <a:rPr lang="hr-HR" dirty="0"/>
              <a:t> -</a:t>
            </a:r>
            <a:r>
              <a:rPr lang="en-US" dirty="0"/>
              <a:t>&gt; char list -&gt; reverse... pa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fleksibilniji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</a:p>
          <a:p>
            <a:pPr lvl="1"/>
            <a:endParaRPr lang="hr-HR" dirty="0"/>
          </a:p>
          <a:p>
            <a:endParaRPr lang="en-US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184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Omogu</a:t>
            </a:r>
            <a:r>
              <a:rPr lang="hr-HR" dirty="0"/>
              <a:t>ćen nam je pristup</a:t>
            </a:r>
            <a:r>
              <a:rPr lang="en-US" dirty="0"/>
              <a:t> </a:t>
            </a:r>
            <a:r>
              <a:rPr lang="en-US" dirty="0" err="1"/>
              <a:t>varijablama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hr-HR" dirty="0"/>
              <a:t>što su deklarirane</a:t>
            </a:r>
          </a:p>
          <a:p>
            <a:pPr lvl="1"/>
            <a:r>
              <a:rPr lang="hr-HR" dirty="0"/>
              <a:t>Kao da se deklaracije varijabli pomiču na početak prostora imena (eng. </a:t>
            </a:r>
            <a:r>
              <a:rPr lang="hr-HR" i="1" dirty="0"/>
              <a:t>scope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deklaracija: </a:t>
            </a:r>
            <a:r>
              <a:rPr lang="hr-HR" dirty="0">
                <a:latin typeface="Consolas" panose="020B0609020204030204" pitchFamily="49" charset="0"/>
              </a:rPr>
              <a:t>var 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hr-HR" dirty="0"/>
              <a:t>inicijalizacija: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5;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 = 8;</a:t>
            </a:r>
          </a:p>
          <a:p>
            <a:r>
              <a:rPr lang="hr-HR" dirty="0"/>
              <a:t>Prevođenje se odvija u dva koraka</a:t>
            </a:r>
          </a:p>
          <a:p>
            <a:pPr lvl="1"/>
            <a:r>
              <a:rPr lang="hr-HR" dirty="0"/>
              <a:t>1. korak - interpreter skenira deklaracije</a:t>
            </a:r>
          </a:p>
          <a:p>
            <a:pPr lvl="1"/>
            <a:r>
              <a:rPr lang="hr-HR" dirty="0"/>
              <a:t>2. korak - izvršava kod (svijestan deklaracija pokupljenih u prvom koraku)</a:t>
            </a:r>
          </a:p>
          <a:p>
            <a:pPr lvl="1"/>
            <a:endParaRPr lang="hr-HR" dirty="0"/>
          </a:p>
          <a:p>
            <a:r>
              <a:rPr lang="hr-HR" dirty="0"/>
              <a:t>Dobro je znati za ovo svojstvo, nije dobro oslanjati se na njega</a:t>
            </a:r>
          </a:p>
          <a:p>
            <a:pPr lvl="1"/>
            <a:r>
              <a:rPr lang="hr-HR" dirty="0"/>
              <a:t>Može biti zbunjujuće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hr-HR" dirty="0"/>
              <a:t>je </a:t>
            </a:r>
            <a:r>
              <a:rPr lang="en-US" dirty="0" err="1"/>
              <a:t>pogrije</a:t>
            </a:r>
            <a:r>
              <a:rPr lang="hr-HR" dirty="0"/>
              <a:t>šiti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00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52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2" y="500974"/>
            <a:ext cx="7409547" cy="55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76320" y="5963166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Definirati funkciju </a:t>
            </a:r>
            <a:r>
              <a:rPr lang="en-US" dirty="0" err="1">
                <a:solidFill>
                  <a:schemeClr val="accent6"/>
                </a:solidFill>
              </a:rPr>
              <a:t>cloneArray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Prima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array</a:t>
            </a:r>
            <a:r>
              <a:rPr lang="en-US" dirty="0"/>
              <a:t>,</a:t>
            </a:r>
            <a:r>
              <a:rPr lang="hr-HR" dirty="0">
                <a:solidFill>
                  <a:schemeClr val="accent6"/>
                </a:solidFill>
              </a:rPr>
              <a:t> </a:t>
            </a:r>
            <a:r>
              <a:rPr lang="hr-HR" dirty="0"/>
              <a:t>a</a:t>
            </a:r>
            <a:r>
              <a:rPr lang="en-US" dirty="0"/>
              <a:t> </a:t>
            </a:r>
            <a:r>
              <a:rPr lang="hr-HR" dirty="0"/>
              <a:t>vraća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kopiju</a:t>
            </a:r>
            <a:endParaRPr lang="en-US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</a:t>
            </a:r>
            <a:r>
              <a:rPr lang="hr-HR" dirty="0"/>
              <a:t>čaju da se nije predalo polje, baciti grešku</a:t>
            </a:r>
          </a:p>
          <a:p>
            <a:pPr lvl="1"/>
            <a:endParaRPr lang="hr-HR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vra</a:t>
            </a:r>
            <a:r>
              <a:rPr lang="hr-HR" dirty="0">
                <a:solidFill>
                  <a:srgbClr val="00B050"/>
                </a:solidFill>
              </a:rPr>
              <a:t>ća novo polje </a:t>
            </a:r>
            <a:r>
              <a:rPr lang="en-US" dirty="0">
                <a:solidFill>
                  <a:srgbClr val="00B050"/>
                </a:solidFill>
              </a:rPr>
              <a:t>[1,2,3,4]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clone</a:t>
            </a:r>
            <a:r>
              <a:rPr lang="hr-HR" dirty="0">
                <a:solidFill>
                  <a:srgbClr val="00B050"/>
                </a:solidFill>
              </a:rPr>
              <a:t>Array(</a:t>
            </a:r>
            <a:r>
              <a:rPr lang="en-US" dirty="0">
                <a:solidFill>
                  <a:srgbClr val="00B050"/>
                </a:solidFill>
              </a:rPr>
              <a:t>"test"</a:t>
            </a:r>
            <a:r>
              <a:rPr lang="hr-HR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gre</a:t>
            </a:r>
            <a:r>
              <a:rPr lang="hr-HR" dirty="0">
                <a:solidFill>
                  <a:srgbClr val="00B050"/>
                </a:solidFill>
              </a:rPr>
              <a:t>šku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removeSmallest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/>
              <a:t>Funkcija</a:t>
            </a:r>
            <a:r>
              <a:rPr lang="en-US" dirty="0"/>
              <a:t> mi</a:t>
            </a:r>
            <a:r>
              <a:rPr lang="hr-HR" dirty="0"/>
              <a:t>če najmanju vrijednost iz zadanog polja bez da dira poredak preostalih vrijednosti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removeSmallest([5,3,2,1,4]) = [5,3,2,4] </a:t>
            </a:r>
            <a:br>
              <a:rPr lang="hr-HR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8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i funkcijski prostori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prostor</a:t>
            </a:r>
            <a:r>
              <a:rPr lang="en-US" dirty="0"/>
              <a:t> – </a:t>
            </a:r>
            <a:r>
              <a:rPr lang="en-US" dirty="0" err="1"/>
              <a:t>eng.</a:t>
            </a:r>
            <a:r>
              <a:rPr lang="en-US" dirty="0"/>
              <a:t> </a:t>
            </a:r>
            <a:r>
              <a:rPr lang="en-US" i="1" dirty="0"/>
              <a:t>scope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100680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Globalni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Drži sve članove koji nisu definirani unutar funkcija</a:t>
            </a:r>
          </a:p>
          <a:p>
            <a:pPr lvl="1"/>
            <a:r>
              <a:rPr lang="hr-HR" dirty="0">
                <a:solidFill>
                  <a:schemeClr val="accent6"/>
                </a:solidFill>
              </a:rPr>
              <a:t>window</a:t>
            </a:r>
            <a:r>
              <a:rPr lang="hr-HR" dirty="0"/>
              <a:t> objekt (browseri) odnosno </a:t>
            </a:r>
            <a:r>
              <a:rPr lang="hr-HR" dirty="0">
                <a:solidFill>
                  <a:schemeClr val="accent6"/>
                </a:solidFill>
              </a:rPr>
              <a:t>global</a:t>
            </a:r>
            <a:r>
              <a:rPr lang="hr-HR" dirty="0"/>
              <a:t> objekt (nodejs)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Ako ne deklariramo varijablu, JS ju asocira uz globalni prostor imena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(bez </a:t>
            </a:r>
            <a:r>
              <a:rPr lang="en-US" dirty="0" err="1"/>
              <a:t>obzira</a:t>
            </a:r>
            <a:r>
              <a:rPr lang="en-US" dirty="0"/>
              <a:t> bio on u </a:t>
            </a:r>
            <a:r>
              <a:rPr lang="en-US" dirty="0" err="1"/>
              <a:t>funkciji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ne)</a:t>
            </a:r>
          </a:p>
          <a:p>
            <a:endParaRPr lang="en-US" dirty="0"/>
          </a:p>
          <a:p>
            <a:r>
              <a:rPr lang="en-US" dirty="0"/>
              <a:t>use strict</a:t>
            </a:r>
          </a:p>
        </p:txBody>
      </p:sp>
    </p:spTree>
    <p:extLst>
      <p:ext uri="{BB962C8B-B14F-4D97-AF65-F5344CB8AC3E}">
        <p14:creationId xmlns:p14="http://schemas.microsoft.com/office/powerpoint/2010/main" val="326781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Funkcijski</a:t>
            </a:r>
            <a:r>
              <a:rPr lang="hr-HR" dirty="0"/>
              <a:t>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Funkcije dolaze sa svojim prostorom</a:t>
            </a:r>
          </a:p>
          <a:p>
            <a:r>
              <a:rPr lang="hr-HR" dirty="0"/>
              <a:t>Varijable definirane unutar ovog prostora neće biti vidljive izvan funkcije</a:t>
            </a:r>
          </a:p>
          <a:p>
            <a:pPr lvl="1"/>
            <a:r>
              <a:rPr lang="hr-HR" dirty="0"/>
              <a:t>Očekivano ponašanje</a:t>
            </a:r>
          </a:p>
          <a:p>
            <a:endParaRPr lang="hr-HR" dirty="0"/>
          </a:p>
          <a:p>
            <a:r>
              <a:rPr lang="hr-HR" dirty="0"/>
              <a:t>Prilikom pristupa varijabli, ona se traži u:</a:t>
            </a:r>
          </a:p>
          <a:p>
            <a:pPr lvl="1"/>
            <a:r>
              <a:rPr lang="hr-HR" dirty="0"/>
              <a:t>Prostoru funkcije gdje se pristupa</a:t>
            </a:r>
          </a:p>
          <a:p>
            <a:pPr lvl="1"/>
            <a:r>
              <a:rPr lang="hr-HR" dirty="0"/>
              <a:t>Prostoru vanjskih funkcija gdje se pristupa</a:t>
            </a:r>
          </a:p>
          <a:p>
            <a:pPr lvl="1"/>
            <a:r>
              <a:rPr lang="hr-HR" dirty="0"/>
              <a:t>Globalnom prostoru</a:t>
            </a:r>
          </a:p>
          <a:p>
            <a:pPr marL="457200" lvl="1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Objekti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09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hr-HR" dirty="0"/>
              <a:t>će je kreirati na više</a:t>
            </a:r>
            <a:r>
              <a:rPr lang="en-US" dirty="0"/>
              <a:t> </a:t>
            </a:r>
            <a:r>
              <a:rPr lang="hr-HR" dirty="0"/>
              <a:t>načina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hr-HR" dirty="0"/>
              <a:t>new Object()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Object.create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{};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hr-HR" sz="2000" dirty="0">
                <a:latin typeface="Calibri (Body)"/>
              </a:rPr>
              <a:t>ili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Object.create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foo.x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16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Svaki</a:t>
            </a:r>
            <a:r>
              <a:rPr lang="hr-HR" dirty="0"/>
              <a:t> JavaScript objekt ima član tipa objekt s nazivom prototype (nije uvijek javno dostupan)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2000" dirty="0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object = </a:t>
            </a:r>
            <a:r>
              <a:rPr lang="en-US" sz="2000" dirty="0" err="1">
                <a:latin typeface="Consolas" panose="020B0609020204030204" pitchFamily="49" charset="0"/>
              </a:rPr>
              <a:t>someObject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object.</a:t>
            </a:r>
            <a:r>
              <a:rPr lang="hr-HR" sz="2000" dirty="0"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omeFunction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razlu</a:t>
            </a:r>
            <a:r>
              <a:rPr lang="hr-HR" dirty="0"/>
              <a:t>čivanje poziva metode:</a:t>
            </a:r>
          </a:p>
          <a:p>
            <a:pPr lvl="1"/>
            <a:r>
              <a:rPr lang="hr-HR" dirty="0"/>
              <a:t>object.SomeFunction ?</a:t>
            </a:r>
          </a:p>
          <a:p>
            <a:pPr lvl="1"/>
            <a:r>
              <a:rPr lang="hr-HR" dirty="0"/>
              <a:t>object.prototype.someFunction() ?</a:t>
            </a:r>
          </a:p>
          <a:p>
            <a:pPr lvl="1"/>
            <a:r>
              <a:rPr lang="hr-HR" dirty="0"/>
              <a:t>object.prototype.prototype.someFunction() ?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5028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pozadini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hr-HR" dirty="0"/>
              <a:t>čno nasljeđivanje koje je podržano tek u ES6 i kasnijim standardima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Prototype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javan</a:t>
            </a:r>
            <a:endParaRPr lang="en-US" dirty="0"/>
          </a:p>
          <a:p>
            <a:pPr lvl="1"/>
            <a:r>
              <a:rPr lang="hr-HR" dirty="0"/>
              <a:t>__proto__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01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konstruiranje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(</a:t>
            </a:r>
            <a:r>
              <a:rPr lang="hr-HR" dirty="0"/>
              <a:t>prema nekom nacrtu, poput klasa)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hr-HR" sz="2000" dirty="0">
                <a:latin typeface="Consolas" panose="020B0609020204030204" pitchFamily="49" charset="0"/>
              </a:rPr>
              <a:t>Student</a:t>
            </a:r>
            <a:r>
              <a:rPr lang="en-US" sz="2000" dirty="0">
                <a:latin typeface="Consolas" panose="020B06090202040302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this.name = name;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new Student("</a:t>
            </a:r>
            <a:r>
              <a:rPr lang="en-US" sz="2000" dirty="0" err="1">
                <a:latin typeface="Consolas" panose="020B0609020204030204" pitchFamily="49" charset="0"/>
              </a:rPr>
              <a:t>pero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  <a:endParaRPr lang="hr-H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</a:t>
            </a:r>
            <a:r>
              <a:rPr lang="en-US" dirty="0"/>
              <a:t>(</a:t>
            </a:r>
            <a:r>
              <a:rPr lang="hr-HR" dirty="0"/>
              <a:t>2</a:t>
            </a:r>
            <a:r>
              <a:rPr lang="en-US" dirty="0"/>
              <a:t>) - Closures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Jednostavnije pokazati nego definirati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59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hr-HR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hr-HR" dirty="0"/>
              <a:t>	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Zamišljen kao programski jezik weba - uvodi dinamiku u statičnu prirodu web stranica</a:t>
            </a:r>
          </a:p>
          <a:p>
            <a:pPr lvl="1"/>
            <a:r>
              <a:rPr lang="hr-HR" dirty="0"/>
              <a:t>Svi web preglednici znaju interpretirati i izvršiti JavaScript kod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Danas: razvoj mobilnih aplikacija, web poslužitelja...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9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Vrijednosti mogu u funkciju doći na više načina</a:t>
            </a:r>
          </a:p>
          <a:p>
            <a:pPr lvl="1"/>
            <a:r>
              <a:rPr lang="hr-HR" dirty="0"/>
              <a:t>parametri funkcije</a:t>
            </a:r>
          </a:p>
          <a:p>
            <a:pPr lvl="1"/>
            <a:r>
              <a:rPr lang="hr-HR" dirty="0"/>
              <a:t>prvi implicitni parametar funkcije, this</a:t>
            </a:r>
          </a:p>
          <a:p>
            <a:pPr lvl="1"/>
            <a:r>
              <a:rPr lang="hr-HR" dirty="0"/>
              <a:t>globalni prostor imena</a:t>
            </a:r>
          </a:p>
          <a:p>
            <a:pPr lvl="1"/>
            <a:r>
              <a:rPr lang="hr-HR" dirty="0"/>
              <a:t>rezultat izvršavanja neke druge funcije</a:t>
            </a:r>
          </a:p>
          <a:p>
            <a:pPr lvl="1"/>
            <a:r>
              <a:rPr lang="hr-HR" b="1" dirty="0"/>
              <a:t>closure</a:t>
            </a:r>
            <a:r>
              <a:rPr lang="hr-HR" dirty="0"/>
              <a:t> – varijabla koja se koristi u nadređenom prostoru imena koristi se i u funkciji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da je </a:t>
            </a:r>
            <a:r>
              <a:rPr lang="en-US" dirty="0" err="1"/>
              <a:t>proslje</a:t>
            </a:r>
            <a:r>
              <a:rPr lang="hr-HR" dirty="0"/>
              <a:t>đena parametrom</a:t>
            </a:r>
          </a:p>
          <a:p>
            <a:pPr lvl="2"/>
            <a:r>
              <a:rPr lang="hr-HR" dirty="0"/>
              <a:t>vrlo važno svojsto JavaScripta</a:t>
            </a:r>
          </a:p>
          <a:p>
            <a:pPr lvl="2"/>
            <a:r>
              <a:rPr lang="hr-HR" dirty="0"/>
              <a:t>uz primjer sve će biti jasnije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8856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2134346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0085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Unutar</a:t>
            </a:r>
            <a:r>
              <a:rPr lang="en-US" dirty="0"/>
              <a:t> JS-a, </a:t>
            </a:r>
            <a:r>
              <a:rPr lang="en-US" dirty="0" err="1"/>
              <a:t>pristup</a:t>
            </a:r>
            <a:r>
              <a:rPr lang="en-US" dirty="0"/>
              <a:t> DOM-u </a:t>
            </a:r>
            <a:r>
              <a:rPr lang="en-US" dirty="0" err="1"/>
              <a:t>mogu</a:t>
            </a:r>
            <a:r>
              <a:rPr lang="hr-HR" dirty="0"/>
              <a:t>ć preko</a:t>
            </a:r>
            <a:r>
              <a:rPr lang="en-US" dirty="0"/>
              <a:t> document </a:t>
            </a:r>
            <a:r>
              <a:rPr lang="en-US" dirty="0" err="1"/>
              <a:t>objekt</a:t>
            </a:r>
            <a:r>
              <a:rPr lang="hr-HR" dirty="0"/>
              <a:t>a</a:t>
            </a:r>
            <a:endParaRPr lang="en-US" dirty="0"/>
          </a:p>
          <a:p>
            <a:pPr lvl="1"/>
            <a:r>
              <a:rPr lang="en-US" dirty="0" err="1"/>
              <a:t>getElementById</a:t>
            </a:r>
            <a:r>
              <a:rPr lang="en-US" dirty="0"/>
              <a:t>, </a:t>
            </a:r>
            <a:r>
              <a:rPr lang="en-US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getElementsByClassName</a:t>
            </a:r>
            <a:endParaRPr lang="en-US" dirty="0"/>
          </a:p>
          <a:p>
            <a:pPr lvl="1"/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setAttribute</a:t>
            </a:r>
            <a:endParaRPr lang="en-US" dirty="0"/>
          </a:p>
          <a:p>
            <a:pPr lvl="1"/>
            <a:r>
              <a:rPr lang="en-US" dirty="0" err="1"/>
              <a:t>addEventListener</a:t>
            </a:r>
            <a:r>
              <a:rPr lang="en-US" dirty="0"/>
              <a:t>, </a:t>
            </a:r>
            <a:r>
              <a:rPr lang="en-US" dirty="0" err="1"/>
              <a:t>removeEventListener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&lt;input id="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 type="button" /&gt;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button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submitButton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button.addEventListener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('click', function(){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console.log("button clicked");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hr-HR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27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457738"/>
            <a:ext cx="7991240" cy="33943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3800" dirty="0"/>
              <a:t>&lt;html&gt;</a:t>
            </a:r>
          </a:p>
          <a:p>
            <a:pPr marL="0" indent="0">
              <a:buNone/>
            </a:pPr>
            <a:r>
              <a:rPr lang="hr-HR" sz="3800" dirty="0"/>
              <a:t>    &lt;body&gt;</a:t>
            </a:r>
          </a:p>
          <a:p>
            <a:pPr marL="0" indent="0">
              <a:buNone/>
            </a:pPr>
            <a:r>
              <a:rPr lang="hr-HR" sz="3800" dirty="0"/>
              <a:t>        &lt;input id="first"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id="second" type="text" /&gt;</a:t>
            </a:r>
          </a:p>
          <a:p>
            <a:pPr marL="0" indent="0">
              <a:buNone/>
            </a:pPr>
            <a:r>
              <a:rPr lang="hr-HR" sz="3800" dirty="0"/>
              <a:t>        &lt;input id="addButton" type="button" value="+" /&gt;</a:t>
            </a:r>
          </a:p>
          <a:p>
            <a:pPr marL="0" indent="0">
              <a:buNone/>
            </a:pPr>
            <a:r>
              <a:rPr lang="hr-HR" sz="3800" dirty="0"/>
              <a:t>        &lt;input id="subtractButton" type="button" value="-" /&gt;</a:t>
            </a:r>
          </a:p>
          <a:p>
            <a:pPr marL="0" indent="0">
              <a:buNone/>
            </a:pPr>
            <a:endParaRPr lang="hr-HR" sz="3800" dirty="0"/>
          </a:p>
          <a:p>
            <a:pPr marL="0" indent="0">
              <a:buNone/>
            </a:pPr>
            <a:r>
              <a:rPr lang="hr-HR" sz="3800" dirty="0"/>
              <a:t>        &lt;div id="result"&gt;&lt;/div&gt;</a:t>
            </a:r>
          </a:p>
          <a:p>
            <a:pPr marL="0" indent="0">
              <a:buNone/>
            </a:pPr>
            <a:r>
              <a:rPr lang="hr-HR" sz="3800" dirty="0"/>
              <a:t>    &lt;/body&gt;</a:t>
            </a:r>
          </a:p>
          <a:p>
            <a:pPr marL="0" indent="0">
              <a:buNone/>
            </a:pPr>
            <a:r>
              <a:rPr lang="hr-HR" sz="3800" dirty="0"/>
              <a:t>&lt;/html&gt;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209" y="4324865"/>
            <a:ext cx="10843591" cy="185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  <a:p>
            <a:r>
              <a:rPr lang="en-US" dirty="0" err="1"/>
              <a:t>Dovr</a:t>
            </a:r>
            <a:r>
              <a:rPr lang="hr-HR" dirty="0"/>
              <a:t>šiti logiku:</a:t>
            </a:r>
          </a:p>
          <a:p>
            <a:pPr lvl="1"/>
            <a:r>
              <a:rPr lang="hr-HR" dirty="0"/>
              <a:t>Na klik gumba + ili -, uzeti vrijednost iz prvog i drugog input boxa, odraditi odgovarajuću operaciju i spremiti rezultat u div result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7415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</a:t>
            </a:r>
            <a:r>
              <a:rPr lang="en-US" dirty="0"/>
              <a:t>S</a:t>
            </a:r>
            <a:r>
              <a:rPr lang="hr-HR" dirty="0"/>
              <a:t>2015 (</a:t>
            </a:r>
            <a:r>
              <a:rPr lang="en-US" dirty="0"/>
              <a:t>ES6</a:t>
            </a:r>
            <a:r>
              <a:rPr lang="hr-HR" dirty="0"/>
              <a:t>) i </a:t>
            </a:r>
            <a:r>
              <a:rPr lang="en-US" dirty="0" err="1"/>
              <a:t>kasnije</a:t>
            </a:r>
            <a:r>
              <a:rPr lang="hr-HR" dirty="0"/>
              <a:t> verzije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444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en-US" dirty="0"/>
              <a:t>ES6?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hr-HR" dirty="0"/>
              <a:t> je verzija ECMAScript specifikacije koja unosi najviše izmjena u jezik od njegova nastanka</a:t>
            </a:r>
          </a:p>
          <a:p>
            <a:pPr lvl="1"/>
            <a:r>
              <a:rPr lang="hr-HR" dirty="0"/>
              <a:t>još se naziva ES2015</a:t>
            </a:r>
            <a:endParaRPr lang="en-US" dirty="0"/>
          </a:p>
          <a:p>
            <a:r>
              <a:rPr lang="en-US" dirty="0"/>
              <a:t>ECMAScript </a:t>
            </a:r>
            <a:r>
              <a:rPr lang="hr-HR" dirty="0"/>
              <a:t> je </a:t>
            </a:r>
            <a:r>
              <a:rPr lang="en-US" dirty="0"/>
              <a:t>“</a:t>
            </a:r>
            <a:r>
              <a:rPr lang="en-US" dirty="0" err="1"/>
              <a:t>pravo</a:t>
            </a:r>
            <a:r>
              <a:rPr lang="en-US" dirty="0"/>
              <a:t>”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popularno</a:t>
            </a:r>
            <a:r>
              <a:rPr lang="en-US" dirty="0"/>
              <a:t> </a:t>
            </a:r>
            <a:r>
              <a:rPr lang="en-US" dirty="0" err="1"/>
              <a:t>znan</a:t>
            </a:r>
            <a:r>
              <a:rPr lang="en-US" dirty="0"/>
              <a:t> pod </a:t>
            </a:r>
            <a:r>
              <a:rPr lang="en-US" dirty="0" err="1"/>
              <a:t>imenom</a:t>
            </a:r>
            <a:r>
              <a:rPr lang="en-US" dirty="0"/>
              <a:t> JavaScript</a:t>
            </a:r>
          </a:p>
          <a:p>
            <a:r>
              <a:rPr lang="en-US" dirty="0"/>
              <a:t>Ni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preglednika</a:t>
            </a:r>
            <a:r>
              <a:rPr lang="en-US" dirty="0"/>
              <a:t> ne </a:t>
            </a:r>
            <a:r>
              <a:rPr lang="en-US" dirty="0" err="1"/>
              <a:t>podr</a:t>
            </a:r>
            <a:r>
              <a:rPr lang="hr-HR" dirty="0"/>
              <a:t>žava u potpunosti ES6</a:t>
            </a:r>
          </a:p>
          <a:p>
            <a:pPr lvl="1"/>
            <a:r>
              <a:rPr lang="hr-HR" dirty="0"/>
              <a:t>Node.js ne podržava u potpunosti ES6</a:t>
            </a:r>
            <a:endParaRPr lang="en-US" dirty="0"/>
          </a:p>
          <a:p>
            <a:r>
              <a:rPr lang="en-US" dirty="0"/>
              <a:t>ECMAScript 6 </a:t>
            </a:r>
            <a:r>
              <a:rPr lang="hr-HR" dirty="0"/>
              <a:t>aplikacije su značajno drugačije od aplikacija pisanih u prethodnim verzijama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9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podržano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Https://kangax.github.io/compat-table/es6/</a:t>
            </a:r>
            <a:endParaRPr lang="hr-HR" dirty="0"/>
          </a:p>
          <a:p>
            <a:endParaRPr lang="hr-HR" dirty="0"/>
          </a:p>
          <a:p>
            <a:r>
              <a:rPr lang="hr-HR" dirty="0">
                <a:hlinkClick r:id="rId3"/>
              </a:rPr>
              <a:t>http://node.green/</a:t>
            </a:r>
            <a:r>
              <a:rPr lang="hr-HR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7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ES6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Premda nije u potpunosti podržan</a:t>
            </a:r>
            <a:r>
              <a:rPr lang="en-US" dirty="0"/>
              <a:t>,</a:t>
            </a:r>
            <a:r>
              <a:rPr lang="hr-HR" dirty="0"/>
              <a:t> postoje mehanizmi korištenja ES6 aplikacija u današnjim preglednicima</a:t>
            </a:r>
          </a:p>
          <a:p>
            <a:r>
              <a:rPr lang="hr-HR" dirty="0"/>
              <a:t>Sintaksa je značajno jednostavnija i samim time lakša za održavanje</a:t>
            </a:r>
            <a:endParaRPr lang="en-US" dirty="0"/>
          </a:p>
          <a:p>
            <a:r>
              <a:rPr lang="hr-HR" dirty="0"/>
              <a:t>Definiranje nasljeđivanja je značajno lakše nego</a:t>
            </a:r>
            <a:r>
              <a:rPr lang="en-US" dirty="0"/>
              <a:t> u </a:t>
            </a:r>
            <a:r>
              <a:rPr lang="en-US" dirty="0" err="1"/>
              <a:t>prethodnoj</a:t>
            </a:r>
            <a:r>
              <a:rPr lang="en-US" dirty="0"/>
              <a:t> </a:t>
            </a:r>
            <a:r>
              <a:rPr lang="en-US" dirty="0" err="1"/>
              <a:t>verziji</a:t>
            </a:r>
            <a:endParaRPr lang="en-US" dirty="0"/>
          </a:p>
          <a:p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u internet pregledinku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Na serveru može sve što i drugi serverski jezici</a:t>
            </a:r>
          </a:p>
          <a:p>
            <a:pPr lvl="2"/>
            <a:r>
              <a:rPr lang="hr-HR" dirty="0"/>
              <a:t>poznat po neblokirajućim IO operacijama</a:t>
            </a:r>
            <a:endParaRPr lang="en-US" dirty="0"/>
          </a:p>
          <a:p>
            <a:pPr lvl="2"/>
            <a:r>
              <a:rPr lang="hr-HR" dirty="0"/>
              <a:t>više o tome na sljedećem susretu...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4731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ES6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module</a:t>
            </a:r>
          </a:p>
          <a:p>
            <a:pPr lvl="1"/>
            <a:r>
              <a:rPr lang="en-US" dirty="0" err="1"/>
              <a:t>Klase</a:t>
            </a:r>
            <a:r>
              <a:rPr lang="en-US" dirty="0"/>
              <a:t> u ES6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sintaksni</a:t>
            </a:r>
            <a:r>
              <a:rPr lang="en-US" dirty="0"/>
              <a:t> </a:t>
            </a:r>
            <a:r>
              <a:rPr lang="hr-HR" dirty="0"/>
              <a:t>š</a:t>
            </a:r>
            <a:r>
              <a:rPr lang="en-US" dirty="0"/>
              <a:t>e</a:t>
            </a:r>
            <a:r>
              <a:rPr lang="hr-HR" dirty="0"/>
              <a:t>ć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hr-HR" dirty="0"/>
              <a:t>koji </a:t>
            </a:r>
            <a:r>
              <a:rPr lang="en-US" dirty="0" err="1"/>
              <a:t>olak</a:t>
            </a:r>
            <a:r>
              <a:rPr lang="hr-HR" dirty="0"/>
              <a:t>šava rad sa ES5 klasama</a:t>
            </a:r>
          </a:p>
          <a:p>
            <a:pPr lvl="1"/>
            <a:r>
              <a:rPr lang="hr-HR" dirty="0"/>
              <a:t>Preglednici još uvijek ne podržavaju sinktaksu za module</a:t>
            </a:r>
          </a:p>
          <a:p>
            <a:pPr lvl="2"/>
            <a:r>
              <a:rPr lang="hr-HR" dirty="0"/>
              <a:t>glavni problem je nedostatak specifikacije za učitavanje modula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Okru</a:t>
            </a:r>
            <a:r>
              <a:rPr lang="hr-HR" dirty="0"/>
              <a:t>že</a:t>
            </a:r>
            <a:r>
              <a:rPr lang="en-US" dirty="0" err="1"/>
              <a:t>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In-browser: </a:t>
            </a:r>
            <a:r>
              <a:rPr lang="hr-HR" dirty="0"/>
              <a:t>traceur</a:t>
            </a:r>
            <a:r>
              <a:rPr lang="en-US" dirty="0"/>
              <a:t>/babel + es6 module loader</a:t>
            </a:r>
          </a:p>
          <a:p>
            <a:pPr lvl="1"/>
            <a:r>
              <a:rPr lang="en-US" dirty="0"/>
              <a:t>Preprocessor: bundled ES5 file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hr-HR" dirty="0"/>
              <a:t>č</a:t>
            </a:r>
            <a:r>
              <a:rPr lang="en-US" dirty="0" err="1"/>
              <a:t>eka</a:t>
            </a:r>
            <a:r>
              <a:rPr lang="hr-HR" dirty="0"/>
              <a:t> i</a:t>
            </a:r>
            <a:r>
              <a:rPr lang="en-US" dirty="0" err="1"/>
              <a:t>zvr</a:t>
            </a:r>
            <a:r>
              <a:rPr lang="hr-HR" dirty="0"/>
              <a:t>š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asinkrone</a:t>
            </a:r>
            <a:r>
              <a:rPr lang="en-US" dirty="0"/>
              <a:t> </a:t>
            </a:r>
            <a:r>
              <a:rPr lang="en-US" dirty="0" err="1"/>
              <a:t>radnje</a:t>
            </a:r>
            <a:r>
              <a:rPr lang="en-US" dirty="0"/>
              <a:t>, </a:t>
            </a:r>
            <a:r>
              <a:rPr lang="hr-HR" dirty="0"/>
              <a:t>nakon čega se </a:t>
            </a:r>
            <a:r>
              <a:rPr lang="en-US" dirty="0"/>
              <a:t>promise </a:t>
            </a:r>
            <a:r>
              <a:rPr lang="en-US" dirty="0" err="1"/>
              <a:t>odbacuje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ispunjava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od event </a:t>
            </a:r>
            <a:r>
              <a:rPr lang="en-US" dirty="0" err="1"/>
              <a:t>callbacka</a:t>
            </a:r>
            <a:r>
              <a:rPr lang="en-US" dirty="0"/>
              <a:t>, promise se </a:t>
            </a:r>
            <a:r>
              <a:rPr lang="en-US" dirty="0" err="1"/>
              <a:t>izvr</a:t>
            </a:r>
            <a:r>
              <a:rPr lang="hr-HR" dirty="0"/>
              <a:t>šava samo jednom i ne ovisi o tome je li asinkrona radnja </a:t>
            </a:r>
            <a:r>
              <a:rPr lang="en-US" dirty="0" err="1"/>
              <a:t>zavr</a:t>
            </a:r>
            <a:r>
              <a:rPr lang="hr-HR" dirty="0"/>
              <a:t>šila prije definiranja promisea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</a:t>
            </a:r>
            <a:r>
              <a:rPr lang="en-US" dirty="0" err="1"/>
              <a:t>sintaksa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block scoping</a:t>
            </a:r>
          </a:p>
          <a:p>
            <a:r>
              <a:rPr lang="en-US" dirty="0"/>
              <a:t>Arrow Functions =&gt;</a:t>
            </a:r>
          </a:p>
          <a:p>
            <a:r>
              <a:rPr lang="en-US" dirty="0"/>
              <a:t>Default Function Parameters</a:t>
            </a:r>
          </a:p>
          <a:p>
            <a:r>
              <a:rPr lang="en-US" dirty="0"/>
              <a:t>Rest and Spread …</a:t>
            </a:r>
          </a:p>
          <a:p>
            <a:r>
              <a:rPr lang="en-US" dirty="0"/>
              <a:t>Object Literal Extension</a:t>
            </a:r>
          </a:p>
          <a:p>
            <a:r>
              <a:rPr lang="en-US" dirty="0"/>
              <a:t>for … of Loops</a:t>
            </a:r>
          </a:p>
          <a:p>
            <a:r>
              <a:rPr lang="en-US" dirty="0"/>
              <a:t>Template Literals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JavaScripta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Početak</a:t>
            </a:r>
          </a:p>
          <a:p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JavaScript 1995</a:t>
            </a:r>
          </a:p>
          <a:p>
            <a:r>
              <a:rPr lang="hr-HR" dirty="0"/>
              <a:t>Netscape Navigator 2.0, 1996</a:t>
            </a:r>
          </a:p>
          <a:p>
            <a:r>
              <a:rPr lang="hr-HR" dirty="0"/>
              <a:t>ES1, 1997</a:t>
            </a:r>
          </a:p>
          <a:p>
            <a:r>
              <a:rPr lang="hr-HR" dirty="0"/>
              <a:t>ES2, 1998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ECMAScript standardi</a:t>
            </a:r>
            <a:endParaRPr lang="en-CA" dirty="0"/>
          </a:p>
          <a:p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ES3, 1999</a:t>
            </a:r>
          </a:p>
          <a:p>
            <a:r>
              <a:rPr lang="hr-HR" dirty="0"/>
              <a:t>ES4, napušten</a:t>
            </a:r>
          </a:p>
          <a:p>
            <a:r>
              <a:rPr lang="hr-HR" dirty="0"/>
              <a:t>ES5, 2009</a:t>
            </a:r>
          </a:p>
          <a:p>
            <a:r>
              <a:rPr lang="hr-HR" dirty="0"/>
              <a:t>ES2015</a:t>
            </a:r>
            <a:r>
              <a:rPr lang="en-US" dirty="0"/>
              <a:t> (ES6)</a:t>
            </a:r>
            <a:r>
              <a:rPr lang="hr-HR" dirty="0"/>
              <a:t>, 2015</a:t>
            </a:r>
          </a:p>
          <a:p>
            <a:r>
              <a:rPr lang="hr-HR" dirty="0"/>
              <a:t>ES2016, 2016</a:t>
            </a:r>
          </a:p>
          <a:p>
            <a:r>
              <a:rPr lang="hr-HR" dirty="0"/>
              <a:t>ES2017, 2017</a:t>
            </a:r>
          </a:p>
          <a:p>
            <a:pPr marL="0" indent="0">
              <a:buNone/>
            </a:pPr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59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hr-HR" dirty="0"/>
              <a:t>potrepštine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Dokumentacija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http://devdocs.io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https://developer.mozilla.org</a:t>
            </a:r>
            <a:endParaRPr lang="en-US" dirty="0"/>
          </a:p>
          <a:p>
            <a:pPr lvl="2"/>
            <a:r>
              <a:rPr lang="en-US" dirty="0" err="1"/>
              <a:t>googla</a:t>
            </a:r>
            <a:r>
              <a:rPr lang="hr-HR" dirty="0"/>
              <a:t>ti</a:t>
            </a:r>
            <a:r>
              <a:rPr lang="en-US" dirty="0"/>
              <a:t>: </a:t>
            </a:r>
            <a:r>
              <a:rPr lang="en-US" dirty="0" err="1"/>
              <a:t>mdn</a:t>
            </a:r>
            <a:r>
              <a:rPr lang="en-US" dirty="0"/>
              <a:t> </a:t>
            </a:r>
            <a:r>
              <a:rPr lang="hr-HR" dirty="0"/>
              <a:t>while</a:t>
            </a:r>
            <a:endParaRPr lang="en-US" dirty="0"/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4"/>
              </a:rPr>
              <a:t>http://caniuse.com/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061021" cy="3811588"/>
          </a:xfrm>
        </p:spPr>
        <p:txBody>
          <a:bodyPr/>
          <a:lstStyle/>
          <a:p>
            <a:r>
              <a:rPr lang="en-US" dirty="0" err="1"/>
              <a:t>Trebat</a:t>
            </a:r>
            <a:r>
              <a:rPr lang="en-US" dirty="0"/>
              <a:t> </a:t>
            </a:r>
            <a:r>
              <a:rPr lang="hr-HR" dirty="0"/>
              <a:t>će nam browser i editor po izboru</a:t>
            </a:r>
            <a:endParaRPr lang="en-US" dirty="0"/>
          </a:p>
          <a:p>
            <a:r>
              <a:rPr lang="en-US" sz="3200" dirty="0" err="1"/>
              <a:t>Preporuka</a:t>
            </a:r>
            <a:endParaRPr lang="hr-HR" sz="3200" dirty="0"/>
          </a:p>
          <a:p>
            <a:pPr lvl="1"/>
            <a:r>
              <a:rPr lang="en-US" sz="3200" dirty="0">
                <a:hlinkClick r:id="rId5"/>
              </a:rPr>
              <a:t>https://www.google.com/chrome/</a:t>
            </a:r>
            <a:endParaRPr lang="en-US" sz="3200" dirty="0"/>
          </a:p>
          <a:p>
            <a:pPr lvl="1"/>
            <a:r>
              <a:rPr lang="en-US" sz="3200" dirty="0">
                <a:hlinkClick r:id="rId6"/>
              </a:rPr>
              <a:t>https://code.visualstudio.com/</a:t>
            </a:r>
            <a:endParaRPr lang="en-US" sz="32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jezika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Osjetljiv na velika i mala slova (eng. case-sensitive)?</a:t>
            </a:r>
          </a:p>
          <a:p>
            <a:r>
              <a:rPr lang="hr-HR" dirty="0"/>
              <a:t>Bjeline (eng. whitespace) su bitne ili nebitne?</a:t>
            </a:r>
          </a:p>
          <a:p>
            <a:r>
              <a:rPr lang="hr-HR" dirty="0"/>
              <a:t>Statički ili dinamički tipovi?</a:t>
            </a:r>
          </a:p>
          <a:p>
            <a:r>
              <a:rPr lang="hr-HR" dirty="0"/>
              <a:t>Kompilacija ili interpretiranje?</a:t>
            </a:r>
          </a:p>
          <a:p>
            <a:r>
              <a:rPr lang="hr-HR" dirty="0"/>
              <a:t>Ima li objekte i klase?</a:t>
            </a:r>
          </a:p>
        </p:txBody>
      </p:sp>
    </p:spTree>
    <p:extLst>
      <p:ext uri="{BB962C8B-B14F-4D97-AF65-F5344CB8AC3E}">
        <p14:creationId xmlns:p14="http://schemas.microsoft.com/office/powerpoint/2010/main" val="55932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Varijable i tipovi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70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1773</Words>
  <Application>Microsoft Office PowerPoint</Application>
  <PresentationFormat>Widescreen</PresentationFormat>
  <Paragraphs>396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(Body)</vt:lpstr>
      <vt:lpstr>Calibri Light</vt:lpstr>
      <vt:lpstr>Consolas</vt:lpstr>
      <vt:lpstr>Times New Roman</vt:lpstr>
      <vt:lpstr>Wingdings</vt:lpstr>
      <vt:lpstr>Office Theme</vt:lpstr>
      <vt:lpstr>PowerPoint Presentation</vt:lpstr>
      <vt:lpstr>JavaScript radionica </vt:lpstr>
      <vt:lpstr>PowerPoint Presentation</vt:lpstr>
      <vt:lpstr>JavaScript</vt:lpstr>
      <vt:lpstr>JavaScript u internet pregledinku</vt:lpstr>
      <vt:lpstr>Povijest JavaScripta</vt:lpstr>
      <vt:lpstr>JavaScript potrepštine</vt:lpstr>
      <vt:lpstr>Svojstva jezika</vt:lpstr>
      <vt:lpstr>Varijable i tipovi</vt:lpstr>
      <vt:lpstr>Varijable i tipovi</vt:lpstr>
      <vt:lpstr>Primitivni tipovi i tipovi po referenci</vt:lpstr>
      <vt:lpstr>Petlje, uvjeti i grananja</vt:lpstr>
      <vt:lpstr>If, else, while, do while, for ...</vt:lpstr>
      <vt:lpstr>Logički operatori</vt:lpstr>
      <vt:lpstr>While, if</vt:lpstr>
      <vt:lpstr>While, if</vt:lpstr>
      <vt:lpstr>While, if</vt:lpstr>
      <vt:lpstr>While, if</vt:lpstr>
      <vt:lpstr>For, if</vt:lpstr>
      <vt:lpstr>For, if</vt:lpstr>
      <vt:lpstr>For, if</vt:lpstr>
      <vt:lpstr>For, if</vt:lpstr>
      <vt:lpstr>If, if else, else</vt:lpstr>
      <vt:lpstr>Logičke vrijednosti</vt:lpstr>
      <vt:lpstr>Funkcije (1)</vt:lpstr>
      <vt:lpstr>Imena funkcija</vt:lpstr>
      <vt:lpstr>Zadatak</vt:lpstr>
      <vt:lpstr>Hoisting</vt:lpstr>
      <vt:lpstr>Polja</vt:lpstr>
      <vt:lpstr>Zadatak</vt:lpstr>
      <vt:lpstr>Globalni i funkcijski prostori</vt:lpstr>
      <vt:lpstr>Globalni prostor</vt:lpstr>
      <vt:lpstr>Funkcijski prostor</vt:lpstr>
      <vt:lpstr>Objekti</vt:lpstr>
      <vt:lpstr>Objekti</vt:lpstr>
      <vt:lpstr>Prototype</vt:lpstr>
      <vt:lpstr>Prototype</vt:lpstr>
      <vt:lpstr>Konstruktorske funkcije</vt:lpstr>
      <vt:lpstr>Funkcije (2) - Closures</vt:lpstr>
      <vt:lpstr>Closures</vt:lpstr>
      <vt:lpstr>PowerPoint Presentation</vt:lpstr>
      <vt:lpstr>Suvremeni JavaScript razvoj</vt:lpstr>
      <vt:lpstr>DOM</vt:lpstr>
      <vt:lpstr>DOM </vt:lpstr>
      <vt:lpstr>Zadatak</vt:lpstr>
      <vt:lpstr>ES2015 (ES6) i kasnije verzije</vt:lpstr>
      <vt:lpstr>Što je ES6?</vt:lpstr>
      <vt:lpstr>Što je podržano?</vt:lpstr>
      <vt:lpstr>Zašto ES6?</vt:lpstr>
      <vt:lpstr>ES6 moduli i klase</vt:lpstr>
      <vt:lpstr>Okruženje</vt:lpstr>
      <vt:lpstr>Promises</vt:lpstr>
      <vt:lpstr>Nova sintaksa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Kovacic</dc:creator>
  <cp:lastModifiedBy>Vedran Marsic</cp:lastModifiedBy>
  <cp:revision>127</cp:revision>
  <dcterms:created xsi:type="dcterms:W3CDTF">2016-05-13T11:47:11Z</dcterms:created>
  <dcterms:modified xsi:type="dcterms:W3CDTF">2017-03-13T17:47:53Z</dcterms:modified>
</cp:coreProperties>
</file>