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6" name="Shape 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hape 9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4572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9144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13716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18288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hape 50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hape 5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E9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60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23441" y="403225"/>
            <a:ext cx="1449458" cy="402040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Shape 76"/>
          <p:cNvSpPr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hape 77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6" name="Shape 86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7" name="Shape 87"/>
          <p:cNvSpPr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hape 8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6436822"/>
            <a:ext cx="12192002" cy="42117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hyperlink" Target="https://en.wiktionary.org/wiki/%E8%AF%97" TargetMode="External"/><Relationship Id="rId5" Type="http://schemas.openxmlformats.org/officeDocument/2006/relationships/hyperlink" Target="https://en.wiktionary.org/wiki/%E8%A9%A9" TargetMode="Externa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odejs/LTS#lts-schedule" TargetMode="Externa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udio3t.com/download/" TargetMode="External"/><Relationship Id="rId3" Type="http://schemas.openxmlformats.org/officeDocument/2006/relationships/hyperlink" Target="mongodb://student:axilis@ds133260.mlab.com:33260/ajss2017" TargetMode="Externa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kangax.github.io/compat-table/es6/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body" sz="quarter" idx="1"/>
          </p:nvPr>
        </p:nvSpPr>
        <p:spPr>
          <a:xfrm>
            <a:off x="1524000" y="381318"/>
            <a:ext cx="9144000" cy="1655761"/>
          </a:xfrm>
          <a:prstGeom prst="rect">
            <a:avLst/>
          </a:prstGeom>
        </p:spPr>
        <p:txBody>
          <a:bodyPr/>
          <a:lstStyle/>
          <a:p>
            <a:pPr algn="l">
              <a:defRPr b="1" sz="5400"/>
            </a:pPr>
            <a:r>
              <a:t>JavaScript School</a:t>
            </a:r>
          </a:p>
          <a:p>
            <a:pPr algn="l">
              <a:defRPr sz="3600"/>
            </a:pPr>
            <a:r>
              <a:t>Serverske Aplikacije s Node.js-om</a:t>
            </a:r>
          </a:p>
        </p:txBody>
      </p:sp>
      <p:pic>
        <p:nvPicPr>
          <p:cNvPr id="124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76605" y="3921759"/>
            <a:ext cx="4515395" cy="29362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4640" y="289877"/>
            <a:ext cx="1036320" cy="14571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ES6 - klase</a:t>
            </a:r>
          </a:p>
        </p:txBody>
      </p:sp>
      <p:sp>
        <p:nvSpPr>
          <p:cNvPr id="161" name="Shape 161"/>
          <p:cNvSpPr/>
          <p:nvPr/>
        </p:nvSpPr>
        <p:spPr>
          <a:xfrm>
            <a:off x="457199" y="2443100"/>
            <a:ext cx="11277601" cy="3659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chemeClr val="accent1">
                    <a:satOff val="-19091"/>
                    <a:lumOff val="-11921"/>
                  </a:schemeClr>
                </a:solidFill>
              </a:rPr>
              <a:t>class</a:t>
            </a:r>
            <a:r>
              <a:t> </a:t>
            </a:r>
            <a:r>
              <a:rPr>
                <a:solidFill>
                  <a:schemeClr val="accent2"/>
                </a:solidFill>
              </a:rPr>
              <a:t>Nonsense</a:t>
            </a:r>
            <a:r>
              <a:t> {</a:t>
            </a:r>
          </a:p>
          <a:p>
            <a:pPr lvl="1"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constructor(name, role) {</a:t>
            </a:r>
          </a:p>
          <a:p>
            <a:pPr lvl="2"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chemeClr val="accent1">
                    <a:satOff val="-19091"/>
                    <a:lumOff val="-11921"/>
                  </a:schemeClr>
                </a:solidFill>
              </a:rPr>
              <a:t>this</a:t>
            </a:r>
            <a:r>
              <a:t>.name = name;</a:t>
            </a:r>
          </a:p>
          <a:p>
            <a:pPr lvl="2"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chemeClr val="accent1">
                    <a:satOff val="-19091"/>
                    <a:lumOff val="-11921"/>
                  </a:schemeClr>
                </a:solidFill>
              </a:rPr>
              <a:t>this</a:t>
            </a:r>
            <a:r>
              <a:t>.role = role;</a:t>
            </a:r>
          </a:p>
          <a:p>
            <a:pPr lvl="1"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 lvl="1"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1"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prettyInfo() {</a:t>
            </a:r>
          </a:p>
          <a:p>
            <a:pPr lvl="2"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return role + ‘: ‘ + name;</a:t>
            </a:r>
          </a:p>
          <a:p>
            <a:pPr lvl="1"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chemeClr val="accent1">
                    <a:satOff val="-19091"/>
                    <a:lumOff val="-11921"/>
                  </a:schemeClr>
                </a:solidFill>
              </a:rPr>
              <a:t>const</a:t>
            </a:r>
            <a:r>
              <a:t> </a:t>
            </a:r>
            <a:r>
              <a:rPr>
                <a:solidFill>
                  <a:schemeClr val="accent2"/>
                </a:solidFill>
              </a:rPr>
              <a:t>something</a:t>
            </a:r>
            <a:r>
              <a:t> = new </a:t>
            </a:r>
            <a:r>
              <a:rPr>
                <a:solidFill>
                  <a:schemeClr val="accent5">
                    <a:satOff val="-3547"/>
                    <a:lumOff val="-10352"/>
                  </a:schemeClr>
                </a:solidFill>
              </a:rPr>
              <a:t>Nonsense</a:t>
            </a:r>
            <a:r>
              <a:t>(</a:t>
            </a:r>
            <a:r>
              <a:rPr>
                <a:solidFill>
                  <a:schemeClr val="accent6">
                    <a:lumOff val="-9568"/>
                  </a:schemeClr>
                </a:solidFill>
              </a:rPr>
              <a:t>‘Something’</a:t>
            </a:r>
            <a:r>
              <a:t>, </a:t>
            </a:r>
            <a:r>
              <a:rPr>
                <a:solidFill>
                  <a:schemeClr val="accent6">
                    <a:lumOff val="-9568"/>
                  </a:schemeClr>
                </a:solidFill>
              </a:rPr>
              <a:t>‘NOTHING’</a:t>
            </a:r>
            <a:r>
              <a:t>);</a:t>
            </a:r>
          </a:p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xfrm>
            <a:off x="355600" y="1742219"/>
            <a:ext cx="10947400" cy="421178"/>
          </a:xfrm>
          <a:prstGeom prst="rect">
            <a:avLst/>
          </a:prstGeom>
        </p:spPr>
        <p:txBody>
          <a:bodyPr/>
          <a:lstStyle>
            <a:lvl1pPr marL="186145" indent="-186145" defTabSz="868680">
              <a:spcBef>
                <a:spcPts val="900"/>
              </a:spcBef>
              <a:defRPr sz="2280"/>
            </a:lvl1pPr>
          </a:lstStyle>
          <a:p>
            <a:pPr>
              <a:defRPr sz="2660"/>
            </a:pPr>
            <a:r>
              <a:rPr sz="2280"/>
              <a:t>Deklaracija klasi - koristenje kao obicnih JS objekata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ES6 - use strict</a:t>
            </a:r>
          </a:p>
        </p:txBody>
      </p:sp>
      <p:sp>
        <p:nvSpPr>
          <p:cNvPr id="165" name="Shape 165"/>
          <p:cNvSpPr/>
          <p:nvPr/>
        </p:nvSpPr>
        <p:spPr>
          <a:xfrm>
            <a:off x="457199" y="2443100"/>
            <a:ext cx="112776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07000"/>
              </a:lnSpc>
              <a:defRPr>
                <a:solidFill>
                  <a:schemeClr val="accent1">
                    <a:satOff val="-19091"/>
                    <a:lumOff val="-11921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>
              <a:defRPr>
                <a:solidFill>
                  <a:srgbClr val="535353"/>
                </a:solidFill>
              </a:defRPr>
            </a:pPr>
            <a:r>
              <a:rPr>
                <a:solidFill>
                  <a:schemeClr val="accent1">
                    <a:satOff val="-19091"/>
                    <a:lumOff val="-11921"/>
                  </a:schemeClr>
                </a:solidFill>
              </a:rPr>
              <a:t>‘use strict’;</a:t>
            </a:r>
          </a:p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xfrm>
            <a:off x="355600" y="1742219"/>
            <a:ext cx="10947400" cy="421178"/>
          </a:xfrm>
          <a:prstGeom prst="rect">
            <a:avLst/>
          </a:prstGeom>
        </p:spPr>
        <p:txBody>
          <a:bodyPr/>
          <a:lstStyle>
            <a:lvl1pPr marL="217170" indent="-217170" defTabSz="868680">
              <a:spcBef>
                <a:spcPts val="900"/>
              </a:spcBef>
              <a:defRPr sz="2280"/>
            </a:lvl1pPr>
          </a:lstStyle>
          <a:p>
            <a:pPr/>
            <a:r>
              <a:t>Strict mode</a:t>
            </a:r>
          </a:p>
        </p:txBody>
      </p:sp>
      <p:sp>
        <p:nvSpPr>
          <p:cNvPr id="167" name="Shape 167"/>
          <p:cNvSpPr/>
          <p:nvPr/>
        </p:nvSpPr>
        <p:spPr>
          <a:xfrm>
            <a:off x="355600" y="3093643"/>
            <a:ext cx="10947400" cy="241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/>
            </a:pPr>
            <a:r>
              <a:t>Hvata neke ceste greske u pisanju koda (osjetljiviji na exceptione)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/>
            </a:pPr>
            <a:r>
              <a:t>Baca exceptione kada se pokusavaju odraditi neke relativno nesigurne akcije (npr. pristup globalnom objektu i sl.)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pPr/>
            <a:r>
              <a:t>Node.js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image1.png" descr="IBPS Specialist IT papers 2012, 2013 &amp; Cutoff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0470" y="2119783"/>
            <a:ext cx="2026660" cy="20266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image1.png" descr="IBPS Specialist IT papers 2012, 2013 &amp; Cutoff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87029" y="2119783"/>
            <a:ext cx="2026659" cy="2026660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/>
        </p:nvSpPr>
        <p:spPr>
          <a:xfrm>
            <a:off x="2997129" y="3133113"/>
            <a:ext cx="618990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76200">
            <a:solidFill>
              <a:srgbClr val="000000"/>
            </a:solidFill>
            <a:miter/>
            <a:headEnd type="triangle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4" name="Shape 174"/>
          <p:cNvSpPr/>
          <p:nvPr/>
        </p:nvSpPr>
        <p:spPr>
          <a:xfrm>
            <a:off x="1283127" y="4248665"/>
            <a:ext cx="130306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914400"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96.214.123.52</a:t>
            </a:r>
          </a:p>
        </p:txBody>
      </p:sp>
      <p:sp>
        <p:nvSpPr>
          <p:cNvPr id="175" name="Shape 175"/>
          <p:cNvSpPr/>
          <p:nvPr/>
        </p:nvSpPr>
        <p:spPr>
          <a:xfrm>
            <a:off x="9505426" y="4248665"/>
            <a:ext cx="130306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914400"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26.714.123.74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image1.png" descr="IBPS Specialist IT papers 2012, 2013 &amp; Cutoff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0470" y="2119783"/>
            <a:ext cx="2026660" cy="20266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image1.png" descr="IBPS Specialist IT papers 2012, 2013 &amp; Cutoff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87029" y="2119783"/>
            <a:ext cx="2026659" cy="202666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hape 184"/>
          <p:cNvSpPr/>
          <p:nvPr/>
        </p:nvSpPr>
        <p:spPr>
          <a:xfrm>
            <a:off x="2997129" y="3133113"/>
            <a:ext cx="618990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76200">
            <a:solidFill>
              <a:srgbClr val="000000"/>
            </a:solidFill>
            <a:miter/>
            <a:headEnd type="triangle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81" name="Shape 181"/>
          <p:cNvSpPr/>
          <p:nvPr/>
        </p:nvSpPr>
        <p:spPr>
          <a:xfrm>
            <a:off x="1283127" y="4248665"/>
            <a:ext cx="130306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914400"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96.214.123.52</a:t>
            </a:r>
          </a:p>
        </p:txBody>
      </p:sp>
      <p:sp>
        <p:nvSpPr>
          <p:cNvPr id="182" name="Shape 182"/>
          <p:cNvSpPr/>
          <p:nvPr/>
        </p:nvSpPr>
        <p:spPr>
          <a:xfrm>
            <a:off x="9505426" y="4248665"/>
            <a:ext cx="130306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914400"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26.714.123.74</a:t>
            </a:r>
          </a:p>
        </p:txBody>
      </p:sp>
      <p:pic>
        <p:nvPicPr>
          <p:cNvPr id="183" name="image2.png" descr="... Application Deployment By Example: User EXE Deployment - ConfigMgrFTW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19867" y="1622122"/>
            <a:ext cx="1134323" cy="13603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image1.png" descr="IBPS Specialist IT papers 2012, 2013 &amp; Cutoff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0470" y="2119783"/>
            <a:ext cx="2026660" cy="20266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image1.png" descr="IBPS Specialist IT papers 2012, 2013 &amp; Cutoff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87029" y="2119783"/>
            <a:ext cx="2026659" cy="2026660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Shape 198"/>
          <p:cNvSpPr/>
          <p:nvPr/>
        </p:nvSpPr>
        <p:spPr>
          <a:xfrm>
            <a:off x="2997129" y="3133113"/>
            <a:ext cx="618990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76200">
            <a:solidFill>
              <a:srgbClr val="000000"/>
            </a:solidFill>
            <a:miter/>
            <a:headEnd type="triangle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89" name="Shape 189"/>
          <p:cNvSpPr/>
          <p:nvPr/>
        </p:nvSpPr>
        <p:spPr>
          <a:xfrm>
            <a:off x="1283127" y="4248665"/>
            <a:ext cx="130306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914400"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96.214.123.52</a:t>
            </a:r>
          </a:p>
        </p:txBody>
      </p:sp>
      <p:sp>
        <p:nvSpPr>
          <p:cNvPr id="190" name="Shape 190"/>
          <p:cNvSpPr/>
          <p:nvPr/>
        </p:nvSpPr>
        <p:spPr>
          <a:xfrm>
            <a:off x="9505426" y="4248665"/>
            <a:ext cx="16782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914400"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26.714.123.74</a:t>
            </a:r>
            <a:r>
              <a:rPr b="1">
                <a:solidFill>
                  <a:srgbClr val="FF0000"/>
                </a:solidFill>
              </a:rPr>
              <a:t>:444</a:t>
            </a:r>
          </a:p>
        </p:txBody>
      </p:sp>
      <p:pic>
        <p:nvPicPr>
          <p:cNvPr id="191" name="image2.png" descr="... Application Deployment By Example: User EXE Deployment - ConfigMgrFTW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19867" y="1622122"/>
            <a:ext cx="1134323" cy="13603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4" name="Group 194"/>
          <p:cNvGrpSpPr/>
          <p:nvPr/>
        </p:nvGrpSpPr>
        <p:grpSpPr>
          <a:xfrm>
            <a:off x="2279575" y="1761488"/>
            <a:ext cx="1944217" cy="862353"/>
            <a:chOff x="0" y="0"/>
            <a:chExt cx="1944216" cy="862351"/>
          </a:xfrm>
        </p:grpSpPr>
        <p:sp>
          <p:nvSpPr>
            <p:cNvPr id="192" name="Shape 192"/>
            <p:cNvSpPr/>
            <p:nvPr/>
          </p:nvSpPr>
          <p:spPr>
            <a:xfrm>
              <a:off x="0" y="0"/>
              <a:ext cx="1944217" cy="862352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284723" y="207655"/>
              <a:ext cx="1374770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defRPr sz="2400"/>
              </a:lvl1pPr>
            </a:lstStyle>
            <a:p>
              <a:pPr/>
              <a:r>
                <a:t>English?</a:t>
              </a:r>
            </a:p>
          </p:txBody>
        </p:sp>
      </p:grpSp>
      <p:grpSp>
        <p:nvGrpSpPr>
          <p:cNvPr id="197" name="Group 197"/>
          <p:cNvGrpSpPr/>
          <p:nvPr/>
        </p:nvGrpSpPr>
        <p:grpSpPr>
          <a:xfrm>
            <a:off x="7024175" y="1275843"/>
            <a:ext cx="2160241" cy="862352"/>
            <a:chOff x="0" y="0"/>
            <a:chExt cx="2160240" cy="862351"/>
          </a:xfrm>
        </p:grpSpPr>
        <p:sp>
          <p:nvSpPr>
            <p:cNvPr id="195" name="Shape 195"/>
            <p:cNvSpPr/>
            <p:nvPr/>
          </p:nvSpPr>
          <p:spPr>
            <a:xfrm flipH="1">
              <a:off x="0" y="0"/>
              <a:ext cx="2160241" cy="862352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316360" y="223390"/>
              <a:ext cx="1527521" cy="415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 defTabSz="914400"/>
              <a:r>
                <a:rPr u="sng">
                  <a:solidFill>
                    <a:srgbClr val="0563C1"/>
                  </a:solidFill>
                  <a:uFill>
                    <a:solidFill>
                      <a:srgbClr val="0563C1"/>
                    </a:solidFill>
                  </a:uFill>
                  <a:hlinkClick r:id="rId4" invalidUrl="" action="" tgtFrame="" tooltip="" history="1" highlightClick="0" endSnd="0"/>
                </a:rPr>
                <a:t>诗</a:t>
              </a:r>
              <a:r>
                <a:t>/</a:t>
              </a:r>
              <a:r>
                <a:rPr u="sng">
                  <a:solidFill>
                    <a:srgbClr val="0563C1"/>
                  </a:solidFill>
                  <a:uFill>
                    <a:solidFill>
                      <a:srgbClr val="0563C1"/>
                    </a:solidFill>
                  </a:uFill>
                  <a:hlinkClick r:id="rId5" invalidUrl="" action="" tgtFrame="" tooltip="" history="1" highlightClick="0" endSnd="0"/>
                </a:rPr>
                <a:t>詩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7" grpId="2"/>
      <p:bldP build="whole" bldLvl="1" animBg="1" rev="0" advAuto="0" spid="19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image1.png" descr="IBPS Specialist IT papers 2012, 2013 &amp; Cutoff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0470" y="2119783"/>
            <a:ext cx="2026660" cy="20266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image1.png" descr="IBPS Specialist IT papers 2012, 2013 &amp; Cutoff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87029" y="2119783"/>
            <a:ext cx="2026659" cy="2026660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Shape 213"/>
          <p:cNvSpPr/>
          <p:nvPr/>
        </p:nvSpPr>
        <p:spPr>
          <a:xfrm>
            <a:off x="2997129" y="3133113"/>
            <a:ext cx="618990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76200">
            <a:solidFill>
              <a:srgbClr val="000000"/>
            </a:solidFill>
            <a:miter/>
            <a:headEnd type="triangle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03" name="Shape 203"/>
          <p:cNvSpPr/>
          <p:nvPr/>
        </p:nvSpPr>
        <p:spPr>
          <a:xfrm>
            <a:off x="1283127" y="4248665"/>
            <a:ext cx="130306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914400"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96.214.123.52</a:t>
            </a:r>
          </a:p>
        </p:txBody>
      </p:sp>
      <p:sp>
        <p:nvSpPr>
          <p:cNvPr id="204" name="Shape 204"/>
          <p:cNvSpPr/>
          <p:nvPr/>
        </p:nvSpPr>
        <p:spPr>
          <a:xfrm>
            <a:off x="9505426" y="4248665"/>
            <a:ext cx="16782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914400"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26.714.123.74</a:t>
            </a:r>
            <a:r>
              <a:rPr b="1">
                <a:solidFill>
                  <a:srgbClr val="FF0000"/>
                </a:solidFill>
              </a:rPr>
              <a:t>:444</a:t>
            </a:r>
          </a:p>
        </p:txBody>
      </p:sp>
      <p:pic>
        <p:nvPicPr>
          <p:cNvPr id="205" name="image2.png" descr="... Application Deployment By Example: User EXE Deployment - ConfigMgrFTW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19867" y="1622122"/>
            <a:ext cx="1134323" cy="13603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8" name="Group 208"/>
          <p:cNvGrpSpPr/>
          <p:nvPr/>
        </p:nvGrpSpPr>
        <p:grpSpPr>
          <a:xfrm>
            <a:off x="6600056" y="787685"/>
            <a:ext cx="3024856" cy="1181472"/>
            <a:chOff x="0" y="0"/>
            <a:chExt cx="3024855" cy="1181471"/>
          </a:xfrm>
        </p:grpSpPr>
        <p:sp>
          <p:nvSpPr>
            <p:cNvPr id="206" name="Shape 206"/>
            <p:cNvSpPr/>
            <p:nvPr/>
          </p:nvSpPr>
          <p:spPr>
            <a:xfrm flipH="1">
              <a:off x="0" y="0"/>
              <a:ext cx="3024856" cy="1181472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2400">
                  <a:solidFill>
                    <a:srgbClr val="548235"/>
                  </a:solidFill>
                </a:defRPr>
              </a:pPr>
            </a:p>
          </p:txBody>
        </p:sp>
        <p:sp>
          <p:nvSpPr>
            <p:cNvPr id="207" name="Shape 207"/>
            <p:cNvSpPr/>
            <p:nvPr/>
          </p:nvSpPr>
          <p:spPr>
            <a:xfrm>
              <a:off x="442980" y="189415"/>
              <a:ext cx="2138896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defRPr sz="2400"/>
              </a:lvl1pPr>
            </a:lstStyle>
            <a:p>
              <a:pPr/>
              <a:r>
                <a:t>200 OK</a:t>
              </a:r>
            </a:p>
          </p:txBody>
        </p:sp>
      </p:grpSp>
      <p:grpSp>
        <p:nvGrpSpPr>
          <p:cNvPr id="211" name="Group 211"/>
          <p:cNvGrpSpPr/>
          <p:nvPr/>
        </p:nvGrpSpPr>
        <p:grpSpPr>
          <a:xfrm>
            <a:off x="1756400" y="1316452"/>
            <a:ext cx="3669131" cy="1181472"/>
            <a:chOff x="0" y="0"/>
            <a:chExt cx="3669129" cy="1181471"/>
          </a:xfrm>
        </p:grpSpPr>
        <p:sp>
          <p:nvSpPr>
            <p:cNvPr id="209" name="Shape 209"/>
            <p:cNvSpPr/>
            <p:nvPr/>
          </p:nvSpPr>
          <p:spPr>
            <a:xfrm>
              <a:off x="0" y="0"/>
              <a:ext cx="3669130" cy="1181472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537331" y="189415"/>
              <a:ext cx="2594467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defRPr sz="2400"/>
              </a:lvl1pPr>
            </a:lstStyle>
            <a:p>
              <a:pPr/>
              <a:r>
                <a:t>GET /Images/1.png </a:t>
              </a:r>
            </a:p>
          </p:txBody>
        </p:sp>
      </p:grpSp>
      <p:pic>
        <p:nvPicPr>
          <p:cNvPr id="212" name="image3.png" descr="Sunflower Clip Art at Clker.com - vector clip art online, royalty free ...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39185" y="1424245"/>
            <a:ext cx="428429" cy="427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2" grpId="3"/>
      <p:bldP build="whole" bldLvl="1" animBg="1" rev="0" advAuto="0" spid="211" grpId="1"/>
      <p:bldP build="whole" bldLvl="1" animBg="1" rev="0" advAuto="0" spid="208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image1.png" descr="IBPS Specialist IT papers 2012, 2013 &amp; Cutoff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0470" y="2119783"/>
            <a:ext cx="2026660" cy="20266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image1.png" descr="IBPS Specialist IT papers 2012, 2013 &amp; Cutoff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87029" y="2119783"/>
            <a:ext cx="2026659" cy="2026660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hape 227"/>
          <p:cNvSpPr/>
          <p:nvPr/>
        </p:nvSpPr>
        <p:spPr>
          <a:xfrm>
            <a:off x="2997129" y="3133113"/>
            <a:ext cx="618990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76200">
            <a:solidFill>
              <a:srgbClr val="000000"/>
            </a:solidFill>
            <a:miter/>
            <a:headEnd type="triangle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18" name="Shape 218"/>
          <p:cNvSpPr/>
          <p:nvPr/>
        </p:nvSpPr>
        <p:spPr>
          <a:xfrm>
            <a:off x="1283127" y="4248665"/>
            <a:ext cx="130306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914400"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96.214.123.52</a:t>
            </a:r>
          </a:p>
        </p:txBody>
      </p:sp>
      <p:sp>
        <p:nvSpPr>
          <p:cNvPr id="219" name="Shape 219"/>
          <p:cNvSpPr/>
          <p:nvPr/>
        </p:nvSpPr>
        <p:spPr>
          <a:xfrm>
            <a:off x="9505426" y="4248665"/>
            <a:ext cx="16782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914400"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26.714.123.74</a:t>
            </a:r>
            <a:r>
              <a:rPr b="1">
                <a:solidFill>
                  <a:srgbClr val="FF0000"/>
                </a:solidFill>
              </a:rPr>
              <a:t>:444</a:t>
            </a:r>
          </a:p>
        </p:txBody>
      </p:sp>
      <p:pic>
        <p:nvPicPr>
          <p:cNvPr id="220" name="image2.png" descr="... Application Deployment By Example: User EXE Deployment - ConfigMgrFTW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19867" y="1622122"/>
            <a:ext cx="1134323" cy="13603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3" name="Group 223"/>
          <p:cNvGrpSpPr/>
          <p:nvPr/>
        </p:nvGrpSpPr>
        <p:grpSpPr>
          <a:xfrm>
            <a:off x="6600055" y="787685"/>
            <a:ext cx="3312369" cy="1207957"/>
            <a:chOff x="0" y="0"/>
            <a:chExt cx="3312367" cy="1207955"/>
          </a:xfrm>
        </p:grpSpPr>
        <p:sp>
          <p:nvSpPr>
            <p:cNvPr id="221" name="Shape 221"/>
            <p:cNvSpPr/>
            <p:nvPr/>
          </p:nvSpPr>
          <p:spPr>
            <a:xfrm flipH="1">
              <a:off x="0" y="0"/>
              <a:ext cx="3312368" cy="1181472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2400">
                  <a:solidFill>
                    <a:srgbClr val="548235"/>
                  </a:solidFill>
                </a:defRPr>
              </a:pPr>
            </a:p>
          </p:txBody>
        </p:sp>
        <p:sp>
          <p:nvSpPr>
            <p:cNvPr id="222" name="Shape 222"/>
            <p:cNvSpPr/>
            <p:nvPr/>
          </p:nvSpPr>
          <p:spPr>
            <a:xfrm>
              <a:off x="485084" y="405315"/>
              <a:ext cx="2342200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defRPr sz="2400"/>
              </a:lvl1pPr>
            </a:lstStyle>
            <a:p>
              <a:pPr/>
              <a:r>
                <a:t>404 NOT FOUND</a:t>
              </a:r>
            </a:p>
          </p:txBody>
        </p:sp>
      </p:grpSp>
      <p:grpSp>
        <p:nvGrpSpPr>
          <p:cNvPr id="226" name="Group 226"/>
          <p:cNvGrpSpPr/>
          <p:nvPr/>
        </p:nvGrpSpPr>
        <p:grpSpPr>
          <a:xfrm>
            <a:off x="1756400" y="1316452"/>
            <a:ext cx="3669131" cy="1181472"/>
            <a:chOff x="0" y="0"/>
            <a:chExt cx="3669129" cy="1181471"/>
          </a:xfrm>
        </p:grpSpPr>
        <p:sp>
          <p:nvSpPr>
            <p:cNvPr id="224" name="Shape 224"/>
            <p:cNvSpPr/>
            <p:nvPr/>
          </p:nvSpPr>
          <p:spPr>
            <a:xfrm>
              <a:off x="0" y="0"/>
              <a:ext cx="3669130" cy="1181472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537331" y="189415"/>
              <a:ext cx="2594467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defRPr sz="2400"/>
              </a:lvl1pPr>
            </a:lstStyle>
            <a:p>
              <a:pPr/>
              <a:r>
                <a:t>GET /Images/5.png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Node.js</a:t>
            </a:r>
          </a:p>
        </p:txBody>
      </p:sp>
      <p:sp>
        <p:nvSpPr>
          <p:cNvPr id="230" name="Shape 2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95942" indent="-195942"/>
            <a:r>
              <a:rPr sz="2400"/>
              <a:t>Chrome V8 JavaScript engine iskoristen izvan okoline browsera</a:t>
            </a:r>
            <a:endParaRPr sz="2400"/>
          </a:p>
          <a:p>
            <a:pPr marL="195942" indent="-195942"/>
            <a:r>
              <a:rPr sz="2400"/>
              <a:t>Osnova za svaki backend JS framework</a:t>
            </a:r>
            <a:endParaRPr sz="2400"/>
          </a:p>
          <a:p>
            <a:pPr marL="195942" indent="-195942"/>
            <a:r>
              <a:rPr sz="2400"/>
              <a:t>Razlika u odnosu na Frontend JS:</a:t>
            </a:r>
            <a:endParaRPr sz="2400"/>
          </a:p>
          <a:p>
            <a:pPr lvl="1" marL="653142" indent="-195942"/>
            <a:r>
              <a:rPr sz="2400"/>
              <a:t>Nema DOM-a</a:t>
            </a:r>
            <a:endParaRPr sz="2400"/>
          </a:p>
          <a:p>
            <a:pPr lvl="1" marL="653142" indent="-195942"/>
            <a:r>
              <a:rPr sz="2400"/>
              <a:t>Nema funkcije koje pristupaju DOM-u</a:t>
            </a:r>
            <a:endParaRPr sz="2400"/>
          </a:p>
          <a:p>
            <a:pPr lvl="1" marL="653142" indent="-195942"/>
            <a:r>
              <a:rPr sz="2400"/>
              <a:t>Verzija JS koja se koristi ne ovisi o korisniku</a:t>
            </a:r>
            <a:endParaRPr sz="2400"/>
          </a:p>
          <a:p>
            <a:pPr marL="195942" indent="-195942"/>
            <a:r>
              <a:rPr sz="2400"/>
              <a:t>Lifecycle</a:t>
            </a:r>
            <a:endParaRPr sz="2400"/>
          </a:p>
          <a:p>
            <a:pPr lvl="1" marL="685800" indent="-228600">
              <a:defRPr sz="24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https://github.com/nodejs/LTS#lts-schedule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Node.js</a:t>
            </a:r>
          </a:p>
        </p:txBody>
      </p:sp>
      <p:sp>
        <p:nvSpPr>
          <p:cNvPr id="233" name="Shape 2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95942" indent="-195942"/>
            <a:r>
              <a:rPr sz="2400"/>
              <a:t>Za potrebe predavanja:</a:t>
            </a:r>
            <a:endParaRPr sz="2400"/>
          </a:p>
          <a:p>
            <a:pPr lvl="1" marL="653142" indent="-195942"/>
            <a:r>
              <a:rPr sz="2400"/>
              <a:t>node verzija ^6.9.x</a:t>
            </a:r>
            <a:endParaRPr sz="2400"/>
          </a:p>
          <a:p>
            <a:pPr lvl="1" marL="653142" indent="-195942"/>
            <a:r>
              <a:rPr sz="2400"/>
              <a:t>npm </a:t>
            </a:r>
            <a:r>
              <a:rPr sz="2400"/>
              <a:t>^</a:t>
            </a:r>
            <a:r>
              <a:rPr sz="2400"/>
              <a:t>3.10.x</a:t>
            </a:r>
            <a:endParaRPr sz="2400"/>
          </a:p>
          <a:p>
            <a:pPr lvl="1" marL="685800" indent="-228600"/>
            <a:endParaRPr sz="2400"/>
          </a:p>
          <a:p>
            <a:pPr marL="195942" indent="-195942"/>
            <a:r>
              <a:rPr sz="2400"/>
              <a:t>Provjera</a:t>
            </a:r>
            <a:endParaRPr sz="2400"/>
          </a:p>
          <a:p>
            <a:pPr lvl="1" marL="653142" indent="-195942"/>
            <a:r>
              <a:rPr sz="2400"/>
              <a:t>node —version</a:t>
            </a:r>
            <a:endParaRPr sz="2400"/>
          </a:p>
          <a:p>
            <a:pPr lvl="1" marL="653142" indent="-195942"/>
            <a:r>
              <a:rPr sz="2400"/>
              <a:t>npm --version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 radionica	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 startAt="1"/>
              <a:defRPr>
                <a:solidFill>
                  <a:srgbClr val="BFBFBF"/>
                </a:solidFill>
              </a:defRPr>
            </a:pPr>
            <a:r>
              <a:t>Osnove JavaScript jezika</a:t>
            </a:r>
          </a:p>
          <a:p>
            <a:pPr marL="514350" indent="-514350">
              <a:buFontTx/>
              <a:buAutoNum type="arabicPeriod" startAt="1"/>
            </a:pPr>
            <a:r>
              <a:t>Serverske aplikacije s </a:t>
            </a:r>
            <a:r>
              <a:t>NodeJS</a:t>
            </a:r>
          </a:p>
          <a:p>
            <a:pPr marL="514350" indent="-514350">
              <a:buFontTx/>
              <a:buAutoNum type="arabicPeriod" startAt="1"/>
              <a:defRPr>
                <a:solidFill>
                  <a:srgbClr val="BFBFBF"/>
                </a:solidFill>
              </a:defRPr>
            </a:pPr>
            <a:r>
              <a:t>Klijentske aplikacije s </a:t>
            </a:r>
            <a:r>
              <a:t>ReactJS</a:t>
            </a:r>
          </a:p>
          <a:p>
            <a:pPr marL="514350" indent="-514350">
              <a:buFontTx/>
              <a:buAutoNum type="arabicPeriod" startAt="1"/>
              <a:defRPr>
                <a:solidFill>
                  <a:srgbClr val="BFBFBF"/>
                </a:solidFill>
              </a:defRPr>
            </a:pPr>
            <a:r>
              <a:t>Zajednički projekt</a:t>
            </a:r>
          </a:p>
          <a:p>
            <a:pPr marL="514350" indent="-514350">
              <a:buFontTx/>
              <a:buAutoNum type="arabicPeriod" startAt="1"/>
              <a:defRPr>
                <a:solidFill>
                  <a:srgbClr val="BFBFBF"/>
                </a:solidFill>
              </a:defRPr>
            </a:pPr>
            <a:r>
              <a:t>Studentski projekt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Node.js - vanilla</a:t>
            </a:r>
          </a:p>
        </p:txBody>
      </p:sp>
      <p:sp>
        <p:nvSpPr>
          <p:cNvPr id="236" name="Shape 2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95942" indent="-195942">
              <a:defRPr sz="2400"/>
            </a:pPr>
            <a:r>
              <a:t>Vijek trajanja</a:t>
            </a:r>
          </a:p>
          <a:p>
            <a:pPr marL="195942" indent="-195942">
              <a:defRPr sz="2400"/>
            </a:pPr>
            <a:r>
              <a:t>require</a:t>
            </a:r>
          </a:p>
          <a:p>
            <a:pPr marL="195942" indent="-195942">
              <a:defRPr sz="2400"/>
            </a:pPr>
            <a:r>
              <a:t>npm</a:t>
            </a:r>
          </a:p>
        </p:txBody>
      </p:sp>
      <p:sp>
        <p:nvSpPr>
          <p:cNvPr id="237" name="Shape 237"/>
          <p:cNvSpPr/>
          <p:nvPr/>
        </p:nvSpPr>
        <p:spPr>
          <a:xfrm>
            <a:off x="863599" y="3878335"/>
            <a:ext cx="100076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$ </a:t>
            </a:r>
            <a:r>
              <a:rPr>
                <a:solidFill>
                  <a:schemeClr val="accent1">
                    <a:satOff val="-19091"/>
                    <a:lumOff val="-11921"/>
                  </a:schemeClr>
                </a:solidFill>
              </a:rPr>
              <a:t>npm init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Node.js - Express</a:t>
            </a:r>
          </a:p>
        </p:txBody>
      </p:sp>
      <p:sp>
        <p:nvSpPr>
          <p:cNvPr id="240" name="Shape 240"/>
          <p:cNvSpPr/>
          <p:nvPr/>
        </p:nvSpPr>
        <p:spPr>
          <a:xfrm>
            <a:off x="863599" y="2443100"/>
            <a:ext cx="11277601" cy="1566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$ npm install express-generator -g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$ express IME_PROJEKTA --ejs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$ cd IME_PROJEKTA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$ npm install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$ npm start</a:t>
            </a:r>
          </a:p>
        </p:txBody>
      </p:sp>
      <p:sp>
        <p:nvSpPr>
          <p:cNvPr id="241" name="Shape 241"/>
          <p:cNvSpPr/>
          <p:nvPr>
            <p:ph type="body" sz="quarter" idx="1"/>
          </p:nvPr>
        </p:nvSpPr>
        <p:spPr>
          <a:xfrm>
            <a:off x="762000" y="1742219"/>
            <a:ext cx="10947400" cy="421178"/>
          </a:xfrm>
          <a:prstGeom prst="rect">
            <a:avLst/>
          </a:prstGeom>
        </p:spPr>
        <p:txBody>
          <a:bodyPr/>
          <a:lstStyle>
            <a:lvl1pPr marL="217170" indent="-217170" defTabSz="868680">
              <a:spcBef>
                <a:spcPts val="900"/>
              </a:spcBef>
              <a:defRPr sz="2280"/>
            </a:lvl1pPr>
          </a:lstStyle>
          <a:p>
            <a:pPr/>
            <a:r>
              <a:t>Osnova svih modernih Node-based frameworka</a:t>
            </a:r>
          </a:p>
        </p:txBody>
      </p:sp>
      <p:sp>
        <p:nvSpPr>
          <p:cNvPr id="242" name="Shape 242"/>
          <p:cNvSpPr/>
          <p:nvPr/>
        </p:nvSpPr>
        <p:spPr>
          <a:xfrm>
            <a:off x="762000" y="4363643"/>
            <a:ext cx="10947400" cy="1790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/>
            </a:pPr>
            <a:r>
              <a:t>Osnova projekta je setupirana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/>
            </a:pPr>
            <a:r>
              <a:t>Axilis git repozitorij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/>
            </a:pPr>
            <a:r>
              <a:t>Hijerarhija projekta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Node.js - Korisni paketi</a:t>
            </a:r>
          </a:p>
        </p:txBody>
      </p:sp>
      <p:sp>
        <p:nvSpPr>
          <p:cNvPr id="245" name="Shape 245"/>
          <p:cNvSpPr/>
          <p:nvPr/>
        </p:nvSpPr>
        <p:spPr>
          <a:xfrm>
            <a:off x="965199" y="2443100"/>
            <a:ext cx="11277601" cy="669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express-generator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nodemon</a:t>
            </a:r>
          </a:p>
        </p:txBody>
      </p:sp>
      <p:sp>
        <p:nvSpPr>
          <p:cNvPr id="246" name="Shape 246"/>
          <p:cNvSpPr/>
          <p:nvPr>
            <p:ph type="body" sz="quarter" idx="1"/>
          </p:nvPr>
        </p:nvSpPr>
        <p:spPr>
          <a:xfrm>
            <a:off x="863600" y="1742219"/>
            <a:ext cx="10947400" cy="421178"/>
          </a:xfrm>
          <a:prstGeom prst="rect">
            <a:avLst/>
          </a:prstGeom>
        </p:spPr>
        <p:txBody>
          <a:bodyPr/>
          <a:lstStyle>
            <a:lvl1pPr marL="217170" indent="-217170" defTabSz="868680">
              <a:spcBef>
                <a:spcPts val="900"/>
              </a:spcBef>
              <a:defRPr sz="2280"/>
            </a:lvl1pPr>
          </a:lstStyle>
          <a:p>
            <a:pPr/>
            <a:r>
              <a:t>Paketi koje je korisno imati globalno instalirane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Node.js - Baza podataka</a:t>
            </a:r>
          </a:p>
        </p:txBody>
      </p:sp>
      <p:sp>
        <p:nvSpPr>
          <p:cNvPr id="249" name="Shape 249"/>
          <p:cNvSpPr/>
          <p:nvPr>
            <p:ph type="body" idx="1"/>
          </p:nvPr>
        </p:nvSpPr>
        <p:spPr>
          <a:xfrm>
            <a:off x="863600" y="1742219"/>
            <a:ext cx="10947400" cy="4370878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MongoDB</a:t>
            </a:r>
          </a:p>
          <a:p>
            <a:pPr>
              <a:defRPr sz="2400"/>
            </a:pPr>
            <a:r>
              <a:t>npm paket mongoose kao ODM (ORM za Document based baze)</a:t>
            </a:r>
          </a:p>
          <a:p>
            <a:pPr>
              <a:defRPr sz="2400"/>
            </a:pPr>
            <a:r>
              <a:t>Mongoose scheme</a:t>
            </a:r>
          </a:p>
          <a:p>
            <a:pPr>
              <a:defRPr sz="2400"/>
            </a:pPr>
          </a:p>
          <a:p>
            <a:pPr>
              <a:defRPr sz="2400"/>
            </a:pPr>
            <a:r>
              <a:t>GUI alat za mongo - Studio3T (Mongochef)</a:t>
            </a:r>
          </a:p>
          <a:p>
            <a:pPr lvl="1" marL="685800" indent="-228600">
              <a:defRPr sz="24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https://studio3t.com/download/</a:t>
            </a:r>
          </a:p>
          <a:p>
            <a:pPr lvl="1" marL="685800" indent="-228600">
              <a:defRPr sz="2400"/>
            </a:pPr>
          </a:p>
          <a:p>
            <a:pPr>
              <a:defRPr sz="2400"/>
            </a:pPr>
            <a:r>
              <a:t>Setupirana baza hostana na mLabu</a:t>
            </a:r>
          </a:p>
          <a:p>
            <a:pPr lvl="1" marL="685800" indent="-228600">
              <a:defRPr sz="24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mongodb://student:axilis@ds133260.mlab.com:33260/ajss2017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Node.js - Zadatak 1</a:t>
            </a:r>
          </a:p>
        </p:txBody>
      </p:sp>
      <p:sp>
        <p:nvSpPr>
          <p:cNvPr id="252" name="Shape 252"/>
          <p:cNvSpPr/>
          <p:nvPr>
            <p:ph type="body" idx="1"/>
          </p:nvPr>
        </p:nvSpPr>
        <p:spPr>
          <a:xfrm>
            <a:off x="863600" y="1742219"/>
            <a:ext cx="10947400" cy="4370878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Stvaranje Movie scheme</a:t>
            </a:r>
          </a:p>
          <a:p>
            <a:pPr>
              <a:defRPr sz="2400"/>
            </a:pPr>
            <a:r>
              <a:t>Dodavanje filma u bazu</a:t>
            </a:r>
          </a:p>
          <a:p>
            <a:pPr>
              <a:defRPr sz="2400"/>
            </a:pPr>
            <a:r>
              <a:t>Vadenje svih filmova iz baze i prikaz u tablici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Node.js - Zadatak 2</a:t>
            </a:r>
          </a:p>
        </p:txBody>
      </p:sp>
      <p:sp>
        <p:nvSpPr>
          <p:cNvPr id="255" name="Shape 255"/>
          <p:cNvSpPr/>
          <p:nvPr>
            <p:ph type="body" idx="1"/>
          </p:nvPr>
        </p:nvSpPr>
        <p:spPr>
          <a:xfrm>
            <a:off x="863600" y="1742219"/>
            <a:ext cx="10058400" cy="4370878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Prosiriti napsanu GET rutu da izvadi samo filmove koji u svojem imenu sadrze dio zahtjevanog stringa</a:t>
            </a:r>
          </a:p>
          <a:p>
            <a:pPr>
              <a:defRPr sz="2400"/>
            </a:pPr>
            <a:r>
              <a:t>Ne mora biti case insensitive - ali bilo bi lijepo kada bi bilo :)</a:t>
            </a:r>
          </a:p>
          <a:p>
            <a:pPr>
              <a:defRPr sz="2400"/>
            </a:pPr>
            <a:r>
              <a:t>Rjesenje ce biti na git-u nakon predavanja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Node.js - Domaca Zadaca 1</a:t>
            </a:r>
          </a:p>
        </p:txBody>
      </p:sp>
      <p:sp>
        <p:nvSpPr>
          <p:cNvPr id="258" name="Shape 258"/>
          <p:cNvSpPr/>
          <p:nvPr>
            <p:ph type="body" idx="1"/>
          </p:nvPr>
        </p:nvSpPr>
        <p:spPr>
          <a:xfrm>
            <a:off x="863600" y="1742219"/>
            <a:ext cx="10058400" cy="4370878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Dodati atribut u Movie model koji oznaca da li je film pogledan ili nije</a:t>
            </a:r>
          </a:p>
          <a:p>
            <a:pPr>
              <a:defRPr sz="2400"/>
            </a:pPr>
            <a:r>
              <a:t>Napisati novu API rutu koja ce se brinuti za promjenu tog stanja</a:t>
            </a:r>
          </a:p>
          <a:p>
            <a:pPr>
              <a:defRPr sz="2400"/>
            </a:pPr>
            <a:r>
              <a:t>Iskoristiti HTTP metodu koju smatrate da najbolje odgovara ovoj akciji</a:t>
            </a:r>
          </a:p>
          <a:p>
            <a:pPr>
              <a:defRPr sz="2400"/>
            </a:pPr>
            <a:r>
              <a:t>Pripaziti da se vracaju dobri response kodovi ukoliko je doslo do greske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Node.js - Domaca Zadaca 2</a:t>
            </a:r>
          </a:p>
        </p:txBody>
      </p:sp>
      <p:sp>
        <p:nvSpPr>
          <p:cNvPr id="261" name="Shape 261"/>
          <p:cNvSpPr/>
          <p:nvPr>
            <p:ph type="body" idx="1"/>
          </p:nvPr>
        </p:nvSpPr>
        <p:spPr>
          <a:xfrm>
            <a:off x="863600" y="1742219"/>
            <a:ext cx="10058400" cy="4370878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Napisati API rutu koja ce brisati odredeni film iz baze</a:t>
            </a:r>
          </a:p>
          <a:p>
            <a:pPr>
              <a:defRPr sz="2400"/>
            </a:pPr>
            <a:r>
              <a:t>Iskoristiti HTTP metodu koju smatrate da najbolje odgovara ovoj akciji</a:t>
            </a:r>
          </a:p>
          <a:p>
            <a:pPr>
              <a:defRPr sz="2400"/>
            </a:pPr>
            <a:r>
              <a:t>Pripaziti da se vracaju dobri response kodovi ukoliko je doslo do greske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pPr/>
            <a:r>
              <a:t>Klijentske aplikacije s ReactJS</a:t>
            </a:r>
          </a:p>
        </p:txBody>
      </p:sp>
      <p:sp>
        <p:nvSpPr>
          <p:cNvPr id="264" name="Shape 2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Next time...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pPr/>
            <a:r>
              <a:t>ES6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ES6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95942" indent="-195942"/>
            <a:r>
              <a:rPr sz="2400"/>
              <a:t>Novi standard pisanja JavaScript koda</a:t>
            </a:r>
            <a:endParaRPr sz="2400"/>
          </a:p>
          <a:p>
            <a:pPr marL="195942" indent="-195942"/>
            <a:r>
              <a:rPr sz="2400"/>
              <a:t>Pre-ES6 sintaksa u potpunosti podrzana</a:t>
            </a:r>
            <a:endParaRPr sz="2400"/>
          </a:p>
          <a:p>
            <a:pPr marL="195942" indent="-195942"/>
            <a:r>
              <a:rPr sz="2400"/>
              <a:t>Nema support apsolutno svih browsera</a:t>
            </a:r>
            <a:endParaRPr sz="2400"/>
          </a:p>
          <a:p>
            <a:pPr lvl="1" marL="653142" indent="-195942"/>
            <a:r>
              <a:rPr sz="2400"/>
              <a:t>postoji nacin za zaobici ove probleme pomocu webpacka i slicnih alata</a:t>
            </a:r>
            <a:endParaRPr sz="2400"/>
          </a:p>
          <a:p>
            <a:pPr lvl="2" marL="1110342" indent="-195942"/>
            <a:r>
              <a:rPr sz="2400"/>
              <a:t>vise o tome na React predavanju</a:t>
            </a:r>
            <a:endParaRPr sz="2400"/>
          </a:p>
          <a:p>
            <a:pPr lvl="1" marL="685800" indent="-228600">
              <a:defRPr sz="24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https://kangax.github.io/compat-table/es6/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ES6 - arrow funkcije</a:t>
            </a:r>
          </a:p>
        </p:txBody>
      </p:sp>
      <p:sp>
        <p:nvSpPr>
          <p:cNvPr id="136" name="Shape 136"/>
          <p:cNvSpPr/>
          <p:nvPr/>
        </p:nvSpPr>
        <p:spPr>
          <a:xfrm>
            <a:off x="469900" y="2850419"/>
            <a:ext cx="5715000" cy="2463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chemeClr val="accent1">
                    <a:satOff val="-19091"/>
                    <a:lumOff val="-11921"/>
                  </a:schemeClr>
                </a:solidFill>
              </a:rPr>
              <a:t>function</a:t>
            </a:r>
            <a:r>
              <a:t> </a:t>
            </a:r>
            <a:r>
              <a:rPr>
                <a:solidFill>
                  <a:schemeClr val="accent2"/>
                </a:solidFill>
              </a:rPr>
              <a:t>Nonsense</a:t>
            </a:r>
            <a:r>
              <a:t>() {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var that = </a:t>
            </a:r>
            <a:r>
              <a:rPr>
                <a:solidFill>
                  <a:schemeClr val="accent1">
                    <a:satOff val="-19091"/>
                    <a:lumOff val="-11921"/>
                  </a:schemeClr>
                </a:solidFill>
              </a:rPr>
              <a:t>this</a:t>
            </a:r>
            <a:r>
              <a:t>;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that.nonsenses = [];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setInterval(</a:t>
            </a:r>
            <a:r>
              <a:rPr>
                <a:solidFill>
                  <a:schemeClr val="accent1">
                    <a:satOff val="-19091"/>
                    <a:lumOff val="-11921"/>
                  </a:schemeClr>
                </a:solidFill>
              </a:rPr>
              <a:t>function</a:t>
            </a:r>
            <a:r>
              <a:t>() {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that.nonsenses.push(</a:t>
            </a:r>
            <a:r>
              <a:rPr>
                <a:solidFill>
                  <a:schemeClr val="accent6">
                    <a:lumOff val="-9568"/>
                  </a:schemeClr>
                </a:solidFill>
              </a:rPr>
              <a:t>‘nonsense’</a:t>
            </a:r>
            <a:r>
              <a:t>);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}, 1000);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137" name="Shape 137"/>
          <p:cNvSpPr/>
          <p:nvPr/>
        </p:nvSpPr>
        <p:spPr>
          <a:xfrm>
            <a:off x="8833242" y="2281983"/>
            <a:ext cx="48499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ES6</a:t>
            </a:r>
          </a:p>
        </p:txBody>
      </p:sp>
      <p:sp>
        <p:nvSpPr>
          <p:cNvPr id="138" name="Shape 138"/>
          <p:cNvSpPr/>
          <p:nvPr/>
        </p:nvSpPr>
        <p:spPr>
          <a:xfrm>
            <a:off x="2886776" y="2281983"/>
            <a:ext cx="93114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pre-ES6</a:t>
            </a:r>
          </a:p>
        </p:txBody>
      </p:sp>
      <p:sp>
        <p:nvSpPr>
          <p:cNvPr id="139" name="Shape 139"/>
          <p:cNvSpPr/>
          <p:nvPr/>
        </p:nvSpPr>
        <p:spPr>
          <a:xfrm>
            <a:off x="6203950" y="2925700"/>
            <a:ext cx="5715000" cy="2164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chemeClr val="accent1">
                    <a:satOff val="-19091"/>
                    <a:lumOff val="-11921"/>
                  </a:schemeClr>
                </a:solidFill>
              </a:rPr>
              <a:t>function</a:t>
            </a:r>
            <a:r>
              <a:t> </a:t>
            </a:r>
            <a:r>
              <a:rPr>
                <a:solidFill>
                  <a:schemeClr val="accent2"/>
                </a:solidFill>
              </a:rPr>
              <a:t>Nonsense</a:t>
            </a:r>
            <a:r>
              <a:t>() {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chemeClr val="accent1">
                    <a:satOff val="-19091"/>
                    <a:lumOff val="-11921"/>
                  </a:schemeClr>
                </a:solidFill>
              </a:rPr>
              <a:t>this</a:t>
            </a:r>
            <a:r>
              <a:t>.nonsenses = [];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setInterval(() =&gt; {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chemeClr val="accent1">
                    <a:satOff val="-19091"/>
                    <a:lumOff val="-11921"/>
                  </a:schemeClr>
                </a:solidFill>
              </a:rPr>
              <a:t>this</a:t>
            </a:r>
            <a:r>
              <a:t>.nonsenses.push(</a:t>
            </a:r>
            <a:r>
              <a:rPr>
                <a:solidFill>
                  <a:schemeClr val="accent6">
                    <a:lumOff val="-9568"/>
                  </a:schemeClr>
                </a:solidFill>
              </a:rPr>
              <a:t>‘nonsense’</a:t>
            </a:r>
            <a:r>
              <a:t>);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}, 1000);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ES6 - arrow funkcije</a:t>
            </a:r>
          </a:p>
        </p:txBody>
      </p:sp>
      <p:sp>
        <p:nvSpPr>
          <p:cNvPr id="142" name="Shape 142"/>
          <p:cNvSpPr/>
          <p:nvPr/>
        </p:nvSpPr>
        <p:spPr>
          <a:xfrm>
            <a:off x="457199" y="2443100"/>
            <a:ext cx="11277601" cy="968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(nonsense) =&gt; {</a:t>
            </a:r>
          </a:p>
          <a:p>
            <a:pPr lvl="1"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chemeClr val="accent6">
                    <a:lumOff val="-9568"/>
                  </a:schemeClr>
                </a:solidFill>
              </a:rPr>
              <a:t>return</a:t>
            </a:r>
            <a:r>
              <a:t> </a:t>
            </a:r>
            <a:r>
              <a:rPr>
                <a:solidFill>
                  <a:schemeClr val="accent1">
                    <a:satOff val="-19091"/>
                    <a:lumOff val="-11921"/>
                  </a:schemeClr>
                </a:solidFill>
              </a:rPr>
              <a:t>this</a:t>
            </a:r>
            <a:r>
              <a:t>.nonsenses.push(nonsense);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143" name="Shape 143"/>
          <p:cNvSpPr/>
          <p:nvPr/>
        </p:nvSpPr>
        <p:spPr>
          <a:xfrm>
            <a:off x="457199" y="3529268"/>
            <a:ext cx="112776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(nonsense) =&gt; (</a:t>
            </a:r>
            <a:r>
              <a:rPr>
                <a:solidFill>
                  <a:schemeClr val="accent1">
                    <a:satOff val="-19091"/>
                    <a:lumOff val="-11921"/>
                  </a:schemeClr>
                </a:solidFill>
              </a:rPr>
              <a:t>this</a:t>
            </a:r>
            <a:r>
              <a:t>.nonsenses.push(nonsense))</a:t>
            </a:r>
          </a:p>
        </p:txBody>
      </p:sp>
      <p:sp>
        <p:nvSpPr>
          <p:cNvPr id="144" name="Shape 144"/>
          <p:cNvSpPr/>
          <p:nvPr>
            <p:ph type="body" sz="quarter" idx="1"/>
          </p:nvPr>
        </p:nvSpPr>
        <p:spPr>
          <a:xfrm>
            <a:off x="355600" y="1742219"/>
            <a:ext cx="10947400" cy="421178"/>
          </a:xfrm>
          <a:prstGeom prst="rect">
            <a:avLst/>
          </a:prstGeom>
        </p:spPr>
        <p:txBody>
          <a:bodyPr/>
          <a:lstStyle>
            <a:lvl1pPr marL="186145" indent="-186145" defTabSz="868680">
              <a:spcBef>
                <a:spcPts val="900"/>
              </a:spcBef>
              <a:defRPr sz="2280"/>
            </a:lvl1pPr>
          </a:lstStyle>
          <a:p>
            <a:pPr>
              <a:defRPr sz="2660"/>
            </a:pPr>
            <a:r>
              <a:rPr sz="2280"/>
              <a:t>Jednostavnije single-line funkcije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ES6 - varijable</a:t>
            </a:r>
          </a:p>
        </p:txBody>
      </p:sp>
      <p:sp>
        <p:nvSpPr>
          <p:cNvPr id="147" name="Shape 147"/>
          <p:cNvSpPr/>
          <p:nvPr/>
        </p:nvSpPr>
        <p:spPr>
          <a:xfrm>
            <a:off x="469900" y="2850419"/>
            <a:ext cx="5715000" cy="1865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chemeClr val="accent1">
                    <a:satOff val="-19091"/>
                    <a:lumOff val="-11921"/>
                  </a:schemeClr>
                </a:solidFill>
              </a:rPr>
              <a:t>var</a:t>
            </a:r>
            <a:r>
              <a:t> </a:t>
            </a:r>
            <a:r>
              <a:rPr>
                <a:solidFill>
                  <a:schemeClr val="accent2"/>
                </a:solidFill>
              </a:rPr>
              <a:t>a</a:t>
            </a:r>
            <a:r>
              <a:t> = 1;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 (</a:t>
            </a:r>
            <a:r>
              <a:rPr>
                <a:solidFill>
                  <a:schemeClr val="accent1">
                    <a:satOff val="-19091"/>
                    <a:lumOff val="-11921"/>
                  </a:schemeClr>
                </a:solidFill>
              </a:rPr>
              <a:t>var</a:t>
            </a:r>
            <a:r>
              <a:t> </a:t>
            </a:r>
            <a:r>
              <a:rPr>
                <a:solidFill>
                  <a:schemeClr val="accent2"/>
                </a:solidFill>
              </a:rPr>
              <a:t>b</a:t>
            </a:r>
            <a:r>
              <a:t> = 0; </a:t>
            </a:r>
            <a:r>
              <a:rPr>
                <a:solidFill>
                  <a:schemeClr val="accent2"/>
                </a:solidFill>
              </a:rPr>
              <a:t>b</a:t>
            </a:r>
            <a:r>
              <a:t> &lt; 2; </a:t>
            </a:r>
            <a:r>
              <a:rPr>
                <a:solidFill>
                  <a:schemeClr val="accent2"/>
                </a:solidFill>
              </a:rPr>
              <a:t>b</a:t>
            </a:r>
            <a:r>
              <a:t>++) {</a:t>
            </a:r>
          </a:p>
          <a:p>
            <a:pPr lvl="1"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console.log(b); </a:t>
            </a:r>
            <a:r>
              <a:rPr>
                <a:solidFill>
                  <a:srgbClr val="A7A7A7"/>
                </a:solidFill>
              </a:rPr>
              <a:t>// 0, 1</a:t>
            </a:r>
          </a:p>
          <a:p>
            <a:pPr lvl="1"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chemeClr val="accent2"/>
                </a:solidFill>
              </a:rPr>
              <a:t>a</a:t>
            </a:r>
            <a:r>
              <a:t> = </a:t>
            </a:r>
            <a:r>
              <a:rPr>
                <a:solidFill>
                  <a:schemeClr val="accent2"/>
                </a:solidFill>
              </a:rPr>
              <a:t>b</a:t>
            </a:r>
            <a:r>
              <a:t> + 2;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console.log(b); </a:t>
            </a:r>
            <a:r>
              <a:rPr>
                <a:solidFill>
                  <a:srgbClr val="A7A7A7"/>
                </a:solidFill>
              </a:rPr>
              <a:t>// 1</a:t>
            </a:r>
          </a:p>
        </p:txBody>
      </p:sp>
      <p:sp>
        <p:nvSpPr>
          <p:cNvPr id="148" name="Shape 148"/>
          <p:cNvSpPr/>
          <p:nvPr/>
        </p:nvSpPr>
        <p:spPr>
          <a:xfrm>
            <a:off x="8833242" y="2281983"/>
            <a:ext cx="48499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ES6</a:t>
            </a:r>
          </a:p>
        </p:txBody>
      </p:sp>
      <p:sp>
        <p:nvSpPr>
          <p:cNvPr id="149" name="Shape 149"/>
          <p:cNvSpPr/>
          <p:nvPr/>
        </p:nvSpPr>
        <p:spPr>
          <a:xfrm>
            <a:off x="2886776" y="2281983"/>
            <a:ext cx="93114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pre-ES6</a:t>
            </a:r>
          </a:p>
        </p:txBody>
      </p:sp>
      <p:sp>
        <p:nvSpPr>
          <p:cNvPr id="150" name="Shape 150"/>
          <p:cNvSpPr/>
          <p:nvPr/>
        </p:nvSpPr>
        <p:spPr>
          <a:xfrm>
            <a:off x="6203950" y="2925700"/>
            <a:ext cx="5715000" cy="1865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chemeClr val="accent1">
                    <a:satOff val="-19091"/>
                    <a:lumOff val="-11921"/>
                  </a:schemeClr>
                </a:solidFill>
              </a:rPr>
              <a:t>const</a:t>
            </a:r>
            <a:r>
              <a:t> </a:t>
            </a:r>
            <a:r>
              <a:rPr>
                <a:solidFill>
                  <a:schemeClr val="accent2"/>
                </a:solidFill>
              </a:rPr>
              <a:t>a</a:t>
            </a:r>
            <a:r>
              <a:t> = 1;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 (</a:t>
            </a:r>
            <a:r>
              <a:rPr>
                <a:solidFill>
                  <a:schemeClr val="accent1">
                    <a:satOff val="-19091"/>
                    <a:lumOff val="-11921"/>
                  </a:schemeClr>
                </a:solidFill>
              </a:rPr>
              <a:t>let</a:t>
            </a:r>
            <a:r>
              <a:t> </a:t>
            </a:r>
            <a:r>
              <a:rPr>
                <a:solidFill>
                  <a:schemeClr val="accent2"/>
                </a:solidFill>
              </a:rPr>
              <a:t>b</a:t>
            </a:r>
            <a:r>
              <a:t> = 0; </a:t>
            </a:r>
            <a:r>
              <a:rPr>
                <a:solidFill>
                  <a:schemeClr val="accent2"/>
                </a:solidFill>
              </a:rPr>
              <a:t>b</a:t>
            </a:r>
            <a:r>
              <a:t> &lt; 2; </a:t>
            </a:r>
            <a:r>
              <a:rPr>
                <a:solidFill>
                  <a:schemeClr val="accent2"/>
                </a:solidFill>
              </a:rPr>
              <a:t>b</a:t>
            </a:r>
            <a:r>
              <a:t>++) {</a:t>
            </a:r>
          </a:p>
          <a:p>
            <a:pPr lvl="1"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console.log(b); </a:t>
            </a:r>
            <a:r>
              <a:rPr>
                <a:solidFill>
                  <a:srgbClr val="A7A7A7"/>
                </a:solidFill>
              </a:rPr>
              <a:t>// err</a:t>
            </a:r>
          </a:p>
          <a:p>
            <a:pPr lvl="1"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chemeClr val="accent2"/>
                </a:solidFill>
              </a:rPr>
              <a:t>a</a:t>
            </a:r>
            <a:r>
              <a:t> = </a:t>
            </a:r>
            <a:r>
              <a:rPr>
                <a:solidFill>
                  <a:schemeClr val="accent2"/>
                </a:solidFill>
              </a:rPr>
              <a:t>b</a:t>
            </a:r>
            <a:r>
              <a:t> + 2;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console.log(b); </a:t>
            </a:r>
            <a:r>
              <a:rPr>
                <a:solidFill>
                  <a:srgbClr val="A7A7A7"/>
                </a:solidFill>
              </a:rPr>
              <a:t>// undefined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ES6 - varijable</a:t>
            </a:r>
          </a:p>
        </p:txBody>
      </p:sp>
      <p:sp>
        <p:nvSpPr>
          <p:cNvPr id="153" name="Shape 153"/>
          <p:cNvSpPr/>
          <p:nvPr/>
        </p:nvSpPr>
        <p:spPr>
          <a:xfrm>
            <a:off x="457199" y="2443100"/>
            <a:ext cx="11277601" cy="2463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chemeClr val="accent1">
                    <a:satOff val="-19091"/>
                    <a:lumOff val="-11921"/>
                  </a:schemeClr>
                </a:solidFill>
              </a:rPr>
              <a:t>const</a:t>
            </a:r>
            <a:r>
              <a:t> </a:t>
            </a:r>
            <a:r>
              <a:rPr>
                <a:solidFill>
                  <a:schemeClr val="accent2"/>
                </a:solidFill>
              </a:rPr>
              <a:t>nonsensicalObject</a:t>
            </a:r>
            <a:r>
              <a:t> = {</a:t>
            </a:r>
          </a:p>
          <a:p>
            <a:pPr lvl="1"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name: </a:t>
            </a:r>
            <a:r>
              <a:rPr>
                <a:solidFill>
                  <a:schemeClr val="accent6">
                    <a:lumOff val="-9568"/>
                  </a:schemeClr>
                </a:solidFill>
              </a:rPr>
              <a:t>‘Nonsense’</a:t>
            </a:r>
            <a:r>
              <a:t>,</a:t>
            </a:r>
          </a:p>
          <a:p>
            <a:pPr lvl="1"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role: </a:t>
            </a:r>
            <a:r>
              <a:rPr>
                <a:solidFill>
                  <a:schemeClr val="accent6">
                    <a:lumOff val="-9568"/>
                  </a:schemeClr>
                </a:solidFill>
              </a:rPr>
              <a:t>‘NOTHING’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chemeClr val="accent1">
                    <a:satOff val="-19091"/>
                    <a:lumOff val="-11921"/>
                  </a:schemeClr>
                </a:solidFill>
              </a:rPr>
              <a:t>const</a:t>
            </a:r>
            <a:r>
              <a:t> { </a:t>
            </a:r>
            <a:r>
              <a:rPr>
                <a:solidFill>
                  <a:schemeClr val="accent2"/>
                </a:solidFill>
              </a:rPr>
              <a:t>name</a:t>
            </a:r>
            <a:r>
              <a:t>, </a:t>
            </a:r>
            <a:r>
              <a:rPr>
                <a:solidFill>
                  <a:schemeClr val="accent2"/>
                </a:solidFill>
              </a:rPr>
              <a:t>role</a:t>
            </a:r>
            <a:r>
              <a:t> } = nonsensicalObject;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console.log(</a:t>
            </a:r>
            <a:r>
              <a:rPr>
                <a:solidFill>
                  <a:schemeClr val="accent2"/>
                </a:solidFill>
              </a:rPr>
              <a:t>name</a:t>
            </a:r>
            <a:r>
              <a:t>); </a:t>
            </a:r>
            <a:r>
              <a:rPr>
                <a:solidFill>
                  <a:srgbClr val="A7A7A7"/>
                </a:solidFill>
              </a:rPr>
              <a:t>// Nonsense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console.log(</a:t>
            </a:r>
            <a:r>
              <a:rPr>
                <a:solidFill>
                  <a:schemeClr val="accent2"/>
                </a:solidFill>
              </a:rPr>
              <a:t>role</a:t>
            </a:r>
            <a:r>
              <a:t>); </a:t>
            </a:r>
            <a:r>
              <a:rPr>
                <a:solidFill>
                  <a:srgbClr val="A7A7A7"/>
                </a:solidFill>
              </a:rPr>
              <a:t>// NOTHING</a:t>
            </a:r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xfrm>
            <a:off x="355600" y="1742219"/>
            <a:ext cx="10947400" cy="421178"/>
          </a:xfrm>
          <a:prstGeom prst="rect">
            <a:avLst/>
          </a:prstGeom>
        </p:spPr>
        <p:txBody>
          <a:bodyPr/>
          <a:lstStyle>
            <a:lvl1pPr marL="186145" indent="-186145" defTabSz="868680">
              <a:spcBef>
                <a:spcPts val="900"/>
              </a:spcBef>
              <a:defRPr sz="2280"/>
            </a:lvl1pPr>
          </a:lstStyle>
          <a:p>
            <a:pPr>
              <a:defRPr sz="2660"/>
            </a:pPr>
            <a:r>
              <a:rPr sz="2280"/>
              <a:t>Jednostavnije mapiranje atributa u varijable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ES6 - varijable</a:t>
            </a:r>
          </a:p>
        </p:txBody>
      </p:sp>
      <p:sp>
        <p:nvSpPr>
          <p:cNvPr id="157" name="Shape 157"/>
          <p:cNvSpPr/>
          <p:nvPr/>
        </p:nvSpPr>
        <p:spPr>
          <a:xfrm>
            <a:off x="457199" y="2443100"/>
            <a:ext cx="11277601" cy="2164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chemeClr val="accent1">
                    <a:satOff val="-19091"/>
                    <a:lumOff val="-11921"/>
                  </a:schemeClr>
                </a:solidFill>
              </a:rPr>
              <a:t>const</a:t>
            </a:r>
            <a:r>
              <a:t> </a:t>
            </a:r>
            <a:r>
              <a:rPr>
                <a:solidFill>
                  <a:schemeClr val="accent2"/>
                </a:solidFill>
              </a:rPr>
              <a:t>nonsensicalObject</a:t>
            </a:r>
            <a:r>
              <a:t> = {</a:t>
            </a:r>
          </a:p>
          <a:p>
            <a:pPr lvl="1"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name: </a:t>
            </a:r>
            <a:r>
              <a:rPr>
                <a:solidFill>
                  <a:schemeClr val="accent6">
                    <a:lumOff val="-9568"/>
                  </a:schemeClr>
                </a:solidFill>
              </a:rPr>
              <a:t>‘Nonsense’</a:t>
            </a:r>
            <a:r>
              <a:t>,</a:t>
            </a:r>
          </a:p>
          <a:p>
            <a:pPr lvl="1"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role: </a:t>
            </a:r>
            <a:r>
              <a:rPr>
                <a:solidFill>
                  <a:schemeClr val="accent6">
                    <a:lumOff val="-9568"/>
                  </a:schemeClr>
                </a:solidFill>
              </a:rPr>
              <a:t>‘NOTHING’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chemeClr val="accent2"/>
                </a:solidFill>
              </a:rPr>
              <a:t>nonsensicalObject</a:t>
            </a:r>
            <a:r>
              <a:t>.additionalInfo = ‘Info’; </a:t>
            </a:r>
            <a:r>
              <a:rPr>
                <a:solidFill>
                  <a:srgbClr val="A7A7A7"/>
                </a:solidFill>
              </a:rPr>
              <a:t>// Not an error</a:t>
            </a:r>
            <a:endParaRPr>
              <a:solidFill>
                <a:srgbClr val="A7A7A7"/>
              </a:solidFill>
            </a:endParaRPr>
          </a:p>
          <a:p>
            <a:pPr>
              <a:lnSpc>
                <a:spcPct val="107000"/>
              </a:lnSpc>
              <a:defRPr>
                <a:solidFill>
                  <a:srgbClr val="53535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chemeClr val="accent2"/>
                </a:solidFill>
              </a:rPr>
              <a:t>nonsensicalObject</a:t>
            </a:r>
            <a:r>
              <a:t> = ‘Info’; </a:t>
            </a:r>
            <a:r>
              <a:rPr>
                <a:solidFill>
                  <a:srgbClr val="A7A7A7"/>
                </a:solidFill>
              </a:rPr>
              <a:t>// Error - cannot change const</a:t>
            </a:r>
          </a:p>
        </p:txBody>
      </p:sp>
      <p:sp>
        <p:nvSpPr>
          <p:cNvPr id="158" name="Shape 158"/>
          <p:cNvSpPr/>
          <p:nvPr>
            <p:ph type="body" sz="quarter" idx="1"/>
          </p:nvPr>
        </p:nvSpPr>
        <p:spPr>
          <a:xfrm>
            <a:off x="355600" y="1742219"/>
            <a:ext cx="10947400" cy="421178"/>
          </a:xfrm>
          <a:prstGeom prst="rect">
            <a:avLst/>
          </a:prstGeom>
        </p:spPr>
        <p:txBody>
          <a:bodyPr/>
          <a:lstStyle>
            <a:lvl1pPr marL="186145" indent="-186145" defTabSz="868680">
              <a:spcBef>
                <a:spcPts val="900"/>
              </a:spcBef>
              <a:defRPr sz="2280"/>
            </a:lvl1pPr>
          </a:lstStyle>
          <a:p>
            <a:pPr>
              <a:defRPr sz="2660"/>
            </a:pPr>
            <a:r>
              <a:rPr sz="2280"/>
              <a:t>Ogranicenja const varijable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