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5" r:id="rId1"/>
  </p:sldMasterIdLst>
  <p:notesMasterIdLst>
    <p:notesMasterId r:id="rId25"/>
  </p:notesMasterIdLst>
  <p:sldIdLst>
    <p:sldId id="256" r:id="rId2"/>
    <p:sldId id="257" r:id="rId3"/>
    <p:sldId id="258" r:id="rId4"/>
    <p:sldId id="259" r:id="rId5"/>
    <p:sldId id="260" r:id="rId6"/>
    <p:sldId id="279" r:id="rId7"/>
    <p:sldId id="261" r:id="rId8"/>
    <p:sldId id="273" r:id="rId9"/>
    <p:sldId id="270" r:id="rId10"/>
    <p:sldId id="265" r:id="rId11"/>
    <p:sldId id="266" r:id="rId12"/>
    <p:sldId id="271" r:id="rId13"/>
    <p:sldId id="267" r:id="rId14"/>
    <p:sldId id="272" r:id="rId15"/>
    <p:sldId id="268" r:id="rId16"/>
    <p:sldId id="274" r:id="rId17"/>
    <p:sldId id="275" r:id="rId18"/>
    <p:sldId id="276" r:id="rId19"/>
    <p:sldId id="278" r:id="rId20"/>
    <p:sldId id="269" r:id="rId21"/>
    <p:sldId id="262" r:id="rId22"/>
    <p:sldId id="263" r:id="rId23"/>
    <p:sldId id="264"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72" autoAdjust="0"/>
    <p:restoredTop sz="94660"/>
  </p:normalViewPr>
  <p:slideViewPr>
    <p:cSldViewPr snapToGrid="0">
      <p:cViewPr varScale="1">
        <p:scale>
          <a:sx n="80" d="100"/>
          <a:sy n="80" d="100"/>
        </p:scale>
        <p:origin x="557"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1E45B9-A32C-415F-8E1F-8F98B6667BC9}" type="datetimeFigureOut">
              <a:rPr lang="en-US" smtClean="0"/>
              <a:t>6/5/2024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8B4CAD-FCF8-4789-93FF-C0EA33D7BEA0}" type="slidenum">
              <a:rPr lang="en-US" smtClean="0"/>
              <a:t>‹#›</a:t>
            </a:fld>
            <a:endParaRPr lang="en-US"/>
          </a:p>
        </p:txBody>
      </p:sp>
    </p:spTree>
    <p:extLst>
      <p:ext uri="{BB962C8B-B14F-4D97-AF65-F5344CB8AC3E}">
        <p14:creationId xmlns:p14="http://schemas.microsoft.com/office/powerpoint/2010/main" val="33436439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B8B4CAD-FCF8-4789-93FF-C0EA33D7BEA0}" type="slidenum">
              <a:rPr lang="en-US" smtClean="0"/>
              <a:t>22</a:t>
            </a:fld>
            <a:endParaRPr lang="en-US"/>
          </a:p>
        </p:txBody>
      </p:sp>
    </p:spTree>
    <p:extLst>
      <p:ext uri="{BB962C8B-B14F-4D97-AF65-F5344CB8AC3E}">
        <p14:creationId xmlns:p14="http://schemas.microsoft.com/office/powerpoint/2010/main" val="32434606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26951E3-958F-4611-B170-D081BA0250F9}" type="datetimeFigureOut">
              <a:rPr lang="en-US" smtClean="0"/>
              <a:t>6/5/2024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13886051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26951E3-958F-4611-B170-D081BA0250F9}" type="datetimeFigureOut">
              <a:rPr lang="en-US" smtClean="0"/>
              <a:pPr/>
              <a:t>6/5/2024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7871EFB-7B9E-4E86-A89E-697E8EBB06F2}" type="slidenum">
              <a:rPr lang="en-US" smtClean="0"/>
              <a:pPr/>
              <a:t>‹#›</a:t>
            </a:fld>
            <a:endParaRPr lang="en-US" dirty="0"/>
          </a:p>
        </p:txBody>
      </p:sp>
    </p:spTree>
    <p:extLst>
      <p:ext uri="{BB962C8B-B14F-4D97-AF65-F5344CB8AC3E}">
        <p14:creationId xmlns:p14="http://schemas.microsoft.com/office/powerpoint/2010/main" val="41802305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26951E3-958F-4611-B170-D081BA0250F9}" type="datetimeFigureOut">
              <a:rPr lang="en-US" smtClean="0"/>
              <a:pPr/>
              <a:t>6/5/2024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7871EFB-7B9E-4E86-A89E-697E8EBB06F2}" type="slidenum">
              <a:rPr lang="en-US" smtClean="0"/>
              <a:pPr/>
              <a:t>‹#›</a:t>
            </a:fld>
            <a:endParaRPr lang="en-US" dirty="0"/>
          </a:p>
        </p:txBody>
      </p:sp>
    </p:spTree>
    <p:extLst>
      <p:ext uri="{BB962C8B-B14F-4D97-AF65-F5344CB8AC3E}">
        <p14:creationId xmlns:p14="http://schemas.microsoft.com/office/powerpoint/2010/main" val="6703697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26951E3-958F-4611-B170-D081BA0250F9}" type="datetimeFigureOut">
              <a:rPr lang="en-US" smtClean="0"/>
              <a:pPr/>
              <a:t>6/5/2024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7871EFB-7B9E-4E86-A89E-697E8EBB06F2}" type="slidenum">
              <a:rPr lang="en-US" smtClean="0"/>
              <a:pPr/>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8700876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26951E3-958F-4611-B170-D081BA0250F9}" type="datetimeFigureOut">
              <a:rPr lang="en-US" smtClean="0"/>
              <a:pPr/>
              <a:t>6/5/2024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7871EFB-7B9E-4E86-A89E-697E8EBB06F2}" type="slidenum">
              <a:rPr lang="en-US" smtClean="0"/>
              <a:pPr/>
              <a:t>‹#›</a:t>
            </a:fld>
            <a:endParaRPr lang="en-US" dirty="0"/>
          </a:p>
        </p:txBody>
      </p:sp>
    </p:spTree>
    <p:extLst>
      <p:ext uri="{BB962C8B-B14F-4D97-AF65-F5344CB8AC3E}">
        <p14:creationId xmlns:p14="http://schemas.microsoft.com/office/powerpoint/2010/main" val="31873662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26951E3-958F-4611-B170-D081BA0250F9}" type="datetimeFigureOut">
              <a:rPr lang="en-US" smtClean="0"/>
              <a:pPr/>
              <a:t>6/5/2024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7871EFB-7B9E-4E86-A89E-697E8EBB06F2}" type="slidenum">
              <a:rPr lang="en-US" smtClean="0"/>
              <a:pPr/>
              <a:t>‹#›</a:t>
            </a:fld>
            <a:endParaRPr lang="en-US" dirty="0"/>
          </a:p>
        </p:txBody>
      </p:sp>
    </p:spTree>
    <p:extLst>
      <p:ext uri="{BB962C8B-B14F-4D97-AF65-F5344CB8AC3E}">
        <p14:creationId xmlns:p14="http://schemas.microsoft.com/office/powerpoint/2010/main" val="20028627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26951E3-958F-4611-B170-D081BA0250F9}" type="datetimeFigureOut">
              <a:rPr lang="en-US" smtClean="0"/>
              <a:pPr/>
              <a:t>6/5/2024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7871EFB-7B9E-4E86-A89E-697E8EBB06F2}" type="slidenum">
              <a:rPr lang="en-US" smtClean="0"/>
              <a:pPr/>
              <a:t>‹#›</a:t>
            </a:fld>
            <a:endParaRPr lang="en-US" dirty="0"/>
          </a:p>
        </p:txBody>
      </p:sp>
    </p:spTree>
    <p:extLst>
      <p:ext uri="{BB962C8B-B14F-4D97-AF65-F5344CB8AC3E}">
        <p14:creationId xmlns:p14="http://schemas.microsoft.com/office/powerpoint/2010/main" val="3598572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6951E3-958F-4611-B170-D081BA0250F9}" type="datetimeFigureOut">
              <a:rPr lang="en-US" smtClean="0"/>
              <a:t>6/5/2024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26185305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6951E3-958F-4611-B170-D081BA0250F9}" type="datetimeFigureOut">
              <a:rPr lang="en-US" smtClean="0"/>
              <a:t>6/5/2024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8821802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6951E3-958F-4611-B170-D081BA0250F9}" type="datetimeFigureOut">
              <a:rPr lang="en-US" smtClean="0"/>
              <a:t>6/5/2024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17254157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6951E3-958F-4611-B170-D081BA0250F9}" type="datetimeFigureOut">
              <a:rPr lang="en-US" smtClean="0"/>
              <a:t>6/5/2024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22361954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26951E3-958F-4611-B170-D081BA0250F9}" type="datetimeFigureOut">
              <a:rPr lang="en-US" smtClean="0"/>
              <a:t>6/5/2024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3908091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26951E3-958F-4611-B170-D081BA0250F9}" type="datetimeFigureOut">
              <a:rPr lang="en-US" smtClean="0"/>
              <a:t>6/5/2024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10823917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26951E3-958F-4611-B170-D081BA0250F9}" type="datetimeFigureOut">
              <a:rPr lang="en-US" smtClean="0"/>
              <a:t>6/5/2024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2453836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6951E3-958F-4611-B170-D081BA0250F9}" type="datetimeFigureOut">
              <a:rPr lang="en-US" smtClean="0"/>
              <a:t>6/5/2024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40679893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26951E3-958F-4611-B170-D081BA0250F9}" type="datetimeFigureOut">
              <a:rPr lang="en-US" smtClean="0"/>
              <a:t>6/5/2024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25092153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26951E3-958F-4611-B170-D081BA0250F9}" type="datetimeFigureOut">
              <a:rPr lang="en-US" smtClean="0"/>
              <a:t>6/5/2024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3446098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326951E3-958F-4611-B170-D081BA0250F9}" type="datetimeFigureOut">
              <a:rPr lang="en-US" smtClean="0"/>
              <a:pPr/>
              <a:t>6/5/2024</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57871EFB-7B9E-4E86-A89E-697E8EBB06F2}" type="slidenum">
              <a:rPr lang="en-US" smtClean="0"/>
              <a:pPr/>
              <a:t>‹#›</a:t>
            </a:fld>
            <a:endParaRPr lang="en-US" dirty="0"/>
          </a:p>
        </p:txBody>
      </p:sp>
    </p:spTree>
    <p:extLst>
      <p:ext uri="{BB962C8B-B14F-4D97-AF65-F5344CB8AC3E}">
        <p14:creationId xmlns:p14="http://schemas.microsoft.com/office/powerpoint/2010/main" val="455693670"/>
      </p:ext>
    </p:extLst>
  </p:cSld>
  <p:clrMap bg1="dk1" tx1="lt1" bg2="dk2" tx2="lt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 id="2147483767" r:id="rId12"/>
    <p:sldLayoutId id="2147483768" r:id="rId13"/>
    <p:sldLayoutId id="2147483769" r:id="rId14"/>
    <p:sldLayoutId id="2147483770" r:id="rId15"/>
    <p:sldLayoutId id="2147483771" r:id="rId16"/>
    <p:sldLayoutId id="2147483772"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www.pngall.com/thank-you-png/" TargetMode="External"/><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hyperlink" Target="https://creativecommons.org/licenses/by-nc/3.0/"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ECDC73B4-E035-401E-98BE-FA761D01F902}"/>
              </a:ext>
            </a:extLst>
          </p:cNvPr>
          <p:cNvSpPr/>
          <p:nvPr/>
        </p:nvSpPr>
        <p:spPr>
          <a:xfrm>
            <a:off x="7252447" y="1074458"/>
            <a:ext cx="3508573" cy="2573804"/>
          </a:xfrm>
          <a:prstGeom prst="ellipse">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US"/>
          </a:p>
        </p:txBody>
      </p:sp>
      <p:sp>
        <p:nvSpPr>
          <p:cNvPr id="2" name="Title 1"/>
          <p:cNvSpPr>
            <a:spLocks noGrp="1"/>
          </p:cNvSpPr>
          <p:nvPr>
            <p:ph type="ctrTitle"/>
          </p:nvPr>
        </p:nvSpPr>
        <p:spPr>
          <a:xfrm>
            <a:off x="7415171" y="1799771"/>
            <a:ext cx="3345849" cy="1848491"/>
          </a:xfrm>
        </p:spPr>
        <p:txBody>
          <a:bodyPr anchor="b">
            <a:normAutofit/>
          </a:bodyPr>
          <a:lstStyle/>
          <a:p>
            <a:pPr algn="ctr">
              <a:lnSpc>
                <a:spcPct val="90000"/>
              </a:lnSpc>
            </a:pPr>
            <a:br>
              <a:rPr lang="en-US" sz="3000" dirty="0">
                <a:ea typeface="+mj-lt"/>
                <a:cs typeface="+mj-lt"/>
              </a:rPr>
            </a:br>
            <a:r>
              <a:rPr lang="en-US" sz="3200" dirty="0">
                <a:latin typeface="Arial" panose="020B0604020202020204" pitchFamily="34" charset="0"/>
                <a:ea typeface="+mj-lt"/>
                <a:cs typeface="Arial" panose="020B0604020202020204" pitchFamily="34" charset="0"/>
              </a:rPr>
              <a:t>Restaurant Management System</a:t>
            </a:r>
            <a:endParaRPr lang="en-US" sz="3200" dirty="0">
              <a:latin typeface="Arial" panose="020B0604020202020204" pitchFamily="34" charset="0"/>
              <a:cs typeface="Arial" panose="020B0604020202020204" pitchFamily="34" charset="0"/>
            </a:endParaRPr>
          </a:p>
          <a:p>
            <a:pPr algn="ctr">
              <a:lnSpc>
                <a:spcPct val="90000"/>
              </a:lnSpc>
            </a:pPr>
            <a:endParaRPr lang="en-US" sz="3000" dirty="0"/>
          </a:p>
        </p:txBody>
      </p:sp>
      <p:pic>
        <p:nvPicPr>
          <p:cNvPr id="4" name="Picture 3" descr="Restaurant Waiter Free Stock Photo - Public Domain Pictures">
            <a:extLst>
              <a:ext uri="{FF2B5EF4-FFF2-40B4-BE49-F238E27FC236}">
                <a16:creationId xmlns:a16="http://schemas.microsoft.com/office/drawing/2014/main" id="{6FE9AFB0-746D-DD1F-A7D6-DE065477B418}"/>
              </a:ext>
            </a:extLst>
          </p:cNvPr>
          <p:cNvPicPr>
            <a:picLocks noChangeAspect="1"/>
          </p:cNvPicPr>
          <p:nvPr/>
        </p:nvPicPr>
        <p:blipFill rotWithShape="1">
          <a:blip r:embed="rId2"/>
          <a:srcRect t="9105" r="-1" b="3663"/>
          <a:stretch/>
        </p:blipFill>
        <p:spPr>
          <a:xfrm>
            <a:off x="621899" y="1074458"/>
            <a:ext cx="4988610" cy="2806795"/>
          </a:xfrm>
          <a:prstGeom prst="rect">
            <a:avLst/>
          </a:prstGeom>
        </p:spPr>
      </p:pic>
      <p:sp>
        <p:nvSpPr>
          <p:cNvPr id="6" name="Content Placeholder 2"/>
          <p:cNvSpPr txBox="1">
            <a:spLocks/>
          </p:cNvSpPr>
          <p:nvPr/>
        </p:nvSpPr>
        <p:spPr>
          <a:xfrm>
            <a:off x="5938055" y="4189862"/>
            <a:ext cx="6140213" cy="2716567"/>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120000"/>
              </a:lnSpc>
              <a:spcBef>
                <a:spcPts val="1000"/>
              </a:spcBef>
              <a:buFont typeface="Arial" panose="020B0604020202020204" pitchFamily="34" charset="0"/>
              <a:buNone/>
              <a:defRPr sz="2400" kern="1200">
                <a:solidFill>
                  <a:schemeClr val="tx1"/>
                </a:solidFill>
                <a:effectLst>
                  <a:outerShdw blurRad="50800" dist="38100" dir="2700000" algn="tl" rotWithShape="0">
                    <a:srgbClr val="000000">
                      <a:alpha val="48000"/>
                    </a:srgbClr>
                  </a:outerShdw>
                </a:effectLst>
                <a:latin typeface="+mn-lt"/>
                <a:ea typeface="+mn-ea"/>
                <a:cs typeface="+mn-cs"/>
              </a:defRPr>
            </a:lvl1pPr>
            <a:lvl2pPr marL="457200" indent="0" algn="ctr" defTabSz="914400" rtl="0" eaLnBrk="1" latinLnBrk="0" hangingPunct="1">
              <a:lnSpc>
                <a:spcPct val="120000"/>
              </a:lnSpc>
              <a:spcBef>
                <a:spcPts val="500"/>
              </a:spcBef>
              <a:buFont typeface="Arial" panose="020B0604020202020204" pitchFamily="34" charset="0"/>
              <a:buNone/>
              <a:defRPr sz="2000" kern="1200">
                <a:solidFill>
                  <a:schemeClr val="tx1"/>
                </a:solidFill>
                <a:effectLst>
                  <a:outerShdw blurRad="50800" dist="38100" dir="2700000" algn="tl" rotWithShape="0">
                    <a:srgbClr val="000000">
                      <a:alpha val="48000"/>
                    </a:srgbClr>
                  </a:outerShdw>
                </a:effectLst>
                <a:latin typeface="+mn-lt"/>
                <a:ea typeface="+mn-ea"/>
                <a:cs typeface="+mn-cs"/>
              </a:defRPr>
            </a:lvl2pPr>
            <a:lvl3pPr marL="914400" indent="0" algn="ctr" defTabSz="914400" rtl="0" eaLnBrk="1" latinLnBrk="0" hangingPunct="1">
              <a:lnSpc>
                <a:spcPct val="120000"/>
              </a:lnSpc>
              <a:spcBef>
                <a:spcPts val="500"/>
              </a:spcBef>
              <a:buFont typeface="Arial" panose="020B0604020202020204" pitchFamily="34" charset="0"/>
              <a:buNone/>
              <a:defRPr sz="18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3716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4pPr>
            <a:lvl5pPr marL="18288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2860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7432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2004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6576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algn="just"/>
            <a:r>
              <a:rPr lang="en-US" sz="3200" b="1" dirty="0">
                <a:latin typeface="Arial" panose="020B0604020202020204" pitchFamily="34" charset="0"/>
                <a:cs typeface="Arial" panose="020B0604020202020204" pitchFamily="34" charset="0"/>
              </a:rPr>
              <a:t>Submitted to</a:t>
            </a:r>
          </a:p>
          <a:p>
            <a:pPr algn="just"/>
            <a:r>
              <a:rPr lang="en-US" b="1" dirty="0">
                <a:latin typeface="Arial" panose="020B0604020202020204" pitchFamily="34" charset="0"/>
                <a:cs typeface="Arial" panose="020B0604020202020204" pitchFamily="34" charset="0"/>
              </a:rPr>
              <a:t>Ms. </a:t>
            </a:r>
            <a:r>
              <a:rPr lang="en-US" b="1" dirty="0" err="1">
                <a:latin typeface="Arial" panose="020B0604020202020204" pitchFamily="34" charset="0"/>
                <a:cs typeface="Arial" panose="020B0604020202020204" pitchFamily="34" charset="0"/>
              </a:rPr>
              <a:t>Nusrat</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Tasnim</a:t>
            </a:r>
            <a:endParaRPr lang="en-US" b="1" dirty="0">
              <a:latin typeface="Arial" panose="020B0604020202020204" pitchFamily="34" charset="0"/>
              <a:cs typeface="Arial" panose="020B0604020202020204" pitchFamily="34" charset="0"/>
            </a:endParaRPr>
          </a:p>
          <a:p>
            <a:pPr algn="just"/>
            <a:r>
              <a:rPr lang="en-US" b="1" dirty="0">
                <a:latin typeface="Arial" panose="020B0604020202020204" pitchFamily="34" charset="0"/>
                <a:cs typeface="Arial" panose="020B0604020202020204" pitchFamily="34" charset="0"/>
              </a:rPr>
              <a:t>Lecturer</a:t>
            </a:r>
          </a:p>
          <a:p>
            <a:pPr algn="just"/>
            <a:r>
              <a:rPr lang="en-US" b="1" dirty="0">
                <a:latin typeface="Arial" panose="020B0604020202020204" pitchFamily="34" charset="0"/>
                <a:cs typeface="Arial" panose="020B0604020202020204" pitchFamily="34" charset="0"/>
              </a:rPr>
              <a:t>Department of Software Engineering-SWE</a:t>
            </a:r>
          </a:p>
          <a:p>
            <a:pPr algn="just"/>
            <a:r>
              <a:rPr lang="en-US" b="1" dirty="0">
                <a:latin typeface="Arial" panose="020B0604020202020204" pitchFamily="34" charset="0"/>
                <a:cs typeface="Arial" panose="020B0604020202020204" pitchFamily="34" charset="0"/>
              </a:rPr>
              <a:t>Daffodil International University</a:t>
            </a:r>
          </a:p>
          <a:p>
            <a:pPr algn="just"/>
            <a:endParaRPr lang="en-US" dirty="0"/>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8BDD9AC8-54EE-AAFC-FA23-84493B8ED4B5}"/>
              </a:ext>
            </a:extLst>
          </p:cNvPr>
          <p:cNvSpPr txBox="1">
            <a:spLocks/>
          </p:cNvSpPr>
          <p:nvPr/>
        </p:nvSpPr>
        <p:spPr>
          <a:xfrm>
            <a:off x="268234" y="201091"/>
            <a:ext cx="11460550" cy="6500111"/>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SzPct val="70000"/>
              <a:buFont typeface="Arial" panose="020B0604020202020204" pitchFamily="34" charset="0"/>
              <a:buChar char="•"/>
              <a:defRPr sz="2000" kern="1200">
                <a:solidFill>
                  <a:schemeClr val="tx2"/>
                </a:solidFill>
                <a:latin typeface="+mn-lt"/>
                <a:ea typeface="+mn-ea"/>
                <a:cs typeface="+mn-cs"/>
              </a:defRPr>
            </a:lvl1pPr>
            <a:lvl2pPr marL="274320" indent="0" algn="l" defTabSz="914400" rtl="0" eaLnBrk="1" latinLnBrk="0" hangingPunct="1">
              <a:lnSpc>
                <a:spcPct val="120000"/>
              </a:lnSpc>
              <a:spcBef>
                <a:spcPts val="500"/>
              </a:spcBef>
              <a:buSzPct val="70000"/>
              <a:buFontTx/>
              <a:buNone/>
              <a:defRPr sz="1800" i="1" kern="1200">
                <a:solidFill>
                  <a:schemeClr val="tx2"/>
                </a:solidFill>
                <a:latin typeface="+mn-lt"/>
                <a:ea typeface="+mn-ea"/>
                <a:cs typeface="+mn-cs"/>
              </a:defRPr>
            </a:lvl2pPr>
            <a:lvl3pPr marL="502920" indent="-228600" algn="l" defTabSz="914400" rtl="0" eaLnBrk="1" latinLnBrk="0" hangingPunct="1">
              <a:lnSpc>
                <a:spcPct val="120000"/>
              </a:lnSpc>
              <a:spcBef>
                <a:spcPts val="500"/>
              </a:spcBef>
              <a:buSzPct val="70000"/>
              <a:buFont typeface="Arial" panose="020B0604020202020204" pitchFamily="34" charset="0"/>
              <a:buChar char="•"/>
              <a:defRPr sz="1800" kern="1200">
                <a:solidFill>
                  <a:schemeClr val="tx2"/>
                </a:solidFill>
                <a:latin typeface="+mn-lt"/>
                <a:ea typeface="+mn-ea"/>
                <a:cs typeface="+mn-cs"/>
              </a:defRPr>
            </a:lvl3pPr>
            <a:lvl4pPr marL="548640" indent="0" algn="l" defTabSz="914400" rtl="0" eaLnBrk="1" latinLnBrk="0" hangingPunct="1">
              <a:lnSpc>
                <a:spcPct val="120000"/>
              </a:lnSpc>
              <a:spcBef>
                <a:spcPts val="500"/>
              </a:spcBef>
              <a:buSzPct val="70000"/>
              <a:buFont typeface="Arial" panose="020B0604020202020204" pitchFamily="34" charset="0"/>
              <a:buNone/>
              <a:defRPr sz="1600" i="1" kern="1200">
                <a:solidFill>
                  <a:schemeClr val="tx2"/>
                </a:solidFill>
                <a:latin typeface="+mn-lt"/>
                <a:ea typeface="+mn-ea"/>
                <a:cs typeface="+mn-cs"/>
              </a:defRPr>
            </a:lvl4pPr>
            <a:lvl5pPr marL="822960" indent="-228600" algn="l" defTabSz="914400" rtl="0" eaLnBrk="1" latinLnBrk="0" hangingPunct="1">
              <a:lnSpc>
                <a:spcPct val="120000"/>
              </a:lnSpc>
              <a:spcBef>
                <a:spcPts val="500"/>
              </a:spcBef>
              <a:buSzPct val="7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latin typeface="Arial" panose="020B0604020202020204" pitchFamily="34" charset="0"/>
              <a:cs typeface="Arial" panose="020B0604020202020204" pitchFamily="34" charset="0"/>
            </a:endParaRPr>
          </a:p>
          <a:p>
            <a:pPr marL="0" indent="0">
              <a:buNone/>
            </a:pPr>
            <a:endParaRPr lang="en-US" dirty="0">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4.Add Menu</a:t>
            </a:r>
          </a:p>
          <a:p>
            <a:pPr marL="0" indent="0">
              <a:buNone/>
            </a:pPr>
            <a:endParaRPr lang="en-US" dirty="0"/>
          </a:p>
          <a:p>
            <a:endParaRPr lang="en-US" dirty="0"/>
          </a:p>
          <a:p>
            <a:endParaRPr lang="en-US" dirty="0"/>
          </a:p>
          <a:p>
            <a:endParaRPr lang="en-US" dirty="0"/>
          </a:p>
          <a:p>
            <a:pPr marL="0" indent="0">
              <a:buNone/>
            </a:pPr>
            <a:endParaRPr lang="en-US" dirty="0"/>
          </a:p>
          <a:p>
            <a:pPr marL="0" indent="0">
              <a:buNone/>
            </a:pPr>
            <a:endParaRPr lang="en-US" dirty="0">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5. Display Menu</a:t>
            </a:r>
          </a:p>
        </p:txBody>
      </p:sp>
      <p:pic>
        <p:nvPicPr>
          <p:cNvPr id="3" name="Picture 2">
            <a:extLst>
              <a:ext uri="{FF2B5EF4-FFF2-40B4-BE49-F238E27FC236}">
                <a16:creationId xmlns:a16="http://schemas.microsoft.com/office/drawing/2014/main" id="{074EF7D4-B8EE-46F4-A0C8-35C84248D7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18574" y="201091"/>
            <a:ext cx="7614837" cy="2855355"/>
          </a:xfrm>
          <a:prstGeom prst="rect">
            <a:avLst/>
          </a:prstGeom>
        </p:spPr>
      </p:pic>
      <p:pic>
        <p:nvPicPr>
          <p:cNvPr id="6" name="Picture 5">
            <a:extLst>
              <a:ext uri="{FF2B5EF4-FFF2-40B4-BE49-F238E27FC236}">
                <a16:creationId xmlns:a16="http://schemas.microsoft.com/office/drawing/2014/main" id="{AD68374F-F44B-47D1-A113-CE2B677884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28927" y="3597532"/>
            <a:ext cx="7973425" cy="2562583"/>
          </a:xfrm>
          <a:prstGeom prst="rect">
            <a:avLst/>
          </a:prstGeom>
        </p:spPr>
      </p:pic>
    </p:spTree>
    <p:extLst>
      <p:ext uri="{BB962C8B-B14F-4D97-AF65-F5344CB8AC3E}">
        <p14:creationId xmlns:p14="http://schemas.microsoft.com/office/powerpoint/2010/main" val="38663365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F8755DA0-9D8F-049B-A73A-E463A36962C0}"/>
              </a:ext>
            </a:extLst>
          </p:cNvPr>
          <p:cNvSpPr txBox="1">
            <a:spLocks/>
          </p:cNvSpPr>
          <p:nvPr/>
        </p:nvSpPr>
        <p:spPr>
          <a:xfrm>
            <a:off x="268234" y="201091"/>
            <a:ext cx="11460550" cy="6500111"/>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SzPct val="70000"/>
              <a:buFont typeface="Arial" panose="020B0604020202020204" pitchFamily="34" charset="0"/>
              <a:buChar char="•"/>
              <a:defRPr sz="2000" kern="1200">
                <a:solidFill>
                  <a:schemeClr val="tx2"/>
                </a:solidFill>
                <a:latin typeface="+mn-lt"/>
                <a:ea typeface="+mn-ea"/>
                <a:cs typeface="+mn-cs"/>
              </a:defRPr>
            </a:lvl1pPr>
            <a:lvl2pPr marL="274320" indent="0" algn="l" defTabSz="914400" rtl="0" eaLnBrk="1" latinLnBrk="0" hangingPunct="1">
              <a:lnSpc>
                <a:spcPct val="120000"/>
              </a:lnSpc>
              <a:spcBef>
                <a:spcPts val="500"/>
              </a:spcBef>
              <a:buSzPct val="70000"/>
              <a:buFontTx/>
              <a:buNone/>
              <a:defRPr sz="1800" i="1" kern="1200">
                <a:solidFill>
                  <a:schemeClr val="tx2"/>
                </a:solidFill>
                <a:latin typeface="+mn-lt"/>
                <a:ea typeface="+mn-ea"/>
                <a:cs typeface="+mn-cs"/>
              </a:defRPr>
            </a:lvl2pPr>
            <a:lvl3pPr marL="502920" indent="-228600" algn="l" defTabSz="914400" rtl="0" eaLnBrk="1" latinLnBrk="0" hangingPunct="1">
              <a:lnSpc>
                <a:spcPct val="120000"/>
              </a:lnSpc>
              <a:spcBef>
                <a:spcPts val="500"/>
              </a:spcBef>
              <a:buSzPct val="70000"/>
              <a:buFont typeface="Arial" panose="020B0604020202020204" pitchFamily="34" charset="0"/>
              <a:buChar char="•"/>
              <a:defRPr sz="1800" kern="1200">
                <a:solidFill>
                  <a:schemeClr val="tx2"/>
                </a:solidFill>
                <a:latin typeface="+mn-lt"/>
                <a:ea typeface="+mn-ea"/>
                <a:cs typeface="+mn-cs"/>
              </a:defRPr>
            </a:lvl3pPr>
            <a:lvl4pPr marL="548640" indent="0" algn="l" defTabSz="914400" rtl="0" eaLnBrk="1" latinLnBrk="0" hangingPunct="1">
              <a:lnSpc>
                <a:spcPct val="120000"/>
              </a:lnSpc>
              <a:spcBef>
                <a:spcPts val="500"/>
              </a:spcBef>
              <a:buSzPct val="70000"/>
              <a:buFont typeface="Arial" panose="020B0604020202020204" pitchFamily="34" charset="0"/>
              <a:buNone/>
              <a:defRPr sz="1600" i="1" kern="1200">
                <a:solidFill>
                  <a:schemeClr val="tx2"/>
                </a:solidFill>
                <a:latin typeface="+mn-lt"/>
                <a:ea typeface="+mn-ea"/>
                <a:cs typeface="+mn-cs"/>
              </a:defRPr>
            </a:lvl4pPr>
            <a:lvl5pPr marL="822960" indent="-228600" algn="l" defTabSz="914400" rtl="0" eaLnBrk="1" latinLnBrk="0" hangingPunct="1">
              <a:lnSpc>
                <a:spcPct val="120000"/>
              </a:lnSpc>
              <a:spcBef>
                <a:spcPts val="500"/>
              </a:spcBef>
              <a:buSzPct val="7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a:p>
            <a:endParaRPr lang="en-US" dirty="0"/>
          </a:p>
          <a:p>
            <a:endParaRPr lang="en-US" dirty="0"/>
          </a:p>
          <a:p>
            <a:endParaRPr lang="en-US" dirty="0"/>
          </a:p>
          <a:p>
            <a:pPr marL="0" indent="0">
              <a:buNone/>
            </a:pPr>
            <a:endParaRPr lang="en-US" dirty="0"/>
          </a:p>
          <a:p>
            <a:pPr marL="0" indent="0">
              <a:buNone/>
            </a:pPr>
            <a:r>
              <a:rPr lang="en-US" dirty="0"/>
              <a:t>6. </a:t>
            </a:r>
            <a:r>
              <a:rPr lang="en-US" dirty="0">
                <a:latin typeface="Arial" panose="020B0604020202020204" pitchFamily="34" charset="0"/>
                <a:cs typeface="Arial" panose="020B0604020202020204" pitchFamily="34" charset="0"/>
              </a:rPr>
              <a:t>Remove Menu Item</a:t>
            </a:r>
          </a:p>
        </p:txBody>
      </p:sp>
      <p:pic>
        <p:nvPicPr>
          <p:cNvPr id="3" name="Picture 2">
            <a:extLst>
              <a:ext uri="{FF2B5EF4-FFF2-40B4-BE49-F238E27FC236}">
                <a16:creationId xmlns:a16="http://schemas.microsoft.com/office/drawing/2014/main" id="{66BDE371-C3A3-4587-96B7-A492A8508F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10230" y="4199116"/>
            <a:ext cx="8399064" cy="2457793"/>
          </a:xfrm>
          <a:prstGeom prst="rect">
            <a:avLst/>
          </a:prstGeom>
        </p:spPr>
      </p:pic>
      <p:pic>
        <p:nvPicPr>
          <p:cNvPr id="5" name="Picture 4">
            <a:extLst>
              <a:ext uri="{FF2B5EF4-FFF2-40B4-BE49-F238E27FC236}">
                <a16:creationId xmlns:a16="http://schemas.microsoft.com/office/drawing/2014/main" id="{78F616D4-1B78-453C-ACD6-AC81DD8D10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0230" y="416774"/>
            <a:ext cx="8318382" cy="3242959"/>
          </a:xfrm>
          <a:prstGeom prst="rect">
            <a:avLst/>
          </a:prstGeom>
        </p:spPr>
      </p:pic>
    </p:spTree>
    <p:extLst>
      <p:ext uri="{BB962C8B-B14F-4D97-AF65-F5344CB8AC3E}">
        <p14:creationId xmlns:p14="http://schemas.microsoft.com/office/powerpoint/2010/main" val="39717369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65C4B4F-4FDA-4D58-8E46-A6803ACD33A9}"/>
              </a:ext>
            </a:extLst>
          </p:cNvPr>
          <p:cNvSpPr txBox="1"/>
          <p:nvPr/>
        </p:nvSpPr>
        <p:spPr>
          <a:xfrm>
            <a:off x="636495" y="3244334"/>
            <a:ext cx="6096000" cy="369332"/>
          </a:xfrm>
          <a:prstGeom prst="rect">
            <a:avLst/>
          </a:prstGeom>
          <a:noFill/>
        </p:spPr>
        <p:txBody>
          <a:bodyPr wrap="square">
            <a:spAutoFit/>
          </a:bodyPr>
          <a:lstStyle/>
          <a:p>
            <a:pPr marL="0" indent="0">
              <a:buNone/>
            </a:pPr>
            <a:r>
              <a:rPr lang="en-US" dirty="0">
                <a:solidFill>
                  <a:schemeClr val="tx2"/>
                </a:solidFill>
                <a:latin typeface="Arial" panose="020B0604020202020204" pitchFamily="34" charset="0"/>
                <a:cs typeface="Arial" panose="020B0604020202020204" pitchFamily="34" charset="0"/>
              </a:rPr>
              <a:t>7.Update Menu Item</a:t>
            </a:r>
          </a:p>
        </p:txBody>
      </p:sp>
      <p:pic>
        <p:nvPicPr>
          <p:cNvPr id="7" name="Picture 6">
            <a:extLst>
              <a:ext uri="{FF2B5EF4-FFF2-40B4-BE49-F238E27FC236}">
                <a16:creationId xmlns:a16="http://schemas.microsoft.com/office/drawing/2014/main" id="{19230850-7C81-4CE7-8C3C-02EB1C232C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84809" y="83432"/>
            <a:ext cx="7436225" cy="3018948"/>
          </a:xfrm>
          <a:prstGeom prst="rect">
            <a:avLst/>
          </a:prstGeom>
        </p:spPr>
      </p:pic>
      <p:pic>
        <p:nvPicPr>
          <p:cNvPr id="9" name="Picture 8">
            <a:extLst>
              <a:ext uri="{FF2B5EF4-FFF2-40B4-BE49-F238E27FC236}">
                <a16:creationId xmlns:a16="http://schemas.microsoft.com/office/drawing/2014/main" id="{9BCFFA51-5D5C-4A40-84B6-74FC0F1304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84810" y="3613666"/>
            <a:ext cx="7873018" cy="2867816"/>
          </a:xfrm>
          <a:prstGeom prst="rect">
            <a:avLst/>
          </a:prstGeom>
        </p:spPr>
      </p:pic>
    </p:spTree>
    <p:extLst>
      <p:ext uri="{BB962C8B-B14F-4D97-AF65-F5344CB8AC3E}">
        <p14:creationId xmlns:p14="http://schemas.microsoft.com/office/powerpoint/2010/main" val="35309563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60DCBC0A-C873-8F0C-E4DB-308C4D98CDA9}"/>
              </a:ext>
            </a:extLst>
          </p:cNvPr>
          <p:cNvSpPr txBox="1">
            <a:spLocks/>
          </p:cNvSpPr>
          <p:nvPr/>
        </p:nvSpPr>
        <p:spPr>
          <a:xfrm>
            <a:off x="268234" y="201091"/>
            <a:ext cx="11460550" cy="6500111"/>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SzPct val="70000"/>
              <a:buFont typeface="Arial" panose="020B0604020202020204" pitchFamily="34" charset="0"/>
              <a:buChar char="•"/>
              <a:defRPr sz="2000" kern="1200">
                <a:solidFill>
                  <a:schemeClr val="tx2"/>
                </a:solidFill>
                <a:latin typeface="+mn-lt"/>
                <a:ea typeface="+mn-ea"/>
                <a:cs typeface="+mn-cs"/>
              </a:defRPr>
            </a:lvl1pPr>
            <a:lvl2pPr marL="274320" indent="0" algn="l" defTabSz="914400" rtl="0" eaLnBrk="1" latinLnBrk="0" hangingPunct="1">
              <a:lnSpc>
                <a:spcPct val="120000"/>
              </a:lnSpc>
              <a:spcBef>
                <a:spcPts val="500"/>
              </a:spcBef>
              <a:buSzPct val="70000"/>
              <a:buFontTx/>
              <a:buNone/>
              <a:defRPr sz="1800" i="1" kern="1200">
                <a:solidFill>
                  <a:schemeClr val="tx2"/>
                </a:solidFill>
                <a:latin typeface="+mn-lt"/>
                <a:ea typeface="+mn-ea"/>
                <a:cs typeface="+mn-cs"/>
              </a:defRPr>
            </a:lvl2pPr>
            <a:lvl3pPr marL="502920" indent="-228600" algn="l" defTabSz="914400" rtl="0" eaLnBrk="1" latinLnBrk="0" hangingPunct="1">
              <a:lnSpc>
                <a:spcPct val="120000"/>
              </a:lnSpc>
              <a:spcBef>
                <a:spcPts val="500"/>
              </a:spcBef>
              <a:buSzPct val="70000"/>
              <a:buFont typeface="Arial" panose="020B0604020202020204" pitchFamily="34" charset="0"/>
              <a:buChar char="•"/>
              <a:defRPr sz="1800" kern="1200">
                <a:solidFill>
                  <a:schemeClr val="tx2"/>
                </a:solidFill>
                <a:latin typeface="+mn-lt"/>
                <a:ea typeface="+mn-ea"/>
                <a:cs typeface="+mn-cs"/>
              </a:defRPr>
            </a:lvl3pPr>
            <a:lvl4pPr marL="548640" indent="0" algn="l" defTabSz="914400" rtl="0" eaLnBrk="1" latinLnBrk="0" hangingPunct="1">
              <a:lnSpc>
                <a:spcPct val="120000"/>
              </a:lnSpc>
              <a:spcBef>
                <a:spcPts val="500"/>
              </a:spcBef>
              <a:buSzPct val="70000"/>
              <a:buFont typeface="Arial" panose="020B0604020202020204" pitchFamily="34" charset="0"/>
              <a:buNone/>
              <a:defRPr sz="1600" i="1" kern="1200">
                <a:solidFill>
                  <a:schemeClr val="tx2"/>
                </a:solidFill>
                <a:latin typeface="+mn-lt"/>
                <a:ea typeface="+mn-ea"/>
                <a:cs typeface="+mn-cs"/>
              </a:defRPr>
            </a:lvl4pPr>
            <a:lvl5pPr marL="822960" indent="-228600" algn="l" defTabSz="914400" rtl="0" eaLnBrk="1" latinLnBrk="0" hangingPunct="1">
              <a:lnSpc>
                <a:spcPct val="120000"/>
              </a:lnSpc>
              <a:spcBef>
                <a:spcPts val="500"/>
              </a:spcBef>
              <a:buSzPct val="7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latin typeface="Arial" panose="020B0604020202020204" pitchFamily="34" charset="0"/>
              <a:cs typeface="Arial" panose="020B0604020202020204" pitchFamily="34" charset="0"/>
            </a:endParaRPr>
          </a:p>
          <a:p>
            <a:pPr marL="0" indent="0">
              <a:buNone/>
            </a:pPr>
            <a:endParaRPr lang="en-US" dirty="0">
              <a:latin typeface="Arial" panose="020B0604020202020204" pitchFamily="34" charset="0"/>
              <a:cs typeface="Arial" panose="020B0604020202020204" pitchFamily="34" charset="0"/>
            </a:endParaRPr>
          </a:p>
          <a:p>
            <a:pPr marL="0" indent="0">
              <a:buNone/>
            </a:pPr>
            <a:endParaRPr lang="en-US" dirty="0">
              <a:latin typeface="Arial" panose="020B0604020202020204" pitchFamily="34" charset="0"/>
              <a:cs typeface="Arial" panose="020B0604020202020204" pitchFamily="34" charset="0"/>
            </a:endParaRPr>
          </a:p>
          <a:p>
            <a:pPr marL="0" indent="0">
              <a:buNone/>
            </a:pPr>
            <a:endParaRPr lang="en-US" dirty="0">
              <a:latin typeface="Arial" panose="020B0604020202020204" pitchFamily="34" charset="0"/>
              <a:cs typeface="Arial" panose="020B0604020202020204" pitchFamily="34" charset="0"/>
            </a:endParaRPr>
          </a:p>
          <a:p>
            <a:pPr marL="0" indent="0">
              <a:buNone/>
            </a:pPr>
            <a:endParaRPr lang="en-US" dirty="0">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8.Register as a Customer:</a:t>
            </a:r>
          </a:p>
          <a:p>
            <a:pPr marL="0" indent="0">
              <a:buNone/>
            </a:pPr>
            <a:endParaRPr lang="en-US" dirty="0"/>
          </a:p>
          <a:p>
            <a:endParaRPr lang="en-US" dirty="0"/>
          </a:p>
          <a:p>
            <a:endParaRPr lang="en-US" dirty="0"/>
          </a:p>
          <a:p>
            <a:endParaRPr lang="en-US" dirty="0"/>
          </a:p>
          <a:p>
            <a:pPr marL="0" indent="0">
              <a:buNone/>
            </a:pPr>
            <a:endParaRPr lang="en-US" dirty="0"/>
          </a:p>
          <a:p>
            <a:pPr marL="0" indent="0">
              <a:buNone/>
            </a:pPr>
            <a:endParaRPr lang="en-US" dirty="0"/>
          </a:p>
        </p:txBody>
      </p:sp>
      <p:pic>
        <p:nvPicPr>
          <p:cNvPr id="3" name="Picture 2">
            <a:extLst>
              <a:ext uri="{FF2B5EF4-FFF2-40B4-BE49-F238E27FC236}">
                <a16:creationId xmlns:a16="http://schemas.microsoft.com/office/drawing/2014/main" id="{C2CE37EA-21E1-4F6A-9038-299F1DFC64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71199" y="1739152"/>
            <a:ext cx="7813701" cy="3185529"/>
          </a:xfrm>
          <a:prstGeom prst="rect">
            <a:avLst/>
          </a:prstGeom>
        </p:spPr>
      </p:pic>
    </p:spTree>
    <p:extLst>
      <p:ext uri="{BB962C8B-B14F-4D97-AF65-F5344CB8AC3E}">
        <p14:creationId xmlns:p14="http://schemas.microsoft.com/office/powerpoint/2010/main" val="9937470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0283DA5-BF02-45A3-ACAE-C417BBB51492}"/>
              </a:ext>
            </a:extLst>
          </p:cNvPr>
          <p:cNvSpPr txBox="1"/>
          <p:nvPr/>
        </p:nvSpPr>
        <p:spPr>
          <a:xfrm>
            <a:off x="690282" y="3244334"/>
            <a:ext cx="6096000" cy="369332"/>
          </a:xfrm>
          <a:prstGeom prst="rect">
            <a:avLst/>
          </a:prstGeom>
          <a:noFill/>
        </p:spPr>
        <p:txBody>
          <a:bodyPr wrap="square">
            <a:spAutoFit/>
          </a:bodyPr>
          <a:lstStyle/>
          <a:p>
            <a:pPr marL="0" indent="0">
              <a:buNone/>
            </a:pPr>
            <a:r>
              <a:rPr lang="en-US" dirty="0">
                <a:solidFill>
                  <a:schemeClr val="tx2"/>
                </a:solidFill>
                <a:latin typeface="Arial" panose="020B0604020202020204" pitchFamily="34" charset="0"/>
                <a:cs typeface="Arial" panose="020B0604020202020204" pitchFamily="34" charset="0"/>
              </a:rPr>
              <a:t>9.Place Order:</a:t>
            </a:r>
          </a:p>
        </p:txBody>
      </p:sp>
      <p:pic>
        <p:nvPicPr>
          <p:cNvPr id="7" name="Picture 6">
            <a:extLst>
              <a:ext uri="{FF2B5EF4-FFF2-40B4-BE49-F238E27FC236}">
                <a16:creationId xmlns:a16="http://schemas.microsoft.com/office/drawing/2014/main" id="{5F722CB7-58D7-4C3A-B3B9-DC95994B1A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145" y="455977"/>
            <a:ext cx="7472965" cy="4240167"/>
          </a:xfrm>
          <a:prstGeom prst="rect">
            <a:avLst/>
          </a:prstGeom>
        </p:spPr>
      </p:pic>
      <p:sp>
        <p:nvSpPr>
          <p:cNvPr id="8" name="TextBox 7">
            <a:extLst>
              <a:ext uri="{FF2B5EF4-FFF2-40B4-BE49-F238E27FC236}">
                <a16:creationId xmlns:a16="http://schemas.microsoft.com/office/drawing/2014/main" id="{377AEEB5-2B46-4B02-81D1-D5BCB52B7C31}"/>
              </a:ext>
            </a:extLst>
          </p:cNvPr>
          <p:cNvSpPr txBox="1"/>
          <p:nvPr/>
        </p:nvSpPr>
        <p:spPr>
          <a:xfrm>
            <a:off x="5643418" y="5181599"/>
            <a:ext cx="6613237" cy="369332"/>
          </a:xfrm>
          <a:prstGeom prst="rect">
            <a:avLst/>
          </a:prstGeom>
          <a:noFill/>
        </p:spPr>
        <p:txBody>
          <a:bodyPr wrap="square" rtlCol="0">
            <a:spAutoFit/>
          </a:bodyPr>
          <a:lstStyle/>
          <a:p>
            <a:r>
              <a:rPr lang="en-US" dirty="0"/>
              <a:t>Step 9.1: See menu</a:t>
            </a:r>
          </a:p>
        </p:txBody>
      </p:sp>
    </p:spTree>
    <p:extLst>
      <p:ext uri="{BB962C8B-B14F-4D97-AF65-F5344CB8AC3E}">
        <p14:creationId xmlns:p14="http://schemas.microsoft.com/office/powerpoint/2010/main" val="6620339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55D9E99-D499-4F8F-8BE4-D4D2DFE458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5961" y="1766801"/>
            <a:ext cx="9015785" cy="1343212"/>
          </a:xfrm>
          <a:prstGeom prst="rect">
            <a:avLst/>
          </a:prstGeom>
        </p:spPr>
      </p:pic>
      <p:pic>
        <p:nvPicPr>
          <p:cNvPr id="5" name="Picture 4">
            <a:extLst>
              <a:ext uri="{FF2B5EF4-FFF2-40B4-BE49-F238E27FC236}">
                <a16:creationId xmlns:a16="http://schemas.microsoft.com/office/drawing/2014/main" id="{23B8159B-12EE-4089-A8B8-DCA0786527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5960" y="3354444"/>
            <a:ext cx="9015786" cy="1257475"/>
          </a:xfrm>
          <a:prstGeom prst="rect">
            <a:avLst/>
          </a:prstGeom>
        </p:spPr>
      </p:pic>
      <p:sp>
        <p:nvSpPr>
          <p:cNvPr id="6" name="TextBox 5">
            <a:extLst>
              <a:ext uri="{FF2B5EF4-FFF2-40B4-BE49-F238E27FC236}">
                <a16:creationId xmlns:a16="http://schemas.microsoft.com/office/drawing/2014/main" id="{1B0D9E43-FC97-46B7-BDBC-5D0D8E93A569}"/>
              </a:ext>
            </a:extLst>
          </p:cNvPr>
          <p:cNvSpPr txBox="1"/>
          <p:nvPr/>
        </p:nvSpPr>
        <p:spPr>
          <a:xfrm>
            <a:off x="3149600" y="5100782"/>
            <a:ext cx="6761018" cy="369332"/>
          </a:xfrm>
          <a:prstGeom prst="rect">
            <a:avLst/>
          </a:prstGeom>
          <a:noFill/>
        </p:spPr>
        <p:txBody>
          <a:bodyPr wrap="square" rtlCol="0">
            <a:spAutoFit/>
          </a:bodyPr>
          <a:lstStyle/>
          <a:p>
            <a:r>
              <a:rPr lang="en-US" dirty="0"/>
              <a:t>Step 9.2:  Select your desired food and quantity</a:t>
            </a:r>
          </a:p>
        </p:txBody>
      </p:sp>
      <p:sp>
        <p:nvSpPr>
          <p:cNvPr id="14" name="TextBox 13">
            <a:extLst>
              <a:ext uri="{FF2B5EF4-FFF2-40B4-BE49-F238E27FC236}">
                <a16:creationId xmlns:a16="http://schemas.microsoft.com/office/drawing/2014/main" id="{2588AF66-3336-4FCD-B610-704CA3E6A43E}"/>
              </a:ext>
            </a:extLst>
          </p:cNvPr>
          <p:cNvSpPr txBox="1"/>
          <p:nvPr/>
        </p:nvSpPr>
        <p:spPr>
          <a:xfrm>
            <a:off x="341746" y="1018554"/>
            <a:ext cx="6096000" cy="369332"/>
          </a:xfrm>
          <a:prstGeom prst="rect">
            <a:avLst/>
          </a:prstGeom>
          <a:noFill/>
        </p:spPr>
        <p:txBody>
          <a:bodyPr wrap="square">
            <a:spAutoFit/>
          </a:bodyPr>
          <a:lstStyle/>
          <a:p>
            <a:pPr marL="0" indent="0">
              <a:buNone/>
            </a:pPr>
            <a:r>
              <a:rPr lang="en-US" dirty="0">
                <a:solidFill>
                  <a:schemeClr val="tx2"/>
                </a:solidFill>
                <a:latin typeface="Arial" panose="020B0604020202020204" pitchFamily="34" charset="0"/>
                <a:cs typeface="Arial" panose="020B0604020202020204" pitchFamily="34" charset="0"/>
              </a:rPr>
              <a:t>9.Place Order:</a:t>
            </a:r>
          </a:p>
        </p:txBody>
      </p:sp>
    </p:spTree>
    <p:extLst>
      <p:ext uri="{BB962C8B-B14F-4D97-AF65-F5344CB8AC3E}">
        <p14:creationId xmlns:p14="http://schemas.microsoft.com/office/powerpoint/2010/main" val="3707803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2D65AB7-CFFF-476F-84B8-FA2435AB1C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1372" y="1251233"/>
            <a:ext cx="8345065" cy="962159"/>
          </a:xfrm>
          <a:prstGeom prst="rect">
            <a:avLst/>
          </a:prstGeom>
        </p:spPr>
      </p:pic>
      <p:sp>
        <p:nvSpPr>
          <p:cNvPr id="7" name="TextBox 6">
            <a:extLst>
              <a:ext uri="{FF2B5EF4-FFF2-40B4-BE49-F238E27FC236}">
                <a16:creationId xmlns:a16="http://schemas.microsoft.com/office/drawing/2014/main" id="{19A1BCE2-90A1-4B60-B693-A810A639A7D3}"/>
              </a:ext>
            </a:extLst>
          </p:cNvPr>
          <p:cNvSpPr txBox="1"/>
          <p:nvPr/>
        </p:nvSpPr>
        <p:spPr>
          <a:xfrm>
            <a:off x="4347883" y="2390646"/>
            <a:ext cx="6096000" cy="369332"/>
          </a:xfrm>
          <a:prstGeom prst="rect">
            <a:avLst/>
          </a:prstGeom>
          <a:noFill/>
        </p:spPr>
        <p:txBody>
          <a:bodyPr wrap="square">
            <a:spAutoFit/>
          </a:bodyPr>
          <a:lstStyle/>
          <a:p>
            <a:r>
              <a:rPr lang="en-US" dirty="0"/>
              <a:t>Step 9.3:  See total cost</a:t>
            </a:r>
          </a:p>
        </p:txBody>
      </p:sp>
      <p:pic>
        <p:nvPicPr>
          <p:cNvPr id="9" name="Picture 8">
            <a:extLst>
              <a:ext uri="{FF2B5EF4-FFF2-40B4-BE49-F238E27FC236}">
                <a16:creationId xmlns:a16="http://schemas.microsoft.com/office/drawing/2014/main" id="{49F62B80-C54F-4141-AA34-8943589CEC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0897" y="3283748"/>
            <a:ext cx="4877245" cy="2244868"/>
          </a:xfrm>
          <a:prstGeom prst="rect">
            <a:avLst/>
          </a:prstGeom>
        </p:spPr>
      </p:pic>
      <p:sp>
        <p:nvSpPr>
          <p:cNvPr id="13" name="TextBox 12">
            <a:extLst>
              <a:ext uri="{FF2B5EF4-FFF2-40B4-BE49-F238E27FC236}">
                <a16:creationId xmlns:a16="http://schemas.microsoft.com/office/drawing/2014/main" id="{BC3565C3-139A-406B-BF76-9D235F992FD0}"/>
              </a:ext>
            </a:extLst>
          </p:cNvPr>
          <p:cNvSpPr txBox="1"/>
          <p:nvPr/>
        </p:nvSpPr>
        <p:spPr>
          <a:xfrm>
            <a:off x="1111624" y="5980928"/>
            <a:ext cx="6096000" cy="369332"/>
          </a:xfrm>
          <a:prstGeom prst="rect">
            <a:avLst/>
          </a:prstGeom>
          <a:noFill/>
        </p:spPr>
        <p:txBody>
          <a:bodyPr wrap="square">
            <a:spAutoFit/>
          </a:bodyPr>
          <a:lstStyle/>
          <a:p>
            <a:r>
              <a:rPr lang="en-US" dirty="0"/>
              <a:t>Step 9.4:  Select payment method</a:t>
            </a:r>
          </a:p>
        </p:txBody>
      </p:sp>
      <p:sp>
        <p:nvSpPr>
          <p:cNvPr id="15" name="TextBox 14">
            <a:extLst>
              <a:ext uri="{FF2B5EF4-FFF2-40B4-BE49-F238E27FC236}">
                <a16:creationId xmlns:a16="http://schemas.microsoft.com/office/drawing/2014/main" id="{BF78AE72-CBDA-4B3C-BCB1-77A5104F7C69}"/>
              </a:ext>
            </a:extLst>
          </p:cNvPr>
          <p:cNvSpPr txBox="1"/>
          <p:nvPr/>
        </p:nvSpPr>
        <p:spPr>
          <a:xfrm>
            <a:off x="277905" y="430679"/>
            <a:ext cx="6096000" cy="369332"/>
          </a:xfrm>
          <a:prstGeom prst="rect">
            <a:avLst/>
          </a:prstGeom>
          <a:noFill/>
        </p:spPr>
        <p:txBody>
          <a:bodyPr wrap="square">
            <a:spAutoFit/>
          </a:bodyPr>
          <a:lstStyle/>
          <a:p>
            <a:pPr marL="0" indent="0">
              <a:buNone/>
            </a:pPr>
            <a:r>
              <a:rPr lang="en-US" dirty="0">
                <a:solidFill>
                  <a:schemeClr val="tx2"/>
                </a:solidFill>
                <a:latin typeface="Arial" panose="020B0604020202020204" pitchFamily="34" charset="0"/>
                <a:cs typeface="Arial" panose="020B0604020202020204" pitchFamily="34" charset="0"/>
              </a:rPr>
              <a:t>9.Place Order:</a:t>
            </a:r>
          </a:p>
        </p:txBody>
      </p:sp>
      <p:pic>
        <p:nvPicPr>
          <p:cNvPr id="16" name="Picture 15">
            <a:extLst>
              <a:ext uri="{FF2B5EF4-FFF2-40B4-BE49-F238E27FC236}">
                <a16:creationId xmlns:a16="http://schemas.microsoft.com/office/drawing/2014/main" id="{28820E73-92F0-4E83-88F5-5E199912F3D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85776" y="3194326"/>
            <a:ext cx="4994600" cy="2412442"/>
          </a:xfrm>
          <a:prstGeom prst="rect">
            <a:avLst/>
          </a:prstGeom>
        </p:spPr>
      </p:pic>
      <p:sp>
        <p:nvSpPr>
          <p:cNvPr id="18" name="TextBox 17">
            <a:extLst>
              <a:ext uri="{FF2B5EF4-FFF2-40B4-BE49-F238E27FC236}">
                <a16:creationId xmlns:a16="http://schemas.microsoft.com/office/drawing/2014/main" id="{7955B74D-042A-4089-B36E-FC78969CF799}"/>
              </a:ext>
            </a:extLst>
          </p:cNvPr>
          <p:cNvSpPr txBox="1"/>
          <p:nvPr/>
        </p:nvSpPr>
        <p:spPr>
          <a:xfrm>
            <a:off x="6373904" y="5974854"/>
            <a:ext cx="6096000" cy="369332"/>
          </a:xfrm>
          <a:prstGeom prst="rect">
            <a:avLst/>
          </a:prstGeom>
          <a:noFill/>
        </p:spPr>
        <p:txBody>
          <a:bodyPr wrap="square">
            <a:spAutoFit/>
          </a:bodyPr>
          <a:lstStyle/>
          <a:p>
            <a:r>
              <a:rPr lang="en-US" dirty="0"/>
              <a:t>Step 9.5:  Make Payment</a:t>
            </a:r>
          </a:p>
        </p:txBody>
      </p:sp>
    </p:spTree>
    <p:extLst>
      <p:ext uri="{BB962C8B-B14F-4D97-AF65-F5344CB8AC3E}">
        <p14:creationId xmlns:p14="http://schemas.microsoft.com/office/powerpoint/2010/main" val="42065888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013024E-A70B-4FF5-AE48-A9E8745565A5}"/>
              </a:ext>
            </a:extLst>
          </p:cNvPr>
          <p:cNvSpPr txBox="1"/>
          <p:nvPr/>
        </p:nvSpPr>
        <p:spPr>
          <a:xfrm>
            <a:off x="376517" y="1003158"/>
            <a:ext cx="6096000" cy="369332"/>
          </a:xfrm>
          <a:prstGeom prst="rect">
            <a:avLst/>
          </a:prstGeom>
          <a:noFill/>
        </p:spPr>
        <p:txBody>
          <a:bodyPr wrap="square">
            <a:spAutoFit/>
          </a:bodyPr>
          <a:lstStyle/>
          <a:p>
            <a:pPr marL="0" indent="0">
              <a:buNone/>
            </a:pPr>
            <a:r>
              <a:rPr lang="en-US" dirty="0">
                <a:solidFill>
                  <a:schemeClr val="tx2"/>
                </a:solidFill>
                <a:latin typeface="Arial" panose="020B0604020202020204" pitchFamily="34" charset="0"/>
                <a:cs typeface="Arial" panose="020B0604020202020204" pitchFamily="34" charset="0"/>
              </a:rPr>
              <a:t>10.Receive Invoice:</a:t>
            </a:r>
          </a:p>
        </p:txBody>
      </p:sp>
      <p:pic>
        <p:nvPicPr>
          <p:cNvPr id="4" name="Picture 3">
            <a:extLst>
              <a:ext uri="{FF2B5EF4-FFF2-40B4-BE49-F238E27FC236}">
                <a16:creationId xmlns:a16="http://schemas.microsoft.com/office/drawing/2014/main" id="{43E29D1C-5BA7-4CAE-AAC7-BA8682CF3288}"/>
              </a:ext>
            </a:extLst>
          </p:cNvPr>
          <p:cNvPicPr/>
          <p:nvPr/>
        </p:nvPicPr>
        <p:blipFill>
          <a:blip r:embed="rId2">
            <a:extLst>
              <a:ext uri="{28A0092B-C50C-407E-A947-70E740481C1C}">
                <a14:useLocalDpi xmlns:a14="http://schemas.microsoft.com/office/drawing/2010/main" val="0"/>
              </a:ext>
            </a:extLst>
          </a:blip>
          <a:stretch>
            <a:fillRect/>
          </a:stretch>
        </p:blipFill>
        <p:spPr>
          <a:xfrm>
            <a:off x="2014537" y="1935082"/>
            <a:ext cx="7977188" cy="3389393"/>
          </a:xfrm>
          <a:prstGeom prst="rect">
            <a:avLst/>
          </a:prstGeom>
        </p:spPr>
      </p:pic>
    </p:spTree>
    <p:extLst>
      <p:ext uri="{BB962C8B-B14F-4D97-AF65-F5344CB8AC3E}">
        <p14:creationId xmlns:p14="http://schemas.microsoft.com/office/powerpoint/2010/main" val="11664173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48B4C3D-52C0-4E09-BDFA-0EB9ABD5F4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77553" y="1418944"/>
            <a:ext cx="7377954" cy="3824915"/>
          </a:xfrm>
          <a:prstGeom prst="rect">
            <a:avLst/>
          </a:prstGeom>
        </p:spPr>
      </p:pic>
      <p:sp>
        <p:nvSpPr>
          <p:cNvPr id="6" name="TextBox 5">
            <a:extLst>
              <a:ext uri="{FF2B5EF4-FFF2-40B4-BE49-F238E27FC236}">
                <a16:creationId xmlns:a16="http://schemas.microsoft.com/office/drawing/2014/main" id="{8CF0DE8B-95DF-44F6-B002-1BAC963FCB1A}"/>
              </a:ext>
            </a:extLst>
          </p:cNvPr>
          <p:cNvSpPr txBox="1"/>
          <p:nvPr/>
        </p:nvSpPr>
        <p:spPr>
          <a:xfrm>
            <a:off x="636493" y="3059668"/>
            <a:ext cx="3281082" cy="369332"/>
          </a:xfrm>
          <a:prstGeom prst="rect">
            <a:avLst/>
          </a:prstGeom>
          <a:noFill/>
        </p:spPr>
        <p:txBody>
          <a:bodyPr wrap="square" rtlCol="0">
            <a:spAutoFit/>
          </a:bodyPr>
          <a:lstStyle/>
          <a:p>
            <a:r>
              <a:rPr lang="en-US" dirty="0">
                <a:solidFill>
                  <a:schemeClr val="tx2"/>
                </a:solidFill>
              </a:rPr>
              <a:t>11.Register as Staff:</a:t>
            </a:r>
          </a:p>
        </p:txBody>
      </p:sp>
    </p:spTree>
    <p:extLst>
      <p:ext uri="{BB962C8B-B14F-4D97-AF65-F5344CB8AC3E}">
        <p14:creationId xmlns:p14="http://schemas.microsoft.com/office/powerpoint/2010/main" val="16058858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5C84319-0782-44B0-B103-A4CD3436BF70}"/>
              </a:ext>
            </a:extLst>
          </p:cNvPr>
          <p:cNvSpPr txBox="1"/>
          <p:nvPr/>
        </p:nvSpPr>
        <p:spPr>
          <a:xfrm>
            <a:off x="537882" y="3244334"/>
            <a:ext cx="6858000" cy="369332"/>
          </a:xfrm>
          <a:prstGeom prst="rect">
            <a:avLst/>
          </a:prstGeom>
          <a:noFill/>
        </p:spPr>
        <p:txBody>
          <a:bodyPr wrap="square">
            <a:spAutoFit/>
          </a:bodyPr>
          <a:lstStyle/>
          <a:p>
            <a:r>
              <a:rPr lang="en-US" dirty="0">
                <a:solidFill>
                  <a:schemeClr val="tx2"/>
                </a:solidFill>
              </a:rPr>
              <a:t>12. Login (as Staff):</a:t>
            </a:r>
          </a:p>
        </p:txBody>
      </p:sp>
      <p:pic>
        <p:nvPicPr>
          <p:cNvPr id="7" name="Picture 6">
            <a:extLst>
              <a:ext uri="{FF2B5EF4-FFF2-40B4-BE49-F238E27FC236}">
                <a16:creationId xmlns:a16="http://schemas.microsoft.com/office/drawing/2014/main" id="{2E314460-C5D4-4F8C-8C3F-A4517DCFB7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76548" y="1929700"/>
            <a:ext cx="7435661" cy="3207076"/>
          </a:xfrm>
          <a:prstGeom prst="rect">
            <a:avLst/>
          </a:prstGeom>
        </p:spPr>
      </p:pic>
    </p:spTree>
    <p:extLst>
      <p:ext uri="{BB962C8B-B14F-4D97-AF65-F5344CB8AC3E}">
        <p14:creationId xmlns:p14="http://schemas.microsoft.com/office/powerpoint/2010/main" val="36050746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ABAA440A-27D8-2499-F2E2-60171E2BC60F}"/>
              </a:ext>
            </a:extLst>
          </p:cNvPr>
          <p:cNvSpPr txBox="1">
            <a:spLocks/>
          </p:cNvSpPr>
          <p:nvPr/>
        </p:nvSpPr>
        <p:spPr>
          <a:xfrm>
            <a:off x="6095999" y="1209175"/>
            <a:ext cx="5701553" cy="1747793"/>
          </a:xfrm>
          <a:prstGeom prst="rect">
            <a:avLst/>
          </a:prstGeom>
        </p:spPr>
        <p:txBody>
          <a:bodyPr vert="horz" lIns="91440" tIns="45720" rIns="91440" bIns="45720" rtlCol="0" anchor="b">
            <a:noAutofit/>
          </a:bodyPr>
          <a:lst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a:lstStyle>
          <a:p>
            <a:r>
              <a:rPr lang="en-US" sz="2000" b="1" dirty="0">
                <a:solidFill>
                  <a:srgbClr val="FFFFFF"/>
                </a:solidFill>
                <a:latin typeface="Arial" panose="020B0604020202020204" pitchFamily="34" charset="0"/>
                <a:cs typeface="Arial" panose="020B0604020202020204" pitchFamily="34" charset="0"/>
              </a:rPr>
              <a:t>  Name:  Md. Muhtasim Fuad Rahat                  </a:t>
            </a:r>
            <a:endParaRPr lang="en-US" sz="2000" dirty="0">
              <a:latin typeface="Arial" panose="020B0604020202020204" pitchFamily="34" charset="0"/>
              <a:cs typeface="Arial" panose="020B0604020202020204" pitchFamily="34" charset="0"/>
            </a:endParaRPr>
          </a:p>
          <a:p>
            <a:r>
              <a:rPr lang="en-US" sz="2000" b="1" dirty="0">
                <a:solidFill>
                  <a:srgbClr val="FFFFFF"/>
                </a:solidFill>
                <a:latin typeface="Arial" panose="020B0604020202020204" pitchFamily="34" charset="0"/>
                <a:cs typeface="Arial" panose="020B0604020202020204" pitchFamily="34" charset="0"/>
              </a:rPr>
              <a:t>  ID : 0242310005341171</a:t>
            </a:r>
            <a:endParaRPr lang="en-US" sz="2000" dirty="0">
              <a:latin typeface="Arial" panose="020B0604020202020204" pitchFamily="34" charset="0"/>
              <a:cs typeface="Arial" panose="020B0604020202020204" pitchFamily="34" charset="0"/>
            </a:endParaRPr>
          </a:p>
          <a:p>
            <a:r>
              <a:rPr lang="en-US" sz="2000" b="1" dirty="0">
                <a:solidFill>
                  <a:srgbClr val="FFFFFF"/>
                </a:solidFill>
                <a:latin typeface="Arial" panose="020B0604020202020204" pitchFamily="34" charset="0"/>
                <a:cs typeface="Arial" panose="020B0604020202020204" pitchFamily="34" charset="0"/>
              </a:rPr>
              <a:t>  Batch : 40</a:t>
            </a:r>
            <a:endParaRPr lang="en-US" sz="2000" dirty="0">
              <a:latin typeface="Arial" panose="020B0604020202020204" pitchFamily="34" charset="0"/>
              <a:cs typeface="Arial" panose="020B0604020202020204" pitchFamily="34" charset="0"/>
            </a:endParaRPr>
          </a:p>
          <a:p>
            <a:r>
              <a:rPr lang="en-US" sz="2000" b="1" dirty="0">
                <a:solidFill>
                  <a:srgbClr val="FFFFFF"/>
                </a:solidFill>
                <a:latin typeface="Arial" panose="020B0604020202020204" pitchFamily="34" charset="0"/>
                <a:cs typeface="Arial" panose="020B0604020202020204" pitchFamily="34" charset="0"/>
              </a:rPr>
              <a:t>  Section : A</a:t>
            </a:r>
            <a:endParaRPr lang="en-US" sz="2000" dirty="0">
              <a:latin typeface="Arial" panose="020B0604020202020204" pitchFamily="34" charset="0"/>
              <a:cs typeface="Arial" panose="020B0604020202020204" pitchFamily="34" charset="0"/>
            </a:endParaRPr>
          </a:p>
          <a:p>
            <a:r>
              <a:rPr lang="en-US" sz="2000" b="1" dirty="0">
                <a:solidFill>
                  <a:srgbClr val="FFFFFF"/>
                </a:solidFill>
                <a:latin typeface="Arial" panose="020B0604020202020204" pitchFamily="34" charset="0"/>
                <a:cs typeface="Arial" panose="020B0604020202020204" pitchFamily="34" charset="0"/>
              </a:rPr>
              <a:t>  Department of Software Engineering,</a:t>
            </a:r>
            <a:endParaRPr lang="en-US" sz="2000" dirty="0">
              <a:solidFill>
                <a:srgbClr val="CCC9C2"/>
              </a:solidFill>
              <a:latin typeface="Arial" panose="020B0604020202020204" pitchFamily="34" charset="0"/>
              <a:cs typeface="Arial" panose="020B0604020202020204" pitchFamily="34" charset="0"/>
            </a:endParaRPr>
          </a:p>
          <a:p>
            <a:r>
              <a:rPr lang="en-US" sz="2000" b="1" dirty="0">
                <a:solidFill>
                  <a:srgbClr val="FFFFFF"/>
                </a:solidFill>
                <a:latin typeface="Arial" panose="020B0604020202020204" pitchFamily="34" charset="0"/>
                <a:cs typeface="Arial" panose="020B0604020202020204" pitchFamily="34" charset="0"/>
              </a:rPr>
              <a:t>  Daffodil International University </a:t>
            </a:r>
            <a:endParaRPr lang="en-US" sz="2000" dirty="0">
              <a:latin typeface="Arial" panose="020B0604020202020204" pitchFamily="34" charset="0"/>
              <a:cs typeface="Arial" panose="020B0604020202020204" pitchFamily="34" charset="0"/>
            </a:endParaRPr>
          </a:p>
        </p:txBody>
      </p:sp>
      <p:sp>
        <p:nvSpPr>
          <p:cNvPr id="12" name="Title 1">
            <a:extLst>
              <a:ext uri="{FF2B5EF4-FFF2-40B4-BE49-F238E27FC236}">
                <a16:creationId xmlns:a16="http://schemas.microsoft.com/office/drawing/2014/main" id="{3E8E02BB-D0CC-96BB-8336-67EE1A1785B2}"/>
              </a:ext>
            </a:extLst>
          </p:cNvPr>
          <p:cNvSpPr txBox="1">
            <a:spLocks/>
          </p:cNvSpPr>
          <p:nvPr/>
        </p:nvSpPr>
        <p:spPr>
          <a:xfrm>
            <a:off x="3484880" y="3068321"/>
            <a:ext cx="4943475" cy="2214752"/>
          </a:xfrm>
          <a:prstGeom prst="rect">
            <a:avLst/>
          </a:prstGeom>
        </p:spPr>
        <p:txBody>
          <a:bodyPr vert="horz" lIns="91440" tIns="45720" rIns="91440" bIns="45720" rtlCol="0" anchor="b">
            <a:noAutofit/>
          </a:bodyPr>
          <a:lst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a:lstStyle>
          <a:p>
            <a:r>
              <a:rPr lang="en-US" sz="2000" b="1" dirty="0">
                <a:solidFill>
                  <a:srgbClr val="FFFFFF"/>
                </a:solidFill>
                <a:latin typeface="Arial" panose="020B0604020202020204" pitchFamily="34" charset="0"/>
                <a:cs typeface="Arial" panose="020B0604020202020204" pitchFamily="34" charset="0"/>
              </a:rPr>
              <a:t>  Name: Md. </a:t>
            </a:r>
            <a:r>
              <a:rPr lang="en-US" sz="2000" b="1" dirty="0" err="1">
                <a:solidFill>
                  <a:srgbClr val="FFFFFF"/>
                </a:solidFill>
                <a:latin typeface="Arial" panose="020B0604020202020204" pitchFamily="34" charset="0"/>
                <a:cs typeface="Arial" panose="020B0604020202020204" pitchFamily="34" charset="0"/>
              </a:rPr>
              <a:t>Jahirul</a:t>
            </a:r>
            <a:r>
              <a:rPr lang="en-US" sz="2000" b="1" dirty="0">
                <a:solidFill>
                  <a:srgbClr val="FFFFFF"/>
                </a:solidFill>
                <a:latin typeface="Arial" panose="020B0604020202020204" pitchFamily="34" charset="0"/>
                <a:cs typeface="Arial" panose="020B0604020202020204" pitchFamily="34" charset="0"/>
              </a:rPr>
              <a:t> Islam               </a:t>
            </a:r>
            <a:endParaRPr lang="en-US" sz="2000" dirty="0">
              <a:latin typeface="Arial" panose="020B0604020202020204" pitchFamily="34" charset="0"/>
              <a:cs typeface="Arial" panose="020B0604020202020204" pitchFamily="34" charset="0"/>
            </a:endParaRPr>
          </a:p>
          <a:p>
            <a:r>
              <a:rPr lang="en-US" sz="2000" b="1" dirty="0">
                <a:solidFill>
                  <a:srgbClr val="FFFFFF"/>
                </a:solidFill>
                <a:latin typeface="Arial" panose="020B0604020202020204" pitchFamily="34" charset="0"/>
                <a:cs typeface="Arial" panose="020B0604020202020204" pitchFamily="34" charset="0"/>
              </a:rPr>
              <a:t>  ID : 0242310005341083</a:t>
            </a:r>
            <a:endParaRPr lang="en-US" sz="2000" dirty="0">
              <a:latin typeface="Arial" panose="020B0604020202020204" pitchFamily="34" charset="0"/>
              <a:cs typeface="Arial" panose="020B0604020202020204" pitchFamily="34" charset="0"/>
            </a:endParaRPr>
          </a:p>
          <a:p>
            <a:r>
              <a:rPr lang="en-US" sz="2000" b="1" dirty="0">
                <a:solidFill>
                  <a:srgbClr val="FFFFFF"/>
                </a:solidFill>
                <a:latin typeface="Arial" panose="020B0604020202020204" pitchFamily="34" charset="0"/>
                <a:cs typeface="Arial" panose="020B0604020202020204" pitchFamily="34" charset="0"/>
              </a:rPr>
              <a:t>  Batch : 40</a:t>
            </a:r>
            <a:endParaRPr lang="en-US" sz="2000" dirty="0">
              <a:latin typeface="Arial" panose="020B0604020202020204" pitchFamily="34" charset="0"/>
              <a:cs typeface="Arial" panose="020B0604020202020204" pitchFamily="34" charset="0"/>
            </a:endParaRPr>
          </a:p>
          <a:p>
            <a:r>
              <a:rPr lang="en-US" sz="2000" b="1" dirty="0">
                <a:solidFill>
                  <a:srgbClr val="FFFFFF"/>
                </a:solidFill>
                <a:latin typeface="Arial" panose="020B0604020202020204" pitchFamily="34" charset="0"/>
                <a:cs typeface="Arial" panose="020B0604020202020204" pitchFamily="34" charset="0"/>
              </a:rPr>
              <a:t>  Section : A</a:t>
            </a:r>
            <a:endParaRPr lang="en-US" sz="2000" dirty="0">
              <a:latin typeface="Arial" panose="020B0604020202020204" pitchFamily="34" charset="0"/>
              <a:cs typeface="Arial" panose="020B0604020202020204" pitchFamily="34" charset="0"/>
            </a:endParaRPr>
          </a:p>
          <a:p>
            <a:r>
              <a:rPr lang="en-US" sz="2000" b="1" dirty="0">
                <a:solidFill>
                  <a:srgbClr val="FFFFFF"/>
                </a:solidFill>
                <a:latin typeface="Arial" panose="020B0604020202020204" pitchFamily="34" charset="0"/>
                <a:cs typeface="Arial" panose="020B0604020202020204" pitchFamily="34" charset="0"/>
              </a:rPr>
              <a:t>  Department of Software Engineering, </a:t>
            </a:r>
            <a:endParaRPr lang="en-US" sz="2000" dirty="0">
              <a:solidFill>
                <a:srgbClr val="CCC9C2"/>
              </a:solidFill>
              <a:latin typeface="Arial" panose="020B0604020202020204" pitchFamily="34" charset="0"/>
              <a:cs typeface="Arial" panose="020B0604020202020204" pitchFamily="34" charset="0"/>
            </a:endParaRPr>
          </a:p>
          <a:p>
            <a:r>
              <a:rPr lang="en-US" sz="2000" b="1" dirty="0">
                <a:solidFill>
                  <a:srgbClr val="FFFFFF"/>
                </a:solidFill>
                <a:latin typeface="Arial" panose="020B0604020202020204" pitchFamily="34" charset="0"/>
                <a:cs typeface="Arial" panose="020B0604020202020204" pitchFamily="34" charset="0"/>
              </a:rPr>
              <a:t>  Daffodil International University </a:t>
            </a:r>
            <a:endParaRPr lang="en-US" sz="2000" dirty="0">
              <a:latin typeface="Arial" panose="020B0604020202020204" pitchFamily="34" charset="0"/>
              <a:cs typeface="Arial" panose="020B0604020202020204" pitchFamily="34" charset="0"/>
            </a:endParaRPr>
          </a:p>
        </p:txBody>
      </p:sp>
      <p:sp>
        <p:nvSpPr>
          <p:cNvPr id="6" name="Title 1">
            <a:extLst>
              <a:ext uri="{FF2B5EF4-FFF2-40B4-BE49-F238E27FC236}">
                <a16:creationId xmlns:a16="http://schemas.microsoft.com/office/drawing/2014/main" id="{3A9B626B-EFA1-E6A6-1B34-567E798FD207}"/>
              </a:ext>
            </a:extLst>
          </p:cNvPr>
          <p:cNvSpPr txBox="1">
            <a:spLocks/>
          </p:cNvSpPr>
          <p:nvPr/>
        </p:nvSpPr>
        <p:spPr>
          <a:xfrm>
            <a:off x="3133724" y="180976"/>
            <a:ext cx="5800725" cy="69532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sz="1800" b="0" i="0" dirty="0">
                <a:solidFill>
                  <a:srgbClr val="000000"/>
                </a:solidFill>
                <a:effectLst/>
                <a:highlight>
                  <a:srgbClr val="F5F5F5"/>
                </a:highlight>
                <a:latin typeface="Century Gothic" panose="020B0502020202020204" pitchFamily="34" charset="0"/>
              </a:rPr>
              <a:t>​</a:t>
            </a:r>
            <a:br>
              <a:rPr lang="en-US" sz="1800" dirty="0">
                <a:latin typeface="Arial" panose="020B0604020202020204" pitchFamily="34" charset="0"/>
                <a:cs typeface="Arial" panose="020B0604020202020204" pitchFamily="34" charset="0"/>
              </a:rPr>
            </a:br>
            <a:endParaRPr lang="en-US" sz="1800" dirty="0">
              <a:latin typeface="Arial" panose="020B0604020202020204" pitchFamily="34" charset="0"/>
              <a:cs typeface="Arial" panose="020B0604020202020204" pitchFamily="34" charset="0"/>
            </a:endParaRPr>
          </a:p>
        </p:txBody>
      </p:sp>
      <p:sp>
        <p:nvSpPr>
          <p:cNvPr id="8" name="Title 7">
            <a:extLst>
              <a:ext uri="{FF2B5EF4-FFF2-40B4-BE49-F238E27FC236}">
                <a16:creationId xmlns:a16="http://schemas.microsoft.com/office/drawing/2014/main" id="{44ED3F44-E066-1F5A-BBFB-3792CC242767}"/>
              </a:ext>
            </a:extLst>
          </p:cNvPr>
          <p:cNvSpPr>
            <a:spLocks noGrp="1"/>
          </p:cNvSpPr>
          <p:nvPr>
            <p:ph type="title"/>
          </p:nvPr>
        </p:nvSpPr>
        <p:spPr>
          <a:xfrm>
            <a:off x="913795" y="-114300"/>
            <a:ext cx="10353761" cy="1323475"/>
          </a:xfrm>
        </p:spPr>
        <p:txBody>
          <a:bodyPr>
            <a:normAutofit/>
          </a:bodyPr>
          <a:lstStyle/>
          <a:p>
            <a:r>
              <a:rPr lang="en-US" sz="3000" dirty="0">
                <a:latin typeface="Arial" panose="020B0604020202020204" pitchFamily="34" charset="0"/>
                <a:cs typeface="Arial" panose="020B0604020202020204" pitchFamily="34" charset="0"/>
              </a:rPr>
              <a:t>Submitted by</a:t>
            </a:r>
          </a:p>
        </p:txBody>
      </p:sp>
      <p:sp>
        <p:nvSpPr>
          <p:cNvPr id="9" name="Title 1">
            <a:extLst>
              <a:ext uri="{FF2B5EF4-FFF2-40B4-BE49-F238E27FC236}">
                <a16:creationId xmlns:a16="http://schemas.microsoft.com/office/drawing/2014/main" id="{6C348D0F-6590-5A2D-47FA-6A1075F845A4}"/>
              </a:ext>
            </a:extLst>
          </p:cNvPr>
          <p:cNvSpPr txBox="1">
            <a:spLocks/>
          </p:cNvSpPr>
          <p:nvPr/>
        </p:nvSpPr>
        <p:spPr>
          <a:xfrm>
            <a:off x="790575" y="1085851"/>
            <a:ext cx="4943475" cy="1858084"/>
          </a:xfrm>
          <a:prstGeom prst="rect">
            <a:avLst/>
          </a:prstGeom>
        </p:spPr>
        <p:txBody>
          <a:bodyPr vert="horz" lIns="91440" tIns="45720" rIns="91440" bIns="45720" rtlCol="0" anchor="b">
            <a:noAutofit/>
          </a:bodyPr>
          <a:lst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a:lstStyle>
          <a:p>
            <a:r>
              <a:rPr lang="en-US" sz="2000" b="1" dirty="0">
                <a:solidFill>
                  <a:srgbClr val="FFFFFF"/>
                </a:solidFill>
                <a:latin typeface="Century Gothic"/>
              </a:rPr>
              <a:t>  </a:t>
            </a:r>
            <a:r>
              <a:rPr lang="en-US" sz="2000" b="1" dirty="0">
                <a:solidFill>
                  <a:srgbClr val="FFFFFF"/>
                </a:solidFill>
                <a:latin typeface="Arial" panose="020B0604020202020204" pitchFamily="34" charset="0"/>
                <a:cs typeface="Arial" panose="020B0604020202020204" pitchFamily="34" charset="0"/>
              </a:rPr>
              <a:t>Name: Hasibul Islam Nabid              </a:t>
            </a:r>
            <a:endParaRPr lang="en-US" sz="2000" dirty="0">
              <a:latin typeface="Arial" panose="020B0604020202020204" pitchFamily="34" charset="0"/>
              <a:cs typeface="Arial" panose="020B0604020202020204" pitchFamily="34" charset="0"/>
            </a:endParaRPr>
          </a:p>
          <a:p>
            <a:r>
              <a:rPr lang="en-US" sz="2000" b="1" dirty="0">
                <a:solidFill>
                  <a:srgbClr val="FFFFFF"/>
                </a:solidFill>
                <a:latin typeface="Arial" panose="020B0604020202020204" pitchFamily="34" charset="0"/>
                <a:cs typeface="Arial" panose="020B0604020202020204" pitchFamily="34" charset="0"/>
              </a:rPr>
              <a:t>  ID : 0242310005341282</a:t>
            </a:r>
            <a:endParaRPr lang="en-US" sz="2000" dirty="0">
              <a:latin typeface="Arial" panose="020B0604020202020204" pitchFamily="34" charset="0"/>
              <a:cs typeface="Arial" panose="020B0604020202020204" pitchFamily="34" charset="0"/>
            </a:endParaRPr>
          </a:p>
          <a:p>
            <a:r>
              <a:rPr lang="en-US" sz="2000" b="1" dirty="0">
                <a:solidFill>
                  <a:srgbClr val="FFFFFF"/>
                </a:solidFill>
                <a:latin typeface="Arial" panose="020B0604020202020204" pitchFamily="34" charset="0"/>
                <a:cs typeface="Arial" panose="020B0604020202020204" pitchFamily="34" charset="0"/>
              </a:rPr>
              <a:t>  Batch : 40</a:t>
            </a:r>
            <a:endParaRPr lang="en-US" sz="2000" dirty="0">
              <a:latin typeface="Arial" panose="020B0604020202020204" pitchFamily="34" charset="0"/>
              <a:cs typeface="Arial" panose="020B0604020202020204" pitchFamily="34" charset="0"/>
            </a:endParaRPr>
          </a:p>
          <a:p>
            <a:r>
              <a:rPr lang="en-US" sz="2000" b="1" dirty="0">
                <a:solidFill>
                  <a:srgbClr val="FFFFFF"/>
                </a:solidFill>
                <a:latin typeface="Arial" panose="020B0604020202020204" pitchFamily="34" charset="0"/>
                <a:cs typeface="Arial" panose="020B0604020202020204" pitchFamily="34" charset="0"/>
              </a:rPr>
              <a:t>  Section : A</a:t>
            </a:r>
            <a:endParaRPr lang="en-US" sz="2000" dirty="0">
              <a:latin typeface="Arial" panose="020B0604020202020204" pitchFamily="34" charset="0"/>
              <a:cs typeface="Arial" panose="020B0604020202020204" pitchFamily="34" charset="0"/>
            </a:endParaRPr>
          </a:p>
          <a:p>
            <a:r>
              <a:rPr lang="en-US" sz="2000" b="1" dirty="0">
                <a:solidFill>
                  <a:srgbClr val="FFFFFF"/>
                </a:solidFill>
                <a:latin typeface="Arial" panose="020B0604020202020204" pitchFamily="34" charset="0"/>
                <a:cs typeface="Arial" panose="020B0604020202020204" pitchFamily="34" charset="0"/>
              </a:rPr>
              <a:t>  Department of Software Engineering, </a:t>
            </a:r>
            <a:endParaRPr lang="en-US" sz="2000" dirty="0">
              <a:solidFill>
                <a:srgbClr val="CCC9C2"/>
              </a:solidFill>
              <a:latin typeface="Arial" panose="020B0604020202020204" pitchFamily="34" charset="0"/>
              <a:cs typeface="Arial" panose="020B0604020202020204" pitchFamily="34" charset="0"/>
            </a:endParaRPr>
          </a:p>
          <a:p>
            <a:r>
              <a:rPr lang="en-US" sz="2000" b="1" dirty="0">
                <a:solidFill>
                  <a:srgbClr val="FFFFFF"/>
                </a:solidFill>
                <a:latin typeface="Arial" panose="020B0604020202020204" pitchFamily="34" charset="0"/>
                <a:cs typeface="Arial" panose="020B0604020202020204" pitchFamily="34" charset="0"/>
              </a:rPr>
              <a:t>  Daffodil International University </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557094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B322F71E-5B06-A991-7DB4-C0AFF840C20C}"/>
              </a:ext>
            </a:extLst>
          </p:cNvPr>
          <p:cNvSpPr txBox="1">
            <a:spLocks/>
          </p:cNvSpPr>
          <p:nvPr/>
        </p:nvSpPr>
        <p:spPr>
          <a:xfrm>
            <a:off x="268234" y="201091"/>
            <a:ext cx="11460550" cy="6500111"/>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SzPct val="70000"/>
              <a:buFont typeface="Arial" panose="020B0604020202020204" pitchFamily="34" charset="0"/>
              <a:buChar char="•"/>
              <a:defRPr sz="2000" kern="1200">
                <a:solidFill>
                  <a:schemeClr val="tx2"/>
                </a:solidFill>
                <a:latin typeface="+mn-lt"/>
                <a:ea typeface="+mn-ea"/>
                <a:cs typeface="+mn-cs"/>
              </a:defRPr>
            </a:lvl1pPr>
            <a:lvl2pPr marL="274320" indent="0" algn="l" defTabSz="914400" rtl="0" eaLnBrk="1" latinLnBrk="0" hangingPunct="1">
              <a:lnSpc>
                <a:spcPct val="120000"/>
              </a:lnSpc>
              <a:spcBef>
                <a:spcPts val="500"/>
              </a:spcBef>
              <a:buSzPct val="70000"/>
              <a:buFontTx/>
              <a:buNone/>
              <a:defRPr sz="1800" i="1" kern="1200">
                <a:solidFill>
                  <a:schemeClr val="tx2"/>
                </a:solidFill>
                <a:latin typeface="+mn-lt"/>
                <a:ea typeface="+mn-ea"/>
                <a:cs typeface="+mn-cs"/>
              </a:defRPr>
            </a:lvl2pPr>
            <a:lvl3pPr marL="502920" indent="-228600" algn="l" defTabSz="914400" rtl="0" eaLnBrk="1" latinLnBrk="0" hangingPunct="1">
              <a:lnSpc>
                <a:spcPct val="120000"/>
              </a:lnSpc>
              <a:spcBef>
                <a:spcPts val="500"/>
              </a:spcBef>
              <a:buSzPct val="70000"/>
              <a:buFont typeface="Arial" panose="020B0604020202020204" pitchFamily="34" charset="0"/>
              <a:buChar char="•"/>
              <a:defRPr sz="1800" kern="1200">
                <a:solidFill>
                  <a:schemeClr val="tx2"/>
                </a:solidFill>
                <a:latin typeface="+mn-lt"/>
                <a:ea typeface="+mn-ea"/>
                <a:cs typeface="+mn-cs"/>
              </a:defRPr>
            </a:lvl3pPr>
            <a:lvl4pPr marL="548640" indent="0" algn="l" defTabSz="914400" rtl="0" eaLnBrk="1" latinLnBrk="0" hangingPunct="1">
              <a:lnSpc>
                <a:spcPct val="120000"/>
              </a:lnSpc>
              <a:spcBef>
                <a:spcPts val="500"/>
              </a:spcBef>
              <a:buSzPct val="70000"/>
              <a:buFont typeface="Arial" panose="020B0604020202020204" pitchFamily="34" charset="0"/>
              <a:buNone/>
              <a:defRPr sz="1600" i="1" kern="1200">
                <a:solidFill>
                  <a:schemeClr val="tx2"/>
                </a:solidFill>
                <a:latin typeface="+mn-lt"/>
                <a:ea typeface="+mn-ea"/>
                <a:cs typeface="+mn-cs"/>
              </a:defRPr>
            </a:lvl4pPr>
            <a:lvl5pPr marL="822960" indent="-228600" algn="l" defTabSz="914400" rtl="0" eaLnBrk="1" latinLnBrk="0" hangingPunct="1">
              <a:lnSpc>
                <a:spcPct val="120000"/>
              </a:lnSpc>
              <a:spcBef>
                <a:spcPts val="500"/>
              </a:spcBef>
              <a:buSzPct val="7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latin typeface="Arial" panose="020B0604020202020204" pitchFamily="34" charset="0"/>
                <a:cs typeface="Arial" panose="020B0604020202020204" pitchFamily="34" charset="0"/>
              </a:rPr>
              <a:t>13.View Order History</a:t>
            </a:r>
            <a:r>
              <a:rPr lang="en-US" dirty="0"/>
              <a:t>:</a:t>
            </a:r>
          </a:p>
          <a:p>
            <a:pPr marL="0" indent="0">
              <a:buNone/>
            </a:pPr>
            <a:endParaRPr lang="en-US" dirty="0"/>
          </a:p>
          <a:p>
            <a:endParaRPr lang="en-US" dirty="0"/>
          </a:p>
          <a:p>
            <a:endParaRPr lang="en-US" dirty="0"/>
          </a:p>
          <a:p>
            <a:endParaRPr lang="en-US" dirty="0"/>
          </a:p>
          <a:p>
            <a:pPr marL="0" indent="0">
              <a:buNone/>
            </a:pPr>
            <a:endParaRPr lang="en-US" dirty="0"/>
          </a:p>
          <a:p>
            <a:pPr marL="0" indent="0">
              <a:buNone/>
            </a:pPr>
            <a:endParaRPr lang="en-US" dirty="0"/>
          </a:p>
          <a:p>
            <a:pPr marL="0" indent="0">
              <a:buNone/>
            </a:pPr>
            <a:endParaRPr lang="en-US" dirty="0"/>
          </a:p>
        </p:txBody>
      </p:sp>
      <p:pic>
        <p:nvPicPr>
          <p:cNvPr id="3" name="Picture 2">
            <a:extLst>
              <a:ext uri="{FF2B5EF4-FFF2-40B4-BE49-F238E27FC236}">
                <a16:creationId xmlns:a16="http://schemas.microsoft.com/office/drawing/2014/main" id="{E56FB935-5255-DD9E-0778-23DC9C0959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4976" y="1398136"/>
            <a:ext cx="10265030" cy="3086367"/>
          </a:xfrm>
          <a:prstGeom prst="rect">
            <a:avLst/>
          </a:prstGeom>
        </p:spPr>
      </p:pic>
    </p:spTree>
    <p:extLst>
      <p:ext uri="{BB962C8B-B14F-4D97-AF65-F5344CB8AC3E}">
        <p14:creationId xmlns:p14="http://schemas.microsoft.com/office/powerpoint/2010/main" val="38236312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DE95C-20D8-F22D-69D3-6BB34635B62A}"/>
              </a:ext>
            </a:extLst>
          </p:cNvPr>
          <p:cNvSpPr>
            <a:spLocks noGrp="1"/>
          </p:cNvSpPr>
          <p:nvPr>
            <p:ph type="title"/>
          </p:nvPr>
        </p:nvSpPr>
        <p:spPr/>
        <p:txBody>
          <a:bodyPr>
            <a:normAutofit/>
          </a:bodyPr>
          <a:lstStyle/>
          <a:p>
            <a:r>
              <a:rPr lang="en-US" sz="3200" dirty="0">
                <a:latin typeface="Arial" panose="020B0604020202020204" pitchFamily="34" charset="0"/>
                <a:cs typeface="Arial" panose="020B0604020202020204" pitchFamily="34" charset="0"/>
              </a:rPr>
              <a:t>Limitation</a:t>
            </a:r>
          </a:p>
        </p:txBody>
      </p:sp>
      <p:sp>
        <p:nvSpPr>
          <p:cNvPr id="3" name="Content Placeholder 2">
            <a:extLst>
              <a:ext uri="{FF2B5EF4-FFF2-40B4-BE49-F238E27FC236}">
                <a16:creationId xmlns:a16="http://schemas.microsoft.com/office/drawing/2014/main" id="{06270E19-BAF8-9620-7015-39371EC266EB}"/>
              </a:ext>
            </a:extLst>
          </p:cNvPr>
          <p:cNvSpPr>
            <a:spLocks noGrp="1"/>
          </p:cNvSpPr>
          <p:nvPr>
            <p:ph idx="1"/>
          </p:nvPr>
        </p:nvSpPr>
        <p:spPr/>
        <p:txBody>
          <a:bodyPr vert="horz" lIns="91440" tIns="45720" rIns="91440" bIns="45720" rtlCol="0" anchor="t">
            <a:normAutofit/>
          </a:bodyPr>
          <a:lstStyle/>
          <a:p>
            <a:pPr marL="0" indent="0">
              <a:buNone/>
            </a:pPr>
            <a:endParaRPr lang="en-US" dirty="0"/>
          </a:p>
          <a:p>
            <a:r>
              <a:rPr lang="en-US" dirty="0">
                <a:latin typeface="Arial" panose="020B0604020202020204" pitchFamily="34" charset="0"/>
                <a:ea typeface="+mn-lt"/>
                <a:cs typeface="Arial" panose="020B0604020202020204" pitchFamily="34" charset="0"/>
              </a:rPr>
              <a:t>User interface</a:t>
            </a:r>
          </a:p>
          <a:p>
            <a:r>
              <a:rPr lang="en-US" dirty="0">
                <a:latin typeface="Arial" panose="020B0604020202020204" pitchFamily="34" charset="0"/>
                <a:ea typeface="+mn-lt"/>
                <a:cs typeface="Arial" panose="020B0604020202020204" pitchFamily="34" charset="0"/>
              </a:rPr>
              <a:t>No remove from cart</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ea typeface="+mn-lt"/>
                <a:cs typeface="Arial" panose="020B0604020202020204" pitchFamily="34" charset="0"/>
              </a:rPr>
              <a:t>No tracking of date and time</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534058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F79F4-E750-2128-6436-673971FF9B32}"/>
              </a:ext>
            </a:extLst>
          </p:cNvPr>
          <p:cNvSpPr>
            <a:spLocks noGrp="1"/>
          </p:cNvSpPr>
          <p:nvPr>
            <p:ph type="title"/>
          </p:nvPr>
        </p:nvSpPr>
        <p:spPr>
          <a:xfrm>
            <a:off x="919119" y="190279"/>
            <a:ext cx="10353761" cy="1326321"/>
          </a:xfrm>
        </p:spPr>
        <p:txBody>
          <a:bodyPr>
            <a:normAutofit/>
          </a:bodyPr>
          <a:lstStyle/>
          <a:p>
            <a:r>
              <a:rPr lang="en-US" sz="3000" dirty="0">
                <a:latin typeface="Arial" panose="020B0604020202020204" pitchFamily="34" charset="0"/>
                <a:ea typeface="+mj-lt"/>
                <a:cs typeface="Arial" panose="020B0604020202020204" pitchFamily="34" charset="0"/>
              </a:rPr>
              <a:t>Conclusion and future enhancement</a:t>
            </a:r>
            <a:endParaRPr lang="en-US" sz="30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B7EA9369-6CA8-D592-2965-299FBCFD0775}"/>
              </a:ext>
            </a:extLst>
          </p:cNvPr>
          <p:cNvSpPr>
            <a:spLocks noGrp="1"/>
          </p:cNvSpPr>
          <p:nvPr>
            <p:ph idx="1"/>
          </p:nvPr>
        </p:nvSpPr>
        <p:spPr>
          <a:xfrm>
            <a:off x="919119" y="1789471"/>
            <a:ext cx="10353762" cy="3695136"/>
          </a:xfrm>
        </p:spPr>
        <p:txBody>
          <a:bodyPr>
            <a:noAutofit/>
          </a:bodyPr>
          <a:lstStyle/>
          <a:p>
            <a:pPr marL="0" indent="0" algn="just">
              <a:buNone/>
            </a:pPr>
            <a:r>
              <a:rPr lang="en-US" dirty="0">
                <a:latin typeface="Arial" panose="020B0604020202020204" pitchFamily="34" charset="0"/>
                <a:cs typeface="Arial" panose="020B0604020202020204" pitchFamily="34" charset="0"/>
              </a:rPr>
              <a:t>Current system provides a solid foundation but has notable limitations. There is room for improvement to enhance its functionality and user experience. The current system effectively handles basic tasks but falls short in several critical areas..</a:t>
            </a:r>
          </a:p>
          <a:p>
            <a:pPr algn="just"/>
            <a:endParaRPr lang="en-US" b="0" i="0" dirty="0">
              <a:effectLst/>
              <a:latin typeface="Arial" panose="020B0604020202020204" pitchFamily="34" charset="0"/>
              <a:cs typeface="Arial" panose="020B0604020202020204" pitchFamily="34" charset="0"/>
            </a:endParaRPr>
          </a:p>
          <a:p>
            <a:pPr marL="0" indent="0" algn="just">
              <a:buNone/>
            </a:pPr>
            <a:r>
              <a:rPr lang="en-US" b="0" i="0" dirty="0">
                <a:solidFill>
                  <a:schemeClr val="tx2"/>
                </a:solidFill>
                <a:effectLst/>
                <a:latin typeface="Arial" panose="020B0604020202020204" pitchFamily="34" charset="0"/>
                <a:cs typeface="Arial" panose="020B0604020202020204" pitchFamily="34" charset="0"/>
              </a:rPr>
              <a:t>Future Enhancements:</a:t>
            </a:r>
          </a:p>
          <a:p>
            <a:pPr algn="just"/>
            <a:r>
              <a:rPr lang="en-US" b="0" i="0" dirty="0">
                <a:effectLst/>
                <a:latin typeface="Arial" panose="020B0604020202020204" pitchFamily="34" charset="0"/>
                <a:cs typeface="Arial" panose="020B0604020202020204" pitchFamily="34" charset="0"/>
              </a:rPr>
              <a:t>User Interface Improvement</a:t>
            </a:r>
          </a:p>
          <a:p>
            <a:pPr algn="just"/>
            <a:r>
              <a:rPr lang="en-US" b="0" i="0" dirty="0">
                <a:effectLst/>
                <a:latin typeface="Arial" panose="020B0604020202020204" pitchFamily="34" charset="0"/>
                <a:cs typeface="Arial" panose="020B0604020202020204" pitchFamily="34" charset="0"/>
              </a:rPr>
              <a:t>Implement functionality to remove items from the cart.</a:t>
            </a:r>
          </a:p>
          <a:p>
            <a:pPr algn="just"/>
            <a:r>
              <a:rPr lang="en-US" b="0" i="0" dirty="0">
                <a:effectLst/>
                <a:latin typeface="Arial" panose="020B0604020202020204" pitchFamily="34" charset="0"/>
                <a:cs typeface="Arial" panose="020B0604020202020204" pitchFamily="34" charset="0"/>
              </a:rPr>
              <a:t>Integrate a reservation system with reminders and notifications.</a:t>
            </a:r>
          </a:p>
          <a:p>
            <a:pPr algn="just"/>
            <a:r>
              <a:rPr lang="en-US" b="0" i="0" dirty="0">
                <a:effectLst/>
                <a:latin typeface="Arial" panose="020B0604020202020204" pitchFamily="34" charset="0"/>
                <a:cs typeface="Arial" panose="020B0604020202020204" pitchFamily="34" charset="0"/>
              </a:rPr>
              <a:t>Add a customer feedback system.</a:t>
            </a:r>
          </a:p>
          <a:p>
            <a:pPr algn="just"/>
            <a:r>
              <a:rPr lang="en-US" b="0" i="0" dirty="0">
                <a:effectLst/>
                <a:latin typeface="Arial" panose="020B0604020202020204" pitchFamily="34" charset="0"/>
                <a:cs typeface="Arial" panose="020B0604020202020204" pitchFamily="34" charset="0"/>
              </a:rPr>
              <a:t>Implement real-time inventory management.</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871852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yellow cartoon character wearing overalls and glasses&#10;&#10;Description automatically generated">
            <a:extLst>
              <a:ext uri="{FF2B5EF4-FFF2-40B4-BE49-F238E27FC236}">
                <a16:creationId xmlns:a16="http://schemas.microsoft.com/office/drawing/2014/main" id="{44287EB8-FC17-EF45-DCA5-A2DCB61AED40}"/>
              </a:ext>
            </a:extLst>
          </p:cNvPr>
          <p:cNvPicPr>
            <a:picLocks noGrp="1" noChangeAspect="1"/>
          </p:cNvPicPr>
          <p:nvPr>
            <p:ph idx="1"/>
          </p:nvPr>
        </p:nvPicPr>
        <p:blipFill rotWithShape="1">
          <a:blip r:embed="rId2">
            <a:extLst>
              <a:ext uri="{837473B0-CC2E-450A-ABE3-18F120FF3D39}">
                <a1611:picAttrSrcUrl xmlns:a1611="http://schemas.microsoft.com/office/drawing/2016/11/main" r:id="rId3"/>
              </a:ext>
            </a:extLst>
          </a:blip>
          <a:srcRect r="6666"/>
          <a:stretch/>
        </p:blipFill>
        <p:spPr>
          <a:xfrm>
            <a:off x="20" y="-10150"/>
            <a:ext cx="12191979" cy="6857989"/>
          </a:xfrm>
          <a:prstGeom prst="rect">
            <a:avLst/>
          </a:prstGeom>
        </p:spPr>
      </p:pic>
      <p:sp>
        <p:nvSpPr>
          <p:cNvPr id="5" name="TextBox 4">
            <a:extLst>
              <a:ext uri="{FF2B5EF4-FFF2-40B4-BE49-F238E27FC236}">
                <a16:creationId xmlns:a16="http://schemas.microsoft.com/office/drawing/2014/main" id="{6C869C67-859A-520D-81F2-57747006E636}"/>
              </a:ext>
            </a:extLst>
          </p:cNvPr>
          <p:cNvSpPr txBox="1"/>
          <p:nvPr/>
        </p:nvSpPr>
        <p:spPr>
          <a:xfrm>
            <a:off x="9695803" y="6657944"/>
            <a:ext cx="2496196" cy="200055"/>
          </a:xfrm>
          <a:prstGeom prst="rect">
            <a:avLst/>
          </a:prstGeom>
          <a:solidFill>
            <a:srgbClr val="000000"/>
          </a:solidFill>
        </p:spPr>
        <p:txBody>
          <a:bodyPr wrap="none">
            <a:spAutoFit/>
          </a:bodyPr>
          <a:lstStyle/>
          <a:p>
            <a:pPr algn="r">
              <a:spcAft>
                <a:spcPts val="600"/>
              </a:spcAft>
            </a:pPr>
            <a:r>
              <a:rPr lang="en-US" sz="700" dirty="0">
                <a:solidFill>
                  <a:srgbClr val="FFFFFF"/>
                </a:solidFill>
                <a:hlinkClick r:id="rId3">
                  <a:extLst>
                    <a:ext uri="{A12FA001-AC4F-418D-AE19-62706E023703}">
                      <ahyp:hlinkClr xmlns:ahyp="http://schemas.microsoft.com/office/drawing/2018/hyperlinkcolor" val="tx"/>
                    </a:ext>
                  </a:extLst>
                </a:hlinkClick>
              </a:rPr>
              <a:t>This Photo</a:t>
            </a:r>
            <a:r>
              <a:rPr lang="en-US" sz="700" dirty="0">
                <a:solidFill>
                  <a:srgbClr val="FFFFFF"/>
                </a:solidFill>
              </a:rPr>
              <a:t> by Unknown author is licensed under </a:t>
            </a:r>
            <a:r>
              <a:rPr lang="en-US" sz="700" dirty="0">
                <a:solidFill>
                  <a:srgbClr val="FFFFFF"/>
                </a:solidFill>
                <a:hlinkClick r:id="rId4">
                  <a:extLst>
                    <a:ext uri="{A12FA001-AC4F-418D-AE19-62706E023703}">
                      <ahyp:hlinkClr xmlns:ahyp="http://schemas.microsoft.com/office/drawing/2018/hyperlinkcolor" val="tx"/>
                    </a:ext>
                  </a:extLst>
                </a:hlinkClick>
              </a:rPr>
              <a:t>CC BY-NC</a:t>
            </a:r>
            <a:r>
              <a:rPr lang="en-US" sz="700" dirty="0">
                <a:solidFill>
                  <a:srgbClr val="FFFFFF"/>
                </a:solidFill>
              </a:rPr>
              <a:t>.</a:t>
            </a:r>
          </a:p>
        </p:txBody>
      </p:sp>
    </p:spTree>
    <p:extLst>
      <p:ext uri="{BB962C8B-B14F-4D97-AF65-F5344CB8AC3E}">
        <p14:creationId xmlns:p14="http://schemas.microsoft.com/office/powerpoint/2010/main" val="26529328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D8681-0F81-48F5-71A4-763DF6139D6F}"/>
              </a:ext>
            </a:extLst>
          </p:cNvPr>
          <p:cNvSpPr>
            <a:spLocks noGrp="1"/>
          </p:cNvSpPr>
          <p:nvPr>
            <p:ph type="title"/>
          </p:nvPr>
        </p:nvSpPr>
        <p:spPr/>
        <p:txBody>
          <a:bodyPr>
            <a:normAutofit/>
          </a:bodyPr>
          <a:lstStyle/>
          <a:p>
            <a:r>
              <a:rPr lang="en-US" sz="3200" b="1" dirty="0">
                <a:solidFill>
                  <a:srgbClr val="FFFFFF"/>
                </a:solidFill>
                <a:latin typeface="Arial" panose="020B0604020202020204" pitchFamily="34" charset="0"/>
                <a:cs typeface="Arial" panose="020B0604020202020204" pitchFamily="34" charset="0"/>
              </a:rPr>
              <a:t>Index </a:t>
            </a:r>
            <a:endParaRPr lang="en-US" sz="32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612CB8D6-A17F-B54B-81EF-D0F9F0223567}"/>
              </a:ext>
            </a:extLst>
          </p:cNvPr>
          <p:cNvSpPr>
            <a:spLocks noGrp="1"/>
          </p:cNvSpPr>
          <p:nvPr>
            <p:ph idx="1"/>
          </p:nvPr>
        </p:nvSpPr>
        <p:spPr/>
        <p:txBody>
          <a:bodyPr vert="horz" lIns="91440" tIns="45720" rIns="91440" bIns="45720" rtlCol="0" anchor="t">
            <a:normAutofit/>
          </a:bodyPr>
          <a:lstStyle/>
          <a:p>
            <a:pPr marL="0" indent="0">
              <a:buNone/>
            </a:pPr>
            <a:endParaRPr lang="en-US" sz="2400" b="1" dirty="0">
              <a:solidFill>
                <a:srgbClr val="FFFFFF"/>
              </a:solidFill>
              <a:latin typeface="Century Gothic"/>
            </a:endParaRPr>
          </a:p>
          <a:p>
            <a:pPr marL="0" indent="0">
              <a:buNone/>
            </a:pPr>
            <a:r>
              <a:rPr lang="en-US" b="1" dirty="0">
                <a:solidFill>
                  <a:srgbClr val="FFFFFF"/>
                </a:solidFill>
                <a:latin typeface="Arial" panose="020B0604020202020204" pitchFamily="34" charset="0"/>
                <a:cs typeface="Arial" panose="020B0604020202020204" pitchFamily="34" charset="0"/>
              </a:rPr>
              <a:t>  # Overview </a:t>
            </a:r>
            <a:endParaRPr lang="en-US" dirty="0">
              <a:latin typeface="Arial" panose="020B0604020202020204" pitchFamily="34" charset="0"/>
              <a:cs typeface="Arial" panose="020B0604020202020204" pitchFamily="34" charset="0"/>
            </a:endParaRPr>
          </a:p>
          <a:p>
            <a:pPr marL="0" indent="0">
              <a:buNone/>
            </a:pPr>
            <a:r>
              <a:rPr lang="en-US" b="1" dirty="0">
                <a:solidFill>
                  <a:srgbClr val="FFFFFF"/>
                </a:solidFill>
                <a:latin typeface="Arial" panose="020B0604020202020204" pitchFamily="34" charset="0"/>
                <a:cs typeface="Arial" panose="020B0604020202020204" pitchFamily="34" charset="0"/>
              </a:rPr>
              <a:t>  # Features </a:t>
            </a:r>
            <a:endParaRPr lang="en-US" dirty="0">
              <a:latin typeface="Arial" panose="020B0604020202020204" pitchFamily="34" charset="0"/>
              <a:cs typeface="Arial" panose="020B0604020202020204" pitchFamily="34" charset="0"/>
            </a:endParaRPr>
          </a:p>
          <a:p>
            <a:pPr marL="0" indent="0">
              <a:buNone/>
            </a:pPr>
            <a:r>
              <a:rPr lang="en-US" b="1" dirty="0">
                <a:solidFill>
                  <a:srgbClr val="FFFFFF"/>
                </a:solidFill>
                <a:latin typeface="Arial" panose="020B0604020202020204" pitchFamily="34" charset="0"/>
                <a:cs typeface="Arial" panose="020B0604020202020204" pitchFamily="34" charset="0"/>
              </a:rPr>
              <a:t>  # Stakeholders </a:t>
            </a:r>
            <a:endParaRPr lang="en-US" dirty="0">
              <a:latin typeface="Arial" panose="020B0604020202020204" pitchFamily="34" charset="0"/>
              <a:cs typeface="Arial" panose="020B0604020202020204" pitchFamily="34" charset="0"/>
            </a:endParaRPr>
          </a:p>
          <a:p>
            <a:pPr marL="0" indent="0">
              <a:buNone/>
            </a:pPr>
            <a:r>
              <a:rPr lang="en-US" b="1" dirty="0">
                <a:solidFill>
                  <a:srgbClr val="FFFFFF"/>
                </a:solidFill>
                <a:latin typeface="Arial" panose="020B0604020202020204" pitchFamily="34" charset="0"/>
                <a:cs typeface="Arial" panose="020B0604020202020204" pitchFamily="34" charset="0"/>
              </a:rPr>
              <a:t>  # Unique</a:t>
            </a:r>
            <a:endParaRPr lang="en-US" dirty="0">
              <a:latin typeface="Arial" panose="020B0604020202020204" pitchFamily="34" charset="0"/>
              <a:cs typeface="Arial" panose="020B0604020202020204" pitchFamily="34" charset="0"/>
            </a:endParaRPr>
          </a:p>
          <a:p>
            <a:pPr marL="0" indent="0">
              <a:buNone/>
            </a:pPr>
            <a:r>
              <a:rPr lang="en-US" b="1" dirty="0">
                <a:solidFill>
                  <a:srgbClr val="FFFFFF"/>
                </a:solidFill>
                <a:latin typeface="Arial" panose="020B0604020202020204" pitchFamily="34" charset="0"/>
                <a:cs typeface="Arial" panose="020B0604020202020204" pitchFamily="34" charset="0"/>
              </a:rPr>
              <a:t>  # Limitations</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011431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A0003-F0AD-EE2D-8E64-BE72ABC5B50B}"/>
              </a:ext>
            </a:extLst>
          </p:cNvPr>
          <p:cNvSpPr>
            <a:spLocks noGrp="1"/>
          </p:cNvSpPr>
          <p:nvPr>
            <p:ph type="title"/>
          </p:nvPr>
        </p:nvSpPr>
        <p:spPr>
          <a:xfrm>
            <a:off x="849760" y="485276"/>
            <a:ext cx="10427840" cy="1346739"/>
          </a:xfrm>
        </p:spPr>
        <p:txBody>
          <a:bodyPr/>
          <a:lstStyle/>
          <a:p>
            <a:pPr algn="ctr"/>
            <a:r>
              <a:rPr lang="en-US" sz="3200" b="1" dirty="0">
                <a:solidFill>
                  <a:srgbClr val="FFFFFF"/>
                </a:solidFill>
                <a:latin typeface="Arial" panose="020B0604020202020204" pitchFamily="34" charset="0"/>
                <a:cs typeface="Arial" panose="020B0604020202020204" pitchFamily="34" charset="0"/>
              </a:rPr>
              <a:t>Overview</a:t>
            </a:r>
            <a:r>
              <a:rPr lang="en-US" sz="3200" dirty="0">
                <a:solidFill>
                  <a:srgbClr val="FFFFFF"/>
                </a:solidFill>
                <a:latin typeface="Arial" panose="020B0604020202020204" pitchFamily="34" charset="0"/>
                <a:cs typeface="Arial" panose="020B0604020202020204" pitchFamily="34" charset="0"/>
              </a:rPr>
              <a:t> </a:t>
            </a:r>
            <a:endParaRPr lang="en-US" sz="3200" dirty="0">
              <a:latin typeface="Arial" panose="020B0604020202020204" pitchFamily="34" charset="0"/>
              <a:cs typeface="Arial" panose="020B0604020202020204" pitchFamily="34" charset="0"/>
            </a:endParaRPr>
          </a:p>
          <a:p>
            <a:endParaRPr lang="en-US" dirty="0"/>
          </a:p>
        </p:txBody>
      </p:sp>
      <p:sp>
        <p:nvSpPr>
          <p:cNvPr id="3" name="Content Placeholder 2">
            <a:extLst>
              <a:ext uri="{FF2B5EF4-FFF2-40B4-BE49-F238E27FC236}">
                <a16:creationId xmlns:a16="http://schemas.microsoft.com/office/drawing/2014/main" id="{190A63BD-D713-3376-4BFA-D422D678FFCC}"/>
              </a:ext>
            </a:extLst>
          </p:cNvPr>
          <p:cNvSpPr>
            <a:spLocks noGrp="1"/>
          </p:cNvSpPr>
          <p:nvPr>
            <p:ph idx="1"/>
          </p:nvPr>
        </p:nvSpPr>
        <p:spPr/>
        <p:txBody>
          <a:bodyPr vert="horz" lIns="91440" tIns="45720" rIns="91440" bIns="45720" rtlCol="0" anchor="t">
            <a:normAutofit/>
          </a:bodyPr>
          <a:lstStyle/>
          <a:p>
            <a:r>
              <a:rPr lang="en-US" dirty="0">
                <a:latin typeface="Arial" panose="020B0604020202020204" pitchFamily="34" charset="0"/>
                <a:ea typeface="+mn-lt"/>
                <a:cs typeface="Arial" panose="020B0604020202020204" pitchFamily="34" charset="0"/>
              </a:rPr>
              <a:t>The Restaurant Management System (RMS) is a comprehensive software solution designed using C programming to optimize and streamline the operations of a restaurant. This system addresses critical aspects of restaurant management, including menu management, order placement and processing and payment handling. It caters to the needs of various stakeholders such as customers, staff, and administrators, providing them with tailored functionalities to ensure efficient and smooth restaurant operations.</a:t>
            </a:r>
            <a:endParaRPr lang="en-US" dirty="0">
              <a:latin typeface="Arial" panose="020B060402020202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2400456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C8627-2014-F73D-E6BA-33A1CE8B55AF}"/>
              </a:ext>
            </a:extLst>
          </p:cNvPr>
          <p:cNvSpPr>
            <a:spLocks noGrp="1"/>
          </p:cNvSpPr>
          <p:nvPr>
            <p:ph type="title"/>
          </p:nvPr>
        </p:nvSpPr>
        <p:spPr/>
        <p:txBody>
          <a:bodyPr>
            <a:normAutofit/>
          </a:bodyPr>
          <a:lstStyle/>
          <a:p>
            <a:r>
              <a:rPr lang="en-US" sz="3200" dirty="0">
                <a:latin typeface="Arial" panose="020B0604020202020204" pitchFamily="34" charset="0"/>
                <a:cs typeface="Arial" panose="020B0604020202020204" pitchFamily="34" charset="0"/>
              </a:rPr>
              <a:t>Stakeholders</a:t>
            </a:r>
          </a:p>
        </p:txBody>
      </p:sp>
      <p:sp>
        <p:nvSpPr>
          <p:cNvPr id="3" name="Content Placeholder 2">
            <a:extLst>
              <a:ext uri="{FF2B5EF4-FFF2-40B4-BE49-F238E27FC236}">
                <a16:creationId xmlns:a16="http://schemas.microsoft.com/office/drawing/2014/main" id="{18CAD3AA-CAF7-657D-B0DD-90240C150491}"/>
              </a:ext>
            </a:extLst>
          </p:cNvPr>
          <p:cNvSpPr>
            <a:spLocks noGrp="1"/>
          </p:cNvSpPr>
          <p:nvPr>
            <p:ph idx="1"/>
          </p:nvPr>
        </p:nvSpPr>
        <p:spPr/>
        <p:txBody>
          <a:bodyPr>
            <a:normAutofit/>
          </a:bodyPr>
          <a:lstStyle/>
          <a:p>
            <a:pPr marL="342900" marR="0" lvl="0" indent="-342900">
              <a:lnSpc>
                <a:spcPct val="107000"/>
              </a:lnSpc>
              <a:spcBef>
                <a:spcPts val="0"/>
              </a:spcBef>
              <a:spcAft>
                <a:spcPts val="0"/>
              </a:spcAft>
              <a:buAutoNum type="arabicPeriod"/>
            </a:pPr>
            <a:r>
              <a:rPr lang="en-US" b="1" kern="100" dirty="0">
                <a:effectLst/>
                <a:latin typeface="Arial" panose="020B0604020202020204" pitchFamily="34" charset="0"/>
                <a:ea typeface="Calibri" panose="020F0502020204030204" pitchFamily="34" charset="0"/>
                <a:cs typeface="Arial" panose="020B0604020202020204" pitchFamily="34" charset="0"/>
              </a:rPr>
              <a:t>Customer</a:t>
            </a:r>
          </a:p>
          <a:p>
            <a:pPr marL="342900" marR="0" lvl="0" indent="-342900">
              <a:lnSpc>
                <a:spcPct val="107000"/>
              </a:lnSpc>
              <a:spcBef>
                <a:spcPts val="0"/>
              </a:spcBef>
              <a:spcAft>
                <a:spcPts val="800"/>
              </a:spcAft>
              <a:buFont typeface="+mj-lt"/>
              <a:buAutoNum type="arabicPeriod"/>
            </a:pPr>
            <a:r>
              <a:rPr lang="en-US" b="1" kern="100" dirty="0">
                <a:effectLst/>
                <a:latin typeface="Arial" panose="020B0604020202020204" pitchFamily="34" charset="0"/>
                <a:ea typeface="Calibri" panose="020F0502020204030204" pitchFamily="34" charset="0"/>
                <a:cs typeface="Arial" panose="020B0604020202020204" pitchFamily="34" charset="0"/>
              </a:rPr>
              <a:t>Admin</a:t>
            </a:r>
          </a:p>
          <a:p>
            <a:pPr marL="342900" marR="0" lvl="0" indent="-342900">
              <a:lnSpc>
                <a:spcPct val="107000"/>
              </a:lnSpc>
              <a:spcBef>
                <a:spcPts val="0"/>
              </a:spcBef>
              <a:spcAft>
                <a:spcPts val="800"/>
              </a:spcAft>
              <a:buFont typeface="+mj-lt"/>
              <a:buAutoNum type="arabicPeriod"/>
            </a:pPr>
            <a:r>
              <a:rPr lang="en-US" b="1" dirty="0">
                <a:effectLst/>
                <a:latin typeface="Arial" panose="020B0604020202020204" pitchFamily="34" charset="0"/>
                <a:ea typeface="Calibri" panose="020F0502020204030204" pitchFamily="34" charset="0"/>
                <a:cs typeface="Arial" panose="020B0604020202020204" pitchFamily="34" charset="0"/>
              </a:rPr>
              <a:t>Staff</a:t>
            </a:r>
            <a:endParaRPr lang="en-US"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156343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C8627-2014-F73D-E6BA-33A1CE8B55AF}"/>
              </a:ext>
            </a:extLst>
          </p:cNvPr>
          <p:cNvSpPr>
            <a:spLocks noGrp="1"/>
          </p:cNvSpPr>
          <p:nvPr>
            <p:ph type="title"/>
          </p:nvPr>
        </p:nvSpPr>
        <p:spPr/>
        <p:txBody>
          <a:bodyPr>
            <a:normAutofit/>
          </a:bodyPr>
          <a:lstStyle/>
          <a:p>
            <a:r>
              <a:rPr lang="en-US" sz="3200" dirty="0">
                <a:latin typeface="Arial" panose="020B0604020202020204" pitchFamily="34" charset="0"/>
                <a:cs typeface="Arial" panose="020B0604020202020204" pitchFamily="34" charset="0"/>
              </a:rPr>
              <a:t>Unique Features</a:t>
            </a:r>
          </a:p>
        </p:txBody>
      </p:sp>
      <p:sp>
        <p:nvSpPr>
          <p:cNvPr id="3" name="Content Placeholder 2">
            <a:extLst>
              <a:ext uri="{FF2B5EF4-FFF2-40B4-BE49-F238E27FC236}">
                <a16:creationId xmlns:a16="http://schemas.microsoft.com/office/drawing/2014/main" id="{18CAD3AA-CAF7-657D-B0DD-90240C150491}"/>
              </a:ext>
            </a:extLst>
          </p:cNvPr>
          <p:cNvSpPr>
            <a:spLocks noGrp="1"/>
          </p:cNvSpPr>
          <p:nvPr>
            <p:ph idx="1"/>
          </p:nvPr>
        </p:nvSpPr>
        <p:spPr/>
        <p:txBody>
          <a:bodyPr>
            <a:normAutofit/>
          </a:bodyPr>
          <a:lstStyle/>
          <a:p>
            <a:pPr marL="0" marR="0" lvl="0" indent="0">
              <a:lnSpc>
                <a:spcPct val="107000"/>
              </a:lnSpc>
              <a:spcBef>
                <a:spcPts val="0"/>
              </a:spcBef>
              <a:spcAft>
                <a:spcPts val="0"/>
              </a:spcAft>
              <a:buNone/>
            </a:pPr>
            <a:endParaRPr lang="en-US" b="1" kern="100" dirty="0">
              <a:effectLst/>
              <a:latin typeface="Arial" panose="020B060402020202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mj-lt"/>
              <a:buAutoNum type="arabicPeriod"/>
            </a:pPr>
            <a:r>
              <a:rPr lang="en-US" b="1" kern="100" dirty="0">
                <a:effectLst/>
                <a:latin typeface="Arial" panose="020B0604020202020204" pitchFamily="34" charset="0"/>
                <a:ea typeface="Calibri" panose="020F0502020204030204" pitchFamily="34" charset="0"/>
                <a:cs typeface="Arial" panose="020B0604020202020204" pitchFamily="34" charset="0"/>
              </a:rPr>
              <a:t>Generate Invoice</a:t>
            </a:r>
          </a:p>
          <a:p>
            <a:pPr marL="342900" marR="0" lvl="0" indent="-342900">
              <a:lnSpc>
                <a:spcPct val="107000"/>
              </a:lnSpc>
              <a:spcBef>
                <a:spcPts val="0"/>
              </a:spcBef>
              <a:spcAft>
                <a:spcPts val="800"/>
              </a:spcAft>
              <a:buFont typeface="+mj-lt"/>
              <a:buAutoNum type="arabicPeriod"/>
            </a:pPr>
            <a:r>
              <a:rPr lang="en-US" b="1" dirty="0">
                <a:effectLst/>
                <a:latin typeface="Arial" panose="020B0604020202020204" pitchFamily="34" charset="0"/>
                <a:cs typeface="Arial" panose="020B0604020202020204" pitchFamily="34" charset="0"/>
              </a:rPr>
              <a:t>Payment Method</a:t>
            </a:r>
          </a:p>
          <a:p>
            <a:pPr marL="342900" marR="0" lvl="0" indent="-342900">
              <a:lnSpc>
                <a:spcPct val="107000"/>
              </a:lnSpc>
              <a:spcBef>
                <a:spcPts val="0"/>
              </a:spcBef>
              <a:spcAft>
                <a:spcPts val="800"/>
              </a:spcAft>
              <a:buFont typeface="+mj-lt"/>
              <a:buAutoNum type="arabicPeriod"/>
            </a:pPr>
            <a:r>
              <a:rPr lang="en-US" b="1" dirty="0">
                <a:effectLst/>
                <a:latin typeface="Arial" panose="020B0604020202020204" pitchFamily="34" charset="0"/>
                <a:cs typeface="Arial" panose="020B0604020202020204" pitchFamily="34" charset="0"/>
              </a:rPr>
              <a:t>Authentication</a:t>
            </a:r>
          </a:p>
          <a:p>
            <a:pPr marL="342900" marR="0" lvl="0" indent="-342900">
              <a:lnSpc>
                <a:spcPct val="107000"/>
              </a:lnSpc>
              <a:spcBef>
                <a:spcPts val="0"/>
              </a:spcBef>
              <a:spcAft>
                <a:spcPts val="800"/>
              </a:spcAft>
              <a:buFont typeface="+mj-lt"/>
              <a:buAutoNum type="arabicPeriod"/>
            </a:pPr>
            <a:r>
              <a:rPr lang="en-US" b="1" dirty="0">
                <a:effectLst/>
                <a:latin typeface="Arial" panose="020B0604020202020204" pitchFamily="34" charset="0"/>
                <a:cs typeface="Arial" panose="020B0604020202020204" pitchFamily="34" charset="0"/>
              </a:rPr>
              <a:t>Password Hiding</a:t>
            </a:r>
          </a:p>
          <a:p>
            <a:pPr marL="342900" marR="0" lvl="0" indent="-342900">
              <a:lnSpc>
                <a:spcPct val="107000"/>
              </a:lnSpc>
              <a:spcBef>
                <a:spcPts val="0"/>
              </a:spcBef>
              <a:spcAft>
                <a:spcPts val="800"/>
              </a:spcAft>
              <a:buFont typeface="+mj-lt"/>
              <a:buAutoNum type="arabicPeriod"/>
            </a:pPr>
            <a:r>
              <a:rPr lang="en-US" b="1" dirty="0">
                <a:effectLst/>
                <a:latin typeface="Arial" panose="020B0604020202020204" pitchFamily="34" charset="0"/>
                <a:cs typeface="Arial" panose="020B0604020202020204" pitchFamily="34" charset="0"/>
              </a:rPr>
              <a:t>User Friendly UI</a:t>
            </a:r>
            <a:endParaRPr lang="en-US"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044675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A75A7-CC48-DBBE-EC01-AFFFF6278C0F}"/>
              </a:ext>
            </a:extLst>
          </p:cNvPr>
          <p:cNvSpPr>
            <a:spLocks noGrp="1"/>
          </p:cNvSpPr>
          <p:nvPr>
            <p:ph type="title"/>
          </p:nvPr>
        </p:nvSpPr>
        <p:spPr>
          <a:xfrm>
            <a:off x="297199" y="-11903"/>
            <a:ext cx="10768734" cy="925634"/>
          </a:xfrm>
        </p:spPr>
        <p:txBody>
          <a:bodyPr>
            <a:normAutofit/>
          </a:bodyPr>
          <a:lstStyle/>
          <a:p>
            <a:r>
              <a:rPr lang="en-US" sz="3200" dirty="0">
                <a:latin typeface="Arial" panose="020B0604020202020204" pitchFamily="34" charset="0"/>
                <a:cs typeface="Arial" panose="020B0604020202020204" pitchFamily="34" charset="0"/>
              </a:rPr>
              <a:t>Features</a:t>
            </a:r>
            <a:endParaRPr lang="en-US" sz="3200" dirty="0">
              <a:solidFill>
                <a:srgbClr val="FFFFFF"/>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BEB7FC62-5B57-991D-5001-D7286DFE4ED0}"/>
              </a:ext>
            </a:extLst>
          </p:cNvPr>
          <p:cNvSpPr>
            <a:spLocks noGrp="1"/>
          </p:cNvSpPr>
          <p:nvPr>
            <p:ph idx="1"/>
          </p:nvPr>
        </p:nvSpPr>
        <p:spPr>
          <a:xfrm>
            <a:off x="621277" y="2448754"/>
            <a:ext cx="10638393" cy="5146560"/>
          </a:xfrm>
        </p:spPr>
        <p:txBody>
          <a:bodyPr vert="horz" lIns="91440" tIns="45720" rIns="91440" bIns="45720" rtlCol="0" anchor="t">
            <a:normAutofit/>
          </a:bodyPr>
          <a:lstStyle/>
          <a:p>
            <a:pPr marL="0" indent="0">
              <a:buNone/>
            </a:pPr>
            <a:r>
              <a:rPr lang="en-US" dirty="0">
                <a:solidFill>
                  <a:schemeClr val="tx2"/>
                </a:solidFill>
                <a:latin typeface="Arial" panose="020B0604020202020204" pitchFamily="34" charset="0"/>
                <a:cs typeface="Arial" panose="020B0604020202020204" pitchFamily="34" charset="0"/>
              </a:rPr>
              <a:t>1.Registration</a:t>
            </a:r>
          </a:p>
          <a:p>
            <a:endParaRPr lang="en-US" dirty="0">
              <a:solidFill>
                <a:schemeClr val="tx2"/>
              </a:solidFill>
            </a:endParaRPr>
          </a:p>
          <a:p>
            <a:endParaRPr lang="en-US" dirty="0"/>
          </a:p>
          <a:p>
            <a:endParaRPr lang="en-US" dirty="0"/>
          </a:p>
          <a:p>
            <a:endParaRPr lang="en-US" dirty="0"/>
          </a:p>
        </p:txBody>
      </p:sp>
      <p:pic>
        <p:nvPicPr>
          <p:cNvPr id="11" name="Picture 10">
            <a:extLst>
              <a:ext uri="{FF2B5EF4-FFF2-40B4-BE49-F238E27FC236}">
                <a16:creationId xmlns:a16="http://schemas.microsoft.com/office/drawing/2014/main" id="{F0CA5B67-4997-4B91-9B4D-87ADE007C3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7365" y="1890884"/>
            <a:ext cx="7913358" cy="3461045"/>
          </a:xfrm>
          <a:prstGeom prst="rect">
            <a:avLst/>
          </a:prstGeom>
        </p:spPr>
      </p:pic>
    </p:spTree>
    <p:extLst>
      <p:ext uri="{BB962C8B-B14F-4D97-AF65-F5344CB8AC3E}">
        <p14:creationId xmlns:p14="http://schemas.microsoft.com/office/powerpoint/2010/main" val="7910665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331C302-4B27-4BB9-8F3C-64A469564E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97622" y="1485629"/>
            <a:ext cx="8389129" cy="3886742"/>
          </a:xfrm>
          <a:prstGeom prst="rect">
            <a:avLst/>
          </a:prstGeom>
        </p:spPr>
      </p:pic>
      <p:sp>
        <p:nvSpPr>
          <p:cNvPr id="7" name="TextBox 6">
            <a:extLst>
              <a:ext uri="{FF2B5EF4-FFF2-40B4-BE49-F238E27FC236}">
                <a16:creationId xmlns:a16="http://schemas.microsoft.com/office/drawing/2014/main" id="{42BC7B4D-A963-4952-A11F-F4480FAAC395}"/>
              </a:ext>
            </a:extLst>
          </p:cNvPr>
          <p:cNvSpPr txBox="1"/>
          <p:nvPr/>
        </p:nvSpPr>
        <p:spPr>
          <a:xfrm>
            <a:off x="618564" y="2742310"/>
            <a:ext cx="6096000" cy="369332"/>
          </a:xfrm>
          <a:prstGeom prst="rect">
            <a:avLst/>
          </a:prstGeom>
          <a:noFill/>
        </p:spPr>
        <p:txBody>
          <a:bodyPr wrap="square">
            <a:spAutoFit/>
          </a:bodyPr>
          <a:lstStyle/>
          <a:p>
            <a:pPr marL="0" indent="0">
              <a:buNone/>
            </a:pPr>
            <a:r>
              <a:rPr lang="en-US" dirty="0">
                <a:solidFill>
                  <a:schemeClr val="tx2"/>
                </a:solidFill>
                <a:latin typeface="Arial" panose="020B0604020202020204" pitchFamily="34" charset="0"/>
                <a:cs typeface="Arial" panose="020B0604020202020204" pitchFamily="34" charset="0"/>
              </a:rPr>
              <a:t>2</a:t>
            </a:r>
            <a:r>
              <a:rPr lang="en-US" dirty="0">
                <a:latin typeface="Arial" panose="020B0604020202020204" pitchFamily="34" charset="0"/>
                <a:cs typeface="Arial" panose="020B0604020202020204" pitchFamily="34" charset="0"/>
              </a:rPr>
              <a:t>.</a:t>
            </a:r>
            <a:r>
              <a:rPr lang="en-US" dirty="0">
                <a:solidFill>
                  <a:schemeClr val="tx2"/>
                </a:solidFill>
                <a:latin typeface="Arial" panose="020B0604020202020204" pitchFamily="34" charset="0"/>
                <a:cs typeface="Arial" panose="020B0604020202020204" pitchFamily="34" charset="0"/>
              </a:rPr>
              <a:t>Authenitcation</a:t>
            </a:r>
            <a:r>
              <a:rPr lang="en-US"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6710113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44F97A2-9C25-416A-AFB6-06FFD7E05D1A}"/>
              </a:ext>
            </a:extLst>
          </p:cNvPr>
          <p:cNvSpPr txBox="1"/>
          <p:nvPr/>
        </p:nvSpPr>
        <p:spPr>
          <a:xfrm>
            <a:off x="313764" y="2589910"/>
            <a:ext cx="6096000" cy="369332"/>
          </a:xfrm>
          <a:prstGeom prst="rect">
            <a:avLst/>
          </a:prstGeom>
          <a:noFill/>
        </p:spPr>
        <p:txBody>
          <a:bodyPr wrap="square">
            <a:spAutoFit/>
          </a:bodyPr>
          <a:lstStyle/>
          <a:p>
            <a:pPr marL="0" indent="0">
              <a:buNone/>
            </a:pPr>
            <a:r>
              <a:rPr lang="en-US" dirty="0">
                <a:solidFill>
                  <a:schemeClr val="tx2"/>
                </a:solidFill>
                <a:latin typeface="Arial" panose="020B0604020202020204" pitchFamily="34" charset="0"/>
                <a:cs typeface="Arial" panose="020B0604020202020204" pitchFamily="34" charset="0"/>
              </a:rPr>
              <a:t>3.Log in (As a admin)</a:t>
            </a:r>
          </a:p>
        </p:txBody>
      </p:sp>
      <p:pic>
        <p:nvPicPr>
          <p:cNvPr id="7" name="Picture 6">
            <a:extLst>
              <a:ext uri="{FF2B5EF4-FFF2-40B4-BE49-F238E27FC236}">
                <a16:creationId xmlns:a16="http://schemas.microsoft.com/office/drawing/2014/main" id="{25FE1DD6-D774-4F27-B41C-3E9924F495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38390" y="466351"/>
            <a:ext cx="8165350" cy="5746003"/>
          </a:xfrm>
          <a:prstGeom prst="rect">
            <a:avLst/>
          </a:prstGeom>
        </p:spPr>
      </p:pic>
    </p:spTree>
    <p:extLst>
      <p:ext uri="{BB962C8B-B14F-4D97-AF65-F5344CB8AC3E}">
        <p14:creationId xmlns:p14="http://schemas.microsoft.com/office/powerpoint/2010/main" val="29090049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Damask</Template>
  <TotalTime>214</TotalTime>
  <Words>457</Words>
  <Application>Microsoft Office PowerPoint</Application>
  <PresentationFormat>Widescreen</PresentationFormat>
  <Paragraphs>112</Paragraphs>
  <Slides>23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Bookman Old Style</vt:lpstr>
      <vt:lpstr>Calibri</vt:lpstr>
      <vt:lpstr>Century Gothic</vt:lpstr>
      <vt:lpstr>Rockwell</vt:lpstr>
      <vt:lpstr>Damask</vt:lpstr>
      <vt:lpstr> Restaurant Management System </vt:lpstr>
      <vt:lpstr>Submitted by</vt:lpstr>
      <vt:lpstr>Index </vt:lpstr>
      <vt:lpstr>Overview  </vt:lpstr>
      <vt:lpstr>Stakeholders</vt:lpstr>
      <vt:lpstr>Unique Features</vt:lpstr>
      <vt:lpstr>Features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Limitation</vt:lpstr>
      <vt:lpstr>Conclusion and future enhancement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Hasib Nabid</cp:lastModifiedBy>
  <cp:revision>333</cp:revision>
  <dcterms:created xsi:type="dcterms:W3CDTF">2024-05-21T06:09:02Z</dcterms:created>
  <dcterms:modified xsi:type="dcterms:W3CDTF">2024-06-05T17:08:24Z</dcterms:modified>
</cp:coreProperties>
</file>