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media/media1.jpeg" ContentType="video/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6" r:id="rId5"/>
    <p:sldId id="256" r:id="rId6"/>
    <p:sldId id="257" r:id="rId7"/>
    <p:sldId id="258" r:id="rId8"/>
    <p:sldId id="259" r:id="rId9"/>
    <p:sldId id="273" r:id="rId10"/>
    <p:sldId id="260" r:id="rId11"/>
    <p:sldId id="270" r:id="rId12"/>
    <p:sldId id="274" r:id="rId13"/>
    <p:sldId id="276" r:id="rId14"/>
    <p:sldId id="262" r:id="rId15"/>
    <p:sldId id="271" r:id="rId16"/>
    <p:sldId id="278" r:id="rId17"/>
    <p:sldId id="277" r:id="rId18"/>
    <p:sldId id="275" r:id="rId19"/>
    <p:sldId id="279" r:id="rId20"/>
    <p:sldId id="269"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2"/>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65C535F3-A533-48F8-BB00-841D93245F6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543550" cy="57721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08.11.2021</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08.11.2021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dirty="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dirty="0"/>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dirty="0"/>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dirty="0"/>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dirty="0"/>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dirty="0"/>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jpeg"/><Relationship Id="rId1" Type="http://schemas.microsoft.com/office/2007/relationships/media" Target="../media/media1.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ROAD SIGN DETECTION</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4176358" cy="2158691"/>
          </a:xfrm>
        </p:spPr>
        <p:txBody>
          <a:bodyPr>
            <a:normAutofit fontScale="62500" lnSpcReduction="20000"/>
          </a:bodyPr>
          <a:lstStyle/>
          <a:p>
            <a:r>
              <a:rPr lang="en-US" dirty="0"/>
              <a:t>Presented by:-</a:t>
            </a:r>
          </a:p>
          <a:p>
            <a:r>
              <a:rPr lang="en-US" dirty="0"/>
              <a:t>LIKITH PATNAIK(19CSE300)</a:t>
            </a:r>
          </a:p>
          <a:p>
            <a:r>
              <a:rPr lang="en-IN" dirty="0"/>
              <a:t>MOHHAMAD YAWAR ANIS(19CSE301)</a:t>
            </a:r>
          </a:p>
          <a:p>
            <a:r>
              <a:rPr lang="en-IN" dirty="0"/>
              <a:t>ASHUTOSH MAHAPATRA(19CSE309)</a:t>
            </a:r>
          </a:p>
          <a:p>
            <a:r>
              <a:rPr lang="en-IN" dirty="0"/>
              <a:t>MD HASIBUR RAHMAN(19CSE328)</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298" t="12398" r="1298" b="4327"/>
          <a:stretch/>
        </p:blipFill>
        <p:spPr>
          <a:xfrm>
            <a:off x="6747297" y="736846"/>
            <a:ext cx="4103153" cy="4954538"/>
          </a:xfrm>
        </p:spPr>
      </p:pic>
      <p:pic>
        <p:nvPicPr>
          <p:cNvPr id="5" name="Picture 4">
            <a:extLst>
              <a:ext uri="{FF2B5EF4-FFF2-40B4-BE49-F238E27FC236}">
                <a16:creationId xmlns:a16="http://schemas.microsoft.com/office/drawing/2014/main" id="{965A9E63-A684-40FF-8C86-EE43C5689A30}"/>
              </a:ext>
            </a:extLst>
          </p:cNvPr>
          <p:cNvPicPr>
            <a:picLocks noChangeAspect="1"/>
          </p:cNvPicPr>
          <p:nvPr/>
        </p:nvPicPr>
        <p:blipFill>
          <a:blip r:embed="rId3"/>
          <a:stretch>
            <a:fillRect/>
          </a:stretch>
        </p:blipFill>
        <p:spPr>
          <a:xfrm>
            <a:off x="128171" y="1"/>
            <a:ext cx="1645722" cy="1517356"/>
          </a:xfrm>
          <a:prstGeom prst="rect">
            <a:avLst/>
          </a:prstGeo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fontScale="90000"/>
          </a:bodyPr>
          <a:lstStyle/>
          <a:p>
            <a:r>
              <a:rPr lang="en-US" dirty="0"/>
              <a:t>DESIGN AND DEVELOPMENT</a:t>
            </a:r>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6" y="2481880"/>
            <a:ext cx="5197871" cy="4282904"/>
          </a:xfrm>
        </p:spPr>
        <p:txBody>
          <a:bodyPr>
            <a:normAutofit lnSpcReduction="10000"/>
          </a:bodyPr>
          <a:lstStyle/>
          <a:p>
            <a:pPr marL="0" indent="0">
              <a:buNone/>
            </a:pPr>
            <a:r>
              <a:rPr lang="en-IN" sz="1600" b="1" dirty="0"/>
              <a:t>PYTHON</a:t>
            </a:r>
          </a:p>
          <a:p>
            <a:r>
              <a:rPr lang="en-IN" b="1" dirty="0"/>
              <a:t>Python</a:t>
            </a:r>
            <a:r>
              <a:rPr lang="en-IN" dirty="0"/>
              <a:t> is a high-level, interpreted, interactive and object-oriented scripting language. Python is designed to be highly readable. It uses English keywords frequently where as other languages use punctuation, and it has fewer syntactical constructions than other languages.</a:t>
            </a:r>
          </a:p>
          <a:p>
            <a:r>
              <a:rPr lang="en-IN" dirty="0"/>
              <a:t>Some of the key advantages of learning Python:</a:t>
            </a:r>
          </a:p>
          <a:p>
            <a:r>
              <a:rPr lang="en-IN" b="1" dirty="0"/>
              <a:t>Python is Interpreted</a:t>
            </a:r>
            <a:r>
              <a:rPr lang="en-IN" dirty="0"/>
              <a:t> − Python is processed at runtime by the interpreter. You do not need to compile your program before executing it. This is similar to PERL and PHP.</a:t>
            </a:r>
          </a:p>
          <a:p>
            <a:r>
              <a:rPr lang="en-IN" b="1" dirty="0"/>
              <a:t>Python is Interactive</a:t>
            </a:r>
            <a:r>
              <a:rPr lang="en-IN" dirty="0"/>
              <a:t> − You can actually sit at a Python prompt and interact with the interpreter directly to write your programs.</a:t>
            </a:r>
          </a:p>
          <a:p>
            <a:r>
              <a:rPr lang="en-IN" b="1" dirty="0"/>
              <a:t>Python is Object-Oriented</a:t>
            </a:r>
            <a:r>
              <a:rPr lang="en-IN" dirty="0"/>
              <a:t> − Python supports Object-Oriented style or technique of programming that encapsulates code within objects.</a:t>
            </a:r>
          </a:p>
          <a:p>
            <a:r>
              <a:rPr lang="en-IN" b="1" dirty="0"/>
              <a:t>Python is a Beginner's Language</a:t>
            </a:r>
            <a:r>
              <a:rPr lang="en-IN" dirty="0"/>
              <a:t> − Python is a great language for the beginner-level programmers and supports the development of a wide range of applications from simple text processing to WWW browsers to games.</a:t>
            </a:r>
          </a:p>
          <a:p>
            <a:endParaRPr lang="ru-RU" sz="16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10</a:t>
            </a:fld>
            <a:endParaRPr lang="ru-RU" dirty="0"/>
          </a:p>
        </p:txBody>
      </p:sp>
      <p:pic>
        <p:nvPicPr>
          <p:cNvPr id="7" name="Picture Placeholder 6">
            <a:extLst>
              <a:ext uri="{FF2B5EF4-FFF2-40B4-BE49-F238E27FC236}">
                <a16:creationId xmlns:a16="http://schemas.microsoft.com/office/drawing/2014/main" id="{2B0E070D-7370-4ADE-9DD3-DEB14E29ABDC}"/>
              </a:ext>
            </a:extLst>
          </p:cNvPr>
          <p:cNvPicPr>
            <a:picLocks noGrp="1" noChangeAspect="1"/>
          </p:cNvPicPr>
          <p:nvPr>
            <p:ph type="pic" sz="quarter" idx="18"/>
          </p:nvPr>
        </p:nvPicPr>
        <p:blipFill rotWithShape="1">
          <a:blip r:embed="rId2"/>
          <a:srcRect l="-1239" t="1" r="-33846" b="-19582"/>
          <a:stretch/>
        </p:blipFill>
        <p:spPr>
          <a:xfrm>
            <a:off x="7353802" y="1231900"/>
            <a:ext cx="4838198" cy="4282904"/>
          </a:xfrm>
        </p:spPr>
      </p:pic>
    </p:spTree>
    <p:extLst>
      <p:ext uri="{BB962C8B-B14F-4D97-AF65-F5344CB8AC3E}">
        <p14:creationId xmlns:p14="http://schemas.microsoft.com/office/powerpoint/2010/main" val="239375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p:txBody>
          <a:bodyPr/>
          <a:lstStyle/>
          <a:p>
            <a:r>
              <a:rPr lang="en-US" dirty="0"/>
              <a:t>BLOCK DIAGRAM</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11</a:t>
            </a:fld>
            <a:endParaRPr lang="ru-RU" dirty="0"/>
          </a:p>
        </p:txBody>
      </p:sp>
      <p:pic>
        <p:nvPicPr>
          <p:cNvPr id="9" name="Picture 8">
            <a:extLst>
              <a:ext uri="{FF2B5EF4-FFF2-40B4-BE49-F238E27FC236}">
                <a16:creationId xmlns:a16="http://schemas.microsoft.com/office/drawing/2014/main" id="{DAB61A3B-4A6F-44EB-BAB2-F7FD42500591}"/>
              </a:ext>
            </a:extLst>
          </p:cNvPr>
          <p:cNvPicPr>
            <a:picLocks noChangeAspect="1"/>
          </p:cNvPicPr>
          <p:nvPr/>
        </p:nvPicPr>
        <p:blipFill>
          <a:blip r:embed="rId2"/>
          <a:stretch>
            <a:fillRect/>
          </a:stretch>
        </p:blipFill>
        <p:spPr>
          <a:xfrm>
            <a:off x="1183735" y="1535567"/>
            <a:ext cx="9001878" cy="3763263"/>
          </a:xfrm>
          <a:prstGeom prst="rect">
            <a:avLst/>
          </a:prstGeom>
        </p:spPr>
      </p:pic>
    </p:spTree>
    <p:extLst>
      <p:ext uri="{BB962C8B-B14F-4D97-AF65-F5344CB8AC3E}">
        <p14:creationId xmlns:p14="http://schemas.microsoft.com/office/powerpoint/2010/main" val="193536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Stop sign</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12</a:t>
            </a:fld>
            <a:endParaRPr lang="ru-RU" dirty="0"/>
          </a:p>
        </p:txBody>
      </p:sp>
      <p:pic>
        <p:nvPicPr>
          <p:cNvPr id="7" name="Picture 6">
            <a:extLst>
              <a:ext uri="{FF2B5EF4-FFF2-40B4-BE49-F238E27FC236}">
                <a16:creationId xmlns:a16="http://schemas.microsoft.com/office/drawing/2014/main" id="{1617738B-5873-4BFB-9A19-DA8C9FA78ACE}"/>
              </a:ext>
            </a:extLst>
          </p:cNvPr>
          <p:cNvPicPr>
            <a:picLocks noChangeAspect="1"/>
          </p:cNvPicPr>
          <p:nvPr/>
        </p:nvPicPr>
        <p:blipFill>
          <a:blip r:embed="rId2"/>
          <a:stretch>
            <a:fillRect/>
          </a:stretch>
        </p:blipFill>
        <p:spPr>
          <a:xfrm>
            <a:off x="911225" y="283805"/>
            <a:ext cx="5523455" cy="676715"/>
          </a:xfrm>
          <a:prstGeom prst="rect">
            <a:avLst/>
          </a:prstGeom>
        </p:spPr>
      </p:pic>
      <p:pic>
        <p:nvPicPr>
          <p:cNvPr id="1026" name="Picture 2" descr="C:\Users\Ashutosh\Downloads\WhatsApp Image 2021-11-07 at 7.37.03 PM (1).jpeg"/>
          <p:cNvPicPr>
            <a:picLocks noGrp="1" noChangeAspect="1" noChangeArrowheads="1"/>
          </p:cNvPicPr>
          <p:nvPr>
            <p:ph type="media" sz="quarter" idx="17"/>
          </p:nvPr>
        </p:nvPicPr>
        <p:blipFill>
          <a:blip r:embed="rId3">
            <a:extLst>
              <a:ext uri="{28A0092B-C50C-407E-A947-70E740481C1C}">
                <a14:useLocalDpi xmlns:a14="http://schemas.microsoft.com/office/drawing/2010/main" val="0"/>
              </a:ext>
            </a:extLst>
          </a:blip>
          <a:srcRect/>
          <a:stretch>
            <a:fillRect/>
          </a:stretch>
        </p:blipFill>
        <p:spPr bwMode="auto">
          <a:xfrm>
            <a:off x="2887663" y="1101970"/>
            <a:ext cx="5517783" cy="438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9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Priority road sign</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13</a:t>
            </a:fld>
            <a:endParaRPr lang="ru-RU" dirty="0"/>
          </a:p>
        </p:txBody>
      </p:sp>
      <p:pic>
        <p:nvPicPr>
          <p:cNvPr id="2050" name="Picture 2" descr="C:\Users\Ashutosh\Downloads\WhatsApp Image 2021-11-07 at 7.37.03 PM.jpeg"/>
          <p:cNvPicPr>
            <a:picLocks noGrp="1" noChangeAspect="1" noChangeArrowheads="1"/>
          </p:cNvPicPr>
          <p:nvPr>
            <p:ph type="media" sz="quarter" idx="17"/>
          </p:nvPr>
        </p:nvPicPr>
        <p:blipFill>
          <a:blip r:embed="rId2">
            <a:extLst>
              <a:ext uri="{28A0092B-C50C-407E-A947-70E740481C1C}">
                <a14:useLocalDpi xmlns:a14="http://schemas.microsoft.com/office/drawing/2010/main" val="0"/>
              </a:ext>
            </a:extLst>
          </a:blip>
          <a:srcRect/>
          <a:stretch>
            <a:fillRect/>
          </a:stretch>
        </p:blipFill>
        <p:spPr bwMode="auto">
          <a:xfrm>
            <a:off x="3092436" y="854785"/>
            <a:ext cx="5778292" cy="466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7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hatsApp Image 2021-11-07 at 7.36.59 PM.jpeg">
            <a:hlinkClick r:id="" action="ppaction://media"/>
          </p:cNvPr>
          <p:cNvPicPr>
            <a:picLocks noGrp="1" noChangeAspect="1"/>
          </p:cNvPicPr>
          <p:nvPr>
            <p:ph type="media" sz="quarter" idx="17"/>
            <a:videoFile r:link="rId2"/>
            <p:extLst>
              <p:ext uri="{DAA4B4D4-6D71-4841-9C94-3DE7FCFB9230}">
                <p14:media xmlns:p14="http://schemas.microsoft.com/office/powerpoint/2010/main" r:embed="rId1"/>
              </p:ext>
            </p:extLst>
          </p:nvPr>
        </p:nvPicPr>
        <p:blipFill>
          <a:blip r:embed="rId4"/>
          <a:stretch>
            <a:fillRect/>
          </a:stretch>
        </p:blipFill>
        <p:spPr>
          <a:xfrm>
            <a:off x="3111509" y="493985"/>
            <a:ext cx="5775039" cy="4871505"/>
          </a:xfrm>
        </p:spPr>
      </p:pic>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Speed limit 30 Sign</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14</a:t>
            </a:fld>
            <a:endParaRPr lang="ru-RU" dirty="0"/>
          </a:p>
        </p:txBody>
      </p:sp>
    </p:spTree>
    <p:extLst>
      <p:ext uri="{BB962C8B-B14F-4D97-AF65-F5344CB8AC3E}">
        <p14:creationId xmlns:p14="http://schemas.microsoft.com/office/powerpoint/2010/main" val="535188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894144" y="2152430"/>
            <a:ext cx="5526912" cy="676275"/>
          </a:xfrm>
        </p:spPr>
        <p:txBody>
          <a:bodyPr>
            <a:normAutofit fontScale="90000"/>
          </a:bodyPr>
          <a:lstStyle/>
          <a:p>
            <a:r>
              <a:rPr lang="en-US" dirty="0"/>
              <a:t>POTENTIAL DIFFICULTIES</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656493" y="3252274"/>
            <a:ext cx="9561706" cy="2597541"/>
          </a:xfrm>
        </p:spPr>
        <p:txBody>
          <a:bodyPr/>
          <a:lstStyle/>
          <a:p>
            <a:r>
              <a:rPr lang="en-IN" sz="1600" b="0" dirty="0">
                <a:solidFill>
                  <a:schemeClr val="tx1"/>
                </a:solidFill>
                <a:latin typeface="Baskerville Old Face" panose="02020602080505020303" pitchFamily="18" charset="0"/>
              </a:rPr>
              <a:t>In addition to the complex environment of the roads and the scenes around them the detection and recognition of these signs may face one or more of the following difficulties: </a:t>
            </a:r>
          </a:p>
          <a:p>
            <a:pPr marL="285750" indent="-285750">
              <a:buFont typeface="Wingdings" panose="05000000000000000000" pitchFamily="2" charset="2"/>
              <a:buChar char="§"/>
            </a:pPr>
            <a:r>
              <a:rPr lang="en-IN" sz="1600" b="0" dirty="0">
                <a:solidFill>
                  <a:schemeClr val="tx1"/>
                </a:solidFill>
                <a:latin typeface="Baskerville Old Face" panose="02020602080505020303" pitchFamily="18" charset="0"/>
              </a:rPr>
              <a:t>The colour of the sign fades with time as a result of long exposure to sun light, and the reaction of the paint with the air.</a:t>
            </a:r>
          </a:p>
          <a:p>
            <a:pPr marL="285750" indent="-285750">
              <a:buFont typeface="Wingdings" panose="05000000000000000000" pitchFamily="2" charset="2"/>
              <a:buChar char="§"/>
            </a:pPr>
            <a:r>
              <a:rPr lang="en-IN" sz="1600" b="0" dirty="0">
                <a:solidFill>
                  <a:schemeClr val="tx1"/>
                </a:solidFill>
                <a:latin typeface="Baskerville Old Face" panose="02020602080505020303" pitchFamily="18" charset="0"/>
              </a:rPr>
              <a:t>Visibility is affected by the weather conditions such as the fog, rain, clouds and snow.</a:t>
            </a:r>
          </a:p>
          <a:p>
            <a:pPr marL="285750" indent="-285750">
              <a:buFont typeface="Wingdings" panose="05000000000000000000" pitchFamily="2" charset="2"/>
              <a:buChar char="§"/>
            </a:pPr>
            <a:r>
              <a:rPr lang="en-IN" sz="1600" b="0" dirty="0">
                <a:solidFill>
                  <a:schemeClr val="tx1"/>
                </a:solidFill>
                <a:latin typeface="Baskerville Old Face" panose="02020602080505020303" pitchFamily="18" charset="0"/>
              </a:rPr>
              <a:t>Visibility can be affected by local light variations such as the direction of the light, the strength of the light depending on the time of the day and the season, and the shadows generated by other objects.</a:t>
            </a:r>
          </a:p>
          <a:p>
            <a:pPr marL="285750" indent="-285750">
              <a:buFont typeface="Wingdings" panose="05000000000000000000" pitchFamily="2" charset="2"/>
              <a:buChar char="§"/>
            </a:pPr>
            <a:r>
              <a:rPr lang="en-IN" sz="1600" b="0" dirty="0">
                <a:solidFill>
                  <a:schemeClr val="tx1"/>
                </a:solidFill>
                <a:latin typeface="Baskerville Old Face" panose="02020602080505020303" pitchFamily="18" charset="0"/>
              </a:rPr>
              <a:t>Colour information is very sensitive to the variations of the light conditions such as shadows, clouds, and the sun. It can be affected by </a:t>
            </a:r>
            <a:r>
              <a:rPr lang="en-IN" sz="1600" b="0" dirty="0" err="1">
                <a:solidFill>
                  <a:schemeClr val="tx1"/>
                </a:solidFill>
                <a:latin typeface="Baskerville Old Face" panose="02020602080505020303" pitchFamily="18" charset="0"/>
              </a:rPr>
              <a:t>illuminant</a:t>
            </a:r>
            <a:r>
              <a:rPr lang="en-IN" sz="1600" b="0" dirty="0">
                <a:solidFill>
                  <a:schemeClr val="tx1"/>
                </a:solidFill>
                <a:latin typeface="Baskerville Old Face" panose="02020602080505020303" pitchFamily="18" charset="0"/>
              </a:rPr>
              <a:t> colour (daylight), illumination geometry, and viewing geometry</a:t>
            </a:r>
          </a:p>
          <a:p>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15</a:t>
            </a:fld>
            <a:endParaRPr lang="ru-RU" dirty="0"/>
          </a:p>
        </p:txBody>
      </p:sp>
    </p:spTree>
    <p:extLst>
      <p:ext uri="{BB962C8B-B14F-4D97-AF65-F5344CB8AC3E}">
        <p14:creationId xmlns:p14="http://schemas.microsoft.com/office/powerpoint/2010/main" val="312668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894144" y="2152430"/>
            <a:ext cx="5526912" cy="676275"/>
          </a:xfrm>
        </p:spPr>
        <p:txBody>
          <a:bodyPr>
            <a:normAutofit/>
          </a:bodyPr>
          <a:lstStyle/>
          <a:p>
            <a:r>
              <a:rPr lang="en-US" dirty="0"/>
              <a:t>CONCLUSION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828357" y="3252274"/>
            <a:ext cx="9389841" cy="3160249"/>
          </a:xfrm>
        </p:spPr>
        <p:txBody>
          <a:bodyPr/>
          <a:lstStyle/>
          <a:p>
            <a:r>
              <a:rPr lang="en-US" dirty="0"/>
              <a:t>Road signs recognition is a technique which uses computer vision and artificial intelligence to extract the road signs from outdoor images in uncontrolled lighting conditions where these signs may be occluded by other objects, and may suffer from different problems like fading of colors, disorientation, and variations in shape and size.</a:t>
            </a:r>
          </a:p>
          <a:p>
            <a:r>
              <a:rPr lang="en-US" dirty="0"/>
              <a:t>Furthermore, this system can be implemented as an alert basis for violating the traffic rules, by connecting the system to the government’s site. Such as, If any one violates the signal or traffic rule his vehicle registration number would be sent over the cloud to generate an e-challan.</a:t>
            </a:r>
          </a:p>
          <a:p>
            <a:r>
              <a:rPr lang="en-US" dirty="0"/>
              <a:t>Also this can be connected through IOT device for sensing dangers and accidents form a distance.</a:t>
            </a:r>
            <a:endParaRPr lang="ru-RU"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16</a:t>
            </a:fld>
            <a:endParaRPr lang="ru-RU" dirty="0"/>
          </a:p>
        </p:txBody>
      </p:sp>
    </p:spTree>
    <p:extLst>
      <p:ext uri="{BB962C8B-B14F-4D97-AF65-F5344CB8AC3E}">
        <p14:creationId xmlns:p14="http://schemas.microsoft.com/office/powerpoint/2010/main" val="205117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5523"/>
          <a:stretch/>
        </p:blipFill>
        <p:spPr>
          <a:xfrm>
            <a:off x="5202315" y="1082038"/>
            <a:ext cx="6985878" cy="4466505"/>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CONTENT</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795772" y="1877051"/>
            <a:ext cx="6843278" cy="3271998"/>
          </a:xfrm>
        </p:spPr>
        <p:txBody>
          <a:bodyPr>
            <a:normAutofit lnSpcReduction="10000"/>
          </a:bodyPr>
          <a:lstStyle/>
          <a:p>
            <a:pPr marL="342900" indent="-342900">
              <a:buAutoNum type="arabicPeriod"/>
            </a:pPr>
            <a:r>
              <a:rPr lang="en-US" dirty="0"/>
              <a:t>INTRODUCTION</a:t>
            </a:r>
          </a:p>
          <a:p>
            <a:pPr marL="342900" indent="-342900">
              <a:buAutoNum type="arabicPeriod"/>
            </a:pPr>
            <a:r>
              <a:rPr lang="en-US" dirty="0"/>
              <a:t>OBJECTIVE</a:t>
            </a:r>
          </a:p>
          <a:p>
            <a:pPr marL="342900" indent="-342900">
              <a:buAutoNum type="arabicPeriod"/>
            </a:pPr>
            <a:r>
              <a:rPr lang="en-US" dirty="0"/>
              <a:t>REQUIREMENTS</a:t>
            </a:r>
          </a:p>
          <a:p>
            <a:pPr marL="342900" indent="-342900">
              <a:buAutoNum type="arabicPeriod"/>
            </a:pPr>
            <a:r>
              <a:rPr lang="en-US" dirty="0"/>
              <a:t>PURPOSE</a:t>
            </a:r>
          </a:p>
          <a:p>
            <a:pPr marL="342900" indent="-342900">
              <a:buAutoNum type="arabicPeriod"/>
            </a:pPr>
            <a:r>
              <a:rPr lang="en-US" dirty="0"/>
              <a:t>WORKING</a:t>
            </a:r>
          </a:p>
          <a:p>
            <a:pPr marL="342900" indent="-342900">
              <a:buAutoNum type="arabicPeriod"/>
            </a:pPr>
            <a:r>
              <a:rPr lang="en-US" dirty="0"/>
              <a:t>DESIGN</a:t>
            </a:r>
          </a:p>
          <a:p>
            <a:pPr marL="342900" indent="-342900">
              <a:buAutoNum type="arabicPeriod"/>
            </a:pPr>
            <a:r>
              <a:rPr lang="en-US" dirty="0"/>
              <a:t>DEVELOPMENT</a:t>
            </a:r>
          </a:p>
          <a:p>
            <a:pPr marL="342900" indent="-342900">
              <a:buAutoNum type="arabicPeriod"/>
            </a:pPr>
            <a:r>
              <a:rPr lang="en-US" dirty="0"/>
              <a:t>SCREENSHOT</a:t>
            </a:r>
          </a:p>
          <a:p>
            <a:pPr marL="342900" indent="-342900">
              <a:buAutoNum type="arabicPeriod"/>
            </a:pPr>
            <a:r>
              <a:rPr lang="en-US" dirty="0"/>
              <a:t>CONCLUSION</a:t>
            </a:r>
          </a:p>
          <a:p>
            <a:pPr marL="342900" indent="-342900">
              <a:buAutoNum type="arabicPeriod"/>
            </a:pP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INTRODUCTION</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096000" y="1970523"/>
            <a:ext cx="5166667" cy="3846296"/>
          </a:xfrm>
        </p:spPr>
        <p:txBody>
          <a:bodyPr>
            <a:normAutofit/>
          </a:bodyPr>
          <a:lstStyle/>
          <a:p>
            <a:r>
              <a:rPr lang="en-IN" dirty="0"/>
              <a:t>Road-sign recognition (RSR) is a technology by which a vehicle is able to recognize the traffic signs put on the road e.g., “speed limit” or “children” or “turn ahead”. This is part of the features collectively called (Advance driver assistance system) ADAS. The technology is being developed by a variety of automotive suppliers.</a:t>
            </a:r>
          </a:p>
          <a:p>
            <a:r>
              <a:rPr lang="en-IN" dirty="0"/>
              <a:t>Road and traffic signs considered in this thesis are those that use a visual/symbolic language about the road(s) ahead that can be interpreted by drivers. The terms are used interchangeably in this thesis, and elsewhere might also appear in combination, as “road traffic signs”. </a:t>
            </a:r>
          </a:p>
          <a:p>
            <a:r>
              <a:rPr lang="en-IN" dirty="0"/>
              <a:t>They provide the driver with pieces of information that make driving safe and convenient. A type of sign that is NOT considered in this thesis is the direction sign, in which the upcoming directions for getting to named towns or on numbered routes are shown not symbolically but essentially by text.</a:t>
            </a:r>
            <a:endParaRPr lang="ru-RU" dirty="0"/>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15" name="Picture 14">
            <a:extLst>
              <a:ext uri="{FF2B5EF4-FFF2-40B4-BE49-F238E27FC236}">
                <a16:creationId xmlns:a16="http://schemas.microsoft.com/office/drawing/2014/main" id="{DFD6AC37-8F6E-4DDD-83BF-3B06EB6BD3C3}"/>
              </a:ext>
            </a:extLst>
          </p:cNvPr>
          <p:cNvPicPr>
            <a:picLocks noChangeAspect="1"/>
          </p:cNvPicPr>
          <p:nvPr/>
        </p:nvPicPr>
        <p:blipFill rotWithShape="1">
          <a:blip r:embed="rId2"/>
          <a:srcRect l="264" t="1" r="-264" b="4221"/>
          <a:stretch/>
        </p:blipFill>
        <p:spPr>
          <a:xfrm>
            <a:off x="2111868" y="0"/>
            <a:ext cx="3365654" cy="5051394"/>
          </a:xfrm>
          <a:prstGeom prst="rect">
            <a:avLst/>
          </a:prstGeom>
        </p:spPr>
      </p:pic>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OBJECTIVE</a:t>
            </a:r>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2299317"/>
            <a:ext cx="6689319" cy="3517501"/>
          </a:xfrm>
        </p:spPr>
        <p:txBody>
          <a:bodyPr>
            <a:normAutofit/>
          </a:bodyPr>
          <a:lstStyle/>
          <a:p>
            <a:pPr marL="0" indent="0">
              <a:buNone/>
            </a:pPr>
            <a:r>
              <a:rPr lang="en-IN" sz="1600" dirty="0">
                <a:latin typeface="Baskerville Old Face" panose="02020602080505020303" pitchFamily="18" charset="0"/>
              </a:rPr>
              <a:t>The objectives are thus: </a:t>
            </a:r>
          </a:p>
          <a:p>
            <a:r>
              <a:rPr lang="en-IN" sz="1600" dirty="0">
                <a:latin typeface="Baskerville Old Face" panose="02020602080505020303" pitchFamily="18" charset="0"/>
              </a:rPr>
              <a:t>To understand the properties of road and traffic signs and their implications for image processing for the recognition task. </a:t>
            </a:r>
          </a:p>
          <a:p>
            <a:r>
              <a:rPr lang="en-IN" sz="1600" dirty="0">
                <a:latin typeface="Baskerville Old Face" panose="02020602080505020303" pitchFamily="18" charset="0"/>
              </a:rPr>
              <a:t>To understand colour, colour spaces and colour space conversion. </a:t>
            </a:r>
          </a:p>
          <a:p>
            <a:r>
              <a:rPr lang="en-IN" sz="1600" dirty="0">
                <a:latin typeface="Baskerville Old Face" panose="02020602080505020303" pitchFamily="18" charset="0"/>
              </a:rPr>
              <a:t>To develop robust colour segmentation algorithms that can be used in a wide range of environmental conditions. </a:t>
            </a:r>
          </a:p>
          <a:p>
            <a:r>
              <a:rPr lang="en-IN" sz="1600" dirty="0">
                <a:latin typeface="Baskerville Old Face" panose="02020602080505020303" pitchFamily="18" charset="0"/>
              </a:rPr>
              <a:t>To develop a recognizer that is invariant to in-plane transformations such as translation, rotation, and scaling based on invariant shape measures. </a:t>
            </a:r>
          </a:p>
          <a:p>
            <a:r>
              <a:rPr lang="en-IN" sz="1600" dirty="0">
                <a:latin typeface="Baskerville Old Face" panose="02020602080505020303" pitchFamily="18" charset="0"/>
              </a:rPr>
              <a:t>To identify the most appropriate approach for feature extraction from road signs. </a:t>
            </a:r>
          </a:p>
          <a:p>
            <a:r>
              <a:rPr lang="en-IN" sz="1600" dirty="0">
                <a:latin typeface="Baskerville Old Face" panose="02020602080505020303" pitchFamily="18" charset="0"/>
              </a:rPr>
              <a:t>To develop an appropriate road sign classification algorithm. </a:t>
            </a:r>
          </a:p>
          <a:p>
            <a:r>
              <a:rPr lang="en-IN" sz="1600" dirty="0">
                <a:latin typeface="Baskerville Old Face" panose="02020602080505020303" pitchFamily="18" charset="0"/>
              </a:rPr>
              <a:t>To evaluate the performance of the aforementioned methods for robustness under different conditions of weather, lighting geometry, and sign.</a:t>
            </a:r>
            <a:endParaRPr lang="ru-RU" sz="1600"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tretch>
            <a:fillRect/>
          </a:stretch>
        </p:blipFill>
        <p:spPr>
          <a:xfrm>
            <a:off x="7263260" y="1483676"/>
            <a:ext cx="5032313" cy="3372410"/>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REQUIREMENTS</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p:txBody>
          <a:bodyPr>
            <a:normAutofit fontScale="92500" lnSpcReduction="20000"/>
          </a:bodyPr>
          <a:lstStyle/>
          <a:p>
            <a:r>
              <a:rPr lang="en-US" dirty="0"/>
              <a:t>HARDWARE REQUIREMENTS</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p:txBody>
          <a:bodyPr>
            <a:normAutofit/>
          </a:bodyPr>
          <a:lstStyle/>
          <a:p>
            <a:r>
              <a:rPr lang="en-IN" sz="1600" dirty="0">
                <a:latin typeface="Arial Rounded MT Bold" panose="020F0704030504030204" pitchFamily="34" charset="0"/>
              </a:rPr>
              <a:t>A Standalone system to be installed where the system is to be used, and the road sign detection algorithm needed to be installed. </a:t>
            </a:r>
          </a:p>
          <a:p>
            <a:r>
              <a:rPr lang="en-IN" sz="1600" dirty="0">
                <a:latin typeface="Arial Rounded MT Bold" panose="020F0704030504030204" pitchFamily="34" charset="0"/>
              </a:rPr>
              <a:t>Camera of good quality for better capture of signs.</a:t>
            </a:r>
            <a:endParaRPr lang="ru-RU" sz="16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fontScale="92500" lnSpcReduction="20000"/>
          </a:bodyPr>
          <a:lstStyle/>
          <a:p>
            <a:r>
              <a:rPr lang="en-US" dirty="0"/>
              <a:t>SOFTWARE REQUIREMENTS</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p:txBody>
          <a:bodyPr>
            <a:normAutofit/>
          </a:bodyPr>
          <a:lstStyle/>
          <a:p>
            <a:r>
              <a:rPr lang="en-IN" sz="1600" dirty="0">
                <a:latin typeface="Arial Rounded MT Bold" panose="020F0704030504030204" pitchFamily="34" charset="0"/>
              </a:rPr>
              <a:t>Python version 3.7 or higher to be installed.</a:t>
            </a:r>
          </a:p>
          <a:p>
            <a:r>
              <a:rPr lang="en-IN" sz="1600" dirty="0">
                <a:latin typeface="Arial Rounded MT Bold" panose="020F0704030504030204" pitchFamily="34" charset="0"/>
              </a:rPr>
              <a:t> Windows 7 or 10</a:t>
            </a:r>
            <a:endParaRPr lang="ru-RU" sz="1600"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PURPOSE</a:t>
            </a:r>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2481880"/>
            <a:ext cx="4674370" cy="3517501"/>
          </a:xfrm>
        </p:spPr>
        <p:txBody>
          <a:bodyPr>
            <a:normAutofit/>
          </a:bodyPr>
          <a:lstStyle/>
          <a:p>
            <a:pPr marL="0" indent="0">
              <a:buNone/>
            </a:pPr>
            <a:r>
              <a:rPr lang="en-IN" sz="1600" dirty="0"/>
              <a:t>The overall aim is to develop a system that can be used for traffic sign inventory. This system can assist local or national authorities in the task of maintaining and updating their road and traffic signs by automatically detecting and classifying one or more traffic signs from a complex scene (like the one shown in Figure) when captured by a camera from a vehicle. The main strategy is to find the right combination of colours in the scene so that one colour is located inside the convex hull of another colour and combine this with the right shape. If a candidate is found, the system tries to classify the object according to the rim pictogram combination and give the result of this classification.</a:t>
            </a:r>
            <a:endParaRPr lang="ru-RU" sz="16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pic>
        <p:nvPicPr>
          <p:cNvPr id="7" name="Picture Placeholder 6">
            <a:extLst>
              <a:ext uri="{FF2B5EF4-FFF2-40B4-BE49-F238E27FC236}">
                <a16:creationId xmlns:a16="http://schemas.microsoft.com/office/drawing/2014/main" id="{2B0E070D-7370-4ADE-9DD3-DEB14E29ABDC}"/>
              </a:ext>
            </a:extLst>
          </p:cNvPr>
          <p:cNvPicPr>
            <a:picLocks noGrp="1" noChangeAspect="1"/>
          </p:cNvPicPr>
          <p:nvPr>
            <p:ph type="pic" sz="quarter" idx="18"/>
          </p:nvPr>
        </p:nvPicPr>
        <p:blipFill>
          <a:blip r:embed="rId2"/>
          <a:srcRect t="7120" b="7120"/>
          <a:stretch>
            <a:fillRect/>
          </a:stretch>
        </p:blipFill>
        <p:spPr>
          <a:xfrm>
            <a:off x="5504437" y="1340529"/>
            <a:ext cx="6688741" cy="3581574"/>
          </a:xfrm>
        </p:spPr>
      </p:pic>
    </p:spTree>
    <p:extLst>
      <p:ext uri="{BB962C8B-B14F-4D97-AF65-F5344CB8AC3E}">
        <p14:creationId xmlns:p14="http://schemas.microsoft.com/office/powerpoint/2010/main" val="358025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2485171486"/>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lstStyle/>
          <a:p>
            <a:r>
              <a:rPr lang="en-US" dirty="0"/>
              <a:t>WORKING</a:t>
            </a:r>
            <a:endParaRPr lang="ru-RU"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49889" y="2592569"/>
            <a:ext cx="5630885" cy="2334538"/>
          </a:xfrm>
        </p:spPr>
        <p:txBody>
          <a:bodyPr/>
          <a:lstStyle/>
          <a:p>
            <a:r>
              <a:rPr lang="en-IN" b="0" dirty="0">
                <a:solidFill>
                  <a:schemeClr val="tx1"/>
                </a:solidFill>
                <a:latin typeface="Baskerville Old Face" panose="02020602080505020303" pitchFamily="18" charset="0"/>
              </a:rPr>
              <a:t>Road Sign Recognition is a field which is concerned with the detection and recognition of road and traffic signs in traffic scenes acquired by a camera. It is a technique which uses computer vision and artificial intelligence to extract the road signs from outdoor images taken in uncontrolled lighting conditions where these signs may be occluded by other objects, and may suffer from different problems such as colour fading, disorientation, and variations in shape and size.</a:t>
            </a:r>
          </a:p>
          <a:p>
            <a:r>
              <a:rPr lang="en-IN" dirty="0"/>
              <a:t>The identification of the road signs is achieved through two main stages: </a:t>
            </a:r>
          </a:p>
          <a:p>
            <a:r>
              <a:rPr lang="en-IN" dirty="0"/>
              <a:t>Detection </a:t>
            </a:r>
          </a:p>
          <a:p>
            <a:r>
              <a:rPr lang="en-IN" dirty="0"/>
              <a:t>Recognition</a:t>
            </a:r>
            <a:endParaRPr lang="ru-RU" b="0" dirty="0">
              <a:solidFill>
                <a:schemeClr val="tx1"/>
              </a:solidFill>
            </a:endParaRPr>
          </a:p>
        </p:txBody>
      </p:sp>
      <p:sp>
        <p:nvSpPr>
          <p:cNvPr id="23" name="Oval 22" descr="Circle shape">
            <a:extLst>
              <a:ext uri="{FF2B5EF4-FFF2-40B4-BE49-F238E27FC236}">
                <a16:creationId xmlns:a16="http://schemas.microsoft.com/office/drawing/2014/main" id="{C3485789-E496-4110-A15B-8E4775849942}"/>
              </a:ext>
            </a:extLst>
          </p:cNvPr>
          <p:cNvSpPr/>
          <p:nvPr/>
        </p:nvSpPr>
        <p:spPr>
          <a:xfrm>
            <a:off x="5258071" y="5561254"/>
            <a:ext cx="281595" cy="287887"/>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9" name="Oval 18" descr="Circle shape">
            <a:extLst>
              <a:ext uri="{FF2B5EF4-FFF2-40B4-BE49-F238E27FC236}">
                <a16:creationId xmlns:a16="http://schemas.microsoft.com/office/drawing/2014/main" id="{74F8D4E4-1B47-416C-9A28-44D029B05DF3}"/>
              </a:ext>
            </a:extLst>
          </p:cNvPr>
          <p:cNvSpPr/>
          <p:nvPr/>
        </p:nvSpPr>
        <p:spPr>
          <a:xfrm>
            <a:off x="5258071" y="5979702"/>
            <a:ext cx="281595" cy="287887"/>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7</a:t>
            </a:fld>
            <a:endParaRPr lang="ru-RU" dirty="0"/>
          </a:p>
        </p:txBody>
      </p:sp>
    </p:spTree>
    <p:extLst>
      <p:ext uri="{BB962C8B-B14F-4D97-AF65-F5344CB8AC3E}">
        <p14:creationId xmlns:p14="http://schemas.microsoft.com/office/powerpoint/2010/main" val="12661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894144" y="2152430"/>
            <a:ext cx="5526912" cy="676275"/>
          </a:xfrm>
        </p:spPr>
        <p:txBody>
          <a:bodyPr>
            <a:normAutofit/>
          </a:bodyPr>
          <a:lstStyle/>
          <a:p>
            <a:r>
              <a:rPr lang="en-US" dirty="0"/>
              <a:t>1. DETECTION PHASE</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828357" y="3252274"/>
            <a:ext cx="9389841" cy="2136471"/>
          </a:xfrm>
        </p:spPr>
        <p:txBody>
          <a:bodyPr/>
          <a:lstStyle/>
          <a:p>
            <a:r>
              <a:rPr lang="en-IN" dirty="0"/>
              <a:t>In the detection phase, the image is pre-processed, enhanced, and segmented according to the sign properties such as colour or shape or both. The output is a segmented image containing potential regions which could be recognized as possible road signs. The efficiency and speed of the detection are important factors because they reduce the search space and indicate only potential regions. </a:t>
            </a:r>
            <a:endParaRPr lang="ru-RU"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8</a:t>
            </a:fld>
            <a:endParaRPr lang="ru-RU" dirty="0"/>
          </a:p>
        </p:txBody>
      </p:sp>
    </p:spTree>
    <p:extLst>
      <p:ext uri="{BB962C8B-B14F-4D97-AF65-F5344CB8AC3E}">
        <p14:creationId xmlns:p14="http://schemas.microsoft.com/office/powerpoint/2010/main" val="211384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894144" y="2152430"/>
            <a:ext cx="5526912" cy="676275"/>
          </a:xfrm>
        </p:spPr>
        <p:txBody>
          <a:bodyPr>
            <a:normAutofit fontScale="90000"/>
          </a:bodyPr>
          <a:lstStyle/>
          <a:p>
            <a:r>
              <a:rPr lang="en-US" dirty="0"/>
              <a:t>2. RECOGNITION PHASE</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828357" y="3124940"/>
            <a:ext cx="11245274" cy="2672829"/>
          </a:xfrm>
        </p:spPr>
        <p:txBody>
          <a:bodyPr/>
          <a:lstStyle/>
          <a:p>
            <a:r>
              <a:rPr lang="en-IN" dirty="0"/>
              <a:t>In the recognition stage, each of the candidates is tested against a certain set of features (a pattern) to decide whether it is in the group of road signs or not, and then according to these features they are classified into different groups. These features are chosen so as to emphasize the differences among the classes. The shape of the sign plays a central role in this stage and the signs are classified into different classes such as triangles, circles, octagons. Pictogram analysis allows a further stage of classification. By analysing pictogram shapes together with the text available in the interior of the sign, it is easy to decide the individual class of the sign under consideration. A prototype of road 16 sign detection and recognition system is shown in Figure in page 7. The system can be implemented by either colour information, shape information, or both. Combining colour and shape may give better results if the two features are available, but many studies have shown that detection and recognition can be achieved even if one component, colour or shape, is missing.</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9</a:t>
            </a:fld>
            <a:endParaRPr lang="ru-RU" dirty="0"/>
          </a:p>
        </p:txBody>
      </p:sp>
    </p:spTree>
    <p:extLst>
      <p:ext uri="{BB962C8B-B14F-4D97-AF65-F5344CB8AC3E}">
        <p14:creationId xmlns:p14="http://schemas.microsoft.com/office/powerpoint/2010/main" val="4171027851"/>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1385</Words>
  <Application>Microsoft Office PowerPoint</Application>
  <PresentationFormat>Widescreen</PresentationFormat>
  <Paragraphs>89</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Baskerville Old Face</vt:lpstr>
      <vt:lpstr>Calibri</vt:lpstr>
      <vt:lpstr>Century Gothic</vt:lpstr>
      <vt:lpstr>Wingdings</vt:lpstr>
      <vt:lpstr>Office Theme</vt:lpstr>
      <vt:lpstr>ROAD SIGN DETECTION</vt:lpstr>
      <vt:lpstr>CONTENT</vt:lpstr>
      <vt:lpstr>INTRODUCTION</vt:lpstr>
      <vt:lpstr>OBJECTIVE</vt:lpstr>
      <vt:lpstr>REQUIREMENTS</vt:lpstr>
      <vt:lpstr>PURPOSE</vt:lpstr>
      <vt:lpstr>WORKING</vt:lpstr>
      <vt:lpstr>1. DETECTION PHASE</vt:lpstr>
      <vt:lpstr>2. RECOGNITION PHASE</vt:lpstr>
      <vt:lpstr>DESIGN AND DEVELOPMENT</vt:lpstr>
      <vt:lpstr>BIG IMAGE</vt:lpstr>
      <vt:lpstr>Stop sign</vt:lpstr>
      <vt:lpstr>Priority road sign</vt:lpstr>
      <vt:lpstr>Speed limit 30 Sign</vt:lpstr>
      <vt:lpstr>POTENTIAL DIFFICULTIES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2021-11-07T09:04:10Z</dcterms:created>
  <dcterms:modified xsi:type="dcterms:W3CDTF">2021-11-08T04:34:43Z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