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0" d="100"/>
          <a:sy n="40" d="100"/>
        </p:scale>
        <p:origin x="72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dirty="0"/>
              <a:t>Click to edit Master subtitle style</a:t>
            </a:r>
          </a:p>
        </p:txBody>
      </p:sp>
      <p:sp>
        <p:nvSpPr>
          <p:cNvPr id="4" name="Date Placeholder 3"/>
          <p:cNvSpPr>
            <a:spLocks noGrp="1"/>
          </p:cNvSpPr>
          <p:nvPr>
            <p:ph type="dt" sz="half" idx="10"/>
          </p:nvPr>
        </p:nvSpPr>
        <p:spPr/>
        <p:txBody>
          <a:bodyPr/>
          <a:lstStyle/>
          <a:p>
            <a:fld id="{36E62287-EE82-4CAC-8118-A3C92F32CD3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
        <p:nvSpPr>
          <p:cNvPr id="10" name="Picture Placeholder 9">
            <a:extLst>
              <a:ext uri="{FF2B5EF4-FFF2-40B4-BE49-F238E27FC236}">
                <a16:creationId xmlns:a16="http://schemas.microsoft.com/office/drawing/2014/main" id="{E8BB8BF0-1B62-88D2-2AA9-9DD641B32A05}"/>
              </a:ext>
            </a:extLst>
          </p:cNvPr>
          <p:cNvSpPr>
            <a:spLocks noGrp="1"/>
          </p:cNvSpPr>
          <p:nvPr>
            <p:ph type="pic" sz="quarter" idx="13"/>
          </p:nvPr>
        </p:nvSpPr>
        <p:spPr>
          <a:xfrm>
            <a:off x="3169603" y="20495185"/>
            <a:ext cx="4389437" cy="4526437"/>
          </a:xfrm>
        </p:spPr>
        <p:txBody>
          <a:bodyPr/>
          <a:lstStyle/>
          <a:p>
            <a:endParaRPr lang="en-US" dirty="0"/>
          </a:p>
        </p:txBody>
      </p:sp>
    </p:spTree>
    <p:extLst>
      <p:ext uri="{BB962C8B-B14F-4D97-AF65-F5344CB8AC3E}">
        <p14:creationId xmlns:p14="http://schemas.microsoft.com/office/powerpoint/2010/main" val="5780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84907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8457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51700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62287-EE82-4CAC-8118-A3C92F32CD32}"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41681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62287-EE82-4CAC-8118-A3C92F32CD3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1311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62287-EE82-4CAC-8118-A3C92F32CD32}"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6435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62287-EE82-4CAC-8118-A3C92F32CD32}"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02476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2287-EE82-4CAC-8118-A3C92F32CD32}"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85385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6798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3915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82000"/>
                  </a:schemeClr>
                </a:solidFill>
              </a:defRPr>
            </a:lvl1pPr>
          </a:lstStyle>
          <a:p>
            <a:fld id="{36E62287-EE82-4CAC-8118-A3C92F32CD32}" type="datetimeFigureOut">
              <a:rPr lang="en-US" smtClean="0"/>
              <a:t>5/6/2025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82000"/>
                  </a:schemeClr>
                </a:solidFill>
              </a:defRPr>
            </a:lvl1pPr>
          </a:lstStyle>
          <a:p>
            <a:fld id="{958B3A4A-BAB8-48FE-8D64-764B793361B2}" type="slidenum">
              <a:rPr lang="en-US" smtClean="0"/>
              <a:t>‹#›</a:t>
            </a:fld>
            <a:endParaRPr lang="en-US"/>
          </a:p>
        </p:txBody>
      </p:sp>
    </p:spTree>
    <p:extLst>
      <p:ext uri="{BB962C8B-B14F-4D97-AF65-F5344CB8AC3E}">
        <p14:creationId xmlns:p14="http://schemas.microsoft.com/office/powerpoint/2010/main" val="180039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D58C19-3F11-8F0C-3135-48E3F9B72BD5}"/>
              </a:ext>
            </a:extLst>
          </p:cNvPr>
          <p:cNvSpPr>
            <a:spLocks noGrp="1" noRot="1" noMove="1" noResize="1" noEditPoints="1" noAdjustHandles="1" noChangeArrowheads="1" noChangeShapeType="1"/>
          </p:cNvSpPr>
          <p:nvPr/>
        </p:nvSpPr>
        <p:spPr>
          <a:xfrm>
            <a:off x="0" y="0"/>
            <a:ext cx="32918400" cy="4110990"/>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5728DCB-21B5-9CA7-DFC9-C2644A953AC2}"/>
              </a:ext>
            </a:extLst>
          </p:cNvPr>
          <p:cNvSpPr>
            <a:spLocks noGrp="1" noRot="1" noMove="1" noResize="1" noEditPoints="1" noAdjustHandles="1" noChangeArrowheads="1" noChangeShapeType="1"/>
          </p:cNvSpPr>
          <p:nvPr/>
        </p:nvSpPr>
        <p:spPr>
          <a:xfrm>
            <a:off x="0" y="42550080"/>
            <a:ext cx="32918400" cy="1341120"/>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69C2A6-9564-09BF-3989-9D297CD227B5}"/>
              </a:ext>
            </a:extLst>
          </p:cNvPr>
          <p:cNvSpPr/>
          <p:nvPr/>
        </p:nvSpPr>
        <p:spPr>
          <a:xfrm>
            <a:off x="22252426" y="42675810"/>
            <a:ext cx="11127085" cy="1089660"/>
          </a:xfrm>
          <a:prstGeom prst="rect">
            <a:avLst/>
          </a:prstGeom>
        </p:spPr>
        <p:txBody>
          <a:bodyPr wrap="square">
            <a:noAutofit/>
          </a:bodyPr>
          <a:lstStyle/>
          <a:p>
            <a:pPr>
              <a:spcAft>
                <a:spcPts val="800"/>
              </a:spcAft>
              <a:defRPr/>
            </a:pPr>
            <a:r>
              <a:rPr lang="en-US" altLang="en-US" sz="2800" dirty="0">
                <a:solidFill>
                  <a:schemeClr val="bg1"/>
                </a:solidFill>
                <a:latin typeface="Cambria" panose="02040503050406030204" pitchFamily="18" charset="0"/>
                <a:ea typeface="Cambria" panose="02040503050406030204" pitchFamily="18" charset="0"/>
              </a:rPr>
              <a:t>Department of Computer Science, Faculty of Science and Technology.</a:t>
            </a:r>
          </a:p>
          <a:p>
            <a:pPr>
              <a:spcAft>
                <a:spcPts val="800"/>
              </a:spcAft>
              <a:defRPr/>
            </a:pPr>
            <a:r>
              <a:rPr lang="en-US" sz="2800" b="1" dirty="0">
                <a:solidFill>
                  <a:schemeClr val="bg1"/>
                </a:solidFill>
                <a:latin typeface="Cambria" panose="02040503050406030204" pitchFamily="18" charset="0"/>
                <a:ea typeface="Cambria" panose="02040503050406030204" pitchFamily="18" charset="0"/>
              </a:rPr>
              <a:t>American International University-Bangladesh (AIUB)</a:t>
            </a:r>
            <a:endParaRPr lang="en-US" sz="3400" b="1" dirty="0">
              <a:solidFill>
                <a:schemeClr val="bg1"/>
              </a:solidFill>
              <a:latin typeface="Cambria" panose="02040503050406030204" pitchFamily="18" charset="0"/>
              <a:ea typeface="Cambria" panose="02040503050406030204" pitchFamily="18" charset="0"/>
            </a:endParaRPr>
          </a:p>
          <a:p>
            <a:pPr>
              <a:spcAft>
                <a:spcPts val="80"/>
              </a:spcAft>
              <a:defRPr/>
            </a:pPr>
            <a:endParaRPr lang="en-US" altLang="en-US" sz="2800" dirty="0">
              <a:solidFill>
                <a:schemeClr val="bg1"/>
              </a:solidFill>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a16="http://schemas.microsoft.com/office/drawing/2014/main" id="{483903A7-9AB1-3F93-9E69-2D1474DD5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6420" y="386715"/>
            <a:ext cx="3337560" cy="333756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3">
            <a:extLst>
              <a:ext uri="{FF2B5EF4-FFF2-40B4-BE49-F238E27FC236}">
                <a16:creationId xmlns:a16="http://schemas.microsoft.com/office/drawing/2014/main" id="{BF5512A1-67FF-5B6E-9559-157557AC0CCC}"/>
              </a:ext>
            </a:extLst>
          </p:cNvPr>
          <p:cNvSpPr txBox="1">
            <a:spLocks noChangeArrowheads="1"/>
          </p:cNvSpPr>
          <p:nvPr/>
        </p:nvSpPr>
        <p:spPr bwMode="auto">
          <a:xfrm>
            <a:off x="1074420" y="4993958"/>
            <a:ext cx="9829800" cy="791979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0"/>
              </a:lnSpc>
              <a:spcAft>
                <a:spcPts val="1200"/>
              </a:spcAft>
            </a:pPr>
            <a:r>
              <a:rPr lang="en-US" sz="4800" b="1" dirty="0">
                <a:solidFill>
                  <a:srgbClr val="005BBB"/>
                </a:solidFill>
                <a:latin typeface="+mj-lt"/>
              </a:rPr>
              <a:t>Introduction</a:t>
            </a:r>
          </a:p>
          <a:p>
            <a:pPr algn="just">
              <a:lnSpc>
                <a:spcPts val="5600"/>
              </a:lnSpc>
            </a:pPr>
            <a:r>
              <a:rPr lang="en-US" sz="2800" b="0" u="none" dirty="0">
                <a:solidFill>
                  <a:schemeClr val="dk1"/>
                </a:solidFill>
                <a:latin typeface="Arial"/>
                <a:ea typeface="Arial"/>
                <a:cs typeface="Arial"/>
                <a:sym typeface="Arial"/>
              </a:rPr>
              <a:t>Wrist fractures are very common injuries, often caused by falling on an outstretched hand, and usually involve broken bones in the wrist. It’s important to detect them early to avoid long-term problems, but reading X-rays can be difficult and depends a lot on the doctor’s experience. To help with this, we created </a:t>
            </a:r>
            <a:r>
              <a:rPr lang="en-US" sz="2800" b="1" u="none" dirty="0">
                <a:solidFill>
                  <a:schemeClr val="dk1"/>
                </a:solidFill>
                <a:latin typeface="Arial"/>
                <a:ea typeface="Arial"/>
                <a:cs typeface="Arial"/>
                <a:sym typeface="Arial"/>
              </a:rPr>
              <a:t>WristNet</a:t>
            </a:r>
            <a:r>
              <a:rPr lang="en-US" sz="2800" b="0" u="none" dirty="0">
                <a:solidFill>
                  <a:schemeClr val="dk1"/>
                </a:solidFill>
                <a:latin typeface="Arial"/>
                <a:ea typeface="Arial"/>
                <a:cs typeface="Arial"/>
                <a:sym typeface="Arial"/>
              </a:rPr>
              <a:t>, a deep learning model that combines features from several powerful image recognition models (InceptionV3 and DenseNet169) to better detect wrist fractures. Our aim is to make </a:t>
            </a:r>
            <a:r>
              <a:rPr lang="en-US" sz="2800" b="1" u="none" dirty="0">
                <a:solidFill>
                  <a:schemeClr val="dk1"/>
                </a:solidFill>
                <a:latin typeface="Arial"/>
                <a:ea typeface="Arial"/>
                <a:cs typeface="Arial"/>
                <a:sym typeface="Arial"/>
              </a:rPr>
              <a:t>WristNet</a:t>
            </a:r>
            <a:r>
              <a:rPr lang="en-US" sz="2800" b="0" u="none" dirty="0">
                <a:solidFill>
                  <a:schemeClr val="dk1"/>
                </a:solidFill>
                <a:latin typeface="Arial"/>
                <a:ea typeface="Arial"/>
                <a:cs typeface="Arial"/>
                <a:sym typeface="Arial"/>
              </a:rPr>
              <a:t> a helpful tool for doctors to spot fractures more quickly and accurately.</a:t>
            </a:r>
          </a:p>
        </p:txBody>
      </p:sp>
      <p:sp>
        <p:nvSpPr>
          <p:cNvPr id="47" name="TextBox 46">
            <a:extLst>
              <a:ext uri="{FF2B5EF4-FFF2-40B4-BE49-F238E27FC236}">
                <a16:creationId xmlns:a16="http://schemas.microsoft.com/office/drawing/2014/main" id="{EC13C292-6D19-B141-05A3-5704DC93016B}"/>
              </a:ext>
            </a:extLst>
          </p:cNvPr>
          <p:cNvSpPr txBox="1"/>
          <p:nvPr/>
        </p:nvSpPr>
        <p:spPr>
          <a:xfrm>
            <a:off x="954184" y="13797855"/>
            <a:ext cx="9950036" cy="7182415"/>
          </a:xfrm>
          <a:prstGeom prst="rect">
            <a:avLst/>
          </a:prstGeom>
          <a:solidFill>
            <a:schemeClr val="bg1">
              <a:alpha val="63000"/>
            </a:schemeClr>
          </a:solidFill>
          <a:effectLst/>
        </p:spPr>
        <p:txBody>
          <a:bodyPr wrap="square">
            <a:spAutoFit/>
          </a:bodyPr>
          <a:lstStyle/>
          <a:p>
            <a:pPr algn="just">
              <a:lnSpc>
                <a:spcPts val="4600"/>
              </a:lnSpc>
              <a:spcAft>
                <a:spcPts val="1200"/>
              </a:spcAft>
              <a:defRPr/>
            </a:pPr>
            <a:r>
              <a:rPr lang="en-US" sz="4800" b="1" dirty="0">
                <a:solidFill>
                  <a:srgbClr val="005BBB"/>
                </a:solidFill>
                <a:latin typeface="+mj-lt"/>
              </a:rPr>
              <a:t>Methods</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Data: </a:t>
            </a:r>
            <a:r>
              <a:rPr lang="en-US" sz="2800" dirty="0">
                <a:latin typeface="Arial" panose="020B0604020202020204" pitchFamily="34" charset="0"/>
                <a:ea typeface="Arial" charset="0"/>
                <a:cs typeface="Arial" panose="020B0604020202020204" pitchFamily="34" charset="0"/>
              </a:rPr>
              <a:t>Used small-scale labeled wrist X-ray dataset with preprocessing and augmentation.</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Models: </a:t>
            </a:r>
            <a:r>
              <a:rPr lang="en-US" sz="2800" dirty="0">
                <a:latin typeface="Arial" panose="020B0604020202020204" pitchFamily="34" charset="0"/>
                <a:ea typeface="Arial" charset="0"/>
                <a:cs typeface="Arial" panose="020B0604020202020204" pitchFamily="34" charset="0"/>
              </a:rPr>
              <a:t>Trained five CNN models – EfficientNetB2, DenseNet169, InceptionV3, </a:t>
            </a:r>
            <a:r>
              <a:rPr lang="en-US" sz="2800" dirty="0" err="1">
                <a:latin typeface="Arial" panose="020B0604020202020204" pitchFamily="34" charset="0"/>
                <a:ea typeface="Arial" charset="0"/>
                <a:cs typeface="Arial" panose="020B0604020202020204" pitchFamily="34" charset="0"/>
              </a:rPr>
              <a:t>Xception</a:t>
            </a:r>
            <a:r>
              <a:rPr lang="en-US" sz="2800" dirty="0">
                <a:latin typeface="Arial" panose="020B0604020202020204" pitchFamily="34" charset="0"/>
                <a:ea typeface="Arial" charset="0"/>
                <a:cs typeface="Arial" panose="020B0604020202020204" pitchFamily="34" charset="0"/>
              </a:rPr>
              <a:t>, and </a:t>
            </a:r>
            <a:r>
              <a:rPr lang="en-US" sz="2800" dirty="0" err="1">
                <a:latin typeface="Arial" panose="020B0604020202020204" pitchFamily="34" charset="0"/>
                <a:ea typeface="Arial" charset="0"/>
                <a:cs typeface="Arial" panose="020B0604020202020204" pitchFamily="34" charset="0"/>
              </a:rPr>
              <a:t>NASNetMobile</a:t>
            </a:r>
            <a:r>
              <a:rPr lang="en-US" sz="2800" dirty="0">
                <a:latin typeface="Arial" panose="020B0604020202020204" pitchFamily="34" charset="0"/>
                <a:ea typeface="Arial" charset="0"/>
                <a:cs typeface="Arial" panose="020B0604020202020204" pitchFamily="34" charset="0"/>
              </a:rPr>
              <a:t>.</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Concatenation : </a:t>
            </a:r>
            <a:r>
              <a:rPr lang="en-US" sz="2800" dirty="0">
                <a:latin typeface="Arial" panose="020B0604020202020204" pitchFamily="34" charset="0"/>
                <a:ea typeface="Arial" charset="0"/>
                <a:cs typeface="Arial" panose="020B0604020202020204" pitchFamily="34" charset="0"/>
              </a:rPr>
              <a:t>Combined high-performing models using feature concatenation to enhance learning.</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WristNet: </a:t>
            </a:r>
            <a:r>
              <a:rPr lang="en-US" sz="2800" dirty="0">
                <a:latin typeface="Arial" panose="020B0604020202020204" pitchFamily="34" charset="0"/>
                <a:ea typeface="Arial" charset="0"/>
                <a:cs typeface="Arial" panose="020B0604020202020204" pitchFamily="34" charset="0"/>
              </a:rPr>
              <a:t>Built a fused deep-learning model by integrating selected models into a single architecture.</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Training: </a:t>
            </a:r>
            <a:r>
              <a:rPr lang="en-US" sz="2800" dirty="0">
                <a:latin typeface="Arial" panose="020B0604020202020204" pitchFamily="34" charset="0"/>
                <a:ea typeface="Arial" charset="0"/>
                <a:cs typeface="Arial" panose="020B0604020202020204" pitchFamily="34" charset="0"/>
              </a:rPr>
              <a:t>The final model to optimize wrist fracture detection performance.</a:t>
            </a:r>
          </a:p>
        </p:txBody>
      </p:sp>
      <p:sp>
        <p:nvSpPr>
          <p:cNvPr id="54" name="TextBox 53">
            <a:extLst>
              <a:ext uri="{FF2B5EF4-FFF2-40B4-BE49-F238E27FC236}">
                <a16:creationId xmlns:a16="http://schemas.microsoft.com/office/drawing/2014/main" id="{EF1E5D44-E315-BF0C-B8C5-120A537EC21A}"/>
              </a:ext>
            </a:extLst>
          </p:cNvPr>
          <p:cNvSpPr txBox="1"/>
          <p:nvPr/>
        </p:nvSpPr>
        <p:spPr>
          <a:xfrm>
            <a:off x="3390002" y="26920933"/>
            <a:ext cx="6469380" cy="430887"/>
          </a:xfrm>
          <a:prstGeom prst="rect">
            <a:avLst/>
          </a:prstGeom>
          <a:noFill/>
        </p:spPr>
        <p:txBody>
          <a:bodyPr wrap="square">
            <a:spAutoFit/>
          </a:bodyPr>
          <a:lstStyle/>
          <a:p>
            <a:pPr>
              <a:spcBef>
                <a:spcPts val="600"/>
              </a:spcBef>
              <a:buClr>
                <a:schemeClr val="tx2"/>
              </a:buClr>
              <a:defRPr/>
            </a:pPr>
            <a:r>
              <a:rPr lang="en-US" sz="2200" b="1" dirty="0">
                <a:latin typeface="Arial" charset="0"/>
                <a:ea typeface="Arial" charset="0"/>
                <a:cs typeface="Arial" charset="0"/>
              </a:rPr>
              <a:t>Research Methodology Overview </a:t>
            </a:r>
          </a:p>
        </p:txBody>
      </p:sp>
      <p:sp>
        <p:nvSpPr>
          <p:cNvPr id="55" name="TextBox 54">
            <a:extLst>
              <a:ext uri="{FF2B5EF4-FFF2-40B4-BE49-F238E27FC236}">
                <a16:creationId xmlns:a16="http://schemas.microsoft.com/office/drawing/2014/main" id="{CE118C7B-FBB4-9799-28F2-195BF99F561A}"/>
              </a:ext>
            </a:extLst>
          </p:cNvPr>
          <p:cNvSpPr txBox="1"/>
          <p:nvPr/>
        </p:nvSpPr>
        <p:spPr>
          <a:xfrm>
            <a:off x="954184" y="28071864"/>
            <a:ext cx="9829800" cy="4899739"/>
          </a:xfrm>
          <a:prstGeom prst="rect">
            <a:avLst/>
          </a:prstGeom>
          <a:solidFill>
            <a:schemeClr val="bg1">
              <a:alpha val="63000"/>
            </a:schemeClr>
          </a:solidFill>
          <a:effectLst/>
        </p:spPr>
        <p:txBody>
          <a:bodyPr>
            <a:spAutoFit/>
          </a:bodyPr>
          <a:lstStyle/>
          <a:p>
            <a:pPr algn="just">
              <a:lnSpc>
                <a:spcPts val="4600"/>
              </a:lnSpc>
              <a:spcAft>
                <a:spcPts val="1200"/>
              </a:spcAft>
              <a:defRPr/>
            </a:pPr>
            <a:r>
              <a:rPr lang="en-US" sz="4800" b="1" dirty="0">
                <a:solidFill>
                  <a:srgbClr val="005BBB"/>
                </a:solidFill>
                <a:latin typeface="+mj-lt"/>
              </a:rPr>
              <a:t>Data Analysis </a:t>
            </a:r>
          </a:p>
          <a:p>
            <a:pPr algn="just">
              <a:lnSpc>
                <a:spcPts val="4600"/>
              </a:lnSpc>
              <a:spcAft>
                <a:spcPts val="1200"/>
              </a:spcAft>
              <a:defRPr/>
            </a:pPr>
            <a:r>
              <a:rPr lang="en-US" sz="2800" dirty="0">
                <a:latin typeface="Arial" charset="0"/>
                <a:ea typeface="Arial" charset="0"/>
                <a:cs typeface="Arial" charset="0"/>
              </a:rPr>
              <a:t>Used a balanced wrist X-ray dataset (Normal vs. Fracture) with an 80/20 train/validation split. Applied data augmentation (rotation, shifts, shear, zoom, brightness, flipping) to enhance robustness. Trained models with hyperparameter optimization and validated with cross-validation, achieving strong performance in fracture detection across all metrics.</a:t>
            </a:r>
          </a:p>
        </p:txBody>
      </p:sp>
      <p:cxnSp>
        <p:nvCxnSpPr>
          <p:cNvPr id="1024" name="Straight Connector 1023">
            <a:extLst>
              <a:ext uri="{FF2B5EF4-FFF2-40B4-BE49-F238E27FC236}">
                <a16:creationId xmlns:a16="http://schemas.microsoft.com/office/drawing/2014/main" id="{90329AB1-26B5-DD95-62D2-EA0F04DB75D9}"/>
              </a:ext>
            </a:extLst>
          </p:cNvPr>
          <p:cNvCxnSpPr/>
          <p:nvPr/>
        </p:nvCxnSpPr>
        <p:spPr bwMode="auto">
          <a:xfrm>
            <a:off x="1283337" y="4133358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28" name="TextBox 1027">
            <a:extLst>
              <a:ext uri="{FF2B5EF4-FFF2-40B4-BE49-F238E27FC236}">
                <a16:creationId xmlns:a16="http://schemas.microsoft.com/office/drawing/2014/main" id="{12D33B78-A952-72F2-64D2-8BD487B622FC}"/>
              </a:ext>
            </a:extLst>
          </p:cNvPr>
          <p:cNvSpPr txBox="1"/>
          <p:nvPr/>
        </p:nvSpPr>
        <p:spPr>
          <a:xfrm>
            <a:off x="11507376" y="9360144"/>
            <a:ext cx="9829800" cy="461665"/>
          </a:xfrm>
          <a:prstGeom prst="rect">
            <a:avLst/>
          </a:prstGeom>
          <a:solidFill>
            <a:schemeClr val="bg1">
              <a:alpha val="42000"/>
            </a:schemeClr>
          </a:solidFill>
        </p:spPr>
        <p:txBody>
          <a:bodyPr>
            <a:spAutoFit/>
          </a:bodyPr>
          <a:lstStyle/>
          <a:p>
            <a:pPr algn="ctr">
              <a:spcBef>
                <a:spcPts val="600"/>
              </a:spcBef>
              <a:buClr>
                <a:schemeClr val="tx2"/>
              </a:buClr>
              <a:defRPr/>
            </a:pPr>
            <a:r>
              <a:rPr lang="en-US" sz="2400" b="1" dirty="0">
                <a:latin typeface="Arial" charset="0"/>
                <a:ea typeface="Arial" charset="0"/>
                <a:cs typeface="Arial" charset="0"/>
              </a:rPr>
              <a:t>All Model Accuracy Chart</a:t>
            </a:r>
          </a:p>
        </p:txBody>
      </p:sp>
      <p:cxnSp>
        <p:nvCxnSpPr>
          <p:cNvPr id="1030" name="Straight Connector 1029">
            <a:extLst>
              <a:ext uri="{FF2B5EF4-FFF2-40B4-BE49-F238E27FC236}">
                <a16:creationId xmlns:a16="http://schemas.microsoft.com/office/drawing/2014/main" id="{D564BAF5-36D3-3279-E82E-A8D09F842047}"/>
              </a:ext>
            </a:extLst>
          </p:cNvPr>
          <p:cNvCxnSpPr/>
          <p:nvPr/>
        </p:nvCxnSpPr>
        <p:spPr bwMode="auto">
          <a:xfrm>
            <a:off x="11769334" y="18587688"/>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1" name="TextBox 1030">
            <a:extLst>
              <a:ext uri="{FF2B5EF4-FFF2-40B4-BE49-F238E27FC236}">
                <a16:creationId xmlns:a16="http://schemas.microsoft.com/office/drawing/2014/main" id="{FE639642-0756-CFE0-BE9E-484465460BAC}"/>
              </a:ext>
            </a:extLst>
          </p:cNvPr>
          <p:cNvSpPr txBox="1"/>
          <p:nvPr/>
        </p:nvSpPr>
        <p:spPr>
          <a:xfrm>
            <a:off x="11649946" y="19409284"/>
            <a:ext cx="9950036" cy="3341620"/>
          </a:xfrm>
          <a:prstGeom prst="rect">
            <a:avLst/>
          </a:prstGeom>
          <a:solidFill>
            <a:schemeClr val="bg1">
              <a:alpha val="63000"/>
            </a:schemeClr>
          </a:solidFill>
          <a:effectLst/>
        </p:spPr>
        <p:txBody>
          <a:bodyPr wrap="square">
            <a:spAutoFit/>
          </a:bodyPr>
          <a:lstStyle/>
          <a:p>
            <a:pPr algn="just">
              <a:lnSpc>
                <a:spcPts val="4600"/>
              </a:lnSpc>
              <a:spcAft>
                <a:spcPts val="1200"/>
              </a:spcAft>
              <a:defRPr/>
            </a:pPr>
            <a:r>
              <a:rPr lang="en-US" sz="4800" b="1" dirty="0">
                <a:solidFill>
                  <a:srgbClr val="005BBB"/>
                </a:solidFill>
                <a:latin typeface="+mj-lt"/>
              </a:rPr>
              <a:t>Results</a:t>
            </a:r>
          </a:p>
          <a:p>
            <a:pPr marL="457200" indent="-457200">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WristNet demonstrated the highest true positive rate.</a:t>
            </a:r>
          </a:p>
          <a:p>
            <a:pPr marL="457200" indent="-457200">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EfficientNetB2 showed the highest false negative rate</a:t>
            </a:r>
          </a:p>
          <a:p>
            <a:pPr marL="457200" indent="-457200">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InceptionV3 and DenseNet169 provided balanced performance.</a:t>
            </a:r>
          </a:p>
        </p:txBody>
      </p:sp>
      <p:sp>
        <p:nvSpPr>
          <p:cNvPr id="1036" name="TextBox 1035">
            <a:extLst>
              <a:ext uri="{FF2B5EF4-FFF2-40B4-BE49-F238E27FC236}">
                <a16:creationId xmlns:a16="http://schemas.microsoft.com/office/drawing/2014/main" id="{01AFBA88-4F44-87CA-6513-11AC6BC5B057}"/>
              </a:ext>
            </a:extLst>
          </p:cNvPr>
          <p:cNvSpPr txBox="1"/>
          <p:nvPr/>
        </p:nvSpPr>
        <p:spPr>
          <a:xfrm>
            <a:off x="22422654" y="25252542"/>
            <a:ext cx="9829800" cy="5053628"/>
          </a:xfrm>
          <a:prstGeom prst="rect">
            <a:avLst/>
          </a:prstGeom>
          <a:solidFill>
            <a:schemeClr val="bg1">
              <a:alpha val="63000"/>
            </a:schemeClr>
          </a:solidFill>
          <a:effectLst/>
        </p:spPr>
        <p:txBody>
          <a:bodyPr>
            <a:spAutoFit/>
          </a:bodyPr>
          <a:lstStyle/>
          <a:p>
            <a:pPr algn="just">
              <a:lnSpc>
                <a:spcPts val="4600"/>
              </a:lnSpc>
              <a:spcAft>
                <a:spcPts val="1200"/>
              </a:spcAft>
              <a:defRPr/>
            </a:pPr>
            <a:r>
              <a:rPr lang="en-US" sz="4800" b="1" dirty="0">
                <a:solidFill>
                  <a:srgbClr val="005BBB"/>
                </a:solidFill>
                <a:latin typeface="+mj-lt"/>
              </a:rPr>
              <a:t>Conclusion</a:t>
            </a:r>
          </a:p>
          <a:p>
            <a:pPr algn="just">
              <a:lnSpc>
                <a:spcPts val="4600"/>
              </a:lnSpc>
              <a:spcAft>
                <a:spcPts val="1200"/>
              </a:spcAft>
              <a:defRPr/>
            </a:pPr>
            <a:r>
              <a:rPr lang="en-US" sz="2800" dirty="0">
                <a:latin typeface="Arial" charset="0"/>
                <a:ea typeface="Arial" charset="0"/>
                <a:cs typeface="Arial" charset="0"/>
              </a:rPr>
              <a:t>WristNet, an ensemble of DenseNet169 and InceptionV3, achieved 97.50% accuracy, surpassing </a:t>
            </a:r>
            <a:r>
              <a:rPr lang="en-US" sz="2800" dirty="0" err="1">
                <a:latin typeface="Arial" charset="0"/>
                <a:ea typeface="Arial" charset="0"/>
                <a:cs typeface="Arial" charset="0"/>
              </a:rPr>
              <a:t>LSNet</a:t>
            </a:r>
            <a:r>
              <a:rPr lang="en-US" sz="2800" dirty="0">
                <a:latin typeface="Arial" charset="0"/>
                <a:ea typeface="Arial" charset="0"/>
                <a:cs typeface="Arial" charset="0"/>
              </a:rPr>
              <a:t> by 11%. Using attention-based feature fusion and weighted concatenation, it improves fracture detection and clinical efficiency. </a:t>
            </a:r>
          </a:p>
          <a:p>
            <a:pPr algn="just">
              <a:lnSpc>
                <a:spcPts val="4600"/>
              </a:lnSpc>
              <a:spcAft>
                <a:spcPts val="1200"/>
              </a:spcAft>
              <a:defRPr/>
            </a:pPr>
            <a:r>
              <a:rPr lang="en-US" sz="2800" dirty="0">
                <a:latin typeface="Arial" charset="0"/>
                <a:ea typeface="Arial" charset="0"/>
                <a:cs typeface="Arial" charset="0"/>
              </a:rPr>
              <a:t>This work reflects my contribution to advancing deep learning in medical imaging, with the goal of improving diagnostic accuracy and efficiency in clinical practice.</a:t>
            </a:r>
          </a:p>
        </p:txBody>
      </p:sp>
      <p:cxnSp>
        <p:nvCxnSpPr>
          <p:cNvPr id="1037" name="Straight Connector 1036">
            <a:extLst>
              <a:ext uri="{FF2B5EF4-FFF2-40B4-BE49-F238E27FC236}">
                <a16:creationId xmlns:a16="http://schemas.microsoft.com/office/drawing/2014/main" id="{F831B0C1-6CC7-02D5-929B-BBDBF5209391}"/>
              </a:ext>
            </a:extLst>
          </p:cNvPr>
          <p:cNvCxnSpPr/>
          <p:nvPr/>
        </p:nvCxnSpPr>
        <p:spPr bwMode="auto">
          <a:xfrm>
            <a:off x="11886262" y="4133358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8" name="TextBox 1037">
            <a:extLst>
              <a:ext uri="{FF2B5EF4-FFF2-40B4-BE49-F238E27FC236}">
                <a16:creationId xmlns:a16="http://schemas.microsoft.com/office/drawing/2014/main" id="{A247AC93-F3A5-CFD1-FE45-732FCFDA5933}"/>
              </a:ext>
            </a:extLst>
          </p:cNvPr>
          <p:cNvSpPr txBox="1"/>
          <p:nvPr/>
        </p:nvSpPr>
        <p:spPr>
          <a:xfrm>
            <a:off x="22445514" y="31350424"/>
            <a:ext cx="9737512" cy="4580228"/>
          </a:xfrm>
          <a:prstGeom prst="rect">
            <a:avLst/>
          </a:prstGeom>
          <a:solidFill>
            <a:schemeClr val="bg1">
              <a:alpha val="63000"/>
            </a:schemeClr>
          </a:solidFill>
          <a:effectLst/>
        </p:spPr>
        <p:txBody>
          <a:bodyPr wrap="square">
            <a:spAutoFit/>
          </a:bodyPr>
          <a:lstStyle/>
          <a:p>
            <a:pPr algn="just">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gn="just">
              <a:lnSpc>
                <a:spcPts val="3800"/>
              </a:lnSpc>
              <a:buClr>
                <a:schemeClr val="tx2"/>
              </a:buClr>
              <a:buFont typeface="+mj-lt"/>
              <a:buAutoNum type="arabicPeriod"/>
              <a:defRPr/>
            </a:pPr>
            <a:r>
              <a:rPr lang="en-US" sz="2400" dirty="0">
                <a:latin typeface="Arial" charset="0"/>
                <a:ea typeface="Arial" charset="0"/>
                <a:cs typeface="Arial" charset="0"/>
              </a:rPr>
              <a:t>Dibo et al. (2023). DeepLOC: Deep Learning-based Bone Pathology Localization and Classification in Wrist X-ray Images.</a:t>
            </a:r>
          </a:p>
          <a:p>
            <a:pPr algn="just">
              <a:lnSpc>
                <a:spcPts val="3800"/>
              </a:lnSpc>
              <a:buClr>
                <a:schemeClr val="tx2"/>
              </a:buClr>
              <a:buFont typeface="+mj-lt"/>
              <a:buAutoNum type="arabicPeriod"/>
              <a:defRPr/>
            </a:pPr>
            <a:r>
              <a:rPr lang="en-US" sz="2400" dirty="0">
                <a:latin typeface="Arial" charset="0"/>
                <a:ea typeface="Arial" charset="0"/>
                <a:cs typeface="Arial" charset="0"/>
              </a:rPr>
              <a:t>Thian et al. (2020). Convolutional Neural Networks for Automated Fracture Detection and Localization on Wrist Radiographs.</a:t>
            </a:r>
          </a:p>
          <a:p>
            <a:pPr algn="just">
              <a:lnSpc>
                <a:spcPts val="3800"/>
              </a:lnSpc>
              <a:buClr>
                <a:schemeClr val="tx2"/>
              </a:buClr>
              <a:buFont typeface="+mj-lt"/>
              <a:buAutoNum type="arabicPeriod"/>
              <a:defRPr/>
            </a:pPr>
            <a:r>
              <a:rPr lang="en-US" sz="2400" dirty="0">
                <a:latin typeface="Arial" charset="0"/>
                <a:ea typeface="Arial" charset="0"/>
                <a:cs typeface="Arial" charset="0"/>
              </a:rPr>
              <a:t>Shobayo et al. (2022). Fracture Detection in Wrist X-ray Images Using Deep Learning-Based Object Detection Models.</a:t>
            </a:r>
          </a:p>
          <a:p>
            <a:pPr algn="just">
              <a:lnSpc>
                <a:spcPts val="3800"/>
              </a:lnSpc>
              <a:buClr>
                <a:schemeClr val="tx2"/>
              </a:buClr>
              <a:buFont typeface="+mj-lt"/>
              <a:buAutoNum type="arabicPeriod"/>
              <a:defRPr/>
            </a:pPr>
            <a:r>
              <a:rPr lang="en-US" sz="2400" dirty="0">
                <a:latin typeface="Arial" charset="0"/>
                <a:ea typeface="Arial" charset="0"/>
                <a:cs typeface="Arial" charset="0"/>
              </a:rPr>
              <a:t>Rashid et al. (2023). A Minority Class Balanced Approach Using the DCNN-LSTM Method to Detect Human Wrist Fracture.</a:t>
            </a:r>
          </a:p>
        </p:txBody>
      </p:sp>
      <p:sp>
        <p:nvSpPr>
          <p:cNvPr id="1039" name="TextBox 1038">
            <a:extLst>
              <a:ext uri="{FF2B5EF4-FFF2-40B4-BE49-F238E27FC236}">
                <a16:creationId xmlns:a16="http://schemas.microsoft.com/office/drawing/2014/main" id="{C205E587-4D85-E83B-4A33-B7BFC8E89E46}"/>
              </a:ext>
            </a:extLst>
          </p:cNvPr>
          <p:cNvSpPr txBox="1"/>
          <p:nvPr/>
        </p:nvSpPr>
        <p:spPr>
          <a:xfrm>
            <a:off x="22626689" y="36673648"/>
            <a:ext cx="9737512" cy="3118290"/>
          </a:xfrm>
          <a:prstGeom prst="rect">
            <a:avLst/>
          </a:prstGeom>
          <a:solidFill>
            <a:schemeClr val="bg1">
              <a:alpha val="63000"/>
            </a:schemeClr>
          </a:solidFill>
          <a:effectLst/>
        </p:spPr>
        <p:txBody>
          <a:bodyPr wrap="square">
            <a:spAutoFit/>
          </a:bodyPr>
          <a:lstStyle/>
          <a:p>
            <a:pPr algn="just">
              <a:lnSpc>
                <a:spcPts val="3800"/>
              </a:lnSpc>
              <a:spcAft>
                <a:spcPts val="1200"/>
              </a:spcAft>
              <a:buClr>
                <a:schemeClr val="tx2"/>
              </a:buClr>
              <a:defRPr/>
            </a:pPr>
            <a:r>
              <a:rPr lang="en-US" sz="4800" b="1" dirty="0">
                <a:solidFill>
                  <a:srgbClr val="005BBB"/>
                </a:solidFill>
                <a:latin typeface="+mj-lt"/>
              </a:rPr>
              <a:t>Acknowledgement</a:t>
            </a:r>
            <a:endParaRPr lang="en-US" sz="2400" b="1" dirty="0">
              <a:solidFill>
                <a:srgbClr val="005BBB"/>
              </a:solidFill>
              <a:latin typeface="Arial" charset="0"/>
              <a:cs typeface="Arial" charset="0"/>
            </a:endParaRPr>
          </a:p>
          <a:p>
            <a:pPr algn="just">
              <a:lnSpc>
                <a:spcPts val="3800"/>
              </a:lnSpc>
              <a:spcAft>
                <a:spcPts val="1200"/>
              </a:spcAft>
              <a:buClr>
                <a:schemeClr val="tx2"/>
              </a:buClr>
              <a:defRPr/>
            </a:pPr>
            <a:r>
              <a:rPr lang="en-US" sz="2400" dirty="0">
                <a:latin typeface="Arial" charset="0"/>
                <a:ea typeface="Arial" charset="0"/>
                <a:cs typeface="Arial" charset="0"/>
              </a:rPr>
              <a:t>We express our sincere gratitude to the Department of Computer Science, Faculty of Science and Technology, AIUB, for their continuous support and guidance throughout this research. Special thanks to our supervisor and the academic panel for their valuable feedback and mentorship.</a:t>
            </a:r>
          </a:p>
        </p:txBody>
      </p:sp>
      <p:cxnSp>
        <p:nvCxnSpPr>
          <p:cNvPr id="1041" name="Straight Connector 1040">
            <a:extLst>
              <a:ext uri="{FF2B5EF4-FFF2-40B4-BE49-F238E27FC236}">
                <a16:creationId xmlns:a16="http://schemas.microsoft.com/office/drawing/2014/main" id="{93EE4163-5C27-4906-3EC6-77FEC3F7A1CD}"/>
              </a:ext>
            </a:extLst>
          </p:cNvPr>
          <p:cNvCxnSpPr/>
          <p:nvPr/>
        </p:nvCxnSpPr>
        <p:spPr bwMode="auto">
          <a:xfrm>
            <a:off x="22580121" y="24215781"/>
            <a:ext cx="9784080" cy="0"/>
          </a:xfrm>
          <a:prstGeom prst="line">
            <a:avLst/>
          </a:prstGeom>
          <a:noFill/>
          <a:ln w="25400" cap="flat" cmpd="sng" algn="ctr">
            <a:solidFill>
              <a:schemeClr val="tx1"/>
            </a:solidFill>
            <a:prstDash val="dash"/>
            <a:round/>
            <a:headEnd type="none" w="med" len="med"/>
            <a:tailEnd type="none" w="med" len="med"/>
          </a:ln>
          <a:effectLst/>
        </p:spPr>
      </p:cxnSp>
      <p:sp>
        <p:nvSpPr>
          <p:cNvPr id="2" name="Google Shape;86;p13">
            <a:extLst>
              <a:ext uri="{FF2B5EF4-FFF2-40B4-BE49-F238E27FC236}">
                <a16:creationId xmlns:a16="http://schemas.microsoft.com/office/drawing/2014/main" id="{F270C741-090E-21FA-105D-937B7E55C9B4}"/>
              </a:ext>
            </a:extLst>
          </p:cNvPr>
          <p:cNvSpPr txBox="1"/>
          <p:nvPr/>
        </p:nvSpPr>
        <p:spPr>
          <a:xfrm>
            <a:off x="1074425" y="882975"/>
            <a:ext cx="28075800" cy="1083333"/>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5600" dirty="0">
                <a:solidFill>
                  <a:srgbClr val="E8E8E8"/>
                </a:solidFill>
                <a:latin typeface="Cambria"/>
                <a:ea typeface="Cambria"/>
                <a:cs typeface="Cambria"/>
                <a:sym typeface="Cambria"/>
              </a:rPr>
              <a:t>Enhancing wrist fracture detection in wrist x-ray images using deep learning models</a:t>
            </a:r>
            <a:endParaRPr sz="5600" dirty="0">
              <a:solidFill>
                <a:srgbClr val="E8E8E8"/>
              </a:solidFill>
              <a:latin typeface="Cambria"/>
              <a:ea typeface="Cambria"/>
              <a:cs typeface="Cambria"/>
              <a:sym typeface="Cambria"/>
            </a:endParaRPr>
          </a:p>
        </p:txBody>
      </p:sp>
      <p:sp>
        <p:nvSpPr>
          <p:cNvPr id="3" name="Google Shape;87;p13">
            <a:extLst>
              <a:ext uri="{FF2B5EF4-FFF2-40B4-BE49-F238E27FC236}">
                <a16:creationId xmlns:a16="http://schemas.microsoft.com/office/drawing/2014/main" id="{0EFB16E6-AD8A-99A1-2CE2-976C8B545752}"/>
              </a:ext>
            </a:extLst>
          </p:cNvPr>
          <p:cNvSpPr txBox="1"/>
          <p:nvPr/>
        </p:nvSpPr>
        <p:spPr>
          <a:xfrm>
            <a:off x="1074427" y="2210835"/>
            <a:ext cx="23631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lt2"/>
                </a:solidFill>
                <a:latin typeface="Cambria"/>
                <a:ea typeface="Cambria"/>
                <a:cs typeface="Cambria"/>
                <a:sym typeface="Cambria"/>
              </a:rPr>
              <a:t>Using Feature Concatenation to Enhance Deep Learning for Wrist Fracture Detection</a:t>
            </a:r>
            <a:endParaRPr sz="4400" dirty="0"/>
          </a:p>
        </p:txBody>
      </p:sp>
      <p:sp>
        <p:nvSpPr>
          <p:cNvPr id="7" name="Google Shape;88;p13">
            <a:extLst>
              <a:ext uri="{FF2B5EF4-FFF2-40B4-BE49-F238E27FC236}">
                <a16:creationId xmlns:a16="http://schemas.microsoft.com/office/drawing/2014/main" id="{5A07CA62-4BB6-70B0-8AD3-8D254BF520D5}"/>
              </a:ext>
            </a:extLst>
          </p:cNvPr>
          <p:cNvSpPr txBox="1"/>
          <p:nvPr/>
        </p:nvSpPr>
        <p:spPr>
          <a:xfrm>
            <a:off x="1074427" y="3191300"/>
            <a:ext cx="24468000" cy="10188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2800" dirty="0">
                <a:solidFill>
                  <a:srgbClr val="FFFFFF"/>
                </a:solidFill>
                <a:latin typeface="Cambria"/>
                <a:ea typeface="Cambria"/>
                <a:cs typeface="Cambria"/>
                <a:sym typeface="Cambria"/>
              </a:rPr>
              <a:t>MD. MOSTOFA HASIB (21-44938-2), AHMED FARHAN AMIN (21-44804-1),  ALIF HOSSAIN TALHA (21-44923-2), NOKIBUL ARFIN SIAM (21-44793-1)</a:t>
            </a:r>
            <a:endParaRPr sz="2800" dirty="0">
              <a:solidFill>
                <a:srgbClr val="FFFFFF"/>
              </a:solidFill>
              <a:latin typeface="Cambria"/>
              <a:ea typeface="Cambria"/>
              <a:cs typeface="Cambria"/>
              <a:sym typeface="Cambria"/>
            </a:endParaRPr>
          </a:p>
          <a:p>
            <a:pPr marL="0" marR="0" lvl="0" indent="0" algn="l" rtl="0">
              <a:spcBef>
                <a:spcPts val="0"/>
              </a:spcBef>
              <a:spcAft>
                <a:spcPts val="0"/>
              </a:spcAft>
              <a:buNone/>
            </a:pPr>
            <a:endParaRPr sz="2800" dirty="0">
              <a:solidFill>
                <a:schemeClr val="lt1"/>
              </a:solidFill>
              <a:latin typeface="Cambria"/>
              <a:ea typeface="Cambria"/>
              <a:cs typeface="Cambria"/>
              <a:sym typeface="Cambria"/>
            </a:endParaRPr>
          </a:p>
        </p:txBody>
      </p:sp>
      <p:graphicFrame>
        <p:nvGraphicFramePr>
          <p:cNvPr id="22" name="Table 21">
            <a:extLst>
              <a:ext uri="{FF2B5EF4-FFF2-40B4-BE49-F238E27FC236}">
                <a16:creationId xmlns:a16="http://schemas.microsoft.com/office/drawing/2014/main" id="{6E76D1F1-97FF-C587-05CD-C2A20FD94CB4}"/>
              </a:ext>
            </a:extLst>
          </p:cNvPr>
          <p:cNvGraphicFramePr>
            <a:graphicFrameLocks noGrp="1"/>
          </p:cNvGraphicFramePr>
          <p:nvPr>
            <p:extLst>
              <p:ext uri="{D42A27DB-BD31-4B8C-83A1-F6EECF244321}">
                <p14:modId xmlns:p14="http://schemas.microsoft.com/office/powerpoint/2010/main" val="2354146857"/>
              </p:ext>
            </p:extLst>
          </p:nvPr>
        </p:nvGraphicFramePr>
        <p:xfrm>
          <a:off x="11478347" y="5176308"/>
          <a:ext cx="10329336" cy="4012127"/>
        </p:xfrm>
        <a:graphic>
          <a:graphicData uri="http://schemas.openxmlformats.org/drawingml/2006/table">
            <a:tbl>
              <a:tblPr firstRow="1" bandRow="1">
                <a:tableStyleId>{5C22544A-7EE6-4342-B048-85BDC9FD1C3A}</a:tableStyleId>
              </a:tblPr>
              <a:tblGrid>
                <a:gridCol w="5343710">
                  <a:extLst>
                    <a:ext uri="{9D8B030D-6E8A-4147-A177-3AD203B41FA5}">
                      <a16:colId xmlns:a16="http://schemas.microsoft.com/office/drawing/2014/main" val="999458686"/>
                    </a:ext>
                  </a:extLst>
                </a:gridCol>
                <a:gridCol w="4985626">
                  <a:extLst>
                    <a:ext uri="{9D8B030D-6E8A-4147-A177-3AD203B41FA5}">
                      <a16:colId xmlns:a16="http://schemas.microsoft.com/office/drawing/2014/main" val="3695195734"/>
                    </a:ext>
                  </a:extLst>
                </a:gridCol>
              </a:tblGrid>
              <a:tr h="573161">
                <a:tc gridSpan="2">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800" b="1" kern="1200" dirty="0">
                          <a:solidFill>
                            <a:schemeClr val="lt1"/>
                          </a:solidFill>
                          <a:effectLst/>
                          <a:latin typeface="+mj-lt"/>
                          <a:ea typeface="+mn-ea"/>
                          <a:cs typeface="Arial" panose="020B0604020202020204" pitchFamily="34" charset="0"/>
                        </a:rPr>
                        <a:t>All Model Accuracy chart</a:t>
                      </a:r>
                      <a:endParaRPr lang="en-US" sz="2800" dirty="0">
                        <a:effectLst/>
                        <a:latin typeface="+mj-lt"/>
                        <a:cs typeface="Arial" panose="020B0604020202020204" pitchFamily="34" charset="0"/>
                      </a:endParaRPr>
                    </a:p>
                  </a:txBody>
                  <a:tcPr/>
                </a:tc>
                <a:tc hMerge="1">
                  <a:txBody>
                    <a:bodyPr/>
                    <a:lstStyle/>
                    <a:p>
                      <a:endParaRPr lang="en-US" sz="3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4853887"/>
                  </a:ext>
                </a:extLst>
              </a:tr>
              <a:tr h="573161">
                <a:tc>
                  <a:txBody>
                    <a:bodyPr/>
                    <a:lstStyle/>
                    <a:p>
                      <a:r>
                        <a:rPr lang="en-US" sz="2800" b="1" dirty="0">
                          <a:latin typeface="+mj-lt"/>
                          <a:cs typeface="Arial" panose="020B0604020202020204" pitchFamily="34" charset="0"/>
                        </a:rPr>
                        <a:t>WristNet</a:t>
                      </a:r>
                    </a:p>
                  </a:txBody>
                  <a:tcPr/>
                </a:tc>
                <a:tc>
                  <a:txBody>
                    <a:bodyPr/>
                    <a:lstStyle/>
                    <a:p>
                      <a:pPr marL="0" marR="0" algn="ctr">
                        <a:lnSpc>
                          <a:spcPct val="115000"/>
                        </a:lnSpc>
                        <a:spcAft>
                          <a:spcPts val="800"/>
                        </a:spcAft>
                        <a:buNone/>
                      </a:pPr>
                      <a:r>
                        <a:rPr lang="en-US" sz="2800" b="1" kern="100" dirty="0">
                          <a:effectLst/>
                          <a:latin typeface="+mj-lt"/>
                          <a:ea typeface="Calibri" panose="020F0502020204030204" pitchFamily="34" charset="0"/>
                          <a:cs typeface="Times New Roman" panose="02020603050405020304" pitchFamily="18" charset="0"/>
                        </a:rPr>
                        <a:t>97.50%</a:t>
                      </a:r>
                    </a:p>
                  </a:txBody>
                  <a:tcPr marL="68580" marR="68580" marT="0" marB="0"/>
                </a:tc>
                <a:extLst>
                  <a:ext uri="{0D108BD9-81ED-4DB2-BD59-A6C34878D82A}">
                    <a16:rowId xmlns:a16="http://schemas.microsoft.com/office/drawing/2014/main" val="872129474"/>
                  </a:ext>
                </a:extLst>
              </a:tr>
              <a:tr h="573161">
                <a:tc>
                  <a:txBody>
                    <a:bodyPr/>
                    <a:lstStyle/>
                    <a:p>
                      <a:r>
                        <a:rPr lang="en-US" sz="2800" kern="1200" dirty="0">
                          <a:solidFill>
                            <a:schemeClr val="dk1"/>
                          </a:solidFill>
                          <a:effectLst/>
                          <a:latin typeface="+mj-lt"/>
                          <a:ea typeface="+mn-ea"/>
                          <a:cs typeface="+mn-cs"/>
                        </a:rPr>
                        <a:t>Densenet169</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95.00%</a:t>
                      </a:r>
                    </a:p>
                  </a:txBody>
                  <a:tcPr marL="68580" marR="68580" marT="0" marB="0"/>
                </a:tc>
                <a:extLst>
                  <a:ext uri="{0D108BD9-81ED-4DB2-BD59-A6C34878D82A}">
                    <a16:rowId xmlns:a16="http://schemas.microsoft.com/office/drawing/2014/main" val="2462230614"/>
                  </a:ext>
                </a:extLst>
              </a:tr>
              <a:tr h="573161">
                <a:tc>
                  <a:txBody>
                    <a:bodyPr/>
                    <a:lstStyle/>
                    <a:p>
                      <a:r>
                        <a:rPr lang="en-US" sz="2800" kern="1200" dirty="0">
                          <a:solidFill>
                            <a:schemeClr val="dk1"/>
                          </a:solidFill>
                          <a:effectLst/>
                          <a:latin typeface="+mj-lt"/>
                          <a:ea typeface="+mn-ea"/>
                          <a:cs typeface="+mn-cs"/>
                        </a:rPr>
                        <a:t>InceptionV3</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90.00%</a:t>
                      </a:r>
                    </a:p>
                  </a:txBody>
                  <a:tcPr marL="68580" marR="68580" marT="0" marB="0"/>
                </a:tc>
                <a:extLst>
                  <a:ext uri="{0D108BD9-81ED-4DB2-BD59-A6C34878D82A}">
                    <a16:rowId xmlns:a16="http://schemas.microsoft.com/office/drawing/2014/main" val="1511564184"/>
                  </a:ext>
                </a:extLst>
              </a:tr>
              <a:tr h="573161">
                <a:tc>
                  <a:txBody>
                    <a:bodyPr/>
                    <a:lstStyle/>
                    <a:p>
                      <a:r>
                        <a:rPr lang="en-US" sz="2800" kern="1200" dirty="0">
                          <a:solidFill>
                            <a:schemeClr val="dk1"/>
                          </a:solidFill>
                          <a:effectLst/>
                          <a:latin typeface="+mj-lt"/>
                          <a:ea typeface="+mn-ea"/>
                          <a:cs typeface="+mn-cs"/>
                        </a:rPr>
                        <a:t>Xception</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85.00%</a:t>
                      </a:r>
                    </a:p>
                  </a:txBody>
                  <a:tcPr marL="68580" marR="68580" marT="0" marB="0"/>
                </a:tc>
                <a:extLst>
                  <a:ext uri="{0D108BD9-81ED-4DB2-BD59-A6C34878D82A}">
                    <a16:rowId xmlns:a16="http://schemas.microsoft.com/office/drawing/2014/main" val="3164193530"/>
                  </a:ext>
                </a:extLst>
              </a:tr>
              <a:tr h="573161">
                <a:tc>
                  <a:txBody>
                    <a:bodyPr/>
                    <a:lstStyle/>
                    <a:p>
                      <a:r>
                        <a:rPr lang="en-US" sz="2800" kern="1200" dirty="0">
                          <a:solidFill>
                            <a:schemeClr val="dk1"/>
                          </a:solidFill>
                          <a:effectLst/>
                          <a:latin typeface="+mj-lt"/>
                          <a:ea typeface="+mn-ea"/>
                          <a:cs typeface="+mn-cs"/>
                        </a:rPr>
                        <a:t>NASNetMobile</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85.00%</a:t>
                      </a:r>
                    </a:p>
                  </a:txBody>
                  <a:tcPr marL="68580" marR="68580" marT="0" marB="0"/>
                </a:tc>
                <a:extLst>
                  <a:ext uri="{0D108BD9-81ED-4DB2-BD59-A6C34878D82A}">
                    <a16:rowId xmlns:a16="http://schemas.microsoft.com/office/drawing/2014/main" val="2696247234"/>
                  </a:ext>
                </a:extLst>
              </a:tr>
              <a:tr h="573161">
                <a:tc>
                  <a:txBody>
                    <a:bodyPr/>
                    <a:lstStyle/>
                    <a:p>
                      <a:r>
                        <a:rPr lang="en-US" sz="2800" kern="1200" dirty="0">
                          <a:solidFill>
                            <a:schemeClr val="dk1"/>
                          </a:solidFill>
                          <a:effectLst/>
                          <a:latin typeface="+mj-lt"/>
                          <a:ea typeface="+mn-ea"/>
                          <a:cs typeface="+mn-cs"/>
                        </a:rPr>
                        <a:t>EfficientNetB2</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70.00%</a:t>
                      </a:r>
                    </a:p>
                  </a:txBody>
                  <a:tcPr marL="68580" marR="68580" marT="0" marB="0"/>
                </a:tc>
                <a:extLst>
                  <a:ext uri="{0D108BD9-81ED-4DB2-BD59-A6C34878D82A}">
                    <a16:rowId xmlns:a16="http://schemas.microsoft.com/office/drawing/2014/main" val="3901944431"/>
                  </a:ext>
                </a:extLst>
              </a:tr>
            </a:tbl>
          </a:graphicData>
        </a:graphic>
      </p:graphicFrame>
      <p:sp>
        <p:nvSpPr>
          <p:cNvPr id="17" name="TextBox 16">
            <a:extLst>
              <a:ext uri="{FF2B5EF4-FFF2-40B4-BE49-F238E27FC236}">
                <a16:creationId xmlns:a16="http://schemas.microsoft.com/office/drawing/2014/main" id="{02107428-65ED-E58A-3D2C-CB72DF8B7EC3}"/>
              </a:ext>
            </a:extLst>
          </p:cNvPr>
          <p:cNvSpPr txBox="1"/>
          <p:nvPr/>
        </p:nvSpPr>
        <p:spPr>
          <a:xfrm>
            <a:off x="12881007" y="27287308"/>
            <a:ext cx="8942885" cy="738664"/>
          </a:xfrm>
          <a:prstGeom prst="rect">
            <a:avLst/>
          </a:prstGeom>
          <a:noFill/>
        </p:spPr>
        <p:txBody>
          <a:bodyPr wrap="square" rtlCol="0">
            <a:spAutoFit/>
          </a:bodyPr>
          <a:lstStyle/>
          <a:p>
            <a:r>
              <a:rPr lang="en-US" sz="2400" b="1" dirty="0"/>
              <a:t>Table : </a:t>
            </a:r>
            <a:r>
              <a:rPr lang="en-US" sz="2400" dirty="0"/>
              <a:t>Performance of Individual Deep Learning Models</a:t>
            </a:r>
          </a:p>
          <a:p>
            <a:endParaRPr lang="en-US" dirty="0"/>
          </a:p>
        </p:txBody>
      </p:sp>
      <p:pic>
        <p:nvPicPr>
          <p:cNvPr id="24" name="Picture 23">
            <a:extLst>
              <a:ext uri="{FF2B5EF4-FFF2-40B4-BE49-F238E27FC236}">
                <a16:creationId xmlns:a16="http://schemas.microsoft.com/office/drawing/2014/main" id="{5180A4C0-0FDD-19DF-0B9E-90DD33FBE74F}"/>
              </a:ext>
            </a:extLst>
          </p:cNvPr>
          <p:cNvPicPr>
            <a:picLocks noChangeAspect="1"/>
          </p:cNvPicPr>
          <p:nvPr/>
        </p:nvPicPr>
        <p:blipFill>
          <a:blip r:embed="rId3"/>
          <a:stretch>
            <a:fillRect/>
          </a:stretch>
        </p:blipFill>
        <p:spPr>
          <a:xfrm>
            <a:off x="1016348" y="33383639"/>
            <a:ext cx="9784080" cy="65356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TextBox 26">
            <a:extLst>
              <a:ext uri="{FF2B5EF4-FFF2-40B4-BE49-F238E27FC236}">
                <a16:creationId xmlns:a16="http://schemas.microsoft.com/office/drawing/2014/main" id="{70905D21-DD69-8EEF-7C6E-7B7C1B6DFB54}"/>
              </a:ext>
            </a:extLst>
          </p:cNvPr>
          <p:cNvSpPr txBox="1"/>
          <p:nvPr/>
        </p:nvSpPr>
        <p:spPr>
          <a:xfrm>
            <a:off x="3247127" y="40257055"/>
            <a:ext cx="8325550" cy="461665"/>
          </a:xfrm>
          <a:prstGeom prst="rect">
            <a:avLst/>
          </a:prstGeom>
          <a:noFill/>
        </p:spPr>
        <p:txBody>
          <a:bodyPr wrap="square" rtlCol="0">
            <a:spAutoFit/>
          </a:bodyPr>
          <a:lstStyle/>
          <a:p>
            <a:r>
              <a:rPr lang="en-US" sz="2400" b="1" dirty="0"/>
              <a:t>Figure: </a:t>
            </a:r>
            <a:r>
              <a:rPr lang="en-US" sz="2400" dirty="0"/>
              <a:t>Dataset and Preprocessing</a:t>
            </a:r>
          </a:p>
        </p:txBody>
      </p:sp>
      <p:sp>
        <p:nvSpPr>
          <p:cNvPr id="33" name="TextBox 32">
            <a:extLst>
              <a:ext uri="{FF2B5EF4-FFF2-40B4-BE49-F238E27FC236}">
                <a16:creationId xmlns:a16="http://schemas.microsoft.com/office/drawing/2014/main" id="{4C61B5A8-A7E2-2B88-2F96-7E73C545C7BB}"/>
              </a:ext>
            </a:extLst>
          </p:cNvPr>
          <p:cNvSpPr txBox="1"/>
          <p:nvPr/>
        </p:nvSpPr>
        <p:spPr>
          <a:xfrm>
            <a:off x="23723761" y="12575899"/>
            <a:ext cx="8325550" cy="461665"/>
          </a:xfrm>
          <a:prstGeom prst="rect">
            <a:avLst/>
          </a:prstGeom>
          <a:noFill/>
        </p:spPr>
        <p:txBody>
          <a:bodyPr wrap="square" rtlCol="0">
            <a:spAutoFit/>
          </a:bodyPr>
          <a:lstStyle/>
          <a:p>
            <a:pPr algn="ctr"/>
            <a:r>
              <a:rPr lang="en-US" sz="2400" b="1" dirty="0"/>
              <a:t>Figure: </a:t>
            </a:r>
            <a:r>
              <a:rPr lang="en-US" sz="2400" dirty="0"/>
              <a:t>Dataset and Preprocessing</a:t>
            </a:r>
          </a:p>
        </p:txBody>
      </p:sp>
      <p:sp>
        <p:nvSpPr>
          <p:cNvPr id="38" name="TextBox 37">
            <a:extLst>
              <a:ext uri="{FF2B5EF4-FFF2-40B4-BE49-F238E27FC236}">
                <a16:creationId xmlns:a16="http://schemas.microsoft.com/office/drawing/2014/main" id="{F96C6F87-6F5C-498A-C4F8-E3E539381246}"/>
              </a:ext>
            </a:extLst>
          </p:cNvPr>
          <p:cNvSpPr txBox="1"/>
          <p:nvPr/>
        </p:nvSpPr>
        <p:spPr>
          <a:xfrm>
            <a:off x="14282891" y="33981104"/>
            <a:ext cx="5519584"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Figure: </a:t>
            </a: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Validation &amp; Training Accuracy</a:t>
            </a:r>
          </a:p>
        </p:txBody>
      </p:sp>
      <p:pic>
        <p:nvPicPr>
          <p:cNvPr id="40" name="Picture 39">
            <a:extLst>
              <a:ext uri="{FF2B5EF4-FFF2-40B4-BE49-F238E27FC236}">
                <a16:creationId xmlns:a16="http://schemas.microsoft.com/office/drawing/2014/main" id="{8E899331-21DF-4251-462C-32433124C138}"/>
              </a:ext>
            </a:extLst>
          </p:cNvPr>
          <p:cNvPicPr>
            <a:picLocks noChangeAspect="1"/>
          </p:cNvPicPr>
          <p:nvPr/>
        </p:nvPicPr>
        <p:blipFill>
          <a:blip r:embed="rId4"/>
          <a:stretch>
            <a:fillRect/>
          </a:stretch>
        </p:blipFill>
        <p:spPr>
          <a:xfrm>
            <a:off x="11478347" y="10259784"/>
            <a:ext cx="10210733" cy="7034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2" name="TextBox 41">
            <a:extLst>
              <a:ext uri="{FF2B5EF4-FFF2-40B4-BE49-F238E27FC236}">
                <a16:creationId xmlns:a16="http://schemas.microsoft.com/office/drawing/2014/main" id="{4B061772-2591-6111-D62B-4DEE8620EB68}"/>
              </a:ext>
            </a:extLst>
          </p:cNvPr>
          <p:cNvSpPr txBox="1"/>
          <p:nvPr/>
        </p:nvSpPr>
        <p:spPr>
          <a:xfrm>
            <a:off x="14719381" y="17588540"/>
            <a:ext cx="4099561" cy="461665"/>
          </a:xfrm>
          <a:prstGeom prst="rect">
            <a:avLst/>
          </a:prstGeom>
          <a:noFill/>
        </p:spPr>
        <p:txBody>
          <a:bodyPr wrap="square">
            <a:spAutoFit/>
          </a:bodyPr>
          <a:lstStyle/>
          <a:p>
            <a:r>
              <a:rPr lang="en-US" sz="2400" b="1" dirty="0"/>
              <a:t>Figure: </a:t>
            </a:r>
            <a:r>
              <a:rPr lang="en-US" sz="2400" dirty="0"/>
              <a:t>Prediction Samples</a:t>
            </a:r>
          </a:p>
        </p:txBody>
      </p:sp>
      <p:graphicFrame>
        <p:nvGraphicFramePr>
          <p:cNvPr id="6" name="Table 5">
            <a:extLst>
              <a:ext uri="{FF2B5EF4-FFF2-40B4-BE49-F238E27FC236}">
                <a16:creationId xmlns:a16="http://schemas.microsoft.com/office/drawing/2014/main" id="{4731AB0E-C593-4485-C922-AC2C5608CFD3}"/>
              </a:ext>
            </a:extLst>
          </p:cNvPr>
          <p:cNvGraphicFramePr>
            <a:graphicFrameLocks noGrp="1"/>
          </p:cNvGraphicFramePr>
          <p:nvPr>
            <p:extLst>
              <p:ext uri="{D42A27DB-BD31-4B8C-83A1-F6EECF244321}">
                <p14:modId xmlns:p14="http://schemas.microsoft.com/office/powerpoint/2010/main" val="1969454067"/>
              </p:ext>
            </p:extLst>
          </p:nvPr>
        </p:nvGraphicFramePr>
        <p:xfrm>
          <a:off x="12018084" y="22980310"/>
          <a:ext cx="9443160" cy="4057534"/>
        </p:xfrm>
        <a:graphic>
          <a:graphicData uri="http://schemas.openxmlformats.org/drawingml/2006/table">
            <a:tbl>
              <a:tblPr firstRow="1" bandRow="1">
                <a:tableStyleId>{5C22544A-7EE6-4342-B048-85BDC9FD1C3A}</a:tableStyleId>
              </a:tblPr>
              <a:tblGrid>
                <a:gridCol w="2032484">
                  <a:extLst>
                    <a:ext uri="{9D8B030D-6E8A-4147-A177-3AD203B41FA5}">
                      <a16:colId xmlns:a16="http://schemas.microsoft.com/office/drawing/2014/main" val="869115311"/>
                    </a:ext>
                  </a:extLst>
                </a:gridCol>
                <a:gridCol w="2032484">
                  <a:extLst>
                    <a:ext uri="{9D8B030D-6E8A-4147-A177-3AD203B41FA5}">
                      <a16:colId xmlns:a16="http://schemas.microsoft.com/office/drawing/2014/main" val="1438107717"/>
                    </a:ext>
                  </a:extLst>
                </a:gridCol>
                <a:gridCol w="2032484">
                  <a:extLst>
                    <a:ext uri="{9D8B030D-6E8A-4147-A177-3AD203B41FA5}">
                      <a16:colId xmlns:a16="http://schemas.microsoft.com/office/drawing/2014/main" val="532780531"/>
                    </a:ext>
                  </a:extLst>
                </a:gridCol>
                <a:gridCol w="1468316">
                  <a:extLst>
                    <a:ext uri="{9D8B030D-6E8A-4147-A177-3AD203B41FA5}">
                      <a16:colId xmlns:a16="http://schemas.microsoft.com/office/drawing/2014/main" val="2370916583"/>
                    </a:ext>
                  </a:extLst>
                </a:gridCol>
                <a:gridCol w="1877392">
                  <a:extLst>
                    <a:ext uri="{9D8B030D-6E8A-4147-A177-3AD203B41FA5}">
                      <a16:colId xmlns:a16="http://schemas.microsoft.com/office/drawing/2014/main" val="4289719881"/>
                    </a:ext>
                  </a:extLst>
                </a:gridCol>
              </a:tblGrid>
              <a:tr h="439411">
                <a:tc>
                  <a:txBody>
                    <a:bodyPr/>
                    <a:lstStyle/>
                    <a:p>
                      <a:r>
                        <a:rPr lang="en-US" sz="2200" dirty="0"/>
                        <a:t>Model</a:t>
                      </a:r>
                    </a:p>
                  </a:txBody>
                  <a:tcPr anchor="ctr"/>
                </a:tc>
                <a:tc>
                  <a:txBody>
                    <a:bodyPr/>
                    <a:lstStyle/>
                    <a:p>
                      <a:r>
                        <a:rPr lang="en-US" sz="2200" dirty="0"/>
                        <a:t>Accuracy</a:t>
                      </a:r>
                    </a:p>
                  </a:txBody>
                  <a:tcPr anchor="ctr"/>
                </a:tc>
                <a:tc>
                  <a:txBody>
                    <a:bodyPr/>
                    <a:lstStyle/>
                    <a:p>
                      <a:r>
                        <a:rPr lang="en-US" sz="2200"/>
                        <a:t>Precision</a:t>
                      </a:r>
                    </a:p>
                  </a:txBody>
                  <a:tcPr anchor="ctr"/>
                </a:tc>
                <a:tc>
                  <a:txBody>
                    <a:bodyPr/>
                    <a:lstStyle/>
                    <a:p>
                      <a:r>
                        <a:rPr lang="en-US" sz="2200"/>
                        <a:t>Recall</a:t>
                      </a:r>
                    </a:p>
                  </a:txBody>
                  <a:tcPr anchor="ctr"/>
                </a:tc>
                <a:tc>
                  <a:txBody>
                    <a:bodyPr/>
                    <a:lstStyle/>
                    <a:p>
                      <a:r>
                        <a:rPr lang="en-US" sz="2200" dirty="0"/>
                        <a:t>F1-Score</a:t>
                      </a:r>
                    </a:p>
                  </a:txBody>
                  <a:tcPr anchor="ctr"/>
                </a:tc>
                <a:extLst>
                  <a:ext uri="{0D108BD9-81ED-4DB2-BD59-A6C34878D82A}">
                    <a16:rowId xmlns:a16="http://schemas.microsoft.com/office/drawing/2014/main" val="772437042"/>
                  </a:ext>
                </a:extLst>
              </a:tr>
              <a:tr h="439411">
                <a:tc>
                  <a:txBody>
                    <a:bodyPr/>
                    <a:lstStyle/>
                    <a:p>
                      <a:r>
                        <a:rPr lang="en-US" sz="2200" b="1" dirty="0"/>
                        <a:t>WristNet</a:t>
                      </a:r>
                    </a:p>
                  </a:txBody>
                  <a:tcPr/>
                </a:tc>
                <a:tc>
                  <a:txBody>
                    <a:bodyPr/>
                    <a:lstStyle/>
                    <a:p>
                      <a:r>
                        <a:rPr lang="en-US" sz="2200" dirty="0"/>
                        <a:t>97.50%</a:t>
                      </a:r>
                    </a:p>
                  </a:txBody>
                  <a:tcPr/>
                </a:tc>
                <a:tc>
                  <a:txBody>
                    <a:bodyPr/>
                    <a:lstStyle/>
                    <a:p>
                      <a:r>
                        <a:rPr lang="en-US" sz="2200" dirty="0"/>
                        <a:t>94.44%</a:t>
                      </a:r>
                    </a:p>
                  </a:txBody>
                  <a:tcPr/>
                </a:tc>
                <a:tc>
                  <a:txBody>
                    <a:bodyPr/>
                    <a:lstStyle/>
                    <a:p>
                      <a:r>
                        <a:rPr lang="en-US" sz="2200" dirty="0"/>
                        <a:t>99.00%</a:t>
                      </a:r>
                    </a:p>
                  </a:txBody>
                  <a:tcPr/>
                </a:tc>
                <a:tc>
                  <a:txBody>
                    <a:bodyPr/>
                    <a:lstStyle/>
                    <a:p>
                      <a:r>
                        <a:rPr lang="en-US" sz="2200" dirty="0"/>
                        <a:t>99.62%</a:t>
                      </a:r>
                    </a:p>
                  </a:txBody>
                  <a:tcPr/>
                </a:tc>
                <a:extLst>
                  <a:ext uri="{0D108BD9-81ED-4DB2-BD59-A6C34878D82A}">
                    <a16:rowId xmlns:a16="http://schemas.microsoft.com/office/drawing/2014/main" val="2743398162"/>
                  </a:ext>
                </a:extLst>
              </a:tr>
              <a:tr h="766630">
                <a:tc>
                  <a:txBody>
                    <a:bodyPr/>
                    <a:lstStyle/>
                    <a:p>
                      <a:r>
                        <a:rPr lang="en-US" sz="2200" b="0" dirty="0"/>
                        <a:t>DenseNet169</a:t>
                      </a:r>
                    </a:p>
                  </a:txBody>
                  <a:tcPr anchor="ctr"/>
                </a:tc>
                <a:tc>
                  <a:txBody>
                    <a:bodyPr/>
                    <a:lstStyle/>
                    <a:p>
                      <a:r>
                        <a:rPr lang="en-US" sz="2200" dirty="0"/>
                        <a:t>95.00%</a:t>
                      </a:r>
                    </a:p>
                  </a:txBody>
                  <a:tcPr anchor="ctr"/>
                </a:tc>
                <a:tc>
                  <a:txBody>
                    <a:bodyPr/>
                    <a:lstStyle/>
                    <a:p>
                      <a:r>
                        <a:rPr lang="en-US" sz="2200" dirty="0"/>
                        <a:t>96.8%</a:t>
                      </a:r>
                    </a:p>
                  </a:txBody>
                  <a:tcPr anchor="ctr"/>
                </a:tc>
                <a:tc>
                  <a:txBody>
                    <a:bodyPr/>
                    <a:lstStyle/>
                    <a:p>
                      <a:r>
                        <a:rPr lang="en-US" sz="2200" dirty="0"/>
                        <a:t>98.1%</a:t>
                      </a:r>
                    </a:p>
                  </a:txBody>
                  <a:tcPr anchor="ctr"/>
                </a:tc>
                <a:tc>
                  <a:txBody>
                    <a:bodyPr/>
                    <a:lstStyle/>
                    <a:p>
                      <a:r>
                        <a:rPr lang="en-US" sz="2200"/>
                        <a:t>97.4%</a:t>
                      </a:r>
                    </a:p>
                  </a:txBody>
                  <a:tcPr anchor="ctr"/>
                </a:tc>
                <a:extLst>
                  <a:ext uri="{0D108BD9-81ED-4DB2-BD59-A6C34878D82A}">
                    <a16:rowId xmlns:a16="http://schemas.microsoft.com/office/drawing/2014/main" val="2484747778"/>
                  </a:ext>
                </a:extLst>
              </a:tr>
              <a:tr h="439411">
                <a:tc>
                  <a:txBody>
                    <a:bodyPr/>
                    <a:lstStyle/>
                    <a:p>
                      <a:r>
                        <a:rPr lang="en-US" sz="2200" dirty="0"/>
                        <a:t>InceptionV3</a:t>
                      </a:r>
                    </a:p>
                  </a:txBody>
                  <a:tcPr anchor="ctr"/>
                </a:tc>
                <a:tc>
                  <a:txBody>
                    <a:bodyPr/>
                    <a:lstStyle/>
                    <a:p>
                      <a:r>
                        <a:rPr lang="en-US" sz="2200" dirty="0"/>
                        <a:t>90.00%</a:t>
                      </a:r>
                    </a:p>
                  </a:txBody>
                  <a:tcPr anchor="ctr"/>
                </a:tc>
                <a:tc>
                  <a:txBody>
                    <a:bodyPr/>
                    <a:lstStyle/>
                    <a:p>
                      <a:r>
                        <a:rPr lang="en-US" sz="2200" dirty="0"/>
                        <a:t>91.7%</a:t>
                      </a:r>
                    </a:p>
                  </a:txBody>
                  <a:tcPr anchor="ctr"/>
                </a:tc>
                <a:tc>
                  <a:txBody>
                    <a:bodyPr/>
                    <a:lstStyle/>
                    <a:p>
                      <a:r>
                        <a:rPr lang="en-US" sz="2200" dirty="0"/>
                        <a:t>93.2%</a:t>
                      </a:r>
                    </a:p>
                  </a:txBody>
                  <a:tcPr anchor="ctr"/>
                </a:tc>
                <a:tc>
                  <a:txBody>
                    <a:bodyPr/>
                    <a:lstStyle/>
                    <a:p>
                      <a:r>
                        <a:rPr lang="en-US" sz="2200" dirty="0"/>
                        <a:t>92.4%</a:t>
                      </a:r>
                    </a:p>
                  </a:txBody>
                  <a:tcPr anchor="ctr"/>
                </a:tc>
                <a:extLst>
                  <a:ext uri="{0D108BD9-81ED-4DB2-BD59-A6C34878D82A}">
                    <a16:rowId xmlns:a16="http://schemas.microsoft.com/office/drawing/2014/main" val="704723359"/>
                  </a:ext>
                </a:extLst>
              </a:tr>
              <a:tr h="439411">
                <a:tc>
                  <a:txBody>
                    <a:bodyPr/>
                    <a:lstStyle/>
                    <a:p>
                      <a:r>
                        <a:rPr lang="en-US" sz="2200"/>
                        <a:t>Xception</a:t>
                      </a:r>
                    </a:p>
                  </a:txBody>
                  <a:tcPr anchor="ctr"/>
                </a:tc>
                <a:tc>
                  <a:txBody>
                    <a:bodyPr/>
                    <a:lstStyle/>
                    <a:p>
                      <a:r>
                        <a:rPr lang="en-US" sz="2200"/>
                        <a:t>85.00%</a:t>
                      </a:r>
                    </a:p>
                  </a:txBody>
                  <a:tcPr anchor="ctr"/>
                </a:tc>
                <a:tc>
                  <a:txBody>
                    <a:bodyPr/>
                    <a:lstStyle/>
                    <a:p>
                      <a:r>
                        <a:rPr lang="en-US" sz="2200" dirty="0"/>
                        <a:t>84.3%</a:t>
                      </a:r>
                    </a:p>
                  </a:txBody>
                  <a:tcPr anchor="ctr"/>
                </a:tc>
                <a:tc>
                  <a:txBody>
                    <a:bodyPr/>
                    <a:lstStyle/>
                    <a:p>
                      <a:r>
                        <a:rPr lang="en-US" sz="2200"/>
                        <a:t>85.6%</a:t>
                      </a:r>
                    </a:p>
                  </a:txBody>
                  <a:tcPr anchor="ctr"/>
                </a:tc>
                <a:tc>
                  <a:txBody>
                    <a:bodyPr/>
                    <a:lstStyle/>
                    <a:p>
                      <a:r>
                        <a:rPr lang="en-US" sz="2200" dirty="0"/>
                        <a:t>84.9%</a:t>
                      </a:r>
                    </a:p>
                  </a:txBody>
                  <a:tcPr anchor="ctr"/>
                </a:tc>
                <a:extLst>
                  <a:ext uri="{0D108BD9-81ED-4DB2-BD59-A6C34878D82A}">
                    <a16:rowId xmlns:a16="http://schemas.microsoft.com/office/drawing/2014/main" val="882243792"/>
                  </a:ext>
                </a:extLst>
              </a:tr>
              <a:tr h="766630">
                <a:tc>
                  <a:txBody>
                    <a:bodyPr/>
                    <a:lstStyle/>
                    <a:p>
                      <a:r>
                        <a:rPr lang="en-US" sz="2200"/>
                        <a:t>NASNetMobile</a:t>
                      </a:r>
                    </a:p>
                  </a:txBody>
                  <a:tcPr anchor="ctr"/>
                </a:tc>
                <a:tc>
                  <a:txBody>
                    <a:bodyPr/>
                    <a:lstStyle/>
                    <a:p>
                      <a:r>
                        <a:rPr lang="en-US" sz="2200"/>
                        <a:t>85.00%</a:t>
                      </a:r>
                    </a:p>
                  </a:txBody>
                  <a:tcPr anchor="ctr"/>
                </a:tc>
                <a:tc>
                  <a:txBody>
                    <a:bodyPr/>
                    <a:lstStyle/>
                    <a:p>
                      <a:r>
                        <a:rPr lang="en-US" sz="2200" dirty="0"/>
                        <a:t>83.9%</a:t>
                      </a:r>
                    </a:p>
                  </a:txBody>
                  <a:tcPr anchor="ctr"/>
                </a:tc>
                <a:tc>
                  <a:txBody>
                    <a:bodyPr/>
                    <a:lstStyle/>
                    <a:p>
                      <a:r>
                        <a:rPr lang="en-US" sz="2200" dirty="0"/>
                        <a:t>86.2%</a:t>
                      </a:r>
                    </a:p>
                  </a:txBody>
                  <a:tcPr anchor="ctr"/>
                </a:tc>
                <a:tc>
                  <a:txBody>
                    <a:bodyPr/>
                    <a:lstStyle/>
                    <a:p>
                      <a:r>
                        <a:rPr lang="en-US" sz="2200" dirty="0"/>
                        <a:t>85.0%</a:t>
                      </a:r>
                    </a:p>
                  </a:txBody>
                  <a:tcPr anchor="ctr"/>
                </a:tc>
                <a:extLst>
                  <a:ext uri="{0D108BD9-81ED-4DB2-BD59-A6C34878D82A}">
                    <a16:rowId xmlns:a16="http://schemas.microsoft.com/office/drawing/2014/main" val="2192044876"/>
                  </a:ext>
                </a:extLst>
              </a:tr>
              <a:tr h="766630">
                <a:tc>
                  <a:txBody>
                    <a:bodyPr/>
                    <a:lstStyle/>
                    <a:p>
                      <a:r>
                        <a:rPr lang="en-US" sz="2200" dirty="0"/>
                        <a:t>EfficientNetB2</a:t>
                      </a:r>
                    </a:p>
                  </a:txBody>
                  <a:tcPr anchor="ctr"/>
                </a:tc>
                <a:tc>
                  <a:txBody>
                    <a:bodyPr/>
                    <a:lstStyle/>
                    <a:p>
                      <a:r>
                        <a:rPr lang="en-US" sz="2200" dirty="0"/>
                        <a:t>70.00%</a:t>
                      </a:r>
                    </a:p>
                  </a:txBody>
                  <a:tcPr anchor="ctr"/>
                </a:tc>
                <a:tc>
                  <a:txBody>
                    <a:bodyPr/>
                    <a:lstStyle/>
                    <a:p>
                      <a:r>
                        <a:rPr lang="en-US" sz="2200" dirty="0"/>
                        <a:t>68.5%</a:t>
                      </a:r>
                    </a:p>
                  </a:txBody>
                  <a:tcPr anchor="ctr"/>
                </a:tc>
                <a:tc>
                  <a:txBody>
                    <a:bodyPr/>
                    <a:lstStyle/>
                    <a:p>
                      <a:r>
                        <a:rPr lang="en-US" sz="2200" dirty="0"/>
                        <a:t>71.2%</a:t>
                      </a:r>
                    </a:p>
                  </a:txBody>
                  <a:tcPr anchor="ctr"/>
                </a:tc>
                <a:tc>
                  <a:txBody>
                    <a:bodyPr/>
                    <a:lstStyle/>
                    <a:p>
                      <a:r>
                        <a:rPr lang="en-US" sz="2200" dirty="0"/>
                        <a:t>69.8%</a:t>
                      </a:r>
                    </a:p>
                  </a:txBody>
                  <a:tcPr anchor="ctr"/>
                </a:tc>
                <a:extLst>
                  <a:ext uri="{0D108BD9-81ED-4DB2-BD59-A6C34878D82A}">
                    <a16:rowId xmlns:a16="http://schemas.microsoft.com/office/drawing/2014/main" val="3115543006"/>
                  </a:ext>
                </a:extLst>
              </a:tr>
            </a:tbl>
          </a:graphicData>
        </a:graphic>
      </p:graphicFrame>
      <p:pic>
        <p:nvPicPr>
          <p:cNvPr id="8" name="Picture 7">
            <a:extLst>
              <a:ext uri="{FF2B5EF4-FFF2-40B4-BE49-F238E27FC236}">
                <a16:creationId xmlns:a16="http://schemas.microsoft.com/office/drawing/2014/main" id="{126CE0D3-B9FA-B97E-B71D-560DB522A2FC}"/>
              </a:ext>
            </a:extLst>
          </p:cNvPr>
          <p:cNvPicPr>
            <a:picLocks noChangeAspect="1"/>
          </p:cNvPicPr>
          <p:nvPr/>
        </p:nvPicPr>
        <p:blipFill>
          <a:blip r:embed="rId5"/>
          <a:stretch>
            <a:fillRect/>
          </a:stretch>
        </p:blipFill>
        <p:spPr>
          <a:xfrm>
            <a:off x="12282245" y="27981652"/>
            <a:ext cx="9207574" cy="5642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5FDB4DB7-E31D-80B3-A0A2-53DD9E4058AB}"/>
              </a:ext>
            </a:extLst>
          </p:cNvPr>
          <p:cNvPicPr>
            <a:picLocks noChangeAspect="1"/>
          </p:cNvPicPr>
          <p:nvPr/>
        </p:nvPicPr>
        <p:blipFill>
          <a:blip r:embed="rId6"/>
          <a:stretch>
            <a:fillRect/>
          </a:stretch>
        </p:blipFill>
        <p:spPr>
          <a:xfrm>
            <a:off x="12215327" y="34570638"/>
            <a:ext cx="9207574" cy="5377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EE727EB7-08AB-60CE-6995-A51CC15A6C93}"/>
              </a:ext>
            </a:extLst>
          </p:cNvPr>
          <p:cNvSpPr txBox="1"/>
          <p:nvPr/>
        </p:nvSpPr>
        <p:spPr>
          <a:xfrm>
            <a:off x="13699408" y="40367238"/>
            <a:ext cx="5519584"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Figure: </a:t>
            </a: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Validation &amp; Training Loss</a:t>
            </a:r>
          </a:p>
        </p:txBody>
      </p:sp>
      <p:pic>
        <p:nvPicPr>
          <p:cNvPr id="12" name="Picture 4">
            <a:extLst>
              <a:ext uri="{FF2B5EF4-FFF2-40B4-BE49-F238E27FC236}">
                <a16:creationId xmlns:a16="http://schemas.microsoft.com/office/drawing/2014/main" id="{188628A0-8D1F-2CAF-9C2C-2D4938132FC8}"/>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2252427" y="5134118"/>
            <a:ext cx="10356572" cy="6953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60F66EA3-857F-7364-FF30-371294711564}"/>
              </a:ext>
            </a:extLst>
          </p:cNvPr>
          <p:cNvCxnSpPr/>
          <p:nvPr/>
        </p:nvCxnSpPr>
        <p:spPr bwMode="auto">
          <a:xfrm>
            <a:off x="22445514" y="41333587"/>
            <a:ext cx="9784080" cy="0"/>
          </a:xfrm>
          <a:prstGeom prst="line">
            <a:avLst/>
          </a:prstGeom>
          <a:noFill/>
          <a:ln w="25400" cap="flat" cmpd="sng" algn="ctr">
            <a:solidFill>
              <a:schemeClr val="tx1"/>
            </a:solidFill>
            <a:prstDash val="dash"/>
            <a:round/>
            <a:headEnd type="none" w="med" len="med"/>
            <a:tailEnd type="none" w="med" len="med"/>
          </a:ln>
          <a:effectLst/>
        </p:spPr>
      </p:cxnSp>
      <p:pic>
        <p:nvPicPr>
          <p:cNvPr id="14" name="Picture 2">
            <a:extLst>
              <a:ext uri="{FF2B5EF4-FFF2-40B4-BE49-F238E27FC236}">
                <a16:creationId xmlns:a16="http://schemas.microsoft.com/office/drawing/2014/main" id="{F9E1461C-58AF-DD14-22D6-F9AC943517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23296" y="13801643"/>
            <a:ext cx="10086620" cy="9131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EACF444-5004-589A-DBD8-FAAE2D1DA615}"/>
              </a:ext>
            </a:extLst>
          </p:cNvPr>
          <p:cNvSpPr txBox="1"/>
          <p:nvPr/>
        </p:nvSpPr>
        <p:spPr>
          <a:xfrm>
            <a:off x="23332670" y="23288260"/>
            <a:ext cx="8325550" cy="461665"/>
          </a:xfrm>
          <a:prstGeom prst="rect">
            <a:avLst/>
          </a:prstGeom>
          <a:noFill/>
        </p:spPr>
        <p:txBody>
          <a:bodyPr wrap="square" rtlCol="0">
            <a:spAutoFit/>
          </a:bodyPr>
          <a:lstStyle/>
          <a:p>
            <a:pPr algn="ctr"/>
            <a:r>
              <a:rPr lang="en-US" sz="2400" b="1" dirty="0"/>
              <a:t>Figure: </a:t>
            </a:r>
            <a:r>
              <a:rPr lang="en-US" sz="2400" dirty="0"/>
              <a:t>Performance Metric Comparison </a:t>
            </a:r>
          </a:p>
        </p:txBody>
      </p:sp>
      <p:pic>
        <p:nvPicPr>
          <p:cNvPr id="21" name="Picture 20">
            <a:extLst>
              <a:ext uri="{FF2B5EF4-FFF2-40B4-BE49-F238E27FC236}">
                <a16:creationId xmlns:a16="http://schemas.microsoft.com/office/drawing/2014/main" id="{27E30CF1-FD62-4F81-C1AB-EE39EFEF1531}"/>
              </a:ext>
            </a:extLst>
          </p:cNvPr>
          <p:cNvPicPr>
            <a:picLocks noChangeAspect="1"/>
          </p:cNvPicPr>
          <p:nvPr/>
        </p:nvPicPr>
        <p:blipFill>
          <a:blip r:embed="rId9"/>
          <a:stretch>
            <a:fillRect/>
          </a:stretch>
        </p:blipFill>
        <p:spPr>
          <a:xfrm>
            <a:off x="808639" y="21392307"/>
            <a:ext cx="10669708" cy="4808582"/>
          </a:xfrm>
          <a:prstGeom prst="rect">
            <a:avLst/>
          </a:prstGeom>
        </p:spPr>
      </p:pic>
    </p:spTree>
    <p:extLst>
      <p:ext uri="{BB962C8B-B14F-4D97-AF65-F5344CB8AC3E}">
        <p14:creationId xmlns:p14="http://schemas.microsoft.com/office/powerpoint/2010/main" val="2178288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646</Words>
  <Application>Microsoft Office PowerPoint</Application>
  <PresentationFormat>Custom</PresentationFormat>
  <Paragraphs>86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Cambria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Mazid Ul Haque</dc:creator>
  <cp:lastModifiedBy>MD MOSTOFA HASIB</cp:lastModifiedBy>
  <cp:revision>22</cp:revision>
  <dcterms:created xsi:type="dcterms:W3CDTF">2025-04-23T14:04:01Z</dcterms:created>
  <dcterms:modified xsi:type="dcterms:W3CDTF">2025-05-06T12:51:41Z</dcterms:modified>
</cp:coreProperties>
</file>