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1C46FD-B40D-4763-A561-3C3DC7F08BA4}" v="824" dt="2022-04-19T19:12:02.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p:cNvSpPr>
            <a:spLocks noGrp="1"/>
          </p:cNvSpPr>
          <p:nvPr>
            <p:ph type="ctrTitle"/>
          </p:nvPr>
        </p:nvSpPr>
        <p:spPr>
          <a:xfrm>
            <a:off x="486876" y="1019969"/>
            <a:ext cx="4513792" cy="2819398"/>
          </a:xfrm>
        </p:spPr>
        <p:txBody>
          <a:bodyPr>
            <a:normAutofit/>
          </a:bodyPr>
          <a:lstStyle/>
          <a:p>
            <a:r>
              <a:rPr lang="en-US">
                <a:solidFill>
                  <a:srgbClr val="FFFFFF"/>
                </a:solidFill>
                <a:ea typeface="Calibri Light"/>
                <a:cs typeface="Calibri Light"/>
              </a:rPr>
              <a:t>USAGE OF TRANSISTORS IN REAL LIFE</a:t>
            </a:r>
          </a:p>
        </p:txBody>
      </p:sp>
      <p:sp>
        <p:nvSpPr>
          <p:cNvPr id="3" name="Subtitle 2"/>
          <p:cNvSpPr>
            <a:spLocks noGrp="1"/>
          </p:cNvSpPr>
          <p:nvPr>
            <p:ph type="subTitle" idx="1"/>
          </p:nvPr>
        </p:nvSpPr>
        <p:spPr>
          <a:xfrm>
            <a:off x="-1280" y="4041774"/>
            <a:ext cx="4513792" cy="914401"/>
          </a:xfrm>
        </p:spPr>
        <p:txBody>
          <a:bodyPr vert="horz" lIns="91440" tIns="45720" rIns="91440" bIns="45720" rtlCol="0" anchor="t">
            <a:noAutofit/>
          </a:bodyPr>
          <a:lstStyle/>
          <a:p>
            <a:pPr>
              <a:lnSpc>
                <a:spcPct val="90000"/>
              </a:lnSpc>
            </a:pPr>
            <a:r>
              <a:rPr lang="en-US" sz="2400" dirty="0">
                <a:solidFill>
                  <a:srgbClr val="FFFFFF"/>
                </a:solidFill>
                <a:ea typeface="+mn-lt"/>
                <a:cs typeface="+mn-lt"/>
              </a:rPr>
              <a:t>PRESENTED BY</a:t>
            </a:r>
            <a:br>
              <a:rPr lang="en-US" sz="2400" dirty="0">
                <a:ea typeface="+mn-lt"/>
                <a:cs typeface="+mn-lt"/>
              </a:rPr>
            </a:br>
            <a:r>
              <a:rPr lang="en-US" sz="2400" dirty="0">
                <a:solidFill>
                  <a:srgbClr val="FFFFFF"/>
                </a:solidFill>
                <a:ea typeface="+mn-lt"/>
                <a:cs typeface="+mn-lt"/>
              </a:rPr>
              <a:t>NAME: SHARANNAYA DEY SITHI</a:t>
            </a:r>
            <a:br>
              <a:rPr lang="en-US" sz="2400" dirty="0">
                <a:ea typeface="+mn-lt"/>
                <a:cs typeface="+mn-lt"/>
              </a:rPr>
            </a:br>
            <a:r>
              <a:rPr lang="en-US" sz="2400" dirty="0">
                <a:solidFill>
                  <a:srgbClr val="FFFFFF"/>
                </a:solidFill>
                <a:ea typeface="+mn-lt"/>
                <a:cs typeface="+mn-lt"/>
              </a:rPr>
              <a:t>ID: 19-40811-2</a:t>
            </a:r>
            <a:br>
              <a:rPr lang="en-US" sz="2400" dirty="0">
                <a:ea typeface="+mn-lt"/>
                <a:cs typeface="+mn-lt"/>
              </a:rPr>
            </a:br>
            <a:endParaRPr lang="en-US" sz="1100">
              <a:solidFill>
                <a:srgbClr val="FFFFFF"/>
              </a:solidFill>
              <a:ea typeface="+mn-lt"/>
              <a:cs typeface="+mn-lt"/>
            </a:endParaRPr>
          </a:p>
          <a:p>
            <a:pPr>
              <a:lnSpc>
                <a:spcPct val="90000"/>
              </a:lnSpc>
            </a:pPr>
            <a:endParaRPr lang="en-US" sz="1100">
              <a:solidFill>
                <a:srgbClr val="FFFFFF"/>
              </a:solidFill>
              <a:ea typeface="Calibri"/>
              <a:cs typeface="Calibri"/>
            </a:endParaRPr>
          </a:p>
        </p:txBody>
      </p:sp>
      <p:sp useBgFill="1">
        <p:nvSpPr>
          <p:cNvPr id="20"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2"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5" name="Straight Connector 24">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5" name="Picture 4" descr="Electronics protoboard">
            <a:extLst>
              <a:ext uri="{FF2B5EF4-FFF2-40B4-BE49-F238E27FC236}">
                <a16:creationId xmlns:a16="http://schemas.microsoft.com/office/drawing/2014/main" id="{3B0285EB-E3CA-86BC-980C-31250C75E956}"/>
              </a:ext>
            </a:extLst>
          </p:cNvPr>
          <p:cNvPicPr>
            <a:picLocks noChangeAspect="1"/>
          </p:cNvPicPr>
          <p:nvPr/>
        </p:nvPicPr>
        <p:blipFill rotWithShape="1">
          <a:blip r:embed="rId3"/>
          <a:srcRect t="15605" r="-2" b="-2"/>
          <a:stretch/>
        </p:blipFill>
        <p:spPr>
          <a:xfrm>
            <a:off x="6664679" y="2596133"/>
            <a:ext cx="5124328" cy="2886731"/>
          </a:xfrm>
          <a:prstGeom prst="rect">
            <a:avLst/>
          </a:prstGeom>
        </p:spPr>
      </p:pic>
    </p:spTree>
    <p:extLst>
      <p:ext uri="{BB962C8B-B14F-4D97-AF65-F5344CB8AC3E}">
        <p14:creationId xmlns:p14="http://schemas.microsoft.com/office/powerpoint/2010/main" val="252659361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0">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94261-3E24-E182-1577-7F4377C09A01}"/>
              </a:ext>
            </a:extLst>
          </p:cNvPr>
          <p:cNvSpPr>
            <a:spLocks noGrp="1"/>
          </p:cNvSpPr>
          <p:nvPr>
            <p:ph type="title"/>
          </p:nvPr>
        </p:nvSpPr>
        <p:spPr>
          <a:xfrm>
            <a:off x="4955458" y="639097"/>
            <a:ext cx="6593075" cy="1612490"/>
          </a:xfrm>
        </p:spPr>
        <p:txBody>
          <a:bodyPr>
            <a:normAutofit/>
          </a:bodyPr>
          <a:lstStyle/>
          <a:p>
            <a:r>
              <a:rPr lang="en-US" dirty="0">
                <a:ea typeface="Calibri Light"/>
                <a:cs typeface="Calibri Light"/>
              </a:rPr>
              <a:t>What is transistors?</a:t>
            </a:r>
            <a:endParaRPr lang="en-US">
              <a:ea typeface="Calibri Light"/>
              <a:cs typeface="Calibri Light"/>
            </a:endParaRPr>
          </a:p>
        </p:txBody>
      </p:sp>
      <p:pic>
        <p:nvPicPr>
          <p:cNvPr id="5" name="Picture 4" descr="Electronic components on a white background">
            <a:extLst>
              <a:ext uri="{FF2B5EF4-FFF2-40B4-BE49-F238E27FC236}">
                <a16:creationId xmlns:a16="http://schemas.microsoft.com/office/drawing/2014/main" id="{4113E26E-11CA-934D-7CE4-5E3DA08F6000}"/>
              </a:ext>
            </a:extLst>
          </p:cNvPr>
          <p:cNvPicPr>
            <a:picLocks noChangeAspect="1"/>
          </p:cNvPicPr>
          <p:nvPr/>
        </p:nvPicPr>
        <p:blipFill rotWithShape="1">
          <a:blip r:embed="rId3"/>
          <a:srcRect l="54877" r="3" b="3"/>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712B78FE-56B5-1638-7B34-50B4B860B730}"/>
              </a:ext>
            </a:extLst>
          </p:cNvPr>
          <p:cNvSpPr>
            <a:spLocks noGrp="1"/>
          </p:cNvSpPr>
          <p:nvPr>
            <p:ph idx="1"/>
          </p:nvPr>
        </p:nvSpPr>
        <p:spPr>
          <a:xfrm>
            <a:off x="4955458" y="2251587"/>
            <a:ext cx="6593075" cy="3972232"/>
          </a:xfrm>
        </p:spPr>
        <p:txBody>
          <a:bodyPr>
            <a:normAutofit/>
          </a:bodyPr>
          <a:lstStyle/>
          <a:p>
            <a:pPr>
              <a:buFont typeface="Wingdings"/>
              <a:buChar char="§"/>
            </a:pPr>
            <a:r>
              <a:rPr lang="en-US">
                <a:ea typeface="Calibri" panose="020F0502020204030204"/>
                <a:cs typeface="Calibri" panose="020F0502020204030204"/>
              </a:rPr>
              <a:t>A transistor is a semiconductor device used to amply or switch electrical signals and power.</a:t>
            </a:r>
          </a:p>
          <a:p>
            <a:pPr>
              <a:buClr>
                <a:srgbClr val="FFFFFF"/>
              </a:buClr>
              <a:buFont typeface="Wingdings"/>
              <a:buChar char="§"/>
            </a:pPr>
            <a:r>
              <a:rPr lang="en-US">
                <a:ea typeface="Calibri" panose="020F0502020204030204"/>
                <a:cs typeface="Calibri" panose="020F0502020204030204"/>
              </a:rPr>
              <a:t>A transistor is a combination of three electrical terminals</a:t>
            </a:r>
          </a:p>
          <a:p>
            <a:pPr marL="457200" indent="-457200">
              <a:buClr>
                <a:srgbClr val="FFFFFF"/>
              </a:buClr>
              <a:buAutoNum type="romanUcPeriod"/>
            </a:pPr>
            <a:r>
              <a:rPr lang="en-US">
                <a:ea typeface="Calibri" panose="020F0502020204030204"/>
                <a:cs typeface="Calibri" panose="020F0502020204030204"/>
              </a:rPr>
              <a:t>Emitter</a:t>
            </a:r>
          </a:p>
          <a:p>
            <a:pPr marL="457200" indent="-457200">
              <a:buClr>
                <a:srgbClr val="FFFFFF"/>
              </a:buClr>
              <a:buAutoNum type="romanUcPeriod"/>
            </a:pPr>
            <a:r>
              <a:rPr lang="en-US">
                <a:ea typeface="Calibri" panose="020F0502020204030204"/>
                <a:cs typeface="Calibri" panose="020F0502020204030204"/>
              </a:rPr>
              <a:t>Base</a:t>
            </a:r>
          </a:p>
          <a:p>
            <a:pPr marL="457200" indent="-457200">
              <a:buClr>
                <a:srgbClr val="FFFFFF"/>
              </a:buClr>
              <a:buAutoNum type="romanUcPeriod"/>
            </a:pPr>
            <a:r>
              <a:rPr lang="en-US">
                <a:ea typeface="Calibri" panose="020F0502020204030204"/>
                <a:cs typeface="Calibri" panose="020F0502020204030204"/>
              </a:rPr>
              <a:t>Collector</a:t>
            </a:r>
          </a:p>
        </p:txBody>
      </p:sp>
    </p:spTree>
    <p:extLst>
      <p:ext uri="{BB962C8B-B14F-4D97-AF65-F5344CB8AC3E}">
        <p14:creationId xmlns:p14="http://schemas.microsoft.com/office/powerpoint/2010/main" val="632305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D6E6D2-CA82-A650-8200-8877DFB62B87}"/>
              </a:ext>
            </a:extLst>
          </p:cNvPr>
          <p:cNvSpPr>
            <a:spLocks noGrp="1"/>
          </p:cNvSpPr>
          <p:nvPr>
            <p:ph type="title"/>
          </p:nvPr>
        </p:nvSpPr>
        <p:spPr>
          <a:xfrm>
            <a:off x="685801" y="533400"/>
            <a:ext cx="10820400" cy="1177092"/>
          </a:xfrm>
        </p:spPr>
        <p:txBody>
          <a:bodyPr anchor="b">
            <a:normAutofit/>
          </a:bodyPr>
          <a:lstStyle/>
          <a:p>
            <a:pPr algn="ctr"/>
            <a:r>
              <a:rPr lang="en-US" sz="4400" dirty="0">
                <a:ea typeface="Calibri Light"/>
                <a:cs typeface="Calibri Light"/>
              </a:rPr>
              <a:t>        Types of TRANSISTORs</a:t>
            </a:r>
            <a:endParaRPr lang="en-US" dirty="0">
              <a:ea typeface="Calibri Light" panose="020F0302020204030204"/>
              <a:cs typeface="Calibri Light" panose="020F0302020204030204"/>
            </a:endParaRPr>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C2E1D3-27E4-4D4D-A814-B1DD3BC416F7}"/>
              </a:ext>
            </a:extLst>
          </p:cNvPr>
          <p:cNvSpPr>
            <a:spLocks noGrp="1"/>
          </p:cNvSpPr>
          <p:nvPr>
            <p:ph idx="1"/>
          </p:nvPr>
        </p:nvSpPr>
        <p:spPr>
          <a:xfrm>
            <a:off x="685801" y="2243892"/>
            <a:ext cx="10820400" cy="3547308"/>
          </a:xfrm>
        </p:spPr>
        <p:txBody>
          <a:bodyPr anchor="t">
            <a:normAutofit/>
          </a:bodyPr>
          <a:lstStyle/>
          <a:p>
            <a:pPr algn="ctr"/>
            <a:r>
              <a:rPr lang="en-US" sz="2800" dirty="0">
                <a:ea typeface="Calibri"/>
                <a:cs typeface="Calibri"/>
              </a:rPr>
              <a:t>Transistors cam be broadly classified into three categories</a:t>
            </a:r>
            <a:endParaRPr lang="en-US" sz="2800">
              <a:ea typeface="Calibri"/>
              <a:cs typeface="Calibri"/>
            </a:endParaRPr>
          </a:p>
          <a:p>
            <a:pPr marL="457200" indent="-457200" algn="ctr">
              <a:buClr>
                <a:srgbClr val="FFFFFF"/>
              </a:buClr>
              <a:buAutoNum type="romanUcPeriod"/>
            </a:pPr>
            <a:r>
              <a:rPr lang="en-US" sz="2800" dirty="0">
                <a:ea typeface="Calibri"/>
                <a:cs typeface="Calibri"/>
              </a:rPr>
              <a:t>Bipolar junction transistors (BJT)</a:t>
            </a:r>
          </a:p>
          <a:p>
            <a:pPr marL="457200" indent="-457200" algn="ctr">
              <a:buClr>
                <a:srgbClr val="FFFFFF"/>
              </a:buClr>
              <a:buAutoNum type="romanUcPeriod"/>
            </a:pPr>
            <a:r>
              <a:rPr lang="en-US" sz="2800" dirty="0">
                <a:ea typeface="Calibri"/>
                <a:cs typeface="Calibri"/>
              </a:rPr>
              <a:t>Field-effect transistors (FET)</a:t>
            </a:r>
          </a:p>
          <a:p>
            <a:pPr marL="457200" indent="-457200" algn="ctr">
              <a:buClr>
                <a:srgbClr val="FFFFFF"/>
              </a:buClr>
              <a:buAutoNum type="romanUcPeriod"/>
            </a:pPr>
            <a:r>
              <a:rPr lang="en-US" sz="2800" dirty="0">
                <a:ea typeface="Calibri"/>
                <a:cs typeface="Calibri"/>
              </a:rPr>
              <a:t>Insulated-gate bipolar junction transistors (IGBJT)</a:t>
            </a:r>
          </a:p>
          <a:p>
            <a:pPr marL="457200" indent="-457200">
              <a:buClr>
                <a:srgbClr val="FFFFFF"/>
              </a:buClr>
              <a:buAutoNum type="romanUcPeriod"/>
            </a:pPr>
            <a:endParaRPr lang="en-US" sz="2000" dirty="0">
              <a:ea typeface="Calibri"/>
              <a:cs typeface="Calibri"/>
            </a:endParaRPr>
          </a:p>
        </p:txBody>
      </p:sp>
    </p:spTree>
    <p:extLst>
      <p:ext uri="{BB962C8B-B14F-4D97-AF65-F5344CB8AC3E}">
        <p14:creationId xmlns:p14="http://schemas.microsoft.com/office/powerpoint/2010/main" val="3590992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F16D-7B3F-D4D6-9912-AB4E97699AE9}"/>
              </a:ext>
            </a:extLst>
          </p:cNvPr>
          <p:cNvSpPr>
            <a:spLocks noGrp="1"/>
          </p:cNvSpPr>
          <p:nvPr>
            <p:ph type="title"/>
          </p:nvPr>
        </p:nvSpPr>
        <p:spPr/>
        <p:txBody>
          <a:bodyPr/>
          <a:lstStyle/>
          <a:p>
            <a:pPr algn="ctr"/>
            <a:r>
              <a:rPr lang="en-US" dirty="0">
                <a:ea typeface="Calibri Light"/>
                <a:cs typeface="Calibri Light"/>
              </a:rPr>
              <a:t>USAGE OF TRANSISTOR IN DAILY LIFE</a:t>
            </a:r>
            <a:br>
              <a:rPr lang="en-US" dirty="0">
                <a:ea typeface="Calibri Light"/>
                <a:cs typeface="Calibri Light"/>
              </a:rPr>
            </a:br>
            <a:endParaRPr lang="en-US">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0B5540B7-DB72-4C69-D276-2C8A178203A0}"/>
              </a:ext>
            </a:extLst>
          </p:cNvPr>
          <p:cNvSpPr>
            <a:spLocks noGrp="1"/>
          </p:cNvSpPr>
          <p:nvPr>
            <p:ph idx="1"/>
          </p:nvPr>
        </p:nvSpPr>
        <p:spPr>
          <a:xfrm>
            <a:off x="4281488" y="1177661"/>
            <a:ext cx="10131425" cy="3649133"/>
          </a:xfrm>
        </p:spPr>
        <p:txBody>
          <a:bodyPr/>
          <a:lstStyle/>
          <a:p>
            <a:pPr marL="0" indent="0">
              <a:buClr>
                <a:srgbClr val="FFFFFF"/>
              </a:buClr>
              <a:buNone/>
            </a:pPr>
            <a:r>
              <a:rPr lang="en-US" dirty="0">
                <a:ea typeface="Calibri" panose="020F0502020204030204"/>
                <a:cs typeface="Calibri" panose="020F0502020204030204"/>
              </a:rPr>
              <a:t>1. AMPLIFIERS CIRCUITS</a:t>
            </a:r>
          </a:p>
          <a:p>
            <a:pPr marL="0" indent="0">
              <a:buNone/>
            </a:pPr>
            <a:r>
              <a:rPr lang="en-US" dirty="0">
                <a:ea typeface="Calibri" panose="020F0502020204030204"/>
                <a:cs typeface="Calibri" panose="020F0502020204030204"/>
              </a:rPr>
              <a:t>2. COMPUTER  PROCESS</a:t>
            </a:r>
          </a:p>
          <a:p>
            <a:pPr marL="0" indent="0">
              <a:buNone/>
            </a:pPr>
            <a:r>
              <a:rPr lang="en-US" dirty="0">
                <a:ea typeface="Calibri" panose="020F0502020204030204"/>
                <a:cs typeface="Calibri" panose="020F0502020204030204"/>
              </a:rPr>
              <a:t>3. MICROPHONES</a:t>
            </a:r>
          </a:p>
          <a:p>
            <a:pPr marL="0" indent="0">
              <a:buNone/>
            </a:pPr>
            <a:r>
              <a:rPr lang="en-US" dirty="0">
                <a:ea typeface="Calibri" panose="020F0502020204030204"/>
                <a:cs typeface="Calibri" panose="020F0502020204030204"/>
              </a:rPr>
              <a:t>4. GRAPHICS  PROCESSING UNITS</a:t>
            </a:r>
          </a:p>
          <a:p>
            <a:pPr marL="0" indent="0">
              <a:buNone/>
            </a:pPr>
            <a:r>
              <a:rPr lang="en-US" dirty="0">
                <a:ea typeface="Calibri" panose="020F0502020204030204"/>
                <a:cs typeface="Calibri" panose="020F0502020204030204"/>
              </a:rPr>
              <a:t>5. AIR CONDITIONERS </a:t>
            </a:r>
          </a:p>
        </p:txBody>
      </p:sp>
    </p:spTree>
    <p:extLst>
      <p:ext uri="{BB962C8B-B14F-4D97-AF65-F5344CB8AC3E}">
        <p14:creationId xmlns:p14="http://schemas.microsoft.com/office/powerpoint/2010/main" val="4094237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42C2-20F9-97A4-C0B8-82E3429DFDEA}"/>
              </a:ext>
            </a:extLst>
          </p:cNvPr>
          <p:cNvSpPr>
            <a:spLocks noGrp="1"/>
          </p:cNvSpPr>
          <p:nvPr>
            <p:ph type="title"/>
          </p:nvPr>
        </p:nvSpPr>
        <p:spPr>
          <a:xfrm>
            <a:off x="1102520" y="419100"/>
            <a:ext cx="10131425" cy="1456267"/>
          </a:xfrm>
        </p:spPr>
        <p:txBody>
          <a:bodyPr/>
          <a:lstStyle/>
          <a:p>
            <a:pPr algn="ctr"/>
            <a:r>
              <a:rPr lang="en-US" dirty="0">
                <a:ea typeface="Calibri Light"/>
                <a:cs typeface="Calibri Light"/>
              </a:rPr>
              <a:t>TRANSISTOR  IN AMPLIFIER CIRCUIT</a:t>
            </a:r>
          </a:p>
        </p:txBody>
      </p:sp>
      <p:pic>
        <p:nvPicPr>
          <p:cNvPr id="4" name="Picture 4" descr="Diagram&#10;&#10;Description automatically generated">
            <a:extLst>
              <a:ext uri="{FF2B5EF4-FFF2-40B4-BE49-F238E27FC236}">
                <a16:creationId xmlns:a16="http://schemas.microsoft.com/office/drawing/2014/main" id="{C1AFE595-D812-6B77-8450-AF2E7101D1A9}"/>
              </a:ext>
            </a:extLst>
          </p:cNvPr>
          <p:cNvPicPr>
            <a:picLocks noGrp="1" noChangeAspect="1"/>
          </p:cNvPicPr>
          <p:nvPr>
            <p:ph idx="1"/>
          </p:nvPr>
        </p:nvPicPr>
        <p:blipFill>
          <a:blip r:embed="rId2"/>
          <a:stretch>
            <a:fillRect/>
          </a:stretch>
        </p:blipFill>
        <p:spPr>
          <a:xfrm>
            <a:off x="6473914" y="2130161"/>
            <a:ext cx="4865511" cy="3649133"/>
          </a:xfrm>
        </p:spPr>
      </p:pic>
      <p:sp>
        <p:nvSpPr>
          <p:cNvPr id="5" name="TextBox 4">
            <a:extLst>
              <a:ext uri="{FF2B5EF4-FFF2-40B4-BE49-F238E27FC236}">
                <a16:creationId xmlns:a16="http://schemas.microsoft.com/office/drawing/2014/main" id="{2F62E443-01BA-C15B-9FE7-D9CA9C4EE89B}"/>
              </a:ext>
            </a:extLst>
          </p:cNvPr>
          <p:cNvSpPr txBox="1"/>
          <p:nvPr/>
        </p:nvSpPr>
        <p:spPr>
          <a:xfrm>
            <a:off x="1271588" y="1878806"/>
            <a:ext cx="448151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ea typeface="+mn-lt"/>
                <a:cs typeface="+mn-lt"/>
              </a:rPr>
              <a:t>Amplification is the process by virtue of which the strength of a weak signal can be raised to a certain level.</a:t>
            </a:r>
            <a:endParaRPr lang="en-US" dirty="0">
              <a:ea typeface="Calibri" panose="020F0502020204030204"/>
              <a:cs typeface="Calibri" panose="020F0502020204030204"/>
            </a:endParaRPr>
          </a:p>
        </p:txBody>
      </p:sp>
      <p:sp>
        <p:nvSpPr>
          <p:cNvPr id="6" name="TextBox 5">
            <a:extLst>
              <a:ext uri="{FF2B5EF4-FFF2-40B4-BE49-F238E27FC236}">
                <a16:creationId xmlns:a16="http://schemas.microsoft.com/office/drawing/2014/main" id="{1D7BBC5E-63BB-1ACB-BEB9-6407A90FB536}"/>
              </a:ext>
            </a:extLst>
          </p:cNvPr>
          <p:cNvSpPr txBox="1"/>
          <p:nvPr/>
        </p:nvSpPr>
        <p:spPr>
          <a:xfrm>
            <a:off x="1271588" y="3033711"/>
            <a:ext cx="33504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2.</a:t>
            </a:r>
            <a:r>
              <a:rPr lang="en-US" dirty="0">
                <a:ea typeface="+mn-lt"/>
                <a:cs typeface="+mn-lt"/>
              </a:rPr>
              <a:t>  Amplification is the process by  virtue of which the strength of a weak signal can be raised to a certain level.</a:t>
            </a:r>
            <a:endParaRPr lang="en-US" dirty="0">
              <a:ea typeface="Calibri" panose="020F0502020204030204"/>
              <a:cs typeface="Calibri" panose="020F0502020204030204"/>
            </a:endParaRPr>
          </a:p>
        </p:txBody>
      </p:sp>
      <p:sp>
        <p:nvSpPr>
          <p:cNvPr id="7" name="TextBox 6">
            <a:extLst>
              <a:ext uri="{FF2B5EF4-FFF2-40B4-BE49-F238E27FC236}">
                <a16:creationId xmlns:a16="http://schemas.microsoft.com/office/drawing/2014/main" id="{7DB38F92-0213-4016-2016-12FAAC20D82F}"/>
              </a:ext>
            </a:extLst>
          </p:cNvPr>
          <p:cNvSpPr txBox="1"/>
          <p:nvPr/>
        </p:nvSpPr>
        <p:spPr>
          <a:xfrm>
            <a:off x="1271588" y="4593431"/>
            <a:ext cx="274319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3.   Amplification is the process by virtue of which the strength of a weak signal can be raised to a certain level.</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3310508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C4C63-D0DA-3F44-C5F7-DC61030CF8E6}"/>
              </a:ext>
            </a:extLst>
          </p:cNvPr>
          <p:cNvSpPr>
            <a:spLocks noGrp="1"/>
          </p:cNvSpPr>
          <p:nvPr>
            <p:ph type="title"/>
          </p:nvPr>
        </p:nvSpPr>
        <p:spPr/>
        <p:txBody>
          <a:bodyPr/>
          <a:lstStyle/>
          <a:p>
            <a:pPr algn="ctr"/>
            <a:r>
              <a:rPr lang="en-US" dirty="0">
                <a:ea typeface="Calibri Light"/>
                <a:cs typeface="Calibri Light"/>
              </a:rPr>
              <a:t>TRANSISTOR IN COMPUTER PROCESS</a:t>
            </a:r>
            <a:br>
              <a:rPr lang="en-US" dirty="0">
                <a:ea typeface="Calibri Light"/>
                <a:cs typeface="Calibri Light"/>
              </a:rPr>
            </a:br>
            <a:endParaRPr lang="en-US">
              <a:ea typeface="Calibri Light" panose="020F0302020204030204"/>
              <a:cs typeface="Calibri Light" panose="020F0302020204030204"/>
            </a:endParaRPr>
          </a:p>
        </p:txBody>
      </p:sp>
      <p:pic>
        <p:nvPicPr>
          <p:cNvPr id="4" name="Picture 4" descr="Text&#10;&#10;Description automatically generated">
            <a:extLst>
              <a:ext uri="{FF2B5EF4-FFF2-40B4-BE49-F238E27FC236}">
                <a16:creationId xmlns:a16="http://schemas.microsoft.com/office/drawing/2014/main" id="{8E2CEFF8-FA04-9908-8D8D-20DF3B56D804}"/>
              </a:ext>
            </a:extLst>
          </p:cNvPr>
          <p:cNvPicPr>
            <a:picLocks noGrp="1" noChangeAspect="1"/>
          </p:cNvPicPr>
          <p:nvPr>
            <p:ph idx="1"/>
          </p:nvPr>
        </p:nvPicPr>
        <p:blipFill>
          <a:blip r:embed="rId2"/>
          <a:stretch>
            <a:fillRect/>
          </a:stretch>
        </p:blipFill>
        <p:spPr>
          <a:xfrm>
            <a:off x="6819196" y="1713442"/>
            <a:ext cx="4865511" cy="3649133"/>
          </a:xfrm>
        </p:spPr>
      </p:pic>
      <p:sp>
        <p:nvSpPr>
          <p:cNvPr id="5" name="TextBox 4">
            <a:extLst>
              <a:ext uri="{FF2B5EF4-FFF2-40B4-BE49-F238E27FC236}">
                <a16:creationId xmlns:a16="http://schemas.microsoft.com/office/drawing/2014/main" id="{19FCE747-A951-47C3-1D5E-B1A7D5FA9A20}"/>
              </a:ext>
            </a:extLst>
          </p:cNvPr>
          <p:cNvSpPr txBox="1"/>
          <p:nvPr/>
        </p:nvSpPr>
        <p:spPr>
          <a:xfrm>
            <a:off x="854869" y="1807368"/>
            <a:ext cx="274319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ea typeface="+mn-lt"/>
                <a:cs typeface="+mn-lt"/>
              </a:rPr>
              <a:t>Transistors are known to be the basic building units of microprocessors and microcontrollers.</a:t>
            </a:r>
            <a:endParaRPr lang="en-US"/>
          </a:p>
        </p:txBody>
      </p:sp>
      <p:sp>
        <p:nvSpPr>
          <p:cNvPr id="6" name="TextBox 5">
            <a:extLst>
              <a:ext uri="{FF2B5EF4-FFF2-40B4-BE49-F238E27FC236}">
                <a16:creationId xmlns:a16="http://schemas.microsoft.com/office/drawing/2014/main" id="{6DAE362F-E603-DF63-0145-035D0A335273}"/>
              </a:ext>
            </a:extLst>
          </p:cNvPr>
          <p:cNvSpPr txBox="1"/>
          <p:nvPr/>
        </p:nvSpPr>
        <p:spPr>
          <a:xfrm>
            <a:off x="795337" y="3259930"/>
            <a:ext cx="274319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mn-lt"/>
                <a:cs typeface="+mn-lt"/>
              </a:rPr>
              <a:t>2.  The processing units </a:t>
            </a:r>
            <a:endParaRPr lang="en-US">
              <a:ea typeface="+mn-lt"/>
              <a:cs typeface="+mn-lt"/>
            </a:endParaRPr>
          </a:p>
          <a:p>
            <a:pPr algn="ctr"/>
            <a:r>
              <a:rPr lang="en-US" dirty="0">
                <a:ea typeface="Calibri" panose="020F0502020204030204"/>
                <a:cs typeface="Calibri" panose="020F0502020204030204"/>
              </a:rPr>
              <a:t>   </a:t>
            </a:r>
            <a:r>
              <a:rPr lang="en-US" dirty="0">
                <a:ea typeface="+mn-lt"/>
                <a:cs typeface="+mn-lt"/>
              </a:rPr>
              <a:t>  used in computers are basically an assembly of multiple transistors interconnected to each other in cascaded or parallel form. The switching and other related operations of transistors help a person operate the computer</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112812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4F3A7-CAB7-509E-CF16-FF407ABB2754}"/>
              </a:ext>
            </a:extLst>
          </p:cNvPr>
          <p:cNvSpPr>
            <a:spLocks noGrp="1"/>
          </p:cNvSpPr>
          <p:nvPr>
            <p:ph type="title"/>
          </p:nvPr>
        </p:nvSpPr>
        <p:spPr>
          <a:xfrm>
            <a:off x="2745582" y="573881"/>
            <a:ext cx="10131425" cy="1456267"/>
          </a:xfrm>
        </p:spPr>
        <p:txBody>
          <a:bodyPr/>
          <a:lstStyle/>
          <a:p>
            <a:r>
              <a:rPr lang="en-US" dirty="0">
                <a:ea typeface="Calibri Light"/>
                <a:cs typeface="Calibri Light"/>
              </a:rPr>
              <a:t>TRANSISTOR IN AIR CONDITIONER </a:t>
            </a:r>
            <a:endParaRPr lang="en-US" dirty="0"/>
          </a:p>
        </p:txBody>
      </p:sp>
      <p:sp>
        <p:nvSpPr>
          <p:cNvPr id="3" name="Content Placeholder 2">
            <a:extLst>
              <a:ext uri="{FF2B5EF4-FFF2-40B4-BE49-F238E27FC236}">
                <a16:creationId xmlns:a16="http://schemas.microsoft.com/office/drawing/2014/main" id="{36984515-308B-5702-6700-EBF99957B4E7}"/>
              </a:ext>
            </a:extLst>
          </p:cNvPr>
          <p:cNvSpPr>
            <a:spLocks noGrp="1"/>
          </p:cNvSpPr>
          <p:nvPr>
            <p:ph idx="1"/>
          </p:nvPr>
        </p:nvSpPr>
        <p:spPr>
          <a:xfrm>
            <a:off x="-4761" y="1713442"/>
            <a:ext cx="7154863" cy="4827851"/>
          </a:xfrm>
        </p:spPr>
        <p:txBody>
          <a:bodyPr/>
          <a:lstStyle/>
          <a:p>
            <a:pPr marL="342900" indent="-342900" algn="ctr">
              <a:buAutoNum type="arabicPeriod"/>
            </a:pPr>
            <a:r>
              <a:rPr lang="en-US" dirty="0">
                <a:ea typeface="+mn-lt"/>
                <a:cs typeface="+mn-lt"/>
              </a:rPr>
              <a:t>Air conditioners tend to form yet another example of the daily use gadgets that makes use of transistors. The sensors used by the air conditioners to compare the room temperature with the desired temperature consists of an assembly of transistors that act as comparators. </a:t>
            </a:r>
            <a:endParaRPr lang="en-US">
              <a:ea typeface="Calibri" panose="020F0502020204030204"/>
              <a:cs typeface="Calibri" panose="020F0502020204030204"/>
            </a:endParaRPr>
          </a:p>
          <a:p>
            <a:pPr marL="342900" indent="-342900" algn="ctr">
              <a:buClr>
                <a:srgbClr val="FFFFFF"/>
              </a:buClr>
              <a:buAutoNum type="arabicPeriod"/>
            </a:pPr>
            <a:r>
              <a:rPr lang="en-US" dirty="0">
                <a:ea typeface="+mn-lt"/>
                <a:cs typeface="+mn-lt"/>
              </a:rPr>
              <a:t>the task of sending and receiving signals back and forth between the device’s internal circuitry and the external environment is controlled and manipulated by transistors.</a:t>
            </a:r>
          </a:p>
          <a:p>
            <a:pPr marL="342900" indent="-342900" algn="ctr">
              <a:buClr>
                <a:srgbClr val="FFFFFF"/>
              </a:buClr>
              <a:buAutoNum type="arabicPeriod"/>
            </a:pPr>
            <a:r>
              <a:rPr lang="en-US" dirty="0">
                <a:ea typeface="+mn-lt"/>
                <a:cs typeface="+mn-lt"/>
              </a:rPr>
              <a:t>the task of sending and receiving signals back and forth between the device’s internal circuitry and the external environment is controlled and manipulated by transistors.</a:t>
            </a:r>
            <a:endParaRPr lang="en-US" dirty="0">
              <a:ea typeface="Calibri"/>
              <a:cs typeface="Calibri"/>
            </a:endParaRPr>
          </a:p>
        </p:txBody>
      </p:sp>
      <p:pic>
        <p:nvPicPr>
          <p:cNvPr id="4" name="Picture 4" descr="A picture containing person&#10;&#10;Description automatically generated">
            <a:extLst>
              <a:ext uri="{FF2B5EF4-FFF2-40B4-BE49-F238E27FC236}">
                <a16:creationId xmlns:a16="http://schemas.microsoft.com/office/drawing/2014/main" id="{48871ACE-141E-E41E-5C8C-051C05D5C2FC}"/>
              </a:ext>
            </a:extLst>
          </p:cNvPr>
          <p:cNvPicPr>
            <a:picLocks noChangeAspect="1"/>
          </p:cNvPicPr>
          <p:nvPr/>
        </p:nvPicPr>
        <p:blipFill>
          <a:blip r:embed="rId2"/>
          <a:stretch>
            <a:fillRect/>
          </a:stretch>
        </p:blipFill>
        <p:spPr>
          <a:xfrm>
            <a:off x="8046244" y="2209800"/>
            <a:ext cx="3588542" cy="3093243"/>
          </a:xfrm>
          <a:prstGeom prst="rect">
            <a:avLst/>
          </a:prstGeom>
        </p:spPr>
      </p:pic>
    </p:spTree>
    <p:extLst>
      <p:ext uri="{BB962C8B-B14F-4D97-AF65-F5344CB8AC3E}">
        <p14:creationId xmlns:p14="http://schemas.microsoft.com/office/powerpoint/2010/main" val="172242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CBB7-70ED-F447-0A37-135ECD398163}"/>
              </a:ext>
            </a:extLst>
          </p:cNvPr>
          <p:cNvSpPr>
            <a:spLocks noGrp="1"/>
          </p:cNvSpPr>
          <p:nvPr>
            <p:ph type="title"/>
          </p:nvPr>
        </p:nvSpPr>
        <p:spPr>
          <a:xfrm>
            <a:off x="6400800" y="609600"/>
            <a:ext cx="5147730" cy="1641987"/>
          </a:xfrm>
        </p:spPr>
        <p:txBody>
          <a:bodyPr>
            <a:normAutofit/>
          </a:bodyPr>
          <a:lstStyle/>
          <a:p>
            <a:pPr>
              <a:lnSpc>
                <a:spcPct val="90000"/>
              </a:lnSpc>
            </a:pPr>
            <a:r>
              <a:rPr lang="en-US" sz="3300">
                <a:ea typeface="Calibri Light"/>
                <a:cs typeface="Calibri Light"/>
              </a:rPr>
              <a:t>TRANSISTRANSISTOR IN </a:t>
            </a:r>
            <a:r>
              <a:rPr lang="en-US" sz="3300">
                <a:latin typeface="Calibri"/>
                <a:ea typeface="Calibri"/>
                <a:cs typeface="Calibri"/>
              </a:rPr>
              <a:t>GRAPHICS  PROCESSING UNITS</a:t>
            </a:r>
            <a:endParaRPr lang="en-US" sz="3300">
              <a:ea typeface="+mj-lt"/>
              <a:cs typeface="+mj-lt"/>
            </a:endParaRPr>
          </a:p>
          <a:p>
            <a:pPr>
              <a:lnSpc>
                <a:spcPct val="90000"/>
              </a:lnSpc>
            </a:pPr>
            <a:endParaRPr lang="en-US" sz="3300">
              <a:ea typeface="Calibri Light"/>
              <a:cs typeface="Calibri Light"/>
            </a:endParaRPr>
          </a:p>
        </p:txBody>
      </p:sp>
      <p:pic>
        <p:nvPicPr>
          <p:cNvPr id="4" name="Picture 4" descr="A picture containing fan, device, open, opened&#10;&#10;Description automatically generated">
            <a:extLst>
              <a:ext uri="{FF2B5EF4-FFF2-40B4-BE49-F238E27FC236}">
                <a16:creationId xmlns:a16="http://schemas.microsoft.com/office/drawing/2014/main" id="{93D6AA3A-42EB-C966-934F-A6E81D6BD6D3}"/>
              </a:ext>
            </a:extLst>
          </p:cNvPr>
          <p:cNvPicPr>
            <a:picLocks noChangeAspect="1"/>
          </p:cNvPicPr>
          <p:nvPr/>
        </p:nvPicPr>
        <p:blipFill rotWithShape="1">
          <a:blip r:embed="rId3"/>
          <a:srcRect l="11993" r="21341"/>
          <a:stretch/>
        </p:blipFill>
        <p:spPr>
          <a:xfrm>
            <a:off x="20" y="975"/>
            <a:ext cx="6095980" cy="6858000"/>
          </a:xfrm>
          <a:prstGeom prst="rect">
            <a:avLst/>
          </a:prstGeom>
        </p:spPr>
      </p:pic>
      <p:sp>
        <p:nvSpPr>
          <p:cNvPr id="3" name="Content Placeholder 2">
            <a:extLst>
              <a:ext uri="{FF2B5EF4-FFF2-40B4-BE49-F238E27FC236}">
                <a16:creationId xmlns:a16="http://schemas.microsoft.com/office/drawing/2014/main" id="{F29CB30D-A84D-A227-F2D6-AB174DC79301}"/>
              </a:ext>
            </a:extLst>
          </p:cNvPr>
          <p:cNvSpPr>
            <a:spLocks noGrp="1"/>
          </p:cNvSpPr>
          <p:nvPr>
            <p:ph idx="1"/>
          </p:nvPr>
        </p:nvSpPr>
        <p:spPr>
          <a:xfrm>
            <a:off x="6400800" y="2251587"/>
            <a:ext cx="5147730" cy="3637935"/>
          </a:xfrm>
        </p:spPr>
        <p:txBody>
          <a:bodyPr>
            <a:normAutofit/>
          </a:bodyPr>
          <a:lstStyle/>
          <a:p>
            <a:pPr marL="342900" indent="-342900">
              <a:buAutoNum type="arabicPeriod"/>
            </a:pPr>
            <a:r>
              <a:rPr lang="en-US" dirty="0">
                <a:ea typeface="+mn-lt"/>
                <a:cs typeface="+mn-lt"/>
              </a:rPr>
              <a:t>GPU or graphic processing unit is an integral part of the devices where graphics rendering is primarily desired.</a:t>
            </a:r>
          </a:p>
          <a:p>
            <a:pPr marL="342900" indent="-342900">
              <a:buClr>
                <a:srgbClr val="FFFFFF"/>
              </a:buClr>
              <a:buAutoNum type="arabicPeriod"/>
            </a:pPr>
            <a:r>
              <a:rPr lang="en-US" dirty="0">
                <a:ea typeface="+mn-lt"/>
                <a:cs typeface="+mn-lt"/>
              </a:rPr>
              <a:t>GPU or graphic processing unit is an integral part of the devices where  graphics rendering is primarily desired.</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4240890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0</TotalTime>
  <Words>0</Words>
  <Application>Microsoft Office PowerPoint</Application>
  <PresentationFormat>Widescreen</PresentationFormat>
  <Paragraphs>0</Paragraphs>
  <Slides>8</Slides>
  <Notes>0</Notes>
  <HiddenSlides>5</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Celestial</vt:lpstr>
      <vt:lpstr>USAGE OF TRANSISTORS IN REAL LIFE</vt:lpstr>
      <vt:lpstr>What is transistors?</vt:lpstr>
      <vt:lpstr>        Types of TRANSISTORs</vt:lpstr>
      <vt:lpstr>USAGE OF TRANSISTOR IN DAILY LIFE </vt:lpstr>
      <vt:lpstr>TRANSISTOR  IN AMPLIFIER CIRCUIT</vt:lpstr>
      <vt:lpstr>TRANSISTOR IN COMPUTER PROCESS </vt:lpstr>
      <vt:lpstr>TRANSISTOR IN AIR CONDITIONER </vt:lpstr>
      <vt:lpstr>TRANSISTRANSISTOR IN GRAPHICS  PROCESSING UNITS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233</cp:revision>
  <dcterms:created xsi:type="dcterms:W3CDTF">2022-04-19T18:21:39Z</dcterms:created>
  <dcterms:modified xsi:type="dcterms:W3CDTF">2022-04-19T19:12:28Z</dcterms:modified>
</cp:coreProperties>
</file>