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Lattices and Partially Ordered Sets (Posets)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19: Abstract Algebra - Theory and Applications</a:t>
            </a:r>
          </a:p>
          <a:p>
            <a:r>
              <a:rPr lang="en-US" dirty="0"/>
              <a:t>By: Thomas W. Judson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Finite Boolean Algebras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Definition</a:t>
            </a:r>
            <a:r>
              <a:rPr dirty="0"/>
              <a:t>: </a:t>
            </a:r>
            <a:r>
              <a:rPr sz="2800" dirty="0"/>
              <a:t>Contains a finite number of elements.</a:t>
            </a:r>
          </a:p>
          <a:p>
            <a:r>
              <a:rPr b="1" dirty="0"/>
              <a:t>Key Result:</a:t>
            </a:r>
          </a:p>
          <a:p>
            <a:r>
              <a:rPr sz="2800" dirty="0"/>
              <a:t>Any finite Boolean algebra is isomorphic to P(X), where X is a finite set</a:t>
            </a:r>
            <a:r>
              <a:rPr dirty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Atoms in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Atom Definition</a:t>
            </a:r>
            <a:r>
              <a:rPr dirty="0"/>
              <a:t>: </a:t>
            </a:r>
            <a:r>
              <a:rPr sz="2800" dirty="0"/>
              <a:t>Minimal non-zero element.</a:t>
            </a:r>
          </a:p>
          <a:p>
            <a:r>
              <a:rPr b="1" dirty="0"/>
              <a:t>Properties: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sz="2800" dirty="0"/>
              <a:t>Every non-zero element b contains an atom a.</a:t>
            </a:r>
          </a:p>
          <a:p>
            <a:pPr marL="0" indent="0">
              <a:buNone/>
            </a:pPr>
            <a:r>
              <a:rPr sz="2800" dirty="0"/>
              <a:t>- Atoms are pairwise disjoint: </a:t>
            </a:r>
            <a:r>
              <a:rPr sz="2800" dirty="0" err="1"/>
              <a:t>a_i</a:t>
            </a:r>
            <a:r>
              <a:rPr sz="2800" dirty="0"/>
              <a:t> ∧ </a:t>
            </a:r>
            <a:r>
              <a:rPr sz="2800" dirty="0" err="1"/>
              <a:t>a_j</a:t>
            </a:r>
            <a:r>
              <a:rPr sz="2800" dirty="0"/>
              <a:t> = O for </a:t>
            </a:r>
            <a:r>
              <a:rPr sz="2800" dirty="0" err="1"/>
              <a:t>i</a:t>
            </a:r>
            <a:r>
              <a:rPr sz="2800" dirty="0"/>
              <a:t> ≠ j.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Characterization of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Key Lemma: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sz="2800" dirty="0"/>
              <a:t>For b ∈ B, b = a1 ∨ a2 ∨ ⋯ ∨ an, where </a:t>
            </a:r>
            <a:r>
              <a:rPr sz="2800" dirty="0" err="1"/>
              <a:t>a_i</a:t>
            </a:r>
            <a:r>
              <a:rPr sz="2800" dirty="0"/>
              <a:t> are atoms.</a:t>
            </a:r>
          </a:p>
          <a:p>
            <a:endParaRPr dirty="0"/>
          </a:p>
          <a:p>
            <a:r>
              <a:rPr b="1" dirty="0"/>
              <a:t>Theorem:</a:t>
            </a:r>
          </a:p>
          <a:p>
            <a:pPr marL="0" indent="0">
              <a:buNone/>
            </a:pPr>
            <a:r>
              <a:rPr sz="2800" dirty="0"/>
              <a:t>A finite Boolean algebra B is isomorphic to the power set P(X).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Summary:</a:t>
            </a:r>
          </a:p>
          <a:p>
            <a:r>
              <a:t>- Boolean algebras formalize logic and set operations.</a:t>
            </a:r>
          </a:p>
          <a:p>
            <a:r>
              <a:t>- Key concepts include distributivity, complementation, and atom structure.</a:t>
            </a:r>
          </a:p>
          <a:p>
            <a:endParaRPr/>
          </a:p>
          <a:p>
            <a:r>
              <a:t>Applications:</a:t>
            </a:r>
          </a:p>
          <a:p>
            <a:r>
              <a:t>- Digital circuits</a:t>
            </a:r>
          </a:p>
          <a:p>
            <a:r>
              <a:t>- Logic design</a:t>
            </a:r>
          </a:p>
          <a:p>
            <a:r>
              <a:t>- Set theory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CBFF-65DB-75AB-2F5B-A69EE2C4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Lattices and Partially Ordered Sets (</a:t>
            </a:r>
            <a:r>
              <a:rPr lang="en-US" dirty="0" err="1"/>
              <a:t>Posets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7D646-F96C-DE51-0D32-D7C9AC97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Partial Order Definition</a:t>
            </a:r>
          </a:p>
          <a:p>
            <a:pPr marL="0" indent="0">
              <a:buNone/>
            </a:pPr>
            <a:r>
              <a:rPr lang="en-US" dirty="0"/>
              <a:t>A partial order P on a set X satisfies: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Reflexivity</a:t>
            </a:r>
            <a:r>
              <a:rPr lang="en-US" dirty="0"/>
              <a:t>: (</a:t>
            </a:r>
            <a:r>
              <a:rPr lang="en-US" dirty="0" err="1"/>
              <a:t>a,a</a:t>
            </a:r>
            <a:r>
              <a:rPr lang="en-US" dirty="0"/>
              <a:t>) ∈P for all </a:t>
            </a:r>
            <a:r>
              <a:rPr lang="en-US" dirty="0" err="1"/>
              <a:t>a∈X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Antisymmetry</a:t>
            </a:r>
            <a:r>
              <a:rPr lang="en-US" dirty="0"/>
              <a:t>: (</a:t>
            </a:r>
            <a:r>
              <a:rPr lang="en-US" dirty="0" err="1"/>
              <a:t>a,b</a:t>
            </a:r>
            <a:r>
              <a:rPr lang="en-US" dirty="0"/>
              <a:t>)∈P and (</a:t>
            </a:r>
            <a:r>
              <a:rPr lang="en-US" dirty="0" err="1"/>
              <a:t>b,a</a:t>
            </a:r>
            <a:r>
              <a:rPr lang="en-US" dirty="0"/>
              <a:t>)∈P imply a=b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Transitivity</a:t>
            </a:r>
            <a:r>
              <a:rPr lang="en-US" dirty="0"/>
              <a:t>: (</a:t>
            </a:r>
            <a:r>
              <a:rPr lang="en-US" dirty="0" err="1"/>
              <a:t>a,b</a:t>
            </a:r>
            <a:r>
              <a:rPr lang="en-US" dirty="0"/>
              <a:t>)∈P and (</a:t>
            </a:r>
            <a:r>
              <a:rPr lang="en-US" dirty="0" err="1"/>
              <a:t>b,c</a:t>
            </a:r>
            <a:r>
              <a:rPr lang="en-US" dirty="0"/>
              <a:t>)∈P imply (</a:t>
            </a:r>
            <a:r>
              <a:rPr lang="en-US" dirty="0" err="1"/>
              <a:t>a,c</a:t>
            </a:r>
            <a:r>
              <a:rPr lang="en-US" dirty="0"/>
              <a:t>)∈P</a:t>
            </a:r>
          </a:p>
        </p:txBody>
      </p:sp>
    </p:spTree>
    <p:extLst>
      <p:ext uri="{BB962C8B-B14F-4D97-AF65-F5344CB8AC3E}">
        <p14:creationId xmlns:p14="http://schemas.microsoft.com/office/powerpoint/2010/main" val="262472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2B6EDC-3D29-BC27-C11D-37CD6CD1F341}"/>
              </a:ext>
            </a:extLst>
          </p:cNvPr>
          <p:cNvSpPr txBox="1"/>
          <p:nvPr/>
        </p:nvSpPr>
        <p:spPr>
          <a:xfrm>
            <a:off x="816864" y="1085088"/>
            <a:ext cx="787603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Examples of </a:t>
            </a:r>
            <a:r>
              <a:rPr lang="en-US" sz="3200" b="1" dirty="0" err="1"/>
              <a:t>Posets</a:t>
            </a:r>
            <a:endParaRPr lang="en-US" sz="3200" b="1" dirty="0"/>
          </a:p>
          <a:p>
            <a:endParaRPr lang="en-US" sz="3200" b="1" dirty="0"/>
          </a:p>
          <a:p>
            <a:pPr marL="514350" indent="-514350">
              <a:buAutoNum type="arabicPeriod"/>
            </a:pPr>
            <a:r>
              <a:rPr lang="en-US" sz="2800" b="1" dirty="0"/>
              <a:t>Integers (Z)</a:t>
            </a:r>
            <a:r>
              <a:rPr lang="en-US" sz="2800" dirty="0"/>
              <a:t>: </a:t>
            </a:r>
            <a:r>
              <a:rPr lang="en-US" sz="2800" dirty="0" err="1"/>
              <a:t>a≤b</a:t>
            </a:r>
            <a:r>
              <a:rPr lang="en-US" sz="2800" dirty="0"/>
              <a:t> (usual order)</a:t>
            </a:r>
          </a:p>
          <a:p>
            <a:pPr marL="514350" indent="-514350">
              <a:buAutoNum type="arabicPeriod"/>
            </a:pPr>
            <a:r>
              <a:rPr lang="en-US" sz="2800" b="1" dirty="0"/>
              <a:t>Power Set P(X) :</a:t>
            </a:r>
            <a:r>
              <a:rPr lang="en-US" sz="2800" dirty="0"/>
              <a:t>Ordered by ⊆</a:t>
            </a:r>
          </a:p>
          <a:p>
            <a:pPr marL="514350" indent="-514350">
              <a:buAutoNum type="arabicPeriod"/>
            </a:pPr>
            <a:r>
              <a:rPr lang="en-US" sz="2800" b="1" dirty="0"/>
              <a:t>Subgroups of a Group</a:t>
            </a:r>
            <a:r>
              <a:rPr lang="en-US" sz="2800" dirty="0"/>
              <a:t>: Ordered by inclusion</a:t>
            </a:r>
          </a:p>
          <a:p>
            <a:pPr marL="514350" indent="-514350">
              <a:buAutoNum type="arabicPeriod"/>
            </a:pPr>
            <a:r>
              <a:rPr lang="en-US" sz="2800" b="1" dirty="0"/>
              <a:t>Divisors of 24</a:t>
            </a:r>
            <a:r>
              <a:rPr lang="en-US" sz="2800" dirty="0"/>
              <a:t>: Ordered by divisibility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806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352413-1205-74D6-D433-D91BF9FEE524}"/>
              </a:ext>
            </a:extLst>
          </p:cNvPr>
          <p:cNvSpPr txBox="1"/>
          <p:nvPr/>
        </p:nvSpPr>
        <p:spPr>
          <a:xfrm>
            <a:off x="975360" y="890017"/>
            <a:ext cx="588264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Bounds in </a:t>
            </a:r>
            <a:r>
              <a:rPr lang="en-US" sz="3200" b="1" dirty="0" err="1"/>
              <a:t>Posets</a:t>
            </a:r>
            <a:endParaRPr lang="en-US" sz="3200" b="1" dirty="0"/>
          </a:p>
          <a:p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Upper Bound</a:t>
            </a:r>
            <a:r>
              <a:rPr lang="en-US" sz="2400" dirty="0"/>
              <a:t>: u ∈ X such that </a:t>
            </a:r>
            <a:r>
              <a:rPr lang="en-US" sz="2400" dirty="0" err="1"/>
              <a:t>a≤u</a:t>
            </a:r>
            <a:r>
              <a:rPr lang="en-US" sz="2400" dirty="0"/>
              <a:t> for all </a:t>
            </a:r>
            <a:r>
              <a:rPr lang="en-US" sz="2400" dirty="0" err="1"/>
              <a:t>a∈Y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Least Upper Bound (Supremum)</a:t>
            </a:r>
            <a:r>
              <a:rPr lang="en-US" sz="2400" dirty="0"/>
              <a:t>: Smallest u among all upper bounds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Lower Bound</a:t>
            </a:r>
            <a:r>
              <a:rPr lang="en-US" sz="2400" dirty="0"/>
              <a:t>: l ∈ X such that l ≤ a for all a ∈ Y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Greatest Lower Bound (Infimum)</a:t>
            </a:r>
            <a:r>
              <a:rPr lang="en-US" sz="2400" dirty="0"/>
              <a:t>: Largest </a:t>
            </a:r>
            <a:r>
              <a:rPr lang="en-US" sz="2400" dirty="0" err="1"/>
              <a:t>lll</a:t>
            </a:r>
            <a:r>
              <a:rPr lang="en-US" sz="2400" dirty="0"/>
              <a:t> among all lower bounds</a:t>
            </a:r>
          </a:p>
        </p:txBody>
      </p:sp>
    </p:spTree>
    <p:extLst>
      <p:ext uri="{BB962C8B-B14F-4D97-AF65-F5344CB8AC3E}">
        <p14:creationId xmlns:p14="http://schemas.microsoft.com/office/powerpoint/2010/main" val="155630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8EB8B3-685B-D264-A994-075922E54435}"/>
              </a:ext>
            </a:extLst>
          </p:cNvPr>
          <p:cNvSpPr txBox="1"/>
          <p:nvPr/>
        </p:nvSpPr>
        <p:spPr>
          <a:xfrm>
            <a:off x="646176" y="768096"/>
            <a:ext cx="8644128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Lattices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</a:t>
            </a:r>
            <a:r>
              <a:rPr lang="en-US" sz="2800" dirty="0" err="1"/>
              <a:t>poset</a:t>
            </a:r>
            <a:r>
              <a:rPr lang="en-US" sz="2800" dirty="0"/>
              <a:t> where </a:t>
            </a:r>
            <a:r>
              <a:rPr lang="en-US" sz="2800" b="1" dirty="0"/>
              <a:t>every pair</a:t>
            </a:r>
            <a:r>
              <a:rPr lang="en-US" sz="2800" dirty="0"/>
              <a:t> of elements has:</a:t>
            </a:r>
          </a:p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 </a:t>
            </a:r>
            <a:r>
              <a:rPr lang="en-US" sz="2800" b="1" dirty="0"/>
              <a:t>least upper bound</a:t>
            </a:r>
            <a:r>
              <a:rPr lang="en-US" sz="2800" dirty="0"/>
              <a:t> (∨, </a:t>
            </a:r>
            <a:r>
              <a:rPr lang="en-US" sz="2800" i="1" dirty="0"/>
              <a:t>join</a:t>
            </a:r>
            <a:r>
              <a:rPr lang="en-US" sz="28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 </a:t>
            </a:r>
            <a:r>
              <a:rPr lang="en-US" sz="2800" b="1" dirty="0"/>
              <a:t>greatest lower bound</a:t>
            </a:r>
            <a:r>
              <a:rPr lang="en-US" sz="2800" dirty="0"/>
              <a:t> (∧, </a:t>
            </a:r>
            <a:r>
              <a:rPr lang="en-US" sz="2800" i="1" dirty="0"/>
              <a:t>meet</a:t>
            </a:r>
            <a:r>
              <a:rPr lang="en-US" sz="2800" dirty="0"/>
              <a:t>)</a:t>
            </a:r>
          </a:p>
          <a:p>
            <a:r>
              <a:rPr lang="en-US" sz="3200" b="1" dirty="0"/>
              <a:t>Lattice Examples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Power Set P(X)</a:t>
            </a:r>
            <a:r>
              <a:rPr lang="en-US" sz="28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/>
              <a:t>A ∨ B = A ∪ B, A ∧ B = A ∩ B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Subgroups of a Group</a:t>
            </a:r>
            <a:r>
              <a:rPr lang="en-US" sz="28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/>
              <a:t>H ∧ K = H ∩ 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/>
              <a:t>H ∨ K = subgroup generated by H ∪ K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678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387365-FE22-F93A-8CE6-939BB8225D87}"/>
              </a:ext>
            </a:extLst>
          </p:cNvPr>
          <p:cNvSpPr txBox="1"/>
          <p:nvPr/>
        </p:nvSpPr>
        <p:spPr>
          <a:xfrm>
            <a:off x="621792" y="719328"/>
            <a:ext cx="7924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Properties of Lattices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Commutative</a:t>
            </a:r>
            <a:r>
              <a:rPr lang="en-US" sz="2800" dirty="0"/>
              <a:t>: a ∨ b = b ∨ a , a ∧ b = b ∧ a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Associative</a:t>
            </a:r>
            <a:r>
              <a:rPr lang="en-US" sz="2800" dirty="0"/>
              <a:t>: a ∨ ( b ∨ c ) = ( a ∨ b ) ∨ c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Idempotent</a:t>
            </a:r>
            <a:r>
              <a:rPr lang="en-US" sz="2800" dirty="0"/>
              <a:t>: a ∨ a = a , a ∧ a = a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Absorption</a:t>
            </a:r>
            <a:r>
              <a:rPr lang="en-US" sz="2800" dirty="0"/>
              <a:t>: a  ∨ ( a ∧ b ) = a , a ∧ ( a ∨ b ) = a</a:t>
            </a:r>
          </a:p>
        </p:txBody>
      </p:sp>
    </p:spTree>
    <p:extLst>
      <p:ext uri="{BB962C8B-B14F-4D97-AF65-F5344CB8AC3E}">
        <p14:creationId xmlns:p14="http://schemas.microsoft.com/office/powerpoint/2010/main" val="344374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Boolean Algebra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b="1" dirty="0"/>
              <a:t>Definition</a:t>
            </a:r>
            <a:r>
              <a:rPr dirty="0"/>
              <a:t>:</a:t>
            </a:r>
          </a:p>
          <a:p>
            <a:r>
              <a:rPr dirty="0"/>
              <a:t>A Boolean algebra is a lattice B with:</a:t>
            </a:r>
          </a:p>
          <a:p>
            <a:endParaRPr dirty="0"/>
          </a:p>
          <a:p>
            <a:r>
              <a:rPr dirty="0"/>
              <a:t>Greatest element I</a:t>
            </a:r>
          </a:p>
          <a:p>
            <a:r>
              <a:rPr dirty="0"/>
              <a:t>Smallest element O</a:t>
            </a:r>
          </a:p>
          <a:p>
            <a:r>
              <a:rPr b="1" dirty="0"/>
              <a:t>Complementation: </a:t>
            </a:r>
            <a:r>
              <a:rPr dirty="0"/>
              <a:t>For a ∈ B, there exists a' such that:</a:t>
            </a:r>
          </a:p>
          <a:p>
            <a:r>
              <a:rPr dirty="0"/>
              <a:t>a ∨ a' = I</a:t>
            </a:r>
          </a:p>
          <a:p>
            <a:r>
              <a:rPr dirty="0"/>
              <a:t>a ∧ a' = O</a:t>
            </a:r>
          </a:p>
          <a:p>
            <a:endParaRPr dirty="0"/>
          </a:p>
          <a:p>
            <a:r>
              <a:rPr dirty="0"/>
              <a:t>K</a:t>
            </a:r>
            <a:r>
              <a:rPr b="1" dirty="0"/>
              <a:t>ey Properties:</a:t>
            </a:r>
          </a:p>
          <a:p>
            <a:r>
              <a:rPr dirty="0"/>
              <a:t>- Commutative, Associative, and Distributive laws hold.</a:t>
            </a:r>
          </a:p>
          <a:p>
            <a:r>
              <a:rPr dirty="0"/>
              <a:t>Prototype: Power set P(X).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Axioms of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Binary operations: </a:t>
            </a:r>
            <a:r>
              <a:rPr sz="2800" dirty="0"/>
              <a:t>∨ (join) and ∧ (meet).</a:t>
            </a:r>
          </a:p>
          <a:p>
            <a:r>
              <a:rPr b="1" dirty="0"/>
              <a:t>Commutative: </a:t>
            </a:r>
            <a:r>
              <a:rPr sz="2800" dirty="0"/>
              <a:t>a ∨ b = b ∨ a, a ∧ b = b ∧ a.</a:t>
            </a:r>
          </a:p>
          <a:p>
            <a:r>
              <a:rPr b="1" dirty="0"/>
              <a:t>Associative: </a:t>
            </a:r>
            <a:r>
              <a:rPr sz="2800" dirty="0"/>
              <a:t>a ∨ (b ∨ c) = (a ∨ b) ∨ c.</a:t>
            </a:r>
          </a:p>
          <a:p>
            <a:r>
              <a:rPr b="1" dirty="0"/>
              <a:t>Distributive: </a:t>
            </a:r>
            <a:r>
              <a:rPr sz="2800" dirty="0"/>
              <a:t>a ∧ (b ∨ c) = (a ∧ b) ∨ (a ∧ c).</a:t>
            </a:r>
          </a:p>
          <a:p>
            <a:r>
              <a:rPr b="1" dirty="0"/>
              <a:t>Identity: </a:t>
            </a:r>
            <a:r>
              <a:rPr dirty="0"/>
              <a:t>a</a:t>
            </a:r>
            <a:r>
              <a:rPr sz="2800" dirty="0"/>
              <a:t> ∨ O = a, a ∧ I = a.</a:t>
            </a:r>
          </a:p>
          <a:p>
            <a:r>
              <a:rPr b="1" dirty="0"/>
              <a:t>Complementation: </a:t>
            </a:r>
            <a:r>
              <a:rPr sz="2800" dirty="0"/>
              <a:t>a ∨ a' = I, a ∧ a' = O.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Important Theorems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b="1" dirty="0"/>
              <a:t>Distributive Lattices:</a:t>
            </a:r>
            <a:r>
              <a:rPr lang="en-US" b="1" dirty="0"/>
              <a:t> </a:t>
            </a:r>
            <a:r>
              <a:rPr dirty="0"/>
              <a:t>A lattice L is distributive if: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dirty="0"/>
              <a:t>a ∧ (b ∨ c) = (a ∧ b) ∨ (a ∧ c).</a:t>
            </a:r>
          </a:p>
          <a:p>
            <a:r>
              <a:rPr b="1" dirty="0"/>
              <a:t>Equivalent:</a:t>
            </a:r>
            <a:r>
              <a:rPr dirty="0"/>
              <a:t>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a ∨ (b ∧ c) = (a ∨ b) ∧ (a ∨ c).</a:t>
            </a:r>
          </a:p>
          <a:p>
            <a:endParaRPr dirty="0"/>
          </a:p>
          <a:p>
            <a:r>
              <a:rPr b="1" dirty="0"/>
              <a:t>De Morgan’s Laws: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dirty="0"/>
              <a:t>(a ∨ b)' = a' ∧ b’.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dirty="0"/>
              <a:t>(a ∧ b)' = a' ∨ b'.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758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Lattices and Partially Ordered Sets (Posets)</vt:lpstr>
      <vt:lpstr>Lattices and Partially Ordered Sets (Posets)</vt:lpstr>
      <vt:lpstr>PowerPoint Presentation</vt:lpstr>
      <vt:lpstr>PowerPoint Presentation</vt:lpstr>
      <vt:lpstr>PowerPoint Presentation</vt:lpstr>
      <vt:lpstr>PowerPoint Presentation</vt:lpstr>
      <vt:lpstr>Boolean Algebra Basics</vt:lpstr>
      <vt:lpstr>Axioms of Boolean Algebra</vt:lpstr>
      <vt:lpstr>Important Theorems</vt:lpstr>
      <vt:lpstr>Finite Boolean Algebras</vt:lpstr>
      <vt:lpstr>Atoms in Boolean Algebra</vt:lpstr>
      <vt:lpstr>Characterization of Boolean Algebra</vt:lpstr>
      <vt:lpstr>Summary and Applications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Lattices and Partially Ordered Sets (Posets)</dc:title>
  <dc:subject/>
  <dc:creator>User</dc:creator>
  <cp:keywords/>
  <dc:description>generated using python-pptx</dc:description>
  <cp:lastModifiedBy>User</cp:lastModifiedBy>
  <cp:revision>2</cp:revision>
  <dcterms:created xsi:type="dcterms:W3CDTF">2013-01-27T09:14:16Z</dcterms:created>
  <dcterms:modified xsi:type="dcterms:W3CDTF">2024-12-07T11:03:58Z</dcterms:modified>
  <cp:category/>
</cp:coreProperties>
</file>