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Driver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22C:196 High performance Sat and </a:t>
            </a:r>
            <a:r>
              <a:rPr lang="en-US" dirty="0" err="1" smtClean="0"/>
              <a:t>smt</a:t>
            </a:r>
            <a:r>
              <a:rPr lang="en-US" dirty="0" smtClean="0"/>
              <a:t>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Boolean File (Generated)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min: +1*x1 +1*x2 +1*x3 +1*x4 +1*x5 +1*x6 +1*x7 +1*x8 +1*x9 +1*x10</a:t>
            </a:r>
            <a:r>
              <a:rPr lang="en-US" dirty="0" smtClean="0"/>
              <a:t>; </a:t>
            </a:r>
            <a:r>
              <a:rPr lang="en-US" b="1" dirty="0" smtClean="0"/>
              <a:t>(Goal Function)</a:t>
            </a:r>
            <a:endParaRPr lang="en-US" b="1" dirty="0"/>
          </a:p>
          <a:p>
            <a:r>
              <a:rPr lang="en-US" dirty="0"/>
              <a:t>+1*x1 +1*x5 +1*x7 +1*x8 =1;</a:t>
            </a:r>
          </a:p>
          <a:p>
            <a:r>
              <a:rPr lang="en-US" dirty="0"/>
              <a:t>+1*x1 +1*x2 +1*x4 +1*x7 +1*x9 =1;</a:t>
            </a:r>
          </a:p>
          <a:p>
            <a:r>
              <a:rPr lang="en-US" dirty="0"/>
              <a:t>+1*x6 +1*x7 =1;</a:t>
            </a:r>
          </a:p>
          <a:p>
            <a:r>
              <a:rPr lang="en-US" dirty="0"/>
              <a:t>+1*x2 +1*x3 +1*x4 +1*x5 +1*x7 +1*x9 =1;</a:t>
            </a:r>
          </a:p>
          <a:p>
            <a:r>
              <a:rPr lang="en-US" dirty="0"/>
              <a:t>+1*x2 +1*x4 +1*x6 +1*x7 +1*x8 =1;</a:t>
            </a:r>
          </a:p>
          <a:p>
            <a:r>
              <a:rPr lang="en-US" dirty="0"/>
              <a:t>+1*x3 +1*x4 +1*x5 +1*x8 +1*x9 =1;</a:t>
            </a:r>
          </a:p>
          <a:p>
            <a:r>
              <a:rPr lang="en-US" dirty="0"/>
              <a:t>-1*x1 -1*x2 -1*x3 -1*x4 -1*x5 -1*x6 -1*x7 -1*x8 -1*x9 -1*x10 &gt;= -6</a:t>
            </a:r>
            <a:r>
              <a:rPr lang="en-US" dirty="0" smtClean="0"/>
              <a:t>;  </a:t>
            </a:r>
            <a:r>
              <a:rPr lang="en-US" b="1" dirty="0" smtClean="0"/>
              <a:t>(All the works should be 									covered)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21305" y="2391508"/>
            <a:ext cx="464234" cy="2489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09096" y="2928612"/>
            <a:ext cx="344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Each piece of work is covered by all the shifts in its domain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17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(Generated By Minisat+)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x1 -x2 x3 -x4 -x5 x6 -x7 -x8 -x9 -x10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92702" y="2278966"/>
            <a:ext cx="3559126" cy="133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1828" y="3547925"/>
            <a:ext cx="3643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shift is included in the final solution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3545" y="2278966"/>
            <a:ext cx="2968283" cy="247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1828" y="4650322"/>
            <a:ext cx="3643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shift is not included in the final solution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22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</a:t>
            </a:r>
            <a:r>
              <a:rPr lang="en-US" sz="2800" dirty="0" smtClean="0"/>
              <a:t>Covered	Tasks</a:t>
            </a:r>
            <a:endParaRPr lang="en-US" sz="2800" dirty="0"/>
          </a:p>
          <a:p>
            <a:r>
              <a:rPr lang="en-US" sz="2800" dirty="0"/>
              <a:t>----------------------------</a:t>
            </a:r>
          </a:p>
          <a:p>
            <a:r>
              <a:rPr lang="en-US" sz="2800" dirty="0"/>
              <a:t>2		</a:t>
            </a:r>
            <a:r>
              <a:rPr lang="en-US" sz="2800" dirty="0" smtClean="0"/>
              <a:t>	0 </a:t>
            </a:r>
            <a:r>
              <a:rPr lang="en-US" sz="2800" dirty="0"/>
              <a:t>1 </a:t>
            </a:r>
          </a:p>
          <a:p>
            <a:r>
              <a:rPr lang="en-US" sz="2800" dirty="0"/>
              <a:t>2		</a:t>
            </a:r>
            <a:r>
              <a:rPr lang="en-US" sz="2800" dirty="0" smtClean="0"/>
              <a:t>	3 </a:t>
            </a:r>
            <a:r>
              <a:rPr lang="en-US" sz="2800" dirty="0"/>
              <a:t>5 </a:t>
            </a:r>
          </a:p>
          <a:p>
            <a:r>
              <a:rPr lang="en-US" sz="2800" dirty="0"/>
              <a:t>2		</a:t>
            </a:r>
            <a:r>
              <a:rPr lang="en-US" sz="2800" dirty="0" smtClean="0"/>
              <a:t>	2 </a:t>
            </a:r>
            <a:r>
              <a:rPr lang="en-US" sz="2800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2126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End!!!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53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Finding the most efficient way of providing drivers for a given set of bus movements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Several restrictions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eal life legal and logistic considerations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Trade union agreement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Main aim is to make a schedule having minimum number of shifts and lowest total hours of 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Two primary tasks: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Forming potential shifts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b="1" i="1" dirty="0" smtClean="0"/>
              <a:t>Finding out an optimal </a:t>
            </a:r>
            <a:r>
              <a:rPr lang="en-US" sz="1900" b="1" i="1" dirty="0" smtClean="0"/>
              <a:t>way of covering all the works by a clever selection of these shifts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Formulation as a set partitioning problem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</a:t>
                </a:r>
              </a:p>
              <a:p>
                <a:pPr lvl="1"/>
                <a:r>
                  <a:rPr lang="en-US" sz="2000" dirty="0" smtClean="0"/>
                  <a:t>Set of tasks to cover (</a:t>
                </a:r>
                <a:r>
                  <a:rPr lang="en-US" sz="2000" b="1" i="1" dirty="0" smtClean="0"/>
                  <a:t>I</a:t>
                </a:r>
                <a:r>
                  <a:rPr lang="en-US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={1,2,….,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2000" dirty="0" smtClean="0"/>
                  <a:t>Set of shifts (</a:t>
                </a:r>
                <a:r>
                  <a:rPr lang="en-US" sz="2000" b="1" i="1" dirty="0" smtClean="0"/>
                  <a:t>S</a:t>
                </a:r>
                <a:r>
                  <a:rPr lang="en-US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|S| 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|I|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1,2,…..,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b="0" dirty="0" smtClean="0">
                    <a:ea typeface="Cambria Math" panose="02040503050406030204" pitchFamily="18" charset="0"/>
                  </a:rPr>
                  <a:t> and each </a:t>
                </a:r>
                <a:r>
                  <a:rPr lang="en-US" sz="1800" b="0" i="1" dirty="0" err="1" smtClean="0">
                    <a:ea typeface="Cambria Math" panose="02040503050406030204" pitchFamily="18" charset="0"/>
                  </a:rPr>
                  <a:t>S</a:t>
                </a:r>
                <a:r>
                  <a:rPr lang="en-US" sz="1800" b="0" i="1" baseline="-25000" dirty="0" err="1" smtClean="0">
                    <a:ea typeface="Cambria Math" panose="02040503050406030204" pitchFamily="18" charset="0"/>
                  </a:rPr>
                  <a:t>j</a:t>
                </a:r>
                <a:r>
                  <a:rPr lang="en-US" sz="1800" b="0" baseline="-25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1800" b="0" dirty="0" smtClean="0">
                    <a:ea typeface="Cambria Math" panose="02040503050406030204" pitchFamily="18" charset="0"/>
                  </a:rPr>
                  <a:t>has an associated cost &gt; 0</a:t>
                </a:r>
              </a:p>
              <a:p>
                <a:pPr lvl="2"/>
                <a:r>
                  <a:rPr lang="en-US" sz="2000" dirty="0" smtClean="0">
                    <a:ea typeface="Cambria Math" panose="02040503050406030204" pitchFamily="18" charset="0"/>
                  </a:rPr>
                  <a:t>In this case, for all shifts </a:t>
                </a:r>
                <a:r>
                  <a:rPr lang="en-US" sz="2000" i="1" dirty="0" err="1" smtClean="0">
                    <a:ea typeface="Cambria Math" panose="02040503050406030204" pitchFamily="18" charset="0"/>
                  </a:rPr>
                  <a:t>c</a:t>
                </a:r>
                <a:r>
                  <a:rPr lang="en-US" sz="2000" i="1" baseline="-25000" dirty="0" err="1" smtClean="0">
                    <a:ea typeface="Cambria Math" panose="02040503050406030204" pitchFamily="18" charset="0"/>
                  </a:rPr>
                  <a:t>j</a:t>
                </a:r>
                <a:r>
                  <a:rPr lang="en-US" sz="2000" i="1" dirty="0" smtClean="0">
                    <a:ea typeface="Cambria Math" panose="02040503050406030204" pitchFamily="18" charset="0"/>
                  </a:rPr>
                  <a:t> = 1</a:t>
                </a:r>
                <a:endParaRPr lang="en-US" sz="2000" b="0" i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Requirement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A subset of shifts is needed to be selected that covers all the pieces of work once and only once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 smtClean="0"/>
                  <a:t>Selection of a subset of shifts J* such that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Now J* is a cover of 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Will become a partition of I when the following equation holds: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∅</m:t>
                      </m:r>
                    </m:oMath>
                  </m:oMathPara>
                </a14:m>
                <a:endParaRPr lang="en-US" sz="2000" dirty="0" smtClean="0"/>
              </a:p>
              <a:p>
                <a:pPr marL="384048" lvl="2" indent="0">
                  <a:buNone/>
                </a:pPr>
                <a:r>
                  <a:rPr lang="en-US" sz="1800" dirty="0" smtClean="0"/>
                  <a:t>Here , no piece is covered by more than one shift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Given problem can be formulated as the following Integer Linear Program: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e>
                    </m:func>
                  </m:oMath>
                </a14:m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Subject to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=1,  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=1, 2, ….,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𝑥𝑖𝑗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=1,2, ….,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0" dirty="0" smtClean="0"/>
                  <a:t>Where: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 smtClean="0"/>
                  <a:t>     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j is in partition then 1 else 0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  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sz="18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element of </a:t>
                </a:r>
                <a:r>
                  <a:rPr lang="en-US" sz="18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8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1 otherwise 0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Solution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Shifts as variable (either 0 or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Set only one shift variable as 1 for every piece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When a shift variable is set to 1 all the other shift variables are set to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Another constraint added so that all the works are covered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i="1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possible assignment of values to variables and n is the possible number of shifts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6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3612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Pieces of work as variables (P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𝑖𝑛𝑑𝑖𝑐𝑒𝑠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𝑝𝑖𝑒𝑐𝑒𝑠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𝑤𝑜𝑟𝑘</m:t>
                    </m:r>
                  </m:oMath>
                </a14:m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 smtClean="0"/>
                  <a:t>Domain of each variable (D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) is the set of indices covered by a piece of work </a:t>
                </a:r>
                <a:r>
                  <a:rPr lang="en-US" sz="2400" i="1" dirty="0" smtClean="0"/>
                  <a:t>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𝑖𝑛𝑑𝑖𝑐𝑒𝑠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𝑠h𝑖𝑓𝑡𝑠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𝑝𝑖𝑒𝑐𝑒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𝑐𝑜𝑣𝑒𝑟𝑒𝑑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𝑠h𝑖𝑓𝑡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𝑠𝑐h𝑒𝑑𝑢𝑙𝑒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Number of possible assignments,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𝑠h𝑖𝑓𝑡𝑠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𝑐𝑜𝑣𝑒𝑟𝑖𝑛𝑔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𝑝𝑖𝑒𝑐𝑒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baseline="30000" dirty="0" err="1" smtClean="0"/>
                  <a:t>th</a:t>
                </a:r>
                <a:r>
                  <a:rPr lang="en-US" dirty="0" smtClean="0"/>
                  <a:t> piece of work being covered by shift </a:t>
                </a:r>
                <a:r>
                  <a:rPr lang="en-US" i="1" dirty="0" err="1" smtClean="0"/>
                  <a:t>S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implies, all pieces of work covered by </a:t>
                </a:r>
                <a:r>
                  <a:rPr lang="en-US" i="1" dirty="0" err="1" smtClean="0"/>
                  <a:t>S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will be performed by </a:t>
                </a:r>
                <a:r>
                  <a:rPr lang="en-US" i="1" dirty="0" err="1" smtClean="0"/>
                  <a:t>S</a:t>
                </a:r>
                <a:r>
                  <a:rPr lang="en-US" i="1" baseline="-25000" dirty="0" err="1" smtClean="0"/>
                  <a:t>j</a:t>
                </a:r>
                <a:endParaRPr lang="en-US" i="1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36125"/>
              </a:xfrm>
              <a:blipFill rotWithShape="0">
                <a:blip r:embed="rId2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0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Any piece of work such that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∅,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𝐷𝑘</m:t>
                    </m:r>
                  </m:oMath>
                </a14:m>
                <a:endParaRPr lang="en-US" sz="2400" baseline="-250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Meaning if piece </a:t>
                </a:r>
                <a:r>
                  <a:rPr lang="en-US" sz="24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assigned shift j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piece k will be assigned shift j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49817"/>
              </p:ext>
            </p:extLst>
          </p:nvPr>
        </p:nvGraphicFramePr>
        <p:xfrm>
          <a:off x="1096963" y="1846263"/>
          <a:ext cx="10058400" cy="432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4549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Pieces</a:t>
                      </a:r>
                      <a:r>
                        <a:rPr lang="en-US" sz="1400" baseline="0" dirty="0" smtClean="0"/>
                        <a:t> of 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Number of Shifts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Minimum Number</a:t>
                      </a:r>
                      <a:r>
                        <a:rPr lang="en-US" sz="1400" baseline="0" dirty="0" smtClean="0"/>
                        <a:t> of Shifts to Cover All the Works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4549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r>
                        <a:rPr lang="en-US" sz="1400" baseline="0" dirty="0" smtClean="0"/>
                        <a:t> Per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number of works covered by the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</a:t>
                      </a:r>
                      <a:r>
                        <a:rPr lang="en-US" sz="1400" baseline="0" dirty="0" smtClean="0"/>
                        <a:t> pieces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0 1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1 3 4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3 5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1 3 4 5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0 3 5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2 4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0 1 2 3 4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0 4 5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1 3 5</a:t>
                      </a:r>
                      <a:endParaRPr lang="en-US" sz="1400" dirty="0"/>
                    </a:p>
                  </a:txBody>
                  <a:tcPr/>
                </a:tc>
              </a:tr>
              <a:tr h="263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2 5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673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Bus Driver Scheduling</vt:lpstr>
      <vt:lpstr>Problem Specification </vt:lpstr>
      <vt:lpstr>Input Specification</vt:lpstr>
      <vt:lpstr>Output Requirement </vt:lpstr>
      <vt:lpstr>Solution Strategy</vt:lpstr>
      <vt:lpstr>1st Solution Strategy </vt:lpstr>
      <vt:lpstr>Improved Strategy</vt:lpstr>
      <vt:lpstr>Continued …</vt:lpstr>
      <vt:lpstr>Sample Input</vt:lpstr>
      <vt:lpstr>Pseudo Boolean File (Generated)</vt:lpstr>
      <vt:lpstr>Sample Output (Generated By Minisat+)</vt:lpstr>
      <vt:lpstr>Final Output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Driver Scheduling</dc:title>
  <dc:creator>Ayon</dc:creator>
  <cp:lastModifiedBy>Ayon</cp:lastModifiedBy>
  <cp:revision>56</cp:revision>
  <dcterms:created xsi:type="dcterms:W3CDTF">2014-05-08T07:22:52Z</dcterms:created>
  <dcterms:modified xsi:type="dcterms:W3CDTF">2014-05-17T05:00:40Z</dcterms:modified>
</cp:coreProperties>
</file>