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Override3.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1" r:id="rId2"/>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52"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cha\OneDrive\Desktop\Project_Hours_Studied_vs_Grades_Project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ocha\Downloads\Hours_Studied_vs_Grades_Project_Data_PivotReady.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[Project_Hours_Studied_vs_Grades_Project_Data.xlsx]Q.01!PivotTable1</c:name>
    <c:fmtId val="20"/>
  </c:pivotSource>
  <c:chart>
    <c:title>
      <c:tx>
        <c:rich>
          <a:bodyPr rot="0" spcFirstLastPara="1" vertOverflow="ellipsis" vert="horz" wrap="square" anchor="ctr" anchorCtr="1"/>
          <a:lstStyle/>
          <a:p>
            <a:pPr>
              <a:defRPr sz="1400" b="0" i="0" u="none" strike="noStrike" kern="1200" cap="all" spc="50" baseline="0">
                <a:solidFill>
                  <a:schemeClr val="tx1">
                    <a:lumMod val="65000"/>
                    <a:lumOff val="35000"/>
                  </a:schemeClr>
                </a:solidFill>
                <a:latin typeface="+mn-lt"/>
                <a:ea typeface="+mn-ea"/>
                <a:cs typeface="+mn-cs"/>
              </a:defRPr>
            </a:pPr>
            <a:r>
              <a:rPr lang="en-US" sz="1400" b="0" dirty="0"/>
              <a:t>Average Grade for Different Ranges of Hours Studied</a:t>
            </a:r>
          </a:p>
        </c:rich>
      </c:tx>
      <c:layout>
        <c:manualLayout>
          <c:xMode val="edge"/>
          <c:yMode val="edge"/>
          <c:x val="0.23465832180361079"/>
          <c:y val="3.7202804369392571E-2"/>
        </c:manualLayout>
      </c:layout>
      <c:overlay val="0"/>
      <c:spPr>
        <a:noFill/>
        <a:ln>
          <a:noFill/>
        </a:ln>
        <a:effectLst/>
      </c:spPr>
      <c:txPr>
        <a:bodyPr rot="0" spcFirstLastPara="1" vertOverflow="ellipsis" vert="horz" wrap="square" anchor="ctr" anchorCtr="1"/>
        <a:lstStyle/>
        <a:p>
          <a:pPr>
            <a:defRPr sz="1400" b="0"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Q.01!$B$3</c:f>
              <c:strCache>
                <c:ptCount val="1"/>
                <c:pt idx="0">
                  <c:v>Total</c:v>
                </c:pt>
              </c:strCache>
            </c:strRef>
          </c:tx>
          <c:spPr>
            <a:solidFill>
              <a:schemeClr val="accent1">
                <a:alpha val="70000"/>
              </a:schemeClr>
            </a:solidFill>
            <a:ln>
              <a:noFill/>
            </a:ln>
            <a:effectLst/>
          </c:spPr>
          <c:invertIfNegative val="0"/>
          <c:cat>
            <c:strRef>
              <c:f>Q.01!$A$4:$A$13</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Q.01!$B$4:$B$13</c:f>
              <c:numCache>
                <c:formatCode>General</c:formatCode>
                <c:ptCount val="10"/>
                <c:pt idx="0">
                  <c:v>7.7057498910789333</c:v>
                </c:pt>
                <c:pt idx="1">
                  <c:v>15.69720070697789</c:v>
                </c:pt>
                <c:pt idx="2">
                  <c:v>24.208842925129009</c:v>
                </c:pt>
                <c:pt idx="3">
                  <c:v>33.792491786830276</c:v>
                </c:pt>
                <c:pt idx="4">
                  <c:v>42.520708134106954</c:v>
                </c:pt>
                <c:pt idx="5">
                  <c:v>50.686957577346455</c:v>
                </c:pt>
                <c:pt idx="6">
                  <c:v>61.439695702314602</c:v>
                </c:pt>
                <c:pt idx="7">
                  <c:v>72.249810220698791</c:v>
                </c:pt>
                <c:pt idx="8">
                  <c:v>80.830990774897671</c:v>
                </c:pt>
                <c:pt idx="9">
                  <c:v>85.999808129083547</c:v>
                </c:pt>
              </c:numCache>
            </c:numRef>
          </c:val>
          <c:extLst>
            <c:ext xmlns:c16="http://schemas.microsoft.com/office/drawing/2014/chart" uri="{C3380CC4-5D6E-409C-BE32-E72D297353CC}">
              <c16:uniqueId val="{00000000-D8EB-40E6-9D66-695AE7638F2C}"/>
            </c:ext>
          </c:extLst>
        </c:ser>
        <c:dLbls>
          <c:showLegendKey val="0"/>
          <c:showVal val="0"/>
          <c:showCatName val="0"/>
          <c:showSerName val="0"/>
          <c:showPercent val="0"/>
          <c:showBubbleSize val="0"/>
        </c:dLbls>
        <c:gapWidth val="50"/>
        <c:overlap val="100"/>
        <c:axId val="1171030287"/>
        <c:axId val="1171028847"/>
      </c:barChart>
      <c:catAx>
        <c:axId val="1171030287"/>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1028847"/>
        <c:crosses val="autoZero"/>
        <c:auto val="1"/>
        <c:lblAlgn val="ctr"/>
        <c:lblOffset val="100"/>
        <c:noMultiLvlLbl val="0"/>
      </c:catAx>
      <c:valAx>
        <c:axId val="1171028847"/>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baseline="0">
                <a:solidFill>
                  <a:schemeClr val="tx1">
                    <a:lumMod val="65000"/>
                    <a:lumOff val="35000"/>
                  </a:schemeClr>
                </a:solidFill>
                <a:latin typeface="+mn-lt"/>
                <a:ea typeface="+mn-ea"/>
                <a:cs typeface="+mn-cs"/>
              </a:defRPr>
            </a:pPr>
            <a:endParaRPr lang="en-US"/>
          </a:p>
        </c:txPr>
        <c:crossAx val="1171030287"/>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lang="en-US" sz="105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a:t>Students Score above 75 Based on Hours Studied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Q.02!$B$3:$B$4</c:f>
              <c:strCache>
                <c:ptCount val="1"/>
                <c:pt idx="0">
                  <c:v>26-30</c:v>
                </c:pt>
              </c:strCache>
            </c:strRef>
          </c:tx>
          <c:spPr>
            <a:solidFill>
              <a:schemeClr val="accent1"/>
            </a:solidFill>
            <a:ln>
              <a:noFill/>
            </a:ln>
            <a:effectLst/>
          </c:spPr>
          <c:invertIfNegative val="0"/>
          <c:cat>
            <c:strRef>
              <c:f>Q.02!$A$5:$A$10</c:f>
              <c:strCache>
                <c:ptCount val="5"/>
                <c:pt idx="0">
                  <c:v>75-80</c:v>
                </c:pt>
                <c:pt idx="1">
                  <c:v>80-85</c:v>
                </c:pt>
                <c:pt idx="2">
                  <c:v>85-90</c:v>
                </c:pt>
                <c:pt idx="3">
                  <c:v>90-95</c:v>
                </c:pt>
                <c:pt idx="4">
                  <c:v>95-100</c:v>
                </c:pt>
              </c:strCache>
            </c:strRef>
          </c:cat>
          <c:val>
            <c:numRef>
              <c:f>Q.02!$B$5:$B$10</c:f>
              <c:numCache>
                <c:formatCode>General</c:formatCode>
                <c:ptCount val="5"/>
                <c:pt idx="0">
                  <c:v>1</c:v>
                </c:pt>
              </c:numCache>
            </c:numRef>
          </c:val>
          <c:extLst>
            <c:ext xmlns:c16="http://schemas.microsoft.com/office/drawing/2014/chart" uri="{C3380CC4-5D6E-409C-BE32-E72D297353CC}">
              <c16:uniqueId val="{00000000-96E2-4D86-898C-CF7DFFB36361}"/>
            </c:ext>
          </c:extLst>
        </c:ser>
        <c:ser>
          <c:idx val="1"/>
          <c:order val="1"/>
          <c:tx>
            <c:strRef>
              <c:f>Q.02!$C$3:$C$4</c:f>
              <c:strCache>
                <c:ptCount val="1"/>
                <c:pt idx="0">
                  <c:v>31-35</c:v>
                </c:pt>
              </c:strCache>
            </c:strRef>
          </c:tx>
          <c:spPr>
            <a:solidFill>
              <a:schemeClr val="accent2"/>
            </a:solidFill>
            <a:ln>
              <a:noFill/>
            </a:ln>
            <a:effectLst/>
          </c:spPr>
          <c:invertIfNegative val="0"/>
          <c:cat>
            <c:strRef>
              <c:f>Q.02!$A$5:$A$10</c:f>
              <c:strCache>
                <c:ptCount val="5"/>
                <c:pt idx="0">
                  <c:v>75-80</c:v>
                </c:pt>
                <c:pt idx="1">
                  <c:v>80-85</c:v>
                </c:pt>
                <c:pt idx="2">
                  <c:v>85-90</c:v>
                </c:pt>
                <c:pt idx="3">
                  <c:v>90-95</c:v>
                </c:pt>
                <c:pt idx="4">
                  <c:v>95-100</c:v>
                </c:pt>
              </c:strCache>
            </c:strRef>
          </c:cat>
          <c:val>
            <c:numRef>
              <c:f>Q.02!$C$5:$C$10</c:f>
              <c:numCache>
                <c:formatCode>General</c:formatCode>
                <c:ptCount val="5"/>
                <c:pt idx="0">
                  <c:v>8</c:v>
                </c:pt>
                <c:pt idx="1">
                  <c:v>3</c:v>
                </c:pt>
                <c:pt idx="2">
                  <c:v>2</c:v>
                </c:pt>
                <c:pt idx="3">
                  <c:v>2</c:v>
                </c:pt>
              </c:numCache>
            </c:numRef>
          </c:val>
          <c:extLst>
            <c:ext xmlns:c16="http://schemas.microsoft.com/office/drawing/2014/chart" uri="{C3380CC4-5D6E-409C-BE32-E72D297353CC}">
              <c16:uniqueId val="{00000001-96E2-4D86-898C-CF7DFFB36361}"/>
            </c:ext>
          </c:extLst>
        </c:ser>
        <c:ser>
          <c:idx val="2"/>
          <c:order val="2"/>
          <c:tx>
            <c:strRef>
              <c:f>Q.02!$D$3:$D$4</c:f>
              <c:strCache>
                <c:ptCount val="1"/>
                <c:pt idx="0">
                  <c:v>36-40</c:v>
                </c:pt>
              </c:strCache>
            </c:strRef>
          </c:tx>
          <c:spPr>
            <a:solidFill>
              <a:schemeClr val="accent3"/>
            </a:solidFill>
            <a:ln>
              <a:noFill/>
            </a:ln>
            <a:effectLst/>
          </c:spPr>
          <c:invertIfNegative val="0"/>
          <c:cat>
            <c:strRef>
              <c:f>Q.02!$A$5:$A$10</c:f>
              <c:strCache>
                <c:ptCount val="5"/>
                <c:pt idx="0">
                  <c:v>75-80</c:v>
                </c:pt>
                <c:pt idx="1">
                  <c:v>80-85</c:v>
                </c:pt>
                <c:pt idx="2">
                  <c:v>85-90</c:v>
                </c:pt>
                <c:pt idx="3">
                  <c:v>90-95</c:v>
                </c:pt>
                <c:pt idx="4">
                  <c:v>95-100</c:v>
                </c:pt>
              </c:strCache>
            </c:strRef>
          </c:cat>
          <c:val>
            <c:numRef>
              <c:f>Q.02!$D$5:$D$10</c:f>
              <c:numCache>
                <c:formatCode>General</c:formatCode>
                <c:ptCount val="5"/>
                <c:pt idx="0">
                  <c:v>6</c:v>
                </c:pt>
                <c:pt idx="1">
                  <c:v>12</c:v>
                </c:pt>
                <c:pt idx="2">
                  <c:v>10</c:v>
                </c:pt>
                <c:pt idx="3">
                  <c:v>6</c:v>
                </c:pt>
                <c:pt idx="4">
                  <c:v>5</c:v>
                </c:pt>
              </c:numCache>
            </c:numRef>
          </c:val>
          <c:extLst>
            <c:ext xmlns:c16="http://schemas.microsoft.com/office/drawing/2014/chart" uri="{C3380CC4-5D6E-409C-BE32-E72D297353CC}">
              <c16:uniqueId val="{00000002-96E2-4D86-898C-CF7DFFB36361}"/>
            </c:ext>
          </c:extLst>
        </c:ser>
        <c:ser>
          <c:idx val="3"/>
          <c:order val="3"/>
          <c:tx>
            <c:strRef>
              <c:f>Q.02!$E$3:$E$4</c:f>
              <c:strCache>
                <c:ptCount val="1"/>
                <c:pt idx="0">
                  <c:v>41-45</c:v>
                </c:pt>
              </c:strCache>
            </c:strRef>
          </c:tx>
          <c:spPr>
            <a:solidFill>
              <a:schemeClr val="accent4"/>
            </a:solidFill>
            <a:ln>
              <a:noFill/>
            </a:ln>
            <a:effectLst/>
          </c:spPr>
          <c:invertIfNegative val="0"/>
          <c:cat>
            <c:strRef>
              <c:f>Q.02!$A$5:$A$10</c:f>
              <c:strCache>
                <c:ptCount val="5"/>
                <c:pt idx="0">
                  <c:v>75-80</c:v>
                </c:pt>
                <c:pt idx="1">
                  <c:v>80-85</c:v>
                </c:pt>
                <c:pt idx="2">
                  <c:v>85-90</c:v>
                </c:pt>
                <c:pt idx="3">
                  <c:v>90-95</c:v>
                </c:pt>
                <c:pt idx="4">
                  <c:v>95-100</c:v>
                </c:pt>
              </c:strCache>
            </c:strRef>
          </c:cat>
          <c:val>
            <c:numRef>
              <c:f>Q.02!$E$5:$E$10</c:f>
              <c:numCache>
                <c:formatCode>General</c:formatCode>
                <c:ptCount val="5"/>
                <c:pt idx="0">
                  <c:v>23</c:v>
                </c:pt>
                <c:pt idx="1">
                  <c:v>12</c:v>
                </c:pt>
                <c:pt idx="2">
                  <c:v>10</c:v>
                </c:pt>
                <c:pt idx="3">
                  <c:v>9</c:v>
                </c:pt>
                <c:pt idx="4">
                  <c:v>13</c:v>
                </c:pt>
              </c:numCache>
            </c:numRef>
          </c:val>
          <c:extLst>
            <c:ext xmlns:c16="http://schemas.microsoft.com/office/drawing/2014/chart" uri="{C3380CC4-5D6E-409C-BE32-E72D297353CC}">
              <c16:uniqueId val="{00000003-96E2-4D86-898C-CF7DFFB36361}"/>
            </c:ext>
          </c:extLst>
        </c:ser>
        <c:ser>
          <c:idx val="4"/>
          <c:order val="4"/>
          <c:tx>
            <c:strRef>
              <c:f>Q.02!$F$3:$F$4</c:f>
              <c:strCache>
                <c:ptCount val="1"/>
                <c:pt idx="0">
                  <c:v>46-50</c:v>
                </c:pt>
              </c:strCache>
            </c:strRef>
          </c:tx>
          <c:spPr>
            <a:solidFill>
              <a:schemeClr val="accent5"/>
            </a:solidFill>
            <a:ln>
              <a:noFill/>
            </a:ln>
            <a:effectLst/>
          </c:spPr>
          <c:invertIfNegative val="0"/>
          <c:cat>
            <c:strRef>
              <c:f>Q.02!$A$5:$A$10</c:f>
              <c:strCache>
                <c:ptCount val="5"/>
                <c:pt idx="0">
                  <c:v>75-80</c:v>
                </c:pt>
                <c:pt idx="1">
                  <c:v>80-85</c:v>
                </c:pt>
                <c:pt idx="2">
                  <c:v>85-90</c:v>
                </c:pt>
                <c:pt idx="3">
                  <c:v>90-95</c:v>
                </c:pt>
                <c:pt idx="4">
                  <c:v>95-100</c:v>
                </c:pt>
              </c:strCache>
            </c:strRef>
          </c:cat>
          <c:val>
            <c:numRef>
              <c:f>Q.02!$F$5:$F$10</c:f>
              <c:numCache>
                <c:formatCode>General</c:formatCode>
                <c:ptCount val="5"/>
                <c:pt idx="0">
                  <c:v>8</c:v>
                </c:pt>
                <c:pt idx="1">
                  <c:v>18</c:v>
                </c:pt>
                <c:pt idx="2">
                  <c:v>12</c:v>
                </c:pt>
                <c:pt idx="3">
                  <c:v>16</c:v>
                </c:pt>
                <c:pt idx="4">
                  <c:v>28</c:v>
                </c:pt>
              </c:numCache>
            </c:numRef>
          </c:val>
          <c:extLst>
            <c:ext xmlns:c16="http://schemas.microsoft.com/office/drawing/2014/chart" uri="{C3380CC4-5D6E-409C-BE32-E72D297353CC}">
              <c16:uniqueId val="{00000004-96E2-4D86-898C-CF7DFFB36361}"/>
            </c:ext>
          </c:extLst>
        </c:ser>
        <c:dLbls>
          <c:showLegendKey val="0"/>
          <c:showVal val="0"/>
          <c:showCatName val="0"/>
          <c:showSerName val="0"/>
          <c:showPercent val="0"/>
          <c:showBubbleSize val="0"/>
        </c:dLbls>
        <c:gapWidth val="219"/>
        <c:overlap val="-27"/>
        <c:axId val="1171021167"/>
        <c:axId val="1171021647"/>
      </c:barChart>
      <c:catAx>
        <c:axId val="1171021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050" b="0" i="0" u="none" strike="noStrike" kern="1200" baseline="0">
                <a:solidFill>
                  <a:schemeClr val="tx1">
                    <a:lumMod val="65000"/>
                    <a:lumOff val="35000"/>
                  </a:schemeClr>
                </a:solidFill>
                <a:latin typeface="+mn-lt"/>
                <a:ea typeface="+mn-ea"/>
                <a:cs typeface="+mn-cs"/>
              </a:defRPr>
            </a:pPr>
            <a:endParaRPr lang="en-US"/>
          </a:p>
        </c:txPr>
        <c:crossAx val="1171021647"/>
        <c:crosses val="autoZero"/>
        <c:auto val="1"/>
        <c:lblAlgn val="ctr"/>
        <c:lblOffset val="100"/>
        <c:noMultiLvlLbl val="0"/>
      </c:catAx>
      <c:valAx>
        <c:axId val="1171021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050" b="0" i="0" u="none" strike="noStrike" kern="1200" baseline="0">
                <a:solidFill>
                  <a:schemeClr val="tx1">
                    <a:lumMod val="65000"/>
                    <a:lumOff val="35000"/>
                  </a:schemeClr>
                </a:solidFill>
                <a:latin typeface="+mn-lt"/>
                <a:ea typeface="+mn-ea"/>
                <a:cs typeface="+mn-cs"/>
              </a:defRPr>
            </a:pPr>
            <a:endParaRPr lang="en-US"/>
          </a:p>
        </c:txPr>
        <c:crossAx val="11710211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[Hours_Studied_vs_Grades_Project_Data_PivotReady.xlsx]Q.03!PivotTable3</c:name>
    <c:fmtId val="-1"/>
  </c:pivotSource>
  <c:chart>
    <c:title>
      <c:tx>
        <c:rich>
          <a:bodyPr rot="0" spcFirstLastPara="1" vertOverflow="ellipsis" vert="horz" wrap="square" anchor="ctr" anchorCtr="1"/>
          <a:lstStyle/>
          <a:p>
            <a:pPr>
              <a:defRPr lang="en-US" sz="14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r>
              <a:rPr lang="en-US" sz="1400" dirty="0"/>
              <a:t>Maximum, Minimum and Average of Grade Based on Hours Studied</a:t>
            </a:r>
          </a:p>
        </c:rich>
      </c:tx>
      <c:layout>
        <c:manualLayout>
          <c:xMode val="edge"/>
          <c:yMode val="edge"/>
          <c:x val="0.25823830080165461"/>
          <c:y val="2.9725315663765475E-2"/>
        </c:manualLayout>
      </c:layout>
      <c:overlay val="0"/>
      <c:spPr>
        <a:noFill/>
        <a:ln>
          <a:noFill/>
        </a:ln>
        <a:effectLst/>
      </c:spPr>
      <c:txPr>
        <a:bodyPr rot="0" spcFirstLastPara="1" vertOverflow="ellipsis" vert="horz" wrap="square" anchor="ctr" anchorCtr="1"/>
        <a:lstStyle/>
        <a:p>
          <a:pPr>
            <a:defRPr lang="en-US" sz="1400" b="0" i="0" u="none" strike="noStrike" kern="1200" spc="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ln>
                    <a:solidFill>
                      <a:schemeClr val="bg1">
                        <a:lumMod val="75000"/>
                        <a:lumOff val="25000"/>
                        <a:alpha val="10000"/>
                      </a:schemeClr>
                    </a:solidFill>
                  </a:ln>
                  <a:solidFill>
                    <a:schemeClr val="tx1">
                      <a:lumMod val="75000"/>
                      <a:lumOff val="25000"/>
                    </a:schemeClr>
                  </a:solidFill>
                  <a:effectLst>
                    <a:outerShdw blurRad="9525" dist="25400" dir="14640000" algn="tl" rotWithShape="0">
                      <a:schemeClr val="bg1">
                        <a:alpha val="30000"/>
                      </a:scheme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966316710411208E-2"/>
          <c:y val="0.12836895747371171"/>
          <c:w val="0.76538639992357982"/>
          <c:h val="0.75805332941496995"/>
        </c:manualLayout>
      </c:layout>
      <c:barChart>
        <c:barDir val="col"/>
        <c:grouping val="clustered"/>
        <c:varyColors val="0"/>
        <c:ser>
          <c:idx val="0"/>
          <c:order val="0"/>
          <c:tx>
            <c:strRef>
              <c:f>Q.03!$B$3</c:f>
              <c:strCache>
                <c:ptCount val="1"/>
                <c:pt idx="0">
                  <c:v>Max of Grade</c:v>
                </c:pt>
              </c:strCache>
            </c:strRef>
          </c:tx>
          <c:spPr>
            <a:solidFill>
              <a:schemeClr val="accent1"/>
            </a:solidFill>
            <a:ln>
              <a:noFill/>
            </a:ln>
            <a:effectLst/>
          </c:spPr>
          <c:invertIfNegative val="0"/>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Q.03!$B$4:$B$14</c:f>
              <c:numCache>
                <c:formatCode>General</c:formatCode>
                <c:ptCount val="10"/>
                <c:pt idx="0">
                  <c:v>34.501782201614191</c:v>
                </c:pt>
                <c:pt idx="1">
                  <c:v>41.368132223066112</c:v>
                </c:pt>
                <c:pt idx="2">
                  <c:v>48.165553878283411</c:v>
                </c:pt>
                <c:pt idx="3">
                  <c:v>58.368547273138702</c:v>
                </c:pt>
                <c:pt idx="4">
                  <c:v>69.25483529245416</c:v>
                </c:pt>
                <c:pt idx="5">
                  <c:v>76.841881480292329</c:v>
                </c:pt>
                <c:pt idx="6">
                  <c:v>94.363409216106973</c:v>
                </c:pt>
                <c:pt idx="7">
                  <c:v>100</c:v>
                </c:pt>
                <c:pt idx="8">
                  <c:v>100</c:v>
                </c:pt>
                <c:pt idx="9">
                  <c:v>100</c:v>
                </c:pt>
              </c:numCache>
            </c:numRef>
          </c:val>
          <c:extLst>
            <c:ext xmlns:c16="http://schemas.microsoft.com/office/drawing/2014/chart" uri="{C3380CC4-5D6E-409C-BE32-E72D297353CC}">
              <c16:uniqueId val="{00000000-04C1-4E90-AB4C-98B71F69E86C}"/>
            </c:ext>
          </c:extLst>
        </c:ser>
        <c:ser>
          <c:idx val="1"/>
          <c:order val="1"/>
          <c:tx>
            <c:strRef>
              <c:f>Q.03!$C$3</c:f>
              <c:strCache>
                <c:ptCount val="1"/>
                <c:pt idx="0">
                  <c:v>Min of Grade</c:v>
                </c:pt>
              </c:strCache>
            </c:strRef>
          </c:tx>
          <c:spPr>
            <a:solidFill>
              <a:schemeClr val="accent2"/>
            </a:solidFill>
            <a:ln>
              <a:noFill/>
            </a:ln>
            <a:effectLst/>
          </c:spPr>
          <c:invertIfNegative val="0"/>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Q.03!$C$4:$C$14</c:f>
              <c:numCache>
                <c:formatCode>General</c:formatCode>
                <c:ptCount val="10"/>
                <c:pt idx="0">
                  <c:v>0</c:v>
                </c:pt>
                <c:pt idx="1">
                  <c:v>0</c:v>
                </c:pt>
                <c:pt idx="2">
                  <c:v>0</c:v>
                </c:pt>
                <c:pt idx="3">
                  <c:v>11.261511537496411</c:v>
                </c:pt>
                <c:pt idx="4">
                  <c:v>10.260160554334551</c:v>
                </c:pt>
                <c:pt idx="5">
                  <c:v>18.959241275382961</c:v>
                </c:pt>
                <c:pt idx="6">
                  <c:v>25.260264874835141</c:v>
                </c:pt>
                <c:pt idx="7">
                  <c:v>48.765640644421232</c:v>
                </c:pt>
                <c:pt idx="8">
                  <c:v>55.971803513680378</c:v>
                </c:pt>
                <c:pt idx="9">
                  <c:v>61.921803254745051</c:v>
                </c:pt>
              </c:numCache>
            </c:numRef>
          </c:val>
          <c:extLst>
            <c:ext xmlns:c16="http://schemas.microsoft.com/office/drawing/2014/chart" uri="{C3380CC4-5D6E-409C-BE32-E72D297353CC}">
              <c16:uniqueId val="{00000001-04C1-4E90-AB4C-98B71F69E86C}"/>
            </c:ext>
          </c:extLst>
        </c:ser>
        <c:dLbls>
          <c:showLegendKey val="0"/>
          <c:showVal val="0"/>
          <c:showCatName val="0"/>
          <c:showSerName val="0"/>
          <c:showPercent val="0"/>
          <c:showBubbleSize val="0"/>
        </c:dLbls>
        <c:gapWidth val="182"/>
        <c:axId val="1682000448"/>
        <c:axId val="1681999008"/>
      </c:barChart>
      <c:lineChart>
        <c:grouping val="standard"/>
        <c:varyColors val="0"/>
        <c:ser>
          <c:idx val="2"/>
          <c:order val="2"/>
          <c:tx>
            <c:strRef>
              <c:f>Q.03!$D$3</c:f>
              <c:strCache>
                <c:ptCount val="1"/>
                <c:pt idx="0">
                  <c:v>Average of Grade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Q.03!$A$4:$A$14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Q.03!$D$4:$D$14</c:f>
              <c:numCache>
                <c:formatCode>General</c:formatCode>
                <c:ptCount val="10"/>
                <c:pt idx="0">
                  <c:v>7.7057498910789333</c:v>
                </c:pt>
                <c:pt idx="1">
                  <c:v>15.69720070697789</c:v>
                </c:pt>
                <c:pt idx="2">
                  <c:v>24.208842925129009</c:v>
                </c:pt>
                <c:pt idx="3">
                  <c:v>33.792491786830276</c:v>
                </c:pt>
                <c:pt idx="4">
                  <c:v>42.520708134106954</c:v>
                </c:pt>
                <c:pt idx="5">
                  <c:v>50.686957577346455</c:v>
                </c:pt>
                <c:pt idx="6">
                  <c:v>61.439695702314602</c:v>
                </c:pt>
                <c:pt idx="7">
                  <c:v>72.249810220698791</c:v>
                </c:pt>
                <c:pt idx="8">
                  <c:v>80.830990774897671</c:v>
                </c:pt>
                <c:pt idx="9">
                  <c:v>85.999808129083547</c:v>
                </c:pt>
              </c:numCache>
            </c:numRef>
          </c:val>
          <c:smooth val="0"/>
          <c:extLst>
            <c:ext xmlns:c16="http://schemas.microsoft.com/office/drawing/2014/chart" uri="{C3380CC4-5D6E-409C-BE32-E72D297353CC}">
              <c16:uniqueId val="{00000002-04C1-4E90-AB4C-98B71F69E86C}"/>
            </c:ext>
          </c:extLst>
        </c:ser>
        <c:dLbls>
          <c:showLegendKey val="0"/>
          <c:showVal val="0"/>
          <c:showCatName val="0"/>
          <c:showSerName val="0"/>
          <c:showPercent val="0"/>
          <c:showBubbleSize val="0"/>
        </c:dLbls>
        <c:marker val="1"/>
        <c:smooth val="0"/>
        <c:axId val="1682000448"/>
        <c:axId val="1681999008"/>
      </c:lineChart>
      <c:catAx>
        <c:axId val="168200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crossAx val="1681999008"/>
        <c:crosses val="autoZero"/>
        <c:auto val="1"/>
        <c:lblAlgn val="ctr"/>
        <c:lblOffset val="100"/>
        <c:noMultiLvlLbl val="0"/>
      </c:catAx>
      <c:valAx>
        <c:axId val="168199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crossAx val="1682000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050" b="0" i="0" u="none" strike="noStrike" kern="120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[Hours_Studied_vs_Grades_Project_Data_PivotReady.xlsx]Q.04!PivotTable4</c:name>
    <c:fmtId val="-1"/>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err="1"/>
              <a:t>Varience</a:t>
            </a:r>
            <a:r>
              <a:rPr lang="en-US" sz="1200" dirty="0"/>
              <a:t> in grades as the </a:t>
            </a:r>
            <a:r>
              <a:rPr lang="en-US" sz="1400" dirty="0"/>
              <a:t>hours</a:t>
            </a:r>
            <a:r>
              <a:rPr lang="en-US" sz="1200" dirty="0"/>
              <a:t> studied increase.</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Q.04!$B$3</c:f>
              <c:strCache>
                <c:ptCount val="1"/>
                <c:pt idx="0">
                  <c:v>Total</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strRef>
              <c:f>Q.04!$A$4:$A$14</c:f>
              <c:strCache>
                <c:ptCount val="10"/>
                <c:pt idx="0">
                  <c:v>1-5</c:v>
                </c:pt>
                <c:pt idx="1">
                  <c:v>6-10</c:v>
                </c:pt>
                <c:pt idx="2">
                  <c:v>11-15</c:v>
                </c:pt>
                <c:pt idx="3">
                  <c:v>16-20</c:v>
                </c:pt>
                <c:pt idx="4">
                  <c:v>21-25</c:v>
                </c:pt>
                <c:pt idx="5">
                  <c:v>26-30</c:v>
                </c:pt>
                <c:pt idx="6">
                  <c:v>31-35</c:v>
                </c:pt>
                <c:pt idx="7">
                  <c:v>36-40</c:v>
                </c:pt>
                <c:pt idx="8">
                  <c:v>41-45</c:v>
                </c:pt>
                <c:pt idx="9">
                  <c:v>46-50</c:v>
                </c:pt>
              </c:strCache>
            </c:strRef>
          </c:cat>
          <c:val>
            <c:numRef>
              <c:f>Q.04!$B$4:$B$14</c:f>
              <c:numCache>
                <c:formatCode>General</c:formatCode>
                <c:ptCount val="10"/>
                <c:pt idx="0">
                  <c:v>66.804990991125891</c:v>
                </c:pt>
                <c:pt idx="1">
                  <c:v>94.105320077061137</c:v>
                </c:pt>
                <c:pt idx="2">
                  <c:v>99.333807934458036</c:v>
                </c:pt>
                <c:pt idx="3">
                  <c:v>109.94003652820831</c:v>
                </c:pt>
                <c:pt idx="4">
                  <c:v>118.62540091474327</c:v>
                </c:pt>
                <c:pt idx="5">
                  <c:v>153.02780138226629</c:v>
                </c:pt>
                <c:pt idx="6">
                  <c:v>159.77427698543863</c:v>
                </c:pt>
                <c:pt idx="7">
                  <c:v>174.92209747817475</c:v>
                </c:pt>
                <c:pt idx="8">
                  <c:v>136.1763932449378</c:v>
                </c:pt>
                <c:pt idx="9">
                  <c:v>120.02266306553072</c:v>
                </c:pt>
              </c:numCache>
            </c:numRef>
          </c:val>
          <c:smooth val="0"/>
          <c:extLst>
            <c:ext xmlns:c16="http://schemas.microsoft.com/office/drawing/2014/chart" uri="{C3380CC4-5D6E-409C-BE32-E72D297353CC}">
              <c16:uniqueId val="{00000001-EE4D-4F22-A93F-B10BDD97CBB7}"/>
            </c:ext>
          </c:extLst>
        </c:ser>
        <c:dLbls>
          <c:showLegendKey val="0"/>
          <c:showVal val="0"/>
          <c:showCatName val="0"/>
          <c:showSerName val="0"/>
          <c:showPercent val="0"/>
          <c:showBubbleSize val="0"/>
        </c:dLbls>
        <c:smooth val="0"/>
        <c:axId val="1763004624"/>
        <c:axId val="1763007504"/>
      </c:lineChart>
      <c:catAx>
        <c:axId val="176300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crossAx val="1763007504"/>
        <c:crosses val="autoZero"/>
        <c:auto val="1"/>
        <c:lblAlgn val="ctr"/>
        <c:lblOffset val="100"/>
        <c:noMultiLvlLbl val="0"/>
      </c:catAx>
      <c:valAx>
        <c:axId val="1763007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crossAx val="1763004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rtl="0">
            <a:defRPr lang="en-US" sz="1050" b="0" i="0" u="none" strike="noStrike" kern="1200" spc="0" baseline="0">
              <a:solidFill>
                <a:prstClr val="white">
                  <a:lumMod val="65000"/>
                  <a:lumOff val="35000"/>
                </a:prst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[Hours_Studied_vs_Grades_Project_Data_PivotReady.xlsx]Q.05!PivotTable2</c:name>
    <c:fmtId val="-1"/>
  </c:pivotSource>
  <c:chart>
    <c:title>
      <c:tx>
        <c:rich>
          <a:bodyPr rot="0" spcFirstLastPara="1" vertOverflow="ellipsis" vert="horz" wrap="square" anchor="ctr" anchorCtr="1"/>
          <a:lstStyle/>
          <a:p>
            <a:pPr>
              <a:defRPr lang="en-US" sz="140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r>
              <a:rPr lang="en-US" sz="1400" dirty="0"/>
              <a:t>The Relationship between Study Hours and Grades Vary across Different Performance Levels</a:t>
            </a:r>
          </a:p>
        </c:rich>
      </c:tx>
      <c:overlay val="0"/>
      <c:spPr>
        <a:noFill/>
        <a:ln>
          <a:noFill/>
        </a:ln>
        <a:effectLst/>
      </c:spPr>
      <c:txPr>
        <a:bodyPr rot="0" spcFirstLastPara="1" vertOverflow="ellipsis" vert="horz" wrap="square" anchor="ctr" anchorCtr="1"/>
        <a:lstStyle/>
        <a:p>
          <a:pPr>
            <a:defRPr lang="en-US" sz="140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spc="0" normalizeH="0" baseline="0">
                  <a:ln>
                    <a:solidFill>
                      <a:prstClr val="black">
                        <a:lumMod val="75000"/>
                        <a:lumOff val="25000"/>
                        <a:alpha val="10000"/>
                      </a:prstClr>
                    </a:solidFill>
                  </a:ln>
                  <a:solidFill>
                    <a:schemeClr val="tx1">
                      <a:lumMod val="75000"/>
                      <a:lumOff val="25000"/>
                    </a:schemeClr>
                  </a:solidFill>
                  <a:effectLst>
                    <a:outerShdw blurRad="9525" dist="25400" dir="14640000" algn="tl" rotWithShape="0">
                      <a:prstClr val="black">
                        <a:alpha val="30000"/>
                      </a:prstClr>
                    </a:outerShdw>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Q.05!$B$3</c:f>
              <c:strCache>
                <c:ptCount val="1"/>
                <c:pt idx="0">
                  <c:v>Average of Hours Studied</c:v>
                </c:pt>
              </c:strCache>
            </c:strRef>
          </c:tx>
          <c:spPr>
            <a:solidFill>
              <a:schemeClr val="accent1"/>
            </a:solidFill>
            <a:ln>
              <a:noFill/>
            </a:ln>
            <a:effectLst/>
            <a:sp3d/>
          </c:spPr>
          <c:invertIfNegative val="0"/>
          <c:cat>
            <c:strRef>
              <c:f>Q.05!$A$4:$A$7</c:f>
              <c:strCache>
                <c:ptCount val="3"/>
                <c:pt idx="0">
                  <c:v>Average Achiever</c:v>
                </c:pt>
                <c:pt idx="1">
                  <c:v>High Achiever</c:v>
                </c:pt>
                <c:pt idx="2">
                  <c:v>Low Achiever</c:v>
                </c:pt>
              </c:strCache>
            </c:strRef>
          </c:cat>
          <c:val>
            <c:numRef>
              <c:f>Q.05!$B$4:$B$7</c:f>
              <c:numCache>
                <c:formatCode>General</c:formatCode>
                <c:ptCount val="3"/>
                <c:pt idx="0">
                  <c:v>34.937694704049846</c:v>
                </c:pt>
                <c:pt idx="1">
                  <c:v>44.044303797468352</c:v>
                </c:pt>
                <c:pt idx="2">
                  <c:v>14.694817658349328</c:v>
                </c:pt>
              </c:numCache>
            </c:numRef>
          </c:val>
          <c:extLst>
            <c:ext xmlns:c16="http://schemas.microsoft.com/office/drawing/2014/chart" uri="{C3380CC4-5D6E-409C-BE32-E72D297353CC}">
              <c16:uniqueId val="{00000000-A447-4ABB-B42A-A9CDCEFF6736}"/>
            </c:ext>
          </c:extLst>
        </c:ser>
        <c:ser>
          <c:idx val="1"/>
          <c:order val="1"/>
          <c:tx>
            <c:strRef>
              <c:f>Q.05!$C$3</c:f>
              <c:strCache>
                <c:ptCount val="1"/>
                <c:pt idx="0">
                  <c:v>Average of Grade</c:v>
                </c:pt>
              </c:strCache>
            </c:strRef>
          </c:tx>
          <c:spPr>
            <a:solidFill>
              <a:schemeClr val="accent2"/>
            </a:solidFill>
            <a:ln>
              <a:noFill/>
            </a:ln>
            <a:effectLst/>
            <a:sp3d/>
          </c:spPr>
          <c:invertIfNegative val="0"/>
          <c:cat>
            <c:strRef>
              <c:f>Q.05!$A$4:$A$7</c:f>
              <c:strCache>
                <c:ptCount val="3"/>
                <c:pt idx="0">
                  <c:v>Average Achiever</c:v>
                </c:pt>
                <c:pt idx="1">
                  <c:v>High Achiever</c:v>
                </c:pt>
                <c:pt idx="2">
                  <c:v>Low Achiever</c:v>
                </c:pt>
              </c:strCache>
            </c:strRef>
          </c:cat>
          <c:val>
            <c:numRef>
              <c:f>Q.05!$C$4:$C$7</c:f>
              <c:numCache>
                <c:formatCode>General</c:formatCode>
                <c:ptCount val="3"/>
                <c:pt idx="0">
                  <c:v>64.296342395650512</c:v>
                </c:pt>
                <c:pt idx="1">
                  <c:v>90.378776334417608</c:v>
                </c:pt>
                <c:pt idx="2">
                  <c:v>25.265278275121869</c:v>
                </c:pt>
              </c:numCache>
            </c:numRef>
          </c:val>
          <c:extLst>
            <c:ext xmlns:c16="http://schemas.microsoft.com/office/drawing/2014/chart" uri="{C3380CC4-5D6E-409C-BE32-E72D297353CC}">
              <c16:uniqueId val="{00000001-A447-4ABB-B42A-A9CDCEFF6736}"/>
            </c:ext>
          </c:extLst>
        </c:ser>
        <c:dLbls>
          <c:showLegendKey val="0"/>
          <c:showVal val="0"/>
          <c:showCatName val="0"/>
          <c:showSerName val="0"/>
          <c:showPercent val="0"/>
          <c:showBubbleSize val="0"/>
        </c:dLbls>
        <c:gapWidth val="150"/>
        <c:shape val="box"/>
        <c:axId val="2104099103"/>
        <c:axId val="2104124543"/>
        <c:axId val="0"/>
      </c:bar3DChart>
      <c:catAx>
        <c:axId val="2104099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crossAx val="2104124543"/>
        <c:crosses val="autoZero"/>
        <c:auto val="1"/>
        <c:lblAlgn val="ctr"/>
        <c:lblOffset val="100"/>
        <c:noMultiLvlLbl val="0"/>
      </c:catAx>
      <c:valAx>
        <c:axId val="2104124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crossAx val="2104099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rtl="0">
            <a:defRPr lang="en-US" sz="105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2880" b="0" i="0" u="none" strike="noStrike" kern="1200" cap="all" spc="0" normalizeH="0" baseline="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1F14A-AA1B-4964-B341-60B1701FC96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03565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583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649119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534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484149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91F14A-AA1B-4964-B341-60B1701FC960}"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349723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91F14A-AA1B-4964-B341-60B1701FC960}"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42691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1F14A-AA1B-4964-B341-60B1701FC96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463574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1F14A-AA1B-4964-B341-60B1701FC96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363774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1F14A-AA1B-4964-B341-60B1701FC96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2197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1F14A-AA1B-4964-B341-60B1701FC96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679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8521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1F14A-AA1B-4964-B341-60B1701FC96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7356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1F14A-AA1B-4964-B341-60B1701FC960}"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27223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1F14A-AA1B-4964-B341-60B1701FC960}"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124742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155440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1F14A-AA1B-4964-B341-60B1701FC96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B076D-2607-4F0A-BBF7-96ECB54661B3}" type="slidenum">
              <a:rPr lang="en-US" smtClean="0"/>
              <a:t>‹#›</a:t>
            </a:fld>
            <a:endParaRPr lang="en-US"/>
          </a:p>
        </p:txBody>
      </p:sp>
    </p:spTree>
    <p:extLst>
      <p:ext uri="{BB962C8B-B14F-4D97-AF65-F5344CB8AC3E}">
        <p14:creationId xmlns:p14="http://schemas.microsoft.com/office/powerpoint/2010/main" val="269804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C91F14A-AA1B-4964-B341-60B1701FC960}" type="datetimeFigureOut">
              <a:rPr lang="en-US" smtClean="0"/>
              <a:t>10/8/2024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6B076D-2607-4F0A-BBF7-96ECB54661B3}" type="slidenum">
              <a:rPr lang="en-US" smtClean="0"/>
              <a:t>‹#›</a:t>
            </a:fld>
            <a:endParaRPr lang="en-US"/>
          </a:p>
        </p:txBody>
      </p:sp>
    </p:spTree>
    <p:extLst>
      <p:ext uri="{BB962C8B-B14F-4D97-AF65-F5344CB8AC3E}">
        <p14:creationId xmlns:p14="http://schemas.microsoft.com/office/powerpoint/2010/main" val="11695303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AEEC-4E83-C001-0E18-ECDF5063F782}"/>
              </a:ext>
            </a:extLst>
          </p:cNvPr>
          <p:cNvSpPr>
            <a:spLocks noGrp="1"/>
          </p:cNvSpPr>
          <p:nvPr>
            <p:ph type="title"/>
          </p:nvPr>
        </p:nvSpPr>
        <p:spPr>
          <a:xfrm>
            <a:off x="913795" y="609600"/>
            <a:ext cx="10353762" cy="2189018"/>
          </a:xfrm>
        </p:spPr>
        <p:txBody>
          <a:bodyPr>
            <a:noAutofit/>
          </a:bodyPr>
          <a:lstStyle/>
          <a:p>
            <a:r>
              <a:rPr lang="en-US" sz="8000" dirty="0"/>
              <a:t>WELCOME</a:t>
            </a:r>
          </a:p>
        </p:txBody>
      </p:sp>
      <p:sp>
        <p:nvSpPr>
          <p:cNvPr id="3" name="Content Placeholder 2">
            <a:extLst>
              <a:ext uri="{FF2B5EF4-FFF2-40B4-BE49-F238E27FC236}">
                <a16:creationId xmlns:a16="http://schemas.microsoft.com/office/drawing/2014/main" id="{722E1BDF-7039-C006-5405-023B9CA01E35}"/>
              </a:ext>
            </a:extLst>
          </p:cNvPr>
          <p:cNvSpPr>
            <a:spLocks noGrp="1"/>
          </p:cNvSpPr>
          <p:nvPr>
            <p:ph idx="1"/>
          </p:nvPr>
        </p:nvSpPr>
        <p:spPr>
          <a:xfrm>
            <a:off x="913795" y="3325091"/>
            <a:ext cx="10353762" cy="2466109"/>
          </a:xfrm>
        </p:spPr>
        <p:txBody>
          <a:bodyPr>
            <a:normAutofit/>
          </a:bodyPr>
          <a:lstStyle/>
          <a:p>
            <a:pPr algn="ctr"/>
            <a:r>
              <a:rPr lang="en-US" sz="3200" dirty="0"/>
              <a:t> To my project presentation.</a:t>
            </a:r>
          </a:p>
        </p:txBody>
      </p:sp>
    </p:spTree>
    <p:extLst>
      <p:ext uri="{BB962C8B-B14F-4D97-AF65-F5344CB8AC3E}">
        <p14:creationId xmlns:p14="http://schemas.microsoft.com/office/powerpoint/2010/main" val="195408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69DB-EBDD-2FD8-2BF7-CF2213210987}"/>
              </a:ext>
            </a:extLst>
          </p:cNvPr>
          <p:cNvSpPr>
            <a:spLocks noGrp="1"/>
          </p:cNvSpPr>
          <p:nvPr>
            <p:ph type="title"/>
          </p:nvPr>
        </p:nvSpPr>
        <p:spPr>
          <a:xfrm>
            <a:off x="1013002" y="865632"/>
            <a:ext cx="10353762" cy="970450"/>
          </a:xfrm>
        </p:spPr>
        <p:txBody>
          <a:bodyPr>
            <a:noAutofit/>
          </a:bodyPr>
          <a:lstStyle/>
          <a:p>
            <a:r>
              <a:rPr lang="en-US" sz="2800" b="1" dirty="0">
                <a:effectLst/>
              </a:rPr>
              <a:t>3. What is the minimum, maximum and average grades achieved based on the number of hours studied?</a:t>
            </a:r>
          </a:p>
        </p:txBody>
      </p:sp>
      <p:graphicFrame>
        <p:nvGraphicFramePr>
          <p:cNvPr id="5" name="Chart 4">
            <a:extLst>
              <a:ext uri="{FF2B5EF4-FFF2-40B4-BE49-F238E27FC236}">
                <a16:creationId xmlns:a16="http://schemas.microsoft.com/office/drawing/2014/main" id="{2D469B44-7CA4-2E16-34FE-27107E55C829}"/>
              </a:ext>
            </a:extLst>
          </p:cNvPr>
          <p:cNvGraphicFramePr/>
          <p:nvPr>
            <p:extLst>
              <p:ext uri="{D42A27DB-BD31-4B8C-83A1-F6EECF244321}">
                <p14:modId xmlns:p14="http://schemas.microsoft.com/office/powerpoint/2010/main" val="3166484663"/>
              </p:ext>
            </p:extLst>
          </p:nvPr>
        </p:nvGraphicFramePr>
        <p:xfrm>
          <a:off x="814588" y="1836082"/>
          <a:ext cx="10552176" cy="46209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70596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6BCE-D547-00A7-E708-770355D63781}"/>
              </a:ext>
            </a:extLst>
          </p:cNvPr>
          <p:cNvSpPr>
            <a:spLocks noGrp="1"/>
          </p:cNvSpPr>
          <p:nvPr>
            <p:ph type="title"/>
          </p:nvPr>
        </p:nvSpPr>
        <p:spPr/>
        <p:txBody>
          <a:bodyPr>
            <a:normAutofit/>
          </a:bodyPr>
          <a:lstStyle/>
          <a:p>
            <a:r>
              <a:rPr lang="en-US" sz="2800" dirty="0">
                <a:effectLst/>
              </a:rPr>
              <a:t>Key Findings and Insights No. 03</a:t>
            </a:r>
          </a:p>
        </p:txBody>
      </p:sp>
      <p:sp>
        <p:nvSpPr>
          <p:cNvPr id="3" name="Content Placeholder 2">
            <a:extLst>
              <a:ext uri="{FF2B5EF4-FFF2-40B4-BE49-F238E27FC236}">
                <a16:creationId xmlns:a16="http://schemas.microsoft.com/office/drawing/2014/main" id="{EC41391B-49E5-34EF-798B-B6EEF7709896}"/>
              </a:ext>
            </a:extLst>
          </p:cNvPr>
          <p:cNvSpPr>
            <a:spLocks noGrp="1"/>
          </p:cNvSpPr>
          <p:nvPr>
            <p:ph idx="1"/>
          </p:nvPr>
        </p:nvSpPr>
        <p:spPr/>
        <p:txBody>
          <a:bodyPr/>
          <a:lstStyle/>
          <a:p>
            <a:pPr algn="just"/>
            <a:r>
              <a:rPr lang="en-US" sz="1600" dirty="0">
                <a:effectLst/>
                <a:latin typeface="Times New Roman" panose="02020603050405020304" pitchFamily="18" charset="0"/>
                <a:ea typeface="Times New Roman" panose="02020603050405020304" pitchFamily="18" charset="0"/>
              </a:rPr>
              <a:t>Maximum Grades Increase with More Study Hours.</a:t>
            </a:r>
          </a:p>
          <a:p>
            <a:pPr algn="just"/>
            <a:r>
              <a:rPr lang="en-US" sz="1600" dirty="0">
                <a:effectLst/>
                <a:latin typeface="Times New Roman" panose="02020603050405020304" pitchFamily="18" charset="0"/>
                <a:ea typeface="Times New Roman" panose="02020603050405020304" pitchFamily="18" charset="0"/>
              </a:rPr>
              <a:t>Minimum Grades Improve After 20 Hours.</a:t>
            </a:r>
          </a:p>
          <a:p>
            <a:pPr algn="just"/>
            <a:r>
              <a:rPr lang="en-US" sz="1600" dirty="0">
                <a:effectLst/>
                <a:latin typeface="Times New Roman" panose="02020603050405020304" pitchFamily="18" charset="0"/>
                <a:ea typeface="Times New Roman" panose="02020603050405020304" pitchFamily="18" charset="0"/>
              </a:rPr>
              <a:t>Average Grades Rise Consistently.</a:t>
            </a:r>
          </a:p>
          <a:p>
            <a:pPr algn="just"/>
            <a:r>
              <a:rPr lang="en-US" sz="1600" dirty="0">
                <a:effectLst/>
                <a:latin typeface="Times New Roman" panose="02020603050405020304" pitchFamily="18" charset="0"/>
                <a:ea typeface="Times New Roman" panose="02020603050405020304" pitchFamily="18" charset="0"/>
              </a:rPr>
              <a:t>Significant Jump After 30 Hours.</a:t>
            </a:r>
          </a:p>
          <a:p>
            <a:pPr algn="just"/>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Conclusion: The data confirms that more study hours lead to higher grades, with significant improvements in both minimum and average grades after the 30-hour threshold, making it a key point for academic success.</a:t>
            </a:r>
          </a:p>
          <a:p>
            <a:endParaRPr lang="en-US" dirty="0"/>
          </a:p>
        </p:txBody>
      </p:sp>
    </p:spTree>
    <p:extLst>
      <p:ext uri="{BB962C8B-B14F-4D97-AF65-F5344CB8AC3E}">
        <p14:creationId xmlns:p14="http://schemas.microsoft.com/office/powerpoint/2010/main" val="34072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D268-87CF-72A0-9D5E-306192DED25E}"/>
              </a:ext>
            </a:extLst>
          </p:cNvPr>
          <p:cNvSpPr>
            <a:spLocks noGrp="1"/>
          </p:cNvSpPr>
          <p:nvPr>
            <p:ph type="title"/>
          </p:nvPr>
        </p:nvSpPr>
        <p:spPr/>
        <p:txBody>
          <a:bodyPr>
            <a:normAutofit fontScale="90000"/>
          </a:bodyPr>
          <a:lstStyle/>
          <a:p>
            <a:r>
              <a:rPr lang="en-US" sz="3100" b="1" dirty="0">
                <a:effectLst/>
              </a:rPr>
              <a:t>4. How does the variance in grades change as hours studied increase?</a:t>
            </a:r>
            <a:br>
              <a:rPr lang="en-US" sz="1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0E90189C-2262-D6F7-CB7A-A2261D465596}"/>
              </a:ext>
            </a:extLst>
          </p:cNvPr>
          <p:cNvGraphicFramePr>
            <a:graphicFrameLocks noGrp="1"/>
          </p:cNvGraphicFramePr>
          <p:nvPr>
            <p:ph idx="1"/>
            <p:extLst>
              <p:ext uri="{D42A27DB-BD31-4B8C-83A1-F6EECF244321}">
                <p14:modId xmlns:p14="http://schemas.microsoft.com/office/powerpoint/2010/main" val="2757139146"/>
              </p:ext>
            </p:extLst>
          </p:nvPr>
        </p:nvGraphicFramePr>
        <p:xfrm>
          <a:off x="914400" y="1731963"/>
          <a:ext cx="10353675" cy="43945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3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0119-4DDA-0C1C-84CB-B5B852B4E3D3}"/>
              </a:ext>
            </a:extLst>
          </p:cNvPr>
          <p:cNvSpPr>
            <a:spLocks noGrp="1"/>
          </p:cNvSpPr>
          <p:nvPr>
            <p:ph type="title"/>
          </p:nvPr>
        </p:nvSpPr>
        <p:spPr/>
        <p:txBody>
          <a:bodyPr>
            <a:normAutofit/>
          </a:bodyPr>
          <a:lstStyle/>
          <a:p>
            <a:r>
              <a:rPr lang="en-US" sz="2800" dirty="0"/>
              <a:t>Key Findings of Question No. 04</a:t>
            </a:r>
          </a:p>
        </p:txBody>
      </p:sp>
      <p:sp>
        <p:nvSpPr>
          <p:cNvPr id="3" name="Content Placeholder 2">
            <a:extLst>
              <a:ext uri="{FF2B5EF4-FFF2-40B4-BE49-F238E27FC236}">
                <a16:creationId xmlns:a16="http://schemas.microsoft.com/office/drawing/2014/main" id="{F1112506-D6F9-A223-9D9A-09EEC039F76C}"/>
              </a:ext>
            </a:extLst>
          </p:cNvPr>
          <p:cNvSpPr>
            <a:spLocks noGrp="1"/>
          </p:cNvSpPr>
          <p:nvPr>
            <p:ph idx="1"/>
          </p:nvPr>
        </p:nvSpPr>
        <p:spPr/>
        <p:txBody>
          <a:bodyPr>
            <a:normAutofit/>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Increasing Variance with More Study Hours:</a:t>
            </a:r>
          </a:p>
          <a:p>
            <a:pPr marL="0" marR="0" lvl="0" indent="0" algn="just">
              <a:spcBef>
                <a:spcPts val="0"/>
              </a:spcBef>
              <a:spcAft>
                <a:spcPts val="0"/>
              </a:spcAft>
              <a:buSzPts val="1000"/>
              <a:buNone/>
              <a:tabLst>
                <a:tab pos="457200" algn="l"/>
              </a:tabLst>
            </a:pPr>
            <a:r>
              <a:rPr lang="en-US" sz="1600" dirty="0">
                <a:effectLst/>
                <a:latin typeface="Times New Roman" panose="02020603050405020304" pitchFamily="18" charset="0"/>
                <a:ea typeface="Times New Roman" panose="02020603050405020304" pitchFamily="18" charset="0"/>
              </a:rPr>
              <a:t>     Variance in grades rises steadily as study hours increase, particularly between 1-40 hours:</a:t>
            </a:r>
          </a:p>
          <a:p>
            <a:pPr algn="just"/>
            <a:r>
              <a:rPr lang="en-US" sz="1600" dirty="0">
                <a:effectLst/>
                <a:latin typeface="Times New Roman" panose="02020603050405020304" pitchFamily="18" charset="0"/>
                <a:ea typeface="Times New Roman" panose="02020603050405020304" pitchFamily="18" charset="0"/>
              </a:rPr>
              <a:t>1-5 hours: Variance is 66.80, indicating more consistent (but generally low) performance.</a:t>
            </a:r>
          </a:p>
          <a:p>
            <a:pPr algn="just"/>
            <a:r>
              <a:rPr lang="en-US" sz="1600" dirty="0">
                <a:effectLst/>
                <a:latin typeface="Times New Roman" panose="02020603050405020304" pitchFamily="18" charset="0"/>
                <a:ea typeface="Times New Roman" panose="02020603050405020304" pitchFamily="18" charset="0"/>
              </a:rPr>
              <a:t>36-40 hours: Variance jumps to 174.92, suggesting a wider spread of grades, including both high and low performers.</a:t>
            </a:r>
          </a:p>
          <a:p>
            <a:pPr algn="just"/>
            <a:r>
              <a:rPr lang="en-US" sz="1600" dirty="0">
                <a:effectLst/>
                <a:latin typeface="Times New Roman" panose="02020603050405020304" pitchFamily="18" charset="0"/>
                <a:ea typeface="Times New Roman" panose="02020603050405020304" pitchFamily="18" charset="0"/>
              </a:rPr>
              <a:t>Peak Variance Between 26-40 Hours.</a:t>
            </a:r>
          </a:p>
          <a:p>
            <a:pPr algn="just"/>
            <a:r>
              <a:rPr lang="en-US" sz="1600" dirty="0">
                <a:effectLst/>
                <a:latin typeface="Times New Roman" panose="02020603050405020304" pitchFamily="18" charset="0"/>
                <a:ea typeface="Times New Roman" panose="02020603050405020304" pitchFamily="18" charset="0"/>
              </a:rPr>
              <a:t>Decrease in Variance Beyond 40 Hours.</a:t>
            </a:r>
          </a:p>
          <a:p>
            <a:pPr algn="just"/>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Conclusion: Variance in grades increases with study hours up to around 40 hours, reflecting more diverse performance as students spend more time studying. However, beyond 40 hours, variance decreases, indicating that additional study time leads to more consistent results, with fewer extremes in grade distribution.</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9419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5DA6-49AE-ACDA-272B-45BDCAB80B1D}"/>
              </a:ext>
            </a:extLst>
          </p:cNvPr>
          <p:cNvSpPr>
            <a:spLocks noGrp="1"/>
          </p:cNvSpPr>
          <p:nvPr>
            <p:ph type="title"/>
          </p:nvPr>
        </p:nvSpPr>
        <p:spPr>
          <a:xfrm>
            <a:off x="913795" y="609599"/>
            <a:ext cx="10353762" cy="1122849"/>
          </a:xfrm>
        </p:spPr>
        <p:txBody>
          <a:bodyPr>
            <a:normAutofit fontScale="90000"/>
          </a:bodyPr>
          <a:lstStyle/>
          <a:p>
            <a:r>
              <a:rPr lang="en-US" sz="3100" b="1" dirty="0">
                <a:effectLst/>
              </a:rPr>
              <a:t>5.  How does the relationship between study hours and grades vary across different performance levels (e.g., high vs. low achievers)?</a:t>
            </a:r>
            <a:br>
              <a:rPr lang="en-US" sz="1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245B7B83-4814-32ED-ED00-AC73CF899623}"/>
              </a:ext>
            </a:extLst>
          </p:cNvPr>
          <p:cNvGraphicFramePr>
            <a:graphicFrameLocks noGrp="1"/>
          </p:cNvGraphicFramePr>
          <p:nvPr>
            <p:ph idx="1"/>
            <p:extLst>
              <p:ext uri="{D42A27DB-BD31-4B8C-83A1-F6EECF244321}">
                <p14:modId xmlns:p14="http://schemas.microsoft.com/office/powerpoint/2010/main" val="2448582610"/>
              </p:ext>
            </p:extLst>
          </p:nvPr>
        </p:nvGraphicFramePr>
        <p:xfrm>
          <a:off x="1339273" y="1731963"/>
          <a:ext cx="9928802" cy="45164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96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5BB0-915C-0AD6-A849-3F698B36F4C1}"/>
              </a:ext>
            </a:extLst>
          </p:cNvPr>
          <p:cNvSpPr>
            <a:spLocks noGrp="1"/>
          </p:cNvSpPr>
          <p:nvPr>
            <p:ph type="title"/>
          </p:nvPr>
        </p:nvSpPr>
        <p:spPr/>
        <p:txBody>
          <a:bodyPr>
            <a:normAutofit/>
          </a:bodyPr>
          <a:lstStyle/>
          <a:p>
            <a:r>
              <a:rPr lang="en-US" sz="2800" dirty="0">
                <a:effectLst/>
              </a:rPr>
              <a:t>Key insights of Question No. 05</a:t>
            </a:r>
            <a:endParaRPr lang="en-US" sz="2800" dirty="0"/>
          </a:p>
        </p:txBody>
      </p:sp>
      <p:sp>
        <p:nvSpPr>
          <p:cNvPr id="3" name="Content Placeholder 2">
            <a:extLst>
              <a:ext uri="{FF2B5EF4-FFF2-40B4-BE49-F238E27FC236}">
                <a16:creationId xmlns:a16="http://schemas.microsoft.com/office/drawing/2014/main" id="{3E607981-78A3-24D4-B459-C8C938A67CCA}"/>
              </a:ext>
            </a:extLst>
          </p:cNvPr>
          <p:cNvSpPr>
            <a:spLocks noGrp="1"/>
          </p:cNvSpPr>
          <p:nvPr>
            <p:ph idx="1"/>
          </p:nvPr>
        </p:nvSpPr>
        <p:spPr/>
        <p:txBody>
          <a:bodyPr/>
          <a:lstStyle/>
          <a:p>
            <a:pPr marL="0">
              <a:spcBef>
                <a:spcPts val="0"/>
              </a:spcBef>
              <a:spcAft>
                <a:spcPts val="0"/>
              </a:spcAft>
            </a:pPr>
            <a:r>
              <a:rPr lang="en-US" sz="1600" dirty="0"/>
              <a:t>High Achievers Study More:</a:t>
            </a:r>
          </a:p>
          <a:p>
            <a:pPr marL="0" lvl="0" indent="0">
              <a:spcBef>
                <a:spcPts val="0"/>
              </a:spcBef>
              <a:spcAft>
                <a:spcPts val="0"/>
              </a:spcAft>
              <a:buNone/>
              <a:tabLst>
                <a:tab pos="457200" algn="l"/>
              </a:tabLst>
            </a:pPr>
            <a:r>
              <a:rPr lang="en-US" sz="1600" dirty="0"/>
              <a:t>     High achievers study an average of 44 hours per week and score an average grade of 90.38.</a:t>
            </a:r>
          </a:p>
          <a:p>
            <a:pPr marL="342900" lvl="0" indent="-342900">
              <a:spcBef>
                <a:spcPts val="0"/>
              </a:spcBef>
              <a:spcAft>
                <a:spcPts val="0"/>
              </a:spcAft>
              <a:buFont typeface="Symbol" panose="05050102010706020507" pitchFamily="18" charset="2"/>
              <a:buChar char=""/>
              <a:tabLst>
                <a:tab pos="457200" algn="l"/>
              </a:tabLst>
            </a:pPr>
            <a:endParaRPr lang="en-US" sz="1600" dirty="0"/>
          </a:p>
          <a:p>
            <a:pPr marL="0">
              <a:spcBef>
                <a:spcPts val="0"/>
              </a:spcBef>
              <a:spcAft>
                <a:spcPts val="0"/>
              </a:spcAft>
            </a:pPr>
            <a:r>
              <a:rPr lang="en-US" sz="1600" dirty="0"/>
              <a:t>2. Average Achievers:</a:t>
            </a:r>
          </a:p>
          <a:p>
            <a:pPr marL="0" indent="0">
              <a:spcBef>
                <a:spcPts val="0"/>
              </a:spcBef>
              <a:spcAft>
                <a:spcPts val="0"/>
              </a:spcAft>
              <a:buNone/>
            </a:pPr>
            <a:r>
              <a:rPr lang="en-US" sz="1600" dirty="0"/>
              <a:t>     Average achievers study around 35 hours per week and achieve a grade of 64.30.</a:t>
            </a:r>
          </a:p>
          <a:p>
            <a:pPr marL="0" indent="0">
              <a:spcBef>
                <a:spcPts val="0"/>
              </a:spcBef>
              <a:spcAft>
                <a:spcPts val="0"/>
              </a:spcAft>
              <a:buNone/>
            </a:pPr>
            <a:endParaRPr lang="en-US" sz="1600" dirty="0"/>
          </a:p>
          <a:p>
            <a:pPr marL="0">
              <a:spcBef>
                <a:spcPts val="0"/>
              </a:spcBef>
              <a:spcAft>
                <a:spcPts val="0"/>
              </a:spcAft>
            </a:pPr>
            <a:r>
              <a:rPr lang="en-US" sz="1600" dirty="0"/>
              <a:t>Low Achievers Study Significantly Less:</a:t>
            </a:r>
          </a:p>
          <a:p>
            <a:pPr marL="0" lvl="0" indent="0">
              <a:spcBef>
                <a:spcPts val="0"/>
              </a:spcBef>
              <a:spcAft>
                <a:spcPts val="0"/>
              </a:spcAft>
              <a:buNone/>
              <a:tabLst>
                <a:tab pos="457200" algn="l"/>
              </a:tabLst>
            </a:pPr>
            <a:r>
              <a:rPr lang="en-US" sz="1600" dirty="0"/>
              <a:t>     Low achievers study only 14.7 hours per week and score an average grade of 25.27.</a:t>
            </a:r>
          </a:p>
          <a:p>
            <a:pPr marL="0" indent="0">
              <a:spcBef>
                <a:spcPts val="0"/>
              </a:spcBef>
              <a:spcAft>
                <a:spcPts val="0"/>
              </a:spcAft>
              <a:buNone/>
            </a:pPr>
            <a:endParaRPr lang="en-US" sz="1600" dirty="0"/>
          </a:p>
          <a:p>
            <a:pPr marL="0">
              <a:spcBef>
                <a:spcPts val="0"/>
              </a:spcBef>
              <a:spcAft>
                <a:spcPts val="0"/>
              </a:spcAft>
            </a:pPr>
            <a:r>
              <a:rPr lang="en-US" sz="1600" dirty="0"/>
              <a:t>Conclusion: The data shows a strong positive correlation between study hours and grades across performance levels. High achievers dedicate significantly more time to studying, resulting in much higher grades, while low achievers study far less and achieve lower scores. This highlights the importance of study time in driving academic success.</a:t>
            </a:r>
          </a:p>
          <a:p>
            <a:pPr marL="0" marR="0" indent="0">
              <a:spcBef>
                <a:spcPts val="0"/>
              </a:spcBef>
              <a:spcAft>
                <a:spcPts val="0"/>
              </a:spcAft>
              <a:buNone/>
            </a:pPr>
            <a:endParaRPr lang="en-US" dirty="0"/>
          </a:p>
        </p:txBody>
      </p:sp>
    </p:spTree>
    <p:extLst>
      <p:ext uri="{BB962C8B-B14F-4D97-AF65-F5344CB8AC3E}">
        <p14:creationId xmlns:p14="http://schemas.microsoft.com/office/powerpoint/2010/main" val="42901299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1000"/>
                                        <p:tgtEl>
                                          <p:spTgt spid="3">
                                            <p:txEl>
                                              <p:pRg st="9" end="9"/>
                                            </p:txEl>
                                          </p:spTgt>
                                        </p:tgtEl>
                                      </p:cBhvr>
                                    </p:animEffect>
                                    <p:anim calcmode="lin" valueType="num">
                                      <p:cBhvr>
                                        <p:cTn id="5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EDF9-0863-7ACF-DC35-939FB0FDE2E9}"/>
              </a:ext>
            </a:extLst>
          </p:cNvPr>
          <p:cNvSpPr>
            <a:spLocks noGrp="1"/>
          </p:cNvSpPr>
          <p:nvPr>
            <p:ph type="title"/>
          </p:nvPr>
        </p:nvSpPr>
        <p:spPr>
          <a:xfrm>
            <a:off x="433504" y="397163"/>
            <a:ext cx="10353762" cy="970450"/>
          </a:xfrm>
        </p:spPr>
        <p:txBody>
          <a:bodyPr/>
          <a:lstStyle/>
          <a:p>
            <a:r>
              <a:rPr lang="en-US" sz="2800" dirty="0">
                <a:effectLst/>
              </a:rPr>
              <a:t>Final Conclusion</a:t>
            </a:r>
          </a:p>
        </p:txBody>
      </p:sp>
      <p:sp>
        <p:nvSpPr>
          <p:cNvPr id="3" name="Content Placeholder 2">
            <a:extLst>
              <a:ext uri="{FF2B5EF4-FFF2-40B4-BE49-F238E27FC236}">
                <a16:creationId xmlns:a16="http://schemas.microsoft.com/office/drawing/2014/main" id="{34113249-8105-C081-AB74-12E25798B6DC}"/>
              </a:ext>
            </a:extLst>
          </p:cNvPr>
          <p:cNvSpPr>
            <a:spLocks noGrp="1"/>
          </p:cNvSpPr>
          <p:nvPr>
            <p:ph idx="1"/>
          </p:nvPr>
        </p:nvSpPr>
        <p:spPr/>
        <p:txBody>
          <a:bodyPr/>
          <a:lstStyle/>
          <a:p>
            <a:pPr marL="0" marR="0">
              <a:spcBef>
                <a:spcPts val="0"/>
              </a:spcBef>
              <a:spcAft>
                <a:spcPts val="0"/>
              </a:spcAft>
            </a:pPr>
            <a:r>
              <a:rPr lang="en-US" sz="1600" dirty="0"/>
              <a:t>This project highlights the strong relationship between study hours and academic performance, demonstrating that increased study time generally leads to better grades. Key findings show that:</a:t>
            </a:r>
          </a:p>
          <a:p>
            <a:pPr marL="0" marR="0">
              <a:spcBef>
                <a:spcPts val="0"/>
              </a:spcBef>
              <a:spcAft>
                <a:spcPts val="0"/>
              </a:spcAft>
            </a:pPr>
            <a:endParaRPr lang="en-US" sz="1600" dirty="0"/>
          </a:p>
          <a:p>
            <a:pPr marL="342900" marR="0" lvl="0" indent="-342900">
              <a:spcBef>
                <a:spcPts val="0"/>
              </a:spcBef>
              <a:spcAft>
                <a:spcPts val="0"/>
              </a:spcAft>
              <a:buFont typeface="+mj-lt"/>
              <a:buAutoNum type="arabicPeriod"/>
              <a:tabLst>
                <a:tab pos="457200" algn="l"/>
              </a:tabLst>
            </a:pPr>
            <a:r>
              <a:rPr lang="en-US" sz="1600" dirty="0"/>
              <a:t>More study hours result in higher average grades, with significant improvements observed after 30 hours of study per week.</a:t>
            </a:r>
          </a:p>
          <a:p>
            <a:pPr marL="342900" marR="0" lvl="0" indent="-342900">
              <a:spcBef>
                <a:spcPts val="0"/>
              </a:spcBef>
              <a:spcAft>
                <a:spcPts val="0"/>
              </a:spcAft>
              <a:buFont typeface="+mj-lt"/>
              <a:buAutoNum type="arabicPeriod"/>
              <a:tabLst>
                <a:tab pos="457200" algn="l"/>
              </a:tabLst>
            </a:pPr>
            <a:r>
              <a:rPr lang="en-US" sz="1600" dirty="0"/>
              <a:t>High achievers dedicate significantly more time to studying, averaging 44 hours per week, while low achievers study far less, leading to lower grades.</a:t>
            </a:r>
          </a:p>
          <a:p>
            <a:pPr marL="342900" marR="0" lvl="0" indent="-342900">
              <a:spcBef>
                <a:spcPts val="0"/>
              </a:spcBef>
              <a:spcAft>
                <a:spcPts val="0"/>
              </a:spcAft>
              <a:buFont typeface="+mj-lt"/>
              <a:buAutoNum type="arabicPeriod"/>
              <a:tabLst>
                <a:tab pos="457200" algn="l"/>
              </a:tabLst>
            </a:pPr>
            <a:r>
              <a:rPr lang="en-US" sz="1600" dirty="0"/>
              <a:t>The data also shows diminishing returns beyond 40 hours, where the improvement in grades becomes less dramatic, indicating that both quality and quantity of study time are important.</a:t>
            </a:r>
          </a:p>
          <a:p>
            <a:pPr marL="151200" marR="0" indent="0">
              <a:spcBef>
                <a:spcPts val="0"/>
              </a:spcBef>
              <a:spcAft>
                <a:spcPts val="0"/>
              </a:spcAft>
              <a:buNone/>
            </a:pPr>
            <a:r>
              <a:rPr lang="en-US" sz="1600" dirty="0"/>
              <a:t> </a:t>
            </a:r>
          </a:p>
          <a:p>
            <a:pPr marL="0" marR="0">
              <a:spcBef>
                <a:spcPts val="0"/>
              </a:spcBef>
              <a:spcAft>
                <a:spcPts val="0"/>
              </a:spcAft>
            </a:pPr>
            <a:r>
              <a:rPr lang="en-US" sz="1600" dirty="0"/>
              <a:t>Ultimately, this project emphasizes the value of consistent, focused study sessions to achieve academic success. It also suggests that students should aim for a balanced approach to studying—investing enough hours while maintaining effective study habits to optimize performance.</a:t>
            </a:r>
          </a:p>
          <a:p>
            <a:endParaRPr lang="en-US" dirty="0"/>
          </a:p>
        </p:txBody>
      </p:sp>
    </p:spTree>
    <p:extLst>
      <p:ext uri="{BB962C8B-B14F-4D97-AF65-F5344CB8AC3E}">
        <p14:creationId xmlns:p14="http://schemas.microsoft.com/office/powerpoint/2010/main" val="41359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929E-B4DE-8095-C614-0441628334AD}"/>
              </a:ext>
            </a:extLst>
          </p:cNvPr>
          <p:cNvSpPr>
            <a:spLocks noGrp="1"/>
          </p:cNvSpPr>
          <p:nvPr>
            <p:ph type="ctrTitle"/>
          </p:nvPr>
        </p:nvSpPr>
        <p:spPr>
          <a:xfrm>
            <a:off x="2331720" y="365760"/>
            <a:ext cx="7528560" cy="977074"/>
          </a:xfrm>
        </p:spPr>
        <p:txBody>
          <a:bodyPr/>
          <a:lstStyle/>
          <a:p>
            <a:r>
              <a:rPr lang="en-US" dirty="0"/>
              <a:t>Project </a:t>
            </a:r>
          </a:p>
        </p:txBody>
      </p:sp>
      <p:sp>
        <p:nvSpPr>
          <p:cNvPr id="3" name="Subtitle 2">
            <a:extLst>
              <a:ext uri="{FF2B5EF4-FFF2-40B4-BE49-F238E27FC236}">
                <a16:creationId xmlns:a16="http://schemas.microsoft.com/office/drawing/2014/main" id="{595D12AB-9774-FE73-C631-8FB16561964F}"/>
              </a:ext>
            </a:extLst>
          </p:cNvPr>
          <p:cNvSpPr>
            <a:spLocks noGrp="1"/>
          </p:cNvSpPr>
          <p:nvPr>
            <p:ph type="subTitle" idx="1"/>
          </p:nvPr>
        </p:nvSpPr>
        <p:spPr>
          <a:xfrm>
            <a:off x="1553573" y="1342834"/>
            <a:ext cx="9440034" cy="4993958"/>
          </a:xfrm>
        </p:spPr>
        <p:txBody>
          <a:bodyPr>
            <a:normAutofit/>
          </a:bodyPr>
          <a:lstStyle/>
          <a:p>
            <a:r>
              <a:rPr lang="en-US" dirty="0"/>
              <a:t>Correlation Between Hours Studied and Grades.</a:t>
            </a:r>
          </a:p>
          <a:p>
            <a:endParaRPr lang="en-US" dirty="0"/>
          </a:p>
          <a:p>
            <a:endParaRPr lang="en-US" dirty="0"/>
          </a:p>
          <a:p>
            <a:pPr>
              <a:spcBef>
                <a:spcPts val="0"/>
              </a:spcBef>
              <a:spcAft>
                <a:spcPts val="0"/>
              </a:spcAft>
            </a:pPr>
            <a:r>
              <a:rPr lang="en-US" sz="1500" dirty="0">
                <a:solidFill>
                  <a:schemeClr val="tx2"/>
                </a:solidFill>
              </a:rPr>
              <a:t>Submitted to:</a:t>
            </a:r>
          </a:p>
          <a:p>
            <a:pPr>
              <a:spcBef>
                <a:spcPts val="0"/>
              </a:spcBef>
              <a:spcAft>
                <a:spcPts val="0"/>
              </a:spcAft>
            </a:pPr>
            <a:r>
              <a:rPr lang="en-US" sz="1800" b="1" dirty="0">
                <a:solidFill>
                  <a:schemeClr val="tx2"/>
                </a:solidFill>
              </a:rPr>
              <a:t>Md. </a:t>
            </a:r>
            <a:r>
              <a:rPr lang="en-US" sz="1800" b="1" dirty="0" err="1">
                <a:solidFill>
                  <a:schemeClr val="tx2"/>
                </a:solidFill>
              </a:rPr>
              <a:t>Erfan</a:t>
            </a:r>
            <a:endParaRPr lang="en-US" sz="1800" b="1" dirty="0">
              <a:solidFill>
                <a:schemeClr val="tx2"/>
              </a:solidFill>
            </a:endParaRPr>
          </a:p>
          <a:p>
            <a:pPr>
              <a:spcBef>
                <a:spcPts val="0"/>
              </a:spcBef>
              <a:spcAft>
                <a:spcPts val="0"/>
              </a:spcAft>
            </a:pPr>
            <a:r>
              <a:rPr lang="en-US" sz="1600" dirty="0">
                <a:solidFill>
                  <a:schemeClr val="tx2"/>
                </a:solidFill>
              </a:rPr>
              <a:t>Assistant Professor &amp; Chairman </a:t>
            </a:r>
          </a:p>
          <a:p>
            <a:pPr>
              <a:spcBef>
                <a:spcPts val="0"/>
              </a:spcBef>
              <a:spcAft>
                <a:spcPts val="0"/>
              </a:spcAft>
            </a:pPr>
            <a:r>
              <a:rPr lang="en-US" sz="1600" dirty="0">
                <a:solidFill>
                  <a:schemeClr val="tx2"/>
                </a:solidFill>
              </a:rPr>
              <a:t>Department of Computer Science and Technology</a:t>
            </a:r>
          </a:p>
          <a:p>
            <a:pPr>
              <a:spcBef>
                <a:spcPts val="0"/>
              </a:spcBef>
              <a:spcAft>
                <a:spcPts val="0"/>
              </a:spcAft>
            </a:pPr>
            <a:r>
              <a:rPr lang="en-US" sz="1600" dirty="0">
                <a:solidFill>
                  <a:schemeClr val="tx2"/>
                </a:solidFill>
              </a:rPr>
              <a:t>University of Barishal.</a:t>
            </a:r>
          </a:p>
          <a:p>
            <a:pPr>
              <a:spcBef>
                <a:spcPts val="0"/>
              </a:spcBef>
              <a:spcAft>
                <a:spcPts val="0"/>
              </a:spcAft>
            </a:pPr>
            <a:endParaRPr lang="en-US" sz="1600" dirty="0">
              <a:solidFill>
                <a:schemeClr val="tx2"/>
              </a:solidFill>
            </a:endParaRPr>
          </a:p>
          <a:p>
            <a:pPr>
              <a:spcBef>
                <a:spcPts val="0"/>
              </a:spcBef>
              <a:spcAft>
                <a:spcPts val="0"/>
              </a:spcAft>
            </a:pPr>
            <a:endParaRPr lang="en-US" sz="1600" dirty="0">
              <a:solidFill>
                <a:schemeClr val="tx2"/>
              </a:solidFill>
            </a:endParaRPr>
          </a:p>
          <a:p>
            <a:pPr>
              <a:spcBef>
                <a:spcPts val="0"/>
              </a:spcBef>
              <a:spcAft>
                <a:spcPts val="0"/>
              </a:spcAft>
            </a:pPr>
            <a:r>
              <a:rPr lang="en-US" sz="1500" dirty="0">
                <a:solidFill>
                  <a:schemeClr val="tx2"/>
                </a:solidFill>
              </a:rPr>
              <a:t>Submitted by: </a:t>
            </a:r>
          </a:p>
          <a:p>
            <a:pPr>
              <a:spcBef>
                <a:spcPts val="0"/>
              </a:spcBef>
              <a:spcAft>
                <a:spcPts val="0"/>
              </a:spcAft>
            </a:pPr>
            <a:r>
              <a:rPr lang="en-US" sz="1800" dirty="0">
                <a:solidFill>
                  <a:schemeClr val="tx2"/>
                </a:solidFill>
              </a:rPr>
              <a:t>Hasibul Hossain</a:t>
            </a:r>
          </a:p>
          <a:p>
            <a:pPr>
              <a:spcBef>
                <a:spcPts val="0"/>
              </a:spcBef>
              <a:spcAft>
                <a:spcPts val="0"/>
              </a:spcAft>
            </a:pPr>
            <a:r>
              <a:rPr lang="en-US" sz="1600" dirty="0">
                <a:solidFill>
                  <a:schemeClr val="tx2"/>
                </a:solidFill>
              </a:rPr>
              <a:t>Roll: 01-033-10</a:t>
            </a:r>
          </a:p>
          <a:p>
            <a:pPr>
              <a:spcBef>
                <a:spcPts val="0"/>
              </a:spcBef>
              <a:spcAft>
                <a:spcPts val="0"/>
              </a:spcAft>
            </a:pPr>
            <a:r>
              <a:rPr lang="en-US" sz="1600" dirty="0">
                <a:solidFill>
                  <a:schemeClr val="tx2"/>
                </a:solidFill>
              </a:rPr>
              <a:t>Batch: 33</a:t>
            </a:r>
          </a:p>
          <a:p>
            <a:pPr>
              <a:spcBef>
                <a:spcPts val="0"/>
              </a:spcBef>
              <a:spcAft>
                <a:spcPts val="0"/>
              </a:spcAft>
            </a:pPr>
            <a:r>
              <a:rPr lang="en-US" sz="1600" dirty="0">
                <a:solidFill>
                  <a:schemeClr val="tx2"/>
                </a:solidFill>
              </a:rPr>
              <a:t>Submission Date: 8th October 2024.</a:t>
            </a:r>
          </a:p>
          <a:p>
            <a:pPr marL="0" marR="0" algn="ctr">
              <a:spcBef>
                <a:spcPts val="0"/>
              </a:spcBef>
              <a:spcAft>
                <a:spcPts val="0"/>
              </a:spcAft>
            </a:pPr>
            <a:endParaRPr lang="en-US" sz="1600" dirty="0">
              <a:solidFill>
                <a:schemeClr val="tx2"/>
              </a:solidFill>
              <a:latin typeface="+mj-lt"/>
              <a:ea typeface="+mj-ea"/>
            </a:endParaRPr>
          </a:p>
        </p:txBody>
      </p:sp>
    </p:spTree>
    <p:extLst>
      <p:ext uri="{BB962C8B-B14F-4D97-AF65-F5344CB8AC3E}">
        <p14:creationId xmlns:p14="http://schemas.microsoft.com/office/powerpoint/2010/main" val="326719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1000"/>
                                        <p:tgtEl>
                                          <p:spTgt spid="3">
                                            <p:txEl>
                                              <p:pRg st="10" end="10"/>
                                            </p:txEl>
                                          </p:spTgt>
                                        </p:tgtEl>
                                      </p:cBhvr>
                                    </p:animEffect>
                                    <p:anim calcmode="lin" valueType="num">
                                      <p:cBhvr>
                                        <p:cTn id="3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anim calcmode="lin" valueType="num">
                                      <p:cBhvr>
                                        <p:cTn id="4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1000"/>
                                        <p:tgtEl>
                                          <p:spTgt spid="3">
                                            <p:txEl>
                                              <p:pRg st="12" end="12"/>
                                            </p:txEl>
                                          </p:spTgt>
                                        </p:tgtEl>
                                      </p:cBhvr>
                                    </p:animEffect>
                                    <p:anim calcmode="lin" valueType="num">
                                      <p:cBhvr>
                                        <p:cTn id="4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1000"/>
                                        <p:tgtEl>
                                          <p:spTgt spid="3">
                                            <p:txEl>
                                              <p:pRg st="13" end="13"/>
                                            </p:txEl>
                                          </p:spTgt>
                                        </p:tgtEl>
                                      </p:cBhvr>
                                    </p:animEffect>
                                    <p:anim calcmode="lin" valueType="num">
                                      <p:cBhvr>
                                        <p:cTn id="5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1000"/>
                                        <p:tgtEl>
                                          <p:spTgt spid="3">
                                            <p:txEl>
                                              <p:pRg st="14" end="14"/>
                                            </p:txEl>
                                          </p:spTgt>
                                        </p:tgtEl>
                                      </p:cBhvr>
                                    </p:animEffect>
                                    <p:anim calcmode="lin" valueType="num">
                                      <p:cBhvr>
                                        <p:cTn id="5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A8EE-D94C-62DB-BCEF-0073639FBBB3}"/>
              </a:ext>
            </a:extLst>
          </p:cNvPr>
          <p:cNvSpPr>
            <a:spLocks noGrp="1"/>
          </p:cNvSpPr>
          <p:nvPr>
            <p:ph type="title"/>
          </p:nvPr>
        </p:nvSpPr>
        <p:spPr/>
        <p:txBody>
          <a:bodyPr>
            <a:normAutofit fontScale="90000"/>
          </a:bodyPr>
          <a:lstStyle/>
          <a:p>
            <a:r>
              <a:rPr lang="en-US" sz="3100" b="1" dirty="0"/>
              <a:t>Introduction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E515F44F-A327-D4E4-AD70-7F524611ACB5}"/>
              </a:ext>
            </a:extLst>
          </p:cNvPr>
          <p:cNvSpPr>
            <a:spLocks noGrp="1"/>
          </p:cNvSpPr>
          <p:nvPr>
            <p:ph idx="1"/>
          </p:nvPr>
        </p:nvSpPr>
        <p:spPr>
          <a:xfrm>
            <a:off x="913795" y="1580050"/>
            <a:ext cx="10353762" cy="2068406"/>
          </a:xfrm>
        </p:spPr>
        <p:txBody>
          <a:bodyPr/>
          <a:lstStyle/>
          <a:p>
            <a:endParaRPr lang="en-US" dirty="0"/>
          </a:p>
          <a:p>
            <a:pPr algn="just"/>
            <a:endParaRPr lang="en-US" sz="2000" dirty="0"/>
          </a:p>
          <a:p>
            <a:pPr algn="just"/>
            <a:r>
              <a:rPr lang="en-US" sz="2000" dirty="0"/>
              <a:t>This project aims to analyze how the number of study hours impacts students' academic performance, providing insights into how study habits influence grades.</a:t>
            </a:r>
          </a:p>
          <a:p>
            <a:endParaRPr lang="en-US" dirty="0"/>
          </a:p>
        </p:txBody>
      </p:sp>
    </p:spTree>
    <p:extLst>
      <p:ext uri="{BB962C8B-B14F-4D97-AF65-F5344CB8AC3E}">
        <p14:creationId xmlns:p14="http://schemas.microsoft.com/office/powerpoint/2010/main" val="13002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085-E7F3-7F64-9CA6-1E8BB6BB68EB}"/>
              </a:ext>
            </a:extLst>
          </p:cNvPr>
          <p:cNvSpPr>
            <a:spLocks noGrp="1"/>
          </p:cNvSpPr>
          <p:nvPr>
            <p:ph type="title"/>
          </p:nvPr>
        </p:nvSpPr>
        <p:spPr/>
        <p:txBody>
          <a:bodyPr>
            <a:normAutofit/>
          </a:bodyPr>
          <a:lstStyle/>
          <a:p>
            <a:r>
              <a:rPr lang="en-US" sz="2800" b="1" dirty="0"/>
              <a:t>Research Questions</a:t>
            </a:r>
          </a:p>
        </p:txBody>
      </p:sp>
      <p:sp>
        <p:nvSpPr>
          <p:cNvPr id="3" name="Content Placeholder 2">
            <a:extLst>
              <a:ext uri="{FF2B5EF4-FFF2-40B4-BE49-F238E27FC236}">
                <a16:creationId xmlns:a16="http://schemas.microsoft.com/office/drawing/2014/main" id="{666D9928-9EF6-1B73-0C96-6BB1C880D99A}"/>
              </a:ext>
            </a:extLst>
          </p:cNvPr>
          <p:cNvSpPr>
            <a:spLocks noGrp="1"/>
          </p:cNvSpPr>
          <p:nvPr>
            <p:ph idx="1"/>
          </p:nvPr>
        </p:nvSpPr>
        <p:spPr/>
        <p:txBody>
          <a:bodyPr/>
          <a:lstStyle/>
          <a:p>
            <a:pPr marL="0" marR="0" algn="just">
              <a:lnSpc>
                <a:spcPct val="115000"/>
              </a:lnSpc>
              <a:spcBef>
                <a:spcPts val="0"/>
              </a:spcBef>
              <a:spcAft>
                <a:spcPts val="0"/>
              </a:spcAft>
            </a:pPr>
            <a:r>
              <a:rPr lang="en-US" dirty="0"/>
              <a:t>1. What is the average grade for different ranges of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2. What percentage of students score above 75 based on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3. What is the minimum, maximum and average grades achieved based on the number of hours studied?</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4. How does the variance in grades change as hours studied increase?</a:t>
            </a:r>
          </a:p>
          <a:p>
            <a:pPr marL="0" marR="0" algn="just">
              <a:lnSpc>
                <a:spcPct val="115000"/>
              </a:lnSpc>
              <a:spcBef>
                <a:spcPts val="0"/>
              </a:spcBef>
              <a:spcAft>
                <a:spcPts val="0"/>
              </a:spcAft>
            </a:pPr>
            <a:endParaRPr lang="en-US" dirty="0"/>
          </a:p>
          <a:p>
            <a:pPr marL="0" marR="0" algn="just">
              <a:lnSpc>
                <a:spcPct val="115000"/>
              </a:lnSpc>
              <a:spcBef>
                <a:spcPts val="0"/>
              </a:spcBef>
              <a:spcAft>
                <a:spcPts val="0"/>
              </a:spcAft>
            </a:pPr>
            <a:r>
              <a:rPr lang="en-US" dirty="0"/>
              <a:t>5.  How does the relationship between study hours and grades vary across different performance levels (e.g., high vs. low achievers)?</a:t>
            </a:r>
          </a:p>
          <a:p>
            <a:endParaRPr lang="en-US" dirty="0"/>
          </a:p>
        </p:txBody>
      </p:sp>
    </p:spTree>
    <p:extLst>
      <p:ext uri="{BB962C8B-B14F-4D97-AF65-F5344CB8AC3E}">
        <p14:creationId xmlns:p14="http://schemas.microsoft.com/office/powerpoint/2010/main" val="16309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EBD0-8D8C-B34E-F98D-B2B40E33EBAA}"/>
              </a:ext>
            </a:extLst>
          </p:cNvPr>
          <p:cNvSpPr>
            <a:spLocks noGrp="1"/>
          </p:cNvSpPr>
          <p:nvPr>
            <p:ph type="title"/>
          </p:nvPr>
        </p:nvSpPr>
        <p:spPr/>
        <p:txBody>
          <a:bodyPr/>
          <a:lstStyle/>
          <a:p>
            <a:r>
              <a:rPr lang="en-US" sz="2800" b="1" dirty="0"/>
              <a:t>Data</a:t>
            </a:r>
            <a:r>
              <a:rPr lang="en-US" dirty="0"/>
              <a:t> </a:t>
            </a:r>
            <a:r>
              <a:rPr lang="en-US" sz="2800" b="1" dirty="0"/>
              <a:t>Overview</a:t>
            </a:r>
            <a:endParaRPr lang="en-US" b="1" dirty="0"/>
          </a:p>
        </p:txBody>
      </p:sp>
      <p:graphicFrame>
        <p:nvGraphicFramePr>
          <p:cNvPr id="4" name="Content Placeholder 3">
            <a:extLst>
              <a:ext uri="{FF2B5EF4-FFF2-40B4-BE49-F238E27FC236}">
                <a16:creationId xmlns:a16="http://schemas.microsoft.com/office/drawing/2014/main" id="{D563D00E-2901-C424-4604-5E68E95D7B1A}"/>
              </a:ext>
            </a:extLst>
          </p:cNvPr>
          <p:cNvGraphicFramePr>
            <a:graphicFrameLocks noGrp="1"/>
          </p:cNvGraphicFramePr>
          <p:nvPr>
            <p:ph idx="1"/>
            <p:extLst>
              <p:ext uri="{D42A27DB-BD31-4B8C-83A1-F6EECF244321}">
                <p14:modId xmlns:p14="http://schemas.microsoft.com/office/powerpoint/2010/main" val="3906377773"/>
              </p:ext>
            </p:extLst>
          </p:nvPr>
        </p:nvGraphicFramePr>
        <p:xfrm>
          <a:off x="4465637" y="1956817"/>
          <a:ext cx="3251200" cy="3016757"/>
        </p:xfrm>
        <a:graphic>
          <a:graphicData uri="http://schemas.openxmlformats.org/drawingml/2006/table">
            <a:tbl>
              <a:tblPr>
                <a:tableStyleId>{5C22544A-7EE6-4342-B048-85BDC9FD1C3A}</a:tableStyleId>
              </a:tblPr>
              <a:tblGrid>
                <a:gridCol w="886691">
                  <a:extLst>
                    <a:ext uri="{9D8B030D-6E8A-4147-A177-3AD203B41FA5}">
                      <a16:colId xmlns:a16="http://schemas.microsoft.com/office/drawing/2014/main" val="394379120"/>
                    </a:ext>
                  </a:extLst>
                </a:gridCol>
                <a:gridCol w="1144117">
                  <a:extLst>
                    <a:ext uri="{9D8B030D-6E8A-4147-A177-3AD203B41FA5}">
                      <a16:colId xmlns:a16="http://schemas.microsoft.com/office/drawing/2014/main" val="1052029475"/>
                    </a:ext>
                  </a:extLst>
                </a:gridCol>
                <a:gridCol w="1220392">
                  <a:extLst>
                    <a:ext uri="{9D8B030D-6E8A-4147-A177-3AD203B41FA5}">
                      <a16:colId xmlns:a16="http://schemas.microsoft.com/office/drawing/2014/main" val="1687297859"/>
                    </a:ext>
                  </a:extLst>
                </a:gridCol>
              </a:tblGrid>
              <a:tr h="529102">
                <a:tc gridSpan="3">
                  <a:txBody>
                    <a:bodyPr/>
                    <a:lstStyle/>
                    <a:p>
                      <a:pPr algn="ctr" fontAlgn="ctr"/>
                      <a:r>
                        <a:rPr lang="en-US" sz="1400" u="none" strike="noStrike" dirty="0">
                          <a:effectLst/>
                        </a:rPr>
                        <a:t>Correlation Between Hours Studied and Grades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00B0F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0861236"/>
                  </a:ext>
                </a:extLst>
              </a:tr>
              <a:tr h="231049">
                <a:tc>
                  <a:txBody>
                    <a:bodyPr/>
                    <a:lstStyle/>
                    <a:p>
                      <a:pPr algn="ctr" fontAlgn="t"/>
                      <a:r>
                        <a:rPr lang="en-US" sz="1100" u="none" strike="noStrike" dirty="0">
                          <a:effectLst/>
                        </a:rPr>
                        <a:t>Student ID</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tc>
                  <a:txBody>
                    <a:bodyPr/>
                    <a:lstStyle/>
                    <a:p>
                      <a:pPr algn="ctr" fontAlgn="t"/>
                      <a:r>
                        <a:rPr lang="en-US" sz="1100" u="none" strike="noStrike" dirty="0">
                          <a:effectLst/>
                        </a:rPr>
                        <a:t>Hours Studied</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tc>
                  <a:txBody>
                    <a:bodyPr/>
                    <a:lstStyle/>
                    <a:p>
                      <a:pPr algn="ctr" fontAlgn="t"/>
                      <a:r>
                        <a:rPr lang="en-US" sz="1100" u="none" strike="noStrike" dirty="0">
                          <a:effectLst/>
                        </a:rPr>
                        <a:t>Grade</a:t>
                      </a:r>
                      <a:endParaRPr lang="en-US" sz="1100" b="1" i="0" u="none" strike="noStrike" dirty="0">
                        <a:solidFill>
                          <a:srgbClr val="000000"/>
                        </a:solidFill>
                        <a:effectLst/>
                        <a:latin typeface="Calibri" panose="020F0502020204030204" pitchFamily="34" charset="0"/>
                      </a:endParaRPr>
                    </a:p>
                  </a:txBody>
                  <a:tcPr marL="9525" marR="9525" marT="9525" marB="0">
                    <a:solidFill>
                      <a:schemeClr val="accent6">
                        <a:lumMod val="60000"/>
                        <a:lumOff val="40000"/>
                      </a:schemeClr>
                    </a:solidFill>
                  </a:tcPr>
                </a:tc>
                <a:extLst>
                  <a:ext uri="{0D108BD9-81ED-4DB2-BD59-A6C34878D82A}">
                    <a16:rowId xmlns:a16="http://schemas.microsoft.com/office/drawing/2014/main" val="3115670659"/>
                  </a:ext>
                </a:extLst>
              </a:tr>
              <a:tr h="231049">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87.64279672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45029901"/>
                  </a:ext>
                </a:extLst>
              </a:tr>
              <a:tr h="23104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57.67366904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53188"/>
                  </a:ext>
                </a:extLst>
              </a:tr>
              <a:tr h="23104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4.926686013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532933185"/>
                  </a:ext>
                </a:extLst>
              </a:tr>
              <a:tr h="231049">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87.68061343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98083793"/>
                  </a:ext>
                </a:extLst>
              </a:tr>
              <a:tr h="23104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707396873"/>
                  </a:ext>
                </a:extLst>
              </a:tr>
              <a:tr h="231049">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44.28904463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002459088"/>
                  </a:ext>
                </a:extLst>
              </a:tr>
              <a:tr h="231049">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82.8184057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281754236"/>
                  </a:ext>
                </a:extLst>
              </a:tr>
              <a:tr h="231049">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46.02458239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18404878"/>
                  </a:ext>
                </a:extLst>
              </a:tr>
              <a:tr h="231049">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39.12661053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706742021"/>
                  </a:ext>
                </a:extLst>
              </a:tr>
              <a:tr h="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100" u="none" strike="noStrike" dirty="0">
                          <a:effectLst/>
                        </a:rPr>
                        <a:t>43.00527774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348991934"/>
                  </a:ext>
                </a:extLst>
              </a:tr>
            </a:tbl>
          </a:graphicData>
        </a:graphic>
      </p:graphicFrame>
    </p:spTree>
    <p:extLst>
      <p:ext uri="{BB962C8B-B14F-4D97-AF65-F5344CB8AC3E}">
        <p14:creationId xmlns:p14="http://schemas.microsoft.com/office/powerpoint/2010/main" val="346284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294-B2F9-0EF0-4BCD-F440F92845A8}"/>
              </a:ext>
            </a:extLst>
          </p:cNvPr>
          <p:cNvSpPr>
            <a:spLocks noGrp="1"/>
          </p:cNvSpPr>
          <p:nvPr>
            <p:ph type="title"/>
          </p:nvPr>
        </p:nvSpPr>
        <p:spPr>
          <a:xfrm>
            <a:off x="914400" y="444415"/>
            <a:ext cx="10353762" cy="970450"/>
          </a:xfrm>
        </p:spPr>
        <p:txBody>
          <a:bodyPr>
            <a:noAutofit/>
          </a:bodyPr>
          <a:lstStyle/>
          <a:p>
            <a:r>
              <a:rPr lang="en-US" sz="2800" b="1" dirty="0">
                <a:effectLst/>
              </a:rPr>
              <a:t>1. What is the average grade for different ranges of hours studied?</a:t>
            </a:r>
          </a:p>
        </p:txBody>
      </p:sp>
      <p:graphicFrame>
        <p:nvGraphicFramePr>
          <p:cNvPr id="4" name="Content Placeholder 3">
            <a:extLst>
              <a:ext uri="{FF2B5EF4-FFF2-40B4-BE49-F238E27FC236}">
                <a16:creationId xmlns:a16="http://schemas.microsoft.com/office/drawing/2014/main" id="{11E7E05B-D23D-FF3E-873C-AE95E81A7606}"/>
              </a:ext>
            </a:extLst>
          </p:cNvPr>
          <p:cNvGraphicFramePr>
            <a:graphicFrameLocks noGrp="1"/>
          </p:cNvGraphicFramePr>
          <p:nvPr>
            <p:ph idx="1"/>
            <p:extLst>
              <p:ext uri="{D42A27DB-BD31-4B8C-83A1-F6EECF244321}">
                <p14:modId xmlns:p14="http://schemas.microsoft.com/office/powerpoint/2010/main" val="180752843"/>
              </p:ext>
            </p:extLst>
          </p:nvPr>
        </p:nvGraphicFramePr>
        <p:xfrm>
          <a:off x="914400" y="1731963"/>
          <a:ext cx="10353675" cy="4419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140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305A-4EF4-C010-25CB-63866309F4BA}"/>
              </a:ext>
            </a:extLst>
          </p:cNvPr>
          <p:cNvSpPr>
            <a:spLocks noGrp="1"/>
          </p:cNvSpPr>
          <p:nvPr>
            <p:ph type="title"/>
          </p:nvPr>
        </p:nvSpPr>
        <p:spPr/>
        <p:txBody>
          <a:bodyPr>
            <a:normAutofit/>
          </a:bodyPr>
          <a:lstStyle/>
          <a:p>
            <a:r>
              <a:rPr lang="en-US" sz="2800" dirty="0"/>
              <a:t>Key Findings of Question No. 01</a:t>
            </a:r>
          </a:p>
        </p:txBody>
      </p:sp>
      <p:sp>
        <p:nvSpPr>
          <p:cNvPr id="3" name="Content Placeholder 2">
            <a:extLst>
              <a:ext uri="{FF2B5EF4-FFF2-40B4-BE49-F238E27FC236}">
                <a16:creationId xmlns:a16="http://schemas.microsoft.com/office/drawing/2014/main" id="{38BE5E48-B5BA-627D-C905-3BC23D6084AA}"/>
              </a:ext>
            </a:extLst>
          </p:cNvPr>
          <p:cNvSpPr>
            <a:spLocks noGrp="1"/>
          </p:cNvSpPr>
          <p:nvPr>
            <p:ph idx="1"/>
          </p:nvPr>
        </p:nvSpPr>
        <p:spPr/>
        <p:txBody>
          <a:bodyPr>
            <a:normAutofit/>
          </a:bodyPr>
          <a:lstStyle/>
          <a:p>
            <a:r>
              <a:rPr lang="en-US" sz="1600" dirty="0"/>
              <a:t>This project highlights the strong relationship between study hours and academic performance, demonstrating that increased study time generally leads to better grades. Key findings show that:</a:t>
            </a:r>
          </a:p>
          <a:p>
            <a:pPr lvl="0"/>
            <a:r>
              <a:rPr lang="en-US" sz="1600" dirty="0"/>
              <a:t>More study hours result in higher average grades, with significant improvements observed after 30 hours of study per week.</a:t>
            </a:r>
          </a:p>
          <a:p>
            <a:pPr lvl="0"/>
            <a:r>
              <a:rPr lang="en-US" sz="1600" dirty="0"/>
              <a:t>High achievers dedicate significantly more time to studying, averaging 44 hours per week, while low achievers study far less, leading to lower grades.</a:t>
            </a:r>
          </a:p>
          <a:p>
            <a:pPr lvl="0"/>
            <a:r>
              <a:rPr lang="en-US" sz="1600" dirty="0"/>
              <a:t>The data also shows diminishing returns beyond 40 hours, where the improvement in grades becomes less dramatic, indicating that both quality and quantity of study time are important.</a:t>
            </a:r>
          </a:p>
          <a:p>
            <a:endParaRPr lang="en-US" sz="1600" dirty="0"/>
          </a:p>
          <a:p>
            <a:r>
              <a:rPr lang="en-US" sz="1600" dirty="0"/>
              <a:t>Ultimately, this project emphasizes the value of consistent, focused study sessions to achieve academic success. It also suggests that students should aim for a balanced approach to studying—investing enough hours while maintaining effective study habits to optimize performance.</a:t>
            </a:r>
          </a:p>
          <a:p>
            <a:pPr marL="0" marR="0">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27005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84D3-4BBE-8755-798A-E99A592A45F2}"/>
              </a:ext>
            </a:extLst>
          </p:cNvPr>
          <p:cNvSpPr>
            <a:spLocks noGrp="1"/>
          </p:cNvSpPr>
          <p:nvPr>
            <p:ph type="title"/>
          </p:nvPr>
        </p:nvSpPr>
        <p:spPr>
          <a:xfrm>
            <a:off x="914313" y="957072"/>
            <a:ext cx="10353762" cy="970450"/>
          </a:xfrm>
        </p:spPr>
        <p:txBody>
          <a:bodyPr>
            <a:normAutofit fontScale="90000"/>
          </a:bodyPr>
          <a:lstStyle/>
          <a:p>
            <a:r>
              <a:rPr lang="en-US" sz="3100" b="1" dirty="0">
                <a:effectLst/>
              </a:rPr>
              <a:t>2. What percentage of students score above 75 based on hours studied?</a:t>
            </a:r>
            <a:br>
              <a:rPr lang="en-US" b="1" dirty="0">
                <a:effectLst/>
              </a:rPr>
            </a:br>
            <a:br>
              <a:rPr lang="en-US" dirty="0"/>
            </a:br>
            <a:endParaRPr lang="en-US" dirty="0"/>
          </a:p>
        </p:txBody>
      </p:sp>
      <p:graphicFrame>
        <p:nvGraphicFramePr>
          <p:cNvPr id="4" name="Content Placeholder 3">
            <a:extLst>
              <a:ext uri="{FF2B5EF4-FFF2-40B4-BE49-F238E27FC236}">
                <a16:creationId xmlns:a16="http://schemas.microsoft.com/office/drawing/2014/main" id="{4C5254BB-75A9-1AE2-5EAF-9711692F0D09}"/>
              </a:ext>
            </a:extLst>
          </p:cNvPr>
          <p:cNvGraphicFramePr>
            <a:graphicFrameLocks noGrp="1"/>
          </p:cNvGraphicFramePr>
          <p:nvPr>
            <p:ph idx="1"/>
            <p:extLst>
              <p:ext uri="{D42A27DB-BD31-4B8C-83A1-F6EECF244321}">
                <p14:modId xmlns:p14="http://schemas.microsoft.com/office/powerpoint/2010/main" val="3643551351"/>
              </p:ext>
            </p:extLst>
          </p:nvPr>
        </p:nvGraphicFramePr>
        <p:xfrm>
          <a:off x="914400" y="1731963"/>
          <a:ext cx="10353675" cy="44102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31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E772-3D05-DE4D-D263-6C5D75534DF2}"/>
              </a:ext>
            </a:extLst>
          </p:cNvPr>
          <p:cNvSpPr>
            <a:spLocks noGrp="1"/>
          </p:cNvSpPr>
          <p:nvPr>
            <p:ph type="title"/>
          </p:nvPr>
        </p:nvSpPr>
        <p:spPr>
          <a:xfrm>
            <a:off x="913795" y="335280"/>
            <a:ext cx="10353762" cy="970450"/>
          </a:xfrm>
        </p:spPr>
        <p:txBody>
          <a:bodyPr>
            <a:normAutofit/>
          </a:bodyPr>
          <a:lstStyle/>
          <a:p>
            <a:r>
              <a:rPr lang="en-US" sz="2800" dirty="0">
                <a:effectLst/>
              </a:rPr>
              <a:t>Key insights of Question No. 02</a:t>
            </a:r>
          </a:p>
        </p:txBody>
      </p:sp>
      <p:sp>
        <p:nvSpPr>
          <p:cNvPr id="3" name="Content Placeholder 2">
            <a:extLst>
              <a:ext uri="{FF2B5EF4-FFF2-40B4-BE49-F238E27FC236}">
                <a16:creationId xmlns:a16="http://schemas.microsoft.com/office/drawing/2014/main" id="{C9AAD264-DA5E-01C0-53F2-D30C44061D0C}"/>
              </a:ext>
            </a:extLst>
          </p:cNvPr>
          <p:cNvSpPr>
            <a:spLocks noGrp="1"/>
          </p:cNvSpPr>
          <p:nvPr>
            <p:ph idx="1"/>
          </p:nvPr>
        </p:nvSpPr>
        <p:spPr/>
        <p:txBody>
          <a:bodyPr/>
          <a:lstStyle/>
          <a:p>
            <a:pPr algn="just"/>
            <a:r>
              <a:rPr lang="en-US" sz="1800" dirty="0"/>
              <a:t>High Study Hours Yield More Students Scoring Above 75.</a:t>
            </a:r>
          </a:p>
          <a:p>
            <a:pPr algn="just"/>
            <a:r>
              <a:rPr lang="en-US" sz="1800" dirty="0"/>
              <a:t>Majority of High-Scoring Students (75+) Study More Than 40 Hours.</a:t>
            </a:r>
          </a:p>
          <a:p>
            <a:pPr algn="just"/>
            <a:r>
              <a:rPr lang="en-US" sz="1800" dirty="0"/>
              <a:t>Sharp Increase in High Grades Beyond 30 Hours.</a:t>
            </a:r>
          </a:p>
          <a:p>
            <a:pPr algn="just"/>
            <a:r>
              <a:rPr lang="en-US" sz="1800" dirty="0"/>
              <a:t>Top Performers Concentrated in the Highest Study Ranges.</a:t>
            </a:r>
          </a:p>
          <a:p>
            <a:pPr algn="just"/>
            <a:endParaRPr lang="en-US" sz="1800" dirty="0"/>
          </a:p>
          <a:p>
            <a:pPr marL="0" marR="0" algn="just">
              <a:lnSpc>
                <a:spcPct val="115000"/>
              </a:lnSpc>
              <a:spcBef>
                <a:spcPts val="0"/>
              </a:spcBef>
              <a:spcAft>
                <a:spcPts val="0"/>
              </a:spcAft>
            </a:pPr>
            <a:r>
              <a:rPr lang="en-US" sz="1800" dirty="0"/>
              <a:t>Conclusion: The data demonstrates a clear relationship between increased study hours and higher scores, especially for students studying more than 40 hours per week. This suggests that students aiming for top performance (above 75) benefit significantly from dedicating at least 30-40 hours of study, with the 46-50 hours range yielding the highest number of top scorers.</a:t>
            </a:r>
          </a:p>
          <a:p>
            <a:endParaRPr lang="en-US" sz="1800" b="1" kern="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210814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2.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3.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ppt/theme/themeOverride4.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themeOverride>
</file>

<file path=docProps/app.xml><?xml version="1.0" encoding="utf-8"?>
<Properties xmlns="http://schemas.openxmlformats.org/officeDocument/2006/extended-properties" xmlns:vt="http://schemas.openxmlformats.org/officeDocument/2006/docPropsVTypes">
  <Template/>
  <TotalTime>318</TotalTime>
  <Words>1118</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 Display</vt:lpstr>
      <vt:lpstr>Calibri</vt:lpstr>
      <vt:lpstr>Calisto MT</vt:lpstr>
      <vt:lpstr>Symbol</vt:lpstr>
      <vt:lpstr>Times New Roman</vt:lpstr>
      <vt:lpstr>Wingdings 2</vt:lpstr>
      <vt:lpstr>Slate</vt:lpstr>
      <vt:lpstr>WELCOME</vt:lpstr>
      <vt:lpstr>Project </vt:lpstr>
      <vt:lpstr>Introduction: </vt:lpstr>
      <vt:lpstr>Research Questions</vt:lpstr>
      <vt:lpstr>Data Overview</vt:lpstr>
      <vt:lpstr>1. What is the average grade for different ranges of hours studied?</vt:lpstr>
      <vt:lpstr>Key Findings of Question No. 01</vt:lpstr>
      <vt:lpstr>2. What percentage of students score above 75 based on hours studied?  </vt:lpstr>
      <vt:lpstr>Key insights of Question No. 02</vt:lpstr>
      <vt:lpstr>3. What is the minimum, maximum and average grades achieved based on the number of hours studied?</vt:lpstr>
      <vt:lpstr>Key Findings and Insights No. 03</vt:lpstr>
      <vt:lpstr>4. How does the variance in grades change as hours studied increase? </vt:lpstr>
      <vt:lpstr>Key Findings of Question No. 04</vt:lpstr>
      <vt:lpstr>5.  How does the relationship between study hours and grades vary across different performance levels (e.g., high vs. low achievers)? </vt:lpstr>
      <vt:lpstr>Key insights of Question No. 05</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Hasibul Hossain</dc:creator>
  <cp:lastModifiedBy>Hasibul Hossain</cp:lastModifiedBy>
  <cp:revision>3</cp:revision>
  <dcterms:created xsi:type="dcterms:W3CDTF">2024-10-07T19:05:41Z</dcterms:created>
  <dcterms:modified xsi:type="dcterms:W3CDTF">2024-10-08T05:59:15Z</dcterms:modified>
</cp:coreProperties>
</file>